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05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4" r:id="rId35"/>
    <p:sldId id="345" r:id="rId36"/>
    <p:sldId id="346" r:id="rId37"/>
    <p:sldId id="284" r:id="rId38"/>
    <p:sldId id="285" r:id="rId39"/>
    <p:sldId id="287" r:id="rId40"/>
    <p:sldId id="288" r:id="rId41"/>
    <p:sldId id="304" r:id="rId42"/>
    <p:sldId id="347" r:id="rId43"/>
    <p:sldId id="348" r:id="rId44"/>
    <p:sldId id="349" r:id="rId45"/>
    <p:sldId id="276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A8C4-D9B7-4F5F-884B-940A3025FD31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AAC18-1F27-4D17-BE2F-5E8D8FA94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78EE-7F35-4036-AB52-9D13B0929A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4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78EE-7F35-4036-AB52-9D13B0929A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0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5F659-9E08-4893-A24E-1AA0427DEB3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4E6F4-0A2A-44A6-83B2-89BED050472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4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33235-789F-4246-B3F6-D616362299AB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4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2B24-9B66-4BAA-BC83-6A3AD0DD9F5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5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155E4-0D0B-4A88-84B2-531A66D0FD79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7605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75702-1B42-4376-B3A2-6FE6298A35E8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554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AAC18-1F27-4D17-BE2F-5E8D8FA9427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7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613" y="331788"/>
            <a:ext cx="7758112" cy="1162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2039938"/>
            <a:ext cx="3802062" cy="3957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75" y="2039938"/>
            <a:ext cx="3803650" cy="3957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4213" y="6156325"/>
            <a:ext cx="1870075" cy="512763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90863" y="6156325"/>
            <a:ext cx="2876550" cy="512763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72250" y="6156325"/>
            <a:ext cx="1870075" cy="512763"/>
          </a:xfrm>
        </p:spPr>
        <p:txBody>
          <a:bodyPr/>
          <a:lstStyle>
            <a:lvl1pPr>
              <a:defRPr/>
            </a:lvl1pPr>
          </a:lstStyle>
          <a:p>
            <a:fld id="{A09B7F1D-BEE0-40B1-89C6-8B560DDD6E3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3E045-78B0-432F-91A8-9C33DFE8B9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04B5100-FB5A-4567-A624-BDA174CAAC0F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C32FF3-3AE6-4D5B-A97A-FD62E117C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Microsoft_Word_97_-_2003___1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__2.doc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计算思维导论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算法方法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50" y="764704"/>
            <a:ext cx="6699246" cy="564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有“结构”的网页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682224"/>
            <a:ext cx="33843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titleStart</a:t>
            </a:r>
            <a:r>
              <a:rPr lang="en-US" altLang="zh-CN" dirty="0" smtClean="0"/>
              <a:t>&gt; my cat &lt;</a:t>
            </a:r>
            <a:r>
              <a:rPr lang="en-US" altLang="zh-CN" dirty="0" err="1" smtClean="0"/>
              <a:t>titleEnd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bodyStart</a:t>
            </a:r>
            <a:r>
              <a:rPr lang="en-US" altLang="zh-CN" dirty="0" smtClean="0"/>
              <a:t>&gt; The cat sat on the mat &lt;</a:t>
            </a:r>
            <a:r>
              <a:rPr lang="en-US" altLang="zh-CN" dirty="0" err="1" smtClean="0"/>
              <a:t>bodyEnd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883114"/>
            <a:ext cx="3384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titleStart</a:t>
            </a:r>
            <a:r>
              <a:rPr lang="en-US" altLang="zh-CN" dirty="0" smtClean="0"/>
              <a:t>&gt; my pets &lt;</a:t>
            </a:r>
            <a:r>
              <a:rPr lang="en-US" altLang="zh-CN" dirty="0" err="1" smtClean="0"/>
              <a:t>titleEnd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bodyStart</a:t>
            </a:r>
            <a:r>
              <a:rPr lang="en-US" altLang="zh-CN" dirty="0" smtClean="0"/>
              <a:t>&gt; The cat stood while a dog sat &lt;</a:t>
            </a:r>
            <a:r>
              <a:rPr lang="en-US" altLang="zh-CN" dirty="0" err="1" smtClean="0"/>
              <a:t>bodyEnd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30986"/>
            <a:ext cx="3384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titleStart</a:t>
            </a:r>
            <a:r>
              <a:rPr lang="en-US" altLang="zh-CN" dirty="0" smtClean="0"/>
              <a:t>&gt; my dog &lt;</a:t>
            </a:r>
            <a:r>
              <a:rPr lang="en-US" altLang="zh-CN" dirty="0" err="1" smtClean="0"/>
              <a:t>titleEnd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bodyStart</a:t>
            </a:r>
            <a:r>
              <a:rPr lang="en-US" altLang="zh-CN" dirty="0" smtClean="0"/>
              <a:t>&gt;  The dog stood on the mat &lt;</a:t>
            </a:r>
            <a:r>
              <a:rPr lang="en-US" altLang="zh-CN" dirty="0" err="1" smtClean="0"/>
              <a:t>bodyEnd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6" name="Right Brace 5"/>
          <p:cNvSpPr/>
          <p:nvPr/>
        </p:nvSpPr>
        <p:spPr>
          <a:xfrm>
            <a:off x="3737282" y="1988840"/>
            <a:ext cx="432048" cy="263293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319498"/>
            <a:ext cx="3816424" cy="3970318"/>
          </a:xfrm>
          <a:prstGeom prst="rect">
            <a:avLst/>
          </a:prstGeom>
          <a:noFill/>
          <a:ln w="25400" cmpd="tri"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                 3-10</a:t>
            </a:r>
          </a:p>
          <a:p>
            <a:r>
              <a:rPr lang="en-US" altLang="zh-CN" dirty="0" smtClean="0"/>
              <a:t>cat               1-3, 1-7, 3-7</a:t>
            </a:r>
          </a:p>
          <a:p>
            <a:r>
              <a:rPr lang="en-US" altLang="zh-CN" dirty="0" smtClean="0"/>
              <a:t>dog             2-3, 2-7, 3-11</a:t>
            </a:r>
          </a:p>
          <a:p>
            <a:r>
              <a:rPr lang="en-US" altLang="zh-CN" dirty="0" smtClean="0"/>
              <a:t>mat             1-11, 2-11</a:t>
            </a:r>
          </a:p>
          <a:p>
            <a:r>
              <a:rPr lang="en-US" altLang="zh-CN" dirty="0" smtClean="0"/>
              <a:t>on               1-9, 2-9</a:t>
            </a:r>
          </a:p>
          <a:p>
            <a:r>
              <a:rPr lang="en-US" altLang="zh-CN" dirty="0" smtClean="0"/>
              <a:t>pets             3-3</a:t>
            </a:r>
          </a:p>
          <a:p>
            <a:r>
              <a:rPr lang="en-US" altLang="zh-CN" dirty="0" smtClean="0"/>
              <a:t>sat               1-8, 3-12</a:t>
            </a:r>
          </a:p>
          <a:p>
            <a:r>
              <a:rPr lang="en-US" altLang="zh-CN" dirty="0" smtClean="0"/>
              <a:t>stood          2-8, 3-8</a:t>
            </a:r>
          </a:p>
          <a:p>
            <a:r>
              <a:rPr lang="en-US" altLang="zh-CN" dirty="0" smtClean="0"/>
              <a:t>the             1-6, 1-10, 2-6, 2-10, 3-6</a:t>
            </a:r>
          </a:p>
          <a:p>
            <a:r>
              <a:rPr lang="en-US" altLang="zh-CN" dirty="0" smtClean="0"/>
              <a:t>while            3-9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bodyEnd</a:t>
            </a:r>
            <a:r>
              <a:rPr lang="en-US" altLang="zh-CN" dirty="0" smtClean="0"/>
              <a:t>&gt;  1-12, 2-12, 3-13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bodyStart</a:t>
            </a:r>
            <a:r>
              <a:rPr lang="en-US" altLang="zh-CN" dirty="0" smtClean="0"/>
              <a:t>&gt; 1-5, 2-5, 3-5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titleEnd</a:t>
            </a:r>
            <a:r>
              <a:rPr lang="en-US" altLang="zh-CN" dirty="0" smtClean="0"/>
              <a:t>&gt;  1-4, 2-4, 3-4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titleStart</a:t>
            </a:r>
            <a:r>
              <a:rPr lang="en-US" altLang="zh-CN" dirty="0" smtClean="0"/>
              <a:t>&gt;   1-1, 2-1, 3-1</a:t>
            </a:r>
            <a:endParaRPr lang="zh-CN" altLang="en-US" dirty="0"/>
          </a:p>
        </p:txBody>
      </p:sp>
      <p:sp>
        <p:nvSpPr>
          <p:cNvPr id="8" name="Right Arrow 7"/>
          <p:cNvSpPr/>
          <p:nvPr/>
        </p:nvSpPr>
        <p:spPr>
          <a:xfrm>
            <a:off x="4355976" y="3192651"/>
            <a:ext cx="648072" cy="247382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5892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</a:t>
            </a:r>
            <a:r>
              <a:rPr lang="zh-CN" altLang="en-US" dirty="0" smtClean="0"/>
              <a:t>询</a:t>
            </a:r>
            <a:r>
              <a:rPr lang="en-US" altLang="zh-CN" dirty="0" smtClean="0"/>
              <a:t>dog IN TITLE: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5517232"/>
            <a:ext cx="3456384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Dog                </a:t>
            </a:r>
            <a:r>
              <a:rPr lang="en-US" altLang="zh-CN" b="1" dirty="0" smtClean="0">
                <a:solidFill>
                  <a:srgbClr val="C00000"/>
                </a:solidFill>
              </a:rPr>
              <a:t>2-3</a:t>
            </a:r>
            <a:r>
              <a:rPr lang="en-US" altLang="zh-CN" dirty="0" smtClean="0"/>
              <a:t>, 2-7, 3-11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titleStart</a:t>
            </a:r>
            <a:r>
              <a:rPr lang="en-US" altLang="zh-CN" dirty="0" smtClean="0"/>
              <a:t>&gt;    1-1, </a:t>
            </a:r>
            <a:r>
              <a:rPr lang="en-US" altLang="zh-CN" dirty="0" smtClean="0">
                <a:solidFill>
                  <a:srgbClr val="C00000"/>
                </a:solidFill>
              </a:rPr>
              <a:t>2-1</a:t>
            </a:r>
            <a:r>
              <a:rPr lang="en-US" altLang="zh-CN" dirty="0" smtClean="0"/>
              <a:t>, 3-1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titleEnd</a:t>
            </a:r>
            <a:r>
              <a:rPr lang="en-US" altLang="zh-CN" dirty="0" smtClean="0"/>
              <a:t>&gt;      1-4, </a:t>
            </a:r>
            <a:r>
              <a:rPr lang="en-US" altLang="zh-CN" dirty="0" smtClean="0">
                <a:solidFill>
                  <a:srgbClr val="C00000"/>
                </a:solidFill>
              </a:rPr>
              <a:t>2-4</a:t>
            </a:r>
            <a:r>
              <a:rPr lang="en-US" altLang="zh-CN" dirty="0" smtClean="0"/>
              <a:t>, 3-4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9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916832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AltaVista </a:t>
            </a:r>
            <a:r>
              <a:rPr lang="zh-CN" altLang="en-US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拥有的专利“</a:t>
            </a:r>
            <a:r>
              <a:rPr lang="en-US" altLang="zh-CN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Constraint Searching of an Index”</a:t>
            </a:r>
            <a:r>
              <a:rPr lang="zh-CN" altLang="en-US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帮助它利用 </a:t>
            </a:r>
            <a:r>
              <a:rPr lang="en-US" altLang="zh-CN" sz="3200" dirty="0" err="1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metaword</a:t>
            </a:r>
            <a:r>
              <a:rPr lang="en-US" altLang="zh-CN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 indexing</a:t>
            </a:r>
            <a:r>
              <a:rPr lang="zh-CN" altLang="en-US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 方法实现了高效率的全</a:t>
            </a:r>
            <a:r>
              <a:rPr lang="en-US" altLang="zh-CN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搜索，取得了竞争优势，但终于输给了拥有</a:t>
            </a:r>
            <a:r>
              <a:rPr lang="en-US" altLang="zh-CN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PageRank</a:t>
            </a:r>
            <a:r>
              <a:rPr lang="zh-CN" altLang="en-US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算法的</a:t>
            </a:r>
            <a:r>
              <a:rPr lang="en-US" altLang="zh-CN" sz="3200" dirty="0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Google. </a:t>
            </a:r>
            <a:endParaRPr lang="zh-CN" altLang="en-US" sz="3200" dirty="0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7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Relevant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367240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By far the most common cause of malaria is being bitten by an infected mosquito, but there are also other ways to contract the disease.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4590" y="2333126"/>
            <a:ext cx="324036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Our cause was not helped by the troops, many of whom were suffering from malaria and other tropical diseases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4509120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如</a:t>
            </a:r>
            <a:r>
              <a:rPr lang="zh-CN" altLang="en-US" sz="2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果查询的关键词是“</a:t>
            </a:r>
            <a:r>
              <a:rPr lang="en-US" altLang="zh-CN" sz="2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malaria”</a:t>
            </a:r>
            <a:r>
              <a:rPr lang="zh-CN" altLang="en-US" sz="2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和“</a:t>
            </a:r>
            <a:r>
              <a:rPr lang="en-US" altLang="zh-CN" sz="2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cause</a:t>
            </a:r>
            <a:r>
              <a:rPr lang="zh-CN" altLang="en-US" sz="2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”，显然，右边的“网页”是“不相关”的。</a:t>
            </a:r>
            <a:endParaRPr lang="en-US" altLang="zh-CN" sz="2000" dirty="0" smtClean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问</a:t>
            </a:r>
            <a:r>
              <a:rPr lang="zh-CN" altLang="en-US" sz="20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题是：计算机如何根据“相关度”排序？</a:t>
            </a:r>
            <a:endParaRPr lang="zh-CN" altLang="en-US" sz="20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7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2608" y="1556792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在公司成立仅仅 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个月后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Google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被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PC Magazine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评为当年 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(1998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Top 100 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网站，理由是它的“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uncanny knack for returning extremely relevant results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”</a:t>
            </a:r>
            <a:r>
              <a:rPr lang="zh-CN" altLang="en-US" sz="28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83768" y="2852936"/>
            <a:ext cx="3816424" cy="1778714"/>
            <a:chOff x="2483768" y="2852936"/>
            <a:chExt cx="3816424" cy="177871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59832" y="2852936"/>
              <a:ext cx="23762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707904" y="2852936"/>
              <a:ext cx="540060" cy="1296144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483768" y="4293096"/>
              <a:ext cx="381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C00000"/>
                  </a:solidFill>
                  <a:latin typeface="华文楷体" pitchFamily="2" charset="-122"/>
                  <a:ea typeface="华文楷体" pitchFamily="2" charset="-122"/>
                </a:rPr>
                <a:t>“复杂而又难以解释的‘招数’”。</a:t>
              </a:r>
              <a:endParaRPr lang="zh-CN" altLang="en-US" sz="16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07704" y="4869160"/>
            <a:ext cx="56757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那</a:t>
            </a:r>
            <a:r>
              <a:rPr lang="en-US" altLang="zh-CN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Google</a:t>
            </a:r>
            <a:r>
              <a:rPr lang="zh-CN" alt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究竟有什么招数呢？</a:t>
            </a:r>
            <a:endParaRPr lang="en-US" altLang="zh-C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467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zh-CN" altLang="en-US" dirty="0" smtClean="0"/>
              <a:t>其实也不“稀奇”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2952328"/>
          </a:xfrm>
        </p:spPr>
        <p:txBody>
          <a:bodyPr/>
          <a:lstStyle/>
          <a:p>
            <a:r>
              <a:rPr lang="zh-CN" altLang="en-US" dirty="0" smtClean="0"/>
              <a:t>招数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ranking by hyperlink number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hyperlink</a:t>
            </a:r>
            <a:r>
              <a:rPr lang="zh-CN" altLang="en-US" dirty="0" smtClean="0"/>
              <a:t>本身算得上是个“伟大”的想法，其实早在互联网没出现之前就有了。）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这一招实在不怎么样。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/>
              <a:t>招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ranking by authority of hyperlink</a:t>
            </a:r>
          </a:p>
          <a:p>
            <a:pPr lvl="1"/>
            <a:r>
              <a:rPr lang="zh-CN" altLang="en-US" dirty="0"/>
              <a:t>想</a:t>
            </a:r>
            <a:r>
              <a:rPr lang="zh-CN" altLang="en-US" dirty="0" smtClean="0"/>
              <a:t>法</a:t>
            </a:r>
            <a:r>
              <a:rPr lang="zh-CN" altLang="en-US" dirty="0"/>
              <a:t>不</a:t>
            </a:r>
            <a:r>
              <a:rPr lang="zh-CN" altLang="en-US" dirty="0" smtClean="0"/>
              <a:t>赖，但“</a:t>
            </a:r>
            <a:r>
              <a:rPr lang="en-US" altLang="zh-CN" dirty="0" smtClean="0"/>
              <a:t>authority”</a:t>
            </a:r>
            <a:r>
              <a:rPr lang="zh-CN" altLang="en-US" dirty="0" smtClean="0"/>
              <a:t>怎么确定？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2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招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合一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招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204864"/>
            <a:ext cx="266429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关于疟疾病产生原因的网页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2204864"/>
            <a:ext cx="266429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关于疟疾病产生原因的网页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3717032"/>
            <a:ext cx="252028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hyperlink</a:t>
            </a:r>
            <a:r>
              <a:rPr lang="zh-CN" altLang="en-US" dirty="0" smtClean="0"/>
              <a:t>连接到</a:t>
            </a:r>
            <a:r>
              <a:rPr lang="en-US" altLang="zh-CN" dirty="0" smtClean="0"/>
              <a:t>”</a:t>
            </a:r>
            <a:r>
              <a:rPr lang="zh-CN" altLang="en-US" u="sng" dirty="0" smtClean="0"/>
              <a:t>关于疟疾并产生原因的网页</a:t>
            </a:r>
            <a:r>
              <a:rPr lang="en-US" altLang="zh-CN" u="sng" dirty="0" smtClean="0"/>
              <a:t>1</a:t>
            </a:r>
            <a:r>
              <a:rPr lang="en-US" altLang="zh-CN" dirty="0" smtClean="0"/>
              <a:t>”  ……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3701543"/>
            <a:ext cx="252028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通过</a:t>
            </a:r>
            <a:r>
              <a:rPr lang="en-US" altLang="zh-CN" dirty="0"/>
              <a:t>hyperlink</a:t>
            </a:r>
            <a:r>
              <a:rPr lang="zh-CN" altLang="en-US" dirty="0"/>
              <a:t>连接到</a:t>
            </a:r>
            <a:r>
              <a:rPr lang="en-US" altLang="zh-CN" dirty="0"/>
              <a:t>”</a:t>
            </a:r>
            <a:r>
              <a:rPr lang="zh-CN" altLang="en-US" u="sng" dirty="0"/>
              <a:t>关于疟疾并产生原因的网页</a:t>
            </a:r>
            <a:r>
              <a:rPr lang="en-US" altLang="zh-CN" u="sng" dirty="0"/>
              <a:t>1</a:t>
            </a:r>
            <a:r>
              <a:rPr lang="en-US" altLang="zh-CN" dirty="0"/>
              <a:t>”  ……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331640" y="5229200"/>
            <a:ext cx="7920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2335529" y="5229200"/>
            <a:ext cx="7920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979712" y="3128194"/>
            <a:ext cx="612068" cy="1164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508104" y="3128194"/>
            <a:ext cx="504056" cy="1164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63988" y="5240529"/>
            <a:ext cx="7920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5364088" y="5226674"/>
            <a:ext cx="7920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8022138" y="5127046"/>
            <a:ext cx="7920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86668" y="5266697"/>
            <a:ext cx="146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r>
              <a:rPr lang="zh-CN" altLang="en-US" dirty="0" smtClean="0"/>
              <a:t> </a:t>
            </a:r>
            <a:r>
              <a:rPr lang="en-US" altLang="zh-CN" dirty="0" smtClean="0"/>
              <a:t>(100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04048" y="4624873"/>
            <a:ext cx="756084" cy="601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760132" y="4640362"/>
            <a:ext cx="252028" cy="58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740352" y="4640362"/>
            <a:ext cx="504056" cy="48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81690" y="5385231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31573" y="539015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48363" y="5412079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7446" y="541171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59492" y="5266697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65966" y="4298023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08304" y="4298023"/>
            <a:ext cx="66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69194" y="275886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76256" y="277764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cxnSp>
        <p:nvCxnSpPr>
          <p:cNvPr id="7168" name="Straight Arrow Connector 7167"/>
          <p:cNvCxnSpPr/>
          <p:nvPr/>
        </p:nvCxnSpPr>
        <p:spPr>
          <a:xfrm flipV="1">
            <a:off x="1979712" y="4667355"/>
            <a:ext cx="504056" cy="559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/>
          <p:nvPr/>
        </p:nvCxnSpPr>
        <p:spPr>
          <a:xfrm flipV="1">
            <a:off x="2929595" y="4624873"/>
            <a:ext cx="198022" cy="601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08" y="764704"/>
            <a:ext cx="8305800" cy="1143000"/>
          </a:xfrm>
        </p:spPr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大</a:t>
            </a:r>
            <a:r>
              <a:rPr lang="zh-CN" altLang="en-US" dirty="0"/>
              <a:t>麻</a:t>
            </a:r>
            <a:r>
              <a:rPr lang="zh-CN" altLang="en-US" dirty="0" smtClean="0"/>
              <a:t>烦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回路 </a:t>
            </a:r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91680" y="2541858"/>
            <a:ext cx="1296144" cy="936104"/>
            <a:chOff x="1691680" y="2636912"/>
            <a:chExt cx="1296144" cy="936104"/>
          </a:xfrm>
        </p:grpSpPr>
        <p:sp>
          <p:nvSpPr>
            <p:cNvPr id="4" name="TextBox 3"/>
            <p:cNvSpPr txBox="1"/>
            <p:nvPr/>
          </p:nvSpPr>
          <p:spPr>
            <a:xfrm>
              <a:off x="2051720" y="2708920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Cooper Black" pitchFamily="18" charset="0"/>
                </a:rPr>
                <a:t>A</a:t>
              </a:r>
              <a:endParaRPr lang="zh-CN" altLang="en-US" sz="4000" dirty="0">
                <a:latin typeface="Cooper Black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91680" y="2636912"/>
              <a:ext cx="1296144" cy="936104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84168" y="4568934"/>
            <a:ext cx="1296144" cy="936104"/>
            <a:chOff x="1691680" y="2636912"/>
            <a:chExt cx="1296144" cy="936104"/>
          </a:xfrm>
        </p:grpSpPr>
        <p:sp>
          <p:nvSpPr>
            <p:cNvPr id="8" name="TextBox 7"/>
            <p:cNvSpPr txBox="1"/>
            <p:nvPr/>
          </p:nvSpPr>
          <p:spPr>
            <a:xfrm>
              <a:off x="2051720" y="2708920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Cooper Black" pitchFamily="18" charset="0"/>
                </a:rPr>
                <a:t>E</a:t>
              </a:r>
              <a:endParaRPr lang="zh-CN" altLang="en-US" sz="4000" dirty="0">
                <a:latin typeface="Cooper Black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1680" y="2636912"/>
              <a:ext cx="1296144" cy="936104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16288" y="4568934"/>
            <a:ext cx="1296144" cy="936104"/>
            <a:chOff x="1691680" y="2636912"/>
            <a:chExt cx="1296144" cy="936104"/>
          </a:xfrm>
        </p:grpSpPr>
        <p:sp>
          <p:nvSpPr>
            <p:cNvPr id="11" name="TextBox 10"/>
            <p:cNvSpPr txBox="1"/>
            <p:nvPr/>
          </p:nvSpPr>
          <p:spPr>
            <a:xfrm>
              <a:off x="2051720" y="2708920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Cooper Black" pitchFamily="18" charset="0"/>
                </a:rPr>
                <a:t>D</a:t>
              </a:r>
              <a:endParaRPr lang="zh-CN" altLang="en-US" sz="4000" dirty="0">
                <a:latin typeface="Cooper Black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1680" y="2636912"/>
              <a:ext cx="1296144" cy="936104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48408" y="4568934"/>
            <a:ext cx="1296144" cy="936104"/>
            <a:chOff x="1691680" y="2636912"/>
            <a:chExt cx="1296144" cy="936104"/>
          </a:xfrm>
        </p:grpSpPr>
        <p:sp>
          <p:nvSpPr>
            <p:cNvPr id="14" name="TextBox 13"/>
            <p:cNvSpPr txBox="1"/>
            <p:nvPr/>
          </p:nvSpPr>
          <p:spPr>
            <a:xfrm>
              <a:off x="2051720" y="2708920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Cooper Black" pitchFamily="18" charset="0"/>
                </a:rPr>
                <a:t>C</a:t>
              </a:r>
              <a:endParaRPr lang="zh-CN" altLang="en-US" sz="4000" dirty="0">
                <a:latin typeface="Cooper Black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91680" y="2636912"/>
              <a:ext cx="1296144" cy="936104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3968" y="2541858"/>
            <a:ext cx="1296144" cy="936104"/>
            <a:chOff x="1691680" y="2636912"/>
            <a:chExt cx="1296144" cy="936104"/>
          </a:xfrm>
        </p:grpSpPr>
        <p:sp>
          <p:nvSpPr>
            <p:cNvPr id="17" name="TextBox 16"/>
            <p:cNvSpPr txBox="1"/>
            <p:nvPr/>
          </p:nvSpPr>
          <p:spPr>
            <a:xfrm>
              <a:off x="2051720" y="2708920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Cooper Black" pitchFamily="18" charset="0"/>
                </a:rPr>
                <a:t>B</a:t>
              </a:r>
              <a:endParaRPr lang="zh-CN" altLang="en-US" sz="4000" dirty="0">
                <a:latin typeface="Cooper Black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91680" y="2636912"/>
              <a:ext cx="1296144" cy="936104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Straight Arrow Connector 19"/>
          <p:cNvCxnSpPr>
            <a:stCxn id="5" idx="3"/>
            <a:endCxn id="18" idx="1"/>
          </p:cNvCxnSpPr>
          <p:nvPr/>
        </p:nvCxnSpPr>
        <p:spPr>
          <a:xfrm>
            <a:off x="2987824" y="3009910"/>
            <a:ext cx="1296144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08448" y="3477962"/>
            <a:ext cx="576064" cy="109097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644552" y="3477962"/>
            <a:ext cx="1431776" cy="109097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987824" y="3321752"/>
            <a:ext cx="3456384" cy="1247182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>
            <a:off x="5220072" y="3477962"/>
            <a:ext cx="1512168" cy="1090972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924712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随机</a:t>
            </a:r>
            <a:r>
              <a:rPr lang="zh-CN" altLang="en-US" dirty="0" smtClean="0"/>
              <a:t>冲浪者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真的很聪明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115616" y="2348880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724603" y="1816295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211960" y="2462808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092280" y="2767608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436096" y="3568080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182416" y="3705614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1830760" y="5157192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399402" y="5270748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840252" y="5301208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34444" y="1588150"/>
            <a:ext cx="98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6336" y="26729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2359" y="5620598"/>
            <a:ext cx="71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44308" y="5625244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13842" y="1895671"/>
            <a:ext cx="504056" cy="64807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6657266" y="3872768"/>
            <a:ext cx="504056" cy="64807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5940152" y="4355766"/>
            <a:ext cx="504056" cy="64807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5184068" y="4653136"/>
            <a:ext cx="504056" cy="64807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3209625" y="3786572"/>
            <a:ext cx="504056" cy="64807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1326704" y="3892116"/>
            <a:ext cx="504056" cy="64807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 flipH="1" flipV="1">
            <a:off x="1578732" y="4540188"/>
            <a:ext cx="331199" cy="617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3" idx="2"/>
          </p:cNvCxnSpPr>
          <p:nvPr/>
        </p:nvCxnSpPr>
        <p:spPr>
          <a:xfrm flipH="1" flipV="1">
            <a:off x="1367644" y="2996952"/>
            <a:ext cx="211088" cy="89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</p:cNvCxnSpPr>
          <p:nvPr/>
        </p:nvCxnSpPr>
        <p:spPr>
          <a:xfrm flipV="1">
            <a:off x="2434444" y="2455375"/>
            <a:ext cx="432665" cy="1250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>
            <a:off x="3228659" y="2140331"/>
            <a:ext cx="983301" cy="64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84948" y="2123906"/>
            <a:ext cx="1228894" cy="54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2"/>
            <a:endCxn id="7" idx="0"/>
          </p:cNvCxnSpPr>
          <p:nvPr/>
        </p:nvCxnSpPr>
        <p:spPr>
          <a:xfrm flipH="1">
            <a:off x="5688124" y="2543743"/>
            <a:ext cx="477746" cy="1024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1"/>
          </p:cNvCxnSpPr>
          <p:nvPr/>
        </p:nvCxnSpPr>
        <p:spPr>
          <a:xfrm flipV="1">
            <a:off x="5926997" y="3091644"/>
            <a:ext cx="1165283" cy="6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</p:cNvCxnSpPr>
          <p:nvPr/>
        </p:nvCxnSpPr>
        <p:spPr>
          <a:xfrm>
            <a:off x="5940152" y="3892116"/>
            <a:ext cx="717114" cy="137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</p:cNvCxnSpPr>
          <p:nvPr/>
        </p:nvCxnSpPr>
        <p:spPr>
          <a:xfrm>
            <a:off x="5688124" y="4216152"/>
            <a:ext cx="324036" cy="13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20" idx="0"/>
          </p:cNvCxnSpPr>
          <p:nvPr/>
        </p:nvCxnSpPr>
        <p:spPr>
          <a:xfrm flipH="1">
            <a:off x="5436096" y="4216152"/>
            <a:ext cx="252028" cy="436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1"/>
          </p:cNvCxnSpPr>
          <p:nvPr/>
        </p:nvCxnSpPr>
        <p:spPr>
          <a:xfrm>
            <a:off x="5562110" y="5301208"/>
            <a:ext cx="127814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</p:cNvCxnSpPr>
          <p:nvPr/>
        </p:nvCxnSpPr>
        <p:spPr>
          <a:xfrm>
            <a:off x="6192180" y="5003838"/>
            <a:ext cx="648072" cy="45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2"/>
          </p:cNvCxnSpPr>
          <p:nvPr/>
        </p:nvCxnSpPr>
        <p:spPr>
          <a:xfrm>
            <a:off x="6909294" y="4520840"/>
            <a:ext cx="0" cy="780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</p:cNvCxnSpPr>
          <p:nvPr/>
        </p:nvCxnSpPr>
        <p:spPr>
          <a:xfrm flipH="1">
            <a:off x="7161322" y="3415680"/>
            <a:ext cx="182986" cy="188552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214784" y="4918172"/>
            <a:ext cx="50405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Straight Arrow Connector 52"/>
          <p:cNvCxnSpPr>
            <a:stCxn id="9" idx="0"/>
            <a:endCxn id="8" idx="2"/>
          </p:cNvCxnSpPr>
          <p:nvPr/>
        </p:nvCxnSpPr>
        <p:spPr>
          <a:xfrm flipV="1">
            <a:off x="2082788" y="4353686"/>
            <a:ext cx="351656" cy="80350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1" idx="1"/>
          </p:cNvCxnSpPr>
          <p:nvPr/>
        </p:nvCxnSpPr>
        <p:spPr>
          <a:xfrm flipV="1">
            <a:off x="2258616" y="4110608"/>
            <a:ext cx="951009" cy="1046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1473188" y="2996952"/>
            <a:ext cx="794315" cy="70866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0"/>
            <a:endCxn id="4" idx="2"/>
          </p:cNvCxnSpPr>
          <p:nvPr/>
        </p:nvCxnSpPr>
        <p:spPr>
          <a:xfrm flipH="1" flipV="1">
            <a:off x="2976631" y="2464367"/>
            <a:ext cx="485022" cy="132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16016" y="2996952"/>
            <a:ext cx="846094" cy="57112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2"/>
            <a:endCxn id="51" idx="0"/>
          </p:cNvCxnSpPr>
          <p:nvPr/>
        </p:nvCxnSpPr>
        <p:spPr>
          <a:xfrm>
            <a:off x="4463988" y="3110880"/>
            <a:ext cx="2824" cy="1807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</p:cNvCxnSpPr>
          <p:nvPr/>
        </p:nvCxnSpPr>
        <p:spPr>
          <a:xfrm>
            <a:off x="4718840" y="5242208"/>
            <a:ext cx="2121412" cy="563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0" idx="3"/>
          </p:cNvCxnSpPr>
          <p:nvPr/>
        </p:nvCxnSpPr>
        <p:spPr>
          <a:xfrm flipH="1" flipV="1">
            <a:off x="3903458" y="5594784"/>
            <a:ext cx="2936794" cy="3240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9" idx="3"/>
          </p:cNvCxnSpPr>
          <p:nvPr/>
        </p:nvCxnSpPr>
        <p:spPr>
          <a:xfrm flipH="1" flipV="1">
            <a:off x="2334816" y="5481228"/>
            <a:ext cx="1064586" cy="11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228659" y="2348880"/>
            <a:ext cx="1127317" cy="256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1" idx="2"/>
          </p:cNvCxnSpPr>
          <p:nvPr/>
        </p:nvCxnSpPr>
        <p:spPr>
          <a:xfrm>
            <a:off x="3461653" y="4434644"/>
            <a:ext cx="750307" cy="722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" idx="0"/>
          </p:cNvCxnSpPr>
          <p:nvPr/>
        </p:nvCxnSpPr>
        <p:spPr>
          <a:xfrm flipV="1">
            <a:off x="3651430" y="3110880"/>
            <a:ext cx="704546" cy="2159868"/>
          </a:xfrm>
          <a:prstGeom prst="straightConnector1">
            <a:avLst/>
          </a:prstGeom>
          <a:ln w="381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" idx="1"/>
          </p:cNvCxnSpPr>
          <p:nvPr/>
        </p:nvCxnSpPr>
        <p:spPr>
          <a:xfrm flipV="1">
            <a:off x="1619672" y="2140331"/>
            <a:ext cx="1104931" cy="4034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228659" y="1957482"/>
            <a:ext cx="3863621" cy="900100"/>
          </a:xfrm>
          <a:prstGeom prst="straightConnector1">
            <a:avLst/>
          </a:prstGeom>
          <a:ln w="38100"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" idx="1"/>
          </p:cNvCxnSpPr>
          <p:nvPr/>
        </p:nvCxnSpPr>
        <p:spPr>
          <a:xfrm flipH="1">
            <a:off x="4572000" y="3892116"/>
            <a:ext cx="864096" cy="10260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8210" y="1939240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74/7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209624" y="1583366"/>
            <a:ext cx="100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109/10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716016" y="2672916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58/5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444208" y="1772816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16/2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6496" y="4065312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55/4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646007" y="3359895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55/4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954525" y="4449234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32/4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784895" y="3522784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46/4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652810" y="2925238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13/2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4948" y="5379295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101/10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380090" y="5921940"/>
            <a:ext cx="8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126/14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725019" y="5917078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118/13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725324" y="5048866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15/2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370679" y="4864200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21/2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476472" y="3552483"/>
            <a:ext cx="7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17/2</a:t>
            </a:r>
            <a:endParaRPr lang="zh-CN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436786" y="5250507"/>
            <a:ext cx="96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144/15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572000" y="6429771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a/b: a</a:t>
            </a:r>
            <a:r>
              <a:rPr lang="zh-CN" altLang="en-US" sz="1200" dirty="0" smtClean="0"/>
              <a:t>是千次模拟访问数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是百万次模拟访问的百分比值</a:t>
            </a:r>
            <a:r>
              <a:rPr lang="en-US" altLang="zh-CN" sz="1200" dirty="0" smtClean="0"/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10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348880"/>
            <a:ext cx="784887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为什么说</a:t>
            </a:r>
            <a:r>
              <a:rPr lang="en-US" altLang="zh-CN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,</a:t>
            </a:r>
            <a:r>
              <a:rPr lang="zh-CN" altLang="en-US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 </a:t>
            </a:r>
            <a:r>
              <a:rPr lang="en-US" altLang="zh-CN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“</a:t>
            </a:r>
            <a:r>
              <a:rPr lang="zh-CN" altLang="en-US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随机冲浪者</a:t>
            </a:r>
            <a:r>
              <a:rPr lang="en-US" altLang="zh-CN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”</a:t>
            </a:r>
            <a:r>
              <a:rPr lang="zh-CN" altLang="en-US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算法仍然体现了</a:t>
            </a:r>
            <a:r>
              <a:rPr lang="en-US" altLang="zh-CN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Hyperlink</a:t>
            </a:r>
            <a:r>
              <a:rPr lang="zh-CN" altLang="en-US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和</a:t>
            </a:r>
            <a:r>
              <a:rPr lang="en-US" altLang="zh-CN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Authority </a:t>
            </a:r>
            <a:r>
              <a:rPr lang="zh-CN" altLang="en-US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两者的结合</a:t>
            </a:r>
            <a:r>
              <a:rPr lang="en-US" altLang="zh-CN" sz="4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?</a:t>
            </a:r>
            <a:endParaRPr lang="en-US" altLang="zh-CN" sz="4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2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628800"/>
            <a:ext cx="82285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搜索的例子给我们什么启示？</a:t>
            </a:r>
            <a:endParaRPr lang="en-US" altLang="zh-CN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0" y="2851836"/>
            <a:ext cx="8228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我们用复杂</a:t>
            </a:r>
            <a:r>
              <a:rPr lang="zh-CN" altLang="en-US" sz="16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（严格意义上说，不知道复杂不复杂）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的人的思维，找出简单，但却能让计算机将它的特性发挥到“极至”的方法，使得计算机能帮我们找出问题的解。</a:t>
            </a:r>
            <a:r>
              <a:rPr lang="zh-CN" altLang="en-US" sz="24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这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种“人的思维”也许就是我们希望明确的“计算思维”。而计算机的特性就是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…</a:t>
            </a:r>
            <a:endParaRPr lang="zh-CN" altLang="en-US" sz="24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725" y="4725144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只能做很“弱智”的动作，但做得很快；</a:t>
            </a:r>
            <a:endParaRPr lang="en-US" altLang="zh-CN" dirty="0" smtClean="0">
              <a:solidFill>
                <a:srgbClr val="00206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只</a:t>
            </a:r>
            <a:r>
              <a:rPr lang="zh-CN" altLang="en-US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能“死记硬背”，但能记得很多；</a:t>
            </a:r>
            <a:endParaRPr lang="en-US" altLang="zh-CN" dirty="0" smtClean="0">
              <a:solidFill>
                <a:srgbClr val="00206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“愚忠”，只要人能等待</a:t>
            </a:r>
            <a:r>
              <a:rPr lang="zh-CN" altLang="en-US" sz="1400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（通常不能）</a:t>
            </a:r>
            <a:r>
              <a:rPr lang="zh-CN" altLang="en-US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，要它算多久它也不会“造反”。</a:t>
            </a:r>
            <a:endParaRPr lang="zh-CN" altLang="en-US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01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22" y="1844824"/>
            <a:ext cx="85331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第一堂课上我们说过</a:t>
            </a:r>
            <a:r>
              <a:rPr lang="en-US" altLang="zh-C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:</a:t>
            </a:r>
          </a:p>
          <a:p>
            <a:pPr algn="ctr"/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计算思维的核心是问题求解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599150"/>
            <a:ext cx="6072187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739" y="2535841"/>
            <a:ext cx="78374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算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法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设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计有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许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多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策略”</a:t>
            </a:r>
            <a:endParaRPr lang="en-US" altLang="zh-CN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zh-CN" alt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递归是常用的策略之一</a:t>
            </a:r>
            <a:endParaRPr lang="en-US" altLang="zh-CN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53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Thinking Recursively: Problem 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 cmpd="tri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2400" dirty="0"/>
              <a:t>Towers of Hanoi</a:t>
            </a:r>
          </a:p>
          <a:p>
            <a:pPr lvl="1"/>
            <a:r>
              <a:rPr lang="en-US" altLang="zh-CN" sz="2400" dirty="0"/>
              <a:t>How many moves are need to move all the disks to the third peg by moving only one at a time and never placing a disk on top of a smaller one.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1066800" y="5486400"/>
            <a:ext cx="12192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4724400"/>
            <a:ext cx="1066800" cy="762000"/>
            <a:chOff x="720" y="2976"/>
            <a:chExt cx="672" cy="480"/>
          </a:xfrm>
        </p:grpSpPr>
        <p:sp>
          <p:nvSpPr>
            <p:cNvPr id="80902" name="AutoShape 6"/>
            <p:cNvSpPr>
              <a:spLocks noChangeArrowheads="1"/>
            </p:cNvSpPr>
            <p:nvPr/>
          </p:nvSpPr>
          <p:spPr bwMode="auto">
            <a:xfrm>
              <a:off x="912" y="2976"/>
              <a:ext cx="288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AutoShape 7"/>
            <p:cNvSpPr>
              <a:spLocks noChangeArrowheads="1"/>
            </p:cNvSpPr>
            <p:nvPr/>
          </p:nvSpPr>
          <p:spPr bwMode="auto">
            <a:xfrm>
              <a:off x="864" y="3072"/>
              <a:ext cx="384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4" name="AutoShape 8"/>
            <p:cNvSpPr>
              <a:spLocks noChangeArrowheads="1"/>
            </p:cNvSpPr>
            <p:nvPr/>
          </p:nvSpPr>
          <p:spPr bwMode="auto">
            <a:xfrm>
              <a:off x="816" y="3168"/>
              <a:ext cx="480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5" name="AutoShape 9"/>
            <p:cNvSpPr>
              <a:spLocks noChangeArrowheads="1"/>
            </p:cNvSpPr>
            <p:nvPr/>
          </p:nvSpPr>
          <p:spPr bwMode="auto">
            <a:xfrm>
              <a:off x="768" y="3264"/>
              <a:ext cx="576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6" name="AutoShape 10"/>
            <p:cNvSpPr>
              <a:spLocks noChangeArrowheads="1"/>
            </p:cNvSpPr>
            <p:nvPr/>
          </p:nvSpPr>
          <p:spPr bwMode="auto">
            <a:xfrm>
              <a:off x="720" y="336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685800" y="5715000"/>
            <a:ext cx="4800600" cy="0"/>
          </a:xfrm>
          <a:prstGeom prst="line">
            <a:avLst/>
          </a:prstGeom>
          <a:noFill/>
          <a:ln w="15240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1676400" y="4343400"/>
            <a:ext cx="0" cy="3810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3276600" y="4343400"/>
            <a:ext cx="0" cy="1295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743200" y="4876800"/>
            <a:ext cx="1066800" cy="762000"/>
            <a:chOff x="720" y="2976"/>
            <a:chExt cx="672" cy="480"/>
          </a:xfrm>
        </p:grpSpPr>
        <p:sp>
          <p:nvSpPr>
            <p:cNvPr id="80912" name="AutoShape 16"/>
            <p:cNvSpPr>
              <a:spLocks noChangeArrowheads="1"/>
            </p:cNvSpPr>
            <p:nvPr/>
          </p:nvSpPr>
          <p:spPr bwMode="auto">
            <a:xfrm>
              <a:off x="912" y="2976"/>
              <a:ext cx="288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AutoShape 17"/>
            <p:cNvSpPr>
              <a:spLocks noChangeArrowheads="1"/>
            </p:cNvSpPr>
            <p:nvPr/>
          </p:nvSpPr>
          <p:spPr bwMode="auto">
            <a:xfrm>
              <a:off x="864" y="3072"/>
              <a:ext cx="384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4" name="AutoShape 18"/>
            <p:cNvSpPr>
              <a:spLocks noChangeArrowheads="1"/>
            </p:cNvSpPr>
            <p:nvPr/>
          </p:nvSpPr>
          <p:spPr bwMode="auto">
            <a:xfrm>
              <a:off x="816" y="3168"/>
              <a:ext cx="480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5" name="AutoShape 19"/>
            <p:cNvSpPr>
              <a:spLocks noChangeArrowheads="1"/>
            </p:cNvSpPr>
            <p:nvPr/>
          </p:nvSpPr>
          <p:spPr bwMode="auto">
            <a:xfrm>
              <a:off x="768" y="3264"/>
              <a:ext cx="576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6" name="AutoShape 20"/>
            <p:cNvSpPr>
              <a:spLocks noChangeArrowheads="1"/>
            </p:cNvSpPr>
            <p:nvPr/>
          </p:nvSpPr>
          <p:spPr bwMode="auto">
            <a:xfrm>
              <a:off x="720" y="336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4114800" y="5486400"/>
            <a:ext cx="1219200" cy="152400"/>
          </a:xfrm>
          <a:prstGeom prst="roundRect">
            <a:avLst>
              <a:gd name="adj" fmla="val 16667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91000" y="4724400"/>
            <a:ext cx="1066800" cy="762000"/>
            <a:chOff x="720" y="2976"/>
            <a:chExt cx="672" cy="480"/>
          </a:xfrm>
        </p:grpSpPr>
        <p:sp>
          <p:nvSpPr>
            <p:cNvPr id="80919" name="AutoShape 23"/>
            <p:cNvSpPr>
              <a:spLocks noChangeArrowheads="1"/>
            </p:cNvSpPr>
            <p:nvPr/>
          </p:nvSpPr>
          <p:spPr bwMode="auto">
            <a:xfrm>
              <a:off x="912" y="2976"/>
              <a:ext cx="288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0" name="AutoShape 24"/>
            <p:cNvSpPr>
              <a:spLocks noChangeArrowheads="1"/>
            </p:cNvSpPr>
            <p:nvPr/>
          </p:nvSpPr>
          <p:spPr bwMode="auto">
            <a:xfrm>
              <a:off x="864" y="3072"/>
              <a:ext cx="384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1" name="AutoShape 25"/>
            <p:cNvSpPr>
              <a:spLocks noChangeArrowheads="1"/>
            </p:cNvSpPr>
            <p:nvPr/>
          </p:nvSpPr>
          <p:spPr bwMode="auto">
            <a:xfrm>
              <a:off x="816" y="3168"/>
              <a:ext cx="480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2" name="AutoShape 26"/>
            <p:cNvSpPr>
              <a:spLocks noChangeArrowheads="1"/>
            </p:cNvSpPr>
            <p:nvPr/>
          </p:nvSpPr>
          <p:spPr bwMode="auto">
            <a:xfrm>
              <a:off x="768" y="3264"/>
              <a:ext cx="576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3" name="AutoShape 27"/>
            <p:cNvSpPr>
              <a:spLocks noChangeArrowheads="1"/>
            </p:cNvSpPr>
            <p:nvPr/>
          </p:nvSpPr>
          <p:spPr bwMode="auto">
            <a:xfrm>
              <a:off x="720" y="3360"/>
              <a:ext cx="672" cy="9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5652120" y="3710214"/>
            <a:ext cx="2520280" cy="707886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Times New Roman" pitchFamily="18" charset="0"/>
              </a:rPr>
              <a:t>T(1) = 1</a:t>
            </a:r>
          </a:p>
          <a:p>
            <a:r>
              <a:rPr kumimoji="1" lang="en-US" altLang="zh-CN" sz="2000" dirty="0">
                <a:latin typeface="Times New Roman" pitchFamily="18" charset="0"/>
              </a:rPr>
              <a:t>T(n) = 2T(n-1) +1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2059" y="4671536"/>
            <a:ext cx="2736304" cy="1477328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Hanoi(n, A, C)</a:t>
            </a:r>
          </a:p>
          <a:p>
            <a:pPr lvl="1"/>
            <a:r>
              <a:rPr lang="en-US" altLang="zh-CN" dirty="0" smtClean="0"/>
              <a:t>Hanoi(n-1, A, B);</a:t>
            </a:r>
          </a:p>
          <a:p>
            <a:pPr lvl="1"/>
            <a:r>
              <a:rPr lang="en-US" altLang="zh-CN" dirty="0" smtClean="0"/>
              <a:t>Move(A, C);</a:t>
            </a:r>
          </a:p>
          <a:p>
            <a:pPr lvl="1"/>
            <a:r>
              <a:rPr lang="en-US" altLang="zh-CN" dirty="0" smtClean="0"/>
              <a:t>Hanoi(n-1, B, C);</a:t>
            </a:r>
          </a:p>
          <a:p>
            <a:r>
              <a:rPr lang="en-US" altLang="zh-CN" b="1" dirty="0" smtClean="0"/>
              <a:t>end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Thinking Recursively: Problem 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Josephus’s problem</a:t>
            </a:r>
          </a:p>
          <a:p>
            <a:pPr lvl="1"/>
            <a:r>
              <a:rPr lang="en-US" altLang="zh-CN"/>
              <a:t>Find the position to live, or die!</a:t>
            </a: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838200" y="3810000"/>
            <a:ext cx="2339975" cy="23399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8288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33400" y="454025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124200" y="4419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48000" y="533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590800" y="5867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066800" y="5791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609600" y="5257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2743200" y="3810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828800" y="6096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V="1">
            <a:off x="1981200" y="3886200"/>
            <a:ext cx="0" cy="10668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V="1">
            <a:off x="1981200" y="4648200"/>
            <a:ext cx="1143000" cy="304800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9" name="Oval 17"/>
          <p:cNvSpPr>
            <a:spLocks noChangeArrowheads="1"/>
          </p:cNvSpPr>
          <p:nvPr/>
        </p:nvSpPr>
        <p:spPr bwMode="auto">
          <a:xfrm>
            <a:off x="4191000" y="3810000"/>
            <a:ext cx="2339975" cy="23399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51816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3886200" y="5105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3886200" y="43434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6477000" y="4419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6477000" y="5181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6096000" y="57150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5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4724400" y="6019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4191000" y="5638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6096000" y="3810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5410200" y="6096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 flipV="1">
            <a:off x="5334000" y="3886200"/>
            <a:ext cx="0" cy="10668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21" name="Line 29"/>
          <p:cNvSpPr>
            <a:spLocks noChangeShapeType="1"/>
          </p:cNvSpPr>
          <p:nvPr/>
        </p:nvSpPr>
        <p:spPr bwMode="auto">
          <a:xfrm flipV="1">
            <a:off x="5334000" y="4648200"/>
            <a:ext cx="1143000" cy="304800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022" name="Text Box 30"/>
          <p:cNvSpPr txBox="1">
            <a:spLocks noChangeArrowheads="1"/>
          </p:cNvSpPr>
          <p:nvPr/>
        </p:nvSpPr>
        <p:spPr bwMode="auto">
          <a:xfrm>
            <a:off x="4343400" y="3733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11</a:t>
            </a:r>
          </a:p>
        </p:txBody>
      </p:sp>
      <p:sp>
        <p:nvSpPr>
          <p:cNvPr id="85023" name="Text Box 31"/>
          <p:cNvSpPr txBox="1">
            <a:spLocks noChangeArrowheads="1"/>
          </p:cNvSpPr>
          <p:nvPr/>
        </p:nvSpPr>
        <p:spPr bwMode="auto">
          <a:xfrm>
            <a:off x="457200" y="4495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838200" y="385286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85025" name="Text Box 33"/>
          <p:cNvSpPr txBox="1">
            <a:spLocks noChangeArrowheads="1"/>
          </p:cNvSpPr>
          <p:nvPr/>
        </p:nvSpPr>
        <p:spPr bwMode="auto">
          <a:xfrm>
            <a:off x="561975" y="522922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85026" name="Text Box 34"/>
          <p:cNvSpPr txBox="1">
            <a:spLocks noChangeArrowheads="1"/>
          </p:cNvSpPr>
          <p:nvPr/>
        </p:nvSpPr>
        <p:spPr bwMode="auto">
          <a:xfrm>
            <a:off x="1785938" y="60483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85027" name="Text Box 35"/>
          <p:cNvSpPr txBox="1">
            <a:spLocks noChangeArrowheads="1"/>
          </p:cNvSpPr>
          <p:nvPr/>
        </p:nvSpPr>
        <p:spPr bwMode="auto">
          <a:xfrm>
            <a:off x="3048000" y="5257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85028" name="Text Box 36"/>
          <p:cNvSpPr txBox="1">
            <a:spLocks noChangeArrowheads="1"/>
          </p:cNvSpPr>
          <p:nvPr/>
        </p:nvSpPr>
        <p:spPr bwMode="auto">
          <a:xfrm>
            <a:off x="2700338" y="37671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85029" name="Text Box 37"/>
          <p:cNvSpPr txBox="1">
            <a:spLocks noChangeArrowheads="1"/>
          </p:cNvSpPr>
          <p:nvPr/>
        </p:nvSpPr>
        <p:spPr bwMode="auto">
          <a:xfrm>
            <a:off x="1752600" y="3429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85030" name="Text Box 38"/>
          <p:cNvSpPr txBox="1">
            <a:spLocks noChangeArrowheads="1"/>
          </p:cNvSpPr>
          <p:nvPr/>
        </p:nvSpPr>
        <p:spPr bwMode="auto">
          <a:xfrm>
            <a:off x="1052513" y="572928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85031" name="Text Box 39"/>
          <p:cNvSpPr txBox="1">
            <a:spLocks noChangeArrowheads="1"/>
          </p:cNvSpPr>
          <p:nvPr/>
        </p:nvSpPr>
        <p:spPr bwMode="auto">
          <a:xfrm>
            <a:off x="3048000" y="4419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85032" name="Text Box 40" descr="粉色面巾纸"/>
          <p:cNvSpPr txBox="1">
            <a:spLocks noChangeArrowheads="1"/>
          </p:cNvSpPr>
          <p:nvPr/>
        </p:nvSpPr>
        <p:spPr bwMode="auto">
          <a:xfrm>
            <a:off x="6300788" y="2924175"/>
            <a:ext cx="2447925" cy="7794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For small </a:t>
            </a:r>
            <a:r>
              <a:rPr lang="en-US" altLang="zh-CN" b="1" i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1, 1, 3, 1, 3, 5, 7, </a:t>
            </a:r>
            <a:r>
              <a:rPr lang="en-US" altLang="zh-CN" b="1">
                <a:latin typeface="Arial"/>
                <a:ea typeface="华文新魏" pitchFamily="2" charset="-122"/>
              </a:rPr>
              <a:t>…</a:t>
            </a:r>
            <a:endParaRPr lang="en-US" altLang="zh-CN" b="1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3" grpId="0" autoUpdateAnimBg="0"/>
      <p:bldP spid="85024" grpId="0" autoUpdateAnimBg="0"/>
      <p:bldP spid="85025" grpId="0" autoUpdateAnimBg="0"/>
      <p:bldP spid="85026" grpId="0" autoUpdateAnimBg="0"/>
      <p:bldP spid="85027" grpId="0" autoUpdateAnimBg="0"/>
      <p:bldP spid="85028" grpId="0" autoUpdateAnimBg="0"/>
      <p:bldP spid="85029" grpId="0" autoUpdateAnimBg="0"/>
      <p:bldP spid="85030" grpId="0" autoUpdateAnimBg="0"/>
      <p:bldP spid="85031" grpId="0" autoUpdateAnimBg="0"/>
      <p:bldP spid="850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82638"/>
            <a:ext cx="8802688" cy="701675"/>
          </a:xfrm>
        </p:spPr>
        <p:txBody>
          <a:bodyPr/>
          <a:lstStyle/>
          <a:p>
            <a:r>
              <a:rPr lang="en-US" altLang="zh-CN" sz="4000" dirty="0"/>
              <a:t>Thinking Recursively: Problem </a:t>
            </a:r>
            <a:r>
              <a:rPr lang="en-US" altLang="zh-CN" sz="4000" dirty="0" smtClean="0"/>
              <a:t>2 </a:t>
            </a:r>
            <a:endParaRPr lang="en-US" altLang="zh-CN" sz="32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Josephus’s problem</a:t>
            </a:r>
          </a:p>
          <a:p>
            <a:pPr lvl="1"/>
            <a:r>
              <a:rPr lang="en-US" altLang="zh-CN"/>
              <a:t>Find the position to live, or die!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838200" y="3810000"/>
            <a:ext cx="2339975" cy="23399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8288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533400" y="454025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3124200" y="4419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048000" y="533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2590800" y="5867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066800" y="5791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609600" y="5257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2743200" y="3810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828800" y="6096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V="1">
            <a:off x="1981200" y="3886200"/>
            <a:ext cx="0" cy="10668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 flipV="1">
            <a:off x="1981200" y="4648200"/>
            <a:ext cx="1143000" cy="304800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1828800" y="3276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CC99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895600" y="3733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CC99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3276600" y="4419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CC99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4191000" y="3810000"/>
            <a:ext cx="2339975" cy="23399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5181600" y="3505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3886200" y="5105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3886200" y="43434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6477000" y="4419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6477000" y="5181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6096000" y="57150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5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4724400" y="6019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4191000" y="5638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6096000" y="3810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5410200" y="6096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 flipV="1">
            <a:off x="5334000" y="3886200"/>
            <a:ext cx="0" cy="10668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V="1">
            <a:off x="5334000" y="4648200"/>
            <a:ext cx="1143000" cy="304800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5181600" y="3276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CC99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6248400" y="3733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CC99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6629400" y="4419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CC99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6052" name="Text Box 36"/>
          <p:cNvSpPr txBox="1">
            <a:spLocks noChangeArrowheads="1"/>
          </p:cNvSpPr>
          <p:nvPr/>
        </p:nvSpPr>
        <p:spPr bwMode="auto">
          <a:xfrm>
            <a:off x="4343400" y="3733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11</a:t>
            </a:r>
          </a:p>
        </p:txBody>
      </p:sp>
      <p:sp>
        <p:nvSpPr>
          <p:cNvPr id="86053" name="Text Box 37"/>
          <p:cNvSpPr txBox="1">
            <a:spLocks noChangeArrowheads="1"/>
          </p:cNvSpPr>
          <p:nvPr/>
        </p:nvSpPr>
        <p:spPr bwMode="auto">
          <a:xfrm>
            <a:off x="4114800" y="3505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CC99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CC9900"/>
                </a:solidFill>
                <a:latin typeface="Times New Roman" pitchFamily="18" charset="0"/>
              </a:rPr>
              <a:t>n+1</a:t>
            </a:r>
          </a:p>
        </p:txBody>
      </p:sp>
      <p:sp>
        <p:nvSpPr>
          <p:cNvPr id="86054" name="Text Box 38"/>
          <p:cNvSpPr txBox="1">
            <a:spLocks noChangeArrowheads="1"/>
          </p:cNvSpPr>
          <p:nvPr/>
        </p:nvSpPr>
        <p:spPr bwMode="auto">
          <a:xfrm>
            <a:off x="3657600" y="4114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CC99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CC9900"/>
                </a:solidFill>
                <a:latin typeface="Times New Roman" pitchFamily="18" charset="0"/>
              </a:rPr>
              <a:t>n-1</a:t>
            </a:r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5334000" y="1828800"/>
            <a:ext cx="2743200" cy="13906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J(1) =1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J(2n) = 2J(n)-1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J(2n+1) = 2J(n)+1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602" y="496970"/>
            <a:ext cx="8305800" cy="1143000"/>
          </a:xfrm>
        </p:spPr>
        <p:txBody>
          <a:bodyPr/>
          <a:lstStyle/>
          <a:p>
            <a:r>
              <a:rPr lang="en-US" altLang="zh-CN" dirty="0" smtClean="0"/>
              <a:t>Solving the Recursion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535" y="1853825"/>
            <a:ext cx="508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trying the smaller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we can make a guess: </a:t>
            </a:r>
            <a:endParaRPr lang="zh-CN" altLang="en-US" dirty="0"/>
          </a:p>
        </p:txBody>
      </p:sp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6625" y="2438890"/>
            <a:ext cx="6795754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5427095" y="1628800"/>
            <a:ext cx="2667000" cy="636588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J(2</a:t>
            </a:r>
            <a:r>
              <a:rPr kumimoji="1" lang="en-US" altLang="zh-CN" sz="3200" b="1" i="1" baseline="3000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+l) =2l+1</a:t>
            </a:r>
          </a:p>
        </p:txBody>
      </p:sp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6675" y="4194085"/>
            <a:ext cx="4275475" cy="20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81590" y="3654025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we write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in binary form, the result is very interesting: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数学归纳法 与 递归方法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数学归纳法历史悠久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学</a:t>
            </a:r>
            <a:r>
              <a:rPr lang="zh-CN" altLang="en-US" dirty="0"/>
              <a:t>归纳</a:t>
            </a:r>
            <a:r>
              <a:rPr lang="zh-CN" altLang="en-US" dirty="0" smtClean="0"/>
              <a:t>法与用递归方式解题本质上并没有差别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没</a:t>
            </a:r>
            <a:r>
              <a:rPr lang="zh-CN" altLang="en-US" dirty="0" smtClean="0"/>
              <a:t>有</a:t>
            </a:r>
            <a:r>
              <a:rPr lang="zh-CN" altLang="en-US" dirty="0"/>
              <a:t>计算</a:t>
            </a:r>
            <a:r>
              <a:rPr lang="zh-CN" altLang="en-US" dirty="0" smtClean="0"/>
              <a:t>机</a:t>
            </a:r>
            <a:r>
              <a:rPr lang="zh-CN" altLang="en-US" dirty="0"/>
              <a:t>之</a:t>
            </a:r>
            <a:r>
              <a:rPr lang="zh-CN" altLang="en-US" dirty="0" smtClean="0"/>
              <a:t>前</a:t>
            </a:r>
            <a:r>
              <a:rPr lang="en-US" altLang="zh-CN" dirty="0" smtClean="0"/>
              <a:t>,</a:t>
            </a:r>
            <a:r>
              <a:rPr lang="zh-CN" altLang="en-US" dirty="0" smtClean="0"/>
              <a:t> 递归地考虑问题也可以为解题提供一定的思路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624" y="4290669"/>
            <a:ext cx="73077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但是</a:t>
            </a:r>
            <a:r>
              <a:rPr lang="en-US" altLang="zh-CN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,</a:t>
            </a:r>
            <a:r>
              <a:rPr lang="zh-CN" alt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为什么没有计算机之前</a:t>
            </a:r>
            <a:r>
              <a:rPr lang="en-US" altLang="zh-CN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,</a:t>
            </a:r>
            <a:r>
              <a:rPr lang="zh-CN" altLang="en-US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递归并没有成为求解问题的重要手段</a:t>
            </a:r>
            <a:r>
              <a:rPr lang="en-US" altLang="zh-CN" sz="3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zh-CN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72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计算机如何执行递归程序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递归只是人的思考方式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不是计算机实际解题的路径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机</a:t>
            </a:r>
            <a:r>
              <a:rPr lang="zh-CN" altLang="en-US" dirty="0"/>
              <a:t>必</a:t>
            </a:r>
            <a:r>
              <a:rPr lang="zh-CN" altLang="en-US" dirty="0" smtClean="0"/>
              <a:t>须先求出“</a:t>
            </a:r>
            <a:r>
              <a:rPr lang="en-US" altLang="zh-CN" dirty="0" smtClean="0"/>
              <a:t>base case</a:t>
            </a:r>
            <a:r>
              <a:rPr lang="zh-CN" altLang="en-US" dirty="0" smtClean="0"/>
              <a:t>”的结果，在逐步用每一个较小的结果去算更大的结果，直至你要的结果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这个过程可能很冗长，但计算机不在乎，而人在乎！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6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068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考考你</a:t>
            </a:r>
            <a:r>
              <a:rPr lang="en-US" altLang="zh-CN" dirty="0" smtClean="0"/>
              <a:t>:</a:t>
            </a:r>
            <a:r>
              <a:rPr lang="zh-CN" altLang="en-US" dirty="0" smtClean="0"/>
              <a:t> 用</a:t>
            </a:r>
            <a:r>
              <a:rPr lang="en-US" altLang="zh-CN" dirty="0" smtClean="0"/>
              <a:t>filler</a:t>
            </a:r>
            <a:r>
              <a:rPr lang="zh-CN" altLang="en-US" dirty="0" smtClean="0"/>
              <a:t>填充指定空间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26469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3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276872"/>
            <a:ext cx="80648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Divide-and-conquer</a:t>
            </a:r>
            <a:r>
              <a:rPr lang="zh-CN" alt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是算法设计的基本“思想”之一。</a:t>
            </a:r>
            <a:endParaRPr lang="en-US" altLang="zh-CN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7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6145" y="2563550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关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于</a:t>
            </a: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算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法</a:t>
            </a: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的</a:t>
            </a:r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效率</a:t>
            </a:r>
            <a:endParaRPr lang="en-US" altLang="zh-C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6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计算机科学思想在很多情况下是以“算法”的形式呈现的。</a:t>
            </a:r>
            <a:endParaRPr lang="en-US" altLang="zh-CN" dirty="0" smtClean="0"/>
          </a:p>
          <a:p>
            <a:r>
              <a:rPr lang="zh-CN" altLang="en-US" dirty="0"/>
              <a:t>什</a:t>
            </a:r>
            <a:r>
              <a:rPr lang="zh-CN" altLang="en-US" dirty="0" smtClean="0"/>
              <a:t>么是“伟大”的算法</a:t>
            </a:r>
            <a:endParaRPr lang="en-US" altLang="zh-CN" dirty="0" smtClean="0"/>
          </a:p>
          <a:p>
            <a:pPr lvl="1"/>
            <a:r>
              <a:rPr lang="zh-CN" altLang="en-US" dirty="0"/>
              <a:t>普</a:t>
            </a:r>
            <a:r>
              <a:rPr lang="zh-CN" altLang="en-US" dirty="0" smtClean="0"/>
              <a:t>通的</a:t>
            </a:r>
            <a:r>
              <a:rPr lang="zh-CN" altLang="en-US" dirty="0"/>
              <a:t>计算</a:t>
            </a:r>
            <a:r>
              <a:rPr lang="zh-CN" altLang="en-US" dirty="0" smtClean="0"/>
              <a:t>机</a:t>
            </a:r>
            <a:r>
              <a:rPr lang="zh-CN" altLang="en-US" dirty="0"/>
              <a:t>用</a:t>
            </a:r>
            <a:r>
              <a:rPr lang="zh-CN" altLang="en-US" dirty="0" smtClean="0"/>
              <a:t>户</a:t>
            </a:r>
            <a:r>
              <a:rPr lang="zh-CN" altLang="en-US" dirty="0"/>
              <a:t>每</a:t>
            </a:r>
            <a:r>
              <a:rPr lang="zh-CN" altLang="en-US" dirty="0" smtClean="0"/>
              <a:t>天都在使用这些算法；</a:t>
            </a:r>
            <a:endParaRPr lang="en-US" altLang="zh-CN" dirty="0" smtClean="0"/>
          </a:p>
          <a:p>
            <a:pPr lvl="1"/>
            <a:r>
              <a:rPr lang="zh-CN" altLang="en-US" dirty="0"/>
              <a:t>它</a:t>
            </a:r>
            <a:r>
              <a:rPr lang="zh-CN" altLang="en-US" dirty="0" smtClean="0"/>
              <a:t>们能解决客观世界中的具体问题；</a:t>
            </a:r>
            <a:endParaRPr lang="en-US" altLang="zh-CN" dirty="0" smtClean="0"/>
          </a:p>
          <a:p>
            <a:pPr lvl="1"/>
            <a:r>
              <a:rPr lang="zh-CN" altLang="en-US" dirty="0"/>
              <a:t>它</a:t>
            </a:r>
            <a:r>
              <a:rPr lang="zh-CN" altLang="en-US" dirty="0" smtClean="0"/>
              <a:t>们具有科学原理的支撑。</a:t>
            </a:r>
            <a:endParaRPr lang="en-US" altLang="zh-CN" dirty="0" smtClean="0"/>
          </a:p>
          <a:p>
            <a:pPr lvl="2"/>
            <a:r>
              <a:rPr lang="zh-CN" altLang="en-US" dirty="0"/>
              <a:t>例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与搜索相关的算法；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与密码相关的算法；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与数据压缩相关的算法；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与数据一致性相关的算法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……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还有一些注定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伟大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的算法还在我们的期待之中</a:t>
            </a:r>
            <a:r>
              <a:rPr lang="en-US" altLang="zh-CN" dirty="0" smtClean="0"/>
              <a:t>:</a:t>
            </a:r>
            <a:r>
              <a:rPr lang="zh-CN" altLang="en-US" dirty="0" smtClean="0"/>
              <a:t> 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 精确的自然语言翻译、自动驾驶汽车、帮</a:t>
            </a:r>
            <a:r>
              <a:rPr lang="zh-CN" altLang="en-US" b="1" dirty="0" smtClean="0">
                <a:solidFill>
                  <a:srgbClr val="C00000"/>
                </a:solidFill>
              </a:rPr>
              <a:t>我</a:t>
            </a:r>
            <a:r>
              <a:rPr lang="zh-CN" altLang="en-US" dirty="0" smtClean="0"/>
              <a:t>改学生作业）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42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一个与美国总统选举有关的例子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/>
          <a:lstStyle/>
          <a:p>
            <a:r>
              <a:rPr lang="zh-CN" altLang="en-US" dirty="0" smtClean="0"/>
              <a:t>问题：美国总统选举是否可能“平局”？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这个问题难吗？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Well, it depends.</a:t>
            </a:r>
          </a:p>
          <a:p>
            <a:pPr lvl="1"/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r>
              <a:rPr lang="zh-CN" altLang="en-US" dirty="0"/>
              <a:t>其</a:t>
            </a:r>
            <a:r>
              <a:rPr lang="zh-CN" altLang="en-US" dirty="0" smtClean="0"/>
              <a:t>实很</a:t>
            </a:r>
            <a:r>
              <a:rPr lang="zh-CN" altLang="en-US" dirty="0"/>
              <a:t>容</a:t>
            </a:r>
            <a:r>
              <a:rPr lang="zh-CN" altLang="en-US" dirty="0" smtClean="0"/>
              <a:t>易：枚举</a:t>
            </a:r>
            <a:r>
              <a:rPr lang="en-US" altLang="zh-CN" dirty="0" smtClean="0"/>
              <a:t>+</a:t>
            </a:r>
            <a:r>
              <a:rPr lang="zh-CN" altLang="en-US" dirty="0" smtClean="0"/>
              <a:t>累加</a:t>
            </a:r>
            <a:endParaRPr lang="en-US" altLang="zh-CN" dirty="0" smtClean="0"/>
          </a:p>
          <a:p>
            <a:pPr lvl="1"/>
            <a:r>
              <a:rPr lang="zh-CN" altLang="en-US" dirty="0"/>
              <a:t>但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其</a:t>
            </a:r>
            <a:r>
              <a:rPr lang="zh-CN" altLang="en-US" dirty="0" smtClean="0"/>
              <a:t>实是“背包问题”的一个特例，那问题可是计算机科学中一个赫赫有名的“难”问题！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36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564904"/>
            <a:ext cx="645304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有很多时候题难是因为我们对效率有要求</a:t>
            </a:r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en-US" altLang="zh-C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8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003" y="2967335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效率为什么很重要？</a:t>
            </a:r>
            <a:endParaRPr lang="en-US" altLang="zh-CN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2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4360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How Functions Grow</a:t>
            </a:r>
          </a:p>
        </p:txBody>
      </p:sp>
      <p:graphicFrame>
        <p:nvGraphicFramePr>
          <p:cNvPr id="96259" name="Group 3"/>
          <p:cNvGraphicFramePr>
            <a:graphicFrameLocks noGrp="1"/>
          </p:cNvGraphicFramePr>
          <p:nvPr>
            <p:ph type="tbl" idx="1"/>
          </p:nvPr>
        </p:nvGraphicFramePr>
        <p:xfrm>
          <a:off x="0" y="1773238"/>
          <a:ext cx="9144000" cy="4414204"/>
        </p:xfrm>
        <a:graphic>
          <a:graphicData uri="http://schemas.openxmlformats.org/drawingml/2006/table">
            <a:tbl>
              <a:tblPr/>
              <a:tblGrid>
                <a:gridCol w="2339975"/>
                <a:gridCol w="1152525"/>
                <a:gridCol w="182563"/>
                <a:gridCol w="182562"/>
                <a:gridCol w="893763"/>
                <a:gridCol w="195262"/>
                <a:gridCol w="1217613"/>
                <a:gridCol w="247650"/>
                <a:gridCol w="1238250"/>
                <a:gridCol w="203200"/>
                <a:gridCol w="129063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Algorithm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 function(ms)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lg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3.4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Input size(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Solution time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0.00033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0.0015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0.0034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3.4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16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yr.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0.033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0.45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0.94 hr.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6.1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 min.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 days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3.3 sec.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 min.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 days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108 yr.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 allowed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Maximum solvable input size (approx.)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second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minute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1,800,000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82,000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2,200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2"/>
          <p:cNvSpPr>
            <a:spLocks noChangeArrowheads="1"/>
          </p:cNvSpPr>
          <p:nvPr/>
        </p:nvSpPr>
        <p:spPr bwMode="auto">
          <a:xfrm rot="944915">
            <a:off x="914400" y="4267200"/>
            <a:ext cx="4876800" cy="2057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2743200" y="2057400"/>
            <a:ext cx="4876800" cy="2057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/>
              <a:t>Sorting a Array of 1 Million Numbers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</a:t>
            </a:r>
          </a:p>
        </p:txBody>
      </p:sp>
      <p:pic>
        <p:nvPicPr>
          <p:cNvPr id="41990" name="Picture 6" descr="BS01043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905000"/>
            <a:ext cx="16144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 descr="BS00089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419600"/>
            <a:ext cx="1711325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371600" y="41148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Berlin Sans FB" pitchFamily="34" charset="0"/>
              </a:rPr>
              <a:t>Computer A</a:t>
            </a:r>
          </a:p>
          <a:p>
            <a:r>
              <a:rPr kumimoji="1" lang="en-US" altLang="zh-CN" sz="2400">
                <a:solidFill>
                  <a:srgbClr val="FF0000"/>
                </a:solidFill>
                <a:latin typeface="Berlin Sans FB" pitchFamily="34" charset="0"/>
              </a:rPr>
              <a:t>1000 Mips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48200" y="2667000"/>
            <a:ext cx="190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Berlin Sans FB" pitchFamily="34" charset="0"/>
              </a:rPr>
              <a:t>Computer B</a:t>
            </a:r>
          </a:p>
          <a:p>
            <a:r>
              <a:rPr kumimoji="1" lang="en-US" altLang="zh-CN" sz="2400">
                <a:solidFill>
                  <a:srgbClr val="000099"/>
                </a:solidFill>
                <a:latin typeface="Berlin Sans FB" pitchFamily="34" charset="0"/>
              </a:rPr>
              <a:t>10 Mips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743200" y="5105400"/>
            <a:ext cx="5181600" cy="1025525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>
                <a:latin typeface="Times New Roman" pitchFamily="18" charset="0"/>
              </a:rPr>
              <a:t>Using </a:t>
            </a:r>
            <a:r>
              <a:rPr kumimoji="1" lang="en-US" altLang="zh-CN" sz="2400" b="1" i="1">
                <a:solidFill>
                  <a:srgbClr val="FF6600"/>
                </a:solidFill>
                <a:latin typeface="Times New Roman" pitchFamily="18" charset="0"/>
              </a:rPr>
              <a:t>insertion sort</a:t>
            </a:r>
            <a:r>
              <a:rPr kumimoji="1" lang="en-US" altLang="zh-CN" sz="2400">
                <a:latin typeface="Times New Roman" pitchFamily="18" charset="0"/>
              </a:rPr>
              <a:t>, taking time 2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 baseline="30000">
                <a:latin typeface="Times New Roman" pitchFamily="18" charset="0"/>
              </a:rPr>
              <a:t>2</a:t>
            </a:r>
            <a:r>
              <a:rPr kumimoji="1" lang="en-US" altLang="zh-CN" sz="2400">
                <a:latin typeface="Times New Roman" pitchFamily="18" charset="0"/>
              </a:rPr>
              <a:t>:</a:t>
            </a:r>
          </a:p>
          <a:p>
            <a:pPr>
              <a:spcBef>
                <a:spcPct val="5000"/>
              </a:spcBef>
              <a:defRPr/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2000 seconds!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1524000" y="1981200"/>
            <a:ext cx="3048000" cy="139065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66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>
                <a:latin typeface="Times New Roman" pitchFamily="18" charset="0"/>
              </a:rPr>
              <a:t>Using </a:t>
            </a:r>
            <a:r>
              <a:rPr kumimoji="1" lang="en-US" altLang="zh-CN" sz="2400" b="1" i="1">
                <a:solidFill>
                  <a:srgbClr val="0099CC"/>
                </a:solidFill>
                <a:latin typeface="Times New Roman" pitchFamily="18" charset="0"/>
              </a:rPr>
              <a:t>merge sort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</a:p>
          <a:p>
            <a:pPr>
              <a:defRPr/>
            </a:pPr>
            <a:r>
              <a:rPr kumimoji="1" lang="en-US" altLang="zh-CN" sz="2400">
                <a:latin typeface="Times New Roman" pitchFamily="18" charset="0"/>
              </a:rPr>
              <a:t>taking time 50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log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:</a:t>
            </a:r>
          </a:p>
          <a:p>
            <a:pPr>
              <a:spcBef>
                <a:spcPct val="5000"/>
              </a:spcBef>
              <a:defRPr/>
            </a:pPr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100 seconds!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关于搜索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最简单的方式：顺序查找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最坏情况下必须比较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r>
              <a:rPr lang="zh-CN" altLang="en-US" dirty="0" smtClean="0"/>
              <a:t>二分搜索树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zh-CN" altLang="en-US" dirty="0"/>
              <a:t>能</a:t>
            </a:r>
            <a:r>
              <a:rPr lang="zh-CN" altLang="en-US" dirty="0" smtClean="0"/>
              <a:t>够</a:t>
            </a:r>
            <a:r>
              <a:rPr lang="zh-CN" altLang="en-US" dirty="0"/>
              <a:t>保</a:t>
            </a:r>
            <a:r>
              <a:rPr lang="zh-CN" altLang="en-US" dirty="0" smtClean="0"/>
              <a:t>持树的“平衡”，最坏情况的搜索代价也只不过是</a:t>
            </a:r>
            <a:r>
              <a:rPr lang="en-US" altLang="zh-CN" dirty="0" err="1" smtClean="0"/>
              <a:t>lg</a:t>
            </a:r>
            <a:r>
              <a:rPr lang="en-US" altLang="zh-CN" i="1" dirty="0" err="1" smtClean="0"/>
              <a:t>n</a:t>
            </a:r>
            <a:endParaRPr lang="en-US" altLang="zh-CN" dirty="0" smtClean="0"/>
          </a:p>
          <a:p>
            <a:pPr lvl="1"/>
            <a:r>
              <a:rPr lang="zh-CN" altLang="en-US" dirty="0"/>
              <a:t>但</a:t>
            </a:r>
            <a:r>
              <a:rPr lang="zh-CN" altLang="en-US" dirty="0" smtClean="0"/>
              <a:t>是，保持平衡也是有代价的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3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92" name="AutoShape 88"/>
          <p:cNvSpPr>
            <a:spLocks noChangeArrowheads="1"/>
          </p:cNvSpPr>
          <p:nvPr/>
        </p:nvSpPr>
        <p:spPr bwMode="auto">
          <a:xfrm>
            <a:off x="341313" y="4598988"/>
            <a:ext cx="2070100" cy="40481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85775"/>
            <a:ext cx="8305800" cy="1143000"/>
          </a:xfrm>
        </p:spPr>
        <p:txBody>
          <a:bodyPr/>
          <a:lstStyle/>
          <a:p>
            <a:r>
              <a:rPr lang="en-US" altLang="zh-CN" dirty="0"/>
              <a:t>Binary Search </a:t>
            </a:r>
            <a:r>
              <a:rPr lang="en-US" altLang="zh-CN" dirty="0" smtClean="0"/>
              <a:t>Tree</a:t>
            </a:r>
            <a:endParaRPr lang="en-US" altLang="zh-CN" dirty="0"/>
          </a:p>
        </p:txBody>
      </p:sp>
      <p:sp>
        <p:nvSpPr>
          <p:cNvPr id="72741" name="Oval 37"/>
          <p:cNvSpPr>
            <a:spLocks noChangeArrowheads="1"/>
          </p:cNvSpPr>
          <p:nvPr/>
        </p:nvSpPr>
        <p:spPr bwMode="auto">
          <a:xfrm>
            <a:off x="5876925" y="19431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2" name="Oval 38"/>
          <p:cNvSpPr>
            <a:spLocks noChangeArrowheads="1"/>
          </p:cNvSpPr>
          <p:nvPr/>
        </p:nvSpPr>
        <p:spPr bwMode="auto">
          <a:xfrm>
            <a:off x="5472113" y="27543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5832475" y="1943100"/>
            <a:ext cx="63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30</a:t>
            </a:r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5472113" y="2754313"/>
            <a:ext cx="6302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20</a:t>
            </a:r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 flipH="1">
            <a:off x="5741988" y="2347913"/>
            <a:ext cx="2254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58" name="Oval 54"/>
          <p:cNvSpPr>
            <a:spLocks noChangeArrowheads="1"/>
          </p:cNvSpPr>
          <p:nvPr/>
        </p:nvSpPr>
        <p:spPr bwMode="auto">
          <a:xfrm>
            <a:off x="5337175" y="333851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9" name="Oval 55"/>
          <p:cNvSpPr>
            <a:spLocks noChangeArrowheads="1"/>
          </p:cNvSpPr>
          <p:nvPr/>
        </p:nvSpPr>
        <p:spPr bwMode="auto">
          <a:xfrm>
            <a:off x="5786438" y="3338513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65" name="Line 61"/>
          <p:cNvSpPr>
            <a:spLocks noChangeShapeType="1"/>
          </p:cNvSpPr>
          <p:nvPr/>
        </p:nvSpPr>
        <p:spPr bwMode="auto">
          <a:xfrm flipH="1">
            <a:off x="5426075" y="3113088"/>
            <a:ext cx="90488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66" name="Line 62"/>
          <p:cNvSpPr>
            <a:spLocks noChangeShapeType="1"/>
          </p:cNvSpPr>
          <p:nvPr/>
        </p:nvSpPr>
        <p:spPr bwMode="auto">
          <a:xfrm>
            <a:off x="5741988" y="3159125"/>
            <a:ext cx="904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5" name="Oval 41"/>
          <p:cNvSpPr>
            <a:spLocks noChangeArrowheads="1"/>
          </p:cNvSpPr>
          <p:nvPr/>
        </p:nvSpPr>
        <p:spPr bwMode="auto">
          <a:xfrm>
            <a:off x="6508750" y="419417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6462713" y="4194175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40</a:t>
            </a:r>
          </a:p>
        </p:txBody>
      </p:sp>
      <p:sp>
        <p:nvSpPr>
          <p:cNvPr id="72761" name="Oval 57"/>
          <p:cNvSpPr>
            <a:spLocks noChangeArrowheads="1"/>
          </p:cNvSpPr>
          <p:nvPr/>
        </p:nvSpPr>
        <p:spPr bwMode="auto">
          <a:xfrm>
            <a:off x="6327775" y="4778375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67" name="Line 63"/>
          <p:cNvSpPr>
            <a:spLocks noChangeShapeType="1"/>
          </p:cNvSpPr>
          <p:nvPr/>
        </p:nvSpPr>
        <p:spPr bwMode="auto">
          <a:xfrm flipH="1">
            <a:off x="6462713" y="4598988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958013" y="4959350"/>
            <a:ext cx="765175" cy="811213"/>
            <a:chOff x="4468" y="3067"/>
            <a:chExt cx="482" cy="511"/>
          </a:xfrm>
        </p:grpSpPr>
        <p:sp>
          <p:nvSpPr>
            <p:cNvPr id="72746" name="Oval 42"/>
            <p:cNvSpPr>
              <a:spLocks noChangeArrowheads="1"/>
            </p:cNvSpPr>
            <p:nvPr/>
          </p:nvSpPr>
          <p:spPr bwMode="auto">
            <a:xfrm>
              <a:off x="4553" y="309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1" name="Text Box 47"/>
            <p:cNvSpPr txBox="1">
              <a:spLocks noChangeArrowheads="1"/>
            </p:cNvSpPr>
            <p:nvPr/>
          </p:nvSpPr>
          <p:spPr bwMode="auto">
            <a:xfrm>
              <a:off x="4553" y="3067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72763" name="Oval 59"/>
            <p:cNvSpPr>
              <a:spLocks noChangeArrowheads="1"/>
            </p:cNvSpPr>
            <p:nvPr/>
          </p:nvSpPr>
          <p:spPr bwMode="auto">
            <a:xfrm>
              <a:off x="4809" y="346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4" name="Oval 60"/>
            <p:cNvSpPr>
              <a:spLocks noChangeArrowheads="1"/>
            </p:cNvSpPr>
            <p:nvPr/>
          </p:nvSpPr>
          <p:spPr bwMode="auto">
            <a:xfrm>
              <a:off x="4468" y="346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9" name="Line 65"/>
            <p:cNvSpPr>
              <a:spLocks noChangeShapeType="1"/>
            </p:cNvSpPr>
            <p:nvPr/>
          </p:nvSpPr>
          <p:spPr bwMode="auto">
            <a:xfrm flipH="1">
              <a:off x="4525" y="335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70" name="Line 66"/>
            <p:cNvSpPr>
              <a:spLocks noChangeShapeType="1"/>
            </p:cNvSpPr>
            <p:nvPr/>
          </p:nvSpPr>
          <p:spPr bwMode="auto">
            <a:xfrm>
              <a:off x="4752" y="335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7723188" y="2663825"/>
            <a:ext cx="674687" cy="809625"/>
            <a:chOff x="4184" y="1650"/>
            <a:chExt cx="425" cy="510"/>
          </a:xfrm>
        </p:grpSpPr>
        <p:sp>
          <p:nvSpPr>
            <p:cNvPr id="72743" name="Oval 39"/>
            <p:cNvSpPr>
              <a:spLocks noChangeArrowheads="1"/>
            </p:cNvSpPr>
            <p:nvPr/>
          </p:nvSpPr>
          <p:spPr bwMode="auto">
            <a:xfrm>
              <a:off x="4241" y="1650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9" name="Text Box 45"/>
            <p:cNvSpPr txBox="1">
              <a:spLocks noChangeArrowheads="1"/>
            </p:cNvSpPr>
            <p:nvPr/>
          </p:nvSpPr>
          <p:spPr bwMode="auto">
            <a:xfrm>
              <a:off x="4212" y="1650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72755" name="Line 51"/>
            <p:cNvSpPr>
              <a:spLocks noChangeShapeType="1"/>
            </p:cNvSpPr>
            <p:nvPr/>
          </p:nvSpPr>
          <p:spPr bwMode="auto">
            <a:xfrm flipH="1">
              <a:off x="4184" y="1905"/>
              <a:ext cx="14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7407275" y="3384550"/>
            <a:ext cx="673100" cy="720725"/>
            <a:chOff x="4723" y="2075"/>
            <a:chExt cx="424" cy="454"/>
          </a:xfrm>
        </p:grpSpPr>
        <p:sp>
          <p:nvSpPr>
            <p:cNvPr id="72744" name="Oval 40"/>
            <p:cNvSpPr>
              <a:spLocks noChangeArrowheads="1"/>
            </p:cNvSpPr>
            <p:nvPr/>
          </p:nvSpPr>
          <p:spPr bwMode="auto">
            <a:xfrm>
              <a:off x="4751" y="210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2" name="Text Box 48"/>
            <p:cNvSpPr txBox="1">
              <a:spLocks noChangeArrowheads="1"/>
            </p:cNvSpPr>
            <p:nvPr/>
          </p:nvSpPr>
          <p:spPr bwMode="auto">
            <a:xfrm>
              <a:off x="4723" y="2075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72760" name="Oval 56"/>
            <p:cNvSpPr>
              <a:spLocks noChangeArrowheads="1"/>
            </p:cNvSpPr>
            <p:nvPr/>
          </p:nvSpPr>
          <p:spPr bwMode="auto">
            <a:xfrm>
              <a:off x="5034" y="241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1" name="Line 67"/>
            <p:cNvSpPr>
              <a:spLocks noChangeShapeType="1"/>
            </p:cNvSpPr>
            <p:nvPr/>
          </p:nvSpPr>
          <p:spPr bwMode="auto">
            <a:xfrm>
              <a:off x="4978" y="2330"/>
              <a:ext cx="8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2320925" y="18986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3176588" y="25749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3986213" y="32940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2816225" y="33845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276475" y="1898650"/>
            <a:ext cx="63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40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150938" y="2708275"/>
            <a:ext cx="6302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20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3130550" y="2574925"/>
            <a:ext cx="63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60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2770188" y="3384550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50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3941763" y="3249613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80</a:t>
            </a:r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2725738" y="2214563"/>
            <a:ext cx="49530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flipH="1">
            <a:off x="3086100" y="2979738"/>
            <a:ext cx="2254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3535363" y="2889250"/>
            <a:ext cx="49530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8" name="Oval 24"/>
          <p:cNvSpPr>
            <a:spLocks noChangeArrowheads="1"/>
          </p:cNvSpPr>
          <p:nvPr/>
        </p:nvSpPr>
        <p:spPr bwMode="auto">
          <a:xfrm>
            <a:off x="4435475" y="378936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9" name="Oval 25"/>
          <p:cNvSpPr>
            <a:spLocks noChangeArrowheads="1"/>
          </p:cNvSpPr>
          <p:nvPr/>
        </p:nvSpPr>
        <p:spPr bwMode="auto">
          <a:xfrm>
            <a:off x="2635250" y="3968750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0" name="Oval 26"/>
          <p:cNvSpPr>
            <a:spLocks noChangeArrowheads="1"/>
          </p:cNvSpPr>
          <p:nvPr/>
        </p:nvSpPr>
        <p:spPr bwMode="auto">
          <a:xfrm>
            <a:off x="3176588" y="392430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1062038" y="2754313"/>
            <a:ext cx="566737" cy="765175"/>
            <a:chOff x="1122" y="1707"/>
            <a:chExt cx="357" cy="482"/>
          </a:xfrm>
        </p:grpSpPr>
        <p:sp>
          <p:nvSpPr>
            <p:cNvPr id="72710" name="Oval 6"/>
            <p:cNvSpPr>
              <a:spLocks noChangeArrowheads="1"/>
            </p:cNvSpPr>
            <p:nvPr/>
          </p:nvSpPr>
          <p:spPr bwMode="auto">
            <a:xfrm>
              <a:off x="1207" y="170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6" name="Oval 22"/>
            <p:cNvSpPr>
              <a:spLocks noChangeArrowheads="1"/>
            </p:cNvSpPr>
            <p:nvPr/>
          </p:nvSpPr>
          <p:spPr bwMode="auto">
            <a:xfrm>
              <a:off x="1122" y="207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3" name="Line 29"/>
            <p:cNvSpPr>
              <a:spLocks noChangeShapeType="1"/>
            </p:cNvSpPr>
            <p:nvPr/>
          </p:nvSpPr>
          <p:spPr bwMode="auto">
            <a:xfrm flipH="1">
              <a:off x="1178" y="1933"/>
              <a:ext cx="5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5" name="Line 31"/>
          <p:cNvSpPr>
            <a:spLocks noChangeShapeType="1"/>
          </p:cNvSpPr>
          <p:nvPr/>
        </p:nvSpPr>
        <p:spPr bwMode="auto">
          <a:xfrm flipH="1">
            <a:off x="2770188" y="3789363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3086100" y="3789363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1692275" y="3338513"/>
            <a:ext cx="765175" cy="811212"/>
            <a:chOff x="2142" y="2557"/>
            <a:chExt cx="482" cy="511"/>
          </a:xfrm>
        </p:grpSpPr>
        <p:sp>
          <p:nvSpPr>
            <p:cNvPr id="72714" name="Oval 10"/>
            <p:cNvSpPr>
              <a:spLocks noChangeArrowheads="1"/>
            </p:cNvSpPr>
            <p:nvPr/>
          </p:nvSpPr>
          <p:spPr bwMode="auto">
            <a:xfrm>
              <a:off x="2227" y="258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9" name="Text Box 15"/>
            <p:cNvSpPr txBox="1">
              <a:spLocks noChangeArrowheads="1"/>
            </p:cNvSpPr>
            <p:nvPr/>
          </p:nvSpPr>
          <p:spPr bwMode="auto">
            <a:xfrm>
              <a:off x="2227" y="2557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72731" name="Oval 27"/>
            <p:cNvSpPr>
              <a:spLocks noChangeArrowheads="1"/>
            </p:cNvSpPr>
            <p:nvPr/>
          </p:nvSpPr>
          <p:spPr bwMode="auto">
            <a:xfrm>
              <a:off x="2483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2" name="Oval 28"/>
            <p:cNvSpPr>
              <a:spLocks noChangeArrowheads="1"/>
            </p:cNvSpPr>
            <p:nvPr/>
          </p:nvSpPr>
          <p:spPr bwMode="auto">
            <a:xfrm>
              <a:off x="2142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7" name="Line 33"/>
            <p:cNvSpPr>
              <a:spLocks noChangeShapeType="1"/>
            </p:cNvSpPr>
            <p:nvPr/>
          </p:nvSpPr>
          <p:spPr bwMode="auto">
            <a:xfrm flipH="1">
              <a:off x="2199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>
              <a:off x="2426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346575" y="3654425"/>
            <a:ext cx="134938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74" name="Line 70"/>
          <p:cNvSpPr>
            <a:spLocks noChangeShapeType="1"/>
          </p:cNvSpPr>
          <p:nvPr/>
        </p:nvSpPr>
        <p:spPr bwMode="auto">
          <a:xfrm flipH="1">
            <a:off x="1557338" y="2303463"/>
            <a:ext cx="76517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75" name="Line 71"/>
          <p:cNvSpPr>
            <a:spLocks noChangeShapeType="1"/>
          </p:cNvSpPr>
          <p:nvPr/>
        </p:nvSpPr>
        <p:spPr bwMode="auto">
          <a:xfrm>
            <a:off x="1557338" y="3114675"/>
            <a:ext cx="35877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76" name="Oval 72"/>
          <p:cNvSpPr>
            <a:spLocks noChangeArrowheads="1"/>
          </p:cNvSpPr>
          <p:nvPr/>
        </p:nvSpPr>
        <p:spPr bwMode="auto">
          <a:xfrm>
            <a:off x="3806825" y="387826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77" name="Line 73"/>
          <p:cNvSpPr>
            <a:spLocks noChangeShapeType="1"/>
          </p:cNvSpPr>
          <p:nvPr/>
        </p:nvSpPr>
        <p:spPr bwMode="auto">
          <a:xfrm flipH="1">
            <a:off x="3897313" y="3698875"/>
            <a:ext cx="1793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86" name="Line 82"/>
          <p:cNvSpPr>
            <a:spLocks noChangeShapeType="1"/>
          </p:cNvSpPr>
          <p:nvPr/>
        </p:nvSpPr>
        <p:spPr bwMode="auto">
          <a:xfrm>
            <a:off x="6281738" y="2214563"/>
            <a:ext cx="153035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87" name="Line 83"/>
          <p:cNvSpPr>
            <a:spLocks noChangeShapeType="1"/>
          </p:cNvSpPr>
          <p:nvPr/>
        </p:nvSpPr>
        <p:spPr bwMode="auto">
          <a:xfrm flipH="1">
            <a:off x="6867525" y="3789363"/>
            <a:ext cx="585788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88" name="Line 84"/>
          <p:cNvSpPr>
            <a:spLocks noChangeShapeType="1"/>
          </p:cNvSpPr>
          <p:nvPr/>
        </p:nvSpPr>
        <p:spPr bwMode="auto">
          <a:xfrm>
            <a:off x="6867525" y="4598988"/>
            <a:ext cx="31432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89" name="Text Box 85"/>
          <p:cNvSpPr txBox="1">
            <a:spLocks noChangeArrowheads="1"/>
          </p:cNvSpPr>
          <p:nvPr/>
        </p:nvSpPr>
        <p:spPr bwMode="auto">
          <a:xfrm>
            <a:off x="6507163" y="1628775"/>
            <a:ext cx="2160587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Poor balancing</a:t>
            </a:r>
          </a:p>
          <a:p>
            <a:pPr algn="ctr">
              <a:spcBef>
                <a:spcPct val="1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(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72790" name="Text Box 86"/>
          <p:cNvSpPr txBox="1">
            <a:spLocks noChangeArrowheads="1"/>
          </p:cNvSpPr>
          <p:nvPr/>
        </p:nvSpPr>
        <p:spPr bwMode="auto">
          <a:xfrm>
            <a:off x="296863" y="5408613"/>
            <a:ext cx="5851525" cy="80010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latin typeface="Times New Roman" pitchFamily="18" charset="0"/>
              </a:rPr>
              <a:t>Each node has a key, belonging to a linear ordered set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latin typeface="Times New Roman" pitchFamily="18" charset="0"/>
              </a:rPr>
              <a:t>An inorder traversal produces a sorted list of the keys</a:t>
            </a:r>
          </a:p>
        </p:txBody>
      </p:sp>
      <p:sp>
        <p:nvSpPr>
          <p:cNvPr id="72791" name="Line 87"/>
          <p:cNvSpPr>
            <a:spLocks noChangeShapeType="1"/>
          </p:cNvSpPr>
          <p:nvPr/>
        </p:nvSpPr>
        <p:spPr bwMode="auto">
          <a:xfrm>
            <a:off x="836613" y="4149725"/>
            <a:ext cx="0" cy="10350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93" name="Text Box 89"/>
          <p:cNvSpPr txBox="1">
            <a:spLocks noChangeArrowheads="1"/>
          </p:cNvSpPr>
          <p:nvPr/>
        </p:nvSpPr>
        <p:spPr bwMode="auto">
          <a:xfrm>
            <a:off x="2411413" y="4284663"/>
            <a:ext cx="2700337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chemeClr val="tx2"/>
                </a:solidFill>
                <a:latin typeface="Times New Roman" pitchFamily="18" charset="0"/>
              </a:rPr>
              <a:t>In a properly drawn tree, pushing forward to get the ordered list.</a:t>
            </a:r>
          </a:p>
        </p:txBody>
      </p:sp>
      <p:sp>
        <p:nvSpPr>
          <p:cNvPr id="72794" name="Text Box 90"/>
          <p:cNvSpPr txBox="1">
            <a:spLocks noChangeArrowheads="1"/>
          </p:cNvSpPr>
          <p:nvPr/>
        </p:nvSpPr>
        <p:spPr bwMode="auto">
          <a:xfrm>
            <a:off x="206375" y="1763713"/>
            <a:ext cx="2160588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Good balancing</a:t>
            </a:r>
          </a:p>
          <a:p>
            <a:pPr algn="ctr">
              <a:spcBef>
                <a:spcPct val="1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(log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7758112" cy="1162050"/>
          </a:xfrm>
        </p:spPr>
        <p:txBody>
          <a:bodyPr/>
          <a:lstStyle/>
          <a:p>
            <a:r>
              <a:rPr lang="zh-CN" sz="4000" dirty="0"/>
              <a:t>排序问题以及基于比较的解法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3238"/>
            <a:ext cx="7848228" cy="42243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dirty="0"/>
              <a:t>问题</a:t>
            </a:r>
            <a:r>
              <a:rPr lang="zh-CN" dirty="0" smtClean="0"/>
              <a:t>：</a:t>
            </a:r>
            <a:r>
              <a:rPr lang="zh-CN" altLang="en-US" dirty="0" smtClean="0"/>
              <a:t>按照递增顺序排序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zh-CN" altLang="en-US" dirty="0" smtClean="0"/>
              <a:t>为了简单，假设元素是数，且没有相等的元素。</a:t>
            </a:r>
            <a:endParaRPr lang="zh-CN" dirty="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dirty="0"/>
              <a:t>基本操作：比较两个元素的大小，每次比较的代价为１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dirty="0"/>
              <a:t>辅助操作：如变量赋值、移动等，不计代价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758113" cy="1162050"/>
          </a:xfrm>
        </p:spPr>
        <p:txBody>
          <a:bodyPr/>
          <a:lstStyle/>
          <a:p>
            <a:r>
              <a:rPr lang="zh-CN" sz="4000"/>
              <a:t>一种直观的解法 </a:t>
            </a:r>
            <a:r>
              <a:rPr lang="zh-CN" altLang="zh-CN" sz="4000"/>
              <a:t>– </a:t>
            </a:r>
            <a:r>
              <a:rPr lang="zh-CN" sz="4000"/>
              <a:t>插入排序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/>
              <a:t>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11188" y="1700213"/>
          <a:ext cx="8153400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r:id="rId4" imgW="5408993" imgH="2830385" progId="Word.Document.8">
                  <p:embed/>
                </p:oleObj>
              </mc:Choice>
              <mc:Fallback>
                <p:oleObj r:id="rId4" imgW="5408993" imgH="283038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8153400" cy="415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27088" y="587692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100000"/>
              <a:buFont typeface="Times New Roman" pitchFamily="18" charset="0"/>
              <a:buNone/>
            </a:pPr>
            <a:r>
              <a:rPr lang="zh-CN"/>
              <a:t>注意：总是比较相邻的元素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758112" cy="1162050"/>
          </a:xfrm>
        </p:spPr>
        <p:txBody>
          <a:bodyPr/>
          <a:lstStyle/>
          <a:p>
            <a:r>
              <a:rPr lang="zh-CN"/>
              <a:t>改进的解法：一步跳很远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pPr marL="342900" indent="-342900"/>
            <a:r>
              <a:rPr lang="zh-CN" altLang="zh-CN" sz="2400" dirty="0"/>
              <a:t>Dividing the array to be sorted into two parts: “small” and “large”, which will be sorted recursively.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09600" y="2667000"/>
          <a:ext cx="8001000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r:id="rId4" imgW="5274881" imgH="1772729" progId="Word.Document.8">
                  <p:embed/>
                </p:oleObj>
              </mc:Choice>
              <mc:Fallback>
                <p:oleObj r:id="rId4" imgW="5274881" imgH="17727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8001000" cy="292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371600" y="3124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ea typeface="宋体" pitchFamily="2" charset="-122"/>
              </a:rPr>
              <a:t>[first]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934200" y="3124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ea typeface="宋体" pitchFamily="2" charset="-122"/>
              </a:rPr>
              <a:t>[last]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28600" y="4572000"/>
            <a:ext cx="2438400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1600" dirty="0">
                <a:solidFill>
                  <a:schemeClr val="tx1"/>
                </a:solidFill>
                <a:ea typeface="宋体" pitchFamily="2" charset="-122"/>
              </a:rPr>
              <a:t>for any element in this segment, the key is </a:t>
            </a:r>
            <a:r>
              <a:rPr lang="zh-CN" altLang="zh-CN" sz="1600" b="1" i="1" dirty="0">
                <a:solidFill>
                  <a:srgbClr val="FF0000"/>
                </a:solidFill>
                <a:ea typeface="宋体" pitchFamily="2" charset="-122"/>
              </a:rPr>
              <a:t>less than pivot</a:t>
            </a:r>
            <a:r>
              <a:rPr lang="zh-CN" altLang="zh-CN" sz="1600" dirty="0">
                <a:solidFill>
                  <a:schemeClr val="tx1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2362200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1600" dirty="0">
                <a:solidFill>
                  <a:schemeClr val="tx1"/>
                </a:solidFill>
                <a:ea typeface="宋体" pitchFamily="2" charset="-122"/>
              </a:rPr>
              <a:t>for any element in this segment, the key is </a:t>
            </a:r>
            <a:r>
              <a:rPr lang="zh-CN" altLang="zh-CN" sz="1600" b="1" i="1" dirty="0">
                <a:solidFill>
                  <a:srgbClr val="FF0000"/>
                </a:solidFill>
                <a:ea typeface="宋体" pitchFamily="2" charset="-122"/>
              </a:rPr>
              <a:t>not less than pivot</a:t>
            </a:r>
            <a:r>
              <a:rPr lang="zh-CN" altLang="zh-CN" sz="1600" dirty="0">
                <a:solidFill>
                  <a:schemeClr val="tx1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3441456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也是你并没有意识到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但这个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“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问题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”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相当于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在世界上最大的一堆干草中寻找绣花针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!</a:t>
            </a:r>
            <a:endParaRPr lang="zh-CN" altLang="en-US" sz="24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12"/>
            <a:ext cx="4572000" cy="683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8679" y="204400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搜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索互联网</a:t>
            </a:r>
            <a:endParaRPr lang="en-US" altLang="zh-CN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3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331788"/>
            <a:ext cx="7758112" cy="864964"/>
          </a:xfrm>
        </p:spPr>
        <p:txBody>
          <a:bodyPr/>
          <a:lstStyle/>
          <a:p>
            <a:r>
              <a:rPr lang="zh-CN" dirty="0"/>
              <a:t>大小分列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39938"/>
            <a:ext cx="3806825" cy="39576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sz="2800"/>
              <a:t> 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9239528"/>
              </p:ext>
            </p:extLst>
          </p:nvPr>
        </p:nvGraphicFramePr>
        <p:xfrm>
          <a:off x="827584" y="836712"/>
          <a:ext cx="7416800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r:id="rId5" imgW="5486039" imgH="4358230" progId="Word.Document.8">
                  <p:embed/>
                </p:oleObj>
              </mc:Choice>
              <mc:Fallback>
                <p:oleObj r:id="rId5" imgW="5486039" imgH="435823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836712"/>
                        <a:ext cx="7416800" cy="551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我们关心的问题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zh-CN"/>
              <a:t>问题该如何解？</a:t>
            </a:r>
          </a:p>
          <a:p>
            <a:pPr>
              <a:spcBef>
                <a:spcPct val="40000"/>
              </a:spcBef>
            </a:pPr>
            <a:r>
              <a:rPr lang="zh-CN"/>
              <a:t>为什么这个解法是正确的？</a:t>
            </a:r>
          </a:p>
          <a:p>
            <a:pPr>
              <a:spcBef>
                <a:spcPct val="40000"/>
              </a:spcBef>
            </a:pPr>
            <a:r>
              <a:rPr lang="zh-CN"/>
              <a:t>最坏情况下需要多少代价？</a:t>
            </a:r>
          </a:p>
          <a:p>
            <a:pPr>
              <a:spcBef>
                <a:spcPct val="40000"/>
              </a:spcBef>
            </a:pPr>
            <a:r>
              <a:rPr lang="zh-CN"/>
              <a:t>对任意输入实例求解的代价平均期望值是多少？</a:t>
            </a:r>
          </a:p>
          <a:p>
            <a:pPr>
              <a:spcBef>
                <a:spcPct val="40000"/>
              </a:spcBef>
            </a:pPr>
            <a:r>
              <a:rPr lang="zh-CN"/>
              <a:t>这个解法还可以改进吗？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2348880"/>
            <a:ext cx="70017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效率永远是计算思维中不可或缺的因素。</a:t>
            </a:r>
            <a:endParaRPr lang="en-US" altLang="zh-CN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4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268760"/>
            <a:ext cx="841864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人的思维指挥机器“思维”</a:t>
            </a:r>
            <a:endParaRPr lang="en-US" altLang="zh-CN" sz="4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zh-CN" altLang="en-US" sz="4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媒</a:t>
            </a:r>
            <a:r>
              <a:rPr lang="zh-CN" alt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介</a:t>
            </a:r>
            <a:r>
              <a:rPr lang="zh-CN" altLang="en-US" sz="48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就</a:t>
            </a:r>
            <a:r>
              <a:rPr lang="zh-CN" alt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是“算法”</a:t>
            </a:r>
            <a:endParaRPr lang="en-US" altLang="zh-CN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3068960"/>
            <a:ext cx="6768752" cy="2339102"/>
            <a:chOff x="1259632" y="3068960"/>
            <a:chExt cx="6768752" cy="2339102"/>
          </a:xfrm>
        </p:grpSpPr>
        <p:sp>
          <p:nvSpPr>
            <p:cNvPr id="3" name="TextBox 2"/>
            <p:cNvSpPr txBox="1"/>
            <p:nvPr/>
          </p:nvSpPr>
          <p:spPr>
            <a:xfrm>
              <a:off x="1259632" y="3068960"/>
              <a:ext cx="6768752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华文新魏" pitchFamily="2" charset="-122"/>
                  <a:ea typeface="华文新魏" pitchFamily="2" charset="-122"/>
                </a:rPr>
                <a:t>人的思维</a:t>
              </a:r>
              <a:r>
                <a:rPr lang="en-US" altLang="zh-CN" dirty="0" smtClean="0">
                  <a:latin typeface="华文新魏" pitchFamily="2" charset="-122"/>
                  <a:ea typeface="华文新魏" pitchFamily="2" charset="-122"/>
                </a:rPr>
                <a:t>		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</a:rPr>
                <a:t>（有效果，却不一定能说清）</a:t>
              </a:r>
              <a:endParaRPr lang="en-US" altLang="zh-CN" sz="16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endParaRPr lang="en-US" altLang="zh-CN" dirty="0" smtClean="0">
                <a:latin typeface="华文新魏" pitchFamily="2" charset="-122"/>
                <a:ea typeface="华文新魏" pitchFamily="2" charset="-122"/>
              </a:endParaRPr>
            </a:p>
            <a:p>
              <a:r>
                <a:rPr lang="zh-CN" altLang="en-US" sz="1600" dirty="0" smtClean="0">
                  <a:latin typeface="华文新魏" pitchFamily="2" charset="-122"/>
                  <a:ea typeface="华文新魏" pitchFamily="2" charset="-122"/>
                </a:rPr>
                <a:t>（人的）</a:t>
              </a:r>
              <a:r>
                <a:rPr lang="zh-CN" altLang="en-US" sz="2000" dirty="0" smtClean="0">
                  <a:latin typeface="华文新魏" pitchFamily="2" charset="-122"/>
                  <a:ea typeface="华文新魏" pitchFamily="2" charset="-122"/>
                </a:rPr>
                <a:t>计算思维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lang="zh-CN" altLang="en-US" sz="2000" dirty="0" smtClean="0">
                  <a:latin typeface="华文新魏" pitchFamily="2" charset="-122"/>
                  <a:ea typeface="华文新魏" pitchFamily="2" charset="-122"/>
                </a:rPr>
                <a:t>        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</a:rPr>
                <a:t>（要能说清过程，也能说清预期的结果）</a:t>
              </a:r>
              <a:endParaRPr lang="en-US" altLang="zh-CN" sz="16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endParaRPr lang="en-US" altLang="zh-CN" dirty="0" smtClean="0">
                <a:latin typeface="华文新魏" pitchFamily="2" charset="-122"/>
                <a:ea typeface="华文新魏" pitchFamily="2" charset="-122"/>
              </a:endParaRPr>
            </a:p>
            <a:p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机</a:t>
              </a:r>
              <a:r>
                <a:rPr lang="zh-CN" altLang="en-US" sz="2000" dirty="0" smtClean="0">
                  <a:latin typeface="华文新魏" pitchFamily="2" charset="-122"/>
                  <a:ea typeface="华文新魏" pitchFamily="2" charset="-122"/>
                </a:rPr>
                <a:t>器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思</a:t>
              </a:r>
              <a:r>
                <a:rPr lang="zh-CN" altLang="en-US" sz="2000" dirty="0" smtClean="0">
                  <a:latin typeface="华文新魏" pitchFamily="2" charset="-122"/>
                  <a:ea typeface="华文新魏" pitchFamily="2" charset="-122"/>
                </a:rPr>
                <a:t>维                      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</a:rPr>
                <a:t>（有效果，其实不明白，但很容易复制）</a:t>
              </a:r>
              <a:endParaRPr lang="en-US" altLang="zh-CN" sz="16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r>
                <a:rPr lang="zh-CN" altLang="en-US" sz="1400" dirty="0" smtClean="0">
                  <a:latin typeface="华文新魏" pitchFamily="2" charset="-122"/>
                  <a:ea typeface="华文新魏" pitchFamily="2" charset="-122"/>
                </a:rPr>
                <a:t>（用“思维”夸张了）</a:t>
              </a:r>
              <a:endParaRPr lang="zh-CN" altLang="en-US" sz="1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" name="Striped Right Arrow 3"/>
            <p:cNvSpPr/>
            <p:nvPr/>
          </p:nvSpPr>
          <p:spPr>
            <a:xfrm rot="5400000">
              <a:off x="2044583" y="3501008"/>
              <a:ext cx="288032" cy="288032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583" y="4367167"/>
              <a:ext cx="354013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06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+mj-ea"/>
                <a:ea typeface="+mj-ea"/>
              </a:rPr>
              <a:t>你在日常生活中经常使用但却不一定意识到的“了不起”的算法包括：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/>
            <a:r>
              <a:rPr lang="zh-CN" altLang="en-US" sz="1800" dirty="0" smtClean="0">
                <a:latin typeface="+mj-ea"/>
                <a:ea typeface="+mj-ea"/>
              </a:rPr>
              <a:t>公钥密码算法：如果没有这个算法，也许你在网上买东西并付款就无法实现了。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/>
            <a:r>
              <a:rPr lang="zh-CN" altLang="en-US" sz="1800" dirty="0">
                <a:latin typeface="+mj-ea"/>
                <a:ea typeface="+mj-ea"/>
              </a:rPr>
              <a:t>数</a:t>
            </a:r>
            <a:r>
              <a:rPr lang="zh-CN" altLang="en-US" sz="1800" dirty="0" smtClean="0">
                <a:latin typeface="+mj-ea"/>
                <a:ea typeface="+mj-ea"/>
              </a:rPr>
              <a:t>据</a:t>
            </a:r>
            <a:r>
              <a:rPr lang="zh-CN" altLang="en-US" sz="1800" dirty="0">
                <a:latin typeface="+mj-ea"/>
                <a:ea typeface="+mj-ea"/>
              </a:rPr>
              <a:t>压</a:t>
            </a:r>
            <a:r>
              <a:rPr lang="zh-CN" altLang="en-US" sz="1800" dirty="0" smtClean="0">
                <a:latin typeface="+mj-ea"/>
                <a:ea typeface="+mj-ea"/>
              </a:rPr>
              <a:t>缩</a:t>
            </a:r>
            <a:r>
              <a:rPr lang="zh-CN" altLang="en-US" sz="1800" dirty="0">
                <a:latin typeface="+mj-ea"/>
                <a:ea typeface="+mj-ea"/>
              </a:rPr>
              <a:t>算</a:t>
            </a:r>
            <a:r>
              <a:rPr lang="zh-CN" altLang="en-US" sz="1800" dirty="0" smtClean="0">
                <a:latin typeface="+mj-ea"/>
                <a:ea typeface="+mj-ea"/>
              </a:rPr>
              <a:t>法：如果没有这个算法，也许你就不可能用数码设备听音乐，看视频了。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wikipedia</a:t>
            </a:r>
            <a:r>
              <a:rPr lang="en-US" altLang="zh-CN" sz="1800" dirty="0" smtClean="0">
                <a:solidFill>
                  <a:srgbClr val="C00000"/>
                </a:solidFill>
              </a:rPr>
              <a:t>(</a:t>
            </a:r>
            <a:r>
              <a:rPr lang="zh-CN" altLang="en-US" sz="1800" dirty="0" smtClean="0">
                <a:solidFill>
                  <a:srgbClr val="C00000"/>
                </a:solidFill>
              </a:rPr>
              <a:t>或者你熟悉的其它渠道</a:t>
            </a:r>
            <a:r>
              <a:rPr lang="en-US" altLang="zh-CN" sz="1800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/>
              <a:t>了解一下上述算法的功能及其大致的工作原理。</a:t>
            </a:r>
            <a:endParaRPr lang="en-US" altLang="zh-CN" dirty="0" smtClean="0"/>
          </a:p>
          <a:p>
            <a:r>
              <a:rPr lang="zh-CN" altLang="en-US" dirty="0" smtClean="0"/>
              <a:t>任给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个不相等的数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 最多比较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次找</a:t>
            </a:r>
            <a:r>
              <a:rPr lang="zh-CN" altLang="en-US" dirty="0"/>
              <a:t>出</a:t>
            </a:r>
            <a:r>
              <a:rPr lang="zh-CN" altLang="en-US" dirty="0" smtClean="0"/>
              <a:t>中间数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98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zh-CN" altLang="en-US" dirty="0" smtClean="0"/>
              <a:t>本课程的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352928" cy="498916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3.1: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陈道蓄，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象计算机科学家一样思考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数字化与计算思维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3.8: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钱柱中，抽象数据类型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从数学模型到计算模型 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3.15: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陈道蓄，算法方法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如何让计算机高效正确地解决问题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3.22: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陈道蓄，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模拟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计算机如何改变科学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、技术与工程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–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生命、社会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3.29: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模拟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计算机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如何改变科学、技术与工程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地球，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物质科学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4.5: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互联与搜索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计算机网络如何改变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我们的工作与学习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4.12: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钱柱中，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网络计算与服务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–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计算机网络如何改变我们的社会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4.19: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钱柱中，计算的代价和局限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什么是难问题？不可解问题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?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4.26: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陈道蓄，并行与随机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突破限制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5.3: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陶先平，人工智能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神话与现实</a:t>
            </a: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5.10: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陶先平，数据挖掘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海量带来质变</a:t>
            </a:r>
            <a:endParaRPr lang="zh-CN" altLang="zh-CN" dirty="0" smtClean="0"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5.17: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陶先平，计算技术的滥用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计算的风险 </a:t>
            </a:r>
          </a:p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Google</a:t>
            </a:r>
            <a:r>
              <a:rPr lang="zh-CN" altLang="en-US" dirty="0" smtClean="0">
                <a:latin typeface="+mn-lt"/>
              </a:rPr>
              <a:t> </a:t>
            </a:r>
            <a:r>
              <a:rPr lang="zh-CN" altLang="en-US" dirty="0" smtClean="0"/>
              <a:t>的背后有什么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912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我们每个人的生活都在很大程度上受到了“搜索引擎”的影响。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这</a:t>
            </a:r>
            <a:r>
              <a:rPr lang="zh-CN" altLang="en-US" dirty="0" smtClean="0"/>
              <a:t>么</a:t>
            </a:r>
            <a:r>
              <a:rPr lang="zh-CN" altLang="en-US" dirty="0"/>
              <a:t>大</a:t>
            </a:r>
            <a:r>
              <a:rPr lang="zh-CN" altLang="en-US" dirty="0" smtClean="0"/>
              <a:t>量的</a:t>
            </a:r>
            <a:r>
              <a:rPr lang="zh-CN" altLang="en-US" dirty="0"/>
              <a:t>信</a:t>
            </a:r>
            <a:r>
              <a:rPr lang="zh-CN" altLang="en-US" dirty="0" smtClean="0"/>
              <a:t>息，这么快的速度。因为“习以为常”，我们甚至忘记了这其实“不简单”！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/>
              <a:t>Google</a:t>
            </a:r>
            <a:r>
              <a:rPr lang="zh-CN" altLang="en-US" dirty="0" smtClean="0"/>
              <a:t>在全世界拥有数量庞大的服务器，能提供的处理能力极为惊人。但即便如此，这些“硬件”并不能提供我们习以为常的搜索服务。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3765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搜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索</a:t>
            </a:r>
            <a:r>
              <a:rPr lang="zh-CN" altLang="en-US" sz="24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引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擎</a:t>
            </a:r>
            <a:r>
              <a:rPr lang="zh-CN" altLang="en-US" sz="24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完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成的最</a:t>
            </a:r>
            <a:r>
              <a:rPr lang="zh-CN" altLang="en-US" sz="24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重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要的事是：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matching 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和 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ranking</a:t>
            </a:r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sz="24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8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</a:t>
            </a:r>
            <a:r>
              <a:rPr lang="zh-CN" altLang="en-US" dirty="0" smtClean="0"/>
              <a:t>索的第一步：匹配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如果你查询“南京到上海的火车时刻表”，搜索引擎首先必须回答：哪些网页与你的查询相匹配。</a:t>
            </a:r>
            <a:endParaRPr lang="en-US" altLang="zh-CN" dirty="0" smtClean="0"/>
          </a:p>
          <a:p>
            <a:r>
              <a:rPr lang="zh-CN" altLang="en-US" dirty="0"/>
              <a:t>伟</a:t>
            </a:r>
            <a:r>
              <a:rPr lang="zh-CN" altLang="en-US" dirty="0" smtClean="0"/>
              <a:t>大的</a:t>
            </a:r>
            <a:r>
              <a:rPr lang="zh-CN" altLang="en-US" dirty="0"/>
              <a:t>思</a:t>
            </a:r>
            <a:r>
              <a:rPr lang="zh-CN" altLang="en-US" dirty="0" smtClean="0"/>
              <a:t>想</a:t>
            </a:r>
            <a:r>
              <a:rPr lang="zh-CN" altLang="en-US" dirty="0"/>
              <a:t>往</a:t>
            </a:r>
            <a:r>
              <a:rPr lang="zh-CN" altLang="en-US" dirty="0" smtClean="0"/>
              <a:t>往很</a:t>
            </a:r>
            <a:r>
              <a:rPr lang="zh-CN" altLang="en-US" dirty="0"/>
              <a:t>简</a:t>
            </a:r>
            <a:r>
              <a:rPr lang="zh-CN" altLang="en-US" dirty="0" smtClean="0"/>
              <a:t>单：索引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仅</a:t>
            </a:r>
            <a:r>
              <a:rPr lang="zh-CN" altLang="en-US" dirty="0"/>
              <a:t>简</a:t>
            </a:r>
            <a:r>
              <a:rPr lang="zh-CN" altLang="en-US" dirty="0" smtClean="0"/>
              <a:t>单，而且：“原始”，据说巴比伦人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年前就使用索引了。</a:t>
            </a:r>
            <a:endParaRPr lang="en-US" altLang="zh-CN" dirty="0" smtClean="0"/>
          </a:p>
          <a:p>
            <a:r>
              <a:rPr lang="zh-CN" altLang="en-US" dirty="0"/>
              <a:t>网</a:t>
            </a:r>
            <a:r>
              <a:rPr lang="zh-CN" altLang="en-US" dirty="0" smtClean="0"/>
              <a:t>络</a:t>
            </a:r>
            <a:r>
              <a:rPr lang="zh-CN" altLang="en-US" dirty="0"/>
              <a:t>搜</a:t>
            </a:r>
            <a:r>
              <a:rPr lang="zh-CN" altLang="en-US" dirty="0" smtClean="0"/>
              <a:t>索</a:t>
            </a:r>
            <a:r>
              <a:rPr lang="zh-CN" altLang="en-US" dirty="0"/>
              <a:t>引</a:t>
            </a:r>
            <a:r>
              <a:rPr lang="zh-CN" altLang="en-US" dirty="0" smtClean="0"/>
              <a:t>擎采用索引算法开始于</a:t>
            </a:r>
            <a:r>
              <a:rPr lang="en-US" altLang="zh-CN" dirty="0" smtClean="0"/>
              <a:t>1994-95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年代中期的“搜索之王”</a:t>
            </a:r>
            <a:r>
              <a:rPr lang="en-US" altLang="zh-CN" dirty="0" smtClean="0"/>
              <a:t>AltaVista</a:t>
            </a:r>
            <a:r>
              <a:rPr lang="zh-CN" altLang="en-US" dirty="0" smtClean="0"/>
              <a:t>（不是</a:t>
            </a:r>
            <a:r>
              <a:rPr lang="en-US" altLang="zh-CN" dirty="0" smtClean="0"/>
              <a:t>Google!)</a:t>
            </a:r>
            <a:r>
              <a:rPr lang="zh-CN" altLang="en-US" dirty="0" smtClean="0"/>
              <a:t>实现了全部网页的索引，在此基础上实现了高效率的匹配。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5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简单索引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这个真简单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36222"/>
            <a:ext cx="2448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cat sat on the mat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437112"/>
            <a:ext cx="24482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cat stood while a dog sat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284984"/>
            <a:ext cx="2736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dog stood on the mat</a:t>
            </a:r>
            <a:endParaRPr lang="zh-CN" altLang="en-US" dirty="0"/>
          </a:p>
        </p:txBody>
      </p:sp>
      <p:sp>
        <p:nvSpPr>
          <p:cNvPr id="7" name="Right Brace 6"/>
          <p:cNvSpPr/>
          <p:nvPr/>
        </p:nvSpPr>
        <p:spPr>
          <a:xfrm>
            <a:off x="3275856" y="2236222"/>
            <a:ext cx="432048" cy="263293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32040" y="2236222"/>
            <a:ext cx="2088232" cy="2585323"/>
          </a:xfrm>
          <a:prstGeom prst="rect">
            <a:avLst/>
          </a:prstGeom>
          <a:noFill/>
          <a:ln w="25400" cmpd="tri"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	3</a:t>
            </a:r>
          </a:p>
          <a:p>
            <a:r>
              <a:rPr lang="en-US" altLang="zh-CN" dirty="0" smtClean="0"/>
              <a:t>cat          1, 3</a:t>
            </a:r>
          </a:p>
          <a:p>
            <a:r>
              <a:rPr lang="en-US" altLang="zh-CN" dirty="0" smtClean="0"/>
              <a:t>dog         2, 3</a:t>
            </a:r>
          </a:p>
          <a:p>
            <a:r>
              <a:rPr lang="en-US" altLang="zh-CN" dirty="0" smtClean="0"/>
              <a:t>mat         1, 2</a:t>
            </a:r>
          </a:p>
          <a:p>
            <a:r>
              <a:rPr lang="en-US" altLang="zh-CN" dirty="0" smtClean="0"/>
              <a:t>on           1, 2</a:t>
            </a:r>
          </a:p>
          <a:p>
            <a:r>
              <a:rPr lang="en-US" altLang="zh-CN" dirty="0" smtClean="0"/>
              <a:t>sat           1, 3</a:t>
            </a:r>
          </a:p>
          <a:p>
            <a:r>
              <a:rPr lang="en-US" altLang="zh-CN" dirty="0" smtClean="0"/>
              <a:t>stood      2, 3</a:t>
            </a:r>
          </a:p>
          <a:p>
            <a:r>
              <a:rPr lang="en-US" altLang="zh-CN" dirty="0" smtClean="0"/>
              <a:t>the          1, 2, 3</a:t>
            </a:r>
          </a:p>
          <a:p>
            <a:r>
              <a:rPr lang="en-US" altLang="zh-CN" dirty="0" smtClean="0"/>
              <a:t>while       3</a:t>
            </a:r>
            <a:endParaRPr lang="zh-CN" alt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23928" y="3469650"/>
            <a:ext cx="648072" cy="247382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551723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假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设</a:t>
            </a:r>
            <a:r>
              <a:rPr lang="zh-CN" altLang="en-US" sz="1600" b="1" dirty="0">
                <a:solidFill>
                  <a:srgbClr val="C00000"/>
                </a:solidFill>
              </a:rPr>
              <a:t>只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有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个网页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305800" cy="79208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加入“位置”信息：这个想法不简单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236222"/>
            <a:ext cx="2592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cat sat on the mat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437112"/>
            <a:ext cx="24482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cat stood while a dog sat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284984"/>
            <a:ext cx="29523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dog stood on the mat</a:t>
            </a:r>
            <a:endParaRPr lang="zh-CN" altLang="en-US" dirty="0"/>
          </a:p>
        </p:txBody>
      </p:sp>
      <p:sp>
        <p:nvSpPr>
          <p:cNvPr id="6" name="Right Brace 5"/>
          <p:cNvSpPr/>
          <p:nvPr/>
        </p:nvSpPr>
        <p:spPr>
          <a:xfrm>
            <a:off x="3347864" y="2257182"/>
            <a:ext cx="432048" cy="263293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016" y="2236222"/>
            <a:ext cx="3744416" cy="2585323"/>
          </a:xfrm>
          <a:prstGeom prst="rect">
            <a:avLst/>
          </a:prstGeom>
          <a:noFill/>
          <a:ln w="25400" cmpd="tri"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            3-5</a:t>
            </a:r>
          </a:p>
          <a:p>
            <a:r>
              <a:rPr lang="en-US" altLang="zh-CN" dirty="0" smtClean="0"/>
              <a:t>cat          1-2, 3-2</a:t>
            </a:r>
          </a:p>
          <a:p>
            <a:r>
              <a:rPr lang="en-US" altLang="zh-CN" dirty="0" smtClean="0"/>
              <a:t>dog         2-2, 3-6</a:t>
            </a:r>
          </a:p>
          <a:p>
            <a:r>
              <a:rPr lang="en-US" altLang="zh-CN" dirty="0" smtClean="0"/>
              <a:t>mat         1-6, 2-6</a:t>
            </a:r>
          </a:p>
          <a:p>
            <a:r>
              <a:rPr lang="en-US" altLang="zh-CN" dirty="0" smtClean="0"/>
              <a:t>on           1-4, 2-4</a:t>
            </a:r>
          </a:p>
          <a:p>
            <a:r>
              <a:rPr lang="en-US" altLang="zh-CN" dirty="0" smtClean="0"/>
              <a:t>sat           1-3, 3-7</a:t>
            </a:r>
          </a:p>
          <a:p>
            <a:r>
              <a:rPr lang="en-US" altLang="zh-CN" dirty="0" smtClean="0"/>
              <a:t>stood      2-3, 3-3</a:t>
            </a:r>
          </a:p>
          <a:p>
            <a:r>
              <a:rPr lang="en-US" altLang="zh-CN" dirty="0" smtClean="0"/>
              <a:t>the          1-1, 1-5, 2-1, 2-5, 3-1</a:t>
            </a:r>
          </a:p>
          <a:p>
            <a:r>
              <a:rPr lang="en-US" altLang="zh-CN" dirty="0" smtClean="0"/>
              <a:t>while       3-4</a:t>
            </a:r>
            <a:endParaRPr lang="zh-CN" altLang="en-US" dirty="0"/>
          </a:p>
        </p:txBody>
      </p:sp>
      <p:sp>
        <p:nvSpPr>
          <p:cNvPr id="8" name="Right Arrow 7"/>
          <p:cNvSpPr/>
          <p:nvPr/>
        </p:nvSpPr>
        <p:spPr>
          <a:xfrm>
            <a:off x="3923928" y="3469650"/>
            <a:ext cx="648072" cy="247382"/>
          </a:xfrm>
          <a:prstGeom prst="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51723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假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设</a:t>
            </a:r>
            <a:r>
              <a:rPr lang="zh-CN" altLang="en-US" sz="1600" b="1" dirty="0">
                <a:solidFill>
                  <a:srgbClr val="C00000"/>
                </a:solidFill>
              </a:rPr>
              <a:t>只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有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个网页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7964" y="5455676"/>
            <a:ext cx="406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想想：如果要找</a:t>
            </a:r>
            <a:r>
              <a:rPr lang="en-US" altLang="zh-CN" sz="20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”cat sat”</a:t>
            </a:r>
            <a:r>
              <a:rPr lang="zh-CN" altLang="en-US" sz="20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会怎样？</a:t>
            </a:r>
            <a:endParaRPr lang="zh-CN" altLang="en-US" sz="20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7744" y="594308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2060"/>
                </a:solidFill>
              </a:rPr>
              <a:t>进一步，不仅可以发现“紧挨着”，还可以发现“隔得不远”。</a:t>
            </a:r>
            <a:endParaRPr lang="zh-CN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2276872"/>
            <a:ext cx="799288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“加入位置是搜索引擎成功的关键之一”这个说法也不为过。你理解是为什么吗？</a:t>
            </a:r>
            <a:endParaRPr lang="en-US" altLang="zh-CN" sz="4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43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764</TotalTime>
  <Words>2371</Words>
  <Application>Microsoft Office PowerPoint</Application>
  <PresentationFormat>全屏显示(4:3)</PresentationFormat>
  <Paragraphs>410</Paragraphs>
  <Slides>45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华文楷体</vt:lpstr>
      <vt:lpstr>华文新魏</vt:lpstr>
      <vt:lpstr>楷体</vt:lpstr>
      <vt:lpstr>宋体</vt:lpstr>
      <vt:lpstr>Arial</vt:lpstr>
      <vt:lpstr>Berlin Sans FB</vt:lpstr>
      <vt:lpstr>Calibri</vt:lpstr>
      <vt:lpstr>Century Schoolbook</vt:lpstr>
      <vt:lpstr>Cooper Black</vt:lpstr>
      <vt:lpstr>Symbol</vt:lpstr>
      <vt:lpstr>Times New Roman</vt:lpstr>
      <vt:lpstr>Wingdings</vt:lpstr>
      <vt:lpstr>Wingdings 2</vt:lpstr>
      <vt:lpstr>凸显</vt:lpstr>
      <vt:lpstr>Microsoft Word 97 - 2003 文档</vt:lpstr>
      <vt:lpstr>计算思维导论 –   第3讲 – 算法方法 </vt:lpstr>
      <vt:lpstr>PowerPoint 演示文稿</vt:lpstr>
      <vt:lpstr>算法</vt:lpstr>
      <vt:lpstr>PowerPoint 演示文稿</vt:lpstr>
      <vt:lpstr>Google 的背后有什么?</vt:lpstr>
      <vt:lpstr>搜索的第一步：匹配</vt:lpstr>
      <vt:lpstr>简单索引 – 这个真简单</vt:lpstr>
      <vt:lpstr>加入“位置”信息：这个想法不简单</vt:lpstr>
      <vt:lpstr>PowerPoint 演示文稿</vt:lpstr>
      <vt:lpstr>有“结构”的网页</vt:lpstr>
      <vt:lpstr>PowerPoint 演示文稿</vt:lpstr>
      <vt:lpstr>从Matching到Relevant</vt:lpstr>
      <vt:lpstr>PowerPoint 演示文稿</vt:lpstr>
      <vt:lpstr>其实也不“稀奇”</vt:lpstr>
      <vt:lpstr>二”招”合一”招”</vt:lpstr>
      <vt:lpstr>有”大麻烦” – 回路 </vt:lpstr>
      <vt:lpstr>“随机冲浪者” – 真的很聪明</vt:lpstr>
      <vt:lpstr>PowerPoint 演示文稿</vt:lpstr>
      <vt:lpstr>PowerPoint 演示文稿</vt:lpstr>
      <vt:lpstr>PowerPoint 演示文稿</vt:lpstr>
      <vt:lpstr>Thinking Recursively: Problem 1</vt:lpstr>
      <vt:lpstr>Thinking Recursively: Problem 2</vt:lpstr>
      <vt:lpstr>Thinking Recursively: Problem 2 </vt:lpstr>
      <vt:lpstr>Solving the Recursion</vt:lpstr>
      <vt:lpstr>数学归纳法 与 递归方法</vt:lpstr>
      <vt:lpstr>计算机如何执行递归程序?</vt:lpstr>
      <vt:lpstr>考考你: 用filler填充指定空间</vt:lpstr>
      <vt:lpstr>PowerPoint 演示文稿</vt:lpstr>
      <vt:lpstr>PowerPoint 演示文稿</vt:lpstr>
      <vt:lpstr>一个与美国总统选举有关的例子</vt:lpstr>
      <vt:lpstr>PowerPoint 演示文稿</vt:lpstr>
      <vt:lpstr>PowerPoint 演示文稿</vt:lpstr>
      <vt:lpstr>How Functions Grow</vt:lpstr>
      <vt:lpstr>Sorting a Array of 1 Million Numbers</vt:lpstr>
      <vt:lpstr>关于搜索</vt:lpstr>
      <vt:lpstr>Binary Search Tree</vt:lpstr>
      <vt:lpstr>排序问题以及基于比较的解法</vt:lpstr>
      <vt:lpstr>一种直观的解法 – 插入排序</vt:lpstr>
      <vt:lpstr>改进的解法：一步跳很远</vt:lpstr>
      <vt:lpstr>大小分列</vt:lpstr>
      <vt:lpstr>我们关心的问题</vt:lpstr>
      <vt:lpstr>PowerPoint 演示文稿</vt:lpstr>
      <vt:lpstr>PowerPoint 演示文稿</vt:lpstr>
      <vt:lpstr>课后作业</vt:lpstr>
      <vt:lpstr>本课程的Roadmap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计算思维导论 –   计算是一种思维方式</dc:title>
  <dc:creator>cdx</dc:creator>
  <cp:lastModifiedBy>Lenovo</cp:lastModifiedBy>
  <cp:revision>65</cp:revision>
  <dcterms:created xsi:type="dcterms:W3CDTF">2012-02-29T02:25:23Z</dcterms:created>
  <dcterms:modified xsi:type="dcterms:W3CDTF">2016-11-28T05:46:04Z</dcterms:modified>
</cp:coreProperties>
</file>