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33" r:id="rId11"/>
    <p:sldId id="332" r:id="rId12"/>
    <p:sldId id="331" r:id="rId13"/>
    <p:sldId id="314" r:id="rId14"/>
    <p:sldId id="315" r:id="rId15"/>
    <p:sldId id="316" r:id="rId16"/>
    <p:sldId id="317" r:id="rId17"/>
    <p:sldId id="320" r:id="rId18"/>
    <p:sldId id="321" r:id="rId19"/>
    <p:sldId id="322" r:id="rId20"/>
    <p:sldId id="323" r:id="rId21"/>
    <p:sldId id="319" r:id="rId22"/>
    <p:sldId id="324" r:id="rId23"/>
    <p:sldId id="325" r:id="rId24"/>
    <p:sldId id="326" r:id="rId25"/>
    <p:sldId id="327" r:id="rId26"/>
    <p:sldId id="328" r:id="rId27"/>
    <p:sldId id="330" r:id="rId28"/>
    <p:sldId id="32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A8C4-D9B7-4F5F-884B-940A3025FD31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AAC18-1F27-4D17-BE2F-5E8D8FA94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4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AAC18-1F27-4D17-BE2F-5E8D8FA9427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3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计算思维导论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挑战复杂问题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98463" y="442913"/>
            <a:ext cx="8637587" cy="762000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抛硬币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也是解题的一种选择</a:t>
            </a:r>
            <a:endParaRPr lang="en-US" altLang="zh-CN" dirty="0"/>
          </a:p>
        </p:txBody>
      </p:sp>
      <p:sp>
        <p:nvSpPr>
          <p:cNvPr id="164869" name="AutoShape 5"/>
          <p:cNvSpPr>
            <a:spLocks noChangeArrowheads="1"/>
          </p:cNvSpPr>
          <p:nvPr/>
        </p:nvSpPr>
        <p:spPr bwMode="auto">
          <a:xfrm>
            <a:off x="746125" y="1898650"/>
            <a:ext cx="7696200" cy="3916363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4870" name="AutoShape 6"/>
          <p:cNvSpPr>
            <a:spLocks noChangeArrowheads="1"/>
          </p:cNvSpPr>
          <p:nvPr/>
        </p:nvSpPr>
        <p:spPr bwMode="auto">
          <a:xfrm>
            <a:off x="2141538" y="2663825"/>
            <a:ext cx="539750" cy="4953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71" name="AutoShape 7"/>
          <p:cNvSpPr>
            <a:spLocks noChangeArrowheads="1"/>
          </p:cNvSpPr>
          <p:nvPr/>
        </p:nvSpPr>
        <p:spPr bwMode="auto">
          <a:xfrm>
            <a:off x="6551613" y="2303463"/>
            <a:ext cx="539750" cy="4953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1196975" y="2214563"/>
            <a:ext cx="211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Treasure(?)</a:t>
            </a:r>
          </a:p>
        </p:txBody>
      </p:sp>
      <p:pic>
        <p:nvPicPr>
          <p:cNvPr id="164874" name="Picture 10" descr="j028274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4643438"/>
            <a:ext cx="1039812" cy="10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5067300" y="5543550"/>
            <a:ext cx="247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You are here</a:t>
            </a:r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 flipH="1" flipV="1">
            <a:off x="3176588" y="3789363"/>
            <a:ext cx="1216025" cy="1214437"/>
          </a:xfrm>
          <a:prstGeom prst="line">
            <a:avLst/>
          </a:prstGeom>
          <a:noFill/>
          <a:ln w="28575">
            <a:solidFill>
              <a:srgbClr val="FF660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919413" y="4246563"/>
            <a:ext cx="116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 days</a:t>
            </a:r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 flipV="1">
            <a:off x="5381625" y="3473450"/>
            <a:ext cx="854075" cy="1438275"/>
          </a:xfrm>
          <a:prstGeom prst="line">
            <a:avLst/>
          </a:prstGeom>
          <a:noFill/>
          <a:ln w="28575">
            <a:solidFill>
              <a:srgbClr val="FF660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5562600" y="4373563"/>
            <a:ext cx="116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 days</a:t>
            </a:r>
          </a:p>
        </p:txBody>
      </p:sp>
      <p:sp>
        <p:nvSpPr>
          <p:cNvPr id="164881" name="AutoShape 17" descr="蓝色面巾纸"/>
          <p:cNvSpPr>
            <a:spLocks noChangeArrowheads="1"/>
          </p:cNvSpPr>
          <p:nvPr/>
        </p:nvSpPr>
        <p:spPr bwMode="auto">
          <a:xfrm rot="-271988">
            <a:off x="2819400" y="2552700"/>
            <a:ext cx="3600450" cy="230188"/>
          </a:xfrm>
          <a:prstGeom prst="leftRightArrow">
            <a:avLst>
              <a:gd name="adj1" fmla="val 50000"/>
              <a:gd name="adj2" fmla="val 31282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4167188" y="2128838"/>
            <a:ext cx="116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 days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2862263" y="5724525"/>
            <a:ext cx="2430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2"/>
                </a:solidFill>
              </a:rPr>
              <a:t>It takes 4 days to find out the exact position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6416675" y="1898650"/>
            <a:ext cx="211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Treasure(?)</a:t>
            </a:r>
          </a:p>
        </p:txBody>
      </p:sp>
      <p:grpSp>
        <p:nvGrpSpPr>
          <p:cNvPr id="164893" name="Group 29"/>
          <p:cNvGrpSpPr>
            <a:grpSpLocks/>
          </p:cNvGrpSpPr>
          <p:nvPr/>
        </p:nvGrpSpPr>
        <p:grpSpPr bwMode="auto">
          <a:xfrm>
            <a:off x="4751388" y="414338"/>
            <a:ext cx="3916362" cy="1341437"/>
            <a:chOff x="2993" y="261"/>
            <a:chExt cx="2467" cy="845"/>
          </a:xfrm>
        </p:grpSpPr>
        <p:pic>
          <p:nvPicPr>
            <p:cNvPr id="164884" name="Picture 20" descr="j0196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9" y="261"/>
              <a:ext cx="851" cy="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993" y="856"/>
              <a:ext cx="22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</a:rPr>
                <a:t>Treasure robbed every night</a:t>
              </a:r>
            </a:p>
          </p:txBody>
        </p:sp>
      </p:grpSp>
      <p:grpSp>
        <p:nvGrpSpPr>
          <p:cNvPr id="164889" name="Group 25"/>
          <p:cNvGrpSpPr>
            <a:grpSpLocks/>
          </p:cNvGrpSpPr>
          <p:nvPr/>
        </p:nvGrpSpPr>
        <p:grpSpPr bwMode="auto">
          <a:xfrm>
            <a:off x="7181850" y="4689475"/>
            <a:ext cx="1619250" cy="1871663"/>
            <a:chOff x="4524" y="2954"/>
            <a:chExt cx="1020" cy="1179"/>
          </a:xfrm>
        </p:grpSpPr>
        <p:pic>
          <p:nvPicPr>
            <p:cNvPr id="164887" name="Picture 23" descr="j034442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08" y="2954"/>
              <a:ext cx="599" cy="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888" name="Text Box 24"/>
            <p:cNvSpPr txBox="1">
              <a:spLocks noChangeArrowheads="1"/>
            </p:cNvSpPr>
            <p:nvPr/>
          </p:nvSpPr>
          <p:spPr bwMode="auto">
            <a:xfrm>
              <a:off x="4524" y="3691"/>
              <a:ext cx="102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Info. For 3 day’s treasure</a:t>
              </a:r>
            </a:p>
          </p:txBody>
        </p:sp>
      </p:grp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566738" y="2798763"/>
            <a:ext cx="4500562" cy="989012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>
                <a:solidFill>
                  <a:srgbClr val="FF0000"/>
                </a:solidFill>
              </a:rPr>
              <a:t>Choice 1: Solving – Treasure-9d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solidFill>
                  <a:srgbClr val="FF0000"/>
                </a:solidFill>
              </a:rPr>
              <a:t>Choice 2: Buying – Treasure-8d</a:t>
            </a:r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881063" y="3068638"/>
            <a:ext cx="5626100" cy="952500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33CCCC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However, another choice: 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    tossing coin – Treasure-7.5d (expected)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0" grpId="0" animBg="1"/>
      <p:bldP spid="1648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zh-CN" altLang="en-US" dirty="0"/>
              <a:t>随</a:t>
            </a:r>
            <a:r>
              <a:rPr lang="zh-CN" altLang="en-US" dirty="0" smtClean="0"/>
              <a:t>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 现象与方法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两种相反的世界观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确定：世界上任何事情都是有一系列互为因果的时间组成的，如果我们搞清楚了这些因果关系，我们就能够预测未来。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非确定：有些“因”可能有多种果，每次实际发生的是其中的某一种，但在实际发生之前没有任何可能知道究竟会是那一个“果”发生。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随机：科学史上最重要，也是最有争议的概念之一，但每个领域都从中收益，包括计算机问题求解。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4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18362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3347864" y="476672"/>
            <a:ext cx="4320480" cy="2304256"/>
          </a:xfrm>
          <a:prstGeom prst="cloudCallout">
            <a:avLst>
              <a:gd name="adj1" fmla="val -75792"/>
              <a:gd name="adj2" fmla="val 47139"/>
            </a:avLst>
          </a:prstGeom>
          <a:solidFill>
            <a:schemeClr val="accent1">
              <a:lumMod val="20000"/>
              <a:lumOff val="8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67944" y="980728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God  does not roll dice.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571" y="4299627"/>
            <a:ext cx="4536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The true God does not allow anybody to prescribe</a:t>
            </a:r>
          </a:p>
          <a:p>
            <a:r>
              <a:rPr lang="en-US" altLang="zh-CN" sz="26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what He has to do.</a:t>
            </a:r>
            <a:endParaRPr lang="zh-CN" altLang="en-US" sz="2600" b="1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24" y="3212976"/>
            <a:ext cx="242310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323528" y="3356992"/>
            <a:ext cx="4968552" cy="3096344"/>
          </a:xfrm>
          <a:prstGeom prst="cloudCallout">
            <a:avLst>
              <a:gd name="adj1" fmla="val 77389"/>
              <a:gd name="adj2" fmla="val 4643"/>
            </a:avLst>
          </a:prstGeom>
          <a:blipFill dpi="0" rotWithShape="1">
            <a:blip r:embed="rId4">
              <a:alphaModFix amt="22000"/>
            </a:blip>
            <a:srcRect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161555"/>
            <a:ext cx="489654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3167844" y="1183657"/>
            <a:ext cx="5112568" cy="2448272"/>
          </a:xfrm>
          <a:prstGeom prst="roundRect">
            <a:avLst/>
          </a:prstGeom>
          <a:noFill/>
          <a:ln cmpd="thinThick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299695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歌德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世界上第一个计算机科学家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?</a:t>
            </a:r>
            <a:endParaRPr lang="zh-CN" altLang="en-US" sz="24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4" y="4221087"/>
            <a:ext cx="5341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Georgia" pitchFamily="18" charset="0"/>
              </a:rPr>
              <a:t>For us as </a:t>
            </a:r>
            <a:r>
              <a:rPr lang="en-US" altLang="zh-CN" sz="2000" dirty="0" smtClean="0">
                <a:solidFill>
                  <a:srgbClr val="C00000"/>
                </a:solidFill>
                <a:latin typeface="Georgia" pitchFamily="18" charset="0"/>
              </a:rPr>
              <a:t>computer scientists</a:t>
            </a:r>
            <a:r>
              <a:rPr lang="en-US" altLang="zh-CN" sz="2000" dirty="0" smtClean="0">
                <a:latin typeface="Georgia" pitchFamily="18" charset="0"/>
              </a:rPr>
              <a:t>, the main reason to believe in randomness is that randomness can </a:t>
            </a:r>
            <a:r>
              <a:rPr lang="en-US" altLang="zh-CN" sz="2000" b="1" dirty="0" smtClean="0">
                <a:solidFill>
                  <a:srgbClr val="FF0000"/>
                </a:solidFill>
                <a:latin typeface="Georgia" pitchFamily="18" charset="0"/>
              </a:rPr>
              <a:t>be a source of efficiency</a:t>
            </a:r>
            <a:r>
              <a:rPr lang="en-US" altLang="zh-CN" sz="2000" dirty="0" smtClean="0">
                <a:latin typeface="Georgia" pitchFamily="18" charset="0"/>
              </a:rPr>
              <a:t>. Randomness enables us to reach aims incomparably faster, and it would be very surprising for us if Nature left this great possibility unnoticed.</a:t>
            </a:r>
            <a:endParaRPr lang="zh-CN" altLang="en-US" sz="2000" dirty="0">
              <a:latin typeface="Georgi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99" y="908720"/>
            <a:ext cx="1890316" cy="1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一个关于通信的例子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在两台相距遥远的计算机上维持数据库数据的一致性。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数学模型：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表示成一个二进制数：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表示成一个二进制数：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任务：通过通信的方式验证是否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y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在最坏情况下，必须传递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 位数据。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通常</a:t>
            </a:r>
            <a:r>
              <a:rPr lang="zh-CN" altLang="en-US" sz="1800" i="1" dirty="0" smtClean="0"/>
              <a:t> </a:t>
            </a:r>
            <a:r>
              <a:rPr lang="en-US" altLang="zh-CN" sz="1800" i="1" dirty="0" smtClean="0"/>
              <a:t>n</a:t>
            </a:r>
            <a:r>
              <a:rPr lang="zh-CN" altLang="en-US" sz="1800" dirty="0" smtClean="0"/>
              <a:t> 非常大！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284984"/>
            <a:ext cx="25922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717032"/>
            <a:ext cx="25202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将随机用于计算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2880"/>
              </a:lnSpc>
              <a:spcBef>
                <a:spcPts val="1800"/>
              </a:spcBef>
            </a:pP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：在计算过程中的某些点上“抛硬币”；</a:t>
            </a:r>
            <a:endParaRPr lang="en-US" altLang="zh-CN" dirty="0" smtClean="0"/>
          </a:p>
          <a:p>
            <a:pPr>
              <a:lnSpc>
                <a:spcPts val="2880"/>
              </a:lnSpc>
              <a:spcBef>
                <a:spcPts val="1800"/>
              </a:spcBef>
            </a:pPr>
            <a:r>
              <a:rPr lang="zh-CN" altLang="en-US" dirty="0" smtClean="0"/>
              <a:t>方始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：有若干种“确定的”策略可以选，每次随机的选择一个策略。</a:t>
            </a:r>
            <a:endParaRPr lang="en-US" altLang="zh-CN" dirty="0" smtClean="0"/>
          </a:p>
          <a:p>
            <a:pPr>
              <a:lnSpc>
                <a:spcPts val="2880"/>
              </a:lnSpc>
              <a:spcBef>
                <a:spcPts val="1800"/>
              </a:spcBef>
            </a:pPr>
            <a:endParaRPr lang="en-US" altLang="zh-CN" dirty="0" smtClean="0"/>
          </a:p>
          <a:p>
            <a:pPr>
              <a:lnSpc>
                <a:spcPts val="2880"/>
              </a:lnSpc>
              <a:spcBef>
                <a:spcPts val="1800"/>
              </a:spcBef>
            </a:pPr>
            <a:r>
              <a:rPr lang="zh-CN" altLang="en-US" dirty="0" smtClean="0"/>
              <a:t>随机算法与确定算法的根本差别：</a:t>
            </a:r>
            <a:endParaRPr lang="en-US" altLang="zh-CN" dirty="0" smtClean="0"/>
          </a:p>
          <a:p>
            <a:pPr lvl="1">
              <a:lnSpc>
                <a:spcPts val="2880"/>
              </a:lnSpc>
              <a:spcBef>
                <a:spcPts val="1800"/>
              </a:spcBef>
            </a:pPr>
            <a:r>
              <a:rPr lang="zh-CN" altLang="en-US" dirty="0" smtClean="0"/>
              <a:t>用相同的输入，每次的计算过程可能不一样，因此结果也可能不一样。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解决上述问题的基本想法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将逐位比较改为比较两个整数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 和 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r>
              <a:rPr lang="zh-CN" altLang="en-US" dirty="0" smtClean="0"/>
              <a:t>并不直接比较它们的值，而是采用以下方法：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mod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是一个质数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计算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mod </a:t>
            </a:r>
            <a:r>
              <a:rPr lang="en-US" altLang="zh-CN" i="1" dirty="0" smtClean="0"/>
              <a:t>p</a:t>
            </a:r>
          </a:p>
          <a:p>
            <a:pPr lvl="1"/>
            <a:r>
              <a:rPr lang="zh-CN" altLang="en-US" dirty="0" smtClean="0"/>
              <a:t>通过比较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来判断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是否等于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随机体现在：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 是在 </a:t>
            </a:r>
            <a:r>
              <a:rPr lang="en-US" altLang="zh-CN" dirty="0" smtClean="0"/>
              <a:t>[2</a:t>
            </a:r>
            <a:r>
              <a:rPr lang="en-US" altLang="zh-CN" i="1" dirty="0" smtClean="0"/>
              <a:t>, 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区间随即选择的质数。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zh-CN" altLang="en-US" dirty="0" smtClean="0"/>
              <a:t>协议描述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748883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88840"/>
            <a:ext cx="7272808" cy="456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2204864"/>
            <a:ext cx="43588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问题</a:t>
            </a:r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 sz="54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好处在哪里？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关于通信量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69127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/>
              <a:t>原来最坏情况下要传输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 位信息。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现在只需要传输两个不大于</a:t>
            </a:r>
            <a:r>
              <a:rPr lang="en-US" altLang="zh-CN" sz="2400" i="1" dirty="0" smtClean="0"/>
              <a:t>n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的信息。每个信息的位数为：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564904"/>
            <a:ext cx="273630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429000"/>
            <a:ext cx="6912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124744"/>
            <a:ext cx="763284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我们已经知道</a:t>
            </a:r>
            <a:r>
              <a:rPr lang="en-US" altLang="zh-C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:</a:t>
            </a:r>
          </a:p>
          <a:p>
            <a:pPr>
              <a:spcBef>
                <a:spcPts val="1200"/>
              </a:spcBef>
            </a:pPr>
            <a:r>
              <a:rPr lang="zh-CN" altLang="en-US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有些问题我们没有希望总是在可以接受的代价下</a:t>
            </a:r>
            <a:r>
              <a:rPr lang="zh-CN" alt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</a:rPr>
              <a:t>获得确定的解</a:t>
            </a:r>
            <a:r>
              <a:rPr lang="en-US" altLang="zh-CN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</a:rPr>
              <a:t>. </a:t>
            </a:r>
            <a:r>
              <a:rPr lang="zh-CN" altLang="en-US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更重要的是</a:t>
            </a:r>
            <a:r>
              <a:rPr lang="en-US" altLang="zh-CN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:</a:t>
            </a:r>
            <a:r>
              <a:rPr lang="zh-CN" altLang="en-US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这包括了许多重要的应用问题</a:t>
            </a:r>
            <a:r>
              <a:rPr lang="en-US" altLang="zh-CN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!</a:t>
            </a:r>
            <a:endParaRPr lang="zh-CN" altLang="en-US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59" y="2204864"/>
            <a:ext cx="43588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问题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 sz="54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结果可靠吗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？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404664"/>
            <a:ext cx="64087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 smtClean="0"/>
              <a:t>假设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 = 01111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= 15;  </a:t>
            </a:r>
            <a:r>
              <a:rPr lang="en-US" altLang="zh-CN" sz="2000" i="1" dirty="0" smtClean="0"/>
              <a:t>y = </a:t>
            </a:r>
            <a:r>
              <a:rPr lang="en-US" altLang="zh-CN" sz="2000" dirty="0" smtClean="0"/>
              <a:t>10110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=22; 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=5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PRIM(25) ={2, 3, 5, 7, 11, 13, 17, 19, 23};</a:t>
            </a:r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59766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251520" y="1268760"/>
            <a:ext cx="6192688" cy="25202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1988840"/>
            <a:ext cx="1152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rgbClr val="FF0000"/>
                </a:solidFill>
                <a:sym typeface="Wingdings 2"/>
              </a:rPr>
              <a:t>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933056"/>
            <a:ext cx="554461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2843808" y="3861048"/>
            <a:ext cx="5760640" cy="244827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88224" y="4725144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出错的概率有多大？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5200600" cy="226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005064"/>
            <a:ext cx="676875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5445224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关键是：能否证明这个概率很小？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两个关于质数的结论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对任意</a:t>
            </a:r>
            <a:r>
              <a:rPr lang="en-US" altLang="zh-CN" sz="2400" i="1" dirty="0" smtClean="0"/>
              <a:t>m</a:t>
            </a:r>
            <a:r>
              <a:rPr lang="en-US" altLang="zh-CN" sz="2400" dirty="0" smtClean="0"/>
              <a:t>&gt;67,                        , </a:t>
            </a:r>
            <a:r>
              <a:rPr lang="zh-CN" altLang="en-US" sz="2400" dirty="0" smtClean="0"/>
              <a:t>因此对任意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>
                <a:sym typeface="Symbol"/>
              </a:rPr>
              <a:t>9, 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5298" y="1570265"/>
            <a:ext cx="187220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484784"/>
            <a:ext cx="187220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564904"/>
            <a:ext cx="72008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386104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注意：如果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没有</a:t>
            </a:r>
            <a:r>
              <a:rPr lang="en-US" altLang="zh-CN" sz="2400" dirty="0" smtClean="0"/>
              <a:t>bad prime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如何识别</a:t>
            </a:r>
            <a:r>
              <a:rPr lang="en-US" altLang="zh-CN" dirty="0" smtClean="0"/>
              <a:t>bad primes?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27363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700808"/>
            <a:ext cx="28803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276872"/>
            <a:ext cx="403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501008"/>
            <a:ext cx="684076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31640" y="450912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你能得出什么有用的结论吗？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5085184"/>
            <a:ext cx="590465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US" altLang="zh-CN" dirty="0" smtClean="0"/>
              <a:t>Bad Primes</a:t>
            </a:r>
            <a:r>
              <a:rPr lang="zh-CN" altLang="en-US" dirty="0" smtClean="0"/>
              <a:t>数量的上限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显然：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134" y="1080957"/>
            <a:ext cx="4752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0349" y="173943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你还记得“算术基本定理”吗？</a:t>
            </a:r>
            <a:endParaRPr lang="zh-CN" alt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655272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356992"/>
            <a:ext cx="40324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01008"/>
            <a:ext cx="25922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 flipH="1">
            <a:off x="5148064" y="1556792"/>
            <a:ext cx="648072" cy="2736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4725144"/>
            <a:ext cx="7128792" cy="1512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683568" y="4725144"/>
            <a:ext cx="7560840" cy="1584176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出错率大致的概念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63284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3419872" y="5085184"/>
            <a:ext cx="2232248" cy="1008112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关于出错率的进一步讨论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如果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</a:t>
            </a:r>
            <a:r>
              <a:rPr lang="zh-CN" altLang="en-US" dirty="0" smtClean="0"/>
              <a:t> 则没有</a:t>
            </a:r>
            <a:r>
              <a:rPr lang="en-US" altLang="zh-CN" dirty="0" smtClean="0"/>
              <a:t>bad prime”, </a:t>
            </a:r>
            <a:r>
              <a:rPr lang="zh-CN" altLang="en-US" dirty="0" smtClean="0"/>
              <a:t>这个结论对降低出错率有什么意义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确定算法出错率是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吗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家庭作业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 给你一个公司全体员工的工资表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 其中有每个人的直接领导的姓名信息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 统计工资高于其直接领导的所有员工的工资总额。分析计算复杂度，并考虑能否用并行的方法改进。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 本课中提到的通信协议</a:t>
            </a:r>
            <a:r>
              <a:rPr lang="en-US" altLang="zh-CN" dirty="0" smtClean="0"/>
              <a:t>,</a:t>
            </a:r>
            <a:r>
              <a:rPr lang="zh-CN" altLang="en-US" dirty="0" smtClean="0"/>
              <a:t>显然当数据库总量较小时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出错概率会比较高。对于怎样的规模，你会建议采用确定的方法，而不是随机的方法？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即使是看上去很简单的事情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假如你必须在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个文件盒中找到一份你想要的材料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但是你最多有检查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个文件盒的时间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 你该怎么办</a:t>
            </a:r>
            <a:r>
              <a:rPr lang="en-US" altLang="zh-CN" dirty="0" smtClean="0"/>
              <a:t>?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以下两中截然不同的思路可以“解决”同样的“难题”，但它们又会带来不同的新问题：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你找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个人来一起找，但是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你选择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个盒子，在其中找，其它的就不管了，但是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</a:t>
            </a:r>
            <a:r>
              <a:rPr lang="en-US" altLang="zh-CN" dirty="0" smtClean="0"/>
              <a:t>:</a:t>
            </a:r>
            <a:r>
              <a:rPr lang="zh-CN" altLang="en-US" dirty="0" smtClean="0"/>
              <a:t> 确实是个好办法</a:t>
            </a:r>
            <a:endParaRPr lang="zh-CN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20891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</a:t>
            </a:r>
            <a:r>
              <a:rPr lang="en-US" altLang="zh-CN" dirty="0" smtClean="0"/>
              <a:t>:</a:t>
            </a:r>
            <a:r>
              <a:rPr lang="zh-CN" altLang="en-US" dirty="0" smtClean="0"/>
              <a:t> 并不总是个办法</a:t>
            </a:r>
            <a:endParaRPr lang="zh-CN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70485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15616" y="1988840"/>
            <a:ext cx="27363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446" y="2733894"/>
            <a:ext cx="748883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情况并不总是那么极端</a:t>
            </a:r>
            <a:endParaRPr lang="zh-CN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60032" y="764704"/>
            <a:ext cx="3384054" cy="4031873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Tasks(No.)    Depends on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altLang="zh-CN" sz="2000" dirty="0"/>
              <a:t>-------------------------------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000" dirty="0"/>
              <a:t>choose clothes(1)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9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dress(2)                  1,8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eat breakfast(3)     </a:t>
            </a:r>
            <a:r>
              <a:rPr lang="en-US" altLang="zh-CN" sz="2000" dirty="0" smtClean="0"/>
              <a:t>5,6,7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leave(4)             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2,3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make coffee(5) 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9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make toast(6)         9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pour juice(7)   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9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shower(8)         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9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wake up(9)      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-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467171" y="5084738"/>
            <a:ext cx="431800" cy="457200"/>
            <a:chOff x="1020" y="1525"/>
            <a:chExt cx="272" cy="288"/>
          </a:xfrm>
        </p:grpSpPr>
        <p:sp>
          <p:nvSpPr>
            <p:cNvPr id="11" name="Oval 66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1619696" y="6092800"/>
            <a:ext cx="431800" cy="457200"/>
            <a:chOff x="1020" y="1525"/>
            <a:chExt cx="272" cy="288"/>
          </a:xfrm>
        </p:grpSpPr>
        <p:sp>
          <p:nvSpPr>
            <p:cNvPr id="14" name="Oval 69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1619696" y="5300638"/>
            <a:ext cx="431800" cy="457200"/>
            <a:chOff x="1020" y="1525"/>
            <a:chExt cx="272" cy="288"/>
          </a:xfrm>
        </p:grpSpPr>
        <p:sp>
          <p:nvSpPr>
            <p:cNvPr id="17" name="Oval 72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73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1619696" y="4508475"/>
            <a:ext cx="431800" cy="457200"/>
            <a:chOff x="1020" y="1525"/>
            <a:chExt cx="272" cy="288"/>
          </a:xfrm>
        </p:grpSpPr>
        <p:sp>
          <p:nvSpPr>
            <p:cNvPr id="20" name="Oval 75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76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22" name="Group 77"/>
          <p:cNvGrpSpPr>
            <a:grpSpLocks/>
          </p:cNvGrpSpPr>
          <p:nvPr/>
        </p:nvGrpSpPr>
        <p:grpSpPr bwMode="auto">
          <a:xfrm>
            <a:off x="1619696" y="3716313"/>
            <a:ext cx="431800" cy="457200"/>
            <a:chOff x="1020" y="1525"/>
            <a:chExt cx="272" cy="288"/>
          </a:xfrm>
        </p:grpSpPr>
        <p:sp>
          <p:nvSpPr>
            <p:cNvPr id="23" name="Oval 78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1619696" y="2924150"/>
            <a:ext cx="431800" cy="457200"/>
            <a:chOff x="1020" y="1525"/>
            <a:chExt cx="272" cy="288"/>
          </a:xfrm>
        </p:grpSpPr>
        <p:sp>
          <p:nvSpPr>
            <p:cNvPr id="26" name="Oval 81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82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2986534" y="5805463"/>
            <a:ext cx="431800" cy="457200"/>
            <a:chOff x="1020" y="1525"/>
            <a:chExt cx="272" cy="288"/>
          </a:xfrm>
        </p:grpSpPr>
        <p:sp>
          <p:nvSpPr>
            <p:cNvPr id="29" name="Oval 84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85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31" name="Group 86"/>
          <p:cNvGrpSpPr>
            <a:grpSpLocks/>
          </p:cNvGrpSpPr>
          <p:nvPr/>
        </p:nvGrpSpPr>
        <p:grpSpPr bwMode="auto">
          <a:xfrm>
            <a:off x="2986534" y="3933800"/>
            <a:ext cx="431800" cy="457200"/>
            <a:chOff x="1020" y="1525"/>
            <a:chExt cx="272" cy="288"/>
          </a:xfrm>
        </p:grpSpPr>
        <p:sp>
          <p:nvSpPr>
            <p:cNvPr id="32" name="Oval 87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88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34" name="Group 89"/>
          <p:cNvGrpSpPr>
            <a:grpSpLocks/>
          </p:cNvGrpSpPr>
          <p:nvPr/>
        </p:nvGrpSpPr>
        <p:grpSpPr bwMode="auto">
          <a:xfrm>
            <a:off x="4427984" y="5229200"/>
            <a:ext cx="431800" cy="457200"/>
            <a:chOff x="1020" y="1525"/>
            <a:chExt cx="272" cy="288"/>
          </a:xfrm>
        </p:grpSpPr>
        <p:sp>
          <p:nvSpPr>
            <p:cNvPr id="35" name="Oval 90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91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sp>
        <p:nvSpPr>
          <p:cNvPr id="37" name="Line 92"/>
          <p:cNvSpPr>
            <a:spLocks noChangeShapeType="1"/>
          </p:cNvSpPr>
          <p:nvPr/>
        </p:nvSpPr>
        <p:spPr bwMode="auto">
          <a:xfrm flipH="1">
            <a:off x="754509" y="3284513"/>
            <a:ext cx="865187" cy="18002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93"/>
          <p:cNvSpPr>
            <a:spLocks noChangeShapeType="1"/>
          </p:cNvSpPr>
          <p:nvPr/>
        </p:nvSpPr>
        <p:spPr bwMode="auto">
          <a:xfrm flipH="1">
            <a:off x="827534" y="4076675"/>
            <a:ext cx="863600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94"/>
          <p:cNvSpPr>
            <a:spLocks noChangeShapeType="1"/>
          </p:cNvSpPr>
          <p:nvPr/>
        </p:nvSpPr>
        <p:spPr bwMode="auto">
          <a:xfrm flipH="1">
            <a:off x="827534" y="4868838"/>
            <a:ext cx="792162" cy="360362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95"/>
          <p:cNvSpPr>
            <a:spLocks noChangeShapeType="1"/>
          </p:cNvSpPr>
          <p:nvPr/>
        </p:nvSpPr>
        <p:spPr bwMode="auto">
          <a:xfrm flipH="1" flipV="1">
            <a:off x="898971" y="5373663"/>
            <a:ext cx="720725" cy="14287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96"/>
          <p:cNvSpPr>
            <a:spLocks noChangeShapeType="1"/>
          </p:cNvSpPr>
          <p:nvPr/>
        </p:nvSpPr>
        <p:spPr bwMode="auto">
          <a:xfrm flipH="1" flipV="1">
            <a:off x="827534" y="5445100"/>
            <a:ext cx="792162" cy="792163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97"/>
          <p:cNvSpPr>
            <a:spLocks noChangeShapeType="1"/>
          </p:cNvSpPr>
          <p:nvPr/>
        </p:nvSpPr>
        <p:spPr bwMode="auto">
          <a:xfrm flipH="1" flipV="1">
            <a:off x="1978471" y="3213075"/>
            <a:ext cx="1008063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98"/>
          <p:cNvSpPr>
            <a:spLocks noChangeShapeType="1"/>
          </p:cNvSpPr>
          <p:nvPr/>
        </p:nvSpPr>
        <p:spPr bwMode="auto">
          <a:xfrm flipH="1" flipV="1">
            <a:off x="2061021" y="3960788"/>
            <a:ext cx="925513" cy="188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99"/>
          <p:cNvSpPr>
            <a:spLocks noChangeShapeType="1"/>
          </p:cNvSpPr>
          <p:nvPr/>
        </p:nvSpPr>
        <p:spPr bwMode="auto">
          <a:xfrm flipH="1" flipV="1">
            <a:off x="1978471" y="4797400"/>
            <a:ext cx="1008063" cy="10795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101"/>
          <p:cNvSpPr>
            <a:spLocks noChangeShapeType="1"/>
          </p:cNvSpPr>
          <p:nvPr/>
        </p:nvSpPr>
        <p:spPr bwMode="auto">
          <a:xfrm flipH="1">
            <a:off x="2051496" y="6092800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02"/>
          <p:cNvSpPr>
            <a:spLocks noChangeShapeType="1"/>
          </p:cNvSpPr>
          <p:nvPr/>
        </p:nvSpPr>
        <p:spPr bwMode="auto">
          <a:xfrm flipH="1" flipV="1">
            <a:off x="1978471" y="5589563"/>
            <a:ext cx="10080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 flipH="1" flipV="1">
            <a:off x="3346896" y="4292575"/>
            <a:ext cx="1081088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05"/>
          <p:cNvSpPr>
            <a:spLocks noChangeShapeType="1"/>
          </p:cNvSpPr>
          <p:nvPr/>
        </p:nvSpPr>
        <p:spPr bwMode="auto">
          <a:xfrm flipH="1">
            <a:off x="3419921" y="5516538"/>
            <a:ext cx="10080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Text Box 109"/>
          <p:cNvSpPr txBox="1">
            <a:spLocks noChangeArrowheads="1"/>
          </p:cNvSpPr>
          <p:nvPr/>
        </p:nvSpPr>
        <p:spPr bwMode="auto">
          <a:xfrm>
            <a:off x="5578921" y="5157763"/>
            <a:ext cx="863600" cy="514350"/>
          </a:xfrm>
          <a:prstGeom prst="rect">
            <a:avLst/>
          </a:prstGeom>
          <a:noFill/>
          <a:ln w="57150" cmpd="thinThick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done</a:t>
            </a:r>
          </a:p>
        </p:txBody>
      </p:sp>
      <p:sp>
        <p:nvSpPr>
          <p:cNvPr id="50" name="Line 111"/>
          <p:cNvSpPr>
            <a:spLocks noChangeShapeType="1"/>
          </p:cNvSpPr>
          <p:nvPr/>
        </p:nvSpPr>
        <p:spPr bwMode="auto">
          <a:xfrm flipH="1">
            <a:off x="4859784" y="54451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Text Box 112"/>
          <p:cNvSpPr txBox="1">
            <a:spLocks noChangeArrowheads="1"/>
          </p:cNvSpPr>
          <p:nvPr/>
        </p:nvSpPr>
        <p:spPr bwMode="auto">
          <a:xfrm>
            <a:off x="970409" y="580546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52" name="Text Box 113"/>
          <p:cNvSpPr txBox="1">
            <a:spLocks noChangeArrowheads="1"/>
          </p:cNvSpPr>
          <p:nvPr/>
        </p:nvSpPr>
        <p:spPr bwMode="auto">
          <a:xfrm>
            <a:off x="1043434" y="537366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53" name="Text Box 114"/>
          <p:cNvSpPr txBox="1">
            <a:spLocks noChangeArrowheads="1"/>
          </p:cNvSpPr>
          <p:nvPr/>
        </p:nvSpPr>
        <p:spPr bwMode="auto">
          <a:xfrm>
            <a:off x="2267396" y="4005238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8.5</a:t>
            </a:r>
          </a:p>
        </p:txBody>
      </p:sp>
      <p:sp>
        <p:nvSpPr>
          <p:cNvPr id="54" name="Text Box 115"/>
          <p:cNvSpPr txBox="1">
            <a:spLocks noChangeArrowheads="1"/>
          </p:cNvSpPr>
          <p:nvPr/>
        </p:nvSpPr>
        <p:spPr bwMode="auto">
          <a:xfrm>
            <a:off x="2411859" y="6165825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0.5</a:t>
            </a:r>
          </a:p>
        </p:txBody>
      </p:sp>
      <p:sp>
        <p:nvSpPr>
          <p:cNvPr id="55" name="Text Box 116"/>
          <p:cNvSpPr txBox="1">
            <a:spLocks noChangeArrowheads="1"/>
          </p:cNvSpPr>
          <p:nvPr/>
        </p:nvSpPr>
        <p:spPr bwMode="auto">
          <a:xfrm>
            <a:off x="2338834" y="494186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4.5</a:t>
            </a:r>
          </a:p>
        </p:txBody>
      </p:sp>
      <p:sp>
        <p:nvSpPr>
          <p:cNvPr id="56" name="Text Box 117"/>
          <p:cNvSpPr txBox="1">
            <a:spLocks noChangeArrowheads="1"/>
          </p:cNvSpPr>
          <p:nvPr/>
        </p:nvSpPr>
        <p:spPr bwMode="auto">
          <a:xfrm>
            <a:off x="3778696" y="5734025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6.0</a:t>
            </a:r>
          </a:p>
        </p:txBody>
      </p:sp>
      <p:sp>
        <p:nvSpPr>
          <p:cNvPr id="57" name="Text Box 118"/>
          <p:cNvSpPr txBox="1">
            <a:spLocks noChangeArrowheads="1"/>
          </p:cNvSpPr>
          <p:nvPr/>
        </p:nvSpPr>
        <p:spPr bwMode="auto">
          <a:xfrm>
            <a:off x="3778696" y="4365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6.5</a:t>
            </a:r>
          </a:p>
        </p:txBody>
      </p:sp>
      <p:sp>
        <p:nvSpPr>
          <p:cNvPr id="58" name="Text Box 119"/>
          <p:cNvSpPr txBox="1">
            <a:spLocks noChangeArrowheads="1"/>
          </p:cNvSpPr>
          <p:nvPr/>
        </p:nvSpPr>
        <p:spPr bwMode="auto">
          <a:xfrm>
            <a:off x="2554734" y="328451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59" name="Text Box 120"/>
          <p:cNvSpPr txBox="1">
            <a:spLocks noChangeArrowheads="1"/>
          </p:cNvSpPr>
          <p:nvPr/>
        </p:nvSpPr>
        <p:spPr bwMode="auto">
          <a:xfrm>
            <a:off x="5002659" y="5084738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60" name="Text Box 121"/>
          <p:cNvSpPr txBox="1">
            <a:spLocks noChangeArrowheads="1"/>
          </p:cNvSpPr>
          <p:nvPr/>
        </p:nvSpPr>
        <p:spPr bwMode="auto">
          <a:xfrm>
            <a:off x="1114871" y="494186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61" name="Text Box 122"/>
          <p:cNvSpPr txBox="1">
            <a:spLocks noChangeArrowheads="1"/>
          </p:cNvSpPr>
          <p:nvPr/>
        </p:nvSpPr>
        <p:spPr bwMode="auto">
          <a:xfrm>
            <a:off x="1186309" y="4076675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62" name="Text Box 123"/>
          <p:cNvSpPr txBox="1">
            <a:spLocks noChangeArrowheads="1"/>
          </p:cNvSpPr>
          <p:nvPr/>
        </p:nvSpPr>
        <p:spPr bwMode="auto">
          <a:xfrm>
            <a:off x="1043434" y="3428975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63" name="Text Box 124"/>
          <p:cNvSpPr txBox="1">
            <a:spLocks noChangeArrowheads="1"/>
          </p:cNvSpPr>
          <p:nvPr/>
        </p:nvSpPr>
        <p:spPr bwMode="auto">
          <a:xfrm>
            <a:off x="2051496" y="56610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65" name="AutoShape 129"/>
          <p:cNvSpPr>
            <a:spLocks noChangeArrowheads="1"/>
          </p:cNvSpPr>
          <p:nvPr/>
        </p:nvSpPr>
        <p:spPr bwMode="auto">
          <a:xfrm rot="8769280">
            <a:off x="3248379" y="2969162"/>
            <a:ext cx="1368425" cy="5762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859699" y="1844824"/>
            <a:ext cx="3816424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在计算机上并行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Sorting 8 numbers by Merging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115616" y="54452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856270" y="54452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96924" y="54452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37578" y="54452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18886" y="54452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59540" y="54452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00192" y="54452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78232" y="54452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115616" y="4149080"/>
            <a:ext cx="1080120" cy="504056"/>
            <a:chOff x="1475656" y="3501008"/>
            <a:chExt cx="1080120" cy="504056"/>
          </a:xfrm>
        </p:grpSpPr>
        <p:sp>
          <p:nvSpPr>
            <p:cNvPr id="14" name="圆角矩形 13"/>
            <p:cNvSpPr/>
            <p:nvPr/>
          </p:nvSpPr>
          <p:spPr>
            <a:xfrm>
              <a:off x="1475656" y="3501008"/>
              <a:ext cx="1080120" cy="50405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051720" y="35730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19672" y="35730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79779" y="4149080"/>
            <a:ext cx="1080120" cy="504056"/>
            <a:chOff x="1475656" y="3501008"/>
            <a:chExt cx="1080120" cy="504056"/>
          </a:xfrm>
        </p:grpSpPr>
        <p:sp>
          <p:nvSpPr>
            <p:cNvPr id="17" name="圆角矩形 16"/>
            <p:cNvSpPr/>
            <p:nvPr/>
          </p:nvSpPr>
          <p:spPr>
            <a:xfrm>
              <a:off x="1475656" y="3501008"/>
              <a:ext cx="1080120" cy="50405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051720" y="35730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19672" y="35730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43942" y="4149080"/>
            <a:ext cx="1080120" cy="504056"/>
            <a:chOff x="1475656" y="3501008"/>
            <a:chExt cx="1080120" cy="504056"/>
          </a:xfrm>
        </p:grpSpPr>
        <p:sp>
          <p:nvSpPr>
            <p:cNvPr id="21" name="圆角矩形 20"/>
            <p:cNvSpPr/>
            <p:nvPr/>
          </p:nvSpPr>
          <p:spPr>
            <a:xfrm>
              <a:off x="1475656" y="3501008"/>
              <a:ext cx="1080120" cy="50405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051720" y="35730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619672" y="35730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08104" y="4149080"/>
            <a:ext cx="1080120" cy="504056"/>
            <a:chOff x="1475656" y="3501008"/>
            <a:chExt cx="1080120" cy="504056"/>
          </a:xfrm>
        </p:grpSpPr>
        <p:sp>
          <p:nvSpPr>
            <p:cNvPr id="25" name="圆角矩形 24"/>
            <p:cNvSpPr/>
            <p:nvPr/>
          </p:nvSpPr>
          <p:spPr>
            <a:xfrm>
              <a:off x="1475656" y="3501008"/>
              <a:ext cx="1080120" cy="50405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51720" y="35730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619672" y="35730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03648" y="2924944"/>
            <a:ext cx="2016224" cy="504056"/>
            <a:chOff x="1259632" y="3140968"/>
            <a:chExt cx="2016224" cy="504056"/>
          </a:xfrm>
        </p:grpSpPr>
        <p:sp>
          <p:nvSpPr>
            <p:cNvPr id="31" name="圆角矩形 30"/>
            <p:cNvSpPr/>
            <p:nvPr/>
          </p:nvSpPr>
          <p:spPr>
            <a:xfrm>
              <a:off x="1259632" y="3140968"/>
              <a:ext cx="2016224" cy="50405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71800" y="321297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403648" y="321297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315750" y="321297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859699" y="321297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83968" y="2924944"/>
            <a:ext cx="2016224" cy="504056"/>
            <a:chOff x="1259632" y="3140968"/>
            <a:chExt cx="2016224" cy="504056"/>
          </a:xfrm>
        </p:grpSpPr>
        <p:sp>
          <p:nvSpPr>
            <p:cNvPr id="34" name="圆角矩形 33"/>
            <p:cNvSpPr/>
            <p:nvPr/>
          </p:nvSpPr>
          <p:spPr>
            <a:xfrm>
              <a:off x="1259632" y="3140968"/>
              <a:ext cx="2016224" cy="50405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771800" y="321297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403648" y="321297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315750" y="321297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859699" y="321297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/>
        </p:nvSpPr>
        <p:spPr>
          <a:xfrm>
            <a:off x="5220072" y="19168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851920" y="19168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764022" y="19168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307971" y="19168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371867" y="19168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003715" y="19168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915817" y="19168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459766" y="19168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3707904" y="4869160"/>
            <a:ext cx="216024" cy="504056"/>
          </a:xfrm>
          <a:prstGeom prst="up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上箭头 51"/>
          <p:cNvSpPr/>
          <p:nvPr/>
        </p:nvSpPr>
        <p:spPr>
          <a:xfrm>
            <a:off x="3707904" y="3501008"/>
            <a:ext cx="216024" cy="504056"/>
          </a:xfrm>
          <a:prstGeom prst="up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>
            <a:off x="3707904" y="2420888"/>
            <a:ext cx="216024" cy="504056"/>
          </a:xfrm>
          <a:prstGeom prst="up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732240" y="47251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Comparison=1</a:t>
            </a:r>
          </a:p>
          <a:p>
            <a:r>
              <a:rPr lang="en-US" altLang="zh-CN" dirty="0" smtClean="0"/>
              <a:t>Processor=4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32240" y="33569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Comparison=3</a:t>
            </a:r>
          </a:p>
          <a:p>
            <a:r>
              <a:rPr lang="en-US" altLang="zh-CN" dirty="0" smtClean="0"/>
              <a:t>Processor=2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60232" y="20608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Comparison=7</a:t>
            </a:r>
          </a:p>
          <a:p>
            <a:r>
              <a:rPr lang="en-US" altLang="zh-CN" dirty="0" smtClean="0"/>
              <a:t>Processor=1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效果是“实实在在”的</a:t>
            </a:r>
            <a:endParaRPr lang="zh-CN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770485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7584" y="2132856"/>
            <a:ext cx="6480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39952" y="4509120"/>
            <a:ext cx="42484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关于“并行”的小结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并行是能够提高解题效率的；</a:t>
            </a:r>
            <a:endParaRPr lang="en-US" altLang="zh-CN" dirty="0" smtClean="0"/>
          </a:p>
          <a:p>
            <a:r>
              <a:rPr lang="zh-CN" altLang="en-US" dirty="0" smtClean="0"/>
              <a:t>并行并非总是有效；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解题：我们试图通过问题的“可并行性”设计有效的并行算法；</a:t>
            </a:r>
            <a:endParaRPr lang="en-US" altLang="zh-CN" dirty="0" smtClean="0"/>
          </a:p>
          <a:p>
            <a:r>
              <a:rPr lang="zh-CN" altLang="en-US" dirty="0" smtClean="0"/>
              <a:t>理论：我们还不知道：如果允许使用任意有限多个处理器并行计算，是否能在多项式时间内解决“难”问题。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物理环境：相比起硬件能够提供的并行度，算法是“瓶颈”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1059</TotalTime>
  <Words>1037</Words>
  <Application>Microsoft Office PowerPoint</Application>
  <PresentationFormat>全屏显示(4:3)</PresentationFormat>
  <Paragraphs>146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华文楷体</vt:lpstr>
      <vt:lpstr>华文新魏</vt:lpstr>
      <vt:lpstr>宋体</vt:lpstr>
      <vt:lpstr>微软雅黑</vt:lpstr>
      <vt:lpstr>Calibri</vt:lpstr>
      <vt:lpstr>Century Schoolbook</vt:lpstr>
      <vt:lpstr>Georgia</vt:lpstr>
      <vt:lpstr>Symbol</vt:lpstr>
      <vt:lpstr>Wingdings</vt:lpstr>
      <vt:lpstr>Wingdings 2</vt:lpstr>
      <vt:lpstr>凸显</vt:lpstr>
      <vt:lpstr>计算思维导论 –   第9讲 – 挑战复杂问题 </vt:lpstr>
      <vt:lpstr>PowerPoint 演示文稿</vt:lpstr>
      <vt:lpstr>即使是看上去很简单的事情…</vt:lpstr>
      <vt:lpstr>并行: 确实是个好办法</vt:lpstr>
      <vt:lpstr>并行: 并不总是个办法</vt:lpstr>
      <vt:lpstr>情况并不总是那么极端</vt:lpstr>
      <vt:lpstr>在计算机上并行:  Sorting 8 numbers by Merging</vt:lpstr>
      <vt:lpstr>效果是“实实在在”的</vt:lpstr>
      <vt:lpstr>关于“并行”的小结</vt:lpstr>
      <vt:lpstr>“抛硬币” – 也是解题的一种选择</vt:lpstr>
      <vt:lpstr>随机: 现象与方法</vt:lpstr>
      <vt:lpstr>PowerPoint 演示文稿</vt:lpstr>
      <vt:lpstr>PowerPoint 演示文稿</vt:lpstr>
      <vt:lpstr>一个关于通信的例子</vt:lpstr>
      <vt:lpstr>将随机用于计算</vt:lpstr>
      <vt:lpstr>解决上述问题的基本想法</vt:lpstr>
      <vt:lpstr>协议描述</vt:lpstr>
      <vt:lpstr>PowerPoint 演示文稿</vt:lpstr>
      <vt:lpstr>关于通信量</vt:lpstr>
      <vt:lpstr>PowerPoint 演示文稿</vt:lpstr>
      <vt:lpstr>PowerPoint 演示文稿</vt:lpstr>
      <vt:lpstr>出错的概率有多大？</vt:lpstr>
      <vt:lpstr>两个关于质数的结论</vt:lpstr>
      <vt:lpstr>如何识别bad primes?</vt:lpstr>
      <vt:lpstr>Bad Primes数量的上限</vt:lpstr>
      <vt:lpstr>出错率大致的概念</vt:lpstr>
      <vt:lpstr>关于出错率的进一步讨论</vt:lpstr>
      <vt:lpstr>家庭作业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计算思维导论 –   计算是一种思维方式</dc:title>
  <dc:creator>cdx</dc:creator>
  <cp:lastModifiedBy>Lenovo</cp:lastModifiedBy>
  <cp:revision>91</cp:revision>
  <dcterms:created xsi:type="dcterms:W3CDTF">2012-02-29T02:25:23Z</dcterms:created>
  <dcterms:modified xsi:type="dcterms:W3CDTF">2016-11-28T05:50:09Z</dcterms:modified>
</cp:coreProperties>
</file>