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9" r:id="rId4"/>
    <p:sldId id="260" r:id="rId5"/>
    <p:sldId id="292" r:id="rId6"/>
    <p:sldId id="293" r:id="rId7"/>
    <p:sldId id="262" r:id="rId8"/>
    <p:sldId id="263" r:id="rId9"/>
    <p:sldId id="264" r:id="rId10"/>
    <p:sldId id="265" r:id="rId11"/>
    <p:sldId id="266" r:id="rId12"/>
    <p:sldId id="267" r:id="rId13"/>
    <p:sldId id="290" r:id="rId14"/>
    <p:sldId id="291" r:id="rId15"/>
    <p:sldId id="270" r:id="rId16"/>
    <p:sldId id="288" r:id="rId17"/>
    <p:sldId id="282" r:id="rId18"/>
    <p:sldId id="284" r:id="rId19"/>
    <p:sldId id="285" r:id="rId20"/>
    <p:sldId id="286" r:id="rId21"/>
    <p:sldId id="287" r:id="rId22"/>
    <p:sldId id="283" r:id="rId23"/>
    <p:sldId id="271" r:id="rId24"/>
    <p:sldId id="272" r:id="rId25"/>
    <p:sldId id="274" r:id="rId26"/>
    <p:sldId id="277" r:id="rId27"/>
    <p:sldId id="278" r:id="rId28"/>
    <p:sldId id="279" r:id="rId29"/>
    <p:sldId id="281" r:id="rId30"/>
    <p:sldId id="28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32" autoAdjust="0"/>
  </p:normalViewPr>
  <p:slideViewPr>
    <p:cSldViewPr>
      <p:cViewPr varScale="1">
        <p:scale>
          <a:sx n="71" d="100"/>
          <a:sy n="71" d="100"/>
        </p:scale>
        <p:origin x="12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0D3B2B-B093-411F-BF2B-B0F40E2B9C2F}" type="datetimeFigureOut">
              <a:rPr lang="zh-CN" altLang="en-US" smtClean="0"/>
              <a:pPr/>
              <a:t>2014/12/23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965BD-3E48-413B-97A0-43C5BCAB0BCD}" type="slidenum">
              <a:rPr lang="zh-CN" altLang="en-US" smtClean="0"/>
              <a:pPr/>
              <a:t>‹#›</a:t>
            </a:fld>
            <a:endParaRPr lang="zh-CN" altLang="en-US"/>
          </a:p>
        </p:txBody>
      </p:sp>
    </p:spTree>
    <p:extLst>
      <p:ext uri="{BB962C8B-B14F-4D97-AF65-F5344CB8AC3E}">
        <p14:creationId xmlns:p14="http://schemas.microsoft.com/office/powerpoint/2010/main" val="136972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news.xinhuanet.com/book/2003-01/21/content_699942.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com.chinabyte.com/apple/" TargetMode="External"/><Relationship Id="rId13" Type="http://schemas.openxmlformats.org/officeDocument/2006/relationships/hyperlink" Target="http://com.chinabyte.com/qq/"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www.chinabyte.com/keyword/Facebook/"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27983;&#35272;&#22120;/"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com.chinabyte.com/apple/" TargetMode="External"/><Relationship Id="rId13" Type="http://schemas.openxmlformats.org/officeDocument/2006/relationships/hyperlink" Target="http://com.chinabyte.com/qq/"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www.chinabyte.com/keyword/Facebook/"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27983;&#35272;&#22120;/"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com.chinabyte.com/apple/" TargetMode="External"/><Relationship Id="rId3" Type="http://schemas.openxmlformats.org/officeDocument/2006/relationships/hyperlink" Target="http://www.chinabyte.com/keyword/&#25628;&#32034;&#24341;&#25806;/" TargetMode="External"/><Relationship Id="rId7" Type="http://schemas.openxmlformats.org/officeDocument/2006/relationships/hyperlink" Target="http://com.chinabyte.com/google/" TargetMode="External"/><Relationship Id="rId12" Type="http://schemas.openxmlformats.org/officeDocument/2006/relationships/hyperlink" Target="http://com.chinabyte.com/qq/"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torage.chinabyte.com/" TargetMode="External"/><Relationship Id="rId11" Type="http://schemas.openxmlformats.org/officeDocument/2006/relationships/hyperlink" Target="http://www.chinabyte.com/keyword/Facebook/" TargetMode="External"/><Relationship Id="rId5" Type="http://schemas.openxmlformats.org/officeDocument/2006/relationships/hyperlink" Target="http://www.chinabyte.com/keyword/&#21363;&#26102;&#36890;&#35759;&#24037;&#20855;/" TargetMode="External"/><Relationship Id="rId10" Type="http://schemas.openxmlformats.org/officeDocument/2006/relationships/hyperlink" Target="http://www.chinabyte.com/keyword/&#25163;&#26426;/" TargetMode="External"/><Relationship Id="rId4" Type="http://schemas.openxmlformats.org/officeDocument/2006/relationships/hyperlink" Target="http://www.chinabyte.com/keyword/&#31038;&#20132;&#32593;&#31449;/" TargetMode="External"/><Relationship Id="rId9" Type="http://schemas.openxmlformats.org/officeDocument/2006/relationships/hyperlink" Target="http://shang.chinabyte.com/n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是天然存在的，是某些人利用计算机软件和硬件所固有的脆弱性编制的一组指令集或程序代码。它能通过某种途径潜伏在计算机的存储介质（或程序）里，当达到某种条件时即被激活，通过修改其他程序的方法将自己的精确拷贝或者可能演化的形式放入其他程序中，从而感染其他程序，对计算机资源进行破坏，所谓的病毒就是人为造成的，</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3</a:t>
            </a:fld>
            <a:endParaRPr lang="zh-CN" altLang="en-US"/>
          </a:p>
        </p:txBody>
      </p:sp>
    </p:spTree>
    <p:extLst>
      <p:ext uri="{BB962C8B-B14F-4D97-AF65-F5344CB8AC3E}">
        <p14:creationId xmlns:p14="http://schemas.microsoft.com/office/powerpoint/2010/main" val="143301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zh-CN" sz="1200" kern="1200" dirty="0" smtClean="0">
                <a:solidFill>
                  <a:schemeClr val="tx1"/>
                </a:solidFill>
                <a:latin typeface="+mn-lt"/>
                <a:ea typeface="+mn-ea"/>
                <a:cs typeface="+mn-cs"/>
              </a:rPr>
              <a:t>计算机网络原先只是一群科学家进行学术交流用的。虽然现在绝大多数科学家们还是在利用网络进行科学研究的合作和交流，但网络已经不再是专属于学术活动了。网络已经走进了普通民众的日常生活，成为像电力系统、交通系统等一样的社会基础设施。在网上工作、交流和娱乐成为了常态，毫不夸张地说，我们每个人都同时生存于客观世界和网络世界中，我们已经很难去想象，没有了网络我们该如何生活。然而，网络世界也并非一片净土，它在承载着我们的社会发展的同时，也包容了存在于现实世界中一样的污浊：偏见、谬论、谣言、漫骂、暴力、色情、反动等等，只不过这些污浊以数字媒体的形式表现了出来。表面上看，这些“数字污浊”似乎离我们的现实世界很远，无足轻重。然而实际上，这些“数字污浊”如不进行适当的管理和净化，将从根本上影响和动摇我们的现实世界：</a:t>
            </a:r>
          </a:p>
          <a:p>
            <a:r>
              <a:rPr lang="zh-CN" altLang="zh-CN" sz="1200" kern="1200" dirty="0" smtClean="0">
                <a:solidFill>
                  <a:schemeClr val="tx1"/>
                </a:solidFill>
                <a:latin typeface="+mn-lt"/>
                <a:ea typeface="+mn-ea"/>
                <a:cs typeface="+mn-cs"/>
              </a:rPr>
              <a:t>首先，几千年的现实世界的发展过程中，我们建立起了冷酷的法律体系、共识的道德规范。在法律体系和道德规范的制约下，人的劣根性总体来说被约束在了一个可以接受的程度。然而，这种约束有个前提条件，那就是我们每一个人都被暴露在了朗朗乾坤、光天化日之下，我们的所作作为可以被识别、可以被跟踪从而可以被法律或者道德体系惩罚。但是，在网络世界中，我们有太多的技术可以被用来隐藏自己、假冒别人、阻断追踪，可以说，我们用我们自己的技术手段让网络世界成为藏污纳垢之所。网络中，人的劣根性将得到充分发挥，我们可以无所顾忌地展示我们的“背面”。虽然从正面意义看，这也是我们渲泄的一个渠道，但毫无疑问，这种渲泄极易背离常理，必定会带来人格的分裂、人性的扭曲和污浊的泛滥。</a:t>
            </a:r>
          </a:p>
          <a:p>
            <a:r>
              <a:rPr lang="zh-CN" altLang="zh-CN" sz="1200" kern="1200" dirty="0" smtClean="0">
                <a:solidFill>
                  <a:schemeClr val="tx1"/>
                </a:solidFill>
                <a:latin typeface="+mn-lt"/>
                <a:ea typeface="+mn-ea"/>
                <a:cs typeface="+mn-cs"/>
              </a:rPr>
              <a:t> </a:t>
            </a:r>
          </a:p>
          <a:p>
            <a:r>
              <a:rPr lang="zh-CN" altLang="zh-CN" sz="1200" kern="1200" dirty="0" smtClean="0">
                <a:solidFill>
                  <a:schemeClr val="tx1"/>
                </a:solidFill>
                <a:latin typeface="+mn-lt"/>
                <a:ea typeface="+mn-ea"/>
                <a:cs typeface="+mn-cs"/>
              </a:rPr>
              <a:t>其次，从技术层面讲，网络世界具有独特的传播速度快、传播范围广、传播途径难以阻断的特点。当肆无忌惮的宣泄和毫无障碍的传播结合到一起的时候，我们不难想象会出现什么样的结果，不难想象我们纯洁、缺乏判断力的子女们将如何生存于网络世界、如何立身于现实社会。</a:t>
            </a:r>
          </a:p>
          <a:p>
            <a:r>
              <a:rPr lang="zh-CN" altLang="zh-CN" sz="1200" kern="1200" dirty="0" smtClean="0">
                <a:solidFill>
                  <a:schemeClr val="tx1"/>
                </a:solidFill>
                <a:latin typeface="+mn-lt"/>
                <a:ea typeface="+mn-ea"/>
                <a:cs typeface="+mn-cs"/>
              </a:rPr>
              <a:t>我们是为思想而活着的。当我们的思想被污染了，我们还需要活着吗？</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26</a:t>
            </a:fld>
            <a:endParaRPr lang="zh-CN" altLang="en-US"/>
          </a:p>
        </p:txBody>
      </p:sp>
    </p:spTree>
    <p:extLst>
      <p:ext uri="{BB962C8B-B14F-4D97-AF65-F5344CB8AC3E}">
        <p14:creationId xmlns:p14="http://schemas.microsoft.com/office/powerpoint/2010/main" val="383495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计算机网络原先只是一群科学家进行学术交流用的。虽然现在绝大多数科学家们还是在利用网络进行科学研究的合作和交流，但网络已经不再是专属于学术活动了。网络已经走进了普通民众的日常生活，成为像电力系统、交通系统等一样的社会基础设施。在网上工作、交流和娱乐成为了常态，毫不夸张地说，我们每个人都同时生存于客观世界和网络世界中，我们已经很难去想象，没有了网络我们该如何生活。然而，网络世界也并非一片净土，它在承载着我们的社会发展的同时，也包容了存在于现实世界中一样的污浊：偏见、谬论、谣言、漫骂、暴力、色情、反动等等，只不过这些污浊以数字媒体的形式表现了出来。表面上看，这些“数字污浊”似乎离我们的现实世界很远，无足轻重。然而实际上，这些“数字污浊”如不进行适当的管理和净化，将从根本上影响和动摇我们的现实世界：</a:t>
            </a:r>
          </a:p>
          <a:p>
            <a:r>
              <a:rPr lang="zh-CN" altLang="zh-CN" sz="1200" kern="1200" dirty="0" smtClean="0">
                <a:solidFill>
                  <a:schemeClr val="tx1"/>
                </a:solidFill>
                <a:latin typeface="+mn-lt"/>
                <a:ea typeface="+mn-ea"/>
                <a:cs typeface="+mn-cs"/>
              </a:rPr>
              <a:t>首先，几千年的现实世界的发展过程中，我们建立起了冷酷的法律体系、共识的道德规范。在法律体系和道德规范的制约下，人的劣根性总体来说被约束在了一个可以接受的程度。然而，这种约束有个前提条件，那就是我们每一个人都被暴露在了朗朗乾坤、光天化日之下，我们的所作作为可以被识别、可以被跟踪从而可以被法律或者道德体系惩罚。</a:t>
            </a:r>
          </a:p>
          <a:p>
            <a:r>
              <a:rPr lang="zh-CN" altLang="zh-CN" sz="1200" kern="1200" dirty="0" smtClean="0">
                <a:solidFill>
                  <a:schemeClr val="tx1"/>
                </a:solidFill>
                <a:latin typeface="+mn-lt"/>
                <a:ea typeface="+mn-ea"/>
                <a:cs typeface="+mn-cs"/>
              </a:rPr>
              <a:t> </a:t>
            </a:r>
          </a:p>
          <a:p>
            <a:r>
              <a:rPr lang="zh-CN" altLang="zh-CN" sz="1200" kern="1200" dirty="0" smtClean="0">
                <a:solidFill>
                  <a:schemeClr val="tx1"/>
                </a:solidFill>
                <a:latin typeface="+mn-lt"/>
                <a:ea typeface="+mn-ea"/>
                <a:cs typeface="+mn-cs"/>
              </a:rPr>
              <a:t>其次，从技术层面讲，网络世界具有独特的传播速度快、传播范围广、传播途径难以阻断的特点。当肆无忌惮的宣泄和毫无障碍的传播结合到一起的时候，我们不难想象会出现什么样的结果，不难想象我们纯洁、缺乏判断力的子女们将如何生存于网络世界、如何立身于现实社会。</a:t>
            </a:r>
          </a:p>
          <a:p>
            <a:r>
              <a:rPr lang="zh-CN" altLang="zh-CN" sz="1200" kern="1200" dirty="0" smtClean="0">
                <a:solidFill>
                  <a:schemeClr val="tx1"/>
                </a:solidFill>
                <a:latin typeface="+mn-lt"/>
                <a:ea typeface="+mn-ea"/>
                <a:cs typeface="+mn-cs"/>
              </a:rPr>
              <a:t>我们是为思想而活着的。当我们的思想被污染了，我们还需要活着吗？</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27</a:t>
            </a:fld>
            <a:endParaRPr lang="zh-CN" altLang="en-US"/>
          </a:p>
        </p:txBody>
      </p:sp>
    </p:spTree>
    <p:extLst>
      <p:ext uri="{BB962C8B-B14F-4D97-AF65-F5344CB8AC3E}">
        <p14:creationId xmlns:p14="http://schemas.microsoft.com/office/powerpoint/2010/main" val="85142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以客观的态度看待网络污染，我们说是不可避免甚至于可以默许存在的。</a:t>
            </a:r>
          </a:p>
          <a:p>
            <a:r>
              <a:rPr lang="zh-CN" altLang="zh-CN" sz="1200" kern="1200" dirty="0" smtClean="0">
                <a:solidFill>
                  <a:schemeClr val="tx1"/>
                </a:solidFill>
                <a:latin typeface="+mn-lt"/>
                <a:ea typeface="+mn-ea"/>
                <a:cs typeface="+mn-cs"/>
              </a:rPr>
              <a:t>首先是辩证思维能力的熏陶。网络中有太多的偏见、谣言和似是而非的观点，这些言论往往采用了一些极端的手法表露出来，给予受众强烈的“冲击力”。缺乏冷静的辩证思维，人们往往会深陷其中，不可自拔。有形的“污染”，总能引起我们的主动防范，然而这种无形的“污染”，往往“杀人”于无形。我所提及的事例是：一个自杀的学生，在看完网上一篇歌颂海子的自杀的文章后，什么遗言也没有留，走向了阳台。</a:t>
            </a:r>
          </a:p>
          <a:p>
            <a:r>
              <a:rPr lang="zh-CN" altLang="zh-CN" sz="1200" kern="1200" dirty="0" smtClean="0">
                <a:solidFill>
                  <a:schemeClr val="tx1"/>
                </a:solidFill>
                <a:latin typeface="+mn-lt"/>
                <a:ea typeface="+mn-ea"/>
                <a:cs typeface="+mn-cs"/>
              </a:rPr>
              <a:t>（刮号里的文字，给你看的，别弄出去，涉及隐私。这篇文章是：</a:t>
            </a:r>
            <a:r>
              <a:rPr lang="zh-CN" altLang="zh-CN" sz="1200" u="sng" kern="1200" dirty="0" smtClean="0">
                <a:solidFill>
                  <a:schemeClr val="tx1"/>
                </a:solidFill>
                <a:latin typeface="+mn-lt"/>
                <a:ea typeface="+mn-ea"/>
                <a:cs typeface="+mn-cs"/>
                <a:hlinkClick r:id="rId3"/>
              </a:rPr>
              <a:t>http://news.xinhuanet.com/book/2003-01/21/content_699942.htm</a:t>
            </a:r>
            <a:r>
              <a:rPr lang="zh-CN" altLang="zh-CN" sz="1200" kern="1200" dirty="0" smtClean="0">
                <a:solidFill>
                  <a:schemeClr val="tx1"/>
                </a:solidFill>
                <a:latin typeface="+mn-lt"/>
                <a:ea typeface="+mn-ea"/>
                <a:cs typeface="+mn-cs"/>
              </a:rPr>
              <a:t>。作者叫陈东东。呵呵，原来不是一个东西）</a:t>
            </a:r>
          </a:p>
          <a:p>
            <a:r>
              <a:rPr lang="zh-CN" altLang="zh-CN" sz="1200" kern="1200" dirty="0" smtClean="0">
                <a:solidFill>
                  <a:schemeClr val="tx1"/>
                </a:solidFill>
                <a:latin typeface="+mn-lt"/>
                <a:ea typeface="+mn-ea"/>
                <a:cs typeface="+mn-cs"/>
              </a:rPr>
              <a:t>其次是培养广泛的兴趣爱好。人类历史已有几千年，产生了无数的文化活动和文化现象，不论在现实社会还是在网络世界上，它都为我们提供了丰富的精神生活方式。一个兴趣爱好广泛、乐于尝试积极向上的精神生活方式的“人文”人，我们很难想象他会沉溺于网络游戏、留连于色情网站、热衷于散布各种谣言。</a:t>
            </a:r>
          </a:p>
          <a:p>
            <a:r>
              <a:rPr lang="zh-CN" altLang="zh-CN" sz="1200" kern="1200" dirty="0" smtClean="0">
                <a:solidFill>
                  <a:schemeClr val="tx1"/>
                </a:solidFill>
                <a:latin typeface="+mn-lt"/>
                <a:ea typeface="+mn-ea"/>
                <a:cs typeface="+mn-cs"/>
              </a:rPr>
              <a:t>重要的是积极向上的价值观。高尚的价值观是人文科学的核心所在。什么是真、什么是善、什么是美，当我们心里都有这么一杆秤的时候，出污泥而不染，并不是难事。</a:t>
            </a:r>
          </a:p>
          <a:p>
            <a:r>
              <a:rPr lang="zh-CN" altLang="zh-CN" sz="1200" kern="1200" dirty="0" smtClean="0">
                <a:solidFill>
                  <a:schemeClr val="tx1"/>
                </a:solidFill>
                <a:latin typeface="+mn-lt"/>
                <a:ea typeface="+mn-ea"/>
                <a:cs typeface="+mn-cs"/>
              </a:rPr>
              <a:t>至于在教育中如何进行人文熏陶，提升综合素质，估计谁也弄不清楚或者也不应该给出公式或者定律。只是有一点我是清楚的，清华的老校长梅贻琦先生说过，教育就是从游。什么样的环境、什么样的老师，就有什么样的学生。</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29</a:t>
            </a:fld>
            <a:endParaRPr lang="zh-CN" altLang="en-US"/>
          </a:p>
        </p:txBody>
      </p:sp>
    </p:spTree>
    <p:extLst>
      <p:ext uri="{BB962C8B-B14F-4D97-AF65-F5344CB8AC3E}">
        <p14:creationId xmlns:p14="http://schemas.microsoft.com/office/powerpoint/2010/main" val="143094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以手机为例，数据可能会从内存传送到执行计算的模块，然后再传送到负责信息编码和解码的模块，最后再传送到负责与芯片外部交换数据的模块。</a:t>
            </a:r>
          </a:p>
          <a:p>
            <a:r>
              <a:rPr lang="zh-CN" altLang="en-US" sz="1200" b="0" kern="1200" dirty="0" smtClean="0">
                <a:solidFill>
                  <a:schemeClr val="tx1"/>
                </a:solidFill>
                <a:latin typeface="+mn-lt"/>
                <a:ea typeface="+mn-ea"/>
                <a:cs typeface="+mn-cs"/>
              </a:rPr>
              <a:t>集成电路，也就是我们常说的芯片，是一种刻蚀在半导体晶片（通常是硅）上的电路。现代芯片非常小，最大也就几平方厘米，但可容纳数十亿个晶体管。由于现代芯片拥有如此高的复杂性，一些可能被木马利用的漏洞也存在其中</a:t>
            </a: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13</a:t>
            </a:fld>
            <a:endParaRPr lang="zh-CN" altLang="en-US"/>
          </a:p>
        </p:txBody>
      </p:sp>
    </p:spTree>
    <p:extLst>
      <p:ext uri="{BB962C8B-B14F-4D97-AF65-F5344CB8AC3E}">
        <p14:creationId xmlns:p14="http://schemas.microsoft.com/office/powerpoint/2010/main" val="86881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，都在努力为用户提供具有社交特性的主动式网络服务，而这不可避免的将要涉及对用户隐私数据的读取、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Safari</a:t>
            </a:r>
            <a:r>
              <a:rPr lang="zh-CN" altLang="en-US" dirty="0" smtClean="0">
                <a:hlinkClick r:id="rId11"/>
              </a:rPr>
              <a:t>浏览器</a:t>
            </a:r>
            <a:r>
              <a:rPr lang="zh-CN" altLang="en-US" dirty="0" smtClean="0"/>
              <a:t>漏洞追踪用户浏览习惯</a:t>
            </a:r>
            <a:r>
              <a:rPr lang="en-US" altLang="zh-CN" dirty="0" smtClean="0"/>
              <a:t>;</a:t>
            </a:r>
            <a:r>
              <a:rPr lang="en-US" altLang="zh-CN" dirty="0" err="1" smtClean="0">
                <a:hlinkClick r:id="rId12"/>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3"/>
              </a:rPr>
              <a:t>腾讯</a:t>
            </a:r>
            <a:r>
              <a:rPr lang="en-US" altLang="zh-CN" dirty="0" smtClean="0">
                <a:hlinkClick r:id="rId13"/>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15</a:t>
            </a:fld>
            <a:endParaRPr lang="zh-CN" altLang="en-US"/>
          </a:p>
        </p:txBody>
      </p:sp>
    </p:spTree>
    <p:extLst>
      <p:ext uri="{BB962C8B-B14F-4D97-AF65-F5344CB8AC3E}">
        <p14:creationId xmlns:p14="http://schemas.microsoft.com/office/powerpoint/2010/main" val="223429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，都在努力为用户提供具有社交特性的主动式网络服务，而这不可避免的将要涉及对用户隐私数据的读取、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Safari</a:t>
            </a:r>
            <a:r>
              <a:rPr lang="zh-CN" altLang="en-US" dirty="0" smtClean="0">
                <a:hlinkClick r:id="rId11"/>
              </a:rPr>
              <a:t>浏览器</a:t>
            </a:r>
            <a:r>
              <a:rPr lang="zh-CN" altLang="en-US" dirty="0" smtClean="0"/>
              <a:t>漏洞追踪用户浏览习惯</a:t>
            </a:r>
            <a:r>
              <a:rPr lang="en-US" altLang="zh-CN" dirty="0" smtClean="0"/>
              <a:t>;</a:t>
            </a:r>
            <a:r>
              <a:rPr lang="en-US" altLang="zh-CN" dirty="0" err="1" smtClean="0">
                <a:hlinkClick r:id="rId12"/>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3"/>
              </a:rPr>
              <a:t>腾讯</a:t>
            </a:r>
            <a:r>
              <a:rPr lang="en-US" altLang="zh-CN" dirty="0" smtClean="0">
                <a:hlinkClick r:id="rId13"/>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16</a:t>
            </a:fld>
            <a:endParaRPr lang="zh-CN" altLang="en-US"/>
          </a:p>
        </p:txBody>
      </p:sp>
    </p:spTree>
    <p:extLst>
      <p:ext uri="{BB962C8B-B14F-4D97-AF65-F5344CB8AC3E}">
        <p14:creationId xmlns:p14="http://schemas.microsoft.com/office/powerpoint/2010/main" val="272759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从</a:t>
            </a:r>
            <a:r>
              <a:rPr lang="zh-CN" altLang="en-US" dirty="0" smtClean="0">
                <a:hlinkClick r:id="rId3"/>
              </a:rPr>
              <a:t>搜索引擎</a:t>
            </a:r>
            <a:r>
              <a:rPr lang="zh-CN" altLang="en-US" dirty="0" smtClean="0"/>
              <a:t>、</a:t>
            </a:r>
            <a:r>
              <a:rPr lang="zh-CN" altLang="en-US" dirty="0" smtClean="0">
                <a:hlinkClick r:id="rId4"/>
              </a:rPr>
              <a:t>社交网站</a:t>
            </a:r>
            <a:r>
              <a:rPr lang="zh-CN" altLang="en-US" dirty="0" smtClean="0"/>
              <a:t>到</a:t>
            </a:r>
            <a:r>
              <a:rPr lang="zh-CN" altLang="en-US" dirty="0" smtClean="0">
                <a:hlinkClick r:id="rId5"/>
              </a:rPr>
              <a:t>即时通讯工具</a:t>
            </a:r>
            <a:r>
              <a:rPr lang="zh-CN" altLang="en-US" dirty="0" smtClean="0"/>
              <a:t>，都在努力为用户提供，而这不可避免的将要涉及对的读取、</a:t>
            </a:r>
            <a:r>
              <a:rPr lang="zh-CN" altLang="en-US" dirty="0" smtClean="0">
                <a:hlinkClick r:id="rId6"/>
              </a:rPr>
              <a:t>存储</a:t>
            </a:r>
            <a:r>
              <a:rPr lang="zh-CN" altLang="en-US" dirty="0" smtClean="0"/>
              <a:t>、分析。</a:t>
            </a:r>
            <a:r>
              <a:rPr lang="zh-CN" altLang="en-US" dirty="0" smtClean="0">
                <a:hlinkClick r:id="rId7"/>
              </a:rPr>
              <a:t>谷歌</a:t>
            </a:r>
            <a:r>
              <a:rPr lang="zh-CN" altLang="en-US" dirty="0" smtClean="0"/>
              <a:t>利用特殊代码绕过</a:t>
            </a:r>
            <a:r>
              <a:rPr lang="zh-CN" altLang="en-US" dirty="0" smtClean="0">
                <a:hlinkClick r:id="rId8"/>
              </a:rPr>
              <a:t>苹果</a:t>
            </a:r>
            <a:r>
              <a:rPr lang="zh-CN" altLang="en-US" dirty="0" smtClean="0"/>
              <a:t>电子设备的隐私设定，在苹果台式电脑、</a:t>
            </a:r>
            <a:r>
              <a:rPr lang="zh-CN" altLang="en-US" dirty="0" smtClean="0">
                <a:hlinkClick r:id="rId9"/>
              </a:rPr>
              <a:t>笔记本</a:t>
            </a:r>
            <a:r>
              <a:rPr lang="zh-CN" altLang="en-US" dirty="0" smtClean="0"/>
              <a:t>和</a:t>
            </a:r>
            <a:r>
              <a:rPr lang="zh-CN" altLang="en-US" dirty="0" smtClean="0">
                <a:hlinkClick r:id="rId10"/>
              </a:rPr>
              <a:t>手机</a:t>
            </a:r>
            <a:r>
              <a:rPr lang="zh-CN" altLang="en-US" dirty="0" smtClean="0"/>
              <a:t>用户不知情的情况下，借助</a:t>
            </a:r>
            <a:r>
              <a:rPr lang="en-US" altLang="zh-CN" dirty="0" smtClean="0"/>
              <a:t>;</a:t>
            </a:r>
            <a:r>
              <a:rPr lang="en-US" altLang="zh-CN" dirty="0" err="1" smtClean="0">
                <a:hlinkClick r:id="rId11"/>
              </a:rPr>
              <a:t>Facebook</a:t>
            </a:r>
            <a:r>
              <a:rPr lang="zh-CN" altLang="en-US" dirty="0" smtClean="0"/>
              <a:t>绕过</a:t>
            </a:r>
            <a:r>
              <a:rPr lang="en-US" altLang="zh-CN" dirty="0" smtClean="0"/>
              <a:t>IE</a:t>
            </a:r>
            <a:r>
              <a:rPr lang="zh-CN" altLang="en-US" dirty="0" smtClean="0"/>
              <a:t>默认的隐私保护措施，使用</a:t>
            </a:r>
            <a:r>
              <a:rPr lang="en-US" altLang="zh-CN" dirty="0" smtClean="0"/>
              <a:t>cookies</a:t>
            </a:r>
            <a:r>
              <a:rPr lang="zh-CN" altLang="en-US" dirty="0" smtClean="0"/>
              <a:t>跟踪</a:t>
            </a:r>
            <a:r>
              <a:rPr lang="en-US" altLang="zh-CN" dirty="0" smtClean="0"/>
              <a:t>IE</a:t>
            </a:r>
            <a:r>
              <a:rPr lang="zh-CN" altLang="en-US" dirty="0" smtClean="0"/>
              <a:t>用户。</a:t>
            </a:r>
            <a:r>
              <a:rPr lang="zh-CN" altLang="en-US" dirty="0" smtClean="0">
                <a:hlinkClick r:id="rId12"/>
              </a:rPr>
              <a:t>腾讯</a:t>
            </a:r>
            <a:r>
              <a:rPr lang="en-US" altLang="zh-CN" dirty="0" smtClean="0">
                <a:hlinkClick r:id="rId12"/>
              </a:rPr>
              <a:t>QQ</a:t>
            </a:r>
            <a:r>
              <a:rPr lang="zh-CN" altLang="en-US" dirty="0" smtClean="0"/>
              <a:t>模推出“</a:t>
            </a:r>
            <a:r>
              <a:rPr lang="en-US" altLang="zh-CN" dirty="0" smtClean="0"/>
              <a:t>QQ</a:t>
            </a:r>
            <a:r>
              <a:rPr lang="zh-CN" altLang="en-US" dirty="0" smtClean="0"/>
              <a:t>圈子”，引发网友对个人隐私暴露的担忧。用户隐私在不知不觉间被获取、被分析、被泄露。</a:t>
            </a:r>
          </a:p>
          <a:p>
            <a:r>
              <a:rPr lang="zh-CN" altLang="en-US" dirty="0" smtClean="0"/>
              <a:t>　　对于用户而言，希望在网络世界享受到更多主动服务，用户也可以将自己的部分隐私信息提供给服务提供商，但用户希望自己能够完全掌控自己的信息，用户不希望自己的隐私信息被滥用，更不希望自己的信息被泄露，甚至被恶意利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网络里的用户隐私防护需要借助相关安全管理技术、安全管理产品，更需要有相关法律法规的支撑</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17</a:t>
            </a:fld>
            <a:endParaRPr lang="zh-CN" altLang="en-US"/>
          </a:p>
        </p:txBody>
      </p:sp>
    </p:spTree>
    <p:extLst>
      <p:ext uri="{BB962C8B-B14F-4D97-AF65-F5344CB8AC3E}">
        <p14:creationId xmlns:p14="http://schemas.microsoft.com/office/powerpoint/2010/main" val="48771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比如一个非常特殊的名字，百度起来可能就全是你的相关信息，那么这些信息就非常容易被联系起来推断。另外，，因为不同网络社区上你可能在扮演不同角色，而不经意间就留下了此角色的痕迹，那么综合起两个角色，锁定身份就相对简单很多了。比如你在</a:t>
            </a:r>
            <a:r>
              <a:rPr lang="en-US" altLang="zh-CN" dirty="0" smtClean="0"/>
              <a:t>A</a:t>
            </a:r>
            <a:r>
              <a:rPr lang="zh-CN" altLang="en-US" dirty="0" smtClean="0"/>
              <a:t>学校上过本科，你又在</a:t>
            </a:r>
            <a:r>
              <a:rPr lang="en-US" altLang="zh-CN" dirty="0" smtClean="0"/>
              <a:t>B</a:t>
            </a:r>
            <a:r>
              <a:rPr lang="zh-CN" altLang="en-US" dirty="0" smtClean="0"/>
              <a:t>学校度过硕士，那么一下子就可以极大地缩小候选范围。</a:t>
            </a:r>
            <a:br>
              <a:rPr lang="zh-CN" altLang="en-US" dirty="0" smtClean="0"/>
            </a:br>
            <a:r>
              <a:rPr lang="zh-CN" altLang="en-US" dirty="0" smtClean="0"/>
              <a:t/>
            </a:r>
            <a:br>
              <a:rPr lang="zh-CN" altLang="en-US" dirty="0" smtClean="0"/>
            </a:br>
            <a:r>
              <a:rPr lang="en-US" altLang="zh-CN" dirty="0" smtClean="0"/>
              <a:t>2</a:t>
            </a:r>
            <a:r>
              <a:rPr lang="zh-CN" altLang="en-US" dirty="0" smtClean="0"/>
              <a:t>、。举个例子，你说你在某个酒店接待外宾，那么这条状态就被豆瓣记录，并有时间。我只需搜索三个关键词 你所在城市，酒店名，时间，那么就可以知道大约是什么事情。甚至不用打电话到那个酒店去问当天的活动，于是你的身份立刻被锁定到当天参加那个活动的几十个或上百个人之间。</a:t>
            </a:r>
            <a:br>
              <a:rPr lang="zh-CN" altLang="en-US" dirty="0" smtClean="0"/>
            </a:br>
            <a:r>
              <a:rPr lang="zh-CN" altLang="en-US" dirty="0" smtClean="0"/>
              <a:t/>
            </a:r>
            <a:br>
              <a:rPr lang="zh-CN" altLang="en-US" dirty="0" smtClean="0"/>
            </a:br>
            <a:r>
              <a:rPr lang="en-US" altLang="zh-CN" dirty="0" smtClean="0"/>
              <a:t>3</a:t>
            </a:r>
            <a:r>
              <a:rPr lang="zh-CN" altLang="en-US" dirty="0" smtClean="0"/>
              <a:t>、。你可能和友邻共同活动，你没有留下痕迹，但是友邻留下了痕迹，只要有足够的线索推断那个友邻是跟你一起活动的，那么搜到了友邻活动项就等于搜到了你的活动项。</a:t>
            </a:r>
            <a:br>
              <a:rPr lang="zh-CN" altLang="en-US" dirty="0" smtClean="0"/>
            </a:br>
            <a:r>
              <a:rPr lang="zh-CN" altLang="en-US" dirty="0" smtClean="0"/>
              <a:t/>
            </a:r>
            <a:br>
              <a:rPr lang="zh-CN" altLang="en-US" dirty="0" smtClean="0"/>
            </a:br>
            <a:r>
              <a:rPr lang="en-US" altLang="zh-CN" dirty="0" smtClean="0"/>
              <a:t>4</a:t>
            </a:r>
            <a:r>
              <a:rPr lang="zh-CN" altLang="en-US" dirty="0" smtClean="0"/>
              <a:t>、。比如，假设你是一个学生，你阅读的是某个专业领域的，同时你又参加了某个星座小组，那么我可以搜索你所在城市的大学哪些开设了这个专业，同时用校内查找学校，年纪和星座，在剩余地选项中再来筛选你的身份。</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18</a:t>
            </a:fld>
            <a:endParaRPr lang="zh-CN" altLang="en-US"/>
          </a:p>
        </p:txBody>
      </p:sp>
    </p:spTree>
    <p:extLst>
      <p:ext uri="{BB962C8B-B14F-4D97-AF65-F5344CB8AC3E}">
        <p14:creationId xmlns:p14="http://schemas.microsoft.com/office/powerpoint/2010/main" val="139602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关于人肉搜索，说白了就是人民战争。从技术的角度讲，</a:t>
            </a:r>
          </a:p>
          <a:p>
            <a:r>
              <a:rPr lang="zh-CN" altLang="zh-CN" sz="1200" kern="1200" dirty="0" smtClean="0">
                <a:solidFill>
                  <a:schemeClr val="tx1"/>
                </a:solidFill>
                <a:latin typeface="+mn-lt"/>
                <a:ea typeface="+mn-ea"/>
                <a:cs typeface="+mn-cs"/>
              </a:rPr>
              <a:t>	作为一种特殊的搜索方式，人肉搜索并没有特定的贬褒义，比如汶川地震中，一名身处抗震救灾前线的武警战士，无法顾及救助已怀孕</a:t>
            </a:r>
            <a:r>
              <a:rPr lang="en-US" altLang="zh-CN" sz="1200" kern="1200" dirty="0" smtClean="0">
                <a:solidFill>
                  <a:schemeClr val="tx1"/>
                </a:solidFill>
                <a:latin typeface="+mn-lt"/>
                <a:ea typeface="+mn-ea"/>
                <a:cs typeface="+mn-cs"/>
              </a:rPr>
              <a:t>7 </a:t>
            </a:r>
            <a:r>
              <a:rPr lang="zh-CN" altLang="zh-CN" sz="1200" kern="1200" dirty="0" smtClean="0">
                <a:solidFill>
                  <a:schemeClr val="tx1"/>
                </a:solidFill>
                <a:latin typeface="+mn-lt"/>
                <a:ea typeface="+mn-ea"/>
                <a:cs typeface="+mn-cs"/>
              </a:rPr>
              <a:t>个月被困在地震废墟中的妻子。他焦急之下在网上发布了《一个去汶川救灾军人的恳求》的求助帖。许多网友见帖后迅速发起网络拯救行动，两天后，江油警方终于救出了被困三昼夜的孕妇军嫂。同样也有一例：北京女白领姜×因情感问题自杀后，日记被其弟公布于网络，最终导致姜×的丈夫及其情人的各种私密信息被“人肉搜索”后公示于网络中，从而引发“人肉搜索第一案”。</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为什么一个没有特地贬褒义的搜索方式能引起广泛的关注呢？我认为两个原因使然：</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第一个原因是，人肉搜索完美地将网络世界和物理世界融合在了一起，提供了一个功能强大而又让人耳目一新的信息发现手段。从这个意义上讲，人肉搜索必定会伴随网络的存在而日益被广泛使用。</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二个原因是，人肉搜索在暴露个人隐私方面具有比常规搜索方式更强大的能力，常规搜索方式只能从网络中已有的数据中寻找蛛丝马迹，人们只要加强隐私信息自我保护，不向网络发布就可以一定程度地避免隐私的暴露，而人肉搜索中，被搜索的隐私信息完全是被动的，只要出现在社会网络中，就完全有可能被别人暴露到网络中，得不到一丝的保护。换句话说，在人肉搜索中，社会网络将会完全失去保护能力。从这个意义上讲，人肉搜索方式必定会对社会生活带来巨大的冲击，急需法律、道德的约束，刻不容缓。</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19</a:t>
            </a:fld>
            <a:endParaRPr lang="zh-CN" altLang="en-US"/>
          </a:p>
        </p:txBody>
      </p:sp>
    </p:spTree>
    <p:extLst>
      <p:ext uri="{BB962C8B-B14F-4D97-AF65-F5344CB8AC3E}">
        <p14:creationId xmlns:p14="http://schemas.microsoft.com/office/powerpoint/2010/main" val="267806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为什么一个没有特地贬褒义的搜索方式能引起广泛的关注呢？我认为两个原因使然：</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第一个原因是，人肉搜索完美地将网络世界和物理世界融合在了一起，提供了一个功能强大而又让人耳目一新的信息发现手段。从这个意义上讲，人肉搜索必定会伴随网络的存在而日益被广泛使用。</a:t>
            </a:r>
          </a:p>
          <a:p>
            <a:r>
              <a:rPr lang="en-US" altLang="zh-CN" sz="1200" kern="1200" dirty="0" smtClean="0">
                <a:solidFill>
                  <a:schemeClr val="tx1"/>
                </a:solidFill>
                <a:latin typeface="+mn-lt"/>
                <a:ea typeface="+mn-ea"/>
                <a:cs typeface="+mn-cs"/>
              </a:rPr>
              <a:t>	</a:t>
            </a:r>
            <a:r>
              <a:rPr lang="zh-CN" altLang="zh-CN" sz="1200" kern="1200" dirty="0" smtClean="0">
                <a:solidFill>
                  <a:schemeClr val="tx1"/>
                </a:solidFill>
                <a:latin typeface="+mn-lt"/>
                <a:ea typeface="+mn-ea"/>
                <a:cs typeface="+mn-cs"/>
              </a:rPr>
              <a:t>第二个原因是，人肉搜索在暴露个人隐私方面具有比常规搜索方式更强大的能力，常规搜索方式只能从网络中已有的数据中寻找蛛丝马迹，人们只要加强隐私信息自我保护，不向网络发布就可以一定程度地避免隐私的暴露，而人肉搜索中，被搜索的隐私信息完全是被动的，只要出现在社会网络中，就完全有可能被别人暴露到网络中，得不到一丝的保护。换句话说，在人肉搜索中，社会网络将会完全失去保护能力。从这个意义上讲，人肉搜索方式必定会对社会生活带来巨大的冲击，急需法律、道德的约束，刻不容缓。</a:t>
            </a:r>
          </a:p>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21</a:t>
            </a:fld>
            <a:endParaRPr lang="zh-CN" altLang="en-US"/>
          </a:p>
        </p:txBody>
      </p:sp>
    </p:spTree>
    <p:extLst>
      <p:ext uri="{BB962C8B-B14F-4D97-AF65-F5344CB8AC3E}">
        <p14:creationId xmlns:p14="http://schemas.microsoft.com/office/powerpoint/2010/main" val="2130469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B965BD-3E48-413B-97A0-43C5BCAB0BCD}" type="slidenum">
              <a:rPr lang="zh-CN" altLang="en-US" smtClean="0"/>
              <a:pPr/>
              <a:t>22</a:t>
            </a:fld>
            <a:endParaRPr lang="zh-CN" altLang="en-US"/>
          </a:p>
        </p:txBody>
      </p:sp>
    </p:spTree>
    <p:extLst>
      <p:ext uri="{BB962C8B-B14F-4D97-AF65-F5344CB8AC3E}">
        <p14:creationId xmlns:p14="http://schemas.microsoft.com/office/powerpoint/2010/main" val="381721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7142F4E-07A4-4C38-B685-EA484248980A}" type="datetimeFigureOut">
              <a:rPr lang="zh-CN" altLang="en-US" smtClean="0"/>
              <a:pPr/>
              <a:t>2014/12/23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C0D45A-0F18-4032-A148-4DE12A1B77B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87142F4E-07A4-4C38-B685-EA484248980A}" type="datetimeFigureOut">
              <a:rPr lang="zh-CN" altLang="en-US" smtClean="0"/>
              <a:pPr/>
              <a:t>2014/12/23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C0C0D45A-0F18-4032-A148-4DE12A1B77B8}"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dirty="0"/>
              <a:t>计</a:t>
            </a:r>
            <a:r>
              <a:rPr lang="zh-CN" altLang="en-US" dirty="0" smtClean="0"/>
              <a:t>算的滥用</a:t>
            </a:r>
            <a:r>
              <a:rPr lang="en-US" altLang="zh-CN" dirty="0" smtClean="0"/>
              <a:t/>
            </a:r>
            <a:br>
              <a:rPr lang="en-US" altLang="zh-CN" dirty="0" smtClean="0"/>
            </a:br>
            <a:r>
              <a:rPr lang="en-US" altLang="zh-CN" dirty="0"/>
              <a:t>	</a:t>
            </a:r>
            <a:r>
              <a:rPr lang="en-US" altLang="zh-CN" dirty="0" smtClean="0"/>
              <a:t>----</a:t>
            </a:r>
            <a:r>
              <a:rPr lang="zh-CN" altLang="en-US" dirty="0"/>
              <a:t>我们</a:t>
            </a:r>
            <a:r>
              <a:rPr lang="zh-CN" altLang="en-US" dirty="0" smtClean="0"/>
              <a:t>面临的反思</a:t>
            </a:r>
            <a:endParaRPr lang="zh-CN" altLang="en-US" dirty="0"/>
          </a:p>
        </p:txBody>
      </p:sp>
      <p:sp>
        <p:nvSpPr>
          <p:cNvPr id="3" name="副标题 2"/>
          <p:cNvSpPr>
            <a:spLocks noGrp="1"/>
          </p:cNvSpPr>
          <p:nvPr>
            <p:ph type="subTitle" idx="1"/>
          </p:nvPr>
        </p:nvSpPr>
        <p:spPr>
          <a:xfrm>
            <a:off x="1371600" y="3980656"/>
            <a:ext cx="6400800" cy="1752600"/>
          </a:xfrm>
        </p:spPr>
        <p:txBody>
          <a:bodyPr/>
          <a:lstStyle/>
          <a:p>
            <a:r>
              <a:rPr lang="zh-CN" altLang="en-US" dirty="0" smtClean="0"/>
              <a:t>陶先平</a:t>
            </a:r>
            <a:endParaRPr lang="en-US" altLang="zh-CN" dirty="0" smtClean="0"/>
          </a:p>
          <a:p>
            <a:r>
              <a:rPr lang="zh-CN" altLang="en-US" dirty="0"/>
              <a:t>南京大</a:t>
            </a:r>
            <a:r>
              <a:rPr lang="zh-CN" altLang="en-US" dirty="0" smtClean="0"/>
              <a:t>学计算机科学与技术系</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特洛伊的隐藏技术</a:t>
            </a:r>
            <a:endParaRPr lang="zh-CN" altLang="en-US" dirty="0"/>
          </a:p>
        </p:txBody>
      </p:sp>
      <p:sp>
        <p:nvSpPr>
          <p:cNvPr id="3" name="内容占位符 2"/>
          <p:cNvSpPr>
            <a:spLocks noGrp="1"/>
          </p:cNvSpPr>
          <p:nvPr>
            <p:ph idx="1"/>
          </p:nvPr>
        </p:nvSpPr>
        <p:spPr/>
        <p:txBody>
          <a:bodyPr>
            <a:normAutofit fontScale="92500"/>
          </a:bodyPr>
          <a:lstStyle/>
          <a:p>
            <a:pPr algn="ctr">
              <a:buNone/>
            </a:pPr>
            <a:r>
              <a:rPr lang="zh-CN" altLang="en-US" dirty="0" smtClean="0"/>
              <a:t>程序代码的织入</a:t>
            </a:r>
            <a:endParaRPr lang="en-US" altLang="zh-CN" dirty="0" smtClean="0"/>
          </a:p>
          <a:p>
            <a:pPr algn="ctr">
              <a:buNone/>
            </a:pPr>
            <a:r>
              <a:rPr lang="zh-CN" altLang="en-US" dirty="0" smtClean="0"/>
              <a:t>让木马的运行不再显式存在</a:t>
            </a:r>
            <a:endParaRPr lang="en-US" altLang="zh-CN" dirty="0" smtClean="0"/>
          </a:p>
          <a:p>
            <a:r>
              <a:rPr lang="zh-CN" altLang="en-US" dirty="0" smtClean="0"/>
              <a:t>显式存在</a:t>
            </a:r>
            <a:endParaRPr lang="en-US" altLang="zh-CN" dirty="0" smtClean="0"/>
          </a:p>
          <a:p>
            <a:pPr lvl="1"/>
            <a:r>
              <a:rPr lang="zh-CN" altLang="en-US" dirty="0" smtClean="0"/>
              <a:t>木马的运行，在计算机系统中以</a:t>
            </a:r>
            <a:r>
              <a:rPr lang="en-US" altLang="zh-CN" dirty="0" smtClean="0"/>
              <a:t>”</a:t>
            </a:r>
            <a:r>
              <a:rPr lang="zh-CN" altLang="en-US" dirty="0" smtClean="0"/>
              <a:t>进程</a:t>
            </a:r>
            <a:r>
              <a:rPr lang="en-US" altLang="zh-CN" dirty="0" smtClean="0"/>
              <a:t>”</a:t>
            </a:r>
            <a:r>
              <a:rPr lang="zh-CN" altLang="en-US" dirty="0" smtClean="0"/>
              <a:t>或</a:t>
            </a:r>
            <a:r>
              <a:rPr lang="en-US" altLang="zh-CN" dirty="0" smtClean="0"/>
              <a:t>”</a:t>
            </a:r>
            <a:r>
              <a:rPr lang="zh-CN" altLang="en-US" dirty="0" smtClean="0"/>
              <a:t>服务</a:t>
            </a:r>
            <a:r>
              <a:rPr lang="en-US" altLang="zh-CN" dirty="0" smtClean="0"/>
              <a:t>”</a:t>
            </a:r>
            <a:r>
              <a:rPr lang="zh-CN" altLang="en-US" dirty="0" smtClean="0"/>
              <a:t>独立存在，被计算机系统管理</a:t>
            </a:r>
            <a:endParaRPr lang="en-US" altLang="zh-CN" dirty="0" smtClean="0"/>
          </a:p>
          <a:p>
            <a:r>
              <a:rPr lang="zh-CN" altLang="en-US" dirty="0" smtClean="0"/>
              <a:t>隐蔽存在</a:t>
            </a:r>
            <a:endParaRPr lang="en-US" altLang="zh-CN" dirty="0" smtClean="0"/>
          </a:p>
          <a:p>
            <a:pPr lvl="1"/>
            <a:r>
              <a:rPr lang="zh-CN" altLang="en-US" dirty="0" smtClean="0"/>
              <a:t>将木马的代码织入到其他应用程序或者管理程序中</a:t>
            </a:r>
            <a:endParaRPr lang="en-US" altLang="zh-CN" dirty="0" smtClean="0"/>
          </a:p>
          <a:p>
            <a:pPr lvl="1"/>
            <a:r>
              <a:rPr lang="zh-CN" altLang="en-US" dirty="0" smtClean="0"/>
              <a:t>将木马的运行线程注入到其他应用或者管理进程的地址空间中去</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a:t>
            </a:r>
            <a:r>
              <a:rPr lang="en-US" altLang="zh-CN" dirty="0" smtClean="0"/>
              <a:t>DLL</a:t>
            </a:r>
            <a:r>
              <a:rPr lang="zh-CN" altLang="en-US" dirty="0" smtClean="0"/>
              <a:t>方式</a:t>
            </a:r>
            <a:endParaRPr lang="zh-CN" altLang="en-US" dirty="0"/>
          </a:p>
        </p:txBody>
      </p:sp>
      <p:sp>
        <p:nvSpPr>
          <p:cNvPr id="3" name="内容占位符 2"/>
          <p:cNvSpPr>
            <a:spLocks noGrp="1"/>
          </p:cNvSpPr>
          <p:nvPr>
            <p:ph idx="1"/>
          </p:nvPr>
        </p:nvSpPr>
        <p:spPr/>
        <p:txBody>
          <a:bodyPr/>
          <a:lstStyle/>
          <a:p>
            <a:r>
              <a:rPr lang="zh-CN" altLang="en-US" dirty="0" smtClean="0"/>
              <a:t>将木马程序以</a:t>
            </a:r>
            <a:r>
              <a:rPr lang="en-US" altLang="zh-CN" dirty="0" smtClean="0"/>
              <a:t>DLL</a:t>
            </a:r>
            <a:r>
              <a:rPr lang="zh-CN" altLang="en-US" dirty="0" smtClean="0"/>
              <a:t>方式发布</a:t>
            </a:r>
            <a:endParaRPr lang="en-US" altLang="zh-CN" dirty="0" smtClean="0"/>
          </a:p>
          <a:p>
            <a:r>
              <a:rPr lang="zh-CN" altLang="en-US" dirty="0" smtClean="0"/>
              <a:t>用其他应用程序或者系统管理程序来运行该</a:t>
            </a:r>
            <a:r>
              <a:rPr lang="en-US" altLang="zh-CN" dirty="0" smtClean="0"/>
              <a:t>DLL</a:t>
            </a:r>
            <a:r>
              <a:rPr lang="zh-CN" altLang="en-US" dirty="0" smtClean="0"/>
              <a:t>木马</a:t>
            </a:r>
            <a:endParaRPr lang="en-US" altLang="zh-CN" dirty="0" smtClean="0"/>
          </a:p>
          <a:p>
            <a:pPr lvl="1"/>
            <a:r>
              <a:rPr lang="en-US" altLang="zh-CN" dirty="0" smtClean="0"/>
              <a:t>Rundll32.exe </a:t>
            </a:r>
            <a:r>
              <a:rPr lang="en-US" altLang="zh-CN" dirty="0" err="1" smtClean="0"/>
              <a:t>YourDll</a:t>
            </a:r>
            <a:r>
              <a:rPr lang="en-US" altLang="zh-CN" dirty="0" smtClean="0"/>
              <a:t> </a:t>
            </a:r>
            <a:r>
              <a:rPr lang="en-US" altLang="zh-CN" dirty="0" err="1" smtClean="0"/>
              <a:t>YourFunc</a:t>
            </a:r>
            <a:endParaRPr lang="en-US" altLang="zh-CN" dirty="0" smtClean="0"/>
          </a:p>
          <a:p>
            <a:r>
              <a:rPr lang="zh-CN" altLang="en-US" dirty="0" smtClean="0"/>
              <a:t>应用“拦截器”设计模式来运行</a:t>
            </a:r>
            <a:r>
              <a:rPr lang="en-US" altLang="zh-CN" dirty="0" smtClean="0"/>
              <a:t>DLL</a:t>
            </a:r>
            <a:r>
              <a:rPr lang="zh-CN" altLang="en-US" dirty="0" smtClean="0"/>
              <a:t>木马</a:t>
            </a:r>
            <a:endParaRPr lang="en-US" altLang="zh-CN" dirty="0" smtClean="0"/>
          </a:p>
          <a:p>
            <a:pPr lvl="1"/>
            <a:r>
              <a:rPr lang="zh-CN" altLang="en-US" dirty="0" smtClean="0"/>
              <a:t>例</a:t>
            </a:r>
            <a:r>
              <a:rPr lang="en-US" altLang="zh-CN" dirty="0" smtClean="0"/>
              <a:t>Windows</a:t>
            </a:r>
            <a:r>
              <a:rPr lang="zh-CN" altLang="en-US" dirty="0" smtClean="0"/>
              <a:t>的</a:t>
            </a:r>
            <a:r>
              <a:rPr lang="en-US" altLang="zh-CN" dirty="0" smtClean="0"/>
              <a:t>wsock32.dll</a:t>
            </a:r>
            <a:r>
              <a:rPr lang="zh-CN" altLang="en-US" dirty="0" smtClean="0"/>
              <a:t>：</a:t>
            </a:r>
            <a:endParaRPr lang="en-US" altLang="zh-CN" dirty="0" smtClean="0"/>
          </a:p>
          <a:p>
            <a:pPr lvl="2"/>
            <a:r>
              <a:rPr lang="zh-CN" altLang="en-US" dirty="0" smtClean="0"/>
              <a:t>将</a:t>
            </a:r>
            <a:r>
              <a:rPr lang="en-US" altLang="zh-CN" dirty="0" smtClean="0"/>
              <a:t>wsock32.dll</a:t>
            </a:r>
            <a:r>
              <a:rPr lang="zh-CN" altLang="en-US" dirty="0" smtClean="0"/>
              <a:t>更名为</a:t>
            </a:r>
            <a:r>
              <a:rPr lang="en-US" altLang="zh-CN" dirty="0" smtClean="0"/>
              <a:t>wsock33.dll</a:t>
            </a:r>
          </a:p>
          <a:p>
            <a:pPr lvl="2"/>
            <a:r>
              <a:rPr lang="zh-CN" altLang="en-US" dirty="0" smtClean="0"/>
              <a:t>将木马</a:t>
            </a:r>
            <a:r>
              <a:rPr lang="en-US" altLang="zh-CN" dirty="0" err="1" smtClean="0"/>
              <a:t>dll</a:t>
            </a:r>
            <a:r>
              <a:rPr lang="zh-CN" altLang="en-US" dirty="0" smtClean="0"/>
              <a:t>命名为</a:t>
            </a:r>
            <a:r>
              <a:rPr lang="en-US" altLang="zh-CN" dirty="0" smtClean="0"/>
              <a:t>wsock32.dll</a:t>
            </a:r>
          </a:p>
          <a:p>
            <a:pPr lvl="2"/>
            <a:r>
              <a:rPr lang="zh-CN" altLang="en-US" dirty="0" smtClean="0"/>
              <a:t>分流一般</a:t>
            </a:r>
            <a:r>
              <a:rPr lang="en-US" altLang="zh-CN" dirty="0" err="1" smtClean="0"/>
              <a:t>wsock</a:t>
            </a:r>
            <a:r>
              <a:rPr lang="zh-CN" altLang="en-US" dirty="0" smtClean="0"/>
              <a:t>调用还是特定木马攻击调用</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a:t>
            </a:r>
            <a:r>
              <a:rPr lang="en-US" altLang="zh-CN" dirty="0" smtClean="0"/>
              <a:t>DLL</a:t>
            </a:r>
            <a:r>
              <a:rPr lang="zh-CN" altLang="en-US" dirty="0" smtClean="0"/>
              <a:t>方式</a:t>
            </a:r>
            <a:endParaRPr lang="zh-CN" altLang="en-US" dirty="0"/>
          </a:p>
        </p:txBody>
      </p:sp>
      <p:sp>
        <p:nvSpPr>
          <p:cNvPr id="3" name="内容占位符 2"/>
          <p:cNvSpPr>
            <a:spLocks noGrp="1"/>
          </p:cNvSpPr>
          <p:nvPr>
            <p:ph idx="1"/>
          </p:nvPr>
        </p:nvSpPr>
        <p:spPr/>
        <p:txBody>
          <a:bodyPr/>
          <a:lstStyle/>
          <a:p>
            <a:r>
              <a:rPr lang="zh-CN" altLang="en-US" dirty="0" smtClean="0"/>
              <a:t>动态嵌入技术进行</a:t>
            </a:r>
            <a:r>
              <a:rPr lang="en-US" altLang="zh-CN" dirty="0" smtClean="0"/>
              <a:t>DLL</a:t>
            </a:r>
            <a:r>
              <a:rPr lang="zh-CN" altLang="en-US" dirty="0" smtClean="0"/>
              <a:t>嵌入</a:t>
            </a:r>
            <a:endParaRPr lang="en-US" altLang="zh-CN" dirty="0" smtClean="0"/>
          </a:p>
          <a:p>
            <a:pPr lvl="1"/>
            <a:r>
              <a:rPr lang="zh-CN" altLang="en-US" dirty="0" smtClean="0"/>
              <a:t>将木马代码嵌入到正在运行的进程中去</a:t>
            </a:r>
            <a:endParaRPr lang="en-US" altLang="zh-CN" dirty="0" smtClean="0"/>
          </a:p>
          <a:p>
            <a:pPr lvl="2"/>
            <a:r>
              <a:rPr lang="zh-CN" altLang="en-US" dirty="0" smtClean="0"/>
              <a:t>操作系统</a:t>
            </a:r>
            <a:r>
              <a:rPr lang="zh-CN" altLang="en-US" dirty="0" smtClean="0"/>
              <a:t>安全性要求保障私有内容空间安全</a:t>
            </a:r>
            <a:endParaRPr lang="en-US" altLang="zh-CN" dirty="0" smtClean="0"/>
          </a:p>
          <a:p>
            <a:pPr lvl="1"/>
            <a:r>
              <a:rPr lang="zh-CN" altLang="en-US" dirty="0" smtClean="0"/>
              <a:t>通过</a:t>
            </a:r>
            <a:r>
              <a:rPr lang="en-US" altLang="zh-CN" dirty="0" err="1" smtClean="0"/>
              <a:t>CreateRemoteThread</a:t>
            </a:r>
            <a:r>
              <a:rPr lang="zh-CN" altLang="en-US" dirty="0" smtClean="0"/>
              <a:t>创建远程进程中的一个线程</a:t>
            </a:r>
            <a:endParaRPr lang="en-US" altLang="zh-CN" dirty="0" smtClean="0"/>
          </a:p>
          <a:p>
            <a:pPr lvl="2"/>
            <a:r>
              <a:rPr lang="zh-CN" altLang="en-US" dirty="0" smtClean="0"/>
              <a:t>在该线程中启动</a:t>
            </a:r>
            <a:r>
              <a:rPr lang="en-US" altLang="zh-CN" dirty="0" smtClean="0"/>
              <a:t>DLL</a:t>
            </a:r>
            <a:r>
              <a:rPr lang="zh-CN" altLang="en-US" dirty="0" smtClean="0"/>
              <a:t>木马</a:t>
            </a:r>
            <a:endParaRPr lang="en-US" altLang="zh-CN" dirty="0" smtClean="0"/>
          </a:p>
          <a:p>
            <a:r>
              <a:rPr lang="zh-CN" altLang="en-US" dirty="0" smtClean="0"/>
              <a:t>驱动型木马</a:t>
            </a:r>
            <a:endParaRPr lang="en-US" altLang="zh-CN" dirty="0" smtClean="0"/>
          </a:p>
          <a:p>
            <a:pPr lvl="1"/>
            <a:r>
              <a:rPr lang="zh-CN" altLang="en-US" dirty="0"/>
              <a:t>运行在</a:t>
            </a:r>
            <a:r>
              <a:rPr lang="en-US" altLang="zh-CN" dirty="0"/>
              <a:t>Ring0</a:t>
            </a:r>
            <a:r>
              <a:rPr lang="zh-CN" altLang="en-US" dirty="0"/>
              <a:t>层的木马程序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芯片后门</a:t>
            </a:r>
            <a:endParaRPr lang="zh-CN" altLang="en-US" dirty="0"/>
          </a:p>
        </p:txBody>
      </p:sp>
      <p:sp>
        <p:nvSpPr>
          <p:cNvPr id="3" name="内容占位符 2"/>
          <p:cNvSpPr>
            <a:spLocks noGrp="1"/>
          </p:cNvSpPr>
          <p:nvPr>
            <p:ph idx="1"/>
          </p:nvPr>
        </p:nvSpPr>
        <p:spPr/>
        <p:txBody>
          <a:bodyPr/>
          <a:lstStyle/>
          <a:p>
            <a:r>
              <a:rPr lang="zh-CN" altLang="en-US" dirty="0" smtClean="0"/>
              <a:t>芯片包含一系列功能模块，每个模块执行一种特定任务。模块间的数据经系统总线传送，一个叫做总线仲裁器的模块会对总线上的数据流进行控制</a:t>
            </a:r>
          </a:p>
          <a:p>
            <a:endParaRPr lang="zh-CN" altLang="en-US" dirty="0"/>
          </a:p>
        </p:txBody>
      </p:sp>
      <p:pic>
        <p:nvPicPr>
          <p:cNvPr id="5" name="图片 4" descr="QQ截图20130508150001.jpg"/>
          <p:cNvPicPr>
            <a:picLocks noChangeAspect="1"/>
          </p:cNvPicPr>
          <p:nvPr/>
        </p:nvPicPr>
        <p:blipFill>
          <a:blip r:embed="rId3" cstate="print"/>
          <a:stretch>
            <a:fillRect/>
          </a:stretch>
        </p:blipFill>
        <p:spPr>
          <a:xfrm>
            <a:off x="1619672" y="3670838"/>
            <a:ext cx="5832648" cy="3142538"/>
          </a:xfrm>
          <a:prstGeom prst="rect">
            <a:avLst/>
          </a:prstGeom>
        </p:spPr>
      </p:pic>
      <p:sp>
        <p:nvSpPr>
          <p:cNvPr id="6" name="云形 5"/>
          <p:cNvSpPr/>
          <p:nvPr/>
        </p:nvSpPr>
        <p:spPr>
          <a:xfrm>
            <a:off x="5436096" y="3429000"/>
            <a:ext cx="3707904" cy="2448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芯片后门就隐藏在某个模块中：</a:t>
            </a:r>
            <a:endParaRPr lang="en-US" altLang="zh-CN" sz="2400" dirty="0" smtClean="0"/>
          </a:p>
          <a:p>
            <a:pPr algn="ctr"/>
            <a:r>
              <a:rPr lang="zh-CN" altLang="en-US" sz="2400" dirty="0" smtClean="0"/>
              <a:t>一段可以被有条件触发的恶意电路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芯片后门的攻击</a:t>
            </a:r>
            <a:endParaRPr lang="zh-CN" altLang="en-US" dirty="0"/>
          </a:p>
        </p:txBody>
      </p:sp>
      <p:pic>
        <p:nvPicPr>
          <p:cNvPr id="4" name="内容占位符 3" descr="QQ截图20130508150030.jpg"/>
          <p:cNvPicPr>
            <a:picLocks noGrp="1" noChangeAspect="1"/>
          </p:cNvPicPr>
          <p:nvPr>
            <p:ph idx="1"/>
          </p:nvPr>
        </p:nvPicPr>
        <p:blipFill>
          <a:blip r:embed="rId2" cstate="print"/>
          <a:stretch>
            <a:fillRect/>
          </a:stretch>
        </p:blipFill>
        <p:spPr>
          <a:xfrm>
            <a:off x="4283968" y="4005064"/>
            <a:ext cx="4514850" cy="2390775"/>
          </a:xfrm>
        </p:spPr>
      </p:pic>
      <p:pic>
        <p:nvPicPr>
          <p:cNvPr id="5" name="图片 4" descr="QQ截图20130508150047.jpg"/>
          <p:cNvPicPr>
            <a:picLocks noChangeAspect="1"/>
          </p:cNvPicPr>
          <p:nvPr/>
        </p:nvPicPr>
        <p:blipFill>
          <a:blip r:embed="rId3" cstate="print"/>
          <a:stretch>
            <a:fillRect/>
          </a:stretch>
        </p:blipFill>
        <p:spPr>
          <a:xfrm>
            <a:off x="323528" y="1844824"/>
            <a:ext cx="4572000" cy="2381250"/>
          </a:xfrm>
          <a:prstGeom prst="rect">
            <a:avLst/>
          </a:prstGeom>
        </p:spPr>
      </p:pic>
      <p:sp>
        <p:nvSpPr>
          <p:cNvPr id="6" name="TextBox 5"/>
          <p:cNvSpPr txBox="1"/>
          <p:nvPr/>
        </p:nvSpPr>
        <p:spPr>
          <a:xfrm>
            <a:off x="5148064" y="2204864"/>
            <a:ext cx="1800200" cy="523220"/>
          </a:xfrm>
          <a:prstGeom prst="rect">
            <a:avLst/>
          </a:prstGeom>
          <a:noFill/>
        </p:spPr>
        <p:txBody>
          <a:bodyPr wrap="square" rtlCol="0">
            <a:spAutoFit/>
          </a:bodyPr>
          <a:lstStyle/>
          <a:p>
            <a:r>
              <a:rPr lang="en-US" altLang="zh-CN" sz="2800" dirty="0" err="1" smtClean="0"/>
              <a:t>DoS</a:t>
            </a:r>
            <a:r>
              <a:rPr lang="zh-CN" altLang="en-US" sz="2800" dirty="0" smtClean="0"/>
              <a:t>攻击</a:t>
            </a:r>
            <a:endParaRPr lang="zh-CN" altLang="en-US" sz="2800" dirty="0"/>
          </a:p>
        </p:txBody>
      </p:sp>
      <p:sp>
        <p:nvSpPr>
          <p:cNvPr id="7" name="TextBox 6"/>
          <p:cNvSpPr txBox="1"/>
          <p:nvPr/>
        </p:nvSpPr>
        <p:spPr>
          <a:xfrm>
            <a:off x="2051720" y="5085184"/>
            <a:ext cx="1800200" cy="523220"/>
          </a:xfrm>
          <a:prstGeom prst="rect">
            <a:avLst/>
          </a:prstGeom>
          <a:noFill/>
        </p:spPr>
        <p:txBody>
          <a:bodyPr wrap="square" rtlCol="0">
            <a:spAutoFit/>
          </a:bodyPr>
          <a:lstStyle/>
          <a:p>
            <a:r>
              <a:rPr lang="zh-CN" altLang="en-US" sz="2800" dirty="0" smtClean="0"/>
              <a:t>数据窃取</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关于隐私的若干</a:t>
            </a:r>
            <a:endParaRPr lang="zh-CN" altLang="en-US" dirty="0"/>
          </a:p>
        </p:txBody>
      </p:sp>
      <p:sp>
        <p:nvSpPr>
          <p:cNvPr id="3" name="内容占位符 2"/>
          <p:cNvSpPr>
            <a:spLocks noGrp="1"/>
          </p:cNvSpPr>
          <p:nvPr>
            <p:ph idx="1"/>
          </p:nvPr>
        </p:nvSpPr>
        <p:spPr/>
        <p:txBody>
          <a:bodyPr/>
          <a:lstStyle/>
          <a:p>
            <a:r>
              <a:rPr lang="zh-CN" altLang="en-US" dirty="0" smtClean="0"/>
              <a:t>什么是隐私？</a:t>
            </a:r>
            <a:endParaRPr lang="en-US" altLang="zh-CN" dirty="0" smtClean="0"/>
          </a:p>
          <a:p>
            <a:pPr lvl="1"/>
            <a:r>
              <a:rPr lang="en-US" altLang="zh-CN" dirty="0" smtClean="0"/>
              <a:t>Privacy deals with certain rights of individuals with respect to the </a:t>
            </a:r>
            <a:r>
              <a:rPr lang="en-US" altLang="zh-CN" u="sng" dirty="0" smtClean="0"/>
              <a:t>collection, processing and use</a:t>
            </a:r>
            <a:r>
              <a:rPr lang="en-US" altLang="zh-CN" dirty="0" smtClean="0"/>
              <a:t> of personal information.</a:t>
            </a:r>
          </a:p>
          <a:p>
            <a:pPr lvl="1"/>
            <a:r>
              <a:rPr lang="en-US" altLang="zh-CN" dirty="0" smtClean="0"/>
              <a:t>Privacy is the ability of an individual or group to seclude themselves or information about themselves and thereby reveal themselves </a:t>
            </a:r>
            <a:r>
              <a:rPr lang="en-US" altLang="zh-CN" u="sng" dirty="0" smtClean="0"/>
              <a:t>selectively</a:t>
            </a:r>
            <a:r>
              <a:rPr lang="en-US" altLang="zh-CN" dirty="0" smtClean="0"/>
              <a:t>.</a:t>
            </a:r>
          </a:p>
          <a:p>
            <a:endParaRPr lang="en-US" altLang="zh-CN" dirty="0" smtClean="0"/>
          </a:p>
        </p:txBody>
      </p:sp>
      <p:sp>
        <p:nvSpPr>
          <p:cNvPr id="4" name="TextBox 3"/>
          <p:cNvSpPr txBox="1"/>
          <p:nvPr/>
        </p:nvSpPr>
        <p:spPr>
          <a:xfrm>
            <a:off x="1547664" y="5661248"/>
            <a:ext cx="6340197" cy="584775"/>
          </a:xfrm>
          <a:prstGeom prst="rect">
            <a:avLst/>
          </a:prstGeom>
          <a:noFill/>
        </p:spPr>
        <p:txBody>
          <a:bodyPr wrap="none" rtlCol="0">
            <a:spAutoFit/>
          </a:bodyPr>
          <a:lstStyle/>
          <a:p>
            <a:r>
              <a:rPr lang="zh-CN" altLang="en-US" sz="3200" b="1" dirty="0" smtClean="0"/>
              <a:t>暴露自己的信息的选择和决定权利</a:t>
            </a:r>
            <a:endParaRPr lang="zh-CN" altLang="en-US" sz="3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真的有这个权利吗？</a:t>
            </a:r>
            <a:endParaRPr lang="zh-CN" altLang="en-US" dirty="0"/>
          </a:p>
        </p:txBody>
      </p:sp>
      <p:sp>
        <p:nvSpPr>
          <p:cNvPr id="3" name="内容占位符 2"/>
          <p:cNvSpPr>
            <a:spLocks noGrp="1"/>
          </p:cNvSpPr>
          <p:nvPr>
            <p:ph idx="1"/>
          </p:nvPr>
        </p:nvSpPr>
        <p:spPr>
          <a:xfrm>
            <a:off x="251520" y="1600200"/>
            <a:ext cx="8640960" cy="4686320"/>
          </a:xfrm>
        </p:spPr>
        <p:txBody>
          <a:bodyPr>
            <a:normAutofit fontScale="92500" lnSpcReduction="10000"/>
          </a:bodyPr>
          <a:lstStyle/>
          <a:p>
            <a:r>
              <a:rPr lang="zh-CN" altLang="en-US" dirty="0" smtClean="0"/>
              <a:t>悖论</a:t>
            </a:r>
            <a:r>
              <a:rPr lang="en-US" altLang="zh-CN" dirty="0" smtClean="0"/>
              <a:t>1</a:t>
            </a:r>
            <a:r>
              <a:rPr lang="zh-CN" altLang="en-US" dirty="0" smtClean="0"/>
              <a:t>：服务的享受和信息的披露</a:t>
            </a:r>
            <a:endParaRPr lang="en-US" altLang="zh-CN" dirty="0" smtClean="0"/>
          </a:p>
          <a:p>
            <a:pPr lvl="1"/>
            <a:r>
              <a:rPr lang="zh-CN" altLang="en-US" dirty="0" smtClean="0"/>
              <a:t>银行在向你提供信贷之前</a:t>
            </a:r>
            <a:r>
              <a:rPr lang="en-US" altLang="zh-CN" dirty="0" smtClean="0"/>
              <a:t>,</a:t>
            </a:r>
            <a:r>
              <a:rPr lang="zh-CN" altLang="en-US" dirty="0" smtClean="0"/>
              <a:t>须审查你的信用</a:t>
            </a:r>
            <a:r>
              <a:rPr lang="en-US" altLang="zh-CN" dirty="0" smtClean="0"/>
              <a:t>;</a:t>
            </a:r>
          </a:p>
          <a:p>
            <a:pPr lvl="1"/>
            <a:r>
              <a:rPr lang="zh-CN" altLang="en-US" dirty="0" smtClean="0"/>
              <a:t>保险公司在向你提供保险计划前</a:t>
            </a:r>
            <a:r>
              <a:rPr lang="en-US" altLang="zh-CN" dirty="0" smtClean="0"/>
              <a:t>,</a:t>
            </a:r>
            <a:r>
              <a:rPr lang="zh-CN" altLang="en-US" dirty="0" smtClean="0"/>
              <a:t>一定要看你的医疗记录</a:t>
            </a:r>
            <a:endParaRPr lang="en-US" altLang="zh-CN" dirty="0" smtClean="0"/>
          </a:p>
          <a:p>
            <a:pPr lvl="1"/>
            <a:r>
              <a:rPr lang="zh-CN" altLang="en-US" dirty="0" smtClean="0"/>
              <a:t>政府在向你提供社会福利前也需要审查你的收支状况</a:t>
            </a:r>
            <a:endParaRPr lang="en-US" altLang="zh-CN" dirty="0" smtClean="0"/>
          </a:p>
          <a:p>
            <a:r>
              <a:rPr lang="zh-CN" altLang="en-US" dirty="0" smtClean="0"/>
              <a:t>悖论</a:t>
            </a:r>
            <a:r>
              <a:rPr lang="en-US" altLang="zh-CN" dirty="0" smtClean="0"/>
              <a:t>2</a:t>
            </a:r>
            <a:r>
              <a:rPr lang="zh-CN" altLang="en-US" dirty="0" smtClean="0"/>
              <a:t>：公众知情权和个人隐私权</a:t>
            </a:r>
            <a:endParaRPr lang="en-US" altLang="zh-CN" dirty="0" smtClean="0"/>
          </a:p>
          <a:p>
            <a:pPr lvl="1"/>
            <a:r>
              <a:rPr lang="zh-CN" altLang="en-US" dirty="0" smtClean="0"/>
              <a:t>前者是获得某种信息的要求</a:t>
            </a:r>
            <a:r>
              <a:rPr lang="en-US" altLang="zh-CN" dirty="0" smtClean="0"/>
              <a:t>,</a:t>
            </a:r>
            <a:r>
              <a:rPr lang="zh-CN" altLang="en-US" dirty="0" smtClean="0"/>
              <a:t>后者则是阻止人们获得某种信息的要求</a:t>
            </a:r>
            <a:endParaRPr lang="en-US" altLang="zh-CN" dirty="0" smtClean="0"/>
          </a:p>
          <a:p>
            <a:r>
              <a:rPr lang="zh-CN" altLang="en-US" dirty="0" smtClean="0"/>
              <a:t>悖论的存在表明矛盾的深刻性</a:t>
            </a:r>
            <a:r>
              <a:rPr lang="en-US" altLang="zh-CN" dirty="0" smtClean="0"/>
              <a:t>,</a:t>
            </a:r>
            <a:r>
              <a:rPr lang="zh-CN" altLang="en-US" dirty="0" smtClean="0"/>
              <a:t>同时也意味着我们必须作出选择</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信息时代的隐私更成问题</a:t>
            </a:r>
            <a:endParaRPr lang="zh-CN" altLang="en-US" dirty="0"/>
          </a:p>
        </p:txBody>
      </p:sp>
      <p:sp>
        <p:nvSpPr>
          <p:cNvPr id="3" name="内容占位符 2"/>
          <p:cNvSpPr>
            <a:spLocks noGrp="1"/>
          </p:cNvSpPr>
          <p:nvPr>
            <p:ph idx="1"/>
          </p:nvPr>
        </p:nvSpPr>
        <p:spPr>
          <a:xfrm>
            <a:off x="251520" y="1600200"/>
            <a:ext cx="8640960" cy="4686320"/>
          </a:xfrm>
        </p:spPr>
        <p:txBody>
          <a:bodyPr>
            <a:normAutofit lnSpcReduction="10000"/>
          </a:bodyPr>
          <a:lstStyle/>
          <a:p>
            <a:r>
              <a:rPr lang="zh-CN" altLang="en-US" dirty="0" smtClean="0"/>
              <a:t>数字化时代，每个人都无所遁形</a:t>
            </a:r>
            <a:endParaRPr lang="en-US" altLang="zh-CN" dirty="0" smtClean="0"/>
          </a:p>
          <a:p>
            <a:pPr lvl="1"/>
            <a:r>
              <a:rPr lang="zh-CN" altLang="en-US" dirty="0" smtClean="0"/>
              <a:t>信用记录</a:t>
            </a:r>
            <a:r>
              <a:rPr lang="en-US" altLang="zh-CN" dirty="0" smtClean="0"/>
              <a:t>=》</a:t>
            </a:r>
            <a:r>
              <a:rPr lang="zh-CN" altLang="en-US" dirty="0" smtClean="0"/>
              <a:t>消费形态和信贷状况</a:t>
            </a:r>
            <a:endParaRPr lang="en-US" altLang="zh-CN" dirty="0" smtClean="0"/>
          </a:p>
          <a:p>
            <a:pPr lvl="1"/>
            <a:r>
              <a:rPr lang="zh-CN" altLang="en-US" dirty="0" smtClean="0"/>
              <a:t>租赁影视产品</a:t>
            </a:r>
            <a:r>
              <a:rPr lang="en-US" altLang="zh-CN" dirty="0" smtClean="0"/>
              <a:t>/</a:t>
            </a:r>
            <a:r>
              <a:rPr lang="zh-CN" altLang="en-US" dirty="0" smtClean="0"/>
              <a:t>无线电视等服务记录</a:t>
            </a:r>
            <a:r>
              <a:rPr lang="en-US" altLang="zh-CN" dirty="0" smtClean="0"/>
              <a:t>=》</a:t>
            </a:r>
            <a:r>
              <a:rPr lang="zh-CN" altLang="en-US" dirty="0" smtClean="0"/>
              <a:t>消闲口味</a:t>
            </a:r>
            <a:endParaRPr lang="en-US" altLang="zh-CN" dirty="0" smtClean="0"/>
          </a:p>
          <a:p>
            <a:pPr lvl="1"/>
            <a:r>
              <a:rPr lang="zh-CN" altLang="en-US" dirty="0" smtClean="0"/>
              <a:t>电话等公用事业帐单</a:t>
            </a:r>
            <a:r>
              <a:rPr lang="en-US" altLang="zh-CN" dirty="0" smtClean="0"/>
              <a:t>=》</a:t>
            </a:r>
            <a:r>
              <a:rPr lang="zh-CN" altLang="en-US" dirty="0" smtClean="0"/>
              <a:t>某人休息的习惯</a:t>
            </a:r>
            <a:endParaRPr lang="en-US" altLang="zh-CN" dirty="0" smtClean="0"/>
          </a:p>
          <a:p>
            <a:r>
              <a:rPr lang="zh-CN" altLang="en-US" dirty="0" smtClean="0"/>
              <a:t>电子产品的隐私挖掘</a:t>
            </a:r>
            <a:endParaRPr lang="en-US" altLang="zh-CN" dirty="0" smtClean="0"/>
          </a:p>
          <a:p>
            <a:pPr lvl="1"/>
            <a:r>
              <a:rPr lang="zh-CN" altLang="en-US" dirty="0" smtClean="0"/>
              <a:t>具有社交特性的主动式网络服务 </a:t>
            </a:r>
            <a:r>
              <a:rPr lang="en-US" altLang="zh-CN" dirty="0" smtClean="0"/>
              <a:t>VS </a:t>
            </a:r>
            <a:r>
              <a:rPr lang="zh-CN" altLang="en-US" dirty="0" smtClean="0"/>
              <a:t>用户隐私数据</a:t>
            </a:r>
            <a:endParaRPr lang="en-US" altLang="zh-CN" dirty="0" smtClean="0"/>
          </a:p>
          <a:p>
            <a:pPr lvl="2"/>
            <a:r>
              <a:rPr lang="en-US" altLang="zh-CN" dirty="0" err="1" smtClean="0"/>
              <a:t>iPad</a:t>
            </a:r>
            <a:r>
              <a:rPr lang="zh-CN" altLang="en-US" dirty="0" smtClean="0"/>
              <a:t>利用</a:t>
            </a:r>
            <a:r>
              <a:rPr lang="en-US" altLang="zh-CN" dirty="0" smtClean="0"/>
              <a:t>Safari</a:t>
            </a:r>
            <a:r>
              <a:rPr lang="zh-CN" altLang="en-US" dirty="0" smtClean="0"/>
              <a:t>浏览器漏洞追踪用户浏览习惯</a:t>
            </a:r>
            <a:endParaRPr lang="en-US" altLang="zh-CN" dirty="0" smtClean="0"/>
          </a:p>
          <a:p>
            <a:pPr lvl="2"/>
            <a:r>
              <a:rPr lang="en-US" altLang="zh-CN" dirty="0" err="1" smtClean="0"/>
              <a:t>Facebook</a:t>
            </a:r>
            <a:r>
              <a:rPr lang="zh-CN" altLang="en-US" dirty="0" smtClean="0"/>
              <a:t>使用</a:t>
            </a:r>
            <a:r>
              <a:rPr lang="en-US" altLang="zh-CN" dirty="0" smtClean="0"/>
              <a:t>cookies</a:t>
            </a:r>
            <a:r>
              <a:rPr lang="zh-CN" altLang="en-US" dirty="0" smtClean="0"/>
              <a:t>跟踪</a:t>
            </a:r>
            <a:r>
              <a:rPr lang="en-US" altLang="zh-CN" dirty="0" smtClean="0"/>
              <a:t>IE</a:t>
            </a:r>
            <a:r>
              <a:rPr lang="zh-CN" altLang="en-US" dirty="0" smtClean="0"/>
              <a:t>用户</a:t>
            </a:r>
            <a:endParaRPr lang="en-US" altLang="zh-CN" dirty="0" smtClean="0"/>
          </a:p>
          <a:p>
            <a:pPr lvl="2"/>
            <a:r>
              <a:rPr lang="zh-CN" altLang="en-US" dirty="0" smtClean="0"/>
              <a:t>飞信、微信、</a:t>
            </a:r>
            <a:r>
              <a:rPr lang="en-US" altLang="zh-CN" dirty="0" smtClean="0"/>
              <a:t>QQ</a:t>
            </a:r>
            <a:r>
              <a:rPr lang="zh-CN" altLang="en-US" dirty="0" smtClean="0"/>
              <a:t>的好友推荐</a:t>
            </a:r>
            <a:endParaRPr lang="en-US" altLang="zh-CN" dirty="0" smtClean="0"/>
          </a:p>
          <a:p>
            <a:pPr lvl="1"/>
            <a:r>
              <a:rPr lang="zh-CN" altLang="en-US" dirty="0" smtClean="0"/>
              <a:t>各种隐私挖掘算法</a:t>
            </a:r>
            <a:endParaRPr lang="zh-CN" altLang="en-US" dirty="0"/>
          </a:p>
        </p:txBody>
      </p:sp>
      <p:sp>
        <p:nvSpPr>
          <p:cNvPr id="5" name="云形标注 4"/>
          <p:cNvSpPr/>
          <p:nvPr/>
        </p:nvSpPr>
        <p:spPr>
          <a:xfrm>
            <a:off x="1763688" y="2060848"/>
            <a:ext cx="6120680" cy="2952328"/>
          </a:xfrm>
          <a:prstGeom prst="cloudCallout">
            <a:avLst>
              <a:gd name="adj1" fmla="val -16150"/>
              <a:gd name="adj2" fmla="val 44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t>When it is out, it is out!</a:t>
            </a:r>
            <a:endParaRPr lang="zh-CN" altLang="en-US"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几个个人隐私保护的“馊”主意</a:t>
            </a:r>
            <a:endParaRPr lang="zh-CN" altLang="en-US" dirty="0"/>
          </a:p>
        </p:txBody>
      </p:sp>
      <p:sp>
        <p:nvSpPr>
          <p:cNvPr id="3" name="内容占位符 2"/>
          <p:cNvSpPr>
            <a:spLocks noGrp="1"/>
          </p:cNvSpPr>
          <p:nvPr>
            <p:ph idx="1"/>
          </p:nvPr>
        </p:nvSpPr>
        <p:spPr/>
        <p:txBody>
          <a:bodyPr/>
          <a:lstStyle/>
          <a:p>
            <a:r>
              <a:rPr lang="en-US" altLang="zh-CN" dirty="0" smtClean="0"/>
              <a:t>ID</a:t>
            </a:r>
            <a:r>
              <a:rPr lang="zh-CN" altLang="en-US" dirty="0" smtClean="0"/>
              <a:t>和个人说明中应避免出现专属性字词</a:t>
            </a:r>
            <a:endParaRPr lang="en-US" altLang="zh-CN" dirty="0" smtClean="0"/>
          </a:p>
          <a:p>
            <a:r>
              <a:rPr lang="zh-CN" altLang="en-US" dirty="0" smtClean="0"/>
              <a:t>尽量不要在不同的网络社区上使用相同的名字</a:t>
            </a:r>
            <a:endParaRPr lang="en-US" altLang="zh-CN" dirty="0" smtClean="0"/>
          </a:p>
          <a:p>
            <a:r>
              <a:rPr lang="zh-CN" altLang="en-US" dirty="0" smtClean="0"/>
              <a:t>一切含有地点信息和所属群体信息的状态都有可能出卖你</a:t>
            </a:r>
            <a:endParaRPr lang="en-US" altLang="zh-CN" dirty="0" smtClean="0"/>
          </a:p>
          <a:p>
            <a:r>
              <a:rPr lang="zh-CN" altLang="en-US" dirty="0" smtClean="0"/>
              <a:t>友邻也是信息泄露源</a:t>
            </a:r>
            <a:endParaRPr lang="en-US" altLang="zh-CN" dirty="0" smtClean="0"/>
          </a:p>
          <a:p>
            <a:r>
              <a:rPr lang="zh-CN" altLang="en-US" dirty="0" smtClean="0"/>
              <a:t>你参加的兴趣小组，你阅读过的书籍，你的音乐都能显示你的偏好或领域</a:t>
            </a:r>
            <a:endParaRPr lang="zh-CN" altLang="en-US" dirty="0"/>
          </a:p>
        </p:txBody>
      </p:sp>
      <p:sp>
        <p:nvSpPr>
          <p:cNvPr id="4" name="云形标注 3"/>
          <p:cNvSpPr/>
          <p:nvPr/>
        </p:nvSpPr>
        <p:spPr>
          <a:xfrm>
            <a:off x="2483768" y="2348880"/>
            <a:ext cx="5256584" cy="2808312"/>
          </a:xfrm>
          <a:prstGeom prst="cloudCallout">
            <a:avLst>
              <a:gd name="adj1" fmla="val -16484"/>
              <a:gd name="adj2" fmla="val 49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数字化、内在关联和计算</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人肉搜索</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人肉搜索：</a:t>
            </a:r>
            <a:endParaRPr lang="en-US" altLang="zh-CN" dirty="0" smtClean="0"/>
          </a:p>
          <a:p>
            <a:pPr lvl="1"/>
            <a:r>
              <a:rPr lang="zh-CN" altLang="zh-CN" dirty="0" smtClean="0"/>
              <a:t>从片段的信息出发，</a:t>
            </a:r>
            <a:r>
              <a:rPr lang="zh-CN" altLang="en-US" dirty="0" smtClean="0"/>
              <a:t>利用计算机网络及社会网络，</a:t>
            </a:r>
            <a:r>
              <a:rPr lang="zh-CN" altLang="zh-CN" dirty="0" smtClean="0"/>
              <a:t>不断发现、挖掘和这个信息相关联的其它信息，进而不断丰富和完善直至得到满意的结果。</a:t>
            </a:r>
            <a:endParaRPr lang="en-US" altLang="zh-CN" dirty="0" smtClean="0"/>
          </a:p>
          <a:p>
            <a:r>
              <a:rPr lang="zh-CN" altLang="en-US" dirty="0" smtClean="0"/>
              <a:t>特点：</a:t>
            </a:r>
            <a:endParaRPr lang="en-US" altLang="zh-CN" dirty="0" smtClean="0"/>
          </a:p>
          <a:p>
            <a:pPr lvl="1"/>
            <a:r>
              <a:rPr lang="zh-CN" altLang="zh-CN" dirty="0" smtClean="0"/>
              <a:t>利用网友们的人际关系直接在社会网络中完成</a:t>
            </a:r>
            <a:r>
              <a:rPr lang="zh-CN" altLang="en-US" dirty="0" smtClean="0"/>
              <a:t>信息获取，在计算机网络中实现信息传播</a:t>
            </a:r>
            <a:endParaRPr lang="en-US" altLang="zh-CN" dirty="0" smtClean="0"/>
          </a:p>
          <a:p>
            <a:pPr lvl="1"/>
            <a:r>
              <a:rPr lang="zh-CN" altLang="zh-CN" dirty="0" smtClean="0"/>
              <a:t>只要一点点实质性的信息，在</a:t>
            </a:r>
            <a:r>
              <a:rPr lang="zh-CN" altLang="en-US" dirty="0" smtClean="0"/>
              <a:t>“</a:t>
            </a:r>
            <a:r>
              <a:rPr lang="zh-CN" altLang="zh-CN" dirty="0" smtClean="0"/>
              <a:t>人民战争</a:t>
            </a:r>
            <a:r>
              <a:rPr lang="zh-CN" altLang="en-US" dirty="0" smtClean="0"/>
              <a:t>”</a:t>
            </a:r>
            <a:r>
              <a:rPr lang="zh-CN" altLang="zh-CN" dirty="0" smtClean="0"/>
              <a:t>海洋里，这个信息可以被无限关联，从而让我们想找的人、想发现的事物无所遁形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计算能如何被滥用？</a:t>
            </a:r>
            <a:endParaRPr lang="en-US" altLang="zh-CN" dirty="0" smtClean="0"/>
          </a:p>
          <a:p>
            <a:r>
              <a:rPr lang="zh-CN" altLang="en-US" dirty="0" smtClean="0"/>
              <a:t>哪些计算已被滥用？</a:t>
            </a:r>
            <a:endParaRPr lang="en-US" altLang="zh-CN" dirty="0" smtClean="0"/>
          </a:p>
          <a:p>
            <a:r>
              <a:rPr lang="zh-CN" altLang="en-US" dirty="0" smtClean="0"/>
              <a:t>如何应对计算滥用？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人肉搜索两例</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《一个汶川救灾军人的恳求》</a:t>
            </a:r>
            <a:endParaRPr lang="en-US" altLang="zh-CN" dirty="0" smtClean="0"/>
          </a:p>
          <a:p>
            <a:pPr lvl="1"/>
            <a:r>
              <a:rPr lang="zh-CN" altLang="zh-CN" dirty="0" smtClean="0"/>
              <a:t>汶川地震中，一名身处抗震救灾前线的武警战士，无法顾及救助已怀孕</a:t>
            </a:r>
            <a:r>
              <a:rPr lang="en-US" altLang="zh-CN" dirty="0" smtClean="0"/>
              <a:t>7 </a:t>
            </a:r>
            <a:r>
              <a:rPr lang="zh-CN" altLang="zh-CN" dirty="0" smtClean="0"/>
              <a:t>个月被困在地震废墟中的妻子。他焦急之下在网上发布了求助帖。许多网友见帖后迅速发起网络拯救行动，两天后，江油警方终于救出了被困三昼夜的孕妇军嫂。</a:t>
            </a:r>
            <a:endParaRPr lang="en-US" altLang="zh-CN" dirty="0" smtClean="0"/>
          </a:p>
          <a:p>
            <a:r>
              <a:rPr lang="zh-CN" altLang="zh-CN" dirty="0" smtClean="0"/>
              <a:t>北京女白领姜×因情感问题自杀后，日记被其弟公布于网络，最终导致姜×的丈夫及其情人的各种私密信息被“人肉搜索”后公示于网络中，从而引发“人肉搜索第一案”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反思</a:t>
            </a:r>
            <a:endParaRPr lang="zh-CN" altLang="en-US" dirty="0"/>
          </a:p>
        </p:txBody>
      </p:sp>
      <p:sp>
        <p:nvSpPr>
          <p:cNvPr id="3" name="内容占位符 2"/>
          <p:cNvSpPr>
            <a:spLocks noGrp="1"/>
          </p:cNvSpPr>
          <p:nvPr>
            <p:ph idx="1"/>
          </p:nvPr>
        </p:nvSpPr>
        <p:spPr>
          <a:xfrm>
            <a:off x="457200" y="1484784"/>
            <a:ext cx="8229600" cy="4801736"/>
          </a:xfrm>
        </p:spPr>
        <p:txBody>
          <a:bodyPr>
            <a:normAutofit fontScale="77500" lnSpcReduction="20000"/>
          </a:bodyPr>
          <a:lstStyle/>
          <a:p>
            <a:r>
              <a:rPr lang="zh-CN" altLang="zh-CN" dirty="0" smtClean="0"/>
              <a:t>为什么一个没有特地贬褒义的搜索方式能引起广泛的关注呢</a:t>
            </a:r>
            <a:r>
              <a:rPr lang="zh-CN" altLang="en-US" dirty="0" smtClean="0"/>
              <a:t>？</a:t>
            </a:r>
            <a:endParaRPr lang="en-US" altLang="zh-CN" dirty="0" smtClean="0"/>
          </a:p>
          <a:p>
            <a:pPr lvl="1"/>
            <a:r>
              <a:rPr lang="zh-CN" altLang="zh-CN" dirty="0" smtClean="0"/>
              <a:t>完美地将网络世界和物理世界融合在了一起，提供了一个功能强大而又让人耳目一新的信息发现手段。从这个意义上讲，人肉搜索必定会伴随网络的存在而日益被广泛使用。</a:t>
            </a:r>
          </a:p>
          <a:p>
            <a:pPr lvl="1"/>
            <a:r>
              <a:rPr lang="zh-CN" altLang="zh-CN" dirty="0" smtClean="0"/>
              <a:t>人肉搜索在暴露个人隐私方面具有比常规搜索方式更强大的能力</a:t>
            </a:r>
            <a:endParaRPr lang="en-US" altLang="zh-CN" dirty="0" smtClean="0"/>
          </a:p>
          <a:p>
            <a:pPr lvl="2"/>
            <a:r>
              <a:rPr lang="zh-CN" altLang="zh-CN" dirty="0" smtClean="0"/>
              <a:t>常规搜索方式只能从网络中已有的数据中寻找蛛丝马迹，人们只要加强隐私信息自我保护，不向网络发布就可以一定程度地避免隐私的暴露</a:t>
            </a:r>
            <a:endParaRPr lang="en-US" altLang="zh-CN" dirty="0" smtClean="0"/>
          </a:p>
          <a:p>
            <a:pPr lvl="2"/>
            <a:r>
              <a:rPr lang="zh-CN" altLang="zh-CN" dirty="0" smtClean="0"/>
              <a:t>人肉搜索中，被搜索的隐私信息完全是被动的，只要出现在社会网络中，就完全有可能被别人暴露到网络中，得不到一丝的保护。</a:t>
            </a:r>
            <a:endParaRPr lang="en-US" altLang="zh-CN" dirty="0" smtClean="0"/>
          </a:p>
          <a:p>
            <a:r>
              <a:rPr lang="zh-CN" altLang="zh-CN" dirty="0" smtClean="0"/>
              <a:t>在人肉搜索中，社会网络将会完全失去保护能力。从这个意义上讲，人肉搜索方式必定会对社会生活带来巨大的冲击，急需法律、道德的约束，刻不容缓</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关于隐私保护的无奈之举</a:t>
            </a:r>
            <a:endParaRPr lang="zh-CN" altLang="en-US" dirty="0"/>
          </a:p>
        </p:txBody>
      </p:sp>
      <p:sp>
        <p:nvSpPr>
          <p:cNvPr id="3" name="内容占位符 2"/>
          <p:cNvSpPr>
            <a:spLocks noGrp="1"/>
          </p:cNvSpPr>
          <p:nvPr>
            <p:ph idx="1"/>
          </p:nvPr>
        </p:nvSpPr>
        <p:spPr>
          <a:xfrm>
            <a:off x="323528" y="1507584"/>
            <a:ext cx="8363272" cy="4873744"/>
          </a:xfrm>
        </p:spPr>
        <p:txBody>
          <a:bodyPr>
            <a:normAutofit fontScale="70000" lnSpcReduction="20000"/>
          </a:bodyPr>
          <a:lstStyle/>
          <a:p>
            <a:r>
              <a:rPr lang="zh-CN" altLang="en-US" dirty="0" smtClean="0"/>
              <a:t>信息的收集须通过合法及公平的方式</a:t>
            </a:r>
            <a:endParaRPr lang="en-US" altLang="zh-CN" dirty="0" smtClean="0"/>
          </a:p>
          <a:p>
            <a:pPr lvl="1"/>
            <a:r>
              <a:rPr lang="zh-CN" altLang="en-US" dirty="0" smtClean="0"/>
              <a:t>要求提供信息的法律依据、收集信息的目的、该项信息的常规使用</a:t>
            </a:r>
            <a:endParaRPr lang="en-US" altLang="zh-CN" dirty="0" smtClean="0"/>
          </a:p>
          <a:p>
            <a:r>
              <a:rPr lang="zh-CN" altLang="en-US" dirty="0" smtClean="0"/>
              <a:t>个人资料的准确性及保留期限</a:t>
            </a:r>
            <a:endParaRPr lang="en-US" altLang="zh-CN" dirty="0" smtClean="0"/>
          </a:p>
          <a:p>
            <a:pPr lvl="1"/>
            <a:r>
              <a:rPr lang="zh-CN" altLang="en-US" dirty="0" smtClean="0"/>
              <a:t>个人资料必须是准确和最新的资料</a:t>
            </a:r>
            <a:r>
              <a:rPr lang="en-US" altLang="zh-CN" dirty="0" smtClean="0"/>
              <a:t>,</a:t>
            </a:r>
            <a:r>
              <a:rPr lang="zh-CN" altLang="en-US" dirty="0" smtClean="0"/>
              <a:t>而保存期限不得超过实际需要</a:t>
            </a:r>
            <a:r>
              <a:rPr lang="en-US" altLang="zh-CN" dirty="0" smtClean="0"/>
              <a:t>;</a:t>
            </a:r>
          </a:p>
          <a:p>
            <a:r>
              <a:rPr lang="zh-CN" altLang="en-US" dirty="0" smtClean="0"/>
              <a:t>个人资料的使用</a:t>
            </a:r>
            <a:endParaRPr lang="en-US" altLang="zh-CN" dirty="0" smtClean="0"/>
          </a:p>
          <a:p>
            <a:pPr lvl="1"/>
            <a:r>
              <a:rPr lang="zh-CN" altLang="en-US" dirty="0" smtClean="0"/>
              <a:t>资料所有者的授权是利用其个人数据的前提条件</a:t>
            </a:r>
            <a:r>
              <a:rPr lang="en-US" altLang="zh-CN" dirty="0" smtClean="0"/>
              <a:t>;</a:t>
            </a:r>
          </a:p>
          <a:p>
            <a:r>
              <a:rPr lang="zh-CN" altLang="en-US" dirty="0" smtClean="0"/>
              <a:t>个人资料的安全</a:t>
            </a:r>
            <a:endParaRPr lang="en-US" altLang="zh-CN" dirty="0" smtClean="0"/>
          </a:p>
          <a:p>
            <a:pPr lvl="1"/>
            <a:r>
              <a:rPr lang="zh-CN" altLang="en-US" dirty="0" smtClean="0"/>
              <a:t>禁止在取得授权前公开其资料</a:t>
            </a:r>
            <a:r>
              <a:rPr lang="en-US" altLang="zh-CN" dirty="0" smtClean="0"/>
              <a:t>,</a:t>
            </a:r>
            <a:r>
              <a:rPr lang="zh-CN" altLang="en-US" dirty="0" smtClean="0"/>
              <a:t>并须采取措施保障个人资料的安全</a:t>
            </a:r>
            <a:r>
              <a:rPr lang="en-US" altLang="zh-CN" dirty="0" smtClean="0"/>
              <a:t>;</a:t>
            </a:r>
          </a:p>
          <a:p>
            <a:r>
              <a:rPr lang="en-US" altLang="zh-CN" dirty="0" smtClean="0"/>
              <a:t> </a:t>
            </a:r>
            <a:r>
              <a:rPr lang="zh-CN" altLang="en-US" dirty="0" smtClean="0"/>
              <a:t>使用情况要公开</a:t>
            </a:r>
            <a:endParaRPr lang="en-US" altLang="zh-CN" dirty="0" smtClean="0"/>
          </a:p>
          <a:p>
            <a:pPr lvl="1"/>
            <a:r>
              <a:rPr lang="zh-CN" altLang="en-US" dirty="0" smtClean="0"/>
              <a:t>公开所持有的各类个人资料及其主要用途</a:t>
            </a:r>
            <a:r>
              <a:rPr lang="en-US" altLang="zh-CN" dirty="0" smtClean="0"/>
              <a:t>,</a:t>
            </a:r>
            <a:r>
              <a:rPr lang="zh-CN" altLang="en-US" dirty="0" smtClean="0"/>
              <a:t>使当事人能够判断是否有不合法的使用行为</a:t>
            </a:r>
            <a:endParaRPr lang="en-US" altLang="zh-CN" dirty="0" smtClean="0"/>
          </a:p>
          <a:p>
            <a:r>
              <a:rPr lang="en-US" altLang="zh-CN" dirty="0" smtClean="0"/>
              <a:t> </a:t>
            </a:r>
            <a:r>
              <a:rPr lang="zh-CN" altLang="en-US" dirty="0" smtClean="0"/>
              <a:t>查阅个人资料权利</a:t>
            </a:r>
            <a:endParaRPr lang="en-US" altLang="zh-CN" dirty="0" smtClean="0"/>
          </a:p>
          <a:p>
            <a:pPr lvl="1"/>
            <a:r>
              <a:rPr lang="zh-CN" altLang="en-US" dirty="0" smtClean="0"/>
              <a:t>个人有权知道是否存在有关他的记录及其内容</a:t>
            </a:r>
            <a:r>
              <a:rPr lang="en-US" altLang="zh-CN" dirty="0" smtClean="0"/>
              <a:t>,</a:t>
            </a:r>
            <a:r>
              <a:rPr lang="zh-CN" altLang="en-US" dirty="0" smtClean="0"/>
              <a:t>有权修正甚至删除该资料</a:t>
            </a:r>
            <a:br>
              <a:rPr lang="zh-CN" altLang="en-US" dirty="0" smtClean="0"/>
            </a:b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虚拟网络世界</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以微博、</a:t>
            </a:r>
            <a:r>
              <a:rPr lang="en-US" altLang="zh-CN" dirty="0" err="1" smtClean="0"/>
              <a:t>Facebook</a:t>
            </a:r>
            <a:r>
              <a:rPr lang="zh-CN" altLang="en-US" dirty="0" smtClean="0"/>
              <a:t>等为代表的社交网络成为虚拟网络世界的主体</a:t>
            </a:r>
            <a:endParaRPr lang="en-US" altLang="zh-CN" dirty="0" smtClean="0"/>
          </a:p>
          <a:p>
            <a:endParaRPr lang="en-US" altLang="zh-CN" dirty="0" smtClean="0"/>
          </a:p>
          <a:p>
            <a:r>
              <a:rPr lang="zh-CN" altLang="en-US" dirty="0" smtClean="0"/>
              <a:t>“真实的”虚拟网络世界：</a:t>
            </a:r>
            <a:endParaRPr lang="en-US" altLang="zh-CN" dirty="0" smtClean="0"/>
          </a:p>
          <a:p>
            <a:pPr lvl="1"/>
            <a:r>
              <a:rPr lang="zh-CN" altLang="en-US" dirty="0" smtClean="0"/>
              <a:t>以计算机模拟环境为基础，以虚拟的人物化身为载体，用户在其中生活、交流的网络世界。</a:t>
            </a:r>
            <a:endParaRPr lang="en-US" altLang="zh-CN" dirty="0" smtClean="0"/>
          </a:p>
          <a:p>
            <a:pPr lvl="1"/>
            <a:r>
              <a:rPr lang="zh-CN" altLang="en-US" dirty="0" smtClean="0"/>
              <a:t>这个世界是“虚拟”的，因为它来源于计算机的创造和想象</a:t>
            </a:r>
            <a:endParaRPr lang="en-US" altLang="zh-CN" dirty="0" smtClean="0"/>
          </a:p>
          <a:p>
            <a:pPr lvl="1"/>
            <a:r>
              <a:rPr lang="zh-CN" altLang="en-US" dirty="0" smtClean="0"/>
              <a:t>这个世界又是客观存在的：真实的人类虚幻地存在，时间与空间真实地交融</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虚拟世界</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虚拟世界和物理世界平行于现代人类社会</a:t>
            </a:r>
            <a:endParaRPr lang="en-US" altLang="zh-CN" dirty="0" smtClean="0"/>
          </a:p>
          <a:p>
            <a:endParaRPr lang="en-US" altLang="zh-CN" dirty="0" smtClean="0"/>
          </a:p>
          <a:p>
            <a:r>
              <a:rPr lang="zh-CN" altLang="en-US" dirty="0" smtClean="0"/>
              <a:t>两个世界的冲突不可避免</a:t>
            </a:r>
            <a:endParaRPr lang="en-US" altLang="zh-CN" dirty="0" smtClean="0"/>
          </a:p>
          <a:p>
            <a:pPr lvl="1"/>
            <a:r>
              <a:rPr lang="zh-CN" altLang="en-US" dirty="0" smtClean="0"/>
              <a:t>法律、道德、文化、传承</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虚拟世界的美和丑</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美：</a:t>
            </a:r>
            <a:endParaRPr lang="en-US" altLang="zh-CN" dirty="0" smtClean="0"/>
          </a:p>
          <a:p>
            <a:pPr lvl="1"/>
            <a:r>
              <a:rPr lang="zh-CN" altLang="en-US" dirty="0" smtClean="0"/>
              <a:t>纯粹的精神空间</a:t>
            </a:r>
            <a:endParaRPr lang="en-US" altLang="zh-CN" dirty="0" smtClean="0"/>
          </a:p>
          <a:p>
            <a:pPr lvl="1"/>
            <a:r>
              <a:rPr lang="zh-CN" altLang="en-US" dirty="0" smtClean="0"/>
              <a:t>自由的人性追求</a:t>
            </a:r>
            <a:endParaRPr lang="en-US" altLang="zh-CN" dirty="0" smtClean="0"/>
          </a:p>
          <a:p>
            <a:pPr lvl="1"/>
            <a:endParaRPr lang="en-US" altLang="zh-CN" dirty="0" smtClean="0"/>
          </a:p>
          <a:p>
            <a:r>
              <a:rPr lang="zh-CN" altLang="en-US" dirty="0" smtClean="0"/>
              <a:t>丑：</a:t>
            </a:r>
            <a:endParaRPr lang="en-US" altLang="zh-CN" dirty="0" smtClean="0"/>
          </a:p>
          <a:p>
            <a:pPr lvl="1"/>
            <a:r>
              <a:rPr lang="zh-CN" altLang="en-US" dirty="0" smtClean="0"/>
              <a:t>零代价的叛变、放弃</a:t>
            </a:r>
            <a:endParaRPr lang="en-US" altLang="zh-CN" dirty="0" smtClean="0"/>
          </a:p>
          <a:p>
            <a:pPr lvl="1"/>
            <a:r>
              <a:rPr lang="zh-CN" altLang="en-US" dirty="0" smtClean="0"/>
              <a:t>零代价的发泄、攻击</a:t>
            </a:r>
            <a:endParaRPr lang="en-US" altLang="zh-CN" dirty="0" smtClean="0"/>
          </a:p>
          <a:p>
            <a:pPr lvl="1"/>
            <a:endParaRPr lang="en-US" altLang="zh-CN" dirty="0" smtClean="0"/>
          </a:p>
          <a:p>
            <a:r>
              <a:rPr lang="zh-CN" altLang="en-US" dirty="0" smtClean="0"/>
              <a:t>美丑之间</a:t>
            </a:r>
            <a:endParaRPr lang="en-US" altLang="zh-CN" dirty="0" smtClean="0"/>
          </a:p>
          <a:p>
            <a:pPr lvl="1"/>
            <a:r>
              <a:rPr lang="zh-CN" altLang="en-US" dirty="0" smtClean="0"/>
              <a:t>人格的分裂</a:t>
            </a:r>
            <a:endParaRPr lang="en-US" altLang="zh-CN" dirty="0" smtClean="0"/>
          </a:p>
          <a:p>
            <a:pPr lvl="1"/>
            <a:r>
              <a:rPr lang="zh-CN" altLang="en-US" dirty="0" smtClean="0"/>
              <a:t>对物理世界的干涉</a:t>
            </a:r>
            <a:endParaRPr lang="en-US" altLang="zh-CN" dirty="0" smtClean="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对计算机网络的反思</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功能在转变</a:t>
            </a:r>
            <a:endParaRPr lang="en-US" altLang="zh-CN" dirty="0" smtClean="0"/>
          </a:p>
          <a:p>
            <a:pPr lvl="1"/>
            <a:r>
              <a:rPr lang="zh-CN" altLang="en-US" dirty="0" smtClean="0"/>
              <a:t>科学家的学术交流</a:t>
            </a:r>
            <a:endParaRPr lang="en-US" altLang="zh-CN" dirty="0" smtClean="0"/>
          </a:p>
          <a:p>
            <a:pPr lvl="1"/>
            <a:r>
              <a:rPr lang="zh-CN" altLang="en-US" dirty="0" smtClean="0"/>
              <a:t>社会基础设施</a:t>
            </a:r>
            <a:endParaRPr lang="en-US" altLang="zh-CN" dirty="0" smtClean="0"/>
          </a:p>
          <a:p>
            <a:pPr lvl="2"/>
            <a:r>
              <a:rPr lang="zh-CN" altLang="en-US" dirty="0" smtClean="0"/>
              <a:t>承载着社会的发展和进步</a:t>
            </a:r>
            <a:endParaRPr lang="en-US" altLang="zh-CN" dirty="0" smtClean="0"/>
          </a:p>
          <a:p>
            <a:r>
              <a:rPr lang="zh-CN" altLang="en-US" dirty="0" smtClean="0"/>
              <a:t>内容在转变</a:t>
            </a:r>
            <a:endParaRPr lang="en-US" altLang="zh-CN" dirty="0" smtClean="0"/>
          </a:p>
          <a:p>
            <a:pPr lvl="1"/>
            <a:r>
              <a:rPr lang="zh-CN" altLang="en-US" dirty="0" smtClean="0"/>
              <a:t>工作、交流、娱乐、生活</a:t>
            </a:r>
            <a:endParaRPr lang="en-US" altLang="zh-CN" dirty="0" smtClean="0"/>
          </a:p>
          <a:p>
            <a:r>
              <a:rPr lang="zh-CN" altLang="en-US" dirty="0" smtClean="0"/>
              <a:t>然而，绝非净土的计算机网络</a:t>
            </a:r>
            <a:endParaRPr lang="en-US" altLang="zh-CN" dirty="0" smtClean="0"/>
          </a:p>
          <a:p>
            <a:pPr lvl="1"/>
            <a:r>
              <a:rPr lang="zh-CN" altLang="en-US" dirty="0" smtClean="0"/>
              <a:t>“数字污浊”在蔓延</a:t>
            </a:r>
            <a:endParaRPr lang="en-US" altLang="zh-CN" dirty="0" smtClean="0"/>
          </a:p>
          <a:p>
            <a:pPr lvl="2"/>
            <a:r>
              <a:rPr lang="zh-CN" altLang="zh-CN" dirty="0" smtClean="0"/>
              <a:t>偏见、谬论、谣言、漫骂</a:t>
            </a:r>
            <a:r>
              <a:rPr lang="en-US" altLang="zh-CN" dirty="0" smtClean="0"/>
              <a:t>……</a:t>
            </a:r>
          </a:p>
          <a:p>
            <a:pPr lvl="2"/>
            <a:r>
              <a:rPr lang="zh-CN" altLang="zh-CN" dirty="0" smtClean="0"/>
              <a:t>暴力、色情、</a:t>
            </a:r>
            <a:r>
              <a:rPr lang="zh-CN" altLang="en-US" dirty="0" smtClean="0"/>
              <a:t>恐怖、</a:t>
            </a:r>
            <a:r>
              <a:rPr lang="zh-CN" altLang="zh-CN" dirty="0" smtClean="0"/>
              <a:t>反动</a:t>
            </a:r>
            <a:r>
              <a:rPr lang="en-US" altLang="zh-CN"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对现实世界的影响和动摇</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现实世界：</a:t>
            </a:r>
            <a:endParaRPr lang="en-US" altLang="zh-CN" dirty="0" smtClean="0"/>
          </a:p>
          <a:p>
            <a:pPr lvl="1"/>
            <a:r>
              <a:rPr lang="zh-CN" altLang="zh-CN" dirty="0" smtClean="0"/>
              <a:t>冷酷的法律体系、共识的道德规范</a:t>
            </a:r>
            <a:endParaRPr lang="en-US" altLang="zh-CN" dirty="0" smtClean="0"/>
          </a:p>
          <a:p>
            <a:pPr lvl="1"/>
            <a:r>
              <a:rPr lang="zh-CN" altLang="en-US" dirty="0" smtClean="0"/>
              <a:t>人的</a:t>
            </a:r>
            <a:r>
              <a:rPr lang="zh-CN" altLang="zh-CN" dirty="0" smtClean="0"/>
              <a:t>劣根性总体</a:t>
            </a:r>
            <a:r>
              <a:rPr lang="zh-CN" altLang="en-US" dirty="0" smtClean="0"/>
              <a:t>上</a:t>
            </a:r>
            <a:r>
              <a:rPr lang="zh-CN" altLang="zh-CN" dirty="0" smtClean="0"/>
              <a:t>被</a:t>
            </a:r>
            <a:r>
              <a:rPr lang="zh-CN" altLang="en-US" dirty="0" smtClean="0"/>
              <a:t>有效</a:t>
            </a:r>
            <a:r>
              <a:rPr lang="zh-CN" altLang="zh-CN" dirty="0" smtClean="0"/>
              <a:t>约束</a:t>
            </a:r>
            <a:endParaRPr lang="en-US" altLang="zh-CN" dirty="0" smtClean="0"/>
          </a:p>
          <a:p>
            <a:pPr lvl="2"/>
            <a:r>
              <a:rPr lang="zh-CN" altLang="zh-CN" dirty="0" smtClean="0"/>
              <a:t>我们的所作作为可以被识别、可以被跟踪从而可以被法律或者道德体系惩罚</a:t>
            </a:r>
            <a:endParaRPr lang="en-US" altLang="zh-CN" dirty="0" smtClean="0"/>
          </a:p>
          <a:p>
            <a:r>
              <a:rPr lang="zh-CN" altLang="zh-CN" dirty="0" smtClean="0"/>
              <a:t>网络世界</a:t>
            </a:r>
            <a:r>
              <a:rPr lang="zh-CN" altLang="en-US" dirty="0" smtClean="0"/>
              <a:t>：</a:t>
            </a:r>
            <a:endParaRPr lang="en-US" altLang="zh-CN" dirty="0" smtClean="0"/>
          </a:p>
          <a:p>
            <a:pPr lvl="1"/>
            <a:r>
              <a:rPr lang="zh-CN" altLang="en-US" dirty="0" smtClean="0"/>
              <a:t>毫无障碍的传播</a:t>
            </a:r>
            <a:endParaRPr lang="en-US" altLang="zh-CN" dirty="0" smtClean="0"/>
          </a:p>
          <a:p>
            <a:pPr lvl="2"/>
            <a:r>
              <a:rPr lang="zh-CN" altLang="zh-CN" dirty="0" smtClean="0"/>
              <a:t>独特的传播速度快、传播范围广、传播途径难以阻断的特点</a:t>
            </a:r>
            <a:endParaRPr lang="en-US" altLang="zh-CN" dirty="0" smtClean="0"/>
          </a:p>
          <a:p>
            <a:pPr lvl="1"/>
            <a:r>
              <a:rPr lang="zh-CN" altLang="en-US" dirty="0" smtClean="0"/>
              <a:t>先进的“</a:t>
            </a:r>
            <a:r>
              <a:rPr lang="zh-CN" altLang="zh-CN" dirty="0" smtClean="0"/>
              <a:t>隐藏</a:t>
            </a:r>
            <a:r>
              <a:rPr lang="zh-CN" altLang="en-US" dirty="0" smtClean="0"/>
              <a:t>”</a:t>
            </a:r>
            <a:r>
              <a:rPr lang="zh-CN" altLang="zh-CN" dirty="0" smtClean="0"/>
              <a:t>、</a:t>
            </a:r>
            <a:r>
              <a:rPr lang="zh-CN" altLang="en-US" dirty="0" smtClean="0"/>
              <a:t>“</a:t>
            </a:r>
            <a:r>
              <a:rPr lang="zh-CN" altLang="zh-CN" dirty="0" smtClean="0"/>
              <a:t>假冒</a:t>
            </a:r>
            <a:r>
              <a:rPr lang="zh-CN" altLang="en-US" dirty="0" smtClean="0"/>
              <a:t>”和“</a:t>
            </a:r>
            <a:r>
              <a:rPr lang="zh-CN" altLang="zh-CN" dirty="0" smtClean="0"/>
              <a:t>阻断追踪</a:t>
            </a:r>
            <a:r>
              <a:rPr lang="zh-CN" altLang="en-US" dirty="0" smtClean="0"/>
              <a:t>”的技术</a:t>
            </a:r>
            <a:endParaRPr lang="en-US" altLang="zh-CN" dirty="0" smtClean="0"/>
          </a:p>
          <a:p>
            <a:pPr lvl="2"/>
            <a:r>
              <a:rPr lang="zh-CN" altLang="en-US" dirty="0" smtClean="0"/>
              <a:t>计算机技术的滥用，制造了这么一块“藏污纳垢”场所</a:t>
            </a:r>
            <a:endParaRPr lang="en-US" altLang="zh-CN" dirty="0" smtClean="0"/>
          </a:p>
          <a:p>
            <a:pPr lvl="1"/>
            <a:r>
              <a:rPr lang="zh-CN" altLang="zh-CN" dirty="0" smtClean="0"/>
              <a:t>人的劣根性将</a:t>
            </a:r>
            <a:r>
              <a:rPr lang="zh-CN" altLang="en-US" dirty="0" smtClean="0"/>
              <a:t>无所约束</a:t>
            </a:r>
            <a:endParaRPr lang="en-US" altLang="zh-CN" dirty="0" smtClean="0"/>
          </a:p>
          <a:p>
            <a:pPr lvl="2"/>
            <a:r>
              <a:rPr lang="zh-CN" altLang="en-US" dirty="0" smtClean="0"/>
              <a:t>不正常的</a:t>
            </a:r>
            <a:r>
              <a:rPr lang="zh-CN" altLang="zh-CN" dirty="0" smtClean="0"/>
              <a:t>渲泄极易背离常理，必定会带来人格的分裂、人性的扭曲和污浊的泛滥。</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慎用网络世界</a:t>
            </a:r>
            <a:endParaRPr lang="zh-CN" altLang="en-US" dirty="0"/>
          </a:p>
        </p:txBody>
      </p:sp>
      <p:sp>
        <p:nvSpPr>
          <p:cNvPr id="3" name="内容占位符 2"/>
          <p:cNvSpPr>
            <a:spLocks noGrp="1"/>
          </p:cNvSpPr>
          <p:nvPr>
            <p:ph idx="1"/>
          </p:nvPr>
        </p:nvSpPr>
        <p:spPr/>
        <p:txBody>
          <a:bodyPr/>
          <a:lstStyle/>
          <a:p>
            <a:pPr algn="ctr">
              <a:buNone/>
            </a:pPr>
            <a:endParaRPr lang="en-US" altLang="zh-CN" dirty="0" smtClean="0"/>
          </a:p>
          <a:p>
            <a:pPr algn="ctr">
              <a:buNone/>
            </a:pPr>
            <a:r>
              <a:rPr lang="zh-CN" altLang="zh-CN" dirty="0" smtClean="0"/>
              <a:t>我们是为</a:t>
            </a:r>
            <a:r>
              <a:rPr lang="zh-CN" altLang="en-US" dirty="0" smtClean="0"/>
              <a:t>精神</a:t>
            </a:r>
            <a:r>
              <a:rPr lang="zh-CN" altLang="zh-CN" dirty="0" smtClean="0"/>
              <a:t>而活着的。当我们的</a:t>
            </a:r>
            <a:r>
              <a:rPr lang="zh-CN" altLang="en-US" dirty="0" smtClean="0"/>
              <a:t>精神</a:t>
            </a:r>
            <a:r>
              <a:rPr lang="zh-CN" altLang="zh-CN" dirty="0" smtClean="0"/>
              <a:t>被污染了，我们还需要活着吗？</a:t>
            </a:r>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如何“幸免”？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网络监管：</a:t>
            </a:r>
            <a:endParaRPr lang="en-US" altLang="zh-CN" dirty="0" smtClean="0"/>
          </a:p>
          <a:p>
            <a:pPr lvl="1"/>
            <a:r>
              <a:rPr lang="zh-CN" altLang="en-US" dirty="0" smtClean="0"/>
              <a:t>实名制</a:t>
            </a:r>
            <a:r>
              <a:rPr lang="en-US" altLang="zh-CN" dirty="0" smtClean="0"/>
              <a:t>+</a:t>
            </a:r>
            <a:r>
              <a:rPr lang="zh-CN" altLang="en-US" dirty="0" smtClean="0"/>
              <a:t>技术手段</a:t>
            </a:r>
            <a:endParaRPr lang="en-US" altLang="zh-CN" dirty="0" smtClean="0"/>
          </a:p>
          <a:p>
            <a:pPr lvl="2"/>
            <a:r>
              <a:rPr lang="zh-CN" altLang="en-US" dirty="0" smtClean="0"/>
              <a:t>识别、评估、追踪、惩罚</a:t>
            </a:r>
            <a:endParaRPr lang="en-US" altLang="zh-CN" dirty="0" smtClean="0"/>
          </a:p>
          <a:p>
            <a:r>
              <a:rPr lang="zh-CN" altLang="en-US" dirty="0" smtClean="0"/>
              <a:t>人文</a:t>
            </a:r>
            <a:r>
              <a:rPr lang="zh-CN" altLang="zh-CN" dirty="0" smtClean="0"/>
              <a:t>教育</a:t>
            </a:r>
            <a:r>
              <a:rPr lang="zh-CN" altLang="en-US" dirty="0" smtClean="0"/>
              <a:t>：</a:t>
            </a:r>
            <a:endParaRPr lang="en-US" altLang="zh-CN" dirty="0" smtClean="0"/>
          </a:p>
          <a:p>
            <a:pPr lvl="1"/>
            <a:r>
              <a:rPr lang="zh-CN" altLang="en-US" dirty="0" smtClean="0"/>
              <a:t>辩证思维能力</a:t>
            </a:r>
            <a:endParaRPr lang="en-US" altLang="zh-CN" dirty="0" smtClean="0"/>
          </a:p>
          <a:p>
            <a:pPr lvl="2"/>
            <a:r>
              <a:rPr lang="zh-CN" altLang="en-US" dirty="0" smtClean="0"/>
              <a:t>如何理性应对：极端手法造成的强烈冲击力</a:t>
            </a:r>
            <a:endParaRPr lang="en-US" altLang="zh-CN" dirty="0" smtClean="0"/>
          </a:p>
          <a:p>
            <a:pPr lvl="1"/>
            <a:r>
              <a:rPr lang="zh-CN" altLang="en-US" dirty="0" smtClean="0"/>
              <a:t>培养广泛的兴趣爱好</a:t>
            </a:r>
            <a:endParaRPr lang="en-US" altLang="zh-CN" dirty="0" smtClean="0"/>
          </a:p>
          <a:p>
            <a:pPr lvl="2"/>
            <a:r>
              <a:rPr lang="zh-CN" altLang="en-US" dirty="0" smtClean="0"/>
              <a:t>传承和发扬几千年沉淀的文化活动和文化现象</a:t>
            </a:r>
            <a:endParaRPr lang="en-US" altLang="zh-CN" dirty="0" smtClean="0"/>
          </a:p>
          <a:p>
            <a:pPr lvl="1"/>
            <a:r>
              <a:rPr lang="zh-CN" altLang="en-US" dirty="0" smtClean="0"/>
              <a:t>人文熏陶</a:t>
            </a:r>
            <a:endParaRPr lang="en-US" altLang="zh-CN" dirty="0" smtClean="0"/>
          </a:p>
          <a:p>
            <a:pPr lvl="2"/>
            <a:r>
              <a:rPr lang="zh-CN" altLang="en-US" dirty="0" smtClean="0"/>
              <a:t>什么样的学校、什么样的老师，就有什么样的学生</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病毒</a:t>
            </a:r>
            <a:endParaRPr lang="zh-CN" altLang="en-US" dirty="0"/>
          </a:p>
        </p:txBody>
      </p:sp>
      <p:sp>
        <p:nvSpPr>
          <p:cNvPr id="3" name="内容占位符 2"/>
          <p:cNvSpPr>
            <a:spLocks noGrp="1"/>
          </p:cNvSpPr>
          <p:nvPr>
            <p:ph idx="1"/>
          </p:nvPr>
        </p:nvSpPr>
        <p:spPr>
          <a:xfrm>
            <a:off x="323528" y="1600200"/>
            <a:ext cx="8496944" cy="4686320"/>
          </a:xfrm>
        </p:spPr>
        <p:txBody>
          <a:bodyPr/>
          <a:lstStyle/>
          <a:p>
            <a:r>
              <a:rPr lang="zh-CN" altLang="en-US" dirty="0" smtClean="0"/>
              <a:t>编制者在计算机程序中插入的破坏计算机功能或者破坏数据，影响计算机使用并且能够自我复制的一组计算机指令或者程序代码</a:t>
            </a:r>
            <a:endParaRPr lang="en-US" altLang="zh-CN" dirty="0" smtClean="0"/>
          </a:p>
          <a:p>
            <a:pPr lvl="1"/>
            <a:r>
              <a:rPr lang="zh-CN" altLang="en-US" dirty="0" smtClean="0"/>
              <a:t>人为制造的程序</a:t>
            </a:r>
            <a:endParaRPr lang="en-US" altLang="zh-CN" dirty="0" smtClean="0"/>
          </a:p>
          <a:p>
            <a:pPr lvl="1"/>
            <a:r>
              <a:rPr lang="zh-CN" altLang="en-US" dirty="0" smtClean="0"/>
              <a:t>潜伏，适机运行</a:t>
            </a:r>
            <a:endParaRPr lang="en-US" altLang="zh-CN" dirty="0" smtClean="0"/>
          </a:p>
          <a:p>
            <a:pPr lvl="1"/>
            <a:r>
              <a:rPr lang="zh-CN" altLang="en-US" dirty="0" smtClean="0"/>
              <a:t>自我复制并传播</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lstStyle/>
          <a:p>
            <a:r>
              <a:rPr lang="zh-CN" altLang="en-US" dirty="0" smtClean="0"/>
              <a:t>计算是一把双刃剑</a:t>
            </a:r>
            <a:endParaRPr lang="en-US" altLang="zh-CN" dirty="0" smtClean="0"/>
          </a:p>
          <a:p>
            <a:pPr lvl="1"/>
            <a:r>
              <a:rPr lang="zh-CN" altLang="en-US" dirty="0" smtClean="0"/>
              <a:t>计算极大推动了人类社会的进步</a:t>
            </a:r>
            <a:endParaRPr lang="en-US" altLang="zh-CN" dirty="0" smtClean="0"/>
          </a:p>
          <a:p>
            <a:pPr lvl="1"/>
            <a:r>
              <a:rPr lang="zh-CN" altLang="en-US" dirty="0" smtClean="0"/>
              <a:t>计算的滥用将加速人类社会的</a:t>
            </a:r>
            <a:r>
              <a:rPr lang="zh-CN" altLang="en-US" dirty="0" smtClean="0"/>
              <a:t>灭亡</a:t>
            </a:r>
            <a:endParaRPr lang="en-US" altLang="zh-CN" dirty="0" smtClean="0"/>
          </a:p>
          <a:p>
            <a:pPr lvl="1"/>
            <a:endParaRPr lang="en-US" altLang="zh-CN" dirty="0"/>
          </a:p>
          <a:p>
            <a:pPr lvl="1"/>
            <a:r>
              <a:rPr lang="en-US" altLang="zh-CN" dirty="0" smtClean="0"/>
              <a:t>Moon.nju.edu.cn/courses</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几种典型的病毒</a:t>
            </a:r>
            <a:endParaRPr lang="zh-CN" altLang="en-US" dirty="0"/>
          </a:p>
        </p:txBody>
      </p:sp>
      <p:sp>
        <p:nvSpPr>
          <p:cNvPr id="3" name="内容占位符 2"/>
          <p:cNvSpPr>
            <a:spLocks noGrp="1"/>
          </p:cNvSpPr>
          <p:nvPr>
            <p:ph idx="1"/>
          </p:nvPr>
        </p:nvSpPr>
        <p:spPr/>
        <p:txBody>
          <a:bodyPr/>
          <a:lstStyle/>
          <a:p>
            <a:r>
              <a:rPr lang="zh-CN" altLang="en-US" dirty="0" smtClean="0"/>
              <a:t>蠕虫病毒：检测</a:t>
            </a:r>
            <a:r>
              <a:rPr lang="en-US" altLang="zh-CN" dirty="0" smtClean="0"/>
              <a:t>IP</a:t>
            </a:r>
            <a:r>
              <a:rPr lang="zh-CN" altLang="en-US" dirty="0" smtClean="0"/>
              <a:t>地址，网络传播</a:t>
            </a:r>
            <a:endParaRPr lang="en-US" altLang="zh-CN" dirty="0" smtClean="0"/>
          </a:p>
          <a:p>
            <a:r>
              <a:rPr lang="zh-CN" altLang="en-US" dirty="0" smtClean="0"/>
              <a:t>逻辑炸弹：条件触发，如定时器</a:t>
            </a:r>
            <a:endParaRPr lang="en-US" altLang="zh-CN" dirty="0" smtClean="0"/>
          </a:p>
          <a:p>
            <a:r>
              <a:rPr lang="zh-CN" altLang="en-US" dirty="0" smtClean="0"/>
              <a:t>特洛伊木马：隐含在应用程序上的一段代码，随应用程序的执行而触发</a:t>
            </a:r>
            <a:endParaRPr lang="en-US" altLang="zh-CN" dirty="0" smtClean="0"/>
          </a:p>
          <a:p>
            <a:r>
              <a:rPr lang="zh-CN" altLang="en-US" dirty="0" smtClean="0"/>
              <a:t>后门：在系统或者程序中设置特定判定条件，在提供特定的输入数据时，允许特权操作并违反安全策略</a:t>
            </a:r>
            <a:endParaRPr lang="en-US" altLang="zh-CN" dirty="0" smtClean="0"/>
          </a:p>
          <a:p>
            <a:r>
              <a:rPr lang="zh-CN" altLang="en-US" dirty="0" smtClean="0"/>
              <a:t>细菌：简单繁殖</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a:t>
            </a:r>
            <a:r>
              <a:rPr lang="zh-CN" altLang="en-US" dirty="0" smtClean="0"/>
              <a:t>个网络蠕虫病毒：</a:t>
            </a:r>
            <a:r>
              <a:rPr lang="en-US" altLang="zh-CN" dirty="0" smtClean="0"/>
              <a:t>1989</a:t>
            </a:r>
            <a:r>
              <a:rPr lang="zh-CN" altLang="en-US" dirty="0" smtClean="0"/>
              <a:t>年</a:t>
            </a:r>
            <a:endParaRPr lang="zh-CN" altLang="en-US" dirty="0"/>
          </a:p>
        </p:txBody>
      </p:sp>
      <p:pic>
        <p:nvPicPr>
          <p:cNvPr id="5" name="图片 4"/>
          <p:cNvPicPr>
            <a:picLocks noChangeAspect="1"/>
          </p:cNvPicPr>
          <p:nvPr/>
        </p:nvPicPr>
        <p:blipFill>
          <a:blip r:embed="rId2"/>
          <a:stretch>
            <a:fillRect/>
          </a:stretch>
        </p:blipFill>
        <p:spPr>
          <a:xfrm>
            <a:off x="107504" y="1574561"/>
            <a:ext cx="5715000" cy="3571875"/>
          </a:xfrm>
          <a:prstGeom prst="rect">
            <a:avLst/>
          </a:prstGeom>
        </p:spPr>
      </p:pic>
      <p:pic>
        <p:nvPicPr>
          <p:cNvPr id="6" name="图片 5"/>
          <p:cNvPicPr>
            <a:picLocks noChangeAspect="1"/>
          </p:cNvPicPr>
          <p:nvPr/>
        </p:nvPicPr>
        <p:blipFill>
          <a:blip r:embed="rId3"/>
          <a:stretch>
            <a:fillRect/>
          </a:stretch>
        </p:blipFill>
        <p:spPr>
          <a:xfrm>
            <a:off x="5334245" y="3977642"/>
            <a:ext cx="3588905" cy="2388865"/>
          </a:xfrm>
          <a:prstGeom prst="rect">
            <a:avLst/>
          </a:prstGeom>
        </p:spPr>
      </p:pic>
      <p:sp>
        <p:nvSpPr>
          <p:cNvPr id="7" name="文本框 6"/>
          <p:cNvSpPr txBox="1"/>
          <p:nvPr/>
        </p:nvSpPr>
        <p:spPr>
          <a:xfrm>
            <a:off x="5796137" y="1574561"/>
            <a:ext cx="3347864" cy="1566407"/>
          </a:xfrm>
          <a:prstGeom prst="rect">
            <a:avLst/>
          </a:prstGeom>
          <a:noFill/>
        </p:spPr>
        <p:txBody>
          <a:bodyPr wrap="square" rtlCol="0">
            <a:spAutoFit/>
          </a:bodyPr>
          <a:lstStyle/>
          <a:p>
            <a:r>
              <a:rPr lang="zh-CN" altLang="en-US" sz="2400" dirty="0" smtClean="0"/>
              <a:t>哈佛</a:t>
            </a:r>
            <a:r>
              <a:rPr lang="en-US" altLang="zh-CN" sz="2400" dirty="0" smtClean="0"/>
              <a:t>&amp;</a:t>
            </a:r>
            <a:r>
              <a:rPr lang="zh-CN" altLang="en-US" sz="2400" dirty="0"/>
              <a:t>康奈</a:t>
            </a:r>
            <a:r>
              <a:rPr lang="zh-CN" altLang="en-US" sz="2400" dirty="0" smtClean="0"/>
              <a:t>尔大学学生</a:t>
            </a:r>
            <a:endParaRPr lang="en-US" altLang="zh-CN" sz="2400" dirty="0" smtClean="0"/>
          </a:p>
          <a:p>
            <a:r>
              <a:rPr lang="zh-CN" altLang="en-US" sz="2400" dirty="0" smtClean="0"/>
              <a:t>第一个被判刑的病毒制   </a:t>
            </a:r>
            <a:endParaRPr lang="en-US" altLang="zh-CN" sz="2400" dirty="0" smtClean="0"/>
          </a:p>
          <a:p>
            <a:r>
              <a:rPr lang="en-US" altLang="zh-CN" sz="2400" dirty="0"/>
              <a:t> </a:t>
            </a:r>
            <a:r>
              <a:rPr lang="en-US" altLang="zh-CN" sz="2400" dirty="0" smtClean="0"/>
              <a:t>       </a:t>
            </a:r>
            <a:r>
              <a:rPr lang="zh-CN" altLang="en-US" sz="2400" dirty="0" smtClean="0"/>
              <a:t>造者</a:t>
            </a:r>
            <a:endParaRPr lang="en-US" altLang="zh-CN" sz="2400" dirty="0" smtClean="0"/>
          </a:p>
          <a:p>
            <a:r>
              <a:rPr lang="en-US" altLang="zh-CN" sz="2400" dirty="0" smtClean="0"/>
              <a:t>MIT</a:t>
            </a:r>
            <a:r>
              <a:rPr lang="zh-CN" altLang="en-US" sz="2400" dirty="0" smtClean="0"/>
              <a:t>终身教授</a:t>
            </a:r>
            <a:endParaRPr lang="zh-CN" altLang="en-US" sz="2400" dirty="0"/>
          </a:p>
        </p:txBody>
      </p:sp>
      <p:sp>
        <p:nvSpPr>
          <p:cNvPr id="8" name="文本框 7"/>
          <p:cNvSpPr txBox="1"/>
          <p:nvPr/>
        </p:nvSpPr>
        <p:spPr>
          <a:xfrm>
            <a:off x="457200" y="5249151"/>
            <a:ext cx="5177539" cy="1569660"/>
          </a:xfrm>
          <a:prstGeom prst="rect">
            <a:avLst/>
          </a:prstGeom>
          <a:noFill/>
        </p:spPr>
        <p:txBody>
          <a:bodyPr wrap="square" rtlCol="0">
            <a:spAutoFit/>
          </a:bodyPr>
          <a:lstStyle/>
          <a:p>
            <a:r>
              <a:rPr lang="zh-CN" altLang="en-US" sz="2400" dirty="0" smtClean="0"/>
              <a:t>攻击</a:t>
            </a:r>
            <a:r>
              <a:rPr lang="en-US" altLang="zh-CN" sz="2400" dirty="0" err="1" smtClean="0"/>
              <a:t>sendmail</a:t>
            </a:r>
            <a:r>
              <a:rPr lang="zh-CN" altLang="en-US" sz="2400" dirty="0" smtClean="0"/>
              <a:t>的</a:t>
            </a:r>
            <a:r>
              <a:rPr lang="en-US" altLang="zh-CN" sz="2400" dirty="0" smtClean="0"/>
              <a:t>99</a:t>
            </a:r>
            <a:r>
              <a:rPr lang="zh-CN" altLang="en-US" sz="2400" dirty="0" smtClean="0"/>
              <a:t>行程序：</a:t>
            </a:r>
            <a:endParaRPr lang="en-US" altLang="zh-CN" sz="2400" dirty="0" smtClean="0"/>
          </a:p>
          <a:p>
            <a:r>
              <a:rPr lang="en-US" altLang="zh-CN" sz="2400" dirty="0" smtClean="0"/>
              <a:t>0</a:t>
            </a:r>
            <a:r>
              <a:rPr lang="zh-CN" altLang="en-US" sz="2400" dirty="0" smtClean="0"/>
              <a:t>，看看</a:t>
            </a:r>
            <a:r>
              <a:rPr lang="en-US" altLang="zh-CN" sz="2400" dirty="0" smtClean="0"/>
              <a:t>Internet</a:t>
            </a:r>
            <a:r>
              <a:rPr lang="zh-CN" altLang="en-US" sz="2400" dirty="0" smtClean="0"/>
              <a:t>到底有多大</a:t>
            </a:r>
            <a:endParaRPr lang="en-US" altLang="zh-CN" sz="2400" dirty="0" smtClean="0"/>
          </a:p>
          <a:p>
            <a:r>
              <a:rPr lang="en-US" altLang="zh-CN" sz="2400" dirty="0" smtClean="0"/>
              <a:t>1</a:t>
            </a:r>
            <a:r>
              <a:rPr lang="zh-CN" altLang="en-US" sz="2400" dirty="0" smtClean="0"/>
              <a:t>，</a:t>
            </a:r>
            <a:r>
              <a:rPr lang="zh-CN" altLang="en-US" sz="2400" dirty="0"/>
              <a:t>具有通过</a:t>
            </a:r>
            <a:r>
              <a:rPr lang="en-US" altLang="zh-CN" sz="2400" dirty="0" err="1"/>
              <a:t>sendmail</a:t>
            </a:r>
            <a:r>
              <a:rPr lang="zh-CN" altLang="en-US" sz="2400" dirty="0"/>
              <a:t>进行传播能力</a:t>
            </a:r>
          </a:p>
          <a:p>
            <a:r>
              <a:rPr lang="en-US" altLang="zh-CN" sz="2400" dirty="0" smtClean="0"/>
              <a:t>2</a:t>
            </a:r>
            <a:r>
              <a:rPr lang="zh-CN" altLang="en-US" sz="2400" dirty="0" smtClean="0"/>
              <a:t>，</a:t>
            </a:r>
            <a:r>
              <a:rPr lang="zh-CN" altLang="en-US" sz="2400" dirty="0"/>
              <a:t>具有自我复制</a:t>
            </a:r>
            <a:r>
              <a:rPr lang="zh-CN" altLang="en-US" sz="2400" dirty="0" smtClean="0"/>
              <a:t>能力</a:t>
            </a:r>
          </a:p>
        </p:txBody>
      </p:sp>
    </p:spTree>
    <p:extLst>
      <p:ext uri="{BB962C8B-B14F-4D97-AF65-F5344CB8AC3E}">
        <p14:creationId xmlns:p14="http://schemas.microsoft.com/office/powerpoint/2010/main" val="304744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03648" y="1614722"/>
            <a:ext cx="6408712" cy="4854360"/>
          </a:xfrm>
          <a:prstGeom prst="rect">
            <a:avLst/>
          </a:prstGeom>
        </p:spPr>
      </p:pic>
    </p:spTree>
    <p:extLst>
      <p:ext uri="{BB962C8B-B14F-4D97-AF65-F5344CB8AC3E}">
        <p14:creationId xmlns:p14="http://schemas.microsoft.com/office/powerpoint/2010/main" val="1973681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normAutofit/>
          </a:bodyPr>
          <a:lstStyle/>
          <a:p>
            <a:r>
              <a:rPr lang="zh-CN" altLang="en-US" dirty="0" smtClean="0"/>
              <a:t>客户</a:t>
            </a:r>
            <a:r>
              <a:rPr lang="en-US" altLang="zh-CN" dirty="0" smtClean="0"/>
              <a:t>/</a:t>
            </a:r>
            <a:r>
              <a:rPr lang="zh-CN" altLang="en-US" dirty="0" smtClean="0"/>
              <a:t>服务器结构</a:t>
            </a:r>
            <a:endParaRPr lang="en-US" altLang="zh-CN" dirty="0" smtClean="0"/>
          </a:p>
          <a:p>
            <a:pPr lvl="1"/>
            <a:r>
              <a:rPr lang="zh-CN" altLang="en-US" dirty="0" smtClean="0"/>
              <a:t>客户端：攻击者端的控制台</a:t>
            </a:r>
            <a:endParaRPr lang="en-US" altLang="zh-CN" dirty="0" smtClean="0"/>
          </a:p>
          <a:p>
            <a:pPr lvl="1"/>
            <a:r>
              <a:rPr lang="zh-CN" altLang="en-US" dirty="0" smtClean="0"/>
              <a:t>服务器：被攻击者端的木马</a:t>
            </a:r>
            <a:r>
              <a:rPr lang="zh-CN" altLang="en-US" dirty="0" smtClean="0"/>
              <a:t>程序</a:t>
            </a:r>
            <a:endParaRPr lang="en-US" altLang="zh-CN" dirty="0" smtClean="0"/>
          </a:p>
          <a:p>
            <a:r>
              <a:rPr lang="zh-CN" altLang="en-US" dirty="0" smtClean="0"/>
              <a:t>木马</a:t>
            </a:r>
            <a:r>
              <a:rPr lang="zh-CN" altLang="en-US" dirty="0"/>
              <a:t>程序成功运行后：</a:t>
            </a:r>
            <a:endParaRPr lang="en-US" altLang="zh-CN" dirty="0"/>
          </a:p>
          <a:p>
            <a:pPr lvl="1"/>
            <a:r>
              <a:rPr lang="zh-CN" altLang="en-US" dirty="0"/>
              <a:t>获取被攻击者的</a:t>
            </a:r>
            <a:r>
              <a:rPr lang="en-US" altLang="zh-CN" dirty="0"/>
              <a:t>IP</a:t>
            </a:r>
            <a:r>
              <a:rPr lang="zh-CN" altLang="en-US" dirty="0"/>
              <a:t>地址</a:t>
            </a:r>
            <a:endParaRPr lang="en-US" altLang="zh-CN" dirty="0"/>
          </a:p>
          <a:p>
            <a:pPr lvl="2"/>
            <a:r>
              <a:rPr lang="en-US" altLang="zh-CN" dirty="0"/>
              <a:t>IP</a:t>
            </a:r>
            <a:r>
              <a:rPr lang="zh-CN" altLang="en-US" dirty="0"/>
              <a:t>扫描</a:t>
            </a:r>
            <a:endParaRPr lang="en-US" altLang="zh-CN" dirty="0"/>
          </a:p>
          <a:p>
            <a:pPr lvl="1"/>
            <a:r>
              <a:rPr lang="zh-CN" altLang="en-US" dirty="0"/>
              <a:t>和攻击者控制台建立</a:t>
            </a:r>
            <a:r>
              <a:rPr lang="zh-CN" altLang="en-US" dirty="0" smtClean="0"/>
              <a:t>链接</a:t>
            </a:r>
            <a:endParaRPr lang="en-US" altLang="zh-CN" dirty="0" smtClean="0"/>
          </a:p>
          <a:p>
            <a:pPr lvl="1"/>
            <a:r>
              <a:rPr lang="zh-CN" altLang="en-US" dirty="0" smtClean="0"/>
              <a:t>攻击</a:t>
            </a:r>
            <a:r>
              <a:rPr lang="zh-CN" altLang="en-US" dirty="0"/>
              <a:t>者通过控制台，控制木马程序，远程操控被攻击者计算机</a:t>
            </a:r>
            <a:endParaRPr lang="en-US" altLang="zh-CN" dirty="0"/>
          </a:p>
          <a:p>
            <a:pPr lvl="1"/>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攻击手段：</a:t>
            </a:r>
            <a:endParaRPr lang="en-US" altLang="zh-CN" dirty="0" smtClean="0"/>
          </a:p>
          <a:p>
            <a:pPr lvl="1"/>
            <a:r>
              <a:rPr lang="zh-CN" altLang="en-US" dirty="0" smtClean="0"/>
              <a:t>观察、窃取</a:t>
            </a:r>
            <a:endParaRPr lang="en-US" altLang="zh-CN" dirty="0" smtClean="0"/>
          </a:p>
          <a:p>
            <a:pPr lvl="1"/>
            <a:r>
              <a:rPr lang="zh-CN" altLang="en-US" dirty="0" smtClean="0"/>
              <a:t>修改</a:t>
            </a:r>
            <a:endParaRPr lang="en-US" altLang="zh-CN" dirty="0" smtClean="0"/>
          </a:p>
          <a:p>
            <a:pPr lvl="1"/>
            <a:r>
              <a:rPr lang="zh-CN" altLang="en-US" dirty="0"/>
              <a:t>操</a:t>
            </a:r>
            <a:r>
              <a:rPr lang="zh-CN" altLang="en-US" dirty="0" smtClean="0"/>
              <a:t>控</a:t>
            </a:r>
            <a:endParaRPr lang="en-US" altLang="zh-CN" dirty="0" smtClean="0"/>
          </a:p>
          <a:p>
            <a:r>
              <a:rPr lang="zh-CN" altLang="en-US" dirty="0"/>
              <a:t>木马的种植</a:t>
            </a:r>
            <a:endParaRPr lang="en-US" altLang="zh-CN" dirty="0"/>
          </a:p>
          <a:p>
            <a:pPr lvl="1"/>
            <a:r>
              <a:rPr lang="zh-CN" altLang="en-US" dirty="0"/>
              <a:t>通常采用</a:t>
            </a:r>
            <a:r>
              <a:rPr lang="en-US" altLang="zh-CN" dirty="0"/>
              <a:t>exe-binder</a:t>
            </a:r>
            <a:r>
              <a:rPr lang="zh-CN" altLang="en-US" dirty="0"/>
              <a:t>工具将木马程序嵌入</a:t>
            </a:r>
            <a:r>
              <a:rPr lang="en-US" altLang="zh-CN" dirty="0"/>
              <a:t>/</a:t>
            </a:r>
            <a:r>
              <a:rPr lang="zh-CN" altLang="en-US" dirty="0"/>
              <a:t>绑定到某个合法软件中</a:t>
            </a:r>
          </a:p>
          <a:p>
            <a:r>
              <a:rPr lang="zh-CN" altLang="en-US" dirty="0"/>
              <a:t>木马程序传播方式：</a:t>
            </a:r>
            <a:endParaRPr lang="en-US" altLang="zh-CN" dirty="0"/>
          </a:p>
          <a:p>
            <a:pPr lvl="1"/>
            <a:r>
              <a:rPr lang="zh-CN" altLang="en-US" dirty="0"/>
              <a:t>邮件、聊天时恶意发送的</a:t>
            </a:r>
            <a:r>
              <a:rPr lang="zh-CN" altLang="en-US" dirty="0" smtClean="0"/>
              <a:t>程序</a:t>
            </a:r>
            <a:endParaRPr lang="en-US" altLang="zh-CN" dirty="0" smtClean="0"/>
          </a:p>
          <a:p>
            <a:pPr lvl="1"/>
            <a:r>
              <a:rPr lang="zh-CN" altLang="en-US" dirty="0" smtClean="0"/>
              <a:t>下载</a:t>
            </a:r>
            <a:r>
              <a:rPr lang="zh-CN" altLang="en-US" dirty="0"/>
              <a:t>控件或者</a:t>
            </a:r>
            <a:r>
              <a:rPr lang="en-US" altLang="zh-CN" dirty="0"/>
              <a:t>applet</a:t>
            </a: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特洛伊木马的发展</a:t>
            </a:r>
            <a:endParaRPr lang="zh-CN" altLang="en-US" dirty="0"/>
          </a:p>
        </p:txBody>
      </p:sp>
      <p:sp>
        <p:nvSpPr>
          <p:cNvPr id="3" name="内容占位符 2"/>
          <p:cNvSpPr>
            <a:spLocks noGrp="1"/>
          </p:cNvSpPr>
          <p:nvPr>
            <p:ph idx="1"/>
          </p:nvPr>
        </p:nvSpPr>
        <p:spPr/>
        <p:txBody>
          <a:bodyPr/>
          <a:lstStyle/>
          <a:p>
            <a:r>
              <a:rPr lang="zh-CN" altLang="en-US" dirty="0" smtClean="0"/>
              <a:t>发展的动力：</a:t>
            </a:r>
            <a:endParaRPr lang="en-US" altLang="zh-CN" dirty="0" smtClean="0"/>
          </a:p>
          <a:p>
            <a:pPr lvl="1"/>
            <a:r>
              <a:rPr lang="zh-CN" altLang="en-US" dirty="0" smtClean="0"/>
              <a:t>隐蔽性和破坏性</a:t>
            </a:r>
            <a:endParaRPr lang="en-US" altLang="zh-CN" dirty="0" smtClean="0"/>
          </a:p>
          <a:p>
            <a:r>
              <a:rPr lang="zh-CN" altLang="en-US" dirty="0" smtClean="0"/>
              <a:t>历史：</a:t>
            </a:r>
            <a:endParaRPr lang="en-US" altLang="zh-CN" dirty="0" smtClean="0"/>
          </a:p>
          <a:p>
            <a:pPr lvl="1"/>
            <a:r>
              <a:rPr lang="zh-CN" altLang="en-US" dirty="0" smtClean="0"/>
              <a:t>第一代：木马的</a:t>
            </a:r>
            <a:r>
              <a:rPr lang="zh-CN" altLang="en-US" dirty="0" smtClean="0"/>
              <a:t>诞生</a:t>
            </a:r>
            <a:endParaRPr lang="en-US" altLang="zh-CN" dirty="0" smtClean="0"/>
          </a:p>
          <a:p>
            <a:pPr lvl="1"/>
            <a:r>
              <a:rPr lang="zh-CN" altLang="en-US" dirty="0" smtClean="0"/>
              <a:t>第二代：计算机系统的操控</a:t>
            </a:r>
            <a:endParaRPr lang="en-US" altLang="zh-CN" dirty="0" smtClean="0"/>
          </a:p>
          <a:p>
            <a:pPr lvl="1"/>
            <a:r>
              <a:rPr lang="zh-CN" altLang="en-US" dirty="0" smtClean="0"/>
              <a:t>第三代：变种以增加查杀难度</a:t>
            </a:r>
            <a:endParaRPr lang="en-US" altLang="zh-CN" dirty="0" smtClean="0"/>
          </a:p>
          <a:p>
            <a:pPr lvl="1"/>
            <a:r>
              <a:rPr lang="zh-CN" altLang="en-US" dirty="0" smtClean="0"/>
              <a:t>第四代：进程隐藏</a:t>
            </a:r>
            <a:endParaRPr lang="en-US" altLang="zh-C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4713</TotalTime>
  <Words>3733</Words>
  <Application>Microsoft Office PowerPoint</Application>
  <PresentationFormat>全屏显示(4:3)</PresentationFormat>
  <Paragraphs>267</Paragraphs>
  <Slides>30</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黑体</vt:lpstr>
      <vt:lpstr>宋体</vt:lpstr>
      <vt:lpstr>微软雅黑</vt:lpstr>
      <vt:lpstr>Arial</vt:lpstr>
      <vt:lpstr>Calibri</vt:lpstr>
      <vt:lpstr>Franklin Gothic Book</vt:lpstr>
      <vt:lpstr>Franklin Gothic Medium</vt:lpstr>
      <vt:lpstr>Wingdings 2</vt:lpstr>
      <vt:lpstr>暗香扑面</vt:lpstr>
      <vt:lpstr>计算的滥用  ----我们面临的反思</vt:lpstr>
      <vt:lpstr>内容</vt:lpstr>
      <vt:lpstr>病毒</vt:lpstr>
      <vt:lpstr>几种典型的病毒</vt:lpstr>
      <vt:lpstr>第一个网络蠕虫病毒：1989年</vt:lpstr>
      <vt:lpstr>特洛伊木马</vt:lpstr>
      <vt:lpstr>特洛伊木马</vt:lpstr>
      <vt:lpstr>特洛伊木马</vt:lpstr>
      <vt:lpstr>特洛伊木马的发展</vt:lpstr>
      <vt:lpstr>特洛伊的隐藏技术</vt:lpstr>
      <vt:lpstr>静态DLL方式</vt:lpstr>
      <vt:lpstr>动态DLL方式</vt:lpstr>
      <vt:lpstr>芯片后门</vt:lpstr>
      <vt:lpstr>芯片后门的攻击</vt:lpstr>
      <vt:lpstr>关于隐私的若干</vt:lpstr>
      <vt:lpstr>真的有这个权利吗？</vt:lpstr>
      <vt:lpstr>信息时代的隐私更成问题</vt:lpstr>
      <vt:lpstr>几个个人隐私保护的“馊”主意</vt:lpstr>
      <vt:lpstr>人肉搜索</vt:lpstr>
      <vt:lpstr>人肉搜索两例</vt:lpstr>
      <vt:lpstr>反思</vt:lpstr>
      <vt:lpstr>关于隐私保护的无奈之举</vt:lpstr>
      <vt:lpstr>虚拟网络世界</vt:lpstr>
      <vt:lpstr>虚拟世界</vt:lpstr>
      <vt:lpstr>虚拟世界的美和丑</vt:lpstr>
      <vt:lpstr>对计算机网络的反思</vt:lpstr>
      <vt:lpstr>对现实世界的影响和动摇</vt:lpstr>
      <vt:lpstr>慎用网络世界</vt:lpstr>
      <vt:lpstr>如何“幸免”？</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计算的滥用  ----我们面临的新危机</dc:title>
  <dc:creator>陶先平</dc:creator>
  <cp:lastModifiedBy>Lenovo</cp:lastModifiedBy>
  <cp:revision>16</cp:revision>
  <dcterms:created xsi:type="dcterms:W3CDTF">2012-05-15T16:03:04Z</dcterms:created>
  <dcterms:modified xsi:type="dcterms:W3CDTF">2014-12-24T00:21:52Z</dcterms:modified>
</cp:coreProperties>
</file>