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7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7" r:id="rId22"/>
    <p:sldId id="276" r:id="rId23"/>
    <p:sldId id="275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3A8C4-D9B7-4F5F-884B-940A3025FD31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AAC18-1F27-4D17-BE2F-5E8D8FA942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36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AAC18-1F27-4D17-BE2F-5E8D8FA9427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53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E5F7F3-63FC-4AFA-9A0B-1812F25DF153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14635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AAC18-1F27-4D17-BE2F-5E8D8FA9427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77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3E3592-78C9-419B-ADB9-E6A75A524F7B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0182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DE3CE3-2C75-4481-B866-3CE9D865B7CC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9795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E57B5E-BED5-4BBA-878D-3238265D284F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5550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CB1670-8BA9-4141-9825-5144873BE5DA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0760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478DF1-9A06-40E3-AB69-4329BA9F560E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9779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62A421-BA5D-46AE-A778-DDBDAAC96CF7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4218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04B5100-FB5A-4567-A624-BDA174CAAC0F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AC32FF3-3AE6-4D5B-A97A-FD62E117C5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5100-FB5A-4567-A624-BDA174CAAC0F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2FF3-3AE6-4D5B-A97A-FD62E117C5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5100-FB5A-4567-A624-BDA174CAAC0F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2FF3-3AE6-4D5B-A97A-FD62E117C5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04B5100-FB5A-4567-A624-BDA174CAAC0F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AC32FF3-3AE6-4D5B-A97A-FD62E117C5F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04B5100-FB5A-4567-A624-BDA174CAAC0F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AC32FF3-3AE6-4D5B-A97A-FD62E117C5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5100-FB5A-4567-A624-BDA174CAAC0F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2FF3-3AE6-4D5B-A97A-FD62E117C5F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5100-FB5A-4567-A624-BDA174CAAC0F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2FF3-3AE6-4D5B-A97A-FD62E117C5F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4B5100-FB5A-4567-A624-BDA174CAAC0F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AC32FF3-3AE6-4D5B-A97A-FD62E117C5F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5100-FB5A-4567-A624-BDA174CAAC0F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2FF3-3AE6-4D5B-A97A-FD62E117C5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04B5100-FB5A-4567-A624-BDA174CAAC0F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AC32FF3-3AE6-4D5B-A97A-FD62E117C5F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4B5100-FB5A-4567-A624-BDA174CAAC0F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AC32FF3-3AE6-4D5B-A97A-FD62E117C5F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04B5100-FB5A-4567-A624-BDA174CAAC0F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AC32FF3-3AE6-4D5B-A97A-FD62E117C5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CompThink/papers/TheLinkWing.pdf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dx@nju.edu.c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s.cmu.edu/~CompThink/papers/TheLinkWing.pdf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计算思维导论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讲 </a:t>
            </a:r>
            <a:r>
              <a:rPr lang="en-US" altLang="zh-CN" dirty="0" smtClean="0"/>
              <a:t>-</a:t>
            </a:r>
            <a:r>
              <a:rPr lang="zh-CN" altLang="en-US" dirty="0" smtClean="0"/>
              <a:t> 象计算机科学家一样思考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一个例子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“渡河问题”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3933056"/>
            <a:ext cx="4932040" cy="292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9552" y="1700808"/>
            <a:ext cx="8064896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400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问题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：人、狼、羊、菜用一条只能同时载两位的小船渡河，“狼羊”、“羊菜”不能在无人在场时共处，当然只有人能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驾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船。</a:t>
            </a:r>
          </a:p>
          <a:p>
            <a:pPr>
              <a:spcBef>
                <a:spcPct val="400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图模型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：顶点表示“原岸的状态”，两点之间有边当且仅当一次合理的渡河“操作”能够实现该状态的转变。</a:t>
            </a:r>
          </a:p>
          <a:p>
            <a:pPr>
              <a:spcBef>
                <a:spcPct val="40000"/>
              </a:spcBef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起始状态是“人狼羊菜”，结束状态是“空”。“允许状态”只有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个。</a:t>
            </a:r>
          </a:p>
          <a:p>
            <a:pPr>
              <a:spcBef>
                <a:spcPct val="400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问题的解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：找到一条从起始状态到结束状态的尽可能短的通路。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51520" y="3933056"/>
            <a:ext cx="3960440" cy="2644481"/>
            <a:chOff x="1835150" y="3500438"/>
            <a:chExt cx="5846763" cy="2754312"/>
          </a:xfrm>
        </p:grpSpPr>
        <p:sp>
          <p:nvSpPr>
            <p:cNvPr id="39" name="Rectangle 9"/>
            <p:cNvSpPr>
              <a:spLocks noChangeArrowheads="1"/>
            </p:cNvSpPr>
            <p:nvPr/>
          </p:nvSpPr>
          <p:spPr bwMode="auto">
            <a:xfrm>
              <a:off x="6645275" y="5949950"/>
              <a:ext cx="265047" cy="224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400" dirty="0">
                  <a:solidFill>
                    <a:srgbClr val="000000"/>
                  </a:solidFill>
                  <a:latin typeface="宋体" charset="-122"/>
                </a:rPr>
                <a:t>空</a:t>
              </a:r>
              <a:endParaRPr kumimoji="1" lang="zh-CN" altLang="en-US" sz="1400" dirty="0">
                <a:latin typeface="Times New Roman" pitchFamily="18" charset="0"/>
              </a:endParaRPr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6927850" y="5942013"/>
              <a:ext cx="841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7019925" y="5949950"/>
              <a:ext cx="5111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000" b="1" i="1">
                  <a:solidFill>
                    <a:srgbClr val="FF0000"/>
                  </a:solidFill>
                  <a:latin typeface="宋体" charset="-122"/>
                </a:rPr>
                <a:t>成功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42" name="Rectangle 12"/>
            <p:cNvSpPr>
              <a:spLocks noChangeArrowheads="1"/>
            </p:cNvSpPr>
            <p:nvPr/>
          </p:nvSpPr>
          <p:spPr bwMode="auto">
            <a:xfrm>
              <a:off x="7597775" y="5942013"/>
              <a:ext cx="841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43" name="Rectangle 15"/>
            <p:cNvSpPr>
              <a:spLocks noChangeArrowheads="1"/>
            </p:cNvSpPr>
            <p:nvPr/>
          </p:nvSpPr>
          <p:spPr bwMode="auto">
            <a:xfrm>
              <a:off x="1835150" y="3573463"/>
              <a:ext cx="1060191" cy="224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400" dirty="0">
                  <a:solidFill>
                    <a:srgbClr val="000000"/>
                  </a:solidFill>
                  <a:latin typeface="宋体" charset="-122"/>
                </a:rPr>
                <a:t>人羊狼菜</a:t>
              </a:r>
              <a:endParaRPr kumimoji="1" lang="zh-CN" altLang="en-US" sz="1400" dirty="0">
                <a:latin typeface="Times New Roman" pitchFamily="18" charset="0"/>
              </a:endParaRPr>
            </a:p>
          </p:txBody>
        </p:sp>
        <p:sp>
          <p:nvSpPr>
            <p:cNvPr id="44" name="Oval 17"/>
            <p:cNvSpPr>
              <a:spLocks noChangeArrowheads="1"/>
            </p:cNvSpPr>
            <p:nvPr/>
          </p:nvSpPr>
          <p:spPr bwMode="auto">
            <a:xfrm>
              <a:off x="2278063" y="3846513"/>
              <a:ext cx="119062" cy="114300"/>
            </a:xfrm>
            <a:prstGeom prst="ellipse">
              <a:avLst/>
            </a:prstGeom>
            <a:solidFill>
              <a:srgbClr val="FF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Oval 18"/>
            <p:cNvSpPr>
              <a:spLocks noChangeArrowheads="1"/>
            </p:cNvSpPr>
            <p:nvPr/>
          </p:nvSpPr>
          <p:spPr bwMode="auto">
            <a:xfrm>
              <a:off x="3400425" y="3846513"/>
              <a:ext cx="119063" cy="114300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Oval 19"/>
            <p:cNvSpPr>
              <a:spLocks noChangeArrowheads="1"/>
            </p:cNvSpPr>
            <p:nvPr/>
          </p:nvSpPr>
          <p:spPr bwMode="auto">
            <a:xfrm>
              <a:off x="4529138" y="3846513"/>
              <a:ext cx="119062" cy="114300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Oval 20"/>
            <p:cNvSpPr>
              <a:spLocks noChangeArrowheads="1"/>
            </p:cNvSpPr>
            <p:nvPr/>
          </p:nvSpPr>
          <p:spPr bwMode="auto">
            <a:xfrm>
              <a:off x="5651500" y="3846513"/>
              <a:ext cx="119063" cy="114300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Oval 21"/>
            <p:cNvSpPr>
              <a:spLocks noChangeArrowheads="1"/>
            </p:cNvSpPr>
            <p:nvPr/>
          </p:nvSpPr>
          <p:spPr bwMode="auto">
            <a:xfrm>
              <a:off x="6780213" y="3846513"/>
              <a:ext cx="119062" cy="114300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Oval 22"/>
            <p:cNvSpPr>
              <a:spLocks noChangeArrowheads="1"/>
            </p:cNvSpPr>
            <p:nvPr/>
          </p:nvSpPr>
          <p:spPr bwMode="auto">
            <a:xfrm>
              <a:off x="2278063" y="5816600"/>
              <a:ext cx="119062" cy="112713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Oval 23"/>
            <p:cNvSpPr>
              <a:spLocks noChangeArrowheads="1"/>
            </p:cNvSpPr>
            <p:nvPr/>
          </p:nvSpPr>
          <p:spPr bwMode="auto">
            <a:xfrm>
              <a:off x="3400425" y="5816600"/>
              <a:ext cx="119063" cy="112713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Oval 24"/>
            <p:cNvSpPr>
              <a:spLocks noChangeArrowheads="1"/>
            </p:cNvSpPr>
            <p:nvPr/>
          </p:nvSpPr>
          <p:spPr bwMode="auto">
            <a:xfrm>
              <a:off x="6780213" y="5816600"/>
              <a:ext cx="119062" cy="112713"/>
            </a:xfrm>
            <a:prstGeom prst="ellipse">
              <a:avLst/>
            </a:prstGeom>
            <a:solidFill>
              <a:srgbClr val="FF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Oval 25"/>
            <p:cNvSpPr>
              <a:spLocks noChangeArrowheads="1"/>
            </p:cNvSpPr>
            <p:nvPr/>
          </p:nvSpPr>
          <p:spPr bwMode="auto">
            <a:xfrm>
              <a:off x="5651500" y="5816600"/>
              <a:ext cx="119063" cy="112713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Oval 26"/>
            <p:cNvSpPr>
              <a:spLocks noChangeArrowheads="1"/>
            </p:cNvSpPr>
            <p:nvPr/>
          </p:nvSpPr>
          <p:spPr bwMode="auto">
            <a:xfrm>
              <a:off x="4529138" y="5816600"/>
              <a:ext cx="119062" cy="112713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29"/>
            <p:cNvSpPr>
              <a:spLocks noChangeArrowheads="1"/>
            </p:cNvSpPr>
            <p:nvPr/>
          </p:nvSpPr>
          <p:spPr bwMode="auto">
            <a:xfrm>
              <a:off x="3132138" y="3573463"/>
              <a:ext cx="795144" cy="224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400" dirty="0">
                  <a:solidFill>
                    <a:srgbClr val="000000"/>
                  </a:solidFill>
                  <a:latin typeface="Times New Roman" pitchFamily="18" charset="0"/>
                </a:rPr>
                <a:t>人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宋体" charset="-122"/>
                </a:rPr>
                <a:t>狼菜</a:t>
              </a:r>
            </a:p>
          </p:txBody>
        </p:sp>
        <p:sp>
          <p:nvSpPr>
            <p:cNvPr id="55" name="Rectangle 32"/>
            <p:cNvSpPr>
              <a:spLocks noChangeArrowheads="1"/>
            </p:cNvSpPr>
            <p:nvPr/>
          </p:nvSpPr>
          <p:spPr bwMode="auto">
            <a:xfrm>
              <a:off x="4203700" y="3544889"/>
              <a:ext cx="795144" cy="224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400" dirty="0">
                  <a:solidFill>
                    <a:srgbClr val="000000"/>
                  </a:solidFill>
                  <a:latin typeface="宋体" charset="-122"/>
                </a:rPr>
                <a:t>人羊狼</a:t>
              </a:r>
              <a:endParaRPr kumimoji="1" lang="zh-CN" altLang="en-US" sz="1400" dirty="0">
                <a:latin typeface="Times New Roman" pitchFamily="18" charset="0"/>
              </a:endParaRPr>
            </a:p>
          </p:txBody>
        </p:sp>
        <p:sp>
          <p:nvSpPr>
            <p:cNvPr id="56" name="Rectangle 35"/>
            <p:cNvSpPr>
              <a:spLocks noChangeArrowheads="1"/>
            </p:cNvSpPr>
            <p:nvPr/>
          </p:nvSpPr>
          <p:spPr bwMode="auto">
            <a:xfrm>
              <a:off x="5364162" y="3500438"/>
              <a:ext cx="795144" cy="224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400" dirty="0">
                  <a:solidFill>
                    <a:srgbClr val="000000"/>
                  </a:solidFill>
                  <a:latin typeface="宋体" charset="-122"/>
                </a:rPr>
                <a:t>人羊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Times New Roman" pitchFamily="18" charset="0"/>
                </a:rPr>
                <a:t>菜</a:t>
              </a:r>
              <a:endParaRPr kumimoji="1" lang="zh-CN" altLang="en-US" sz="1400" dirty="0">
                <a:latin typeface="Times New Roman" pitchFamily="18" charset="0"/>
              </a:endParaRPr>
            </a:p>
          </p:txBody>
        </p:sp>
        <p:sp>
          <p:nvSpPr>
            <p:cNvPr id="57" name="Rectangle 39"/>
            <p:cNvSpPr>
              <a:spLocks noChangeArrowheads="1"/>
            </p:cNvSpPr>
            <p:nvPr/>
          </p:nvSpPr>
          <p:spPr bwMode="auto">
            <a:xfrm>
              <a:off x="2001838" y="5943600"/>
              <a:ext cx="530096" cy="224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400" dirty="0">
                  <a:solidFill>
                    <a:srgbClr val="000000"/>
                  </a:solidFill>
                  <a:latin typeface="宋体" charset="-122"/>
                </a:rPr>
                <a:t>狼菜</a:t>
              </a:r>
              <a:endParaRPr kumimoji="1" lang="zh-CN" altLang="en-US" sz="1400" dirty="0">
                <a:latin typeface="Times New Roman" pitchFamily="18" charset="0"/>
              </a:endParaRPr>
            </a:p>
          </p:txBody>
        </p:sp>
        <p:sp>
          <p:nvSpPr>
            <p:cNvPr id="58" name="Rectangle 42"/>
            <p:cNvSpPr>
              <a:spLocks noChangeArrowheads="1"/>
            </p:cNvSpPr>
            <p:nvPr/>
          </p:nvSpPr>
          <p:spPr bwMode="auto">
            <a:xfrm>
              <a:off x="3322637" y="5956300"/>
              <a:ext cx="265047" cy="224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400" dirty="0">
                  <a:solidFill>
                    <a:srgbClr val="000000"/>
                  </a:solidFill>
                  <a:latin typeface="宋体" charset="-122"/>
                </a:rPr>
                <a:t>狼</a:t>
              </a:r>
              <a:endParaRPr kumimoji="1" lang="zh-CN" altLang="en-US" sz="1400" dirty="0">
                <a:latin typeface="Times New Roman" pitchFamily="18" charset="0"/>
              </a:endParaRPr>
            </a:p>
          </p:txBody>
        </p:sp>
        <p:sp>
          <p:nvSpPr>
            <p:cNvPr id="59" name="Rectangle 45"/>
            <p:cNvSpPr>
              <a:spLocks noChangeArrowheads="1"/>
            </p:cNvSpPr>
            <p:nvPr/>
          </p:nvSpPr>
          <p:spPr bwMode="auto">
            <a:xfrm>
              <a:off x="4443413" y="5970588"/>
              <a:ext cx="265047" cy="224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400" dirty="0">
                  <a:solidFill>
                    <a:srgbClr val="000000"/>
                  </a:solidFill>
                  <a:latin typeface="宋体" charset="-122"/>
                </a:rPr>
                <a:t>菜</a:t>
              </a:r>
              <a:endParaRPr kumimoji="1" lang="zh-CN" altLang="en-US" sz="1400" dirty="0">
                <a:latin typeface="Times New Roman" pitchFamily="18" charset="0"/>
              </a:endParaRPr>
            </a:p>
          </p:txBody>
        </p:sp>
        <p:sp>
          <p:nvSpPr>
            <p:cNvPr id="60" name="Rectangle 48"/>
            <p:cNvSpPr>
              <a:spLocks noChangeArrowheads="1"/>
            </p:cNvSpPr>
            <p:nvPr/>
          </p:nvSpPr>
          <p:spPr bwMode="auto">
            <a:xfrm>
              <a:off x="6589713" y="3530600"/>
              <a:ext cx="530096" cy="224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400" dirty="0">
                  <a:solidFill>
                    <a:srgbClr val="000000"/>
                  </a:solidFill>
                  <a:latin typeface="宋体" charset="-122"/>
                </a:rPr>
                <a:t>人羊</a:t>
              </a:r>
              <a:endParaRPr kumimoji="1" lang="zh-CN" altLang="en-US" sz="1400" dirty="0">
                <a:latin typeface="Times New Roman" pitchFamily="18" charset="0"/>
              </a:endParaRPr>
            </a:p>
          </p:txBody>
        </p:sp>
        <p:sp>
          <p:nvSpPr>
            <p:cNvPr id="61" name="Rectangle 51"/>
            <p:cNvSpPr>
              <a:spLocks noChangeArrowheads="1"/>
            </p:cNvSpPr>
            <p:nvPr/>
          </p:nvSpPr>
          <p:spPr bwMode="auto">
            <a:xfrm>
              <a:off x="5510213" y="5937250"/>
              <a:ext cx="265047" cy="224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400" dirty="0">
                  <a:solidFill>
                    <a:srgbClr val="000000"/>
                  </a:solidFill>
                  <a:latin typeface="宋体" charset="-122"/>
                </a:rPr>
                <a:t>羊</a:t>
              </a:r>
              <a:endParaRPr kumimoji="1" lang="zh-CN" altLang="en-US" sz="1400" dirty="0">
                <a:latin typeface="Times New Roman" pitchFamily="18" charset="0"/>
              </a:endParaRPr>
            </a:p>
          </p:txBody>
        </p:sp>
        <p:sp>
          <p:nvSpPr>
            <p:cNvPr id="62" name="Line 55"/>
            <p:cNvSpPr>
              <a:spLocks noChangeShapeType="1"/>
            </p:cNvSpPr>
            <p:nvPr/>
          </p:nvSpPr>
          <p:spPr bwMode="auto">
            <a:xfrm>
              <a:off x="3463925" y="3962400"/>
              <a:ext cx="1588" cy="18303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57"/>
            <p:cNvSpPr>
              <a:spLocks noChangeShapeType="1"/>
            </p:cNvSpPr>
            <p:nvPr/>
          </p:nvSpPr>
          <p:spPr bwMode="auto">
            <a:xfrm flipV="1">
              <a:off x="3490913" y="3960813"/>
              <a:ext cx="1081087" cy="186213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59"/>
            <p:cNvSpPr>
              <a:spLocks noChangeShapeType="1"/>
            </p:cNvSpPr>
            <p:nvPr/>
          </p:nvSpPr>
          <p:spPr bwMode="auto">
            <a:xfrm>
              <a:off x="4613275" y="3946525"/>
              <a:ext cx="1065213" cy="187642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65"/>
            <p:cNvSpPr>
              <a:spLocks noChangeShapeType="1"/>
            </p:cNvSpPr>
            <p:nvPr/>
          </p:nvSpPr>
          <p:spPr bwMode="auto">
            <a:xfrm flipH="1">
              <a:off x="5748338" y="3933825"/>
              <a:ext cx="1044575" cy="1900238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" name="Line 66"/>
            <p:cNvSpPr>
              <a:spLocks noChangeShapeType="1"/>
            </p:cNvSpPr>
            <p:nvPr/>
          </p:nvSpPr>
          <p:spPr bwMode="auto">
            <a:xfrm>
              <a:off x="2322513" y="3948113"/>
              <a:ext cx="0" cy="1857375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" name="Line 67"/>
            <p:cNvSpPr>
              <a:spLocks noChangeShapeType="1"/>
            </p:cNvSpPr>
            <p:nvPr/>
          </p:nvSpPr>
          <p:spPr bwMode="auto">
            <a:xfrm flipV="1">
              <a:off x="2351088" y="3948113"/>
              <a:ext cx="1089025" cy="1871662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" name="Line 68"/>
            <p:cNvSpPr>
              <a:spLocks noChangeShapeType="1"/>
            </p:cNvSpPr>
            <p:nvPr/>
          </p:nvSpPr>
          <p:spPr bwMode="auto">
            <a:xfrm>
              <a:off x="3511550" y="3919538"/>
              <a:ext cx="1046163" cy="193040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" name="Line 69"/>
            <p:cNvSpPr>
              <a:spLocks noChangeShapeType="1"/>
            </p:cNvSpPr>
            <p:nvPr/>
          </p:nvSpPr>
          <p:spPr bwMode="auto">
            <a:xfrm flipV="1">
              <a:off x="4614863" y="3933825"/>
              <a:ext cx="1074737" cy="188595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" name="Line 70"/>
            <p:cNvSpPr>
              <a:spLocks noChangeShapeType="1"/>
            </p:cNvSpPr>
            <p:nvPr/>
          </p:nvSpPr>
          <p:spPr bwMode="auto">
            <a:xfrm>
              <a:off x="5718175" y="3933825"/>
              <a:ext cx="0" cy="1916113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" name="Line 72"/>
            <p:cNvSpPr>
              <a:spLocks noChangeShapeType="1"/>
            </p:cNvSpPr>
            <p:nvPr/>
          </p:nvSpPr>
          <p:spPr bwMode="auto">
            <a:xfrm>
              <a:off x="6835775" y="3962400"/>
              <a:ext cx="0" cy="1857375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问题编码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55679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上述关系可以用一个布尔矩阵表示： 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427984" y="1628800"/>
          <a:ext cx="3096344" cy="316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公式" r:id="rId3" imgW="2197080" imgH="2286000" progId="Equation.3">
                  <p:embed/>
                </p:oleObj>
              </mc:Choice>
              <mc:Fallback>
                <p:oleObj name="公式" r:id="rId3" imgW="2197080" imgH="2286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1628800"/>
                        <a:ext cx="3096344" cy="31683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5085184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它也可以表示成一个“数”：</a:t>
            </a:r>
            <a:r>
              <a:rPr lang="en-US" altLang="zh-CN" dirty="0" smtClean="0"/>
              <a:t>1000000000111000000010100000000110……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或者，也可以表示成符号串：</a:t>
            </a:r>
            <a:r>
              <a:rPr lang="en-US" altLang="zh-CN" dirty="0" smtClean="0"/>
              <a:t>16#28#2#6#3#768#384#320#112#32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一切皆编码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123728" y="2348880"/>
            <a:ext cx="475252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人有多大胆</a:t>
            </a:r>
            <a:endParaRPr lang="en-US" altLang="zh-CN" sz="5400" b="1" cap="none" spc="0" dirty="0" smtClean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  <a:p>
            <a:pPr algn="ctr"/>
            <a:r>
              <a:rPr lang="zh-CN" altLang="en-US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地有多大产</a:t>
            </a:r>
            <a:endParaRPr lang="zh-CN" altLang="en-US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9672" y="4653136"/>
            <a:ext cx="612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反其意而用之： 计算无疆</a:t>
            </a:r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051720" y="1844824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历史上的一个黑色幽默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我们用计算机干什么？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1560" y="2060848"/>
            <a:ext cx="2520280" cy="3888432"/>
          </a:xfrm>
        </p:spPr>
        <p:txBody>
          <a:bodyPr/>
          <a:lstStyle/>
          <a:p>
            <a:r>
              <a:rPr lang="zh-CN" altLang="en-US" dirty="0" smtClean="0"/>
              <a:t>模拟：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自然现象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社会现象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人造现象</a:t>
            </a:r>
            <a:endParaRPr lang="en-US" altLang="zh-CN" dirty="0" smtClean="0"/>
          </a:p>
          <a:p>
            <a:r>
              <a:rPr lang="zh-CN" altLang="en-US" dirty="0" smtClean="0"/>
              <a:t>通信：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跨越空间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跨越时间</a:t>
            </a:r>
            <a:endParaRPr lang="en-US" altLang="zh-CN" dirty="0" smtClean="0"/>
          </a:p>
          <a:p>
            <a:r>
              <a:rPr lang="zh-CN" altLang="en-US" dirty="0" smtClean="0"/>
              <a:t>控制</a:t>
            </a:r>
            <a:endParaRPr lang="zh-CN" altLang="en-US" dirty="0"/>
          </a:p>
        </p:txBody>
      </p:sp>
      <p:pic>
        <p:nvPicPr>
          <p:cNvPr id="4" name="Picture 3" descr="-337510406240963083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768911"/>
            <a:ext cx="1750453" cy="1042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288140943122669463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69349" y="2662591"/>
            <a:ext cx="1712106" cy="136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 descr="天然石纹"/>
          <p:cNvSpPr txBox="1">
            <a:spLocks/>
          </p:cNvSpPr>
          <p:nvPr/>
        </p:nvSpPr>
        <p:spPr bwMode="auto">
          <a:xfrm>
            <a:off x="5076056" y="1412776"/>
            <a:ext cx="1338780" cy="3785652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57150" cmpd="thickThin">
            <a:solidFill>
              <a:srgbClr val="CCFF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" hangingPunct="0"/>
            <a:endParaRPr lang="en-US" altLang="zh-CN" sz="4800" dirty="0">
              <a:latin typeface="华文新魏" pitchFamily="2" charset="-122"/>
              <a:ea typeface="华文新魏" pitchFamily="2" charset="-122"/>
            </a:endParaRPr>
          </a:p>
          <a:p>
            <a:pPr algn="ctr" fontAlgn="b" hangingPunct="0"/>
            <a:r>
              <a:rPr lang="zh-CN" altLang="en-US" sz="4800" dirty="0">
                <a:latin typeface="华文新魏" pitchFamily="2" charset="-122"/>
                <a:ea typeface="华文新魏" pitchFamily="2" charset="-122"/>
              </a:rPr>
              <a:t>抽</a:t>
            </a:r>
          </a:p>
          <a:p>
            <a:pPr algn="ctr" fontAlgn="b" hangingPunct="0"/>
            <a:endParaRPr lang="zh-CN" altLang="en-US" sz="4800" dirty="0">
              <a:latin typeface="华文新魏" pitchFamily="2" charset="-122"/>
              <a:ea typeface="华文新魏" pitchFamily="2" charset="-122"/>
            </a:endParaRPr>
          </a:p>
          <a:p>
            <a:pPr algn="ctr" fontAlgn="b" hangingPunct="0"/>
            <a:r>
              <a:rPr lang="zh-CN" altLang="en-US" sz="4800" dirty="0" smtClean="0">
                <a:latin typeface="华文新魏" pitchFamily="2" charset="-122"/>
                <a:ea typeface="华文新魏" pitchFamily="2" charset="-122"/>
              </a:rPr>
              <a:t>象</a:t>
            </a:r>
            <a:endParaRPr lang="zh-CN" altLang="en-US" sz="4800" dirty="0">
              <a:latin typeface="华文新魏" pitchFamily="2" charset="-122"/>
              <a:ea typeface="华文新魏" pitchFamily="2" charset="-122"/>
            </a:endParaRPr>
          </a:p>
          <a:p>
            <a:pPr algn="ctr" fontAlgn="b" hangingPunct="0"/>
            <a:endParaRPr lang="en-US" altLang="zh-CN" sz="4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4403827" y="3162521"/>
            <a:ext cx="631607" cy="407182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6474595" y="3074298"/>
            <a:ext cx="710558" cy="407182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140614" y="3901104"/>
            <a:ext cx="13593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" hangingPunct="0"/>
            <a:r>
              <a:rPr lang="zh-CN" altLang="en-US" sz="2000" dirty="0" smtClean="0">
                <a:latin typeface="Times New Roman" pitchFamily="18" charset="0"/>
                <a:ea typeface="永中宋体" pitchFamily="2" charset="-122"/>
              </a:rPr>
              <a:t>物理世界</a:t>
            </a:r>
            <a:endParaRPr lang="zh-CN" altLang="en-US" sz="2000" dirty="0">
              <a:latin typeface="Times New Roman" pitchFamily="18" charset="0"/>
              <a:ea typeface="永中宋体" pitchFamily="2" charset="-122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164851" y="4093385"/>
            <a:ext cx="13229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 hangingPunct="0"/>
            <a:r>
              <a:rPr lang="zh-CN" altLang="en-US" sz="2000" dirty="0" smtClean="0">
                <a:latin typeface="Times New Roman" pitchFamily="18" charset="0"/>
                <a:ea typeface="永中宋体" pitchFamily="2" charset="-122"/>
              </a:rPr>
              <a:t>虚拟世界</a:t>
            </a:r>
            <a:endParaRPr lang="zh-CN" altLang="en-US" sz="2000" dirty="0">
              <a:latin typeface="Times New Roman" pitchFamily="18" charset="0"/>
              <a:ea typeface="永中宋体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79912" y="5445224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+mj-ea"/>
                <a:ea typeface="+mj-ea"/>
              </a:rPr>
              <a:t>走向物理世界与虚拟世界的无缝连接</a:t>
            </a:r>
            <a:endParaRPr lang="zh-CN" altLang="en-US" sz="2000" b="1" dirty="0">
              <a:latin typeface="+mj-ea"/>
              <a:ea typeface="+mj-ea"/>
            </a:endParaRPr>
          </a:p>
        </p:txBody>
      </p:sp>
      <p:sp>
        <p:nvSpPr>
          <p:cNvPr id="19" name="上弧形箭头 18"/>
          <p:cNvSpPr/>
          <p:nvPr/>
        </p:nvSpPr>
        <p:spPr>
          <a:xfrm>
            <a:off x="4644008" y="2348880"/>
            <a:ext cx="2448272" cy="5760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上弧形箭头 19"/>
          <p:cNvSpPr/>
          <p:nvPr/>
        </p:nvSpPr>
        <p:spPr>
          <a:xfrm rot="10800000">
            <a:off x="4572000" y="3789040"/>
            <a:ext cx="2448272" cy="5760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76200" tIns="38100" rIns="76200" bIns="38100"/>
          <a:lstStyle/>
          <a:p>
            <a:pPr eaLnBrk="1" hangingPunct="1"/>
            <a:r>
              <a:rPr lang="zh-CN" altLang="en-US" smtClean="0"/>
              <a:t>问题抽象</a:t>
            </a:r>
          </a:p>
        </p:txBody>
      </p:sp>
      <p:sp>
        <p:nvSpPr>
          <p:cNvPr id="3075" name="Oval 3"/>
          <p:cNvSpPr>
            <a:spLocks/>
          </p:cNvSpPr>
          <p:nvPr/>
        </p:nvSpPr>
        <p:spPr bwMode="auto">
          <a:xfrm>
            <a:off x="1403648" y="2204864"/>
            <a:ext cx="1905000" cy="3281363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 cmpd="thinThick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979712" y="2780928"/>
            <a:ext cx="741362" cy="226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" hangingPunct="0"/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问题抽象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71600" y="1772816"/>
            <a:ext cx="889000" cy="4352925"/>
            <a:chOff x="1018" y="1199"/>
            <a:chExt cx="560" cy="2742"/>
          </a:xfrm>
        </p:grpSpPr>
        <p:sp>
          <p:nvSpPr>
            <p:cNvPr id="3084" name="Line 6"/>
            <p:cNvSpPr>
              <a:spLocks noChangeShapeType="1"/>
            </p:cNvSpPr>
            <p:nvPr/>
          </p:nvSpPr>
          <p:spPr bwMode="auto">
            <a:xfrm flipH="1">
              <a:off x="1558" y="1199"/>
              <a:ext cx="13" cy="26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Text Box 7"/>
            <p:cNvSpPr txBox="1">
              <a:spLocks noChangeArrowheads="1"/>
            </p:cNvSpPr>
            <p:nvPr/>
          </p:nvSpPr>
          <p:spPr bwMode="auto">
            <a:xfrm>
              <a:off x="1018" y="3655"/>
              <a:ext cx="560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" hangingPunct="0"/>
              <a:r>
                <a:rPr lang="zh-CN" altLang="en-US" sz="2400">
                  <a:latin typeface="Times New Roman" pitchFamily="18" charset="0"/>
                  <a:ea typeface="永中宋体" pitchFamily="2" charset="-122"/>
                </a:rPr>
                <a:t>算法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139952" y="980728"/>
            <a:ext cx="3660775" cy="2265363"/>
            <a:chOff x="2587" y="1040"/>
            <a:chExt cx="2306" cy="1427"/>
          </a:xfrm>
        </p:grpSpPr>
        <p:sp>
          <p:nvSpPr>
            <p:cNvPr id="3082" name="AutoShape 9" descr="微风"/>
            <p:cNvSpPr>
              <a:spLocks noChangeArrowheads="1"/>
            </p:cNvSpPr>
            <p:nvPr/>
          </p:nvSpPr>
          <p:spPr bwMode="auto">
            <a:xfrm>
              <a:off x="2587" y="1040"/>
              <a:ext cx="2306" cy="1427"/>
            </a:xfrm>
            <a:prstGeom prst="roundRect">
              <a:avLst>
                <a:gd name="adj" fmla="val 16667"/>
              </a:avLst>
            </a:prstGeom>
            <a:blipFill dpi="0" rotWithShape="1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Text Box 10"/>
            <p:cNvSpPr txBox="1">
              <a:spLocks noChangeArrowheads="1"/>
            </p:cNvSpPr>
            <p:nvPr/>
          </p:nvSpPr>
          <p:spPr bwMode="auto">
            <a:xfrm>
              <a:off x="2711" y="1117"/>
              <a:ext cx="2037" cy="1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" hangingPunct="0">
                <a:lnSpc>
                  <a:spcPct val="150000"/>
                </a:lnSpc>
              </a:pPr>
              <a:r>
                <a:rPr lang="zh-CN" altLang="en-US" sz="2800">
                  <a:latin typeface="Times New Roman" pitchFamily="18" charset="0"/>
                  <a:ea typeface="永中宋体" pitchFamily="2" charset="-122"/>
                </a:rPr>
                <a:t>核心概念：</a:t>
              </a:r>
            </a:p>
            <a:p>
              <a:pPr fontAlgn="b" hangingPunct="0">
                <a:lnSpc>
                  <a:spcPct val="150000"/>
                </a:lnSpc>
              </a:pPr>
              <a:r>
                <a:rPr lang="zh-CN" altLang="en-US" sz="2800">
                  <a:latin typeface="Times New Roman" pitchFamily="18" charset="0"/>
                  <a:ea typeface="永中宋体" pitchFamily="2" charset="-122"/>
                </a:rPr>
                <a:t>数学模型、表示、</a:t>
              </a:r>
            </a:p>
            <a:p>
              <a:pPr fontAlgn="b" hangingPunct="0">
                <a:lnSpc>
                  <a:spcPct val="150000"/>
                </a:lnSpc>
              </a:pPr>
              <a:r>
                <a:rPr lang="zh-CN" altLang="en-US" sz="2800">
                  <a:latin typeface="Times New Roman" pitchFamily="18" charset="0"/>
                  <a:ea typeface="永中宋体" pitchFamily="2" charset="-122"/>
                </a:rPr>
                <a:t>实现、转换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995936" y="3645024"/>
            <a:ext cx="4248472" cy="2088232"/>
            <a:chOff x="3995936" y="3645024"/>
            <a:chExt cx="4248472" cy="2088232"/>
          </a:xfrm>
        </p:grpSpPr>
        <p:sp>
          <p:nvSpPr>
            <p:cNvPr id="14" name="圆角矩形 13"/>
            <p:cNvSpPr/>
            <p:nvPr/>
          </p:nvSpPr>
          <p:spPr>
            <a:xfrm>
              <a:off x="3995936" y="3645024"/>
              <a:ext cx="4176464" cy="2088232"/>
            </a:xfrm>
            <a:prstGeom prst="roundRect">
              <a:avLst/>
            </a:prstGeom>
            <a:blipFill>
              <a:blip r:embed="rId4" cstate="print"/>
              <a:tile tx="0" ty="0" sx="100000" sy="100000" flip="none" algn="tl"/>
            </a:blipFill>
            <a:ln>
              <a:noFill/>
            </a:ln>
            <a:scene3d>
              <a:camera prst="orthographicFront"/>
              <a:lightRig rig="threePt" dir="t"/>
            </a:scene3d>
            <a:sp3d>
              <a:bevelB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67944" y="3789040"/>
              <a:ext cx="4176464" cy="1800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+mj-ea"/>
                  <a:ea typeface="+mj-ea"/>
                </a:rPr>
                <a:t>算法是计算思维的核心概念</a:t>
              </a:r>
              <a:r>
                <a:rPr lang="en-US" altLang="zh-CN" sz="2400" dirty="0" smtClean="0">
                  <a:latin typeface="+mj-ea"/>
                  <a:ea typeface="+mj-ea"/>
                </a:rPr>
                <a:t>:</a:t>
              </a:r>
            </a:p>
            <a:p>
              <a:pPr>
                <a:spcBef>
                  <a:spcPts val="600"/>
                </a:spcBef>
              </a:pPr>
              <a:r>
                <a:rPr lang="zh-CN" altLang="en-US" sz="2400" dirty="0" smtClean="0">
                  <a:latin typeface="+mj-ea"/>
                  <a:ea typeface="+mj-ea"/>
                </a:rPr>
                <a:t>方法层</a:t>
              </a:r>
              <a:r>
                <a:rPr lang="en-US" altLang="zh-CN" sz="2400" dirty="0" smtClean="0">
                  <a:latin typeface="+mj-ea"/>
                  <a:ea typeface="+mj-ea"/>
                </a:rPr>
                <a:t>:</a:t>
              </a:r>
              <a:r>
                <a:rPr lang="zh-CN" altLang="en-US" sz="2400" dirty="0" smtClean="0">
                  <a:latin typeface="+mj-ea"/>
                  <a:ea typeface="+mj-ea"/>
                </a:rPr>
                <a:t> 算法</a:t>
              </a:r>
              <a:endParaRPr lang="en-US" altLang="zh-CN" sz="2400" dirty="0" smtClean="0">
                <a:latin typeface="+mj-ea"/>
                <a:ea typeface="+mj-ea"/>
              </a:endParaRPr>
            </a:p>
            <a:p>
              <a:pPr>
                <a:spcBef>
                  <a:spcPts val="600"/>
                </a:spcBef>
              </a:pPr>
              <a:r>
                <a:rPr lang="zh-CN" altLang="en-US" sz="2400" dirty="0" smtClean="0">
                  <a:latin typeface="+mj-ea"/>
                  <a:ea typeface="+mj-ea"/>
                </a:rPr>
                <a:t>表示层</a:t>
              </a:r>
              <a:r>
                <a:rPr lang="en-US" altLang="zh-CN" sz="2400" dirty="0" smtClean="0">
                  <a:latin typeface="+mj-ea"/>
                  <a:ea typeface="+mj-ea"/>
                </a:rPr>
                <a:t>:</a:t>
              </a:r>
              <a:r>
                <a:rPr lang="zh-CN" altLang="en-US" sz="2400" dirty="0" smtClean="0">
                  <a:latin typeface="+mj-ea"/>
                  <a:ea typeface="+mj-ea"/>
                </a:rPr>
                <a:t> 编程</a:t>
              </a:r>
              <a:endParaRPr lang="en-US" altLang="zh-CN" sz="2400" dirty="0" smtClean="0">
                <a:latin typeface="+mj-ea"/>
                <a:ea typeface="+mj-ea"/>
              </a:endParaRPr>
            </a:p>
            <a:p>
              <a:pPr>
                <a:spcBef>
                  <a:spcPts val="600"/>
                </a:spcBef>
              </a:pPr>
              <a:r>
                <a:rPr lang="zh-CN" altLang="en-US" sz="2400" dirty="0" smtClean="0">
                  <a:latin typeface="+mj-ea"/>
                  <a:ea typeface="+mj-ea"/>
                </a:rPr>
                <a:t>实现层</a:t>
              </a:r>
              <a:r>
                <a:rPr lang="en-US" altLang="zh-CN" sz="2400" dirty="0" smtClean="0">
                  <a:latin typeface="+mj-ea"/>
                  <a:ea typeface="+mj-ea"/>
                </a:rPr>
                <a:t>:</a:t>
              </a:r>
              <a:r>
                <a:rPr lang="zh-CN" altLang="en-US" sz="2400" dirty="0" smtClean="0">
                  <a:latin typeface="+mj-ea"/>
                  <a:ea typeface="+mj-ea"/>
                </a:rPr>
                <a:t> 机器</a:t>
              </a:r>
              <a:endParaRPr lang="zh-CN" altLang="en-US" sz="2400" dirty="0">
                <a:latin typeface="+mj-ea"/>
                <a:ea typeface="+mj-ea"/>
              </a:endParaRPr>
            </a:p>
          </p:txBody>
        </p:sp>
        <p:sp>
          <p:nvSpPr>
            <p:cNvPr id="12" name="右大括号 11"/>
            <p:cNvSpPr/>
            <p:nvPr/>
          </p:nvSpPr>
          <p:spPr>
            <a:xfrm>
              <a:off x="5940152" y="4365104"/>
              <a:ext cx="288032" cy="100811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72200" y="4437112"/>
              <a:ext cx="14401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+mj-ea"/>
                  <a:ea typeface="+mj-ea"/>
                </a:rPr>
                <a:t>这差不多也就是计算机科学的主要内容了</a:t>
              </a:r>
              <a:endParaRPr lang="zh-CN" altLang="en-US" sz="1600" dirty="0"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问题抽象的分层映射</a:t>
            </a:r>
          </a:p>
        </p:txBody>
      </p:sp>
      <p:sp>
        <p:nvSpPr>
          <p:cNvPr id="4113" name="AutoShape 4"/>
          <p:cNvSpPr>
            <a:spLocks noChangeArrowheads="1"/>
          </p:cNvSpPr>
          <p:nvPr/>
        </p:nvSpPr>
        <p:spPr bwMode="auto">
          <a:xfrm>
            <a:off x="2555776" y="1772816"/>
            <a:ext cx="4043363" cy="62865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round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4114" name="Text Box 5"/>
          <p:cNvSpPr txBox="1">
            <a:spLocks noChangeArrowheads="1"/>
          </p:cNvSpPr>
          <p:nvPr/>
        </p:nvSpPr>
        <p:spPr bwMode="auto">
          <a:xfrm>
            <a:off x="2965351" y="1849016"/>
            <a:ext cx="363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  <a:ea typeface="永中宋体" pitchFamily="2" charset="-122"/>
              </a:rPr>
              <a:t>应用领域的对象与关系</a:t>
            </a:r>
          </a:p>
        </p:txBody>
      </p:sp>
      <p:sp>
        <p:nvSpPr>
          <p:cNvPr id="4111" name="AutoShape 7"/>
          <p:cNvSpPr>
            <a:spLocks noChangeArrowheads="1"/>
          </p:cNvSpPr>
          <p:nvPr/>
        </p:nvSpPr>
        <p:spPr bwMode="auto">
          <a:xfrm>
            <a:off x="2486025" y="2925763"/>
            <a:ext cx="4043363" cy="62865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round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4112" name="Text Box 8"/>
          <p:cNvSpPr txBox="1">
            <a:spLocks noChangeArrowheads="1"/>
          </p:cNvSpPr>
          <p:nvPr/>
        </p:nvSpPr>
        <p:spPr bwMode="auto">
          <a:xfrm>
            <a:off x="2895600" y="3001963"/>
            <a:ext cx="363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  <a:ea typeface="永中宋体" pitchFamily="2" charset="-122"/>
              </a:rPr>
              <a:t>数学对象与关系描述</a:t>
            </a:r>
          </a:p>
        </p:txBody>
      </p:sp>
      <p:sp>
        <p:nvSpPr>
          <p:cNvPr id="4109" name="AutoShape 10"/>
          <p:cNvSpPr>
            <a:spLocks noChangeArrowheads="1"/>
          </p:cNvSpPr>
          <p:nvPr/>
        </p:nvSpPr>
        <p:spPr bwMode="auto">
          <a:xfrm>
            <a:off x="2492375" y="4083050"/>
            <a:ext cx="4043363" cy="62865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round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4110" name="Text Box 11"/>
          <p:cNvSpPr txBox="1">
            <a:spLocks noChangeArrowheads="1"/>
          </p:cNvSpPr>
          <p:nvPr/>
        </p:nvSpPr>
        <p:spPr bwMode="auto">
          <a:xfrm>
            <a:off x="2901950" y="4159250"/>
            <a:ext cx="363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  <a:ea typeface="永中宋体" pitchFamily="2" charset="-122"/>
              </a:rPr>
              <a:t>数据结构与状态转换</a:t>
            </a:r>
          </a:p>
        </p:txBody>
      </p:sp>
      <p:sp>
        <p:nvSpPr>
          <p:cNvPr id="4107" name="AutoShape 13"/>
          <p:cNvSpPr>
            <a:spLocks noChangeArrowheads="1"/>
          </p:cNvSpPr>
          <p:nvPr/>
        </p:nvSpPr>
        <p:spPr bwMode="auto">
          <a:xfrm>
            <a:off x="2489200" y="5241925"/>
            <a:ext cx="4043363" cy="62865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round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4108" name="Text Box 14"/>
          <p:cNvSpPr txBox="1">
            <a:spLocks noChangeArrowheads="1"/>
          </p:cNvSpPr>
          <p:nvPr/>
        </p:nvSpPr>
        <p:spPr bwMode="auto">
          <a:xfrm>
            <a:off x="2898775" y="5318125"/>
            <a:ext cx="363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  <a:ea typeface="永中宋体" pitchFamily="2" charset="-122"/>
              </a:rPr>
              <a:t>操作过程与效果</a:t>
            </a:r>
          </a:p>
        </p:txBody>
      </p:sp>
      <p:sp>
        <p:nvSpPr>
          <p:cNvPr id="8207" name="AutoShape 15"/>
          <p:cNvSpPr>
            <a:spLocks noChangeArrowheads="1"/>
          </p:cNvSpPr>
          <p:nvPr/>
        </p:nvSpPr>
        <p:spPr bwMode="auto">
          <a:xfrm rot="5400000">
            <a:off x="-32544" y="3733007"/>
            <a:ext cx="3160713" cy="4889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>
                  <a:alpha val="99001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104" name="Text Box 16"/>
          <p:cNvSpPr txBox="1">
            <a:spLocks noChangeArrowheads="1"/>
          </p:cNvSpPr>
          <p:nvPr/>
        </p:nvSpPr>
        <p:spPr bwMode="auto">
          <a:xfrm>
            <a:off x="823913" y="3154363"/>
            <a:ext cx="479425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  <a:ea typeface="永中宋体" pitchFamily="2" charset="-122"/>
              </a:rPr>
              <a:t>分</a:t>
            </a:r>
          </a:p>
          <a:p>
            <a:pPr fontAlgn="b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  <a:ea typeface="永中宋体" pitchFamily="2" charset="-122"/>
              </a:rPr>
              <a:t>析</a:t>
            </a:r>
          </a:p>
        </p:txBody>
      </p:sp>
      <p:sp>
        <p:nvSpPr>
          <p:cNvPr id="8209" name="AutoShape 17"/>
          <p:cNvSpPr>
            <a:spLocks noChangeArrowheads="1"/>
          </p:cNvSpPr>
          <p:nvPr/>
        </p:nvSpPr>
        <p:spPr bwMode="auto">
          <a:xfrm rot="16200000" flipV="1">
            <a:off x="5893593" y="3637757"/>
            <a:ext cx="3160713" cy="4889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>
                  <a:alpha val="99001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106" name="Text Box 18"/>
          <p:cNvSpPr txBox="1">
            <a:spLocks noChangeArrowheads="1"/>
          </p:cNvSpPr>
          <p:nvPr/>
        </p:nvSpPr>
        <p:spPr bwMode="auto">
          <a:xfrm>
            <a:off x="7718425" y="3370263"/>
            <a:ext cx="479425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  <a:ea typeface="永中宋体" pitchFamily="2" charset="-122"/>
              </a:rPr>
              <a:t>求</a:t>
            </a:r>
          </a:p>
          <a:p>
            <a:pPr fontAlgn="b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  <a:ea typeface="永中宋体" pitchFamily="2" charset="-122"/>
              </a:rPr>
              <a:t>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76200" tIns="38100" rIns="76200" bIns="38100"/>
          <a:lstStyle/>
          <a:p>
            <a:pPr eaLnBrk="1" hangingPunct="1"/>
            <a:r>
              <a:rPr lang="zh-CN" altLang="en-US" smtClean="0"/>
              <a:t>系统抽象</a:t>
            </a:r>
          </a:p>
        </p:txBody>
      </p:sp>
      <p:sp>
        <p:nvSpPr>
          <p:cNvPr id="5123" name="Oval 3"/>
          <p:cNvSpPr>
            <a:spLocks/>
          </p:cNvSpPr>
          <p:nvPr/>
        </p:nvSpPr>
        <p:spPr bwMode="auto">
          <a:xfrm>
            <a:off x="1331640" y="2060848"/>
            <a:ext cx="1905000" cy="3281363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 cmpd="thinThick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907704" y="2636912"/>
            <a:ext cx="741362" cy="226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" hangingPunct="0"/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系统抽象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87624" y="1628800"/>
            <a:ext cx="889000" cy="4286250"/>
            <a:chOff x="1018" y="1199"/>
            <a:chExt cx="560" cy="2700"/>
          </a:xfrm>
        </p:grpSpPr>
        <p:sp>
          <p:nvSpPr>
            <p:cNvPr id="5132" name="Line 6"/>
            <p:cNvSpPr>
              <a:spLocks noChangeShapeType="1"/>
            </p:cNvSpPr>
            <p:nvPr/>
          </p:nvSpPr>
          <p:spPr bwMode="auto">
            <a:xfrm flipH="1">
              <a:off x="1558" y="1199"/>
              <a:ext cx="13" cy="26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" name="Text Box 7"/>
            <p:cNvSpPr txBox="1">
              <a:spLocks noChangeArrowheads="1"/>
            </p:cNvSpPr>
            <p:nvPr/>
          </p:nvSpPr>
          <p:spPr bwMode="auto">
            <a:xfrm>
              <a:off x="1018" y="3613"/>
              <a:ext cx="560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" hangingPunct="0"/>
              <a:r>
                <a:rPr lang="zh-CN" altLang="en-US" sz="2400">
                  <a:latin typeface="Times New Roman" pitchFamily="18" charset="0"/>
                  <a:ea typeface="永中宋体" pitchFamily="2" charset="-122"/>
                </a:rPr>
                <a:t>平台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419872" y="2564904"/>
            <a:ext cx="4579937" cy="2265363"/>
            <a:chOff x="2587" y="1040"/>
            <a:chExt cx="2885" cy="1427"/>
          </a:xfrm>
        </p:grpSpPr>
        <p:sp>
          <p:nvSpPr>
            <p:cNvPr id="5130" name="AutoShape 9" descr="微风"/>
            <p:cNvSpPr>
              <a:spLocks noChangeArrowheads="1"/>
            </p:cNvSpPr>
            <p:nvPr/>
          </p:nvSpPr>
          <p:spPr bwMode="auto">
            <a:xfrm>
              <a:off x="2587" y="1040"/>
              <a:ext cx="2885" cy="1427"/>
            </a:xfrm>
            <a:prstGeom prst="roundRect">
              <a:avLst>
                <a:gd name="adj" fmla="val 16667"/>
              </a:avLst>
            </a:prstGeom>
            <a:blipFill dpi="0" rotWithShape="1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Text Box 10"/>
            <p:cNvSpPr txBox="1">
              <a:spLocks noChangeArrowheads="1"/>
            </p:cNvSpPr>
            <p:nvPr/>
          </p:nvSpPr>
          <p:spPr bwMode="auto">
            <a:xfrm>
              <a:off x="2718" y="1117"/>
              <a:ext cx="2549" cy="1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" hangingPunct="0">
                <a:lnSpc>
                  <a:spcPct val="150000"/>
                </a:lnSpc>
              </a:pPr>
              <a:r>
                <a:rPr lang="zh-CN" altLang="en-US" sz="2800">
                  <a:latin typeface="Times New Roman" pitchFamily="18" charset="0"/>
                  <a:ea typeface="永中宋体" pitchFamily="2" charset="-122"/>
                </a:rPr>
                <a:t>核心概念：</a:t>
              </a:r>
            </a:p>
            <a:p>
              <a:pPr fontAlgn="b" hangingPunct="0">
                <a:lnSpc>
                  <a:spcPct val="150000"/>
                </a:lnSpc>
              </a:pPr>
              <a:r>
                <a:rPr lang="zh-CN" altLang="en-US" sz="2800">
                  <a:latin typeface="Times New Roman" pitchFamily="18" charset="0"/>
                  <a:ea typeface="永中宋体" pitchFamily="2" charset="-122"/>
                </a:rPr>
                <a:t>系统模型、功能逻辑、</a:t>
              </a:r>
            </a:p>
            <a:p>
              <a:pPr fontAlgn="b" hangingPunct="0">
                <a:lnSpc>
                  <a:spcPct val="150000"/>
                </a:lnSpc>
              </a:pPr>
              <a:r>
                <a:rPr lang="zh-CN" altLang="en-US" sz="2800">
                  <a:latin typeface="Times New Roman" pitchFamily="18" charset="0"/>
                  <a:ea typeface="永中宋体" pitchFamily="2" charset="-122"/>
                </a:rPr>
                <a:t>接口、实现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系统抽象的分层映射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498725" y="1768475"/>
            <a:ext cx="4046538" cy="628650"/>
            <a:chOff x="1715" y="1114"/>
            <a:chExt cx="2549" cy="396"/>
          </a:xfrm>
          <a:solidFill>
            <a:schemeClr val="bg1">
              <a:lumMod val="85000"/>
            </a:schemeClr>
          </a:solidFill>
        </p:grpSpPr>
        <p:sp>
          <p:nvSpPr>
            <p:cNvPr id="6161" name="AutoShape 4"/>
            <p:cNvSpPr>
              <a:spLocks noChangeArrowheads="1"/>
            </p:cNvSpPr>
            <p:nvPr/>
          </p:nvSpPr>
          <p:spPr bwMode="auto">
            <a:xfrm>
              <a:off x="1715" y="1114"/>
              <a:ext cx="2547" cy="396"/>
            </a:xfrm>
            <a:prstGeom prst="roundRect">
              <a:avLst>
                <a:gd name="adj" fmla="val 16667"/>
              </a:avLst>
            </a:prstGeom>
            <a:grpFill/>
            <a:ln w="9525">
              <a:round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6162" name="Text Box 5"/>
            <p:cNvSpPr txBox="1">
              <a:spLocks noChangeArrowheads="1"/>
            </p:cNvSpPr>
            <p:nvPr/>
          </p:nvSpPr>
          <p:spPr bwMode="auto">
            <a:xfrm>
              <a:off x="1973" y="1162"/>
              <a:ext cx="2291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"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  <a:ea typeface="永中宋体" pitchFamily="2" charset="-122"/>
                </a:rPr>
                <a:t>系统目标与子目标分解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486025" y="2925763"/>
            <a:ext cx="4046538" cy="628650"/>
            <a:chOff x="1715" y="1114"/>
            <a:chExt cx="2549" cy="396"/>
          </a:xfrm>
          <a:solidFill>
            <a:schemeClr val="bg1">
              <a:lumMod val="85000"/>
            </a:schemeClr>
          </a:solidFill>
        </p:grpSpPr>
        <p:sp>
          <p:nvSpPr>
            <p:cNvPr id="6159" name="AutoShape 7"/>
            <p:cNvSpPr>
              <a:spLocks noChangeArrowheads="1"/>
            </p:cNvSpPr>
            <p:nvPr/>
          </p:nvSpPr>
          <p:spPr bwMode="auto">
            <a:xfrm>
              <a:off x="1715" y="1114"/>
              <a:ext cx="2547" cy="396"/>
            </a:xfrm>
            <a:prstGeom prst="roundRect">
              <a:avLst>
                <a:gd name="adj" fmla="val 16667"/>
              </a:avLst>
            </a:prstGeom>
            <a:grpFill/>
            <a:ln w="9525">
              <a:round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6160" name="Text Box 8"/>
            <p:cNvSpPr txBox="1">
              <a:spLocks noChangeArrowheads="1"/>
            </p:cNvSpPr>
            <p:nvPr/>
          </p:nvSpPr>
          <p:spPr bwMode="auto">
            <a:xfrm>
              <a:off x="1973" y="1162"/>
              <a:ext cx="2291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"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  <a:ea typeface="永中宋体" pitchFamily="2" charset="-122"/>
                </a:rPr>
                <a:t>功能模块与接口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492375" y="4083050"/>
            <a:ext cx="4046538" cy="628650"/>
            <a:chOff x="1715" y="1114"/>
            <a:chExt cx="2549" cy="396"/>
          </a:xfrm>
          <a:solidFill>
            <a:schemeClr val="bg1">
              <a:lumMod val="85000"/>
            </a:schemeClr>
          </a:solidFill>
        </p:grpSpPr>
        <p:sp>
          <p:nvSpPr>
            <p:cNvPr id="6157" name="AutoShape 10"/>
            <p:cNvSpPr>
              <a:spLocks noChangeArrowheads="1"/>
            </p:cNvSpPr>
            <p:nvPr/>
          </p:nvSpPr>
          <p:spPr bwMode="auto">
            <a:xfrm>
              <a:off x="1715" y="1114"/>
              <a:ext cx="2547" cy="396"/>
            </a:xfrm>
            <a:prstGeom prst="roundRect">
              <a:avLst>
                <a:gd name="adj" fmla="val 16667"/>
              </a:avLst>
            </a:prstGeom>
            <a:grpFill/>
            <a:ln w="9525">
              <a:round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6158" name="Text Box 11"/>
            <p:cNvSpPr txBox="1">
              <a:spLocks noChangeArrowheads="1"/>
            </p:cNvSpPr>
            <p:nvPr/>
          </p:nvSpPr>
          <p:spPr bwMode="auto">
            <a:xfrm>
              <a:off x="1973" y="1162"/>
              <a:ext cx="2291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"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  <a:ea typeface="永中宋体" pitchFamily="2" charset="-122"/>
                </a:rPr>
                <a:t>状态转换与功能映射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489200" y="5241925"/>
            <a:ext cx="4046538" cy="628650"/>
            <a:chOff x="1715" y="1114"/>
            <a:chExt cx="2549" cy="396"/>
          </a:xfrm>
          <a:solidFill>
            <a:schemeClr val="bg1">
              <a:lumMod val="85000"/>
            </a:schemeClr>
          </a:solidFill>
        </p:grpSpPr>
        <p:sp>
          <p:nvSpPr>
            <p:cNvPr id="6155" name="AutoShape 13"/>
            <p:cNvSpPr>
              <a:spLocks noChangeArrowheads="1"/>
            </p:cNvSpPr>
            <p:nvPr/>
          </p:nvSpPr>
          <p:spPr bwMode="auto">
            <a:xfrm>
              <a:off x="1715" y="1114"/>
              <a:ext cx="2547" cy="396"/>
            </a:xfrm>
            <a:prstGeom prst="roundRect">
              <a:avLst>
                <a:gd name="adj" fmla="val 16667"/>
              </a:avLst>
            </a:prstGeom>
            <a:grpFill/>
            <a:ln w="9525">
              <a:round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6156" name="Text Box 14"/>
            <p:cNvSpPr txBox="1">
              <a:spLocks noChangeArrowheads="1"/>
            </p:cNvSpPr>
            <p:nvPr/>
          </p:nvSpPr>
          <p:spPr bwMode="auto">
            <a:xfrm>
              <a:off x="1973" y="1162"/>
              <a:ext cx="2291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"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  <a:ea typeface="永中宋体" pitchFamily="2" charset="-122"/>
                </a:rPr>
                <a:t>配置与效果</a:t>
              </a:r>
            </a:p>
          </p:txBody>
        </p:sp>
      </p:grpSp>
      <p:sp>
        <p:nvSpPr>
          <p:cNvPr id="12303" name="AutoShape 15"/>
          <p:cNvSpPr>
            <a:spLocks noChangeArrowheads="1"/>
          </p:cNvSpPr>
          <p:nvPr/>
        </p:nvSpPr>
        <p:spPr bwMode="auto">
          <a:xfrm rot="5400000">
            <a:off x="-32544" y="3733007"/>
            <a:ext cx="3160713" cy="4889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>
                  <a:alpha val="99001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152" name="Text Box 16"/>
          <p:cNvSpPr txBox="1">
            <a:spLocks noChangeArrowheads="1"/>
          </p:cNvSpPr>
          <p:nvPr/>
        </p:nvSpPr>
        <p:spPr bwMode="auto">
          <a:xfrm>
            <a:off x="823913" y="3154363"/>
            <a:ext cx="479425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  <a:ea typeface="永中宋体" pitchFamily="2" charset="-122"/>
              </a:rPr>
              <a:t>设</a:t>
            </a:r>
          </a:p>
          <a:p>
            <a:pPr fontAlgn="b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  <a:ea typeface="永中宋体" pitchFamily="2" charset="-122"/>
              </a:rPr>
              <a:t>计</a:t>
            </a:r>
          </a:p>
        </p:txBody>
      </p:sp>
      <p:sp>
        <p:nvSpPr>
          <p:cNvPr id="12305" name="AutoShape 17"/>
          <p:cNvSpPr>
            <a:spLocks noChangeArrowheads="1"/>
          </p:cNvSpPr>
          <p:nvPr/>
        </p:nvSpPr>
        <p:spPr bwMode="auto">
          <a:xfrm rot="16200000" flipV="1">
            <a:off x="5893593" y="3637757"/>
            <a:ext cx="3160713" cy="4889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>
                  <a:alpha val="99001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154" name="Text Box 18"/>
          <p:cNvSpPr txBox="1">
            <a:spLocks noChangeArrowheads="1"/>
          </p:cNvSpPr>
          <p:nvPr/>
        </p:nvSpPr>
        <p:spPr bwMode="auto">
          <a:xfrm>
            <a:off x="7718425" y="3370263"/>
            <a:ext cx="479425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  <a:ea typeface="永中宋体" pitchFamily="2" charset="-122"/>
              </a:rPr>
              <a:t>实</a:t>
            </a:r>
          </a:p>
          <a:p>
            <a:pPr fontAlgn="b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  <a:ea typeface="永中宋体" pitchFamily="2" charset="-122"/>
              </a:rPr>
              <a:t>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76200" tIns="38100" rIns="76200" bIns="38100"/>
          <a:lstStyle/>
          <a:p>
            <a:pPr eaLnBrk="1" hangingPunct="1"/>
            <a:r>
              <a:rPr lang="zh-CN" altLang="en-US" smtClean="0"/>
              <a:t>数据抽象</a:t>
            </a:r>
          </a:p>
        </p:txBody>
      </p:sp>
      <p:sp>
        <p:nvSpPr>
          <p:cNvPr id="7171" name="Oval 3"/>
          <p:cNvSpPr>
            <a:spLocks/>
          </p:cNvSpPr>
          <p:nvPr/>
        </p:nvSpPr>
        <p:spPr bwMode="auto">
          <a:xfrm>
            <a:off x="1862138" y="2476500"/>
            <a:ext cx="1905000" cy="3281363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 cmpd="thinThick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497138" y="2900363"/>
            <a:ext cx="741362" cy="226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" hangingPunct="0"/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数据抽象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68450" y="1903413"/>
            <a:ext cx="925513" cy="4352925"/>
            <a:chOff x="988" y="1199"/>
            <a:chExt cx="583" cy="2742"/>
          </a:xfrm>
        </p:grpSpPr>
        <p:sp>
          <p:nvSpPr>
            <p:cNvPr id="7180" name="Line 6"/>
            <p:cNvSpPr>
              <a:spLocks noChangeShapeType="1"/>
            </p:cNvSpPr>
            <p:nvPr/>
          </p:nvSpPr>
          <p:spPr bwMode="auto">
            <a:xfrm flipH="1">
              <a:off x="1558" y="1199"/>
              <a:ext cx="13" cy="26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Text Box 7"/>
            <p:cNvSpPr txBox="1">
              <a:spLocks noChangeArrowheads="1"/>
            </p:cNvSpPr>
            <p:nvPr/>
          </p:nvSpPr>
          <p:spPr bwMode="auto">
            <a:xfrm>
              <a:off x="988" y="3655"/>
              <a:ext cx="560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" hangingPunct="0"/>
              <a:r>
                <a:rPr lang="zh-CN" altLang="en-US" sz="2400">
                  <a:latin typeface="Times New Roman" pitchFamily="18" charset="0"/>
                  <a:ea typeface="永中宋体" pitchFamily="2" charset="-122"/>
                </a:rPr>
                <a:t>解释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923928" y="2924944"/>
            <a:ext cx="4579937" cy="2265363"/>
            <a:chOff x="2587" y="1040"/>
            <a:chExt cx="2885" cy="1427"/>
          </a:xfrm>
        </p:grpSpPr>
        <p:sp>
          <p:nvSpPr>
            <p:cNvPr id="7178" name="AutoShape 9" descr="微风"/>
            <p:cNvSpPr>
              <a:spLocks noChangeArrowheads="1"/>
            </p:cNvSpPr>
            <p:nvPr/>
          </p:nvSpPr>
          <p:spPr bwMode="auto">
            <a:xfrm>
              <a:off x="2587" y="1040"/>
              <a:ext cx="2885" cy="1427"/>
            </a:xfrm>
            <a:prstGeom prst="roundRect">
              <a:avLst>
                <a:gd name="adj" fmla="val 16667"/>
              </a:avLst>
            </a:prstGeom>
            <a:blipFill dpi="0" rotWithShape="1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" name="Text Box 10"/>
            <p:cNvSpPr txBox="1">
              <a:spLocks noChangeArrowheads="1"/>
            </p:cNvSpPr>
            <p:nvPr/>
          </p:nvSpPr>
          <p:spPr bwMode="auto">
            <a:xfrm>
              <a:off x="2718" y="1117"/>
              <a:ext cx="2549" cy="1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" hangingPunct="0">
                <a:lnSpc>
                  <a:spcPct val="150000"/>
                </a:lnSpc>
              </a:pPr>
              <a:r>
                <a:rPr lang="zh-CN" altLang="en-US" sz="2800">
                  <a:latin typeface="Times New Roman" pitchFamily="18" charset="0"/>
                  <a:ea typeface="永中宋体" pitchFamily="2" charset="-122"/>
                </a:rPr>
                <a:t>核心概念：</a:t>
              </a:r>
            </a:p>
            <a:p>
              <a:pPr fontAlgn="b" hangingPunct="0">
                <a:lnSpc>
                  <a:spcPct val="150000"/>
                </a:lnSpc>
              </a:pPr>
              <a:r>
                <a:rPr lang="zh-CN" altLang="en-US" sz="2800">
                  <a:latin typeface="Times New Roman" pitchFamily="18" charset="0"/>
                  <a:ea typeface="永中宋体" pitchFamily="2" charset="-122"/>
                </a:rPr>
                <a:t>信息形态、信息组织、</a:t>
              </a:r>
            </a:p>
            <a:p>
              <a:pPr fontAlgn="b" hangingPunct="0">
                <a:lnSpc>
                  <a:spcPct val="150000"/>
                </a:lnSpc>
              </a:pPr>
              <a:r>
                <a:rPr lang="zh-CN" altLang="en-US" sz="2800">
                  <a:latin typeface="Times New Roman" pitchFamily="18" charset="0"/>
                  <a:ea typeface="永中宋体" pitchFamily="2" charset="-122"/>
                </a:rPr>
                <a:t>存储、检索与利用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数据抽象的分层映射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498725" y="1768475"/>
            <a:ext cx="4046538" cy="628650"/>
            <a:chOff x="1715" y="1114"/>
            <a:chExt cx="2549" cy="396"/>
          </a:xfrm>
          <a:solidFill>
            <a:schemeClr val="bg1">
              <a:lumMod val="85000"/>
            </a:schemeClr>
          </a:solidFill>
        </p:grpSpPr>
        <p:sp>
          <p:nvSpPr>
            <p:cNvPr id="8209" name="AutoShape 4"/>
            <p:cNvSpPr>
              <a:spLocks noChangeArrowheads="1"/>
            </p:cNvSpPr>
            <p:nvPr/>
          </p:nvSpPr>
          <p:spPr bwMode="auto">
            <a:xfrm>
              <a:off x="1715" y="1114"/>
              <a:ext cx="2547" cy="396"/>
            </a:xfrm>
            <a:prstGeom prst="roundRect">
              <a:avLst>
                <a:gd name="adj" fmla="val 16667"/>
              </a:avLst>
            </a:prstGeom>
            <a:grpFill/>
            <a:ln w="9525">
              <a:round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8210" name="Text Box 5"/>
            <p:cNvSpPr txBox="1">
              <a:spLocks noChangeArrowheads="1"/>
            </p:cNvSpPr>
            <p:nvPr/>
          </p:nvSpPr>
          <p:spPr bwMode="auto">
            <a:xfrm>
              <a:off x="1973" y="1162"/>
              <a:ext cx="2291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"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  <a:ea typeface="永中宋体" pitchFamily="2" charset="-122"/>
                </a:rPr>
                <a:t>物理世界的对象描述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486025" y="2925763"/>
            <a:ext cx="4046538" cy="628650"/>
            <a:chOff x="1715" y="1114"/>
            <a:chExt cx="2549" cy="396"/>
          </a:xfrm>
          <a:solidFill>
            <a:schemeClr val="bg1">
              <a:lumMod val="85000"/>
            </a:schemeClr>
          </a:solidFill>
        </p:grpSpPr>
        <p:sp>
          <p:nvSpPr>
            <p:cNvPr id="8207" name="AutoShape 7"/>
            <p:cNvSpPr>
              <a:spLocks noChangeArrowheads="1"/>
            </p:cNvSpPr>
            <p:nvPr/>
          </p:nvSpPr>
          <p:spPr bwMode="auto">
            <a:xfrm>
              <a:off x="1715" y="1114"/>
              <a:ext cx="2547" cy="396"/>
            </a:xfrm>
            <a:prstGeom prst="roundRect">
              <a:avLst>
                <a:gd name="adj" fmla="val 16667"/>
              </a:avLst>
            </a:prstGeom>
            <a:grpFill/>
            <a:ln w="9525">
              <a:round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8208" name="Text Box 8"/>
            <p:cNvSpPr txBox="1">
              <a:spLocks noChangeArrowheads="1"/>
            </p:cNvSpPr>
            <p:nvPr/>
          </p:nvSpPr>
          <p:spPr bwMode="auto">
            <a:xfrm>
              <a:off x="1973" y="1162"/>
              <a:ext cx="2291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"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  <a:ea typeface="永中宋体" pitchFamily="2" charset="-122"/>
                </a:rPr>
                <a:t>抽象数据类型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492375" y="4083050"/>
            <a:ext cx="4046538" cy="628650"/>
            <a:chOff x="1715" y="1114"/>
            <a:chExt cx="2549" cy="396"/>
          </a:xfrm>
          <a:solidFill>
            <a:schemeClr val="bg1">
              <a:lumMod val="85000"/>
            </a:schemeClr>
          </a:solidFill>
        </p:grpSpPr>
        <p:sp>
          <p:nvSpPr>
            <p:cNvPr id="8205" name="AutoShape 10"/>
            <p:cNvSpPr>
              <a:spLocks noChangeArrowheads="1"/>
            </p:cNvSpPr>
            <p:nvPr/>
          </p:nvSpPr>
          <p:spPr bwMode="auto">
            <a:xfrm>
              <a:off x="1715" y="1114"/>
              <a:ext cx="2547" cy="396"/>
            </a:xfrm>
            <a:prstGeom prst="roundRect">
              <a:avLst>
                <a:gd name="adj" fmla="val 16667"/>
              </a:avLst>
            </a:prstGeom>
            <a:grpFill/>
            <a:ln w="9525">
              <a:round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8206" name="Text Box 11"/>
            <p:cNvSpPr txBox="1">
              <a:spLocks noChangeArrowheads="1"/>
            </p:cNvSpPr>
            <p:nvPr/>
          </p:nvSpPr>
          <p:spPr bwMode="auto">
            <a:xfrm>
              <a:off x="1973" y="1162"/>
              <a:ext cx="2291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"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  <a:ea typeface="永中宋体" pitchFamily="2" charset="-122"/>
                </a:rPr>
                <a:t>数据类型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489200" y="5241925"/>
            <a:ext cx="4046538" cy="628650"/>
            <a:chOff x="1715" y="1114"/>
            <a:chExt cx="2549" cy="396"/>
          </a:xfrm>
          <a:solidFill>
            <a:schemeClr val="bg1">
              <a:lumMod val="85000"/>
            </a:schemeClr>
          </a:solidFill>
        </p:grpSpPr>
        <p:sp>
          <p:nvSpPr>
            <p:cNvPr id="8203" name="AutoShape 13"/>
            <p:cNvSpPr>
              <a:spLocks noChangeArrowheads="1"/>
            </p:cNvSpPr>
            <p:nvPr/>
          </p:nvSpPr>
          <p:spPr bwMode="auto">
            <a:xfrm>
              <a:off x="1715" y="1114"/>
              <a:ext cx="2547" cy="396"/>
            </a:xfrm>
            <a:prstGeom prst="roundRect">
              <a:avLst>
                <a:gd name="adj" fmla="val 16667"/>
              </a:avLst>
            </a:prstGeom>
            <a:grpFill/>
            <a:ln w="9525">
              <a:round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8204" name="Text Box 14"/>
            <p:cNvSpPr txBox="1">
              <a:spLocks noChangeArrowheads="1"/>
            </p:cNvSpPr>
            <p:nvPr/>
          </p:nvSpPr>
          <p:spPr bwMode="auto">
            <a:xfrm>
              <a:off x="1973" y="1162"/>
              <a:ext cx="2291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"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  <a:ea typeface="永中宋体" pitchFamily="2" charset="-122"/>
                </a:rPr>
                <a:t>编码与标准化</a:t>
              </a:r>
            </a:p>
          </p:txBody>
        </p:sp>
      </p:grpSp>
      <p:sp>
        <p:nvSpPr>
          <p:cNvPr id="16399" name="AutoShape 15"/>
          <p:cNvSpPr>
            <a:spLocks noChangeArrowheads="1"/>
          </p:cNvSpPr>
          <p:nvPr/>
        </p:nvSpPr>
        <p:spPr bwMode="auto">
          <a:xfrm rot="5400000">
            <a:off x="-32544" y="3733007"/>
            <a:ext cx="3160713" cy="4889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>
                  <a:alpha val="99001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200" name="Text Box 16"/>
          <p:cNvSpPr txBox="1">
            <a:spLocks noChangeArrowheads="1"/>
          </p:cNvSpPr>
          <p:nvPr/>
        </p:nvSpPr>
        <p:spPr bwMode="auto">
          <a:xfrm>
            <a:off x="823913" y="3154363"/>
            <a:ext cx="479425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  <a:ea typeface="永中宋体" pitchFamily="2" charset="-122"/>
              </a:rPr>
              <a:t>编</a:t>
            </a:r>
          </a:p>
          <a:p>
            <a:pPr fontAlgn="b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  <a:ea typeface="永中宋体" pitchFamily="2" charset="-122"/>
              </a:rPr>
              <a:t>码</a:t>
            </a:r>
          </a:p>
        </p:txBody>
      </p:sp>
      <p:sp>
        <p:nvSpPr>
          <p:cNvPr id="16401" name="AutoShape 17"/>
          <p:cNvSpPr>
            <a:spLocks noChangeArrowheads="1"/>
          </p:cNvSpPr>
          <p:nvPr/>
        </p:nvSpPr>
        <p:spPr bwMode="auto">
          <a:xfrm rot="16200000" flipV="1">
            <a:off x="5893593" y="3637757"/>
            <a:ext cx="3160713" cy="4889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>
                  <a:alpha val="99001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202" name="Text Box 18"/>
          <p:cNvSpPr txBox="1">
            <a:spLocks noChangeArrowheads="1"/>
          </p:cNvSpPr>
          <p:nvPr/>
        </p:nvSpPr>
        <p:spPr bwMode="auto">
          <a:xfrm>
            <a:off x="7718425" y="3370263"/>
            <a:ext cx="479425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  <a:ea typeface="永中宋体" pitchFamily="2" charset="-122"/>
              </a:rPr>
              <a:t>解</a:t>
            </a:r>
          </a:p>
          <a:p>
            <a:pPr fontAlgn="b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  <a:ea typeface="永中宋体" pitchFamily="2" charset="-122"/>
              </a:rPr>
              <a:t>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本课程的目的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400" dirty="0" smtClean="0"/>
              <a:t>（你有两周时间可以决定是否继续上这门课）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试图回答几个问题：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什么是思维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 smtClean="0"/>
              <a:t>什么是计算思维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 smtClean="0"/>
              <a:t>计算思维能带给“我”什么</a:t>
            </a:r>
            <a:r>
              <a:rPr lang="en-US" altLang="zh-CN" dirty="0" smtClean="0"/>
              <a:t>?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你别指望：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通过听这门课，在你的笔记本上（如果你有记笔记的习惯的话）会记下上述问题的答案。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再举一个例子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企业的工资表处理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数据抽象：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编码            数据记录              数据库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问题抽象：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处理单个员工的相关记录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处理任意有限多个员工的不同记录（同样的处理方法）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系统抽象：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应用界面：某种形式的“窗口”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逻辑电路支撑            系统软件支撑           数据库支撑  </a:t>
            </a:r>
            <a:endParaRPr lang="en-US" altLang="zh-CN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lvl="1">
              <a:buNone/>
            </a:pPr>
            <a:r>
              <a:rPr lang="zh-CN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       应用程序支撑</a:t>
            </a:r>
            <a:endParaRPr lang="en-US" altLang="zh-CN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1835696" y="227687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756494" y="2241755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843808" y="544522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292080" y="544522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259632" y="580526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计算思维与计算环境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828800"/>
          </a:xfrm>
        </p:spPr>
        <p:txBody>
          <a:bodyPr/>
          <a:lstStyle/>
          <a:p>
            <a:r>
              <a:rPr lang="zh-CN" altLang="en-US" dirty="0" smtClean="0"/>
              <a:t>计算环境的三大变革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海量数据资源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无尽的宝藏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拓展的无线网络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无限的舞台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智能化的设计与生产能力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无边的法力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5580112" y="2852936"/>
            <a:ext cx="2808312" cy="1944216"/>
            <a:chOff x="5580112" y="2852936"/>
            <a:chExt cx="2808312" cy="1944216"/>
          </a:xfrm>
        </p:grpSpPr>
        <p:sp>
          <p:nvSpPr>
            <p:cNvPr id="5" name="爆炸形 1 4"/>
            <p:cNvSpPr/>
            <p:nvPr/>
          </p:nvSpPr>
          <p:spPr>
            <a:xfrm>
              <a:off x="5580112" y="2852936"/>
              <a:ext cx="2808312" cy="1944216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12160" y="3573016"/>
              <a:ext cx="216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Bodoni MT Black" pitchFamily="18" charset="0"/>
                  <a:ea typeface="MS PGothic" pitchFamily="34" charset="-128"/>
                </a:rPr>
                <a:t>Big Bang</a:t>
              </a:r>
              <a:endParaRPr lang="zh-CN" altLang="en-US" sz="2800" dirty="0">
                <a:latin typeface="Bodoni MT Black" pitchFamily="18" charset="0"/>
                <a:ea typeface="MS PGothic" pitchFamily="34" charset="-128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539552" y="3284984"/>
            <a:ext cx="55643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计算思维 </a:t>
            </a:r>
            <a:r>
              <a:rPr lang="en-US" altLang="zh-CN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+</a:t>
            </a:r>
            <a:r>
              <a:rPr lang="zh-CN" alt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 环境支撑 </a:t>
            </a:r>
            <a:r>
              <a:rPr lang="en-US" altLang="zh-CN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=</a:t>
            </a:r>
            <a:r>
              <a:rPr lang="zh-CN" alt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 </a:t>
            </a:r>
            <a:endParaRPr lang="zh-CN" alt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5013176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计算环境的革命为你 </a:t>
            </a:r>
            <a:r>
              <a:rPr lang="en-US" altLang="zh-CN" sz="24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–</a:t>
            </a:r>
            <a:r>
              <a:rPr lang="zh-CN" altLang="en-US" sz="24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 不管你是从事那个领域的工作 </a:t>
            </a:r>
            <a:r>
              <a:rPr lang="en-US" altLang="zh-CN" sz="24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–</a:t>
            </a:r>
            <a:r>
              <a:rPr lang="zh-CN" altLang="en-US" sz="24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 提供了无限的创新机遇</a:t>
            </a:r>
            <a:r>
              <a:rPr lang="en-US" altLang="zh-CN" sz="24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4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 就靠计算思维来发现了。</a:t>
            </a:r>
            <a:endParaRPr lang="en-US" altLang="zh-CN" sz="2400" dirty="0" smtClean="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txBody>
          <a:bodyPr/>
          <a:lstStyle/>
          <a:p>
            <a:r>
              <a:rPr lang="zh-CN" altLang="en-US" dirty="0" smtClean="0"/>
              <a:t>本课程的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Roadmap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1484784"/>
            <a:ext cx="8352928" cy="4989168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9.23: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陈道蓄，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象计算机科学家一样思考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–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数字化与计算思维</a:t>
            </a:r>
            <a:endParaRPr lang="zh-CN" altLang="zh-CN" dirty="0" smtClean="0">
              <a:latin typeface="楷体" pitchFamily="49" charset="-122"/>
              <a:ea typeface="楷体" pitchFamily="49" charset="-122"/>
            </a:endParaRP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9.30: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钱柱中，抽象数据类型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–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从数学模型到计算模型 </a:t>
            </a:r>
            <a:endParaRPr lang="zh-CN" altLang="zh-CN" dirty="0" smtClean="0">
              <a:latin typeface="楷体" pitchFamily="49" charset="-122"/>
              <a:ea typeface="楷体" pitchFamily="49" charset="-122"/>
            </a:endParaRP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10.7: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陈道蓄，算法方法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–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如何让计算机高效正确地解决问题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10.14: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陈道蓄，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模拟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计算机如何改变科学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、技术与工程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–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生命、社会</a:t>
            </a:r>
            <a:endParaRPr lang="zh-CN" altLang="zh-CN" dirty="0" smtClean="0">
              <a:latin typeface="楷体" pitchFamily="49" charset="-122"/>
              <a:ea typeface="楷体" pitchFamily="49" charset="-122"/>
            </a:endParaRP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10.21: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陶先平，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模拟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计算机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如何改变科学、技术与工程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地球，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物质科学</a:t>
            </a:r>
            <a:endParaRPr lang="zh-CN" altLang="zh-CN" dirty="0" smtClean="0">
              <a:latin typeface="楷体" pitchFamily="49" charset="-122"/>
              <a:ea typeface="楷体" pitchFamily="49" charset="-122"/>
            </a:endParaRP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10.28: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陶先平，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互联与搜索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计算机网络如何改变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我们的工作与学习</a:t>
            </a:r>
            <a:endParaRPr lang="zh-CN" altLang="zh-CN" dirty="0" smtClean="0">
              <a:latin typeface="楷体" pitchFamily="49" charset="-122"/>
              <a:ea typeface="楷体" pitchFamily="49" charset="-122"/>
            </a:endParaRP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11.4: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钱柱中，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网络计算与服务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–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计算机网络如何改变我们的社会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11.11: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钱柱中，计算的代价和局限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–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什么是难问题？不可解问题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?</a:t>
            </a:r>
            <a:endParaRPr lang="zh-CN" altLang="zh-CN" dirty="0" smtClean="0">
              <a:latin typeface="楷体" pitchFamily="49" charset="-122"/>
              <a:ea typeface="楷体" pitchFamily="49" charset="-122"/>
            </a:endParaRP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11.18: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陈道蓄，并行与随机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–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突破限制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11.25: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陶先平，人工智能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–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神话与现实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1.2: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陶先平，数据挖掘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–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海量带来质变</a:t>
            </a:r>
            <a:endParaRPr lang="zh-CN" altLang="zh-CN" dirty="0" smtClean="0">
              <a:latin typeface="楷体" pitchFamily="49" charset="-122"/>
              <a:ea typeface="楷体" pitchFamily="49" charset="-122"/>
            </a:endParaRPr>
          </a:p>
          <a:p>
            <a:pPr lvl="0"/>
            <a:r>
              <a:rPr lang="en-US" altLang="zh-CN" smtClean="0">
                <a:latin typeface="楷体" pitchFamily="49" charset="-122"/>
                <a:ea typeface="楷体" pitchFamily="49" charset="-122"/>
              </a:rPr>
              <a:t>12.9: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陶先平，计算技术的滥用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–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计算的风险 </a:t>
            </a:r>
          </a:p>
          <a:p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51520" y="4221088"/>
            <a:ext cx="8496944" cy="2088232"/>
          </a:xfrm>
          <a:prstGeom prst="round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2620888"/>
          </a:xfrm>
        </p:spPr>
        <p:txBody>
          <a:bodyPr/>
          <a:lstStyle/>
          <a:p>
            <a:r>
              <a:rPr lang="zh-CN" altLang="en-US" dirty="0" smtClean="0"/>
              <a:t>阅读</a:t>
            </a:r>
            <a:r>
              <a:rPr lang="en-US" altLang="zh-CN" dirty="0" smtClean="0">
                <a:hlinkClick r:id="rId3" action="ppaction://hlinkfile"/>
              </a:rPr>
              <a:t>Computational Thinking: What and Why?</a:t>
            </a:r>
            <a:r>
              <a:rPr lang="en-US" altLang="zh-CN" dirty="0" smtClean="0"/>
              <a:t> Link Magazine, 2010</a:t>
            </a:r>
          </a:p>
          <a:p>
            <a:r>
              <a:rPr lang="zh-CN" altLang="en-US" dirty="0" smtClean="0"/>
              <a:t>参考文中描述的几个日常生活中利用计算思维的例子，想想你是否能给出你的例子。</a:t>
            </a:r>
            <a:endParaRPr lang="en-US" altLang="zh-CN" dirty="0" smtClean="0"/>
          </a:p>
          <a:p>
            <a:endParaRPr lang="en-US" altLang="zh-CN" dirty="0" smtClean="0"/>
          </a:p>
          <a:p>
            <a:pPr algn="ctr">
              <a:buNone/>
            </a:pPr>
            <a:r>
              <a:rPr lang="zh-CN" altLang="en-US" sz="2000" dirty="0" smtClean="0"/>
              <a:t>（注：课后作业不用提交，只是用于在期末考试时证明你想过。）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4293096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5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你有任何建议、意见、抱怨，乃至于如果你决定退选，你退选的原因等等，希望你发邮件到：</a:t>
            </a:r>
            <a:r>
              <a:rPr lang="en-US" altLang="zh-CN" sz="2400" dirty="0" smtClean="0">
                <a:solidFill>
                  <a:schemeClr val="accent5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  <a:hlinkClick r:id="rId4"/>
              </a:rPr>
              <a:t>cdx@nju.edu.cn</a:t>
            </a:r>
            <a:r>
              <a:rPr lang="en-US" altLang="zh-CN" sz="2400" dirty="0" smtClean="0">
                <a:solidFill>
                  <a:schemeClr val="accent5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</a:p>
          <a:p>
            <a:r>
              <a:rPr lang="zh-CN" altLang="en-US" sz="2400" dirty="0" smtClean="0">
                <a:solidFill>
                  <a:schemeClr val="accent5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你当然可以保持沉默，但你的邮件将被理解为对本课程建设的重要贡献。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</a:t>
            </a:r>
            <a:r>
              <a:rPr lang="zh-CN" altLang="en-US" dirty="0" smtClean="0"/>
              <a:t>个课只是希望引导你去想答案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700808"/>
            <a:ext cx="7787208" cy="4680520"/>
          </a:xfrm>
        </p:spPr>
        <p:txBody>
          <a:bodyPr/>
          <a:lstStyle/>
          <a:p>
            <a:r>
              <a:rPr lang="zh-CN" altLang="en-US" dirty="0" smtClean="0"/>
              <a:t>我不敢说我知道什么是计算思维。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“上课”的几个境界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最低境界：“以己之昏昏，使人昭昭”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中级境界：“把自己的知识成功地传递给学生”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高级境界：传道 </a:t>
            </a:r>
            <a:r>
              <a:rPr lang="en-US" altLang="zh-CN" dirty="0" smtClean="0"/>
              <a:t>-</a:t>
            </a:r>
            <a:r>
              <a:rPr lang="zh-CN" altLang="en-US" dirty="0" smtClean="0"/>
              <a:t> “道可道，非常道；名可名，非常名”</a:t>
            </a:r>
            <a:endParaRPr lang="en-US" altLang="zh-CN" dirty="0" smtClean="0"/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</a:t>
            </a:r>
            <a:r>
              <a:rPr lang="zh-CN" altLang="en-US" dirty="0" smtClean="0"/>
              <a:t>于</a:t>
            </a:r>
            <a:r>
              <a:rPr lang="zh-CN" altLang="en-US" dirty="0"/>
              <a:t>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55576" y="1700808"/>
            <a:ext cx="7467600" cy="47011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考试的几个境界：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最低境界：证明你考过了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低级境界：证明你背过了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中级境界：证明你学过了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高级境界：证明你想过了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我只想证明你想过了。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1916832"/>
            <a:ext cx="2448272" cy="3647152"/>
          </a:xfrm>
          <a:prstGeom prst="rect">
            <a:avLst/>
          </a:prstGeom>
          <a:solidFill>
            <a:schemeClr val="bg1">
              <a:lumMod val="85000"/>
            </a:schemeClr>
          </a:solidFill>
          <a:ln w="73025" cmpd="dbl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根据教务管理部门要求：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spcBef>
                <a:spcPts val="600"/>
              </a:spcBef>
            </a:pPr>
            <a:r>
              <a:rPr lang="zh-CN" altLang="en-US" sz="2400" dirty="0" smtClean="0">
                <a:latin typeface="+mj-ea"/>
                <a:ea typeface="+mj-ea"/>
              </a:rPr>
              <a:t>第一堂课上提醒同学两周之内可以决定是否选本课程。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spcBef>
                <a:spcPts val="600"/>
              </a:spcBef>
            </a:pPr>
            <a:r>
              <a:rPr lang="zh-CN" altLang="en-US" sz="2400" dirty="0">
                <a:latin typeface="+mj-ea"/>
                <a:ea typeface="+mj-ea"/>
              </a:rPr>
              <a:t>以上三</a:t>
            </a:r>
            <a:r>
              <a:rPr lang="zh-CN" altLang="en-US" sz="2400" dirty="0" smtClean="0">
                <a:latin typeface="+mj-ea"/>
                <a:ea typeface="+mj-ea"/>
              </a:rPr>
              <a:t>张</a:t>
            </a:r>
            <a:r>
              <a:rPr lang="en-US" altLang="zh-CN" sz="2400" dirty="0" err="1" smtClean="0">
                <a:latin typeface="+mj-ea"/>
                <a:ea typeface="+mj-ea"/>
              </a:rPr>
              <a:t>ppt</a:t>
            </a:r>
            <a:r>
              <a:rPr lang="zh-CN" altLang="en-US" sz="2400" dirty="0">
                <a:latin typeface="+mj-ea"/>
                <a:ea typeface="+mj-ea"/>
              </a:rPr>
              <a:t>试图帮组你做决定</a:t>
            </a:r>
            <a:r>
              <a:rPr lang="zh-CN" altLang="en-US" sz="2400" dirty="0" smtClean="0">
                <a:latin typeface="+mj-ea"/>
                <a:ea typeface="+mj-ea"/>
              </a:rPr>
              <a:t>。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spcBef>
                <a:spcPts val="600"/>
              </a:spcBef>
            </a:pPr>
            <a:r>
              <a:rPr lang="zh-CN" altLang="en-US" sz="2400" dirty="0">
                <a:latin typeface="+mj-ea"/>
                <a:ea typeface="+mj-ea"/>
              </a:rPr>
              <a:t>下面</a:t>
            </a:r>
            <a:r>
              <a:rPr lang="zh-CN" altLang="en-US" sz="2400" dirty="0" smtClean="0">
                <a:latin typeface="+mj-ea"/>
                <a:ea typeface="+mj-ea"/>
              </a:rPr>
              <a:t>言归正传。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竞争优势的软件基础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30052" name="Picture 4" descr="OFW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923928" y="1484784"/>
            <a:ext cx="4105275" cy="4751387"/>
          </a:xfrm>
          <a:noFill/>
          <a:ln/>
        </p:spPr>
      </p:pic>
      <p:sp>
        <p:nvSpPr>
          <p:cNvPr id="17" name="TextBox 16"/>
          <p:cNvSpPr txBox="1"/>
          <p:nvPr/>
        </p:nvSpPr>
        <p:spPr>
          <a:xfrm>
            <a:off x="1403648" y="2204864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隶书" pitchFamily="2" charset="-122"/>
                <a:ea typeface="华文隶书" pitchFamily="2" charset="-122"/>
              </a:rPr>
              <a:t>技能</a:t>
            </a:r>
            <a:endParaRPr lang="zh-CN" altLang="en-US" sz="4000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9712" y="3068960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隶书" pitchFamily="2" charset="-122"/>
                <a:ea typeface="华文隶书" pitchFamily="2" charset="-122"/>
              </a:rPr>
              <a:t>知识</a:t>
            </a:r>
            <a:endParaRPr lang="zh-CN" altLang="en-US" sz="4000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83768" y="3861048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隶书" pitchFamily="2" charset="-122"/>
                <a:ea typeface="华文隶书" pitchFamily="2" charset="-122"/>
              </a:rPr>
              <a:t>能力</a:t>
            </a:r>
            <a:endParaRPr lang="zh-CN" altLang="en-US" sz="4000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03848" y="4869160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意识</a:t>
            </a:r>
            <a:endParaRPr lang="zh-CN" altLang="en-US" sz="4000" b="1" dirty="0">
              <a:solidFill>
                <a:srgbClr val="FF0000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3707904" y="5589240"/>
            <a:ext cx="3096344" cy="2880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为什么要提出这个概念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259809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59832" y="1412776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However, despite the dizzying speed with which some of the </a:t>
            </a:r>
            <a:r>
              <a:rPr lang="en-US" altLang="zh-CN" i="1" dirty="0" smtClean="0"/>
              <a:t>technological</a:t>
            </a:r>
            <a:r>
              <a:rPr lang="zh-CN" altLang="en-US" i="1" dirty="0" smtClean="0"/>
              <a:t> </a:t>
            </a:r>
            <a:r>
              <a:rPr lang="en-US" altLang="zh-CN" dirty="0" smtClean="0"/>
              <a:t>innovations become obsolete and are replaced by new ones, the fundamentals of the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science of computation, and hence many of the basic concepts that are considered</a:t>
            </a:r>
            <a:r>
              <a:rPr lang="zh-CN" altLang="en-US" i="1" dirty="0" smtClean="0"/>
              <a:t> </a:t>
            </a:r>
            <a:r>
              <a:rPr lang="en-US" altLang="zh-CN" dirty="0" smtClean="0"/>
              <a:t>important in a computer science curriculum, change slowly, if at all.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3789040"/>
            <a:ext cx="5184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It would appear that anyone associated with computers ought to be aware of these</a:t>
            </a:r>
          </a:p>
          <a:p>
            <a:r>
              <a:rPr lang="en-US" altLang="zh-CN" dirty="0" smtClean="0"/>
              <a:t>topics, and not only those who have decided to spend three or four years getting</a:t>
            </a:r>
          </a:p>
          <a:p>
            <a:r>
              <a:rPr lang="en-US" altLang="zh-CN" dirty="0" smtClean="0"/>
              <a:t>a particular kind of academic diploma.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5229200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Moreover, given that a revolution is indeed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taking place before our very eyes, many of these topics, and the special ways 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thinking that go with them, ought to be available to the enquiring person even if 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person is not directly associated with a computer at all.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99792" y="2807962"/>
            <a:ext cx="4752528" cy="1261884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47625" cmpd="tri">
            <a:solidFill>
              <a:srgbClr val="C0000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+mj-ea"/>
                <a:ea typeface="+mj-ea"/>
              </a:rPr>
              <a:t>本</a:t>
            </a:r>
            <a:r>
              <a:rPr lang="zh-CN" altLang="en-US" sz="2000" dirty="0">
                <a:solidFill>
                  <a:srgbClr val="C00000"/>
                </a:solidFill>
                <a:latin typeface="+mj-ea"/>
                <a:ea typeface="+mj-ea"/>
              </a:rPr>
              <a:t>课</a:t>
            </a:r>
            <a:r>
              <a:rPr lang="zh-CN" altLang="en-US" sz="2000" dirty="0" smtClean="0">
                <a:solidFill>
                  <a:srgbClr val="C00000"/>
                </a:solidFill>
                <a:latin typeface="+mj-ea"/>
                <a:ea typeface="+mj-ea"/>
              </a:rPr>
              <a:t>程教学参考书</a:t>
            </a:r>
            <a:r>
              <a:rPr lang="en-US" altLang="zh-CN" sz="2000" dirty="0" smtClean="0">
                <a:solidFill>
                  <a:srgbClr val="C00000"/>
                </a:solidFill>
                <a:latin typeface="+mj-ea"/>
                <a:ea typeface="+mj-ea"/>
              </a:rPr>
              <a:t>: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David </a:t>
            </a:r>
            <a:r>
              <a:rPr lang="en-US" altLang="zh-CN" sz="2000" dirty="0" err="1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Harel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</a:t>
            </a:r>
            <a:r>
              <a:rPr lang="en-US" altLang="zh-CN" sz="2000" dirty="0" err="1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Algorithmics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- the Spirit of Computing, 3</a:t>
            </a:r>
            <a:r>
              <a:rPr lang="en-US" altLang="zh-CN" sz="2000" baseline="30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rd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ed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Pearson Education, 2004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有高教社影印版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51520" y="2924944"/>
            <a:ext cx="8424936" cy="2376264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试图给出定义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544522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http://www.cs.cmu.edu/~CompThink/papers/TheLinkWing.pdf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556792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美国卡内基</a:t>
            </a:r>
            <a:r>
              <a:rPr lang="en-US" altLang="zh-CN" dirty="0" smtClean="0"/>
              <a:t>-</a:t>
            </a:r>
            <a:r>
              <a:rPr lang="zh-CN" altLang="en-US" dirty="0" smtClean="0"/>
              <a:t>梅隆大学教授</a:t>
            </a:r>
            <a:r>
              <a:rPr lang="en-US" altLang="zh-CN" dirty="0" smtClean="0"/>
              <a:t>Jeannette M. Wing(</a:t>
            </a:r>
            <a:r>
              <a:rPr lang="zh-CN" altLang="en-US" dirty="0" smtClean="0"/>
              <a:t>周以真</a:t>
            </a:r>
            <a:r>
              <a:rPr lang="en-US" altLang="zh-CN" dirty="0" smtClean="0"/>
              <a:t>)</a:t>
            </a:r>
            <a:r>
              <a:rPr lang="zh-CN" altLang="en-US" dirty="0" smtClean="0"/>
              <a:t>领导世界上可能是唯一的</a:t>
            </a:r>
            <a:r>
              <a:rPr lang="en-US" altLang="zh-CN" dirty="0" smtClean="0"/>
              <a:t>”</a:t>
            </a:r>
            <a:r>
              <a:rPr lang="zh-CN" altLang="en-US" dirty="0" smtClean="0"/>
              <a:t>计算思维研究中心</a:t>
            </a:r>
            <a:r>
              <a:rPr lang="en-US" altLang="zh-CN" dirty="0" smtClean="0"/>
              <a:t>”,</a:t>
            </a:r>
            <a:r>
              <a:rPr lang="zh-CN" altLang="en-US" dirty="0" smtClean="0"/>
              <a:t> 并大力推动这一概念被认可。以下内容摘自她的文章：</a:t>
            </a:r>
            <a:r>
              <a:rPr lang="en-US" altLang="zh-CN" dirty="0" smtClean="0">
                <a:hlinkClick r:id="rId2" action="ppaction://hlinkfile"/>
              </a:rPr>
              <a:t>Computational Thinking: What and Why?</a:t>
            </a:r>
            <a:r>
              <a:rPr lang="en-US" altLang="zh-CN" dirty="0" smtClean="0"/>
              <a:t> Link Magazine, 2010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140968"/>
            <a:ext cx="828092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38138"/>
          </a:xfrm>
        </p:spPr>
        <p:txBody>
          <a:bodyPr/>
          <a:lstStyle/>
          <a:p>
            <a:r>
              <a:rPr lang="zh-CN" altLang="en-US" dirty="0" smtClean="0"/>
              <a:t>思维</a:t>
            </a:r>
            <a:r>
              <a:rPr lang="en-US" altLang="zh-CN" dirty="0" smtClean="0"/>
              <a:t>:</a:t>
            </a:r>
            <a:r>
              <a:rPr lang="zh-CN" altLang="en-US" dirty="0" smtClean="0"/>
              <a:t> 做法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意识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</a:t>
            </a:r>
            <a:r>
              <a:rPr lang="zh-CN" altLang="en-US" dirty="0" smtClean="0"/>
              <a:t>无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意识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5472607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83968" y="3943557"/>
            <a:ext cx="3816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从玩牌的习惯性动作</a:t>
            </a:r>
            <a:r>
              <a:rPr lang="en-US" altLang="zh-CN" sz="28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8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 到计算机算法设计策略</a:t>
            </a:r>
            <a:r>
              <a:rPr lang="en-US" altLang="zh-CN" sz="28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8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 这条路并不遥远</a:t>
            </a:r>
            <a:r>
              <a:rPr lang="en-US" altLang="zh-CN" sz="28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endParaRPr lang="zh-CN" altLang="en-US" sz="2800" dirty="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264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5656" y="1628800"/>
            <a:ext cx="633670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最核心的概念：</a:t>
            </a:r>
            <a:endParaRPr lang="en-US" altLang="zh-CN" sz="54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问题求解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3861048"/>
            <a:ext cx="511256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注意：</a:t>
            </a:r>
            <a:endParaRPr lang="en-US" altLang="zh-CN" sz="2400" dirty="0" smtClean="0"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对于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“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问题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”,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 我们应该有广义的理解</a:t>
            </a:r>
            <a:endParaRPr lang="en-US" altLang="zh-CN" sz="2400" dirty="0" smtClean="0"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问题求解包括“定义问题”和“解决问题”两个层面</a:t>
            </a:r>
            <a:endParaRPr lang="zh-CN" altLang="en-US" sz="2400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602</TotalTime>
  <Words>1332</Words>
  <Application>Microsoft Office PowerPoint</Application>
  <PresentationFormat>全屏显示(4:3)</PresentationFormat>
  <Paragraphs>194</Paragraphs>
  <Slides>23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0" baseType="lpstr">
      <vt:lpstr>MS PGothic</vt:lpstr>
      <vt:lpstr>华文楷体</vt:lpstr>
      <vt:lpstr>华文隶书</vt:lpstr>
      <vt:lpstr>华文新魏</vt:lpstr>
      <vt:lpstr>楷体</vt:lpstr>
      <vt:lpstr>楷体_GB2312</vt:lpstr>
      <vt:lpstr>宋体</vt:lpstr>
      <vt:lpstr>微软雅黑</vt:lpstr>
      <vt:lpstr>永中宋体</vt:lpstr>
      <vt:lpstr>Bodoni MT Black</vt:lpstr>
      <vt:lpstr>Calibri</vt:lpstr>
      <vt:lpstr>Century Schoolbook</vt:lpstr>
      <vt:lpstr>Times New Roman</vt:lpstr>
      <vt:lpstr>Wingdings</vt:lpstr>
      <vt:lpstr>Wingdings 2</vt:lpstr>
      <vt:lpstr>凸显</vt:lpstr>
      <vt:lpstr>公式</vt:lpstr>
      <vt:lpstr>计算思维导论 –   第1讲 - 象计算机科学家一样思考 </vt:lpstr>
      <vt:lpstr>本课程的目的 –  （你有两周时间可以决定是否继续上这门课）</vt:lpstr>
      <vt:lpstr>这个课只是希望引导你去想答案</vt:lpstr>
      <vt:lpstr>关于考试</vt:lpstr>
      <vt:lpstr>竞争优势的软件基础</vt:lpstr>
      <vt:lpstr>为什么要提出这个概念?</vt:lpstr>
      <vt:lpstr>试图给出定义</vt:lpstr>
      <vt:lpstr>思维: 做法 – 意识 – “无”意识</vt:lpstr>
      <vt:lpstr>PowerPoint 演示文稿</vt:lpstr>
      <vt:lpstr>一个例子 – “渡河问题”</vt:lpstr>
      <vt:lpstr>问题编码</vt:lpstr>
      <vt:lpstr>一切皆编码</vt:lpstr>
      <vt:lpstr>我们用计算机干什么？</vt:lpstr>
      <vt:lpstr>问题抽象</vt:lpstr>
      <vt:lpstr>问题抽象的分层映射</vt:lpstr>
      <vt:lpstr>系统抽象</vt:lpstr>
      <vt:lpstr>系统抽象的分层映射</vt:lpstr>
      <vt:lpstr>数据抽象</vt:lpstr>
      <vt:lpstr>数据抽象的分层映射</vt:lpstr>
      <vt:lpstr>再举一个例子 – 企业的工资表处理</vt:lpstr>
      <vt:lpstr>计算思维与计算环境</vt:lpstr>
      <vt:lpstr>本课程的Roadmap</vt:lpstr>
      <vt:lpstr>课后作业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计算思维导论 –   计算是一种思维方式</dc:title>
  <dc:creator>cdx</dc:creator>
  <cp:lastModifiedBy>Lenovo</cp:lastModifiedBy>
  <cp:revision>50</cp:revision>
  <dcterms:created xsi:type="dcterms:W3CDTF">2012-02-29T02:25:23Z</dcterms:created>
  <dcterms:modified xsi:type="dcterms:W3CDTF">2016-11-28T05:45:24Z</dcterms:modified>
</cp:coreProperties>
</file>