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94" r:id="rId2"/>
  </p:sldMasterIdLst>
  <p:notesMasterIdLst>
    <p:notesMasterId r:id="rId17"/>
  </p:notesMasterIdLst>
  <p:handoutMasterIdLst>
    <p:handoutMasterId r:id="rId18"/>
  </p:handoutMasterIdLst>
  <p:sldIdLst>
    <p:sldId id="268" r:id="rId3"/>
    <p:sldId id="274" r:id="rId4"/>
    <p:sldId id="270" r:id="rId5"/>
    <p:sldId id="301" r:id="rId6"/>
    <p:sldId id="280" r:id="rId7"/>
    <p:sldId id="272" r:id="rId8"/>
    <p:sldId id="285" r:id="rId9"/>
    <p:sldId id="302" r:id="rId10"/>
    <p:sldId id="317" r:id="rId11"/>
    <p:sldId id="318" r:id="rId12"/>
    <p:sldId id="286" r:id="rId13"/>
    <p:sldId id="316" r:id="rId14"/>
    <p:sldId id="295" r:id="rId15"/>
    <p:sldId id="304" r:id="rId1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020"/>
    <a:srgbClr val="2F4D5D"/>
    <a:srgbClr val="DCE7F0"/>
    <a:srgbClr val="1D8DB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397" autoAdjust="0"/>
    <p:restoredTop sz="79310" autoAdjust="0"/>
  </p:normalViewPr>
  <p:slideViewPr>
    <p:cSldViewPr snapToGrid="0" snapToObjects="1">
      <p:cViewPr varScale="1">
        <p:scale>
          <a:sx n="57" d="100"/>
          <a:sy n="57" d="100"/>
        </p:scale>
        <p:origin x="302" y="4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8" d="100"/>
          <a:sy n="158" d="100"/>
        </p:scale>
        <p:origin x="424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13-5-2024</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‹nr.›</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13-5-2024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‹nr.›</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This project discusses a CUDA implementation designed to calculate the correlation between the price movements of different stocks. The implementation uses the GPU to speed up the calculations using reduction and shared memory. The program reads historical stock price data from CSV files, calculates the price returns and then the correlation between two stocks.</a:t>
            </a:r>
            <a:endParaRPr lang="en-GB"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1</a:t>
            </a:fld>
            <a:endParaRPr lang="nl-NL"/>
          </a:p>
        </p:txBody>
      </p:sp>
    </p:spTree>
    <p:extLst>
      <p:ext uri="{BB962C8B-B14F-4D97-AF65-F5344CB8AC3E}">
        <p14:creationId xmlns:p14="http://schemas.microsoft.com/office/powerpoint/2010/main" val="1121821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buFont typeface="Arial" panose="020B0604020202020204" pitchFamily="34" charset="0"/>
              <a:buNone/>
            </a:pPr>
            <a:r>
              <a:rPr lang="en-GB" b="0" i="0" dirty="0">
                <a:solidFill>
                  <a:srgbClr val="D1D5DB"/>
                </a:solidFill>
                <a:effectLst/>
                <a:latin typeface="Söhne"/>
              </a:rPr>
              <a:t>Only timing kernel executions!</a:t>
            </a:r>
          </a:p>
          <a:p>
            <a:endParaRPr lang="en-GB"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11</a:t>
            </a:fld>
            <a:endParaRPr lang="nl-NL"/>
          </a:p>
        </p:txBody>
      </p:sp>
    </p:spTree>
    <p:extLst>
      <p:ext uri="{BB962C8B-B14F-4D97-AF65-F5344CB8AC3E}">
        <p14:creationId xmlns:p14="http://schemas.microsoft.com/office/powerpoint/2010/main" val="1391393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buFont typeface="Arial" panose="020B0604020202020204" pitchFamily="34" charset="0"/>
              <a:buNone/>
            </a:pPr>
            <a:r>
              <a:rPr lang="en-GB" b="0" i="0" dirty="0">
                <a:solidFill>
                  <a:srgbClr val="D1D5DB"/>
                </a:solidFill>
                <a:effectLst/>
                <a:latin typeface="Söhne"/>
              </a:rPr>
              <a:t>- Summary of the main points covered in the presentation</a:t>
            </a:r>
          </a:p>
          <a:p>
            <a:pPr algn="l">
              <a:buFont typeface="Arial" panose="020B0604020202020204" pitchFamily="34" charset="0"/>
              <a:buNone/>
            </a:pPr>
            <a:r>
              <a:rPr lang="en-GB" b="0" i="0" dirty="0">
                <a:solidFill>
                  <a:srgbClr val="D1D5DB"/>
                </a:solidFill>
                <a:effectLst/>
                <a:latin typeface="Söhne"/>
              </a:rPr>
              <a:t>- Concluding remarks on the importance and relevance of Johnson's Algorithm in graph theory and computer science</a:t>
            </a:r>
          </a:p>
          <a:p>
            <a:endParaRPr lang="en-GB"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12</a:t>
            </a:fld>
            <a:endParaRPr lang="nl-NL"/>
          </a:p>
        </p:txBody>
      </p:sp>
    </p:spTree>
    <p:extLst>
      <p:ext uri="{BB962C8B-B14F-4D97-AF65-F5344CB8AC3E}">
        <p14:creationId xmlns:p14="http://schemas.microsoft.com/office/powerpoint/2010/main" val="3301983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b="0" i="0" dirty="0">
                <a:solidFill>
                  <a:srgbClr val="D1D5DB"/>
                </a:solidFill>
                <a:effectLst/>
                <a:latin typeface="Söhne"/>
              </a:rPr>
              <a:t>In </a:t>
            </a:r>
            <a:r>
              <a:rPr lang="en-GB" b="0" i="0">
                <a:solidFill>
                  <a:srgbClr val="D1D5DB"/>
                </a:solidFill>
                <a:effectLst/>
                <a:latin typeface="Söhne"/>
              </a:rPr>
              <a:t>this presentation we have proven </a:t>
            </a:r>
            <a:r>
              <a:rPr lang="en-GB" b="0" i="0" dirty="0">
                <a:solidFill>
                  <a:srgbClr val="D1D5DB"/>
                </a:solidFill>
                <a:effectLst/>
                <a:latin typeface="Söhne"/>
              </a:rPr>
              <a:t>how the </a:t>
            </a:r>
            <a:r>
              <a:rPr lang="en-GB" b="0" i="0" dirty="0" err="1">
                <a:solidFill>
                  <a:srgbClr val="D1D5DB"/>
                </a:solidFill>
                <a:effectLst/>
                <a:latin typeface="Söhne"/>
              </a:rPr>
              <a:t>johnsonn</a:t>
            </a:r>
            <a:r>
              <a:rPr lang="en-GB" b="0" i="0">
                <a:solidFill>
                  <a:srgbClr val="D1D5DB"/>
                </a:solidFill>
                <a:effectLst/>
                <a:latin typeface="Söhne"/>
              </a:rPr>
              <a:t> Algorithm</a:t>
            </a:r>
            <a:r>
              <a:rPr lang="en-GB" b="0" i="0" dirty="0">
                <a:solidFill>
                  <a:srgbClr val="D1D5DB"/>
                </a:solidFill>
                <a:effectLst/>
                <a:latin typeface="Söhne"/>
              </a:rPr>
              <a:t>, </a:t>
            </a:r>
            <a:r>
              <a:rPr lang="en-GB" b="0" i="0">
                <a:solidFill>
                  <a:srgbClr val="D1D5DB"/>
                </a:solidFill>
                <a:effectLst/>
                <a:latin typeface="Söhne"/>
              </a:rPr>
              <a:t>efficiently with time complexity O(n² log n + nm).</a:t>
            </a:r>
            <a:r>
              <a:rPr lang="en-GB" b="0" i="0" dirty="0">
                <a:solidFill>
                  <a:srgbClr val="D1D5DB"/>
                </a:solidFill>
                <a:effectLst/>
                <a:latin typeface="Söhne"/>
              </a:rPr>
              <a:t> </a:t>
            </a:r>
            <a:r>
              <a:rPr lang="en-GB" b="0" i="0">
                <a:solidFill>
                  <a:srgbClr val="D1D5DB"/>
                </a:solidFill>
                <a:effectLst/>
                <a:latin typeface="Söhne"/>
              </a:rPr>
              <a:t>Offers us a</a:t>
            </a:r>
            <a:r>
              <a:rPr lang="en-GB" b="0" i="0" dirty="0">
                <a:solidFill>
                  <a:srgbClr val="D1D5DB"/>
                </a:solidFill>
                <a:effectLst/>
                <a:latin typeface="Söhne"/>
              </a:rPr>
              <a:t> solution </a:t>
            </a:r>
            <a:r>
              <a:rPr lang="en-GB" b="0" i="0">
                <a:solidFill>
                  <a:srgbClr val="D1D5DB"/>
                </a:solidFill>
                <a:effectLst/>
                <a:latin typeface="Söhne"/>
              </a:rPr>
              <a:t>to the all-pairs shortest path problem</a:t>
            </a:r>
            <a:r>
              <a:rPr lang="en-GB" b="0" i="0" dirty="0">
                <a:solidFill>
                  <a:srgbClr val="D1D5DB"/>
                </a:solidFill>
                <a:effectLst/>
                <a:latin typeface="Söhne"/>
              </a:rPr>
              <a:t>. </a:t>
            </a:r>
          </a:p>
          <a:p>
            <a:r>
              <a:rPr lang="en-GB" b="0" i="0">
                <a:solidFill>
                  <a:srgbClr val="D1D5DB"/>
                </a:solidFill>
                <a:effectLst/>
                <a:latin typeface="Söhne"/>
              </a:rPr>
              <a:t>To </a:t>
            </a:r>
            <a:r>
              <a:rPr lang="en-GB" b="0" i="0" dirty="0" err="1">
                <a:solidFill>
                  <a:srgbClr val="D1D5DB"/>
                </a:solidFill>
                <a:effectLst/>
                <a:latin typeface="Söhne"/>
              </a:rPr>
              <a:t>accomplisch</a:t>
            </a:r>
            <a:r>
              <a:rPr lang="en-GB" b="0" i="0" dirty="0">
                <a:solidFill>
                  <a:srgbClr val="D1D5DB"/>
                </a:solidFill>
                <a:effectLst/>
                <a:latin typeface="Söhne"/>
              </a:rPr>
              <a:t> this the </a:t>
            </a:r>
            <a:r>
              <a:rPr lang="en-GB" b="0" i="0">
                <a:solidFill>
                  <a:srgbClr val="D1D5DB"/>
                </a:solidFill>
                <a:effectLst/>
                <a:latin typeface="Söhne"/>
              </a:rPr>
              <a:t>algorithm </a:t>
            </a:r>
            <a:r>
              <a:rPr lang="en-GB" b="0" i="0" dirty="0">
                <a:solidFill>
                  <a:srgbClr val="D1D5DB"/>
                </a:solidFill>
                <a:effectLst/>
                <a:latin typeface="Söhne"/>
              </a:rPr>
              <a:t>makes use </a:t>
            </a:r>
            <a:r>
              <a:rPr lang="en-GB" b="0" i="0">
                <a:solidFill>
                  <a:srgbClr val="D1D5DB"/>
                </a:solidFill>
                <a:effectLst/>
                <a:latin typeface="Söhne"/>
              </a:rPr>
              <a:t>of the </a:t>
            </a:r>
            <a:r>
              <a:rPr lang="en-GB" b="0" i="0" dirty="0">
                <a:solidFill>
                  <a:srgbClr val="D1D5DB"/>
                </a:solidFill>
                <a:effectLst/>
                <a:latin typeface="Söhne"/>
              </a:rPr>
              <a:t>Bellman-for </a:t>
            </a:r>
            <a:r>
              <a:rPr lang="en-GB" b="0" i="0">
                <a:solidFill>
                  <a:srgbClr val="D1D5DB"/>
                </a:solidFill>
                <a:effectLst/>
                <a:latin typeface="Söhne"/>
              </a:rPr>
              <a:t>and </a:t>
            </a:r>
            <a:r>
              <a:rPr lang="en-GB" b="0" i="0" dirty="0" err="1">
                <a:solidFill>
                  <a:srgbClr val="D1D5DB"/>
                </a:solidFill>
                <a:effectLst/>
                <a:latin typeface="Söhne"/>
              </a:rPr>
              <a:t>Dijkstra</a:t>
            </a:r>
            <a:r>
              <a:rPr lang="en-GB" b="0" i="0">
                <a:solidFill>
                  <a:srgbClr val="D1D5DB"/>
                </a:solidFill>
                <a:effectLst/>
                <a:latin typeface="Söhne"/>
              </a:rPr>
              <a:t> algorithm. </a:t>
            </a:r>
            <a:endParaRPr lang="en-GB" b="0" i="0" dirty="0">
              <a:solidFill>
                <a:srgbClr val="D1D5DB"/>
              </a:solidFill>
              <a:effectLst/>
              <a:latin typeface="Söhne"/>
            </a:endParaRPr>
          </a:p>
          <a:p>
            <a:r>
              <a:rPr lang="en-GB" b="0" i="0">
                <a:solidFill>
                  <a:srgbClr val="D1D5DB"/>
                </a:solidFill>
                <a:effectLst/>
                <a:latin typeface="Söhne"/>
              </a:rPr>
              <a:t>Because this </a:t>
            </a:r>
            <a:r>
              <a:rPr lang="en-GB" b="0" i="0" dirty="0">
                <a:solidFill>
                  <a:srgbClr val="D1D5DB"/>
                </a:solidFill>
                <a:effectLst/>
                <a:latin typeface="Söhne"/>
              </a:rPr>
              <a:t>algorithm runs </a:t>
            </a:r>
            <a:r>
              <a:rPr lang="en-GB" b="0" i="0">
                <a:solidFill>
                  <a:srgbClr val="D1D5DB"/>
                </a:solidFill>
                <a:effectLst/>
                <a:latin typeface="Söhne"/>
              </a:rPr>
              <a:t>so efficiently it’s widely used in</a:t>
            </a:r>
            <a:r>
              <a:rPr lang="en-GB" b="0" i="0" dirty="0">
                <a:solidFill>
                  <a:srgbClr val="D1D5DB"/>
                </a:solidFill>
                <a:effectLst/>
                <a:latin typeface="Söhne"/>
              </a:rPr>
              <a:t> a whole range </a:t>
            </a:r>
            <a:r>
              <a:rPr lang="en-GB" b="0" i="0">
                <a:solidFill>
                  <a:srgbClr val="D1D5DB"/>
                </a:solidFill>
                <a:effectLst/>
                <a:latin typeface="Söhne"/>
              </a:rPr>
              <a:t>of applications, </a:t>
            </a:r>
            <a:r>
              <a:rPr lang="nl-NL" b="0" i="0" dirty="0" err="1">
                <a:solidFill>
                  <a:srgbClr val="E8EAED"/>
                </a:solidFill>
                <a:effectLst/>
                <a:latin typeface="Google Sans"/>
              </a:rPr>
              <a:t>particularly</a:t>
            </a:r>
            <a:r>
              <a:rPr lang="en-GB" b="0" i="0">
                <a:solidFill>
                  <a:srgbClr val="D1D5DB"/>
                </a:solidFill>
                <a:effectLst/>
                <a:latin typeface="Söhne"/>
              </a:rPr>
              <a:t> in network routing.</a:t>
            </a:r>
            <a:endParaRPr lang="en-GB" b="0" i="0" dirty="0">
              <a:solidFill>
                <a:srgbClr val="D1D5DB"/>
              </a:solidFill>
              <a:effectLst/>
              <a:latin typeface="Söhne"/>
            </a:endParaRPr>
          </a:p>
          <a:p>
            <a:endParaRPr lang="en-GB" b="0" i="0" dirty="0">
              <a:solidFill>
                <a:srgbClr val="D1D5DB"/>
              </a:solidFill>
              <a:effectLst/>
              <a:latin typeface="Söhne"/>
            </a:endParaRPr>
          </a:p>
          <a:p>
            <a:r>
              <a:rPr lang="en-GB" b="0" i="0">
                <a:solidFill>
                  <a:srgbClr val="D1D5DB"/>
                </a:solidFill>
                <a:effectLst/>
                <a:latin typeface="Söhne"/>
              </a:rPr>
              <a:t>In</a:t>
            </a:r>
            <a:r>
              <a:rPr lang="en-GB" b="0" i="0" dirty="0">
                <a:solidFill>
                  <a:srgbClr val="D1D5DB"/>
                </a:solidFill>
                <a:effectLst/>
                <a:latin typeface="Söhne"/>
              </a:rPr>
              <a:t> </a:t>
            </a:r>
            <a:r>
              <a:rPr lang="en-GB" b="0" i="0" dirty="0" err="1">
                <a:solidFill>
                  <a:srgbClr val="D1D5DB"/>
                </a:solidFill>
                <a:effectLst/>
                <a:latin typeface="Söhne"/>
              </a:rPr>
              <a:t>deze</a:t>
            </a:r>
            <a:r>
              <a:rPr lang="en-GB" b="0" i="0" dirty="0">
                <a:solidFill>
                  <a:srgbClr val="D1D5DB"/>
                </a:solidFill>
                <a:effectLst/>
                <a:latin typeface="Söhne"/>
              </a:rPr>
              <a:t> presentative </a:t>
            </a:r>
            <a:r>
              <a:rPr lang="en-GB" b="0" i="0" dirty="0" err="1">
                <a:solidFill>
                  <a:srgbClr val="D1D5DB"/>
                </a:solidFill>
                <a:effectLst/>
                <a:latin typeface="Söhne"/>
              </a:rPr>
              <a:t>hebben</a:t>
            </a:r>
            <a:r>
              <a:rPr lang="en-GB" b="0" i="0" dirty="0">
                <a:solidFill>
                  <a:srgbClr val="D1D5DB"/>
                </a:solidFill>
                <a:effectLst/>
                <a:latin typeface="Söhne"/>
              </a:rPr>
              <a:t> </a:t>
            </a:r>
            <a:r>
              <a:rPr lang="en-GB" b="0" i="0">
                <a:solidFill>
                  <a:srgbClr val="D1D5DB"/>
                </a:solidFill>
                <a:effectLst/>
                <a:latin typeface="Söhne"/>
              </a:rPr>
              <a:t>we </a:t>
            </a:r>
            <a:r>
              <a:rPr lang="en-GB" b="0" i="0" dirty="0" err="1">
                <a:solidFill>
                  <a:srgbClr val="D1D5DB"/>
                </a:solidFill>
                <a:effectLst/>
                <a:latin typeface="Söhne"/>
              </a:rPr>
              <a:t>gezien</a:t>
            </a:r>
            <a:r>
              <a:rPr lang="en-GB" b="0" i="0" dirty="0">
                <a:solidFill>
                  <a:srgbClr val="D1D5DB"/>
                </a:solidFill>
                <a:effectLst/>
                <a:latin typeface="Söhne"/>
              </a:rPr>
              <a:t> hoe het </a:t>
            </a:r>
            <a:r>
              <a:rPr lang="en-GB" b="0" i="0" dirty="0" err="1">
                <a:solidFill>
                  <a:srgbClr val="D1D5DB"/>
                </a:solidFill>
                <a:effectLst/>
                <a:latin typeface="Söhne"/>
              </a:rPr>
              <a:t>johnsson</a:t>
            </a:r>
            <a:r>
              <a:rPr lang="en-GB" b="0" i="0" dirty="0">
                <a:solidFill>
                  <a:srgbClr val="D1D5DB"/>
                </a:solidFill>
                <a:effectLst/>
                <a:latin typeface="Söhne"/>
              </a:rPr>
              <a:t> </a:t>
            </a:r>
            <a:r>
              <a:rPr lang="en-GB" b="0" i="0" dirty="0" err="1">
                <a:solidFill>
                  <a:srgbClr val="D1D5DB"/>
                </a:solidFill>
                <a:effectLst/>
                <a:latin typeface="Söhne"/>
              </a:rPr>
              <a:t>Algoritme</a:t>
            </a:r>
            <a:r>
              <a:rPr lang="en-GB" b="0" i="0">
                <a:solidFill>
                  <a:srgbClr val="D1D5DB"/>
                </a:solidFill>
                <a:effectLst/>
                <a:latin typeface="Söhne"/>
              </a:rPr>
              <a:t>,</a:t>
            </a:r>
            <a:r>
              <a:rPr lang="en-GB" b="0" i="0" dirty="0">
                <a:solidFill>
                  <a:srgbClr val="D1D5DB"/>
                </a:solidFill>
                <a:effectLst/>
                <a:latin typeface="Söhne"/>
              </a:rPr>
              <a:t> efficient </a:t>
            </a:r>
            <a:r>
              <a:rPr lang="en-GB" b="0" i="0">
                <a:solidFill>
                  <a:srgbClr val="D1D5DB"/>
                </a:solidFill>
                <a:effectLst/>
                <a:latin typeface="Söhne"/>
              </a:rPr>
              <a:t>met time complexity O(n² log n + nm</a:t>
            </a:r>
            <a:r>
              <a:rPr lang="en-GB" b="0" i="0" dirty="0">
                <a:solidFill>
                  <a:srgbClr val="D1D5DB"/>
                </a:solidFill>
                <a:effectLst/>
                <a:latin typeface="Söhne"/>
              </a:rPr>
              <a:t>). </a:t>
            </a:r>
            <a:r>
              <a:rPr lang="en-GB" b="0" i="0" dirty="0" err="1">
                <a:solidFill>
                  <a:srgbClr val="D1D5DB"/>
                </a:solidFill>
                <a:effectLst/>
                <a:latin typeface="Söhne"/>
              </a:rPr>
              <a:t>Een</a:t>
            </a:r>
            <a:r>
              <a:rPr lang="en-GB" b="0" i="0" dirty="0">
                <a:solidFill>
                  <a:srgbClr val="D1D5DB"/>
                </a:solidFill>
                <a:effectLst/>
                <a:latin typeface="Söhne"/>
              </a:rPr>
              <a:t> </a:t>
            </a:r>
            <a:r>
              <a:rPr lang="en-GB" b="0" i="0" dirty="0" err="1">
                <a:solidFill>
                  <a:srgbClr val="D1D5DB"/>
                </a:solidFill>
                <a:effectLst/>
                <a:latin typeface="Söhne"/>
              </a:rPr>
              <a:t>oplossing</a:t>
            </a:r>
            <a:r>
              <a:rPr lang="en-GB" b="0" i="0" dirty="0">
                <a:solidFill>
                  <a:srgbClr val="D1D5DB"/>
                </a:solidFill>
                <a:effectLst/>
                <a:latin typeface="Söhne"/>
              </a:rPr>
              <a:t> </a:t>
            </a:r>
            <a:r>
              <a:rPr lang="en-GB" b="0" i="0" err="1">
                <a:solidFill>
                  <a:srgbClr val="D1D5DB"/>
                </a:solidFill>
                <a:effectLst/>
                <a:latin typeface="Söhne"/>
              </a:rPr>
              <a:t>geeft</a:t>
            </a:r>
            <a:r>
              <a:rPr lang="en-GB" b="0" i="0">
                <a:solidFill>
                  <a:srgbClr val="D1D5DB"/>
                </a:solidFill>
                <a:effectLst/>
                <a:latin typeface="Söhne"/>
              </a:rPr>
              <a:t> </a:t>
            </a:r>
            <a:r>
              <a:rPr lang="en-GB" b="0" i="0" dirty="0" err="1">
                <a:solidFill>
                  <a:srgbClr val="D1D5DB"/>
                </a:solidFill>
                <a:effectLst/>
                <a:latin typeface="Söhne"/>
              </a:rPr>
              <a:t>aan</a:t>
            </a:r>
            <a:r>
              <a:rPr lang="en-GB" b="0" i="0" dirty="0">
                <a:solidFill>
                  <a:srgbClr val="D1D5DB"/>
                </a:solidFill>
                <a:effectLst/>
                <a:latin typeface="Söhne"/>
              </a:rPr>
              <a:t> het </a:t>
            </a:r>
            <a:r>
              <a:rPr lang="en-GB" b="0" i="0">
                <a:solidFill>
                  <a:srgbClr val="D1D5DB"/>
                </a:solidFill>
                <a:effectLst/>
                <a:latin typeface="Söhne"/>
              </a:rPr>
              <a:t>all-pairs shortest path problem.</a:t>
            </a:r>
            <a:endParaRPr lang="en-GB" b="0" i="0" dirty="0">
              <a:solidFill>
                <a:srgbClr val="D1D5DB"/>
              </a:solidFill>
              <a:effectLst/>
              <a:latin typeface="Söhne"/>
            </a:endParaRPr>
          </a:p>
          <a:p>
            <a:r>
              <a:rPr lang="en-GB" b="0" i="0" dirty="0" err="1">
                <a:solidFill>
                  <a:srgbClr val="D1D5DB"/>
                </a:solidFill>
                <a:effectLst/>
                <a:latin typeface="Söhne"/>
              </a:rPr>
              <a:t>Dit</a:t>
            </a:r>
            <a:r>
              <a:rPr lang="en-GB" b="0" i="0" dirty="0">
                <a:solidFill>
                  <a:srgbClr val="D1D5DB"/>
                </a:solidFill>
                <a:effectLst/>
                <a:latin typeface="Söhne"/>
              </a:rPr>
              <a:t> </a:t>
            </a:r>
            <a:r>
              <a:rPr lang="en-GB" b="0" i="0">
                <a:solidFill>
                  <a:srgbClr val="D1D5DB"/>
                </a:solidFill>
                <a:effectLst/>
                <a:latin typeface="Söhne"/>
              </a:rPr>
              <a:t>door </a:t>
            </a:r>
            <a:r>
              <a:rPr lang="en-GB" b="0" i="0" dirty="0" err="1">
                <a:solidFill>
                  <a:srgbClr val="D1D5DB"/>
                </a:solidFill>
                <a:effectLst/>
                <a:latin typeface="Söhne"/>
              </a:rPr>
              <a:t>gebruik</a:t>
            </a:r>
            <a:r>
              <a:rPr lang="en-GB" b="0" i="0" dirty="0">
                <a:solidFill>
                  <a:srgbClr val="D1D5DB"/>
                </a:solidFill>
                <a:effectLst/>
                <a:latin typeface="Söhne"/>
              </a:rPr>
              <a:t> </a:t>
            </a:r>
            <a:r>
              <a:rPr lang="en-GB" b="0" i="0" err="1">
                <a:solidFill>
                  <a:srgbClr val="D1D5DB"/>
                </a:solidFill>
                <a:effectLst/>
                <a:latin typeface="Söhne"/>
              </a:rPr>
              <a:t>te</a:t>
            </a:r>
            <a:r>
              <a:rPr lang="en-GB" b="0" i="0">
                <a:solidFill>
                  <a:srgbClr val="D1D5DB"/>
                </a:solidFill>
                <a:effectLst/>
                <a:latin typeface="Söhne"/>
              </a:rPr>
              <a:t> </a:t>
            </a:r>
            <a:r>
              <a:rPr lang="en-GB" b="0" i="0" dirty="0" err="1">
                <a:solidFill>
                  <a:srgbClr val="D1D5DB"/>
                </a:solidFill>
                <a:effectLst/>
                <a:latin typeface="Söhne"/>
              </a:rPr>
              <a:t>maken</a:t>
            </a:r>
            <a:r>
              <a:rPr lang="en-GB" b="0" i="0">
                <a:solidFill>
                  <a:srgbClr val="D1D5DB"/>
                </a:solidFill>
                <a:effectLst/>
                <a:latin typeface="Söhne"/>
              </a:rPr>
              <a:t> </a:t>
            </a:r>
            <a:r>
              <a:rPr lang="en-GB" b="0" i="0" dirty="0">
                <a:solidFill>
                  <a:srgbClr val="D1D5DB"/>
                </a:solidFill>
                <a:effectLst/>
                <a:latin typeface="Söhne"/>
              </a:rPr>
              <a:t>van het Bellman-ford </a:t>
            </a:r>
            <a:r>
              <a:rPr lang="en-GB" b="0" i="0" err="1">
                <a:solidFill>
                  <a:srgbClr val="D1D5DB"/>
                </a:solidFill>
                <a:effectLst/>
                <a:latin typeface="Söhne"/>
              </a:rPr>
              <a:t>en</a:t>
            </a:r>
            <a:r>
              <a:rPr lang="en-GB" b="0" i="0">
                <a:solidFill>
                  <a:srgbClr val="D1D5DB"/>
                </a:solidFill>
                <a:effectLst/>
                <a:latin typeface="Söhne"/>
              </a:rPr>
              <a:t> </a:t>
            </a:r>
            <a:r>
              <a:rPr lang="en-GB" b="0" i="0" dirty="0">
                <a:solidFill>
                  <a:srgbClr val="D1D5DB"/>
                </a:solidFill>
                <a:effectLst/>
                <a:latin typeface="Söhne"/>
              </a:rPr>
              <a:t>Dijkstra </a:t>
            </a:r>
            <a:r>
              <a:rPr lang="en-GB" b="0" i="0" dirty="0" err="1">
                <a:solidFill>
                  <a:srgbClr val="D1D5DB"/>
                </a:solidFill>
                <a:effectLst/>
                <a:latin typeface="Söhne"/>
              </a:rPr>
              <a:t>algoritme</a:t>
            </a:r>
            <a:r>
              <a:rPr lang="en-GB" b="0" i="0">
                <a:solidFill>
                  <a:srgbClr val="D1D5DB"/>
                </a:solidFill>
                <a:effectLst/>
                <a:latin typeface="Söhne"/>
              </a:rPr>
              <a:t>. </a:t>
            </a:r>
          </a:p>
          <a:p>
            <a:r>
              <a:rPr lang="en-GB" b="0" i="0" dirty="0" err="1">
                <a:solidFill>
                  <a:srgbClr val="D1D5DB"/>
                </a:solidFill>
                <a:effectLst/>
                <a:latin typeface="Söhne"/>
              </a:rPr>
              <a:t>Omdat</a:t>
            </a:r>
            <a:r>
              <a:rPr lang="en-GB" b="0" i="0">
                <a:solidFill>
                  <a:srgbClr val="D1D5DB"/>
                </a:solidFill>
                <a:effectLst/>
                <a:latin typeface="Söhne"/>
              </a:rPr>
              <a:t> </a:t>
            </a:r>
            <a:r>
              <a:rPr lang="en-GB" b="0" i="0" dirty="0" err="1">
                <a:solidFill>
                  <a:srgbClr val="D1D5DB"/>
                </a:solidFill>
                <a:effectLst/>
                <a:latin typeface="Söhne"/>
              </a:rPr>
              <a:t>dit</a:t>
            </a:r>
            <a:r>
              <a:rPr lang="en-GB" b="0" i="0" dirty="0">
                <a:solidFill>
                  <a:srgbClr val="D1D5DB"/>
                </a:solidFill>
                <a:effectLst/>
                <a:latin typeface="Söhne"/>
              </a:rPr>
              <a:t> </a:t>
            </a:r>
            <a:r>
              <a:rPr lang="en-GB" b="0" i="0" dirty="0" err="1">
                <a:solidFill>
                  <a:srgbClr val="D1D5DB"/>
                </a:solidFill>
                <a:effectLst/>
                <a:latin typeface="Söhne"/>
              </a:rPr>
              <a:t>algoritme</a:t>
            </a:r>
            <a:r>
              <a:rPr lang="en-GB" b="0" i="0" dirty="0">
                <a:solidFill>
                  <a:srgbClr val="D1D5DB"/>
                </a:solidFill>
                <a:effectLst/>
                <a:latin typeface="Söhne"/>
              </a:rPr>
              <a:t> zo </a:t>
            </a:r>
            <a:r>
              <a:rPr lang="en-GB" b="0" i="0">
                <a:solidFill>
                  <a:srgbClr val="D1D5DB"/>
                </a:solidFill>
                <a:effectLst/>
                <a:latin typeface="Söhne"/>
              </a:rPr>
              <a:t>efficient is </a:t>
            </a:r>
            <a:r>
              <a:rPr lang="en-GB" b="0" i="0" dirty="0" err="1">
                <a:solidFill>
                  <a:srgbClr val="D1D5DB"/>
                </a:solidFill>
                <a:effectLst/>
                <a:latin typeface="Söhne"/>
              </a:rPr>
              <a:t>wordt</a:t>
            </a:r>
            <a:r>
              <a:rPr lang="en-GB" b="0" i="0" dirty="0">
                <a:solidFill>
                  <a:srgbClr val="D1D5DB"/>
                </a:solidFill>
                <a:effectLst/>
                <a:latin typeface="Söhne"/>
              </a:rPr>
              <a:t> het </a:t>
            </a:r>
            <a:r>
              <a:rPr lang="en-GB" b="0" i="0" dirty="0" err="1">
                <a:solidFill>
                  <a:srgbClr val="D1D5DB"/>
                </a:solidFill>
                <a:effectLst/>
                <a:latin typeface="Söhne"/>
              </a:rPr>
              <a:t>ook</a:t>
            </a:r>
            <a:r>
              <a:rPr lang="en-GB" b="0" i="0" dirty="0">
                <a:solidFill>
                  <a:srgbClr val="D1D5DB"/>
                </a:solidFill>
                <a:effectLst/>
                <a:latin typeface="Söhne"/>
              </a:rPr>
              <a:t> </a:t>
            </a:r>
            <a:r>
              <a:rPr lang="en-GB" b="0" i="0" dirty="0" err="1">
                <a:solidFill>
                  <a:srgbClr val="D1D5DB"/>
                </a:solidFill>
                <a:effectLst/>
                <a:latin typeface="Söhne"/>
              </a:rPr>
              <a:t>gebruikt</a:t>
            </a:r>
            <a:r>
              <a:rPr lang="en-GB" b="0" i="0" dirty="0">
                <a:solidFill>
                  <a:srgbClr val="D1D5DB"/>
                </a:solidFill>
                <a:effectLst/>
                <a:latin typeface="Söhne"/>
              </a:rPr>
              <a:t> in </a:t>
            </a:r>
            <a:r>
              <a:rPr lang="en-GB" b="0" i="0" err="1">
                <a:solidFill>
                  <a:srgbClr val="D1D5DB"/>
                </a:solidFill>
                <a:effectLst/>
                <a:latin typeface="Söhne"/>
              </a:rPr>
              <a:t>andere</a:t>
            </a:r>
            <a:r>
              <a:rPr lang="en-GB" b="0" i="0">
                <a:solidFill>
                  <a:srgbClr val="D1D5DB"/>
                </a:solidFill>
                <a:effectLst/>
                <a:latin typeface="Söhne"/>
              </a:rPr>
              <a:t> </a:t>
            </a:r>
            <a:r>
              <a:rPr lang="en-GB" b="0" i="0" dirty="0" err="1">
                <a:solidFill>
                  <a:srgbClr val="D1D5DB"/>
                </a:solidFill>
                <a:effectLst/>
                <a:latin typeface="Söhne"/>
              </a:rPr>
              <a:t>toepassingen</a:t>
            </a:r>
            <a:r>
              <a:rPr lang="en-GB" b="0" i="0" dirty="0">
                <a:solidFill>
                  <a:srgbClr val="D1D5DB"/>
                </a:solidFill>
                <a:effectLst/>
                <a:latin typeface="Söhne"/>
              </a:rPr>
              <a:t> </a:t>
            </a:r>
            <a:r>
              <a:rPr lang="en-GB" b="0" i="0" err="1">
                <a:solidFill>
                  <a:srgbClr val="D1D5DB"/>
                </a:solidFill>
                <a:effectLst/>
                <a:latin typeface="Söhne"/>
              </a:rPr>
              <a:t>zoals</a:t>
            </a:r>
            <a:r>
              <a:rPr lang="en-GB" b="0" i="0">
                <a:solidFill>
                  <a:srgbClr val="D1D5DB"/>
                </a:solidFill>
                <a:effectLst/>
                <a:latin typeface="Söhne"/>
              </a:rPr>
              <a:t> </a:t>
            </a:r>
            <a:r>
              <a:rPr lang="en-GB" b="0" i="0" dirty="0">
                <a:solidFill>
                  <a:srgbClr val="D1D5DB"/>
                </a:solidFill>
                <a:effectLst/>
                <a:latin typeface="Söhne"/>
              </a:rPr>
              <a:t>transport </a:t>
            </a:r>
            <a:r>
              <a:rPr lang="en-GB" b="0" i="0" dirty="0" err="1">
                <a:solidFill>
                  <a:srgbClr val="D1D5DB"/>
                </a:solidFill>
                <a:effectLst/>
                <a:latin typeface="Söhne"/>
              </a:rPr>
              <a:t>en</a:t>
            </a:r>
            <a:r>
              <a:rPr lang="en-GB" b="0" i="0" dirty="0">
                <a:solidFill>
                  <a:srgbClr val="D1D5DB"/>
                </a:solidFill>
                <a:effectLst/>
                <a:latin typeface="Söhne"/>
              </a:rPr>
              <a:t> </a:t>
            </a:r>
            <a:r>
              <a:rPr lang="en-GB" b="0" i="0" dirty="0" err="1">
                <a:solidFill>
                  <a:srgbClr val="D1D5DB"/>
                </a:solidFill>
                <a:effectLst/>
                <a:latin typeface="Söhne"/>
              </a:rPr>
              <a:t>wordt</a:t>
            </a:r>
            <a:r>
              <a:rPr lang="en-GB" b="0" i="0">
                <a:solidFill>
                  <a:srgbClr val="D1D5DB"/>
                </a:solidFill>
                <a:effectLst/>
                <a:latin typeface="Söhne"/>
              </a:rPr>
              <a:t> het </a:t>
            </a:r>
            <a:r>
              <a:rPr lang="en-GB" b="0" i="0" dirty="0" err="1">
                <a:solidFill>
                  <a:srgbClr val="D1D5DB"/>
                </a:solidFill>
                <a:effectLst/>
                <a:latin typeface="Söhne"/>
              </a:rPr>
              <a:t>vooral</a:t>
            </a:r>
            <a:r>
              <a:rPr lang="en-GB" b="0" i="0" dirty="0">
                <a:solidFill>
                  <a:srgbClr val="D1D5DB"/>
                </a:solidFill>
                <a:effectLst/>
                <a:latin typeface="Söhne"/>
              </a:rPr>
              <a:t> </a:t>
            </a:r>
            <a:r>
              <a:rPr lang="en-GB" b="0" i="0" dirty="0" err="1">
                <a:solidFill>
                  <a:srgbClr val="D1D5DB"/>
                </a:solidFill>
                <a:effectLst/>
                <a:latin typeface="Söhne"/>
              </a:rPr>
              <a:t>gebruikt</a:t>
            </a:r>
            <a:r>
              <a:rPr lang="en-GB" b="0" i="0" dirty="0">
                <a:solidFill>
                  <a:srgbClr val="D1D5DB"/>
                </a:solidFill>
                <a:effectLst/>
                <a:latin typeface="Söhne"/>
              </a:rPr>
              <a:t> in network routing.</a:t>
            </a:r>
            <a:endParaRPr lang="en-GB" b="0" i="0">
              <a:solidFill>
                <a:srgbClr val="D1D5DB"/>
              </a:solidFill>
              <a:effectLst/>
              <a:latin typeface="Söhne"/>
            </a:endParaRPr>
          </a:p>
          <a:p>
            <a:endParaRPr lang="en-US" b="0" i="0" dirty="0">
              <a:solidFill>
                <a:srgbClr val="D1D5DB"/>
              </a:solidFill>
              <a:effectLst/>
              <a:latin typeface="Söhne"/>
            </a:endParaRPr>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13</a:t>
            </a:fld>
            <a:endParaRPr lang="nl-NL"/>
          </a:p>
        </p:txBody>
      </p:sp>
    </p:spTree>
    <p:extLst>
      <p:ext uri="{BB962C8B-B14F-4D97-AF65-F5344CB8AC3E}">
        <p14:creationId xmlns:p14="http://schemas.microsoft.com/office/powerpoint/2010/main" val="921243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4B797-3465-5C1F-9ADF-CE37203C1AB5}"/>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40783350-91F5-2D6D-A71F-89D965406B5C}"/>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685EAB60-4D8B-0AD5-ACBE-FDD82C190750}"/>
              </a:ext>
            </a:extLst>
          </p:cNvPr>
          <p:cNvSpPr>
            <a:spLocks noGrp="1"/>
          </p:cNvSpPr>
          <p:nvPr>
            <p:ph type="body" idx="1"/>
          </p:nvPr>
        </p:nvSpPr>
        <p:spPr/>
        <p:txBody>
          <a:bodyPr/>
          <a:lstStyle/>
          <a:p>
            <a:pPr algn="l">
              <a:buFont typeface="Arial" panose="020B0604020202020204" pitchFamily="34" charset="0"/>
              <a:buNone/>
            </a:pPr>
            <a:r>
              <a:rPr lang="en-GB" b="0" i="0" dirty="0">
                <a:solidFill>
                  <a:srgbClr val="D1D5DB"/>
                </a:solidFill>
                <a:effectLst/>
                <a:latin typeface="Söhne"/>
              </a:rPr>
              <a:t>- Summary of the main points covered in the presentation</a:t>
            </a:r>
          </a:p>
          <a:p>
            <a:pPr algn="l">
              <a:buFont typeface="Arial" panose="020B0604020202020204" pitchFamily="34" charset="0"/>
              <a:buNone/>
            </a:pPr>
            <a:r>
              <a:rPr lang="en-GB" b="0" i="0" dirty="0">
                <a:solidFill>
                  <a:srgbClr val="D1D5DB"/>
                </a:solidFill>
                <a:effectLst/>
                <a:latin typeface="Söhne"/>
              </a:rPr>
              <a:t>- Concluding remarks on the importance and relevance of Johnson's Algorithm in graph theory and computer science</a:t>
            </a:r>
          </a:p>
          <a:p>
            <a:endParaRPr lang="en-GB" dirty="0"/>
          </a:p>
        </p:txBody>
      </p:sp>
      <p:sp>
        <p:nvSpPr>
          <p:cNvPr id="4" name="Tijdelijke aanduiding voor dianummer 3">
            <a:extLst>
              <a:ext uri="{FF2B5EF4-FFF2-40B4-BE49-F238E27FC236}">
                <a16:creationId xmlns:a16="http://schemas.microsoft.com/office/drawing/2014/main" id="{D1695DFF-75DC-B58D-210B-898F0FA092CE}"/>
              </a:ext>
            </a:extLst>
          </p:cNvPr>
          <p:cNvSpPr>
            <a:spLocks noGrp="1"/>
          </p:cNvSpPr>
          <p:nvPr>
            <p:ph type="sldNum" sz="quarter" idx="5"/>
          </p:nvPr>
        </p:nvSpPr>
        <p:spPr/>
        <p:txBody>
          <a:bodyPr/>
          <a:lstStyle/>
          <a:p>
            <a:fld id="{8954E32A-327F-AF4B-8E1F-209FBF93D26D}" type="slidenum">
              <a:rPr lang="nl-NL" smtClean="0"/>
              <a:t>14</a:t>
            </a:fld>
            <a:endParaRPr lang="nl-NL"/>
          </a:p>
        </p:txBody>
      </p:sp>
    </p:spTree>
    <p:extLst>
      <p:ext uri="{BB962C8B-B14F-4D97-AF65-F5344CB8AC3E}">
        <p14:creationId xmlns:p14="http://schemas.microsoft.com/office/powerpoint/2010/main" val="409292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2</a:t>
            </a:fld>
            <a:endParaRPr lang="nl-NL"/>
          </a:p>
        </p:txBody>
      </p:sp>
    </p:spTree>
    <p:extLst>
      <p:ext uri="{BB962C8B-B14F-4D97-AF65-F5344CB8AC3E}">
        <p14:creationId xmlns:p14="http://schemas.microsoft.com/office/powerpoint/2010/main" val="1997658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en-GB" b="0" i="0" dirty="0">
                <a:solidFill>
                  <a:srgbClr val="D1D5DB"/>
                </a:solidFill>
                <a:effectLst/>
                <a:latin typeface="Söhne"/>
              </a:rPr>
              <a:t>Brief overview of the purpose and objectives of the presentation</a:t>
            </a:r>
          </a:p>
          <a:p>
            <a:pPr marL="171450" indent="-171450">
              <a:buFontTx/>
              <a:buChar char="-"/>
            </a:pPr>
            <a:endParaRPr lang="en-GB" b="0" i="0" dirty="0">
              <a:solidFill>
                <a:srgbClr val="D1D5DB"/>
              </a:solidFill>
              <a:effectLst/>
              <a:latin typeface="Söhne"/>
            </a:endParaRPr>
          </a:p>
          <a:p>
            <a:pPr marL="171450" indent="-171450">
              <a:buFontTx/>
              <a:buChar char="-"/>
            </a:pPr>
            <a:endParaRPr lang="en-GB"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3</a:t>
            </a:fld>
            <a:endParaRPr lang="nl-NL"/>
          </a:p>
        </p:txBody>
      </p:sp>
    </p:spTree>
    <p:extLst>
      <p:ext uri="{BB962C8B-B14F-4D97-AF65-F5344CB8AC3E}">
        <p14:creationId xmlns:p14="http://schemas.microsoft.com/office/powerpoint/2010/main" val="242219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a:p>
            <a:endParaRPr lang="en-GB" dirty="0"/>
          </a:p>
          <a:p>
            <a:endParaRPr lang="en-GB" dirty="0"/>
          </a:p>
          <a:p>
            <a:endParaRPr lang="en-GB" dirty="0"/>
          </a:p>
          <a:p>
            <a:r>
              <a:rPr lang="en-GB" dirty="0"/>
              <a:t>https://www.universalcpareview.com/wp-content/uploads/2021/08/Correlation-between-stocks.png</a:t>
            </a:r>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4</a:t>
            </a:fld>
            <a:endParaRPr lang="nl-NL"/>
          </a:p>
        </p:txBody>
      </p:sp>
    </p:spTree>
    <p:extLst>
      <p:ext uri="{BB962C8B-B14F-4D97-AF65-F5344CB8AC3E}">
        <p14:creationId xmlns:p14="http://schemas.microsoft.com/office/powerpoint/2010/main" val="3193292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buFont typeface="Arial" panose="020B0604020202020204" pitchFamily="34" charset="0"/>
              <a:buNone/>
            </a:pPr>
            <a:r>
              <a:rPr lang="en-GB" b="0" i="0" dirty="0">
                <a:solidFill>
                  <a:srgbClr val="D1D5DB"/>
                </a:solidFill>
                <a:effectLst/>
                <a:latin typeface="Söhne"/>
              </a:rPr>
              <a:t>- Explanation of the steps involved in Johnson's Algorithm</a:t>
            </a:r>
          </a:p>
          <a:p>
            <a:endParaRPr lang="en-GB"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5</a:t>
            </a:fld>
            <a:endParaRPr lang="nl-NL"/>
          </a:p>
        </p:txBody>
      </p:sp>
    </p:spTree>
    <p:extLst>
      <p:ext uri="{BB962C8B-B14F-4D97-AF65-F5344CB8AC3E}">
        <p14:creationId xmlns:p14="http://schemas.microsoft.com/office/powerpoint/2010/main" val="1151472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The output of this program is the correlation coefficient between the price returns of two stocks. This correlation coefficient can be used for various financial analyses, including: Portfolio diversification: A low correlation between two stocks suggests that their price movements are independent of each other. This can be used to construct a portfolio that is less sensitive to fluctuations in individual stocks. Pairs Trading: Stocks with high correlation often exhibit similar price movements. This can </a:t>
            </a:r>
            <a:r>
              <a:rPr lang="en-US" dirty="0" err="1"/>
              <a:t>beusedinpairs</a:t>
            </a:r>
            <a:r>
              <a:rPr lang="en-US" dirty="0"/>
              <a:t> trading strategies, where an investor goes long in one stock and short in another, with the expectation that the historical correlation will continue. Risk management: Correlation analysis helps assess a portfolio’s risk. Stocks with low correlation offer diversification benefits, which can reduce the overall risk of the portfolio. Market forecasting: Changes in the correlation between two stocks can indicate changes in market conditions or industry trends. This information can be used to make trading decisions and predict future market trends.</a:t>
            </a:r>
            <a:endParaRPr lang="nl-NL"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6</a:t>
            </a:fld>
            <a:endParaRPr lang="nl-NL"/>
          </a:p>
        </p:txBody>
      </p:sp>
    </p:spTree>
    <p:extLst>
      <p:ext uri="{BB962C8B-B14F-4D97-AF65-F5344CB8AC3E}">
        <p14:creationId xmlns:p14="http://schemas.microsoft.com/office/powerpoint/2010/main" val="1330419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Nu we alle </a:t>
            </a:r>
            <a:r>
              <a:rPr lang="en-US" dirty="0" err="1"/>
              <a:t>stappen</a:t>
            </a:r>
            <a:r>
              <a:rPr lang="en-US" dirty="0"/>
              <a:t> die </a:t>
            </a:r>
            <a:r>
              <a:rPr lang="en-US" dirty="0" err="1"/>
              <a:t>johnsonns</a:t>
            </a:r>
            <a:r>
              <a:rPr lang="en-US" dirty="0"/>
              <a:t> algorithm </a:t>
            </a:r>
            <a:r>
              <a:rPr lang="en-US" dirty="0" err="1"/>
              <a:t>gebruikt</a:t>
            </a:r>
            <a:r>
              <a:rPr lang="en-US" dirty="0"/>
              <a:t> </a:t>
            </a:r>
            <a:r>
              <a:rPr lang="en-US" dirty="0" err="1"/>
              <a:t>overlopen</a:t>
            </a:r>
            <a:r>
              <a:rPr lang="en-US" dirty="0"/>
              <a:t> </a:t>
            </a:r>
            <a:r>
              <a:rPr lang="en-US" dirty="0" err="1"/>
              <a:t>hebben</a:t>
            </a:r>
            <a:r>
              <a:rPr lang="en-US" dirty="0"/>
              <a:t> </a:t>
            </a:r>
            <a:r>
              <a:rPr lang="en-US" dirty="0" err="1"/>
              <a:t>overlopen</a:t>
            </a:r>
            <a:endParaRPr lang="en-US" dirty="0"/>
          </a:p>
          <a:p>
            <a:endParaRPr lang="en-US" dirty="0"/>
          </a:p>
          <a:p>
            <a:endParaRPr lang="en-US" dirty="0"/>
          </a:p>
          <a:p>
            <a:r>
              <a:rPr lang="en-US" dirty="0"/>
              <a:t>Now that we have discussed the steps involved in Johnson's algorithm, </a:t>
            </a:r>
          </a:p>
          <a:p>
            <a:r>
              <a:rPr lang="en-US" dirty="0"/>
              <a:t>let's take a look at a practical demonstration of how the algorithm works in action.</a:t>
            </a:r>
          </a:p>
          <a:p>
            <a:endParaRPr lang="en-US" dirty="0"/>
          </a:p>
          <a:p>
            <a:r>
              <a:rPr lang="en-US" dirty="0"/>
              <a:t>We start at the original graph</a:t>
            </a:r>
          </a:p>
          <a:p>
            <a:endParaRPr lang="en-US" dirty="0"/>
          </a:p>
          <a:p>
            <a:r>
              <a:rPr lang="en-US" dirty="0"/>
              <a:t>We insert a node and run bellman-ford on this graph.</a:t>
            </a:r>
          </a:p>
          <a:p>
            <a:endParaRPr lang="en-US" dirty="0"/>
          </a:p>
          <a:p>
            <a:r>
              <a:rPr lang="en-US" dirty="0"/>
              <a:t>That gives us a graph </a:t>
            </a:r>
            <a:r>
              <a:rPr lang="en-US" dirty="0" err="1"/>
              <a:t>wich</a:t>
            </a:r>
            <a:r>
              <a:rPr lang="en-US" dirty="0"/>
              <a:t> has the shortest distances from node S. </a:t>
            </a:r>
          </a:p>
          <a:p>
            <a:r>
              <a:rPr lang="en-US" dirty="0"/>
              <a:t>After that we modify the weights of the edges to transform the graph so its ready to be ran by </a:t>
            </a:r>
            <a:r>
              <a:rPr lang="en-US" dirty="0" err="1"/>
              <a:t>dijkstras</a:t>
            </a:r>
            <a:r>
              <a:rPr lang="en-US" dirty="0"/>
              <a:t> algorithm</a:t>
            </a:r>
          </a:p>
          <a:p>
            <a:endParaRPr lang="en-US" dirty="0"/>
          </a:p>
          <a:p>
            <a:r>
              <a:rPr lang="en-US" dirty="0"/>
              <a:t>Now we run </a:t>
            </a:r>
            <a:r>
              <a:rPr lang="en-US" dirty="0" err="1"/>
              <a:t>dijkstras</a:t>
            </a:r>
            <a:r>
              <a:rPr lang="en-US" dirty="0"/>
              <a:t> algorithm and that gives us the final graph.</a:t>
            </a:r>
          </a:p>
          <a:p>
            <a:endParaRPr lang="en-US"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7</a:t>
            </a:fld>
            <a:endParaRPr lang="nl-NL"/>
          </a:p>
        </p:txBody>
      </p:sp>
    </p:spTree>
    <p:extLst>
      <p:ext uri="{BB962C8B-B14F-4D97-AF65-F5344CB8AC3E}">
        <p14:creationId xmlns:p14="http://schemas.microsoft.com/office/powerpoint/2010/main" val="3908798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Returns is </a:t>
            </a:r>
            <a:r>
              <a:rPr lang="nl-NL" dirty="0" err="1"/>
              <a:t>normal</a:t>
            </a:r>
            <a:endParaRPr lang="nl-NL" dirty="0"/>
          </a:p>
          <a:p>
            <a:r>
              <a:rPr lang="nl-NL" dirty="0"/>
              <a:t>Means en </a:t>
            </a:r>
            <a:r>
              <a:rPr lang="nl-NL" dirty="0" err="1"/>
              <a:t>correlation</a:t>
            </a:r>
            <a:r>
              <a:rPr lang="nl-NL" dirty="0"/>
              <a:t> gebruiken de following </a:t>
            </a:r>
            <a:r>
              <a:rPr lang="nl-NL" dirty="0" err="1"/>
              <a:t>structure</a:t>
            </a:r>
            <a:endParaRPr lang="nl-BE"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9</a:t>
            </a:fld>
            <a:endParaRPr lang="nl-NL"/>
          </a:p>
        </p:txBody>
      </p:sp>
    </p:spTree>
    <p:extLst>
      <p:ext uri="{BB962C8B-B14F-4D97-AF65-F5344CB8AC3E}">
        <p14:creationId xmlns:p14="http://schemas.microsoft.com/office/powerpoint/2010/main" val="2779241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Returns is </a:t>
            </a:r>
            <a:r>
              <a:rPr lang="nl-NL" dirty="0" err="1"/>
              <a:t>normal</a:t>
            </a:r>
            <a:endParaRPr lang="nl-NL" dirty="0"/>
          </a:p>
          <a:p>
            <a:r>
              <a:rPr lang="nl-NL" dirty="0"/>
              <a:t>Means en </a:t>
            </a:r>
            <a:r>
              <a:rPr lang="nl-NL" dirty="0" err="1"/>
              <a:t>correlation</a:t>
            </a:r>
            <a:r>
              <a:rPr lang="nl-NL" dirty="0"/>
              <a:t> gebruiken de following </a:t>
            </a:r>
            <a:r>
              <a:rPr lang="nl-NL" dirty="0" err="1"/>
              <a:t>structure</a:t>
            </a:r>
            <a:endParaRPr lang="nl-BE" dirty="0"/>
          </a:p>
        </p:txBody>
      </p:sp>
      <p:sp>
        <p:nvSpPr>
          <p:cNvPr id="4" name="Tijdelijke aanduiding voor dianummer 3"/>
          <p:cNvSpPr>
            <a:spLocks noGrp="1"/>
          </p:cNvSpPr>
          <p:nvPr>
            <p:ph type="sldNum" sz="quarter" idx="5"/>
          </p:nvPr>
        </p:nvSpPr>
        <p:spPr/>
        <p:txBody>
          <a:bodyPr/>
          <a:lstStyle/>
          <a:p>
            <a:fld id="{8954E32A-327F-AF4B-8E1F-209FBF93D26D}" type="slidenum">
              <a:rPr lang="nl-NL" smtClean="0"/>
              <a:t>10</a:t>
            </a:fld>
            <a:endParaRPr lang="nl-NL"/>
          </a:p>
        </p:txBody>
      </p:sp>
    </p:spTree>
    <p:extLst>
      <p:ext uri="{BB962C8B-B14F-4D97-AF65-F5344CB8AC3E}">
        <p14:creationId xmlns:p14="http://schemas.microsoft.com/office/powerpoint/2010/main" val="3694004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hthoek 6"/>
          <p:cNvSpPr/>
          <p:nvPr userDrawn="1"/>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userDrawn="1"/>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2" name="Titel 1"/>
          <p:cNvSpPr>
            <a:spLocks noGrp="1"/>
          </p:cNvSpPr>
          <p:nvPr>
            <p:ph type="ctrTitle"/>
          </p:nvPr>
        </p:nvSpPr>
        <p:spPr>
          <a:xfrm>
            <a:off x="575999" y="1080000"/>
            <a:ext cx="6096524" cy="4024798"/>
          </a:xfrm>
        </p:spPr>
        <p:txBody>
          <a:bodyPr anchor="ctr" anchorCtr="0">
            <a:normAutofit/>
          </a:bodyPr>
          <a:lstStyle>
            <a:lvl1pPr algn="l">
              <a:defRPr sz="4000" baseline="0">
                <a:solidFill>
                  <a:schemeClr val="bg1"/>
                </a:solidFill>
              </a:defRPr>
            </a:lvl1pPr>
          </a:lstStyle>
          <a:p>
            <a:r>
              <a:rPr lang="en-US" dirty="0"/>
              <a:t>Click to edit Master title style</a:t>
            </a:r>
            <a:endParaRPr lang="nl-NL" dirty="0"/>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5" name="Picture Placeholder 4"/>
          <p:cNvSpPr>
            <a:spLocks noGrp="1"/>
          </p:cNvSpPr>
          <p:nvPr>
            <p:ph type="pic" sz="quarter" idx="10"/>
          </p:nvPr>
        </p:nvSpPr>
        <p:spPr>
          <a:xfrm>
            <a:off x="7248525" y="1654175"/>
            <a:ext cx="4368673" cy="4468813"/>
          </a:xfrm>
        </p:spPr>
        <p:txBody>
          <a:bodyPr/>
          <a:lstStyle/>
          <a:p>
            <a:r>
              <a:rPr lang="en-US"/>
              <a:t>Click icon to add picture</a:t>
            </a:r>
            <a:endParaRPr lang="nl-NL"/>
          </a:p>
        </p:txBody>
      </p:sp>
    </p:spTree>
    <p:extLst>
      <p:ext uri="{BB962C8B-B14F-4D97-AF65-F5344CB8AC3E}">
        <p14:creationId xmlns:p14="http://schemas.microsoft.com/office/powerpoint/2010/main" val="1128617704"/>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hthoek 6"/>
          <p:cNvSpPr/>
          <p:nvPr/>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p:nvSpPr>
        <p:spPr>
          <a:xfrm>
            <a:off x="0" y="647998"/>
            <a:ext cx="121932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791" y="1350253"/>
            <a:ext cx="4648209" cy="5507747"/>
          </a:xfrm>
          <a:prstGeom prst="rect">
            <a:avLst/>
          </a:prstGeom>
        </p:spPr>
      </p:pic>
      <p:sp>
        <p:nvSpPr>
          <p:cNvPr id="12" name="Ondertitel 2"/>
          <p:cNvSpPr>
            <a:spLocks noGrp="1"/>
          </p:cNvSpPr>
          <p:nvPr>
            <p:ph type="subTitle" idx="1"/>
          </p:nvPr>
        </p:nvSpPr>
        <p:spPr>
          <a:xfrm>
            <a:off x="576003" y="4359604"/>
            <a:ext cx="8333999" cy="1655999"/>
          </a:xfr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 om de ondertitelstijl van het model te bewerken</a:t>
            </a:r>
            <a:endParaRPr lang="nl-NL" dirty="0"/>
          </a:p>
        </p:txBody>
      </p:sp>
      <p:sp>
        <p:nvSpPr>
          <p:cNvPr id="3" name="Title 2"/>
          <p:cNvSpPr>
            <a:spLocks noGrp="1"/>
          </p:cNvSpPr>
          <p:nvPr>
            <p:ph type="title"/>
          </p:nvPr>
        </p:nvSpPr>
        <p:spPr>
          <a:xfrm>
            <a:off x="576000" y="1800000"/>
            <a:ext cx="8334000" cy="2386800"/>
          </a:xfrm>
        </p:spPr>
        <p:txBody>
          <a:bodyPr>
            <a:normAutofit/>
          </a:bodyPr>
          <a:lstStyle>
            <a:lvl1pPr>
              <a:defRPr sz="4000">
                <a:solidFill>
                  <a:schemeClr val="bg1"/>
                </a:solidFill>
              </a:defRPr>
            </a:lvl1pPr>
          </a:lstStyle>
          <a:p>
            <a:r>
              <a:rPr lang="nl-NL" dirty="0"/>
              <a:t>Klik om de stijl te bewerken</a:t>
            </a:r>
          </a:p>
        </p:txBody>
      </p:sp>
    </p:spTree>
    <p:extLst>
      <p:ext uri="{BB962C8B-B14F-4D97-AF65-F5344CB8AC3E}">
        <p14:creationId xmlns:p14="http://schemas.microsoft.com/office/powerpoint/2010/main" val="332038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hthoek 6"/>
          <p:cNvSpPr/>
          <p:nvPr/>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4" name="Tijdelijke aanduiding voor datum 3"/>
          <p:cNvSpPr>
            <a:spLocks noGrp="1"/>
          </p:cNvSpPr>
          <p:nvPr>
            <p:ph type="dt" sz="half" idx="10"/>
          </p:nvPr>
        </p:nvSpPr>
        <p:spPr/>
        <p:txBody>
          <a:bodyPr/>
          <a:lstStyle/>
          <a:p>
            <a:fld id="{1588492F-7DCC-4633-A9C6-8819EDDBBFF5}" type="datetime1">
              <a:rPr lang="nl-BE" smtClean="0"/>
              <a:t>13/05/2024</a:t>
            </a:fld>
            <a:endParaRPr lang="nl-NL"/>
          </a:p>
        </p:txBody>
      </p:sp>
      <p:sp>
        <p:nvSpPr>
          <p:cNvPr id="5" name="Tijdelijke aanduiding voor voettekst 4"/>
          <p:cNvSpPr>
            <a:spLocks noGrp="1"/>
          </p:cNvSpPr>
          <p:nvPr>
            <p:ph type="ftr" sz="quarter" idx="11"/>
          </p:nvPr>
        </p:nvSpPr>
        <p:spPr/>
        <p:txBody>
          <a:bodyPr/>
          <a:lstStyle/>
          <a:p>
            <a:r>
              <a:rPr lang="nl-NL"/>
              <a:t>KU Leuven, Electronica-ICT</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‹nr.›</a:t>
            </a:fld>
            <a:endParaRPr lang="nl-NL"/>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9" name="Titel 1"/>
          <p:cNvSpPr>
            <a:spLocks noGrp="1"/>
          </p:cNvSpPr>
          <p:nvPr>
            <p:ph type="title"/>
          </p:nvPr>
        </p:nvSpPr>
        <p:spPr>
          <a:xfrm>
            <a:off x="576003" y="1800000"/>
            <a:ext cx="8333999" cy="2386800"/>
          </a:xfrm>
        </p:spPr>
        <p:txBody>
          <a:bodyPr anchor="b">
            <a:normAutofit/>
          </a:bodyPr>
          <a:lstStyle>
            <a:lvl1pPr>
              <a:defRPr sz="4000" baseline="0">
                <a:solidFill>
                  <a:srgbClr val="1D8DB0"/>
                </a:solidFill>
              </a:defRPr>
            </a:lvl1pPr>
          </a:lstStyle>
          <a:p>
            <a:r>
              <a:rPr lang="nl-NL"/>
              <a:t>Klik om de stijl te bewerken</a:t>
            </a:r>
            <a:endParaRPr lang="nl-NL" dirty="0"/>
          </a:p>
        </p:txBody>
      </p:sp>
      <p:sp>
        <p:nvSpPr>
          <p:cNvPr id="10"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005E77"/>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a:t>Tekststijl van het model bewerken</a:t>
            </a:r>
          </a:p>
        </p:txBody>
      </p:sp>
    </p:spTree>
    <p:extLst>
      <p:ext uri="{BB962C8B-B14F-4D97-AF65-F5344CB8AC3E}">
        <p14:creationId xmlns:p14="http://schemas.microsoft.com/office/powerpoint/2010/main" val="332277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_White">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7FF038E5-1185-4815-85F9-0E11831D5BA6}" type="datetime1">
              <a:rPr lang="nl-BE" smtClean="0"/>
              <a:t>13/05/2024</a:t>
            </a:fld>
            <a:endParaRPr lang="nl-NL"/>
          </a:p>
        </p:txBody>
      </p:sp>
      <p:sp>
        <p:nvSpPr>
          <p:cNvPr id="5" name="Tijdelijke aanduiding voor voettekst 4"/>
          <p:cNvSpPr>
            <a:spLocks noGrp="1"/>
          </p:cNvSpPr>
          <p:nvPr>
            <p:ph type="ftr" sz="quarter" idx="11"/>
          </p:nvPr>
        </p:nvSpPr>
        <p:spPr/>
        <p:txBody>
          <a:bodyPr/>
          <a:lstStyle/>
          <a:p>
            <a:r>
              <a:rPr lang="nl-NL"/>
              <a:t>KU Leuven, Electronica-ICT</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‹nr.›</a:t>
            </a:fld>
            <a:endParaRPr lang="nl-NL"/>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8" name="Titel 1"/>
          <p:cNvSpPr>
            <a:spLocks noGrp="1"/>
          </p:cNvSpPr>
          <p:nvPr>
            <p:ph type="title"/>
          </p:nvPr>
        </p:nvSpPr>
        <p:spPr>
          <a:xfrm>
            <a:off x="576003" y="1800000"/>
            <a:ext cx="8333999" cy="2386800"/>
          </a:xfrm>
        </p:spPr>
        <p:txBody>
          <a:bodyPr anchor="b">
            <a:normAutofit/>
          </a:bodyPr>
          <a:lstStyle>
            <a:lvl1pPr>
              <a:defRPr sz="4000"/>
            </a:lvl1pPr>
          </a:lstStyle>
          <a:p>
            <a:r>
              <a:rPr lang="nl-NL" dirty="0"/>
              <a:t>Klik om de stijl te bewerken</a:t>
            </a:r>
          </a:p>
        </p:txBody>
      </p:sp>
      <p:sp>
        <p:nvSpPr>
          <p:cNvPr id="9"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2F4D5D"/>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dirty="0"/>
              <a:t>Tekststijl van het model bewerken</a:t>
            </a:r>
          </a:p>
        </p:txBody>
      </p:sp>
    </p:spTree>
    <p:extLst>
      <p:ext uri="{BB962C8B-B14F-4D97-AF65-F5344CB8AC3E}">
        <p14:creationId xmlns:p14="http://schemas.microsoft.com/office/powerpoint/2010/main" val="327069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datum 3"/>
          <p:cNvSpPr>
            <a:spLocks noGrp="1"/>
          </p:cNvSpPr>
          <p:nvPr>
            <p:ph type="dt" sz="half" idx="10"/>
          </p:nvPr>
        </p:nvSpPr>
        <p:spPr/>
        <p:txBody>
          <a:bodyPr/>
          <a:lstStyle/>
          <a:p>
            <a:fld id="{D49BE916-707E-4600-B67A-C941AB97638B}" type="datetime1">
              <a:rPr lang="nl-BE" smtClean="0"/>
              <a:t>13/05/2024</a:t>
            </a:fld>
            <a:endParaRPr lang="nl-NL"/>
          </a:p>
        </p:txBody>
      </p:sp>
      <p:sp>
        <p:nvSpPr>
          <p:cNvPr id="5" name="Tijdelijke aanduiding voor voettekst 4"/>
          <p:cNvSpPr>
            <a:spLocks noGrp="1"/>
          </p:cNvSpPr>
          <p:nvPr>
            <p:ph type="ftr" sz="quarter" idx="11"/>
          </p:nvPr>
        </p:nvSpPr>
        <p:spPr/>
        <p:txBody>
          <a:bodyPr/>
          <a:lstStyle/>
          <a:p>
            <a:r>
              <a:rPr lang="nl-NL"/>
              <a:t>KU Leuven, Electronica-ICT</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a:p>
        </p:txBody>
      </p:sp>
      <p:sp>
        <p:nvSpPr>
          <p:cNvPr id="7" name="Title 6"/>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hthoek 6"/>
          <p:cNvSpPr/>
          <p:nvPr userDrawn="1"/>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US" dirty="0"/>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9276AC41-FDBD-4C6B-9E29-DB5000CC71E1}" type="datetime1">
              <a:rPr lang="nl-BE" smtClean="0"/>
              <a:t>13/05/2024</a:t>
            </a:fld>
            <a:endParaRPr lang="nl-NL" dirty="0"/>
          </a:p>
        </p:txBody>
      </p:sp>
      <p:sp>
        <p:nvSpPr>
          <p:cNvPr id="5" name="Tijdelijke aanduiding voor voettekst 4"/>
          <p:cNvSpPr>
            <a:spLocks noGrp="1"/>
          </p:cNvSpPr>
          <p:nvPr>
            <p:ph type="ftr" sz="quarter" idx="11"/>
          </p:nvPr>
        </p:nvSpPr>
        <p:spPr/>
        <p:txBody>
          <a:bodyPr/>
          <a:lstStyle/>
          <a:p>
            <a:r>
              <a:rPr lang="nl-NL"/>
              <a:t>KU Leuven, Electronica-ICT</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a:p>
        </p:txBody>
      </p:sp>
      <p:sp>
        <p:nvSpPr>
          <p:cNvPr id="8" name="Picture Placeholder 4"/>
          <p:cNvSpPr>
            <a:spLocks noGrp="1"/>
          </p:cNvSpPr>
          <p:nvPr>
            <p:ph type="pic" sz="quarter" idx="13"/>
          </p:nvPr>
        </p:nvSpPr>
        <p:spPr>
          <a:xfrm>
            <a:off x="7248525" y="584201"/>
            <a:ext cx="4368673" cy="2376000"/>
          </a:xfrm>
        </p:spPr>
        <p:txBody>
          <a:bodyPr/>
          <a:lstStyle/>
          <a:p>
            <a:r>
              <a:rPr lang="en-US"/>
              <a:t>Click icon to add picture</a:t>
            </a:r>
            <a:endParaRPr lang="nl-NL"/>
          </a:p>
        </p:txBody>
      </p:sp>
      <p:sp>
        <p:nvSpPr>
          <p:cNvPr id="9" name="Picture Placeholder 4"/>
          <p:cNvSpPr>
            <a:spLocks noGrp="1"/>
          </p:cNvSpPr>
          <p:nvPr>
            <p:ph type="pic" sz="quarter" idx="14"/>
          </p:nvPr>
        </p:nvSpPr>
        <p:spPr>
          <a:xfrm>
            <a:off x="7248262" y="3248513"/>
            <a:ext cx="4368673" cy="2376000"/>
          </a:xfrm>
        </p:spPr>
        <p:txBody>
          <a:bodyPr/>
          <a:lstStyle/>
          <a:p>
            <a:r>
              <a:rPr lang="en-US"/>
              <a:t>Click icon to add picture</a:t>
            </a:r>
            <a:endParaRPr lang="nl-NL"/>
          </a:p>
        </p:txBody>
      </p:sp>
    </p:spTree>
    <p:extLst>
      <p:ext uri="{BB962C8B-B14F-4D97-AF65-F5344CB8AC3E}">
        <p14:creationId xmlns:p14="http://schemas.microsoft.com/office/powerpoint/2010/main" val="952148524"/>
      </p:ext>
    </p:extLst>
  </p:cSld>
  <p:clrMapOvr>
    <a:masterClrMapping/>
  </p:clrMapOvr>
  <p:extLst>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_White">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US"/>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99734199-A0AA-4E6D-A4BE-6431E430E475}" type="datetime1">
              <a:rPr lang="nl-BE" smtClean="0"/>
              <a:t>13/05/2024</a:t>
            </a:fld>
            <a:endParaRPr lang="nl-NL" dirty="0"/>
          </a:p>
        </p:txBody>
      </p:sp>
      <p:sp>
        <p:nvSpPr>
          <p:cNvPr id="5" name="Tijdelijke aanduiding voor voettekst 4"/>
          <p:cNvSpPr>
            <a:spLocks noGrp="1"/>
          </p:cNvSpPr>
          <p:nvPr>
            <p:ph type="ftr" sz="quarter" idx="11"/>
          </p:nvPr>
        </p:nvSpPr>
        <p:spPr/>
        <p:txBody>
          <a:bodyPr/>
          <a:lstStyle/>
          <a:p>
            <a:r>
              <a:rPr lang="nl-NL"/>
              <a:t>KU Leuven, Electronica-ICT</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a:p>
        </p:txBody>
      </p:sp>
      <p:sp>
        <p:nvSpPr>
          <p:cNvPr id="7" name="Picture Placeholder 4"/>
          <p:cNvSpPr>
            <a:spLocks noGrp="1"/>
          </p:cNvSpPr>
          <p:nvPr>
            <p:ph type="pic" sz="quarter" idx="13"/>
          </p:nvPr>
        </p:nvSpPr>
        <p:spPr>
          <a:xfrm>
            <a:off x="7248525" y="584201"/>
            <a:ext cx="4368673" cy="5040312"/>
          </a:xfrm>
        </p:spPr>
        <p:txBody>
          <a:bodyPr/>
          <a:lstStyle/>
          <a:p>
            <a:r>
              <a:rPr lang="en-US"/>
              <a:t>Click icon to add picture</a:t>
            </a:r>
            <a:endParaRPr lang="nl-NL"/>
          </a:p>
        </p:txBody>
      </p:sp>
    </p:spTree>
  </p:cSld>
  <p:clrMapOvr>
    <a:masterClrMapping/>
  </p:clrMapOvr>
  <p:extLst>
    <p:ext uri="{DCECCB84-F9BA-43D5-87BE-67443E8EF086}">
      <p15:sldGuideLst xmlns:p15="http://schemas.microsoft.com/office/powerpoint/2012/main">
        <p15:guide id="1" orient="horz" pos="3543" userDrawn="1">
          <p15:clr>
            <a:srgbClr val="FBAE40"/>
          </p15:clr>
        </p15:guide>
        <p15:guide id="2" pos="4203" userDrawn="1">
          <p15:clr>
            <a:srgbClr val="FBAE40"/>
          </p15:clr>
        </p15:guide>
        <p15:guide id="3"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71234D63-EE44-4A13-A1DB-4B608C6F1927}" type="datetime1">
              <a:rPr lang="nl-BE" smtClean="0"/>
              <a:t>13/05/2024</a:t>
            </a:fld>
            <a:endParaRPr lang="nl-NL"/>
          </a:p>
        </p:txBody>
      </p:sp>
      <p:sp>
        <p:nvSpPr>
          <p:cNvPr id="6" name="Tijdelijke aanduiding voor voettekst 5"/>
          <p:cNvSpPr>
            <a:spLocks noGrp="1"/>
          </p:cNvSpPr>
          <p:nvPr>
            <p:ph type="ftr" sz="quarter" idx="11"/>
          </p:nvPr>
        </p:nvSpPr>
        <p:spPr/>
        <p:txBody>
          <a:bodyPr/>
          <a:lstStyle/>
          <a:p>
            <a:r>
              <a:rPr lang="nl-NL"/>
              <a:t>KU Leuven, Electronica-ICT</a:t>
            </a:r>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‹nr.›</a:t>
            </a:fld>
            <a:endParaRPr lang="nl-NL"/>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2" name="Content Placeholder 11"/>
          <p:cNvSpPr>
            <a:spLocks noGrp="1"/>
          </p:cNvSpPr>
          <p:nvPr>
            <p:ph sz="quarter" idx="13"/>
          </p:nvPr>
        </p:nvSpPr>
        <p:spPr>
          <a:xfrm>
            <a:off x="6217200" y="1656000"/>
            <a:ext cx="54000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85958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datum 6"/>
          <p:cNvSpPr>
            <a:spLocks noGrp="1"/>
          </p:cNvSpPr>
          <p:nvPr>
            <p:ph type="dt" sz="half" idx="10"/>
          </p:nvPr>
        </p:nvSpPr>
        <p:spPr/>
        <p:txBody>
          <a:bodyPr/>
          <a:lstStyle/>
          <a:p>
            <a:fld id="{C406F31B-8153-470C-98DE-2011EEBEBF20}" type="datetime1">
              <a:rPr lang="nl-BE" smtClean="0"/>
              <a:t>13/05/2024</a:t>
            </a:fld>
            <a:endParaRPr lang="nl-NL" dirty="0"/>
          </a:p>
        </p:txBody>
      </p:sp>
      <p:sp>
        <p:nvSpPr>
          <p:cNvPr id="8" name="Tijdelijke aanduiding voor voettekst 7"/>
          <p:cNvSpPr>
            <a:spLocks noGrp="1"/>
          </p:cNvSpPr>
          <p:nvPr>
            <p:ph type="ftr" sz="quarter" idx="11"/>
          </p:nvPr>
        </p:nvSpPr>
        <p:spPr/>
        <p:txBody>
          <a:bodyPr/>
          <a:lstStyle/>
          <a:p>
            <a:r>
              <a:rPr lang="nl-NL"/>
              <a:t>KU Leuven, Electronica-ICT</a:t>
            </a:r>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‹nr.›</a:t>
            </a:fld>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784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B3BDDAE1-79F7-4EE0-A883-4B180DF856CB}" type="datetime1">
              <a:rPr lang="nl-BE" smtClean="0"/>
              <a:t>13/05/2024</a:t>
            </a:fld>
            <a:endParaRPr lang="nl-NL"/>
          </a:p>
        </p:txBody>
      </p:sp>
      <p:sp>
        <p:nvSpPr>
          <p:cNvPr id="4" name="Tijdelijke aanduiding voor voettekst 3"/>
          <p:cNvSpPr>
            <a:spLocks noGrp="1"/>
          </p:cNvSpPr>
          <p:nvPr>
            <p:ph type="ftr" sz="quarter" idx="11"/>
          </p:nvPr>
        </p:nvSpPr>
        <p:spPr/>
        <p:txBody>
          <a:bodyPr/>
          <a:lstStyle/>
          <a:p>
            <a:r>
              <a:rPr lang="nl-NL"/>
              <a:t>KU Leuven, Electronica-ICT</a:t>
            </a:r>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‹nr.›</a:t>
            </a:fld>
            <a:endParaRPr lang="nl-NL"/>
          </a:p>
        </p:txBody>
      </p:sp>
      <p:sp>
        <p:nvSpPr>
          <p:cNvPr id="6" name="Title 5"/>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54663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AB2833B1-6F0D-42F1-8980-2C80531010E7}" type="datetime1">
              <a:rPr lang="nl-BE" smtClean="0"/>
              <a:t>13/05/2024</a:t>
            </a:fld>
            <a:endParaRPr lang="nl-NL"/>
          </a:p>
        </p:txBody>
      </p:sp>
      <p:sp>
        <p:nvSpPr>
          <p:cNvPr id="3" name="Tijdelijke aanduiding voor voettekst 2"/>
          <p:cNvSpPr>
            <a:spLocks noGrp="1"/>
          </p:cNvSpPr>
          <p:nvPr>
            <p:ph type="ftr" sz="quarter" idx="11"/>
          </p:nvPr>
        </p:nvSpPr>
        <p:spPr/>
        <p:txBody>
          <a:bodyPr/>
          <a:lstStyle/>
          <a:p>
            <a:r>
              <a:rPr lang="nl-NL"/>
              <a:t>KU Leuven, Electronica-ICT</a:t>
            </a:r>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‹nr.›</a:t>
            </a:fld>
            <a:endParaRPr lang="nl-NL"/>
          </a:p>
        </p:txBody>
      </p:sp>
    </p:spTree>
    <p:extLst>
      <p:ext uri="{BB962C8B-B14F-4D97-AF65-F5344CB8AC3E}">
        <p14:creationId xmlns:p14="http://schemas.microsoft.com/office/powerpoint/2010/main" val="30777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_Finish">
    <p:spTree>
      <p:nvGrpSpPr>
        <p:cNvPr id="1" name=""/>
        <p:cNvGrpSpPr/>
        <p:nvPr/>
      </p:nvGrpSpPr>
      <p:grpSpPr>
        <a:xfrm>
          <a:off x="0" y="0"/>
          <a:ext cx="0" cy="0"/>
          <a:chOff x="0" y="0"/>
          <a:chExt cx="0" cy="0"/>
        </a:xfrm>
      </p:grpSpPr>
      <p:sp>
        <p:nvSpPr>
          <p:cNvPr id="9" name="Rechthoek 8"/>
          <p:cNvSpPr/>
          <p:nvPr userDrawn="1"/>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US" dirty="0"/>
              <a:t>Click to edit Master title style</a:t>
            </a:r>
            <a:endParaRPr lang="nl-NL" dirty="0"/>
          </a:p>
        </p:txBody>
      </p:sp>
      <p:sp>
        <p:nvSpPr>
          <p:cNvPr id="4" name="Tijdelijke aanduiding voor datum 3"/>
          <p:cNvSpPr>
            <a:spLocks noGrp="1"/>
          </p:cNvSpPr>
          <p:nvPr>
            <p:ph type="dt" sz="half" idx="10"/>
          </p:nvPr>
        </p:nvSpPr>
        <p:spPr/>
        <p:txBody>
          <a:bodyPr/>
          <a:lstStyle/>
          <a:p>
            <a:fld id="{F3332722-FFA2-40F4-9C0C-BE58AD66D18B}" type="datetime1">
              <a:rPr lang="nl-BE" smtClean="0"/>
              <a:t>13/05/2024</a:t>
            </a:fld>
            <a:endParaRPr lang="nl-NL" dirty="0"/>
          </a:p>
        </p:txBody>
      </p:sp>
      <p:sp>
        <p:nvSpPr>
          <p:cNvPr id="5" name="Tijdelijke aanduiding voor voettekst 4"/>
          <p:cNvSpPr>
            <a:spLocks noGrp="1"/>
          </p:cNvSpPr>
          <p:nvPr>
            <p:ph type="ftr" sz="quarter" idx="11"/>
          </p:nvPr>
        </p:nvSpPr>
        <p:spPr/>
        <p:txBody>
          <a:bodyPr/>
          <a:lstStyle/>
          <a:p>
            <a:r>
              <a:rPr lang="nl-NL"/>
              <a:t>KU Leuven, Electronica-ICT</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dirty="0"/>
          </a:p>
        </p:txBody>
      </p:sp>
      <p:pic>
        <p:nvPicPr>
          <p:cNvPr id="8"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10C327FA-F14A-404B-8D93-4C63230373F9}" type="datetime1">
              <a:rPr lang="nl-BE" smtClean="0"/>
              <a:t>13/05/2024</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dirty="0"/>
              <a:t>KU Leuven, </a:t>
            </a:r>
            <a:r>
              <a:rPr lang="nl-NL" dirty="0" err="1"/>
              <a:t>Electronica</a:t>
            </a:r>
            <a:r>
              <a:rPr lang="nl-NL" dirty="0"/>
              <a:t>-ICT</a:t>
            </a:r>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‹nr.›</a:t>
            </a:fld>
            <a:endParaRPr lang="nl-NL" dirty="0"/>
          </a:p>
        </p:txBody>
      </p:sp>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61" r:id="rId9"/>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16000"/>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88EEE33E-A25F-40C9-AE16-572A58A706FF}" type="datetime1">
              <a:rPr lang="nl-BE" smtClean="0"/>
              <a:t>13/05/2024</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KU Leuven, Electronica-ICT</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‹nr.›</a:t>
            </a:fld>
            <a:endParaRPr lang="nl-NL" dirty="0"/>
          </a:p>
        </p:txBody>
      </p:sp>
    </p:spTree>
    <p:extLst>
      <p:ext uri="{BB962C8B-B14F-4D97-AF65-F5344CB8AC3E}">
        <p14:creationId xmlns:p14="http://schemas.microsoft.com/office/powerpoint/2010/main" val="17325232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a:extLst>
              <a:ext uri="{FF2B5EF4-FFF2-40B4-BE49-F238E27FC236}">
                <a16:creationId xmlns:a16="http://schemas.microsoft.com/office/drawing/2014/main" id="{DF6E1934-B923-EB23-C100-AA5EBFD65334}"/>
              </a:ext>
            </a:extLst>
          </p:cNvPr>
          <p:cNvSpPr>
            <a:spLocks noGrp="1"/>
          </p:cNvSpPr>
          <p:nvPr>
            <p:ph type="subTitle" idx="1"/>
          </p:nvPr>
        </p:nvSpPr>
        <p:spPr/>
        <p:txBody>
          <a:bodyPr/>
          <a:lstStyle/>
          <a:p>
            <a:endParaRPr lang="nl-BE" sz="1800" dirty="0"/>
          </a:p>
          <a:p>
            <a:r>
              <a:rPr lang="nl-BE" sz="1800" dirty="0"/>
              <a:t>Benjamin </a:t>
            </a:r>
            <a:r>
              <a:rPr lang="nl-BE" sz="1800" dirty="0" err="1"/>
              <a:t>Rübenkamp</a:t>
            </a:r>
            <a:endParaRPr lang="nl-BE" sz="1800" dirty="0"/>
          </a:p>
          <a:p>
            <a:endParaRPr lang="en-GB" dirty="0"/>
          </a:p>
        </p:txBody>
      </p:sp>
      <p:sp>
        <p:nvSpPr>
          <p:cNvPr id="3" name="Titel 2">
            <a:extLst>
              <a:ext uri="{FF2B5EF4-FFF2-40B4-BE49-F238E27FC236}">
                <a16:creationId xmlns:a16="http://schemas.microsoft.com/office/drawing/2014/main" id="{1328A2F2-C926-E3A1-350D-A327006D6428}"/>
              </a:ext>
            </a:extLst>
          </p:cNvPr>
          <p:cNvSpPr>
            <a:spLocks noGrp="1"/>
          </p:cNvSpPr>
          <p:nvPr>
            <p:ph type="title"/>
          </p:nvPr>
        </p:nvSpPr>
        <p:spPr/>
        <p:txBody>
          <a:bodyPr/>
          <a:lstStyle/>
          <a:p>
            <a:r>
              <a:rPr lang="en-GB" dirty="0"/>
              <a:t>Stock price correlation calculation</a:t>
            </a:r>
          </a:p>
        </p:txBody>
      </p:sp>
    </p:spTree>
    <p:extLst>
      <p:ext uri="{BB962C8B-B14F-4D97-AF65-F5344CB8AC3E}">
        <p14:creationId xmlns:p14="http://schemas.microsoft.com/office/powerpoint/2010/main" val="3596718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29C83905-C413-ACED-0834-755AD2DF37CD}"/>
              </a:ext>
            </a:extLst>
          </p:cNvPr>
          <p:cNvSpPr>
            <a:spLocks noGrp="1"/>
          </p:cNvSpPr>
          <p:nvPr>
            <p:ph idx="1"/>
          </p:nvPr>
        </p:nvSpPr>
        <p:spPr>
          <a:xfrm>
            <a:off x="513000" y="1197000"/>
            <a:ext cx="11041200" cy="2493257"/>
          </a:xfrm>
        </p:spPr>
        <p:txBody>
          <a:bodyPr/>
          <a:lstStyle/>
          <a:p>
            <a:r>
              <a:rPr lang="nl-BE" dirty="0" err="1"/>
              <a:t>Structure</a:t>
            </a:r>
            <a:r>
              <a:rPr lang="nl-BE" dirty="0"/>
              <a:t>:</a:t>
            </a:r>
          </a:p>
          <a:p>
            <a:pPr marL="914400" lvl="1" indent="-457200">
              <a:buFont typeface="+mj-lt"/>
              <a:buAutoNum type="arabicPeriod"/>
            </a:pPr>
            <a:r>
              <a:rPr lang="nl-BE" dirty="0" err="1"/>
              <a:t>Each</a:t>
            </a:r>
            <a:r>
              <a:rPr lang="nl-BE" dirty="0"/>
              <a:t> thread </a:t>
            </a:r>
            <a:r>
              <a:rPr lang="nl-BE" dirty="0" err="1"/>
              <a:t>places</a:t>
            </a:r>
            <a:r>
              <a:rPr lang="nl-BE" dirty="0"/>
              <a:t> </a:t>
            </a:r>
            <a:r>
              <a:rPr lang="nl-BE" dirty="0" err="1"/>
              <a:t>it’s</a:t>
            </a:r>
            <a:r>
              <a:rPr lang="nl-BE" dirty="0"/>
              <a:t> </a:t>
            </a:r>
            <a:r>
              <a:rPr lang="nl-BE" dirty="0" err="1"/>
              <a:t>value</a:t>
            </a:r>
            <a:r>
              <a:rPr lang="nl-BE" dirty="0"/>
              <a:t> in shared memory</a:t>
            </a:r>
          </a:p>
          <a:p>
            <a:pPr marL="914400" lvl="1" indent="-457200">
              <a:buFont typeface="+mj-lt"/>
              <a:buAutoNum type="arabicPeriod"/>
            </a:pPr>
            <a:r>
              <a:rPr lang="nl-BE" dirty="0" err="1"/>
              <a:t>Each</a:t>
            </a:r>
            <a:r>
              <a:rPr lang="nl-BE" dirty="0"/>
              <a:t> block </a:t>
            </a:r>
            <a:r>
              <a:rPr lang="nl-BE" dirty="0" err="1"/>
              <a:t>calculates</a:t>
            </a:r>
            <a:r>
              <a:rPr lang="nl-BE" dirty="0"/>
              <a:t> </a:t>
            </a:r>
            <a:r>
              <a:rPr lang="nl-BE" dirty="0" err="1"/>
              <a:t>it’s</a:t>
            </a:r>
            <a:r>
              <a:rPr lang="nl-BE" dirty="0"/>
              <a:t> </a:t>
            </a:r>
            <a:r>
              <a:rPr lang="nl-BE" dirty="0" err="1"/>
              <a:t>sum</a:t>
            </a:r>
            <a:r>
              <a:rPr lang="nl-BE" dirty="0"/>
              <a:t> </a:t>
            </a:r>
            <a:r>
              <a:rPr lang="nl-BE" dirty="0" err="1"/>
              <a:t>using</a:t>
            </a:r>
            <a:r>
              <a:rPr lang="nl-BE" dirty="0"/>
              <a:t> </a:t>
            </a:r>
            <a:r>
              <a:rPr lang="nl-BE" dirty="0" err="1"/>
              <a:t>reduction</a:t>
            </a:r>
            <a:endParaRPr lang="nl-BE" dirty="0"/>
          </a:p>
          <a:p>
            <a:pPr marL="914400" lvl="1" indent="-457200">
              <a:buFont typeface="+mj-lt"/>
              <a:buAutoNum type="arabicPeriod"/>
            </a:pPr>
            <a:r>
              <a:rPr lang="nl-BE" dirty="0"/>
              <a:t>The first thread of </a:t>
            </a:r>
            <a:r>
              <a:rPr lang="nl-BE" dirty="0" err="1"/>
              <a:t>each</a:t>
            </a:r>
            <a:r>
              <a:rPr lang="nl-BE" dirty="0"/>
              <a:t> block </a:t>
            </a:r>
            <a:r>
              <a:rPr lang="nl-BE" dirty="0" err="1"/>
              <a:t>writes</a:t>
            </a:r>
            <a:r>
              <a:rPr lang="nl-BE" dirty="0"/>
              <a:t> </a:t>
            </a:r>
            <a:r>
              <a:rPr lang="nl-BE" dirty="0" err="1"/>
              <a:t>the</a:t>
            </a:r>
            <a:r>
              <a:rPr lang="nl-BE" dirty="0"/>
              <a:t> block </a:t>
            </a:r>
            <a:r>
              <a:rPr lang="nl-BE" dirty="0" err="1"/>
              <a:t>sum</a:t>
            </a:r>
            <a:r>
              <a:rPr lang="nl-BE" dirty="0"/>
              <a:t> </a:t>
            </a:r>
            <a:r>
              <a:rPr lang="nl-BE" dirty="0" err="1"/>
              <a:t>to</a:t>
            </a:r>
            <a:r>
              <a:rPr lang="nl-BE" dirty="0"/>
              <a:t> </a:t>
            </a:r>
            <a:r>
              <a:rPr lang="nl-BE" dirty="0" err="1"/>
              <a:t>global</a:t>
            </a:r>
            <a:r>
              <a:rPr lang="nl-BE" dirty="0"/>
              <a:t> memory</a:t>
            </a:r>
          </a:p>
          <a:p>
            <a:pPr marL="914400" lvl="1" indent="-457200">
              <a:buFont typeface="+mj-lt"/>
              <a:buAutoNum type="arabicPeriod"/>
            </a:pPr>
            <a:r>
              <a:rPr lang="nl-BE" dirty="0"/>
              <a:t>The </a:t>
            </a:r>
            <a:r>
              <a:rPr lang="nl-BE" dirty="0" err="1"/>
              <a:t>globally</a:t>
            </a:r>
            <a:r>
              <a:rPr lang="nl-BE" dirty="0"/>
              <a:t> first thread </a:t>
            </a:r>
            <a:r>
              <a:rPr lang="nl-BE" dirty="0" err="1"/>
              <a:t>sums</a:t>
            </a:r>
            <a:r>
              <a:rPr lang="nl-BE" dirty="0"/>
              <a:t> </a:t>
            </a:r>
            <a:r>
              <a:rPr lang="nl-BE" dirty="0" err="1"/>
              <a:t>the</a:t>
            </a:r>
            <a:r>
              <a:rPr lang="nl-BE" dirty="0"/>
              <a:t> </a:t>
            </a:r>
            <a:r>
              <a:rPr lang="nl-BE" dirty="0" err="1"/>
              <a:t>values</a:t>
            </a:r>
            <a:r>
              <a:rPr lang="nl-BE" dirty="0"/>
              <a:t> of </a:t>
            </a:r>
            <a:r>
              <a:rPr lang="nl-BE" dirty="0" err="1"/>
              <a:t>each</a:t>
            </a:r>
            <a:r>
              <a:rPr lang="nl-BE" dirty="0"/>
              <a:t> block</a:t>
            </a:r>
          </a:p>
        </p:txBody>
      </p:sp>
      <p:sp>
        <p:nvSpPr>
          <p:cNvPr id="3" name="Tijdelijke aanduiding voor voettekst 2">
            <a:extLst>
              <a:ext uri="{FF2B5EF4-FFF2-40B4-BE49-F238E27FC236}">
                <a16:creationId xmlns:a16="http://schemas.microsoft.com/office/drawing/2014/main" id="{99F7432E-DB81-15EF-2089-994C4EDB8B16}"/>
              </a:ext>
            </a:extLst>
          </p:cNvPr>
          <p:cNvSpPr>
            <a:spLocks noGrp="1"/>
          </p:cNvSpPr>
          <p:nvPr>
            <p:ph type="ftr" sz="quarter" idx="11"/>
          </p:nvPr>
        </p:nvSpPr>
        <p:spPr/>
        <p:txBody>
          <a:bodyPr/>
          <a:lstStyle/>
          <a:p>
            <a:r>
              <a:rPr lang="nl-NL"/>
              <a:t>KU Leuven, Electronica-ICT</a:t>
            </a:r>
          </a:p>
        </p:txBody>
      </p:sp>
      <p:sp>
        <p:nvSpPr>
          <p:cNvPr id="4" name="Tijdelijke aanduiding voor dianummer 3">
            <a:extLst>
              <a:ext uri="{FF2B5EF4-FFF2-40B4-BE49-F238E27FC236}">
                <a16:creationId xmlns:a16="http://schemas.microsoft.com/office/drawing/2014/main" id="{6F5B6C4F-C1DC-CEDC-061E-F6987E70E375}"/>
              </a:ext>
            </a:extLst>
          </p:cNvPr>
          <p:cNvSpPr>
            <a:spLocks noGrp="1"/>
          </p:cNvSpPr>
          <p:nvPr>
            <p:ph type="sldNum" sz="quarter" idx="12"/>
          </p:nvPr>
        </p:nvSpPr>
        <p:spPr/>
        <p:txBody>
          <a:bodyPr/>
          <a:lstStyle/>
          <a:p>
            <a:fld id="{0A297500-7527-634B-90F4-69D0994C32B4}" type="slidenum">
              <a:rPr lang="nl-NL" smtClean="0"/>
              <a:t>10</a:t>
            </a:fld>
            <a:endParaRPr lang="nl-NL"/>
          </a:p>
        </p:txBody>
      </p:sp>
      <p:sp>
        <p:nvSpPr>
          <p:cNvPr id="5" name="Titel 4">
            <a:extLst>
              <a:ext uri="{FF2B5EF4-FFF2-40B4-BE49-F238E27FC236}">
                <a16:creationId xmlns:a16="http://schemas.microsoft.com/office/drawing/2014/main" id="{BB0AB563-004C-7A84-5F28-D221B5EAC49C}"/>
              </a:ext>
            </a:extLst>
          </p:cNvPr>
          <p:cNvSpPr>
            <a:spLocks noGrp="1"/>
          </p:cNvSpPr>
          <p:nvPr>
            <p:ph type="title"/>
          </p:nvPr>
        </p:nvSpPr>
        <p:spPr/>
        <p:txBody>
          <a:bodyPr/>
          <a:lstStyle/>
          <a:p>
            <a:r>
              <a:rPr lang="nl-NL" dirty="0"/>
              <a:t>Code </a:t>
            </a:r>
            <a:r>
              <a:rPr lang="nl-NL" dirty="0" err="1"/>
              <a:t>structure</a:t>
            </a:r>
            <a:endParaRPr lang="nl-BE" dirty="0"/>
          </a:p>
        </p:txBody>
      </p:sp>
      <p:pic>
        <p:nvPicPr>
          <p:cNvPr id="3074" name="Picture 2" descr="5x5 Five Empty Grid. Vector Template Square Cell Table. Graphic Puzzle  Illustration Stock Illustration - Illustration of shape, mosaic: 188357969">
            <a:extLst>
              <a:ext uri="{FF2B5EF4-FFF2-40B4-BE49-F238E27FC236}">
                <a16:creationId xmlns:a16="http://schemas.microsoft.com/office/drawing/2014/main" id="{FC54B411-C3CF-D996-C021-768DCF920B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1321" y="3455578"/>
            <a:ext cx="2493257" cy="249325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Rechte verbindingslijn met pijl 6">
            <a:extLst>
              <a:ext uri="{FF2B5EF4-FFF2-40B4-BE49-F238E27FC236}">
                <a16:creationId xmlns:a16="http://schemas.microsoft.com/office/drawing/2014/main" id="{89F2B2A4-EEA9-A4D0-6F6D-8C1CD73510D3}"/>
              </a:ext>
            </a:extLst>
          </p:cNvPr>
          <p:cNvCxnSpPr>
            <a:stCxn id="3074" idx="3"/>
          </p:cNvCxnSpPr>
          <p:nvPr/>
        </p:nvCxnSpPr>
        <p:spPr>
          <a:xfrm flipV="1">
            <a:off x="4914578" y="4702206"/>
            <a:ext cx="8599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Afbeelding 8">
            <a:extLst>
              <a:ext uri="{FF2B5EF4-FFF2-40B4-BE49-F238E27FC236}">
                <a16:creationId xmlns:a16="http://schemas.microsoft.com/office/drawing/2014/main" id="{542FD1D1-A2F0-312C-D42C-B1B2E240A1D7}"/>
              </a:ext>
            </a:extLst>
          </p:cNvPr>
          <p:cNvPicPr>
            <a:picLocks noChangeAspect="1"/>
          </p:cNvPicPr>
          <p:nvPr/>
        </p:nvPicPr>
        <p:blipFill>
          <a:blip r:embed="rId4"/>
          <a:stretch>
            <a:fillRect/>
          </a:stretch>
        </p:blipFill>
        <p:spPr>
          <a:xfrm>
            <a:off x="5895149" y="3554060"/>
            <a:ext cx="676375" cy="2106940"/>
          </a:xfrm>
          <a:prstGeom prst="rect">
            <a:avLst/>
          </a:prstGeom>
        </p:spPr>
      </p:pic>
      <p:cxnSp>
        <p:nvCxnSpPr>
          <p:cNvPr id="10" name="Rechte verbindingslijn met pijl 9">
            <a:extLst>
              <a:ext uri="{FF2B5EF4-FFF2-40B4-BE49-F238E27FC236}">
                <a16:creationId xmlns:a16="http://schemas.microsoft.com/office/drawing/2014/main" id="{BB2BDE05-FDE9-C98A-0FE7-8EB487B23063}"/>
              </a:ext>
            </a:extLst>
          </p:cNvPr>
          <p:cNvCxnSpPr/>
          <p:nvPr/>
        </p:nvCxnSpPr>
        <p:spPr>
          <a:xfrm flipV="1">
            <a:off x="6634524" y="4704132"/>
            <a:ext cx="8599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Afbeelding 11">
            <a:extLst>
              <a:ext uri="{FF2B5EF4-FFF2-40B4-BE49-F238E27FC236}">
                <a16:creationId xmlns:a16="http://schemas.microsoft.com/office/drawing/2014/main" id="{0E14C2DD-9D72-711A-90C4-6B643BB41D5C}"/>
              </a:ext>
            </a:extLst>
          </p:cNvPr>
          <p:cNvPicPr>
            <a:picLocks noChangeAspect="1"/>
          </p:cNvPicPr>
          <p:nvPr/>
        </p:nvPicPr>
        <p:blipFill>
          <a:blip r:embed="rId5"/>
          <a:stretch>
            <a:fillRect/>
          </a:stretch>
        </p:blipFill>
        <p:spPr>
          <a:xfrm>
            <a:off x="7668104" y="4404724"/>
            <a:ext cx="1063184" cy="550993"/>
          </a:xfrm>
          <a:prstGeom prst="rect">
            <a:avLst/>
          </a:prstGeom>
        </p:spPr>
      </p:pic>
    </p:spTree>
    <p:extLst>
      <p:ext uri="{BB962C8B-B14F-4D97-AF65-F5344CB8AC3E}">
        <p14:creationId xmlns:p14="http://schemas.microsoft.com/office/powerpoint/2010/main" val="3453421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D0EB87-A43D-ECFD-1B8F-636B6C0376E8}"/>
              </a:ext>
            </a:extLst>
          </p:cNvPr>
          <p:cNvSpPr>
            <a:spLocks noGrp="1"/>
          </p:cNvSpPr>
          <p:nvPr>
            <p:ph type="title"/>
          </p:nvPr>
        </p:nvSpPr>
        <p:spPr/>
        <p:txBody>
          <a:bodyPr/>
          <a:lstStyle/>
          <a:p>
            <a:r>
              <a:rPr lang="en-GB" dirty="0"/>
              <a:t>Results</a:t>
            </a:r>
          </a:p>
        </p:txBody>
      </p:sp>
      <p:sp>
        <p:nvSpPr>
          <p:cNvPr id="3" name="Tijdelijke aanduiding voor voettekst 2">
            <a:extLst>
              <a:ext uri="{FF2B5EF4-FFF2-40B4-BE49-F238E27FC236}">
                <a16:creationId xmlns:a16="http://schemas.microsoft.com/office/drawing/2014/main" id="{5DBF9658-AF44-4F02-77F6-AECCE1175E9C}"/>
              </a:ext>
            </a:extLst>
          </p:cNvPr>
          <p:cNvSpPr>
            <a:spLocks noGrp="1"/>
          </p:cNvSpPr>
          <p:nvPr>
            <p:ph type="ftr" sz="quarter" idx="11"/>
          </p:nvPr>
        </p:nvSpPr>
        <p:spPr/>
        <p:txBody>
          <a:bodyPr/>
          <a:lstStyle/>
          <a:p>
            <a:r>
              <a:rPr lang="nl-NL"/>
              <a:t>KU Leuven, </a:t>
            </a:r>
            <a:r>
              <a:rPr lang="nl-NL" dirty="0"/>
              <a:t>Electronics-ICT</a:t>
            </a:r>
            <a:endParaRPr lang="nl-NL"/>
          </a:p>
        </p:txBody>
      </p:sp>
      <p:sp>
        <p:nvSpPr>
          <p:cNvPr id="4" name="Tijdelijke aanduiding voor dianummer 3">
            <a:extLst>
              <a:ext uri="{FF2B5EF4-FFF2-40B4-BE49-F238E27FC236}">
                <a16:creationId xmlns:a16="http://schemas.microsoft.com/office/drawing/2014/main" id="{F0FAE03C-0B9A-7B2A-0410-038A2E53AE48}"/>
              </a:ext>
            </a:extLst>
          </p:cNvPr>
          <p:cNvSpPr>
            <a:spLocks noGrp="1"/>
          </p:cNvSpPr>
          <p:nvPr>
            <p:ph type="sldNum" sz="quarter" idx="12"/>
          </p:nvPr>
        </p:nvSpPr>
        <p:spPr/>
        <p:txBody>
          <a:bodyPr/>
          <a:lstStyle/>
          <a:p>
            <a:fld id="{0A297500-7527-634B-90F4-69D0994C32B4}" type="slidenum">
              <a:rPr lang="nl-NL" smtClean="0"/>
              <a:t>11</a:t>
            </a:fld>
            <a:endParaRPr lang="nl-NL"/>
          </a:p>
        </p:txBody>
      </p:sp>
    </p:spTree>
    <p:extLst>
      <p:ext uri="{BB962C8B-B14F-4D97-AF65-F5344CB8AC3E}">
        <p14:creationId xmlns:p14="http://schemas.microsoft.com/office/powerpoint/2010/main" val="4217195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D0EB87-A43D-ECFD-1B8F-636B6C0376E8}"/>
              </a:ext>
            </a:extLst>
          </p:cNvPr>
          <p:cNvSpPr>
            <a:spLocks noGrp="1"/>
          </p:cNvSpPr>
          <p:nvPr>
            <p:ph type="title"/>
          </p:nvPr>
        </p:nvSpPr>
        <p:spPr/>
        <p:txBody>
          <a:bodyPr/>
          <a:lstStyle/>
          <a:p>
            <a:r>
              <a:rPr lang="en-GB" dirty="0"/>
              <a:t>Future improvements</a:t>
            </a:r>
          </a:p>
        </p:txBody>
      </p:sp>
      <p:sp>
        <p:nvSpPr>
          <p:cNvPr id="3" name="Tijdelijke aanduiding voor voettekst 2">
            <a:extLst>
              <a:ext uri="{FF2B5EF4-FFF2-40B4-BE49-F238E27FC236}">
                <a16:creationId xmlns:a16="http://schemas.microsoft.com/office/drawing/2014/main" id="{5DBF9658-AF44-4F02-77F6-AECCE1175E9C}"/>
              </a:ext>
            </a:extLst>
          </p:cNvPr>
          <p:cNvSpPr>
            <a:spLocks noGrp="1"/>
          </p:cNvSpPr>
          <p:nvPr>
            <p:ph type="ftr" sz="quarter" idx="11"/>
          </p:nvPr>
        </p:nvSpPr>
        <p:spPr/>
        <p:txBody>
          <a:bodyPr/>
          <a:lstStyle/>
          <a:p>
            <a:r>
              <a:rPr lang="nl-NL"/>
              <a:t>KU Leuven, </a:t>
            </a:r>
            <a:r>
              <a:rPr lang="nl-NL" dirty="0"/>
              <a:t>Electronics-ICT</a:t>
            </a:r>
            <a:endParaRPr lang="nl-NL"/>
          </a:p>
        </p:txBody>
      </p:sp>
      <p:sp>
        <p:nvSpPr>
          <p:cNvPr id="4" name="Tijdelijke aanduiding voor dianummer 3">
            <a:extLst>
              <a:ext uri="{FF2B5EF4-FFF2-40B4-BE49-F238E27FC236}">
                <a16:creationId xmlns:a16="http://schemas.microsoft.com/office/drawing/2014/main" id="{F0FAE03C-0B9A-7B2A-0410-038A2E53AE48}"/>
              </a:ext>
            </a:extLst>
          </p:cNvPr>
          <p:cNvSpPr>
            <a:spLocks noGrp="1"/>
          </p:cNvSpPr>
          <p:nvPr>
            <p:ph type="sldNum" sz="quarter" idx="12"/>
          </p:nvPr>
        </p:nvSpPr>
        <p:spPr/>
        <p:txBody>
          <a:bodyPr/>
          <a:lstStyle/>
          <a:p>
            <a:fld id="{0A297500-7527-634B-90F4-69D0994C32B4}" type="slidenum">
              <a:rPr lang="nl-NL" smtClean="0"/>
              <a:t>12</a:t>
            </a:fld>
            <a:endParaRPr lang="nl-NL"/>
          </a:p>
        </p:txBody>
      </p:sp>
    </p:spTree>
    <p:extLst>
      <p:ext uri="{BB962C8B-B14F-4D97-AF65-F5344CB8AC3E}">
        <p14:creationId xmlns:p14="http://schemas.microsoft.com/office/powerpoint/2010/main" val="2291744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8ABEBD4F-8110-CDFB-CF70-900FD808630B}"/>
              </a:ext>
            </a:extLst>
          </p:cNvPr>
          <p:cNvSpPr>
            <a:spLocks noGrp="1"/>
          </p:cNvSpPr>
          <p:nvPr>
            <p:ph type="ftr" sz="quarter" idx="11"/>
          </p:nvPr>
        </p:nvSpPr>
        <p:spPr/>
        <p:txBody>
          <a:bodyPr/>
          <a:lstStyle/>
          <a:p>
            <a:r>
              <a:rPr lang="nl-NL"/>
              <a:t>KU Leuven, </a:t>
            </a:r>
            <a:r>
              <a:rPr lang="nl-NL" dirty="0"/>
              <a:t>Electronics-ICT</a:t>
            </a:r>
            <a:endParaRPr lang="nl-NL"/>
          </a:p>
        </p:txBody>
      </p:sp>
      <p:sp>
        <p:nvSpPr>
          <p:cNvPr id="3" name="Tijdelijke aanduiding voor dianummer 2">
            <a:extLst>
              <a:ext uri="{FF2B5EF4-FFF2-40B4-BE49-F238E27FC236}">
                <a16:creationId xmlns:a16="http://schemas.microsoft.com/office/drawing/2014/main" id="{4CDBE646-924C-50FC-60DD-13DCC34A971F}"/>
              </a:ext>
            </a:extLst>
          </p:cNvPr>
          <p:cNvSpPr>
            <a:spLocks noGrp="1"/>
          </p:cNvSpPr>
          <p:nvPr>
            <p:ph type="sldNum" sz="quarter" idx="12"/>
          </p:nvPr>
        </p:nvSpPr>
        <p:spPr/>
        <p:txBody>
          <a:bodyPr/>
          <a:lstStyle/>
          <a:p>
            <a:fld id="{0A297500-7527-634B-90F4-69D0994C32B4}" type="slidenum">
              <a:rPr lang="nl-NL" smtClean="0"/>
              <a:t>13</a:t>
            </a:fld>
            <a:endParaRPr lang="nl-NL"/>
          </a:p>
        </p:txBody>
      </p:sp>
      <p:sp>
        <p:nvSpPr>
          <p:cNvPr id="6" name="Titel 5">
            <a:extLst>
              <a:ext uri="{FF2B5EF4-FFF2-40B4-BE49-F238E27FC236}">
                <a16:creationId xmlns:a16="http://schemas.microsoft.com/office/drawing/2014/main" id="{B9D6B205-1CBA-31C9-A6DC-DB8415F21D49}"/>
              </a:ext>
            </a:extLst>
          </p:cNvPr>
          <p:cNvSpPr>
            <a:spLocks noGrp="1"/>
          </p:cNvSpPr>
          <p:nvPr>
            <p:ph type="title"/>
          </p:nvPr>
        </p:nvSpPr>
        <p:spPr/>
        <p:txBody>
          <a:bodyPr/>
          <a:lstStyle/>
          <a:p>
            <a:r>
              <a:rPr lang="nl-BE" dirty="0" err="1"/>
              <a:t>Future</a:t>
            </a:r>
            <a:r>
              <a:rPr lang="nl-BE" dirty="0"/>
              <a:t> </a:t>
            </a:r>
            <a:r>
              <a:rPr lang="nl-BE" dirty="0" err="1"/>
              <a:t>improvements</a:t>
            </a:r>
            <a:endParaRPr lang="en-GB" dirty="0"/>
          </a:p>
        </p:txBody>
      </p:sp>
      <p:sp>
        <p:nvSpPr>
          <p:cNvPr id="7" name="Tijdelijke aanduiding voor inhoud 6">
            <a:extLst>
              <a:ext uri="{FF2B5EF4-FFF2-40B4-BE49-F238E27FC236}">
                <a16:creationId xmlns:a16="http://schemas.microsoft.com/office/drawing/2014/main" id="{CFD3A4EF-9589-5003-9AB4-2C2BC8C20251}"/>
              </a:ext>
            </a:extLst>
          </p:cNvPr>
          <p:cNvSpPr>
            <a:spLocks noGrp="1"/>
          </p:cNvSpPr>
          <p:nvPr>
            <p:ph idx="1"/>
          </p:nvPr>
        </p:nvSpPr>
        <p:spPr>
          <a:xfrm>
            <a:off x="575999" y="1656000"/>
            <a:ext cx="7061929" cy="4464000"/>
          </a:xfrm>
        </p:spPr>
        <p:txBody>
          <a:bodyPr/>
          <a:lstStyle/>
          <a:p>
            <a:r>
              <a:rPr lang="nl-NL" dirty="0"/>
              <a:t>Using </a:t>
            </a:r>
            <a:r>
              <a:rPr lang="nl-NL" dirty="0" err="1"/>
              <a:t>atomics</a:t>
            </a:r>
            <a:r>
              <a:rPr lang="nl-NL" dirty="0"/>
              <a:t> </a:t>
            </a:r>
            <a:r>
              <a:rPr lang="nl-NL" dirty="0" err="1"/>
              <a:t>to</a:t>
            </a:r>
            <a:r>
              <a:rPr lang="nl-NL" dirty="0"/>
              <a:t> </a:t>
            </a:r>
            <a:r>
              <a:rPr lang="nl-NL" dirty="0" err="1"/>
              <a:t>sum</a:t>
            </a:r>
            <a:r>
              <a:rPr lang="nl-NL" dirty="0"/>
              <a:t> </a:t>
            </a:r>
            <a:r>
              <a:rPr lang="nl-NL" dirty="0" err="1"/>
              <a:t>all</a:t>
            </a:r>
            <a:r>
              <a:rPr lang="nl-NL" dirty="0"/>
              <a:t> block </a:t>
            </a:r>
            <a:r>
              <a:rPr lang="nl-NL" dirty="0" err="1"/>
              <a:t>sums</a:t>
            </a:r>
            <a:endParaRPr lang="nl-NL" dirty="0"/>
          </a:p>
          <a:p>
            <a:endParaRPr lang="nl-BE" dirty="0"/>
          </a:p>
          <a:p>
            <a:endParaRPr lang="nl-BE" dirty="0"/>
          </a:p>
          <a:p>
            <a:endParaRPr lang="nl-BE" dirty="0"/>
          </a:p>
          <a:p>
            <a:r>
              <a:rPr lang="nl-BE" dirty="0"/>
              <a:t>Incorrect/inconsistent </a:t>
            </a:r>
            <a:r>
              <a:rPr lang="nl-BE" dirty="0" err="1"/>
              <a:t>values</a:t>
            </a:r>
            <a:r>
              <a:rPr lang="nl-BE" dirty="0"/>
              <a:t> at 20k+ datapoints</a:t>
            </a:r>
          </a:p>
          <a:p>
            <a:r>
              <a:rPr lang="nl-BE" dirty="0"/>
              <a:t>Using 1 </a:t>
            </a:r>
            <a:r>
              <a:rPr lang="nl-BE" dirty="0" err="1"/>
              <a:t>kernel</a:t>
            </a:r>
            <a:r>
              <a:rPr lang="nl-BE" dirty="0"/>
              <a:t> </a:t>
            </a:r>
            <a:r>
              <a:rPr lang="nl-BE" dirty="0" err="1"/>
              <a:t>execution</a:t>
            </a:r>
            <a:r>
              <a:rPr lang="nl-BE" dirty="0"/>
              <a:t> </a:t>
            </a:r>
            <a:r>
              <a:rPr lang="nl-BE" dirty="0" err="1"/>
              <a:t>for</a:t>
            </a:r>
            <a:r>
              <a:rPr lang="nl-BE" dirty="0"/>
              <a:t> </a:t>
            </a:r>
            <a:r>
              <a:rPr lang="nl-BE" dirty="0" err="1"/>
              <a:t>calculating</a:t>
            </a:r>
            <a:r>
              <a:rPr lang="nl-BE" dirty="0"/>
              <a:t> returns</a:t>
            </a:r>
          </a:p>
        </p:txBody>
      </p:sp>
      <p:pic>
        <p:nvPicPr>
          <p:cNvPr id="8" name="Picture 2" descr="5x5 Five Empty Grid. Vector Template Square Cell Table. Graphic Puzzle  Illustration Stock Illustration - Illustration of shape, mosaic: 188357969">
            <a:extLst>
              <a:ext uri="{FF2B5EF4-FFF2-40B4-BE49-F238E27FC236}">
                <a16:creationId xmlns:a16="http://schemas.microsoft.com/office/drawing/2014/main" id="{CDDA0056-D3C6-7D5E-FDFB-F772E92A90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1125" y="1173539"/>
            <a:ext cx="2493257" cy="2493257"/>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Rechte verbindingslijn met pijl 9">
            <a:extLst>
              <a:ext uri="{FF2B5EF4-FFF2-40B4-BE49-F238E27FC236}">
                <a16:creationId xmlns:a16="http://schemas.microsoft.com/office/drawing/2014/main" id="{9E3E81E7-0E22-C43D-1E6C-38563575339B}"/>
              </a:ext>
            </a:extLst>
          </p:cNvPr>
          <p:cNvCxnSpPr>
            <a:stCxn id="8" idx="3"/>
          </p:cNvCxnSpPr>
          <p:nvPr/>
        </p:nvCxnSpPr>
        <p:spPr>
          <a:xfrm flipV="1">
            <a:off x="9234382" y="2420167"/>
            <a:ext cx="8599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Afbeelding 12">
            <a:extLst>
              <a:ext uri="{FF2B5EF4-FFF2-40B4-BE49-F238E27FC236}">
                <a16:creationId xmlns:a16="http://schemas.microsoft.com/office/drawing/2014/main" id="{1FB7FA7E-D13E-AB5C-A009-1D502F76CFD2}"/>
              </a:ext>
            </a:extLst>
          </p:cNvPr>
          <p:cNvPicPr>
            <a:picLocks noChangeAspect="1"/>
          </p:cNvPicPr>
          <p:nvPr/>
        </p:nvPicPr>
        <p:blipFill>
          <a:blip r:embed="rId4"/>
          <a:stretch>
            <a:fillRect/>
          </a:stretch>
        </p:blipFill>
        <p:spPr>
          <a:xfrm>
            <a:off x="10205663" y="2144671"/>
            <a:ext cx="1063184" cy="550993"/>
          </a:xfrm>
          <a:prstGeom prst="rect">
            <a:avLst/>
          </a:prstGeom>
        </p:spPr>
      </p:pic>
    </p:spTree>
    <p:extLst>
      <p:ext uri="{BB962C8B-B14F-4D97-AF65-F5344CB8AC3E}">
        <p14:creationId xmlns:p14="http://schemas.microsoft.com/office/powerpoint/2010/main" val="2926735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CB40A-BF36-AC97-74FF-1B34DDFF2CB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3FE4CBA-B7E9-8BBD-84ED-579CE8293AFD}"/>
              </a:ext>
            </a:extLst>
          </p:cNvPr>
          <p:cNvSpPr>
            <a:spLocks noGrp="1"/>
          </p:cNvSpPr>
          <p:nvPr>
            <p:ph type="title"/>
          </p:nvPr>
        </p:nvSpPr>
        <p:spPr/>
        <p:txBody>
          <a:bodyPr/>
          <a:lstStyle/>
          <a:p>
            <a:r>
              <a:rPr lang="en-GB" dirty="0"/>
              <a:t>Conclusion </a:t>
            </a:r>
          </a:p>
        </p:txBody>
      </p:sp>
      <p:sp>
        <p:nvSpPr>
          <p:cNvPr id="3" name="Tijdelijke aanduiding voor voettekst 2">
            <a:extLst>
              <a:ext uri="{FF2B5EF4-FFF2-40B4-BE49-F238E27FC236}">
                <a16:creationId xmlns:a16="http://schemas.microsoft.com/office/drawing/2014/main" id="{3C16B9CB-940F-97BA-F550-7D1669A062F8}"/>
              </a:ext>
            </a:extLst>
          </p:cNvPr>
          <p:cNvSpPr>
            <a:spLocks noGrp="1"/>
          </p:cNvSpPr>
          <p:nvPr>
            <p:ph type="ftr" sz="quarter" idx="11"/>
          </p:nvPr>
        </p:nvSpPr>
        <p:spPr/>
        <p:txBody>
          <a:bodyPr/>
          <a:lstStyle/>
          <a:p>
            <a:r>
              <a:rPr lang="nl-NL"/>
              <a:t>KU Leuven, </a:t>
            </a:r>
            <a:r>
              <a:rPr lang="nl-NL" dirty="0"/>
              <a:t>Electronics-ICT</a:t>
            </a:r>
            <a:endParaRPr lang="nl-NL"/>
          </a:p>
        </p:txBody>
      </p:sp>
      <p:sp>
        <p:nvSpPr>
          <p:cNvPr id="4" name="Tijdelijke aanduiding voor dianummer 3">
            <a:extLst>
              <a:ext uri="{FF2B5EF4-FFF2-40B4-BE49-F238E27FC236}">
                <a16:creationId xmlns:a16="http://schemas.microsoft.com/office/drawing/2014/main" id="{94624B05-F0A3-265E-A954-C91B23CCF52B}"/>
              </a:ext>
            </a:extLst>
          </p:cNvPr>
          <p:cNvSpPr>
            <a:spLocks noGrp="1"/>
          </p:cNvSpPr>
          <p:nvPr>
            <p:ph type="sldNum" sz="quarter" idx="12"/>
          </p:nvPr>
        </p:nvSpPr>
        <p:spPr/>
        <p:txBody>
          <a:bodyPr/>
          <a:lstStyle/>
          <a:p>
            <a:fld id="{0A297500-7527-634B-90F4-69D0994C32B4}" type="slidenum">
              <a:rPr lang="nl-NL" smtClean="0"/>
              <a:t>14</a:t>
            </a:fld>
            <a:endParaRPr lang="nl-NL"/>
          </a:p>
        </p:txBody>
      </p:sp>
    </p:spTree>
    <p:extLst>
      <p:ext uri="{BB962C8B-B14F-4D97-AF65-F5344CB8AC3E}">
        <p14:creationId xmlns:p14="http://schemas.microsoft.com/office/powerpoint/2010/main" val="451771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1E1560E9-5AFD-37B5-4C4C-384488B2F0D6}"/>
              </a:ext>
            </a:extLst>
          </p:cNvPr>
          <p:cNvSpPr>
            <a:spLocks noGrp="1"/>
          </p:cNvSpPr>
          <p:nvPr>
            <p:ph idx="1"/>
          </p:nvPr>
        </p:nvSpPr>
        <p:spPr/>
        <p:txBody>
          <a:bodyPr>
            <a:normAutofit/>
          </a:bodyPr>
          <a:lstStyle/>
          <a:p>
            <a:r>
              <a:rPr lang="en-US" dirty="0"/>
              <a:t>What</a:t>
            </a:r>
          </a:p>
          <a:p>
            <a:r>
              <a:rPr lang="nl-NL" dirty="0" err="1"/>
              <a:t>Why</a:t>
            </a:r>
            <a:endParaRPr lang="en-US" dirty="0"/>
          </a:p>
          <a:p>
            <a:r>
              <a:rPr lang="en-US" dirty="0"/>
              <a:t>How</a:t>
            </a:r>
          </a:p>
          <a:p>
            <a:r>
              <a:rPr lang="en-US" dirty="0"/>
              <a:t>Results</a:t>
            </a:r>
          </a:p>
          <a:p>
            <a:r>
              <a:rPr lang="en-US" dirty="0"/>
              <a:t>Future improvements</a:t>
            </a:r>
          </a:p>
          <a:p>
            <a:r>
              <a:rPr lang="en-US" dirty="0"/>
              <a:t>Conclusion</a:t>
            </a:r>
          </a:p>
        </p:txBody>
      </p:sp>
      <p:sp>
        <p:nvSpPr>
          <p:cNvPr id="3" name="Tijdelijke aanduiding voor voettekst 2">
            <a:extLst>
              <a:ext uri="{FF2B5EF4-FFF2-40B4-BE49-F238E27FC236}">
                <a16:creationId xmlns:a16="http://schemas.microsoft.com/office/drawing/2014/main" id="{CB1DDB5D-0C9C-C7BC-3075-ABD637A58C66}"/>
              </a:ext>
            </a:extLst>
          </p:cNvPr>
          <p:cNvSpPr>
            <a:spLocks noGrp="1"/>
          </p:cNvSpPr>
          <p:nvPr>
            <p:ph type="ftr" sz="quarter" idx="11"/>
          </p:nvPr>
        </p:nvSpPr>
        <p:spPr/>
        <p:txBody>
          <a:bodyPr/>
          <a:lstStyle/>
          <a:p>
            <a:r>
              <a:rPr lang="nl-NL"/>
              <a:t>KU Leuven, </a:t>
            </a:r>
            <a:r>
              <a:rPr lang="nl-NL" dirty="0"/>
              <a:t>Electronics-ICT</a:t>
            </a:r>
            <a:endParaRPr lang="nl-NL"/>
          </a:p>
        </p:txBody>
      </p:sp>
      <p:sp>
        <p:nvSpPr>
          <p:cNvPr id="4" name="Tijdelijke aanduiding voor dianummer 3">
            <a:extLst>
              <a:ext uri="{FF2B5EF4-FFF2-40B4-BE49-F238E27FC236}">
                <a16:creationId xmlns:a16="http://schemas.microsoft.com/office/drawing/2014/main" id="{3FAF0093-1B7E-CAF3-3825-C1B5B44ABD53}"/>
              </a:ext>
            </a:extLst>
          </p:cNvPr>
          <p:cNvSpPr>
            <a:spLocks noGrp="1"/>
          </p:cNvSpPr>
          <p:nvPr>
            <p:ph type="sldNum" sz="quarter" idx="12"/>
          </p:nvPr>
        </p:nvSpPr>
        <p:spPr/>
        <p:txBody>
          <a:bodyPr/>
          <a:lstStyle/>
          <a:p>
            <a:fld id="{0A297500-7527-634B-90F4-69D0994C32B4}" type="slidenum">
              <a:rPr lang="nl-NL" smtClean="0"/>
              <a:t>2</a:t>
            </a:fld>
            <a:endParaRPr lang="nl-NL"/>
          </a:p>
        </p:txBody>
      </p:sp>
      <p:sp>
        <p:nvSpPr>
          <p:cNvPr id="5" name="Titel 4">
            <a:extLst>
              <a:ext uri="{FF2B5EF4-FFF2-40B4-BE49-F238E27FC236}">
                <a16:creationId xmlns:a16="http://schemas.microsoft.com/office/drawing/2014/main" id="{5799C1B7-2790-2212-1844-E7E58BEFF7CD}"/>
              </a:ext>
            </a:extLst>
          </p:cNvPr>
          <p:cNvSpPr>
            <a:spLocks noGrp="1"/>
          </p:cNvSpPr>
          <p:nvPr>
            <p:ph type="title"/>
          </p:nvPr>
        </p:nvSpPr>
        <p:spPr/>
        <p:txBody>
          <a:bodyPr/>
          <a:lstStyle/>
          <a:p>
            <a:r>
              <a:rPr lang="en-US" dirty="0"/>
              <a:t>Table of contents</a:t>
            </a:r>
          </a:p>
        </p:txBody>
      </p:sp>
    </p:spTree>
    <p:extLst>
      <p:ext uri="{BB962C8B-B14F-4D97-AF65-F5344CB8AC3E}">
        <p14:creationId xmlns:p14="http://schemas.microsoft.com/office/powerpoint/2010/main" val="1025675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D0EB87-A43D-ECFD-1B8F-636B6C0376E8}"/>
              </a:ext>
            </a:extLst>
          </p:cNvPr>
          <p:cNvSpPr>
            <a:spLocks noGrp="1"/>
          </p:cNvSpPr>
          <p:nvPr>
            <p:ph type="title"/>
          </p:nvPr>
        </p:nvSpPr>
        <p:spPr/>
        <p:txBody>
          <a:bodyPr/>
          <a:lstStyle/>
          <a:p>
            <a:r>
              <a:rPr lang="en-GB" dirty="0"/>
              <a:t>What</a:t>
            </a:r>
          </a:p>
        </p:txBody>
      </p:sp>
      <p:sp>
        <p:nvSpPr>
          <p:cNvPr id="3" name="Tijdelijke aanduiding voor voettekst 2">
            <a:extLst>
              <a:ext uri="{FF2B5EF4-FFF2-40B4-BE49-F238E27FC236}">
                <a16:creationId xmlns:a16="http://schemas.microsoft.com/office/drawing/2014/main" id="{5DBF9658-AF44-4F02-77F6-AECCE1175E9C}"/>
              </a:ext>
            </a:extLst>
          </p:cNvPr>
          <p:cNvSpPr>
            <a:spLocks noGrp="1"/>
          </p:cNvSpPr>
          <p:nvPr>
            <p:ph type="ftr" sz="quarter" idx="11"/>
          </p:nvPr>
        </p:nvSpPr>
        <p:spPr/>
        <p:txBody>
          <a:bodyPr/>
          <a:lstStyle/>
          <a:p>
            <a:r>
              <a:rPr lang="nl-NL"/>
              <a:t>KU Leuven, </a:t>
            </a:r>
            <a:r>
              <a:rPr lang="nl-NL" dirty="0"/>
              <a:t>Electronics-ICT</a:t>
            </a:r>
            <a:endParaRPr lang="nl-NL"/>
          </a:p>
        </p:txBody>
      </p:sp>
      <p:sp>
        <p:nvSpPr>
          <p:cNvPr id="4" name="Tijdelijke aanduiding voor dianummer 3">
            <a:extLst>
              <a:ext uri="{FF2B5EF4-FFF2-40B4-BE49-F238E27FC236}">
                <a16:creationId xmlns:a16="http://schemas.microsoft.com/office/drawing/2014/main" id="{F0FAE03C-0B9A-7B2A-0410-038A2E53AE48}"/>
              </a:ext>
            </a:extLst>
          </p:cNvPr>
          <p:cNvSpPr>
            <a:spLocks noGrp="1"/>
          </p:cNvSpPr>
          <p:nvPr>
            <p:ph type="sldNum" sz="quarter" idx="12"/>
          </p:nvPr>
        </p:nvSpPr>
        <p:spPr/>
        <p:txBody>
          <a:bodyPr/>
          <a:lstStyle/>
          <a:p>
            <a:fld id="{0A297500-7527-634B-90F4-69D0994C32B4}" type="slidenum">
              <a:rPr lang="nl-NL" smtClean="0"/>
              <a:t>3</a:t>
            </a:fld>
            <a:endParaRPr lang="nl-NL"/>
          </a:p>
        </p:txBody>
      </p:sp>
    </p:spTree>
    <p:extLst>
      <p:ext uri="{BB962C8B-B14F-4D97-AF65-F5344CB8AC3E}">
        <p14:creationId xmlns:p14="http://schemas.microsoft.com/office/powerpoint/2010/main" val="3698607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2D5A1DD9-AA70-96B7-88FB-E76CE113EE16}"/>
              </a:ext>
            </a:extLst>
          </p:cNvPr>
          <p:cNvSpPr>
            <a:spLocks noGrp="1"/>
          </p:cNvSpPr>
          <p:nvPr>
            <p:ph type="ftr" sz="quarter" idx="11"/>
          </p:nvPr>
        </p:nvSpPr>
        <p:spPr/>
        <p:txBody>
          <a:bodyPr/>
          <a:lstStyle/>
          <a:p>
            <a:r>
              <a:rPr lang="nl-NL"/>
              <a:t>KU Leuven, </a:t>
            </a:r>
            <a:r>
              <a:rPr lang="nl-NL" dirty="0"/>
              <a:t>Electronics-ICT</a:t>
            </a:r>
            <a:endParaRPr lang="nl-NL"/>
          </a:p>
        </p:txBody>
      </p:sp>
      <p:sp>
        <p:nvSpPr>
          <p:cNvPr id="3" name="Tijdelijke aanduiding voor dianummer 2">
            <a:extLst>
              <a:ext uri="{FF2B5EF4-FFF2-40B4-BE49-F238E27FC236}">
                <a16:creationId xmlns:a16="http://schemas.microsoft.com/office/drawing/2014/main" id="{88728DD8-61BD-2C04-48C6-0D9F17105067}"/>
              </a:ext>
            </a:extLst>
          </p:cNvPr>
          <p:cNvSpPr>
            <a:spLocks noGrp="1"/>
          </p:cNvSpPr>
          <p:nvPr>
            <p:ph type="sldNum" sz="quarter" idx="12"/>
          </p:nvPr>
        </p:nvSpPr>
        <p:spPr/>
        <p:txBody>
          <a:bodyPr/>
          <a:lstStyle/>
          <a:p>
            <a:fld id="{0A297500-7527-634B-90F4-69D0994C32B4}" type="slidenum">
              <a:rPr lang="nl-NL" smtClean="0"/>
              <a:t>4</a:t>
            </a:fld>
            <a:endParaRPr lang="nl-NL"/>
          </a:p>
        </p:txBody>
      </p:sp>
      <p:sp>
        <p:nvSpPr>
          <p:cNvPr id="4" name="Tijdelijke aanduiding voor inhoud 3">
            <a:extLst>
              <a:ext uri="{FF2B5EF4-FFF2-40B4-BE49-F238E27FC236}">
                <a16:creationId xmlns:a16="http://schemas.microsoft.com/office/drawing/2014/main" id="{41B3B341-4717-8D8B-EFC6-82DE6737538B}"/>
              </a:ext>
            </a:extLst>
          </p:cNvPr>
          <p:cNvSpPr>
            <a:spLocks noGrp="1"/>
          </p:cNvSpPr>
          <p:nvPr>
            <p:ph idx="1"/>
          </p:nvPr>
        </p:nvSpPr>
        <p:spPr>
          <a:xfrm>
            <a:off x="0" y="1565999"/>
            <a:ext cx="6961783" cy="3312179"/>
          </a:xfrm>
        </p:spPr>
        <p:txBody>
          <a:bodyPr>
            <a:normAutofit/>
          </a:bodyPr>
          <a:lstStyle/>
          <a:p>
            <a:pPr lvl="1"/>
            <a:r>
              <a:rPr lang="en-US" sz="2000" dirty="0">
                <a:solidFill>
                  <a:srgbClr val="202124"/>
                </a:solidFill>
                <a:highlight>
                  <a:srgbClr val="FFFFFF"/>
                </a:highlight>
                <a:latin typeface="arial" panose="020B0604020202020204" pitchFamily="34" charset="0"/>
              </a:rPr>
              <a:t>A</a:t>
            </a:r>
            <a:r>
              <a:rPr lang="en-US" sz="2000" b="0" i="0" dirty="0">
                <a:solidFill>
                  <a:srgbClr val="202124"/>
                </a:solidFill>
                <a:effectLst/>
                <a:highlight>
                  <a:srgbClr val="FFFFFF"/>
                </a:highlight>
                <a:latin typeface="arial" panose="020B0604020202020204" pitchFamily="34" charset="0"/>
              </a:rPr>
              <a:t> mutual relationship or connection between two or more things</a:t>
            </a:r>
          </a:p>
          <a:p>
            <a:pPr lvl="1"/>
            <a:r>
              <a:rPr lang="en-US" sz="2000" dirty="0">
                <a:solidFill>
                  <a:srgbClr val="202124"/>
                </a:solidFill>
                <a:highlight>
                  <a:srgbClr val="FFFFFF"/>
                </a:highlight>
                <a:latin typeface="arial" panose="020B0604020202020204" pitchFamily="34" charset="0"/>
              </a:rPr>
              <a:t>Expressed in a range between [-1,1]</a:t>
            </a:r>
          </a:p>
          <a:p>
            <a:pPr lvl="1"/>
            <a:r>
              <a:rPr lang="en-US" sz="2000" dirty="0">
                <a:solidFill>
                  <a:srgbClr val="202124"/>
                </a:solidFill>
                <a:highlight>
                  <a:srgbClr val="FFFFFF"/>
                </a:highlight>
                <a:latin typeface="arial" panose="020B0604020202020204" pitchFamily="34" charset="0"/>
              </a:rPr>
              <a:t>Based on multiple data points</a:t>
            </a:r>
            <a:endParaRPr lang="en-GB" sz="2000" dirty="0"/>
          </a:p>
        </p:txBody>
      </p:sp>
      <p:sp>
        <p:nvSpPr>
          <p:cNvPr id="6" name="Titel 5">
            <a:extLst>
              <a:ext uri="{FF2B5EF4-FFF2-40B4-BE49-F238E27FC236}">
                <a16:creationId xmlns:a16="http://schemas.microsoft.com/office/drawing/2014/main" id="{91A56A17-CF75-C25E-BA60-28977E5758AB}"/>
              </a:ext>
            </a:extLst>
          </p:cNvPr>
          <p:cNvSpPr>
            <a:spLocks noGrp="1"/>
          </p:cNvSpPr>
          <p:nvPr>
            <p:ph type="title"/>
          </p:nvPr>
        </p:nvSpPr>
        <p:spPr/>
        <p:txBody>
          <a:bodyPr/>
          <a:lstStyle/>
          <a:p>
            <a:r>
              <a:rPr lang="en-US" dirty="0"/>
              <a:t>What is the correlation between stock prices?</a:t>
            </a:r>
          </a:p>
        </p:txBody>
      </p:sp>
      <p:pic>
        <p:nvPicPr>
          <p:cNvPr id="5" name="Picture 2" descr="What are the types of correlation between stocks? - Universal CPA Review">
            <a:extLst>
              <a:ext uri="{FF2B5EF4-FFF2-40B4-BE49-F238E27FC236}">
                <a16:creationId xmlns:a16="http://schemas.microsoft.com/office/drawing/2014/main" id="{C58A7394-5F7B-F80D-7F24-621C70041D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9635" y="2219302"/>
            <a:ext cx="5227063" cy="3491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361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D0EB87-A43D-ECFD-1B8F-636B6C0376E8}"/>
              </a:ext>
            </a:extLst>
          </p:cNvPr>
          <p:cNvSpPr>
            <a:spLocks noGrp="1"/>
          </p:cNvSpPr>
          <p:nvPr>
            <p:ph type="title"/>
          </p:nvPr>
        </p:nvSpPr>
        <p:spPr/>
        <p:txBody>
          <a:bodyPr/>
          <a:lstStyle/>
          <a:p>
            <a:r>
              <a:rPr lang="en-GB" dirty="0"/>
              <a:t>Why</a:t>
            </a:r>
          </a:p>
        </p:txBody>
      </p:sp>
      <p:sp>
        <p:nvSpPr>
          <p:cNvPr id="3" name="Tijdelijke aanduiding voor voettekst 2">
            <a:extLst>
              <a:ext uri="{FF2B5EF4-FFF2-40B4-BE49-F238E27FC236}">
                <a16:creationId xmlns:a16="http://schemas.microsoft.com/office/drawing/2014/main" id="{5DBF9658-AF44-4F02-77F6-AECCE1175E9C}"/>
              </a:ext>
            </a:extLst>
          </p:cNvPr>
          <p:cNvSpPr>
            <a:spLocks noGrp="1"/>
          </p:cNvSpPr>
          <p:nvPr>
            <p:ph type="ftr" sz="quarter" idx="11"/>
          </p:nvPr>
        </p:nvSpPr>
        <p:spPr/>
        <p:txBody>
          <a:bodyPr/>
          <a:lstStyle/>
          <a:p>
            <a:r>
              <a:rPr lang="nl-NL"/>
              <a:t>KU Leuven, Electronics-ICT</a:t>
            </a:r>
          </a:p>
        </p:txBody>
      </p:sp>
      <p:sp>
        <p:nvSpPr>
          <p:cNvPr id="4" name="Tijdelijke aanduiding voor dianummer 3">
            <a:extLst>
              <a:ext uri="{FF2B5EF4-FFF2-40B4-BE49-F238E27FC236}">
                <a16:creationId xmlns:a16="http://schemas.microsoft.com/office/drawing/2014/main" id="{F0FAE03C-0B9A-7B2A-0410-038A2E53AE48}"/>
              </a:ext>
            </a:extLst>
          </p:cNvPr>
          <p:cNvSpPr>
            <a:spLocks noGrp="1"/>
          </p:cNvSpPr>
          <p:nvPr>
            <p:ph type="sldNum" sz="quarter" idx="12"/>
          </p:nvPr>
        </p:nvSpPr>
        <p:spPr/>
        <p:txBody>
          <a:bodyPr/>
          <a:lstStyle/>
          <a:p>
            <a:fld id="{0A297500-7527-634B-90F4-69D0994C32B4}" type="slidenum">
              <a:rPr lang="nl-NL" smtClean="0"/>
              <a:t>5</a:t>
            </a:fld>
            <a:endParaRPr lang="nl-NL"/>
          </a:p>
        </p:txBody>
      </p:sp>
    </p:spTree>
    <p:extLst>
      <p:ext uri="{BB962C8B-B14F-4D97-AF65-F5344CB8AC3E}">
        <p14:creationId xmlns:p14="http://schemas.microsoft.com/office/powerpoint/2010/main" val="3726087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6E5D944C-3623-2E2C-2C3F-77759271550C}"/>
              </a:ext>
            </a:extLst>
          </p:cNvPr>
          <p:cNvSpPr>
            <a:spLocks noGrp="1"/>
          </p:cNvSpPr>
          <p:nvPr>
            <p:ph type="ftr" sz="quarter" idx="11"/>
          </p:nvPr>
        </p:nvSpPr>
        <p:spPr/>
        <p:txBody>
          <a:bodyPr/>
          <a:lstStyle/>
          <a:p>
            <a:r>
              <a:rPr lang="nl-NL" dirty="0"/>
              <a:t>KU Leuven, </a:t>
            </a:r>
            <a:r>
              <a:rPr lang="nl-NL" dirty="0" err="1"/>
              <a:t>Electronica</a:t>
            </a:r>
            <a:r>
              <a:rPr lang="nl-NL" dirty="0"/>
              <a:t>-ICT</a:t>
            </a:r>
          </a:p>
        </p:txBody>
      </p:sp>
      <p:sp>
        <p:nvSpPr>
          <p:cNvPr id="3" name="Tijdelijke aanduiding voor dianummer 2">
            <a:extLst>
              <a:ext uri="{FF2B5EF4-FFF2-40B4-BE49-F238E27FC236}">
                <a16:creationId xmlns:a16="http://schemas.microsoft.com/office/drawing/2014/main" id="{1AD1B042-1108-5333-6C8C-46055799F6DB}"/>
              </a:ext>
            </a:extLst>
          </p:cNvPr>
          <p:cNvSpPr>
            <a:spLocks noGrp="1"/>
          </p:cNvSpPr>
          <p:nvPr>
            <p:ph type="sldNum" sz="quarter" idx="12"/>
          </p:nvPr>
        </p:nvSpPr>
        <p:spPr/>
        <p:txBody>
          <a:bodyPr/>
          <a:lstStyle/>
          <a:p>
            <a:fld id="{0A297500-7527-634B-90F4-69D0994C32B4}" type="slidenum">
              <a:rPr lang="nl-NL" smtClean="0"/>
              <a:t>6</a:t>
            </a:fld>
            <a:endParaRPr lang="nl-NL"/>
          </a:p>
        </p:txBody>
      </p:sp>
      <p:sp>
        <p:nvSpPr>
          <p:cNvPr id="4" name="Tekstvak 3">
            <a:extLst>
              <a:ext uri="{FF2B5EF4-FFF2-40B4-BE49-F238E27FC236}">
                <a16:creationId xmlns:a16="http://schemas.microsoft.com/office/drawing/2014/main" id="{43263D22-B2E5-497C-EA36-1CCD0CB87AA4}"/>
              </a:ext>
            </a:extLst>
          </p:cNvPr>
          <p:cNvSpPr txBox="1"/>
          <p:nvPr/>
        </p:nvSpPr>
        <p:spPr>
          <a:xfrm>
            <a:off x="712477" y="1905164"/>
            <a:ext cx="9669388" cy="1569660"/>
          </a:xfrm>
          <a:prstGeom prst="rect">
            <a:avLst/>
          </a:prstGeom>
          <a:noFill/>
        </p:spPr>
        <p:txBody>
          <a:bodyPr wrap="square" rtlCol="0">
            <a:spAutoFit/>
          </a:bodyPr>
          <a:lstStyle/>
          <a:p>
            <a:pPr marL="342900" indent="-342900">
              <a:buFont typeface="Arial" panose="020B0604020202020204" pitchFamily="34" charset="0"/>
              <a:buChar char="•"/>
            </a:pPr>
            <a:r>
              <a:rPr lang="nl-BE" sz="2400" dirty="0">
                <a:latin typeface="Arial" charset="0"/>
              </a:rPr>
              <a:t>Portfolio </a:t>
            </a:r>
            <a:r>
              <a:rPr lang="nl-BE" sz="2400" dirty="0" err="1">
                <a:latin typeface="Arial" charset="0"/>
              </a:rPr>
              <a:t>diversification</a:t>
            </a:r>
            <a:endParaRPr lang="nl-BE" sz="2400" dirty="0">
              <a:latin typeface="Arial" charset="0"/>
            </a:endParaRPr>
          </a:p>
          <a:p>
            <a:pPr marL="342900" indent="-342900">
              <a:buFont typeface="Arial" panose="020B0604020202020204" pitchFamily="34" charset="0"/>
              <a:buChar char="•"/>
            </a:pPr>
            <a:r>
              <a:rPr lang="nl-BE" sz="2400" dirty="0">
                <a:latin typeface="Arial" charset="0"/>
              </a:rPr>
              <a:t>Risk management</a:t>
            </a:r>
          </a:p>
          <a:p>
            <a:pPr marL="342900" indent="-342900">
              <a:buFont typeface="Arial" panose="020B0604020202020204" pitchFamily="34" charset="0"/>
              <a:buChar char="•"/>
            </a:pPr>
            <a:r>
              <a:rPr lang="nl-BE" sz="2400" dirty="0">
                <a:latin typeface="Arial" charset="0"/>
              </a:rPr>
              <a:t>Pairs </a:t>
            </a:r>
            <a:r>
              <a:rPr lang="nl-BE" sz="2400" dirty="0" err="1">
                <a:latin typeface="Arial" charset="0"/>
              </a:rPr>
              <a:t>trading</a:t>
            </a:r>
            <a:endParaRPr lang="nl-BE" sz="2400" dirty="0">
              <a:latin typeface="Arial" charset="0"/>
            </a:endParaRPr>
          </a:p>
          <a:p>
            <a:pPr marL="342900" indent="-342900">
              <a:buFont typeface="Arial" panose="020B0604020202020204" pitchFamily="34" charset="0"/>
              <a:buChar char="•"/>
            </a:pPr>
            <a:r>
              <a:rPr lang="nl-BE" sz="2400" dirty="0">
                <a:latin typeface="Arial" charset="0"/>
              </a:rPr>
              <a:t>Market </a:t>
            </a:r>
            <a:r>
              <a:rPr lang="nl-BE" sz="2400" dirty="0" err="1">
                <a:latin typeface="Arial" charset="0"/>
              </a:rPr>
              <a:t>forecasting</a:t>
            </a:r>
            <a:endParaRPr lang="nl-BE" sz="2400" dirty="0">
              <a:latin typeface="Arial" charset="0"/>
            </a:endParaRPr>
          </a:p>
        </p:txBody>
      </p:sp>
      <p:sp>
        <p:nvSpPr>
          <p:cNvPr id="5" name="Titel 5">
            <a:extLst>
              <a:ext uri="{FF2B5EF4-FFF2-40B4-BE49-F238E27FC236}">
                <a16:creationId xmlns:a16="http://schemas.microsoft.com/office/drawing/2014/main" id="{6E629212-4F99-DDD6-E505-E6E5211BFB54}"/>
              </a:ext>
            </a:extLst>
          </p:cNvPr>
          <p:cNvSpPr txBox="1">
            <a:spLocks/>
          </p:cNvSpPr>
          <p:nvPr/>
        </p:nvSpPr>
        <p:spPr>
          <a:xfrm>
            <a:off x="712477" y="643048"/>
            <a:ext cx="11041200" cy="923330"/>
          </a:xfrm>
          <a:prstGeom prst="rect">
            <a:avLst/>
          </a:prstGeom>
        </p:spPr>
        <p:txBody>
          <a:bodyPr>
            <a:normAutofit/>
          </a:bodyPr>
          <a:lst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a:lstStyle>
          <a:p>
            <a:r>
              <a:rPr lang="en-GB" dirty="0"/>
              <a:t>Why would you want to know the correlation? </a:t>
            </a:r>
          </a:p>
        </p:txBody>
      </p:sp>
    </p:spTree>
    <p:extLst>
      <p:ext uri="{BB962C8B-B14F-4D97-AF65-F5344CB8AC3E}">
        <p14:creationId xmlns:p14="http://schemas.microsoft.com/office/powerpoint/2010/main" val="2027288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D0EB87-A43D-ECFD-1B8F-636B6C0376E8}"/>
              </a:ext>
            </a:extLst>
          </p:cNvPr>
          <p:cNvSpPr>
            <a:spLocks noGrp="1"/>
          </p:cNvSpPr>
          <p:nvPr>
            <p:ph type="title"/>
          </p:nvPr>
        </p:nvSpPr>
        <p:spPr/>
        <p:txBody>
          <a:bodyPr/>
          <a:lstStyle/>
          <a:p>
            <a:r>
              <a:rPr lang="en-GB" dirty="0"/>
              <a:t>How</a:t>
            </a:r>
          </a:p>
        </p:txBody>
      </p:sp>
      <p:sp>
        <p:nvSpPr>
          <p:cNvPr id="3" name="Tijdelijke aanduiding voor voettekst 2">
            <a:extLst>
              <a:ext uri="{FF2B5EF4-FFF2-40B4-BE49-F238E27FC236}">
                <a16:creationId xmlns:a16="http://schemas.microsoft.com/office/drawing/2014/main" id="{5DBF9658-AF44-4F02-77F6-AECCE1175E9C}"/>
              </a:ext>
            </a:extLst>
          </p:cNvPr>
          <p:cNvSpPr>
            <a:spLocks noGrp="1"/>
          </p:cNvSpPr>
          <p:nvPr>
            <p:ph type="ftr" sz="quarter" idx="11"/>
          </p:nvPr>
        </p:nvSpPr>
        <p:spPr/>
        <p:txBody>
          <a:bodyPr/>
          <a:lstStyle/>
          <a:p>
            <a:r>
              <a:rPr lang="nl-NL"/>
              <a:t>KU Leuven, </a:t>
            </a:r>
            <a:r>
              <a:rPr lang="nl-NL" dirty="0"/>
              <a:t>Electronics-ICT</a:t>
            </a:r>
            <a:endParaRPr lang="nl-NL"/>
          </a:p>
        </p:txBody>
      </p:sp>
      <p:sp>
        <p:nvSpPr>
          <p:cNvPr id="4" name="Tijdelijke aanduiding voor dianummer 3">
            <a:extLst>
              <a:ext uri="{FF2B5EF4-FFF2-40B4-BE49-F238E27FC236}">
                <a16:creationId xmlns:a16="http://schemas.microsoft.com/office/drawing/2014/main" id="{F0FAE03C-0B9A-7B2A-0410-038A2E53AE48}"/>
              </a:ext>
            </a:extLst>
          </p:cNvPr>
          <p:cNvSpPr>
            <a:spLocks noGrp="1"/>
          </p:cNvSpPr>
          <p:nvPr>
            <p:ph type="sldNum" sz="quarter" idx="12"/>
          </p:nvPr>
        </p:nvSpPr>
        <p:spPr/>
        <p:txBody>
          <a:bodyPr/>
          <a:lstStyle/>
          <a:p>
            <a:fld id="{0A297500-7527-634B-90F4-69D0994C32B4}" type="slidenum">
              <a:rPr lang="nl-NL" smtClean="0"/>
              <a:t>7</a:t>
            </a:fld>
            <a:endParaRPr lang="nl-NL"/>
          </a:p>
        </p:txBody>
      </p:sp>
    </p:spTree>
    <p:extLst>
      <p:ext uri="{BB962C8B-B14F-4D97-AF65-F5344CB8AC3E}">
        <p14:creationId xmlns:p14="http://schemas.microsoft.com/office/powerpoint/2010/main" val="2205532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29C83905-C413-ACED-0834-755AD2DF37CD}"/>
              </a:ext>
            </a:extLst>
          </p:cNvPr>
          <p:cNvSpPr>
            <a:spLocks noGrp="1"/>
          </p:cNvSpPr>
          <p:nvPr>
            <p:ph idx="1"/>
          </p:nvPr>
        </p:nvSpPr>
        <p:spPr/>
        <p:txBody>
          <a:bodyPr/>
          <a:lstStyle/>
          <a:p>
            <a:r>
              <a:rPr lang="nl-NL" dirty="0"/>
              <a:t>OHLC-data</a:t>
            </a:r>
          </a:p>
          <a:p>
            <a:pPr marL="0" indent="0">
              <a:buNone/>
            </a:pPr>
            <a:endParaRPr lang="nl-NL"/>
          </a:p>
          <a:p>
            <a:r>
              <a:rPr lang="nl-NL" dirty="0" err="1"/>
              <a:t>Calculation</a:t>
            </a:r>
            <a:r>
              <a:rPr lang="nl-NL" dirty="0"/>
              <a:t> of returns: </a:t>
            </a:r>
          </a:p>
          <a:p>
            <a:endParaRPr lang="nl-NL" dirty="0"/>
          </a:p>
          <a:p>
            <a:r>
              <a:rPr lang="nl-NL" dirty="0" err="1"/>
              <a:t>Calculation</a:t>
            </a:r>
            <a:r>
              <a:rPr lang="nl-NL" dirty="0"/>
              <a:t> of means</a:t>
            </a:r>
          </a:p>
          <a:p>
            <a:endParaRPr lang="nl-NL" dirty="0"/>
          </a:p>
          <a:p>
            <a:r>
              <a:rPr lang="nl-NL" dirty="0" err="1"/>
              <a:t>Calculation</a:t>
            </a:r>
            <a:r>
              <a:rPr lang="nl-NL" dirty="0"/>
              <a:t> of </a:t>
            </a:r>
            <a:r>
              <a:rPr lang="nl-NL" dirty="0" err="1"/>
              <a:t>correlation</a:t>
            </a:r>
            <a:r>
              <a:rPr lang="nl-NL" dirty="0"/>
              <a:t> </a:t>
            </a:r>
            <a:r>
              <a:rPr lang="nl-NL" dirty="0" err="1"/>
              <a:t>coëfficient</a:t>
            </a:r>
            <a:r>
              <a:rPr lang="nl-NL" dirty="0"/>
              <a:t>:</a:t>
            </a:r>
            <a:endParaRPr lang="nl-BE" dirty="0"/>
          </a:p>
        </p:txBody>
      </p:sp>
      <p:sp>
        <p:nvSpPr>
          <p:cNvPr id="3" name="Tijdelijke aanduiding voor voettekst 2">
            <a:extLst>
              <a:ext uri="{FF2B5EF4-FFF2-40B4-BE49-F238E27FC236}">
                <a16:creationId xmlns:a16="http://schemas.microsoft.com/office/drawing/2014/main" id="{99F7432E-DB81-15EF-2089-994C4EDB8B16}"/>
              </a:ext>
            </a:extLst>
          </p:cNvPr>
          <p:cNvSpPr>
            <a:spLocks noGrp="1"/>
          </p:cNvSpPr>
          <p:nvPr>
            <p:ph type="ftr" sz="quarter" idx="11"/>
          </p:nvPr>
        </p:nvSpPr>
        <p:spPr/>
        <p:txBody>
          <a:bodyPr/>
          <a:lstStyle/>
          <a:p>
            <a:r>
              <a:rPr lang="nl-NL"/>
              <a:t>KU Leuven, Electronica-ICT</a:t>
            </a:r>
          </a:p>
        </p:txBody>
      </p:sp>
      <p:sp>
        <p:nvSpPr>
          <p:cNvPr id="4" name="Tijdelijke aanduiding voor dianummer 3">
            <a:extLst>
              <a:ext uri="{FF2B5EF4-FFF2-40B4-BE49-F238E27FC236}">
                <a16:creationId xmlns:a16="http://schemas.microsoft.com/office/drawing/2014/main" id="{6F5B6C4F-C1DC-CEDC-061E-F6987E70E375}"/>
              </a:ext>
            </a:extLst>
          </p:cNvPr>
          <p:cNvSpPr>
            <a:spLocks noGrp="1"/>
          </p:cNvSpPr>
          <p:nvPr>
            <p:ph type="sldNum" sz="quarter" idx="12"/>
          </p:nvPr>
        </p:nvSpPr>
        <p:spPr/>
        <p:txBody>
          <a:bodyPr/>
          <a:lstStyle/>
          <a:p>
            <a:fld id="{0A297500-7527-634B-90F4-69D0994C32B4}" type="slidenum">
              <a:rPr lang="nl-NL" smtClean="0"/>
              <a:t>8</a:t>
            </a:fld>
            <a:endParaRPr lang="nl-NL"/>
          </a:p>
        </p:txBody>
      </p:sp>
      <p:sp>
        <p:nvSpPr>
          <p:cNvPr id="5" name="Titel 4">
            <a:extLst>
              <a:ext uri="{FF2B5EF4-FFF2-40B4-BE49-F238E27FC236}">
                <a16:creationId xmlns:a16="http://schemas.microsoft.com/office/drawing/2014/main" id="{BB0AB563-004C-7A84-5F28-D221B5EAC49C}"/>
              </a:ext>
            </a:extLst>
          </p:cNvPr>
          <p:cNvSpPr>
            <a:spLocks noGrp="1"/>
          </p:cNvSpPr>
          <p:nvPr>
            <p:ph type="title"/>
          </p:nvPr>
        </p:nvSpPr>
        <p:spPr/>
        <p:txBody>
          <a:bodyPr/>
          <a:lstStyle/>
          <a:p>
            <a:r>
              <a:rPr lang="nl-NL" dirty="0"/>
              <a:t>How is </a:t>
            </a:r>
            <a:r>
              <a:rPr lang="nl-NL" dirty="0" err="1"/>
              <a:t>the</a:t>
            </a:r>
            <a:r>
              <a:rPr lang="nl-NL" dirty="0"/>
              <a:t> </a:t>
            </a:r>
            <a:r>
              <a:rPr lang="nl-NL" dirty="0" err="1"/>
              <a:t>correlation</a:t>
            </a:r>
            <a:r>
              <a:rPr lang="nl-NL" dirty="0"/>
              <a:t> </a:t>
            </a:r>
            <a:r>
              <a:rPr lang="nl-NL" dirty="0" err="1"/>
              <a:t>calculated</a:t>
            </a:r>
            <a:r>
              <a:rPr lang="nl-NL" dirty="0"/>
              <a:t>?</a:t>
            </a:r>
            <a:endParaRPr lang="nl-BE" dirty="0"/>
          </a:p>
        </p:txBody>
      </p:sp>
      <p:pic>
        <p:nvPicPr>
          <p:cNvPr id="7" name="Afbeelding 6">
            <a:extLst>
              <a:ext uri="{FF2B5EF4-FFF2-40B4-BE49-F238E27FC236}">
                <a16:creationId xmlns:a16="http://schemas.microsoft.com/office/drawing/2014/main" id="{9F16D256-3235-53D1-73CD-E788BC721DAB}"/>
              </a:ext>
            </a:extLst>
          </p:cNvPr>
          <p:cNvPicPr>
            <a:picLocks noChangeAspect="1"/>
          </p:cNvPicPr>
          <p:nvPr/>
        </p:nvPicPr>
        <p:blipFill>
          <a:blip r:embed="rId2"/>
          <a:stretch>
            <a:fillRect/>
          </a:stretch>
        </p:blipFill>
        <p:spPr>
          <a:xfrm>
            <a:off x="7053682" y="1588955"/>
            <a:ext cx="4147258" cy="1364786"/>
          </a:xfrm>
          <a:prstGeom prst="rect">
            <a:avLst/>
          </a:prstGeom>
        </p:spPr>
      </p:pic>
      <p:pic>
        <p:nvPicPr>
          <p:cNvPr id="9" name="Afbeelding 8">
            <a:extLst>
              <a:ext uri="{FF2B5EF4-FFF2-40B4-BE49-F238E27FC236}">
                <a16:creationId xmlns:a16="http://schemas.microsoft.com/office/drawing/2014/main" id="{50320E77-90AC-C27E-84CB-E0914AE9719B}"/>
              </a:ext>
            </a:extLst>
          </p:cNvPr>
          <p:cNvPicPr>
            <a:picLocks noChangeAspect="1"/>
          </p:cNvPicPr>
          <p:nvPr/>
        </p:nvPicPr>
        <p:blipFill>
          <a:blip r:embed="rId3"/>
          <a:stretch>
            <a:fillRect/>
          </a:stretch>
        </p:blipFill>
        <p:spPr>
          <a:xfrm>
            <a:off x="6096000" y="4251482"/>
            <a:ext cx="4534533" cy="1267002"/>
          </a:xfrm>
          <a:prstGeom prst="rect">
            <a:avLst/>
          </a:prstGeom>
        </p:spPr>
      </p:pic>
    </p:spTree>
    <p:extLst>
      <p:ext uri="{BB962C8B-B14F-4D97-AF65-F5344CB8AC3E}">
        <p14:creationId xmlns:p14="http://schemas.microsoft.com/office/powerpoint/2010/main" val="309735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29C83905-C413-ACED-0834-755AD2DF37CD}"/>
              </a:ext>
            </a:extLst>
          </p:cNvPr>
          <p:cNvSpPr>
            <a:spLocks noGrp="1"/>
          </p:cNvSpPr>
          <p:nvPr>
            <p:ph idx="1"/>
          </p:nvPr>
        </p:nvSpPr>
        <p:spPr>
          <a:xfrm>
            <a:off x="513000" y="1197000"/>
            <a:ext cx="11041200" cy="4464000"/>
          </a:xfrm>
        </p:spPr>
        <p:txBody>
          <a:bodyPr/>
          <a:lstStyle/>
          <a:p>
            <a:r>
              <a:rPr lang="nl-NL" dirty="0"/>
              <a:t>Global memory: input-output values, </a:t>
            </a:r>
            <a:r>
              <a:rPr lang="nl-NL" dirty="0" err="1"/>
              <a:t>inter</a:t>
            </a:r>
            <a:r>
              <a:rPr lang="nl-NL" dirty="0"/>
              <a:t> block </a:t>
            </a:r>
            <a:r>
              <a:rPr lang="nl-NL" dirty="0" err="1"/>
              <a:t>comunication</a:t>
            </a:r>
            <a:endParaRPr lang="nl-NL" dirty="0"/>
          </a:p>
          <a:p>
            <a:r>
              <a:rPr lang="nl-NL" dirty="0"/>
              <a:t>Shared memory: stores values from </a:t>
            </a:r>
            <a:r>
              <a:rPr lang="nl-NL" dirty="0" err="1"/>
              <a:t>global</a:t>
            </a:r>
            <a:r>
              <a:rPr lang="nl-NL" dirty="0"/>
              <a:t> memory and </a:t>
            </a:r>
            <a:r>
              <a:rPr lang="nl-NL" dirty="0" err="1"/>
              <a:t>partial</a:t>
            </a:r>
            <a:r>
              <a:rPr lang="nl-NL" dirty="0"/>
              <a:t> </a:t>
            </a:r>
            <a:r>
              <a:rPr lang="nl-NL" dirty="0" err="1"/>
              <a:t>reduction</a:t>
            </a:r>
            <a:r>
              <a:rPr lang="nl-NL" dirty="0"/>
              <a:t> </a:t>
            </a:r>
            <a:r>
              <a:rPr lang="nl-NL" dirty="0" err="1"/>
              <a:t>sums</a:t>
            </a:r>
            <a:endParaRPr lang="nl-NL" dirty="0"/>
          </a:p>
          <a:p>
            <a:r>
              <a:rPr lang="nl-BE" dirty="0" err="1"/>
              <a:t>Structure</a:t>
            </a:r>
            <a:r>
              <a:rPr lang="nl-BE" dirty="0"/>
              <a:t>:</a:t>
            </a:r>
          </a:p>
          <a:p>
            <a:pPr marL="914400" lvl="1" indent="-457200">
              <a:buFont typeface="+mj-lt"/>
              <a:buAutoNum type="arabicPeriod"/>
            </a:pPr>
            <a:r>
              <a:rPr lang="nl-BE" dirty="0" err="1"/>
              <a:t>Each</a:t>
            </a:r>
            <a:r>
              <a:rPr lang="nl-BE" dirty="0"/>
              <a:t> thread </a:t>
            </a:r>
            <a:r>
              <a:rPr lang="nl-BE" dirty="0" err="1"/>
              <a:t>places</a:t>
            </a:r>
            <a:r>
              <a:rPr lang="nl-BE" dirty="0"/>
              <a:t> </a:t>
            </a:r>
            <a:r>
              <a:rPr lang="nl-BE" dirty="0" err="1"/>
              <a:t>it’s</a:t>
            </a:r>
            <a:r>
              <a:rPr lang="nl-BE" dirty="0"/>
              <a:t> </a:t>
            </a:r>
            <a:r>
              <a:rPr lang="nl-BE" dirty="0" err="1"/>
              <a:t>value</a:t>
            </a:r>
            <a:r>
              <a:rPr lang="nl-BE" dirty="0"/>
              <a:t> (at index n in input data) in shared memory</a:t>
            </a:r>
          </a:p>
          <a:p>
            <a:pPr marL="914400" lvl="1" indent="-457200">
              <a:buFont typeface="+mj-lt"/>
              <a:buAutoNum type="arabicPeriod"/>
            </a:pPr>
            <a:r>
              <a:rPr lang="nl-BE" dirty="0" err="1"/>
              <a:t>Each</a:t>
            </a:r>
            <a:r>
              <a:rPr lang="nl-BE" dirty="0"/>
              <a:t> block </a:t>
            </a:r>
            <a:r>
              <a:rPr lang="nl-BE" dirty="0" err="1"/>
              <a:t>calculates</a:t>
            </a:r>
            <a:r>
              <a:rPr lang="nl-BE" dirty="0"/>
              <a:t> </a:t>
            </a:r>
            <a:r>
              <a:rPr lang="nl-BE" dirty="0" err="1"/>
              <a:t>it’s</a:t>
            </a:r>
            <a:r>
              <a:rPr lang="nl-BE" dirty="0"/>
              <a:t> </a:t>
            </a:r>
            <a:r>
              <a:rPr lang="nl-BE" dirty="0" err="1"/>
              <a:t>sum</a:t>
            </a:r>
            <a:r>
              <a:rPr lang="nl-BE" dirty="0"/>
              <a:t> </a:t>
            </a:r>
            <a:r>
              <a:rPr lang="nl-BE" dirty="0" err="1"/>
              <a:t>using</a:t>
            </a:r>
            <a:r>
              <a:rPr lang="nl-BE" dirty="0"/>
              <a:t> </a:t>
            </a:r>
            <a:r>
              <a:rPr lang="nl-BE" dirty="0" err="1"/>
              <a:t>reduction</a:t>
            </a:r>
            <a:endParaRPr lang="nl-BE" dirty="0"/>
          </a:p>
          <a:p>
            <a:pPr marL="914400" lvl="1" indent="-457200">
              <a:buFont typeface="+mj-lt"/>
              <a:buAutoNum type="arabicPeriod"/>
            </a:pPr>
            <a:r>
              <a:rPr lang="nl-BE" dirty="0"/>
              <a:t>The first thread of </a:t>
            </a:r>
            <a:r>
              <a:rPr lang="nl-BE" dirty="0" err="1"/>
              <a:t>each</a:t>
            </a:r>
            <a:r>
              <a:rPr lang="nl-BE" dirty="0"/>
              <a:t> block </a:t>
            </a:r>
            <a:r>
              <a:rPr lang="nl-BE" dirty="0" err="1"/>
              <a:t>writes</a:t>
            </a:r>
            <a:r>
              <a:rPr lang="nl-BE" dirty="0"/>
              <a:t> </a:t>
            </a:r>
            <a:r>
              <a:rPr lang="nl-BE" dirty="0" err="1"/>
              <a:t>the</a:t>
            </a:r>
            <a:r>
              <a:rPr lang="nl-BE" dirty="0"/>
              <a:t> block </a:t>
            </a:r>
            <a:r>
              <a:rPr lang="nl-BE" dirty="0" err="1"/>
              <a:t>sum</a:t>
            </a:r>
            <a:r>
              <a:rPr lang="nl-BE" dirty="0"/>
              <a:t> </a:t>
            </a:r>
            <a:r>
              <a:rPr lang="nl-BE" dirty="0" err="1"/>
              <a:t>to</a:t>
            </a:r>
            <a:r>
              <a:rPr lang="nl-BE" dirty="0"/>
              <a:t> </a:t>
            </a:r>
            <a:r>
              <a:rPr lang="nl-BE" dirty="0" err="1"/>
              <a:t>global</a:t>
            </a:r>
            <a:r>
              <a:rPr lang="nl-BE" dirty="0"/>
              <a:t> memory</a:t>
            </a:r>
          </a:p>
          <a:p>
            <a:pPr marL="914400" lvl="1" indent="-457200">
              <a:buFont typeface="+mj-lt"/>
              <a:buAutoNum type="arabicPeriod"/>
            </a:pPr>
            <a:r>
              <a:rPr lang="nl-BE" dirty="0"/>
              <a:t>The </a:t>
            </a:r>
            <a:r>
              <a:rPr lang="nl-BE" dirty="0" err="1"/>
              <a:t>globally</a:t>
            </a:r>
            <a:r>
              <a:rPr lang="nl-BE" dirty="0"/>
              <a:t> first thread </a:t>
            </a:r>
            <a:r>
              <a:rPr lang="nl-BE" dirty="0" err="1"/>
              <a:t>sums</a:t>
            </a:r>
            <a:r>
              <a:rPr lang="nl-BE" dirty="0"/>
              <a:t> </a:t>
            </a:r>
            <a:r>
              <a:rPr lang="nl-BE" dirty="0" err="1"/>
              <a:t>the</a:t>
            </a:r>
            <a:r>
              <a:rPr lang="nl-BE" dirty="0"/>
              <a:t> </a:t>
            </a:r>
            <a:r>
              <a:rPr lang="nl-BE" dirty="0" err="1"/>
              <a:t>values</a:t>
            </a:r>
            <a:r>
              <a:rPr lang="nl-BE" dirty="0"/>
              <a:t> of </a:t>
            </a:r>
            <a:r>
              <a:rPr lang="nl-BE" dirty="0" err="1"/>
              <a:t>each</a:t>
            </a:r>
            <a:r>
              <a:rPr lang="nl-BE" dirty="0"/>
              <a:t> block</a:t>
            </a:r>
          </a:p>
        </p:txBody>
      </p:sp>
      <p:sp>
        <p:nvSpPr>
          <p:cNvPr id="3" name="Tijdelijke aanduiding voor voettekst 2">
            <a:extLst>
              <a:ext uri="{FF2B5EF4-FFF2-40B4-BE49-F238E27FC236}">
                <a16:creationId xmlns:a16="http://schemas.microsoft.com/office/drawing/2014/main" id="{99F7432E-DB81-15EF-2089-994C4EDB8B16}"/>
              </a:ext>
            </a:extLst>
          </p:cNvPr>
          <p:cNvSpPr>
            <a:spLocks noGrp="1"/>
          </p:cNvSpPr>
          <p:nvPr>
            <p:ph type="ftr" sz="quarter" idx="11"/>
          </p:nvPr>
        </p:nvSpPr>
        <p:spPr/>
        <p:txBody>
          <a:bodyPr/>
          <a:lstStyle/>
          <a:p>
            <a:r>
              <a:rPr lang="nl-NL"/>
              <a:t>KU Leuven, Electronica-ICT</a:t>
            </a:r>
          </a:p>
        </p:txBody>
      </p:sp>
      <p:sp>
        <p:nvSpPr>
          <p:cNvPr id="4" name="Tijdelijke aanduiding voor dianummer 3">
            <a:extLst>
              <a:ext uri="{FF2B5EF4-FFF2-40B4-BE49-F238E27FC236}">
                <a16:creationId xmlns:a16="http://schemas.microsoft.com/office/drawing/2014/main" id="{6F5B6C4F-C1DC-CEDC-061E-F6987E70E375}"/>
              </a:ext>
            </a:extLst>
          </p:cNvPr>
          <p:cNvSpPr>
            <a:spLocks noGrp="1"/>
          </p:cNvSpPr>
          <p:nvPr>
            <p:ph type="sldNum" sz="quarter" idx="12"/>
          </p:nvPr>
        </p:nvSpPr>
        <p:spPr/>
        <p:txBody>
          <a:bodyPr/>
          <a:lstStyle/>
          <a:p>
            <a:fld id="{0A297500-7527-634B-90F4-69D0994C32B4}" type="slidenum">
              <a:rPr lang="nl-NL" smtClean="0"/>
              <a:t>9</a:t>
            </a:fld>
            <a:endParaRPr lang="nl-NL"/>
          </a:p>
        </p:txBody>
      </p:sp>
      <p:sp>
        <p:nvSpPr>
          <p:cNvPr id="5" name="Titel 4">
            <a:extLst>
              <a:ext uri="{FF2B5EF4-FFF2-40B4-BE49-F238E27FC236}">
                <a16:creationId xmlns:a16="http://schemas.microsoft.com/office/drawing/2014/main" id="{BB0AB563-004C-7A84-5F28-D221B5EAC49C}"/>
              </a:ext>
            </a:extLst>
          </p:cNvPr>
          <p:cNvSpPr>
            <a:spLocks noGrp="1"/>
          </p:cNvSpPr>
          <p:nvPr>
            <p:ph type="title"/>
          </p:nvPr>
        </p:nvSpPr>
        <p:spPr/>
        <p:txBody>
          <a:bodyPr/>
          <a:lstStyle/>
          <a:p>
            <a:r>
              <a:rPr lang="nl-NL" dirty="0"/>
              <a:t>Code </a:t>
            </a:r>
            <a:r>
              <a:rPr lang="nl-NL" dirty="0" err="1"/>
              <a:t>structure</a:t>
            </a:r>
            <a:endParaRPr lang="nl-BE" dirty="0"/>
          </a:p>
        </p:txBody>
      </p:sp>
    </p:spTree>
    <p:extLst>
      <p:ext uri="{BB962C8B-B14F-4D97-AF65-F5344CB8AC3E}">
        <p14:creationId xmlns:p14="http://schemas.microsoft.com/office/powerpoint/2010/main" val="1949330831"/>
      </p:ext>
    </p:extLst>
  </p:cSld>
  <p:clrMapOvr>
    <a:masterClrMapping/>
  </p:clrMapOvr>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 Leuven" id="{BC384CAF-57B4-4083-BC3D-22218BF4A46A}" vid="{75672E21-F18C-4958-94B8-19E54344552B}"/>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 Leuven</Template>
  <TotalTime>0</TotalTime>
  <Words>895</Words>
  <Application>Microsoft Office PowerPoint</Application>
  <PresentationFormat>Breedbeeld</PresentationFormat>
  <Paragraphs>132</Paragraphs>
  <Slides>14</Slides>
  <Notes>13</Notes>
  <HiddenSlides>0</HiddenSlides>
  <MMClips>0</MMClips>
  <ScaleCrop>false</ScaleCrop>
  <HeadingPairs>
    <vt:vector size="6" baseType="variant">
      <vt:variant>
        <vt:lpstr>Gebruikte lettertypen</vt:lpstr>
      </vt:variant>
      <vt:variant>
        <vt:i4>5</vt:i4>
      </vt:variant>
      <vt:variant>
        <vt:lpstr>Thema</vt:lpstr>
      </vt:variant>
      <vt:variant>
        <vt:i4>2</vt:i4>
      </vt:variant>
      <vt:variant>
        <vt:lpstr>Diatitels</vt:lpstr>
      </vt:variant>
      <vt:variant>
        <vt:i4>14</vt:i4>
      </vt:variant>
    </vt:vector>
  </HeadingPairs>
  <TitlesOfParts>
    <vt:vector size="21" baseType="lpstr">
      <vt:lpstr>Arial</vt:lpstr>
      <vt:lpstr>Arial</vt:lpstr>
      <vt:lpstr>Calibri</vt:lpstr>
      <vt:lpstr>Google Sans</vt:lpstr>
      <vt:lpstr>Söhne</vt:lpstr>
      <vt:lpstr>KU Leuven</vt:lpstr>
      <vt:lpstr>KU Leuven Sedes</vt:lpstr>
      <vt:lpstr>Stock price correlation calculation</vt:lpstr>
      <vt:lpstr>Table of contents</vt:lpstr>
      <vt:lpstr>What</vt:lpstr>
      <vt:lpstr>What is the correlation between stock prices?</vt:lpstr>
      <vt:lpstr>Why</vt:lpstr>
      <vt:lpstr>PowerPoint-presentatie</vt:lpstr>
      <vt:lpstr>How</vt:lpstr>
      <vt:lpstr>How is the correlation calculated?</vt:lpstr>
      <vt:lpstr>Code structure</vt:lpstr>
      <vt:lpstr>Code structure</vt:lpstr>
      <vt:lpstr>Results</vt:lpstr>
      <vt:lpstr>Future improvements</vt:lpstr>
      <vt:lpstr>Future improvements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Johnson's Algorithm</dc:title>
  <dc:creator/>
  <cp:lastModifiedBy/>
  <cp:revision>1</cp:revision>
  <dcterms:created xsi:type="dcterms:W3CDTF">2017-09-13T11:47:32Z</dcterms:created>
  <dcterms:modified xsi:type="dcterms:W3CDTF">2024-05-13T06:14:08Z</dcterms:modified>
</cp:coreProperties>
</file>