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3"/>
  </p:notesMasterIdLst>
  <p:handoutMasterIdLst>
    <p:handoutMasterId r:id="rId14"/>
  </p:handoutMasterIdLst>
  <p:sldIdLst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5036" autoAdjust="0"/>
  </p:normalViewPr>
  <p:slideViewPr>
    <p:cSldViewPr snapToGrid="0" snapToObjects="1">
      <p:cViewPr>
        <p:scale>
          <a:sx n="100" d="100"/>
          <a:sy n="100" d="100"/>
        </p:scale>
        <p:origin x="1068" y="318"/>
      </p:cViewPr>
      <p:guideLst/>
    </p:cSldViewPr>
  </p:slideViewPr>
  <p:notesTextViewPr>
    <p:cViewPr>
      <p:scale>
        <a:sx n="153" d="100"/>
        <a:sy n="153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3242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9-12-2024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9-12-2024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99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45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60000" y="399216"/>
            <a:ext cx="2530452" cy="8044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9/12/2024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9/12/2024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9/12/2024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9/12/2024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9/12/2024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9/12/2024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9/12/2024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9/12/2024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9/12/2024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9/12/2024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11041200" y="6373728"/>
            <a:ext cx="1008305" cy="320541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9/12/2024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3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KU Leuven - Gent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9/12/2024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Technologiecampus Gent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74675" y="1656707"/>
            <a:ext cx="6096524" cy="2381853"/>
          </a:xfrm>
        </p:spPr>
        <p:txBody>
          <a:bodyPr/>
          <a:lstStyle/>
          <a:p>
            <a:r>
              <a:rPr lang="nl-BE" dirty="0"/>
              <a:t>Warehouse</a:t>
            </a:r>
          </a:p>
        </p:txBody>
      </p:sp>
      <p:sp>
        <p:nvSpPr>
          <p:cNvPr id="7" name="Tijdelijke aanduiding voor afbeelding 6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12435-010C-34A9-9722-755A49949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75" y="5561156"/>
            <a:ext cx="6096524" cy="7301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Benjamin </a:t>
            </a:r>
            <a:r>
              <a:rPr lang="en-US" dirty="0" err="1"/>
              <a:t>Rübenkamp</a:t>
            </a:r>
            <a:endParaRPr lang="en-US" dirty="0"/>
          </a:p>
          <a:p>
            <a:r>
              <a:rPr lang="en-US" dirty="0"/>
              <a:t>Arne Vanmarcke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Phase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1: Move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easily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accessible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top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boxes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to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buffer</a:t>
            </a:r>
            <a:endParaRPr lang="nl-BE">
              <a:solidFill>
                <a:srgbClr val="2F4D5D"/>
              </a:solidFill>
              <a:latin typeface="Arial"/>
              <a:cs typeface="Arial" charset="0"/>
            </a:endParaRPr>
          </a:p>
          <a:p>
            <a:pPr lvl="1">
              <a:buFont typeface="Courier New"/>
              <a:buChar char="o"/>
            </a:pP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Simpelest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logic (no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relocations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needed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)</a:t>
            </a:r>
          </a:p>
          <a:p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Phase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2: Handle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remaining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 stack-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to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-buffer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requests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 </a:t>
            </a:r>
            <a:endParaRPr lang="nl-BE"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Sorted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by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depth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to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avoid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unnecessary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relocations</a:t>
            </a:r>
            <a:endParaRPr lang="nl-BE">
              <a:solidFill>
                <a:srgbClr val="2F4D5D"/>
              </a:solidFill>
              <a:latin typeface="Arial"/>
              <a:cs typeface="Arial"/>
            </a:endParaRPr>
          </a:p>
          <a:p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Phase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 3: 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Place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boxes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from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buffer 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to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final</a:t>
            </a:r>
            <a:r>
              <a:rPr lang="nl-BE">
                <a:solidFill>
                  <a:srgbClr val="2F4D5D"/>
                </a:solidFill>
                <a:latin typeface="Arial"/>
                <a:cs typeface="Arial"/>
              </a:rPr>
              <a:t> </a:t>
            </a:r>
            <a:r>
              <a:rPr lang="nl-BE" err="1">
                <a:solidFill>
                  <a:srgbClr val="2F4D5D"/>
                </a:solidFill>
                <a:latin typeface="Arial"/>
                <a:cs typeface="Arial"/>
              </a:rPr>
              <a:t>destinations</a:t>
            </a:r>
            <a:endParaRPr lang="nl-BE" err="1"/>
          </a:p>
          <a:p>
            <a:pPr lvl="1">
              <a:buFont typeface="Courier New"/>
              <a:buChar char="o"/>
            </a:pPr>
            <a:r>
              <a:rPr lang="nl-BE">
                <a:latin typeface="Arial"/>
                <a:cs typeface="Arial"/>
              </a:rPr>
              <a:t>Make </a:t>
            </a:r>
            <a:r>
              <a:rPr lang="nl-BE" err="1">
                <a:latin typeface="Arial"/>
                <a:cs typeface="Arial"/>
              </a:rPr>
              <a:t>enough</a:t>
            </a:r>
            <a:r>
              <a:rPr lang="nl-BE">
                <a:latin typeface="Arial"/>
                <a:cs typeface="Arial"/>
              </a:rPr>
              <a:t> room </a:t>
            </a:r>
            <a:r>
              <a:rPr lang="nl-BE" err="1">
                <a:latin typeface="Arial"/>
                <a:cs typeface="Arial"/>
              </a:rPr>
              <a:t>for</a:t>
            </a:r>
            <a:r>
              <a:rPr lang="nl-BE">
                <a:latin typeface="Arial"/>
                <a:cs typeface="Arial"/>
              </a:rPr>
              <a:t> </a:t>
            </a:r>
            <a:r>
              <a:rPr lang="nl-BE" err="1">
                <a:latin typeface="Arial"/>
                <a:cs typeface="Arial"/>
              </a:rPr>
              <a:t>all</a:t>
            </a:r>
            <a:r>
              <a:rPr lang="nl-BE">
                <a:latin typeface="Arial"/>
                <a:cs typeface="Arial"/>
              </a:rPr>
              <a:t> </a:t>
            </a:r>
            <a:r>
              <a:rPr lang="nl-BE" err="1">
                <a:latin typeface="Arial"/>
                <a:cs typeface="Arial"/>
              </a:rPr>
              <a:t>boxes</a:t>
            </a:r>
            <a:r>
              <a:rPr lang="nl-BE">
                <a:latin typeface="Arial"/>
                <a:cs typeface="Arial"/>
              </a:rPr>
              <a:t> -&gt; </a:t>
            </a:r>
            <a:r>
              <a:rPr lang="nl-BE" err="1">
                <a:latin typeface="Arial"/>
                <a:cs typeface="Arial"/>
              </a:rPr>
              <a:t>place</a:t>
            </a:r>
            <a:r>
              <a:rPr lang="nl-BE">
                <a:latin typeface="Arial"/>
                <a:cs typeface="Arial"/>
              </a:rPr>
              <a:t> </a:t>
            </a:r>
            <a:r>
              <a:rPr lang="nl-BE" err="1">
                <a:latin typeface="Arial"/>
                <a:cs typeface="Arial"/>
              </a:rPr>
              <a:t>all</a:t>
            </a:r>
            <a:r>
              <a:rPr lang="nl-BE">
                <a:latin typeface="Arial"/>
                <a:cs typeface="Arial"/>
              </a:rPr>
              <a:t> </a:t>
            </a:r>
            <a:r>
              <a:rPr lang="nl-BE" err="1">
                <a:latin typeface="Arial"/>
                <a:cs typeface="Arial"/>
              </a:rPr>
              <a:t>boxes</a:t>
            </a:r>
            <a:r>
              <a:rPr lang="nl-BE">
                <a:latin typeface="Arial"/>
                <a:cs typeface="Arial"/>
              </a:rPr>
              <a:t> </a:t>
            </a:r>
            <a:r>
              <a:rPr lang="nl-BE" err="1">
                <a:latin typeface="Arial"/>
                <a:cs typeface="Arial"/>
              </a:rPr>
              <a:t>sequentially</a:t>
            </a:r>
            <a:endParaRPr lang="nl-BE" err="1">
              <a:cs typeface="Arial"/>
            </a:endParaRPr>
          </a:p>
          <a:p>
            <a:endParaRPr lang="nl-BE">
              <a:cs typeface="Arial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 phase approach</a:t>
            </a:r>
          </a:p>
        </p:txBody>
      </p:sp>
    </p:spTree>
    <p:extLst>
      <p:ext uri="{BB962C8B-B14F-4D97-AF65-F5344CB8AC3E}">
        <p14:creationId xmlns:p14="http://schemas.microsoft.com/office/powerpoint/2010/main" val="119078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2CD9DD-1A69-C2AE-4CB6-6327F1FF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2F4D5D"/>
                </a:solidFill>
                <a:latin typeface="Arial"/>
                <a:cs typeface="Arial"/>
              </a:rPr>
              <a:t>Requests are distributed based on stack load</a:t>
            </a:r>
          </a:p>
          <a:p>
            <a:r>
              <a:rPr lang="en-US">
                <a:solidFill>
                  <a:srgbClr val="2F4D5D"/>
                </a:solidFill>
                <a:latin typeface="Arial"/>
                <a:cs typeface="Arial"/>
              </a:rPr>
              <a:t>Appoint vehicles to stacks in descending order of stack load</a:t>
            </a:r>
          </a:p>
          <a:p>
            <a:r>
              <a:rPr lang="en-US">
                <a:solidFill>
                  <a:srgbClr val="2F4D5D"/>
                </a:solidFill>
                <a:latin typeface="Arial"/>
                <a:cs typeface="Arial"/>
              </a:rPr>
              <a:t>Result: less locking of stacks needed</a:t>
            </a:r>
            <a:endParaRPr lang="en-US">
              <a:solidFill>
                <a:srgbClr val="2F4D5D"/>
              </a:solidFill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78C7F6-43F8-FD79-4933-2E86FC18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0CFA25-162D-AB13-3E41-40220BCB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BE" dirty="0">
                <a:latin typeface="Arial"/>
                <a:cs typeface="Arial"/>
              </a:rPr>
              <a:t>Distributing requests/stacks over available vehicles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43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3EE99E-282F-D4BE-52FE-452BC894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Arial"/>
                <a:cs typeface="Arial"/>
              </a:rPr>
              <a:t>Check if vehicle can relocate to one of its own assigned stacks (less conflicts)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latin typeface="Arial"/>
                <a:cs typeface="Arial"/>
              </a:rPr>
              <a:t>Check if there are stacks that don't appear in requests anymore (less conflicts)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/>
                <a:cs typeface="Arial"/>
              </a:rPr>
              <a:t>Last option is to relocate to a stack that another vehicle is appointed to </a:t>
            </a:r>
          </a:p>
          <a:p>
            <a:pPr marL="0" indent="0">
              <a:buNone/>
            </a:pPr>
            <a:endParaRPr lang="en-US" sz="1600" dirty="0">
              <a:latin typeface="Arial"/>
              <a:cs typeface="Arial" charset="0"/>
            </a:endParaRPr>
          </a:p>
          <a:p>
            <a:pPr marL="0" indent="0">
              <a:buNone/>
            </a:pPr>
            <a:endParaRPr lang="en-US" sz="1600" dirty="0">
              <a:latin typeface="Arial"/>
              <a:cs typeface="Arial" charset="0"/>
            </a:endParaRPr>
          </a:p>
          <a:p>
            <a:pPr marL="0" indent="0">
              <a:buNone/>
            </a:pPr>
            <a:r>
              <a:rPr lang="en-US" sz="1600">
                <a:latin typeface="Arial"/>
                <a:cs typeface="Arial"/>
              </a:rPr>
              <a:t>What if there is conflict? </a:t>
            </a:r>
            <a:r>
              <a:rPr lang="en-US" sz="1600" err="1">
                <a:latin typeface="Arial"/>
                <a:cs typeface="Arial"/>
              </a:rPr>
              <a:t>StackIsUsedUntil</a:t>
            </a:r>
            <a:r>
              <a:rPr lang="en-US" sz="1600">
                <a:latin typeface="Arial"/>
                <a:cs typeface="Arial"/>
              </a:rPr>
              <a:t>, </a:t>
            </a:r>
            <a:r>
              <a:rPr lang="en-US" sz="1600" err="1">
                <a:latin typeface="Arial"/>
                <a:cs typeface="Arial"/>
              </a:rPr>
              <a:t>activeRelocations</a:t>
            </a:r>
            <a:r>
              <a:rPr lang="en-US" sz="1600">
                <a:latin typeface="Arial"/>
                <a:cs typeface="Arial"/>
              </a:rPr>
              <a:t>, waitForRequestFinish</a:t>
            </a:r>
            <a:endParaRPr lang="en-US" sz="1600" dirty="0">
              <a:latin typeface="Arial"/>
              <a:cs typeface="Arial" charset="0"/>
            </a:endParaRPr>
          </a:p>
          <a:p>
            <a:pPr marL="0" indent="0">
              <a:buNone/>
            </a:pPr>
            <a:endParaRPr lang="en-US" sz="1600" dirty="0">
              <a:latin typeface="Arial"/>
              <a:cs typeface="Arial" charset="0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If 2 vehicles are relocating to </a:t>
            </a:r>
            <a:r>
              <a:rPr lang="en-US" sz="1600" dirty="0">
                <a:solidFill>
                  <a:srgbClr val="2F4D5D"/>
                </a:solidFill>
                <a:latin typeface="Arial"/>
                <a:cs typeface="Arial"/>
              </a:rPr>
              <a:t>each other's</a:t>
            </a:r>
            <a:r>
              <a:rPr lang="en-US" sz="1600" dirty="0">
                <a:latin typeface="Arial"/>
                <a:cs typeface="Arial"/>
              </a:rPr>
              <a:t> stacks, pause one of them until the other vehicle has completed its request.</a:t>
            </a:r>
            <a:endParaRPr lang="en-US" sz="1600" dirty="0"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B60989-81E9-31F6-BDF9-EA32ACE0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59A768-9182-E080-9395-7C5FE83C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latin typeface="Arial"/>
                <a:cs typeface="Arial"/>
              </a:rPr>
              <a:t>Relocations (2nd and 3rd round)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8156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123FD3-44B0-2735-7C52-F6D5DEF2B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68453"/>
            <a:ext cx="11041200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BE" dirty="0">
                <a:latin typeface="Arial"/>
                <a:cs typeface="Arial"/>
              </a:rPr>
              <a:t>Request status: </a:t>
            </a:r>
            <a:r>
              <a:rPr lang="en-US" sz="1600" dirty="0">
                <a:solidFill>
                  <a:srgbClr val="2F4D5D"/>
                </a:solidFill>
                <a:latin typeface="Arial"/>
                <a:cs typeface="Arial"/>
              </a:rPr>
              <a:t>INITIAL, SRC, SRC_RELOC, DEST, DEST_PU, DEST_RELOC, SIMULATED</a:t>
            </a:r>
            <a:endParaRPr lang="en-US" sz="1600" dirty="0">
              <a:cs typeface="Arial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/>
                <a:cs typeface="Arial"/>
              </a:rPr>
              <a:t>INITIAL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latin typeface="Arial"/>
                <a:cs typeface="Arial"/>
              </a:rPr>
              <a:t>Check if we can drop some unneeded boxes at the current location before going to </a:t>
            </a:r>
            <a:r>
              <a:rPr lang="en-US">
                <a:latin typeface="Arial"/>
                <a:cs typeface="Arial"/>
              </a:rPr>
              <a:t>SRC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latin typeface="Arial"/>
                <a:cs typeface="Arial"/>
              </a:rPr>
              <a:t>Check if </a:t>
            </a:r>
            <a:r>
              <a:rPr lang="en-US">
                <a:latin typeface="Arial"/>
                <a:cs typeface="Arial"/>
              </a:rPr>
              <a:t>DEST </a:t>
            </a:r>
            <a:r>
              <a:rPr lang="en-US" dirty="0">
                <a:latin typeface="Arial"/>
                <a:cs typeface="Arial"/>
              </a:rPr>
              <a:t>is free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latin typeface="Arial"/>
                <a:cs typeface="Arial"/>
              </a:rPr>
              <a:t>Go to</a:t>
            </a:r>
            <a:r>
              <a:rPr lang="en-US">
                <a:latin typeface="Arial"/>
                <a:cs typeface="Arial"/>
              </a:rPr>
              <a:t> SRC</a:t>
            </a:r>
            <a:r>
              <a:rPr lang="en-US" dirty="0">
                <a:latin typeface="Arial"/>
                <a:cs typeface="Arial"/>
              </a:rPr>
              <a:t> and PU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/>
                <a:cs typeface="Arial"/>
              </a:rPr>
              <a:t>SRC</a:t>
            </a:r>
          </a:p>
          <a:p>
            <a:pPr lvl="1"/>
            <a:r>
              <a:rPr lang="en-US" dirty="0">
                <a:latin typeface="Arial"/>
                <a:cs typeface="Arial"/>
              </a:rPr>
              <a:t>We don't have the needed box and capacity is full (relocate)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We don't have the needed box and can PU another one</a:t>
            </a:r>
            <a:endParaRPr lang="en-US" dirty="0"/>
          </a:p>
          <a:p>
            <a:pPr lvl="1"/>
            <a:r>
              <a:rPr lang="en-US" dirty="0">
                <a:latin typeface="Arial"/>
                <a:cs typeface="Arial"/>
              </a:rPr>
              <a:t>We have the needed box and can go to </a:t>
            </a:r>
            <a:r>
              <a:rPr lang="en-US">
                <a:latin typeface="Arial"/>
                <a:cs typeface="Arial"/>
              </a:rPr>
              <a:t>DEST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 charset="0"/>
            </a:endParaRPr>
          </a:p>
          <a:p>
            <a:pPr marL="0" indent="0">
              <a:buNone/>
            </a:pPr>
            <a:endParaRPr lang="en-US" dirty="0"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5A11FE-C5A0-D5F5-4CC8-21AC6828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FAFA80-74CA-1241-C712-B6880668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latin typeface="Arial"/>
                <a:cs typeface="Arial"/>
              </a:rPr>
              <a:t>Handling requests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794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123FD3-44B0-2735-7C52-F6D5DEF2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Arial"/>
                <a:cs typeface="Arial"/>
              </a:rPr>
              <a:t>3. DEST_PU</a:t>
            </a:r>
            <a:endParaRPr lang="en-US" dirty="0"/>
          </a:p>
          <a:p>
            <a:pPr marL="971550" lvl="1" indent="-285750"/>
            <a:r>
              <a:rPr lang="en-US" sz="2200" dirty="0">
                <a:latin typeface="Arial"/>
                <a:cs typeface="Arial"/>
              </a:rPr>
              <a:t>There </a:t>
            </a:r>
            <a:r>
              <a:rPr lang="en-US" sz="2200">
                <a:latin typeface="Arial"/>
                <a:cs typeface="Arial"/>
              </a:rPr>
              <a:t>is more space required and we haven't reached the vehicles capacity: PU</a:t>
            </a:r>
            <a:endParaRPr lang="en-US" sz="2200" dirty="0">
              <a:cs typeface="Arial"/>
            </a:endParaRPr>
          </a:p>
          <a:p>
            <a:pPr marL="971550" lvl="1" indent="-285750"/>
            <a:r>
              <a:rPr lang="en-US" sz="2200">
                <a:latin typeface="Arial"/>
                <a:cs typeface="Arial"/>
              </a:rPr>
              <a:t>Relocate box to temp stack</a:t>
            </a:r>
            <a:endParaRPr lang="en-US" sz="2200">
              <a:cs typeface="Arial"/>
            </a:endParaRPr>
          </a:p>
          <a:p>
            <a:pPr marL="685800"/>
            <a:endParaRPr lang="en-US" sz="2200">
              <a:cs typeface="Arial"/>
            </a:endParaRPr>
          </a:p>
          <a:p>
            <a:endParaRPr lang="en-BE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5A11FE-C5A0-D5F5-4CC8-21AC6828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FAFA80-74CA-1241-C712-B6880668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>
                <a:latin typeface="Arial"/>
                <a:cs typeface="Arial"/>
              </a:rPr>
              <a:t>Handling requests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300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8B6FEE-563D-2E6C-AC00-469A9506F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48966"/>
              </p:ext>
            </p:extLst>
          </p:nvPr>
        </p:nvGraphicFramePr>
        <p:xfrm>
          <a:off x="576263" y="1655762"/>
          <a:ext cx="11041060" cy="341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265">
                  <a:extLst>
                    <a:ext uri="{9D8B030D-6E8A-4147-A177-3AD203B41FA5}">
                      <a16:colId xmlns:a16="http://schemas.microsoft.com/office/drawing/2014/main" val="823409892"/>
                    </a:ext>
                  </a:extLst>
                </a:gridCol>
                <a:gridCol w="2760265">
                  <a:extLst>
                    <a:ext uri="{9D8B030D-6E8A-4147-A177-3AD203B41FA5}">
                      <a16:colId xmlns:a16="http://schemas.microsoft.com/office/drawing/2014/main" val="1653559902"/>
                    </a:ext>
                  </a:extLst>
                </a:gridCol>
                <a:gridCol w="2760265">
                  <a:extLst>
                    <a:ext uri="{9D8B030D-6E8A-4147-A177-3AD203B41FA5}">
                      <a16:colId xmlns:a16="http://schemas.microsoft.com/office/drawing/2014/main" val="501465822"/>
                    </a:ext>
                  </a:extLst>
                </a:gridCol>
                <a:gridCol w="2760265">
                  <a:extLst>
                    <a:ext uri="{9D8B030D-6E8A-4147-A177-3AD203B41FA5}">
                      <a16:colId xmlns:a16="http://schemas.microsoft.com/office/drawing/2014/main" val="1287280860"/>
                    </a:ext>
                  </a:extLst>
                </a:gridCol>
              </a:tblGrid>
              <a:tr h="488890">
                <a:tc>
                  <a:txBody>
                    <a:bodyPr/>
                    <a:lstStyle/>
                    <a:p>
                      <a:r>
                        <a:rPr lang="en-US" b="1" u="none" dirty="0"/>
                        <a:t>Datafile</a:t>
                      </a:r>
                      <a:endParaRPr lang="en-B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none" dirty="0"/>
                        <a:t>Amount of moves</a:t>
                      </a:r>
                      <a:endParaRPr lang="en-B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none" dirty="0"/>
                        <a:t>Amount of time</a:t>
                      </a:r>
                      <a:endParaRPr lang="en-B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none" dirty="0"/>
                        <a:t>Computation time (</a:t>
                      </a:r>
                      <a:r>
                        <a:rPr lang="en-US" b="1" u="none" dirty="0" err="1"/>
                        <a:t>ms</a:t>
                      </a:r>
                      <a:r>
                        <a:rPr lang="en-US" b="1" u="none" dirty="0"/>
                        <a:t>)</a:t>
                      </a:r>
                      <a:endParaRPr lang="en-BE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32561"/>
                  </a:ext>
                </a:extLst>
              </a:tr>
              <a:tr h="488890">
                <a:tc>
                  <a:txBody>
                    <a:bodyPr/>
                    <a:lstStyle/>
                    <a:p>
                      <a:r>
                        <a:rPr lang="en-US" b="1" dirty="0"/>
                        <a:t>I3_3_1</a:t>
                      </a:r>
                      <a:endParaRPr lang="en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566939"/>
                  </a:ext>
                </a:extLst>
              </a:tr>
              <a:tr h="488890">
                <a:tc>
                  <a:txBody>
                    <a:bodyPr/>
                    <a:lstStyle/>
                    <a:p>
                      <a:r>
                        <a:rPr lang="en-US" b="1" dirty="0"/>
                        <a:t>I3_3_1_5</a:t>
                      </a:r>
                      <a:endParaRPr lang="en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51165"/>
                  </a:ext>
                </a:extLst>
              </a:tr>
              <a:tr h="488890">
                <a:tc>
                  <a:txBody>
                    <a:bodyPr/>
                    <a:lstStyle/>
                    <a:p>
                      <a:r>
                        <a:rPr lang="en-US" b="1" dirty="0"/>
                        <a:t>I15_16_1_3</a:t>
                      </a:r>
                      <a:endParaRPr lang="en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3090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11715"/>
                  </a:ext>
                </a:extLst>
              </a:tr>
              <a:tr h="486073">
                <a:tc>
                  <a:txBody>
                    <a:bodyPr/>
                    <a:lstStyle/>
                    <a:p>
                      <a:r>
                        <a:rPr lang="en-US" b="1" dirty="0"/>
                        <a:t>I30_200_3_3_10</a:t>
                      </a:r>
                      <a:endParaRPr lang="en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18 446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123521"/>
                  </a:ext>
                </a:extLst>
              </a:tr>
              <a:tr h="488890">
                <a:tc>
                  <a:txBody>
                    <a:bodyPr/>
                    <a:lstStyle/>
                    <a:p>
                      <a:r>
                        <a:rPr lang="nl-BE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I100_500_3_1_20b2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2130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333 588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43897"/>
                  </a:ext>
                </a:extLst>
              </a:tr>
              <a:tr h="488890">
                <a:tc>
                  <a:txBody>
                    <a:bodyPr/>
                    <a:lstStyle/>
                    <a:p>
                      <a:r>
                        <a:rPr lang="en-US" b="1" dirty="0"/>
                        <a:t>I100_800_3_1_20b2</a:t>
                      </a:r>
                      <a:endParaRPr lang="en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459 029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99226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773A4-9505-41A4-B6CA-559824EE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48F895-7EC5-04BD-D63F-84AA9FB6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3942368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55d7261-482a-4a37-b97a-89dac64b0a5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E828DA924D6848AD39BDF7F5A153CD" ma:contentTypeVersion="14" ma:contentTypeDescription="Create a new document." ma:contentTypeScope="" ma:versionID="2a58b2f2ee10ace0d03a91024dbd3d32">
  <xsd:schema xmlns:xsd="http://www.w3.org/2001/XMLSchema" xmlns:xs="http://www.w3.org/2001/XMLSchema" xmlns:p="http://schemas.microsoft.com/office/2006/metadata/properties" xmlns:ns3="255d7261-482a-4a37-b97a-89dac64b0a50" xmlns:ns4="23f345cd-d7b0-455d-9f3e-ce0ed7b40f0c" targetNamespace="http://schemas.microsoft.com/office/2006/metadata/properties" ma:root="true" ma:fieldsID="b0cadade911bf8a9a08b91c3ecd719cc" ns3:_="" ns4:_="">
    <xsd:import namespace="255d7261-482a-4a37-b97a-89dac64b0a50"/>
    <xsd:import namespace="23f345cd-d7b0-455d-9f3e-ce0ed7b40f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d7261-482a-4a37-b97a-89dac64b0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345cd-d7b0-455d-9f3e-ce0ed7b40f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42CB8C-5E90-4B2A-8717-E758ED4DE410}">
  <ds:schemaRefs>
    <ds:schemaRef ds:uri="23f345cd-d7b0-455d-9f3e-ce0ed7b40f0c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255d7261-482a-4a37-b97a-89dac64b0a5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5A4B555-6DF5-4B12-8292-679DC96591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8C0C41-282C-43D2-A066-E8001E307F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5d7261-482a-4a37-b97a-89dac64b0a50"/>
    <ds:schemaRef ds:uri="23f345cd-d7b0-455d-9f3e-ce0ed7b40f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337</Words>
  <Application>Microsoft Office PowerPoint</Application>
  <PresentationFormat>Widescreen</PresentationFormat>
  <Paragraphs>74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KU Leuven</vt:lpstr>
      <vt:lpstr>KU Leuven Sedes</vt:lpstr>
      <vt:lpstr>Warehouse</vt:lpstr>
      <vt:lpstr>3 phase approach</vt:lpstr>
      <vt:lpstr>Distributing requests/stacks over available vehicles</vt:lpstr>
      <vt:lpstr>Relocations (2nd and 3rd round)</vt:lpstr>
      <vt:lpstr>Handling requests</vt:lpstr>
      <vt:lpstr>Handling requests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2024-12-09T21:41:57Z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0x010100FAE828DA924D6848AD39BDF7F5A153CD</vt:lpwstr>
  </property>
</Properties>
</file>