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notesMasterIdLst>
    <p:notesMasterId r:id="rId19"/>
  </p:notesMasterIdLst>
  <p:handoutMasterIdLst>
    <p:handoutMasterId r:id="rId20"/>
  </p:handoutMasterIdLst>
  <p:sldIdLst>
    <p:sldId id="277" r:id="rId5"/>
    <p:sldId id="349" r:id="rId6"/>
    <p:sldId id="302" r:id="rId7"/>
    <p:sldId id="346" r:id="rId8"/>
    <p:sldId id="344" r:id="rId9"/>
    <p:sldId id="327" r:id="rId10"/>
    <p:sldId id="350" r:id="rId11"/>
    <p:sldId id="351" r:id="rId12"/>
    <p:sldId id="333" r:id="rId13"/>
    <p:sldId id="352" r:id="rId14"/>
    <p:sldId id="343" r:id="rId15"/>
    <p:sldId id="323" r:id="rId16"/>
    <p:sldId id="304" r:id="rId17"/>
    <p:sldId id="278"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guide id="28" orient="horz" pos="19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6EB"/>
    <a:srgbClr val="FAAF00"/>
    <a:srgbClr val="F00320"/>
    <a:srgbClr val="0C125E"/>
    <a:srgbClr val="192850"/>
    <a:srgbClr val="414042"/>
    <a:srgbClr val="FFF302"/>
    <a:srgbClr val="C8C8C8"/>
    <a:srgbClr val="646469"/>
    <a:srgbClr val="006D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86378" autoAdjust="0"/>
  </p:normalViewPr>
  <p:slideViewPr>
    <p:cSldViewPr snapToGrid="0" showGuides="1">
      <p:cViewPr>
        <p:scale>
          <a:sx n="75" d="100"/>
          <a:sy n="75" d="100"/>
        </p:scale>
        <p:origin x="208" y="3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 orient="horz"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9/12/2018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9/12/2018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Brian-</a:t>
            </a:r>
            <a:r>
              <a:rPr lang="en-US" baseline="0" dirty="0"/>
              <a:t> risk</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365565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a:p>
            <a:r>
              <a:rPr lang="en-US" dirty="0"/>
              <a:t>Thank you for investing your time – hopefully this helps you with the risk of moving your enterprise apps to the cloud.</a:t>
            </a:r>
          </a:p>
          <a:p>
            <a:r>
              <a:rPr lang="en-US" dirty="0"/>
              <a:t>Please fill in session feedback – give us 10s</a:t>
            </a:r>
          </a:p>
          <a:p>
            <a:r>
              <a:rPr lang="en-US" dirty="0"/>
              <a:t>Nicki</a:t>
            </a:r>
          </a:p>
          <a:p>
            <a:r>
              <a:rPr lang="en-US" dirty="0"/>
              <a:t>In </a:t>
            </a:r>
            <a:r>
              <a:rPr lang="en-US" dirty="0" err="1"/>
              <a:t>github</a:t>
            </a:r>
            <a:r>
              <a:rPr lang="en-US" dirty="0"/>
              <a:t> there is a markdown file called direction which lists all the commands.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12405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Brian- overview</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51CD708E-DFEE-E142-905D-1F9E2F96A876}" type="slidenum">
              <a:rPr lang="en-US" smtClean="0"/>
              <a:pPr>
                <a:defRPr/>
              </a:pPr>
              <a:t>3</a:t>
            </a:fld>
            <a:endParaRPr lang="en-US" dirty="0"/>
          </a:p>
        </p:txBody>
      </p:sp>
    </p:spTree>
    <p:extLst>
      <p:ext uri="{BB962C8B-B14F-4D97-AF65-F5344CB8AC3E}">
        <p14:creationId xmlns:p14="http://schemas.microsoft.com/office/powerpoint/2010/main" val="68699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Nicki</a:t>
            </a:r>
          </a:p>
          <a:p>
            <a:r>
              <a:rPr lang="en-US" dirty="0" err="1"/>
              <a:t>.net</a:t>
            </a:r>
            <a:r>
              <a:rPr lang="en-US" dirty="0"/>
              <a:t> core is the future of </a:t>
            </a:r>
            <a:r>
              <a:rPr lang="en-US" dirty="0" err="1"/>
              <a:t>.net</a:t>
            </a:r>
            <a:r>
              <a:rPr lang="en-US" dirty="0"/>
              <a:t> (</a:t>
            </a:r>
            <a:r>
              <a:rPr lang="en-US" dirty="0" err="1"/>
              <a:t>.net</a:t>
            </a:r>
            <a:r>
              <a:rPr lang="en-US" dirty="0"/>
              <a:t> core 5 is actually 1)</a:t>
            </a:r>
          </a:p>
          <a:p>
            <a:r>
              <a:rPr lang="en-US" dirty="0" err="1"/>
              <a:t>.net</a:t>
            </a:r>
            <a:r>
              <a:rPr lang="en-US" dirty="0"/>
              <a:t> core 2.1 is the latest. App modernization is one focus of todays talk. Talking about this because all of your apps are .NET 4.x and it’s hard to recompile them and have them work on .NET Core. Portability analyzer.</a:t>
            </a:r>
          </a:p>
          <a:p>
            <a:r>
              <a:rPr lang="en-US" dirty="0"/>
              <a:t>Everyone has legacy apps that they are trying to figure out what to do with. We are going to help</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08929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Nicki</a:t>
            </a:r>
          </a:p>
          <a:p>
            <a:r>
              <a:rPr lang="en-US" dirty="0" err="1"/>
              <a:t>.net</a:t>
            </a:r>
            <a:r>
              <a:rPr lang="en-US" dirty="0"/>
              <a:t> core 2.1 shipped 5/30 and our teams quickly reacted as you can see with recent launches.</a:t>
            </a:r>
          </a:p>
          <a:p>
            <a:r>
              <a:rPr lang="en-US" dirty="0"/>
              <a:t>Immediately on 5/30 you were able to run .NET Core 2.1 on any of our containers and our instances. It’s our extended services where we quickly sought to add support.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28058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Nicki- overview</a:t>
            </a:r>
            <a:r>
              <a:rPr lang="en-US" baseline="0" dirty="0"/>
              <a:t> of why containers? Go into detail later on</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51CD708E-DFEE-E142-905D-1F9E2F96A876}" type="slidenum">
              <a:rPr lang="en-US" smtClean="0"/>
              <a:pPr>
                <a:defRPr/>
              </a:pPr>
              <a:t>6</a:t>
            </a:fld>
            <a:endParaRPr lang="en-US" dirty="0"/>
          </a:p>
        </p:txBody>
      </p:sp>
    </p:spTree>
    <p:extLst>
      <p:ext uri="{BB962C8B-B14F-4D97-AF65-F5344CB8AC3E}">
        <p14:creationId xmlns:p14="http://schemas.microsoft.com/office/powerpoint/2010/main" val="130400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Framework-dependent deployment</a:t>
            </a:r>
          </a:p>
          <a:p>
            <a:pPr marL="742950" lvl="1" indent="-285750">
              <a:buFont typeface="Arial" panose="020B0604020202020204" pitchFamily="34" charset="0"/>
              <a:buChar char="•"/>
            </a:pPr>
            <a:r>
              <a:rPr lang="en-US" dirty="0" smtClean="0"/>
              <a:t>Shared system-wide version of .NET Core on the target system.</a:t>
            </a:r>
          </a:p>
          <a:p>
            <a:pPr marL="742950" lvl="1" indent="-285750">
              <a:buFont typeface="Arial" panose="020B0604020202020204" pitchFamily="34" charset="0"/>
              <a:buChar char="•"/>
            </a:pPr>
            <a:r>
              <a:rPr lang="en-US" dirty="0" smtClean="0"/>
              <a:t>App only contains code and dependencies so deployment package is small</a:t>
            </a:r>
          </a:p>
          <a:p>
            <a:pPr marL="285750" indent="-285750">
              <a:buFont typeface="Arial" panose="020B0604020202020204" pitchFamily="34" charset="0"/>
              <a:buChar char="•"/>
            </a:pPr>
            <a:r>
              <a:rPr lang="en-US" dirty="0" smtClean="0"/>
              <a:t>Self Contained Deployment</a:t>
            </a:r>
          </a:p>
          <a:p>
            <a:pPr marL="742950" lvl="1" indent="-285750">
              <a:buFont typeface="Arial" panose="020B0604020202020204" pitchFamily="34" charset="0"/>
              <a:buChar char="•"/>
            </a:pPr>
            <a:r>
              <a:rPr lang="en-US" dirty="0" smtClean="0"/>
              <a:t>Doesn't rely on the presence of shared components on the target system</a:t>
            </a:r>
          </a:p>
          <a:p>
            <a:pPr marL="742950" lvl="1" indent="-285750">
              <a:buFont typeface="Arial" panose="020B0604020202020204" pitchFamily="34" charset="0"/>
              <a:buChar char="•"/>
            </a:pPr>
            <a:r>
              <a:rPr lang="en-US" dirty="0" smtClean="0"/>
              <a:t>Runtime is included in the deployment package so no dependency on the target system</a:t>
            </a:r>
          </a:p>
          <a:p>
            <a:pPr marL="742950" lvl="1" indent="-285750">
              <a:buFont typeface="Arial" panose="020B0604020202020204" pitchFamily="34" charset="0"/>
              <a:buChar char="•"/>
            </a:pPr>
            <a:r>
              <a:rPr lang="en-US" dirty="0" smtClean="0"/>
              <a:t>Larger deployment package but, the .NET Core IL Linker will decrease the size of .NET Core applications by 50%</a:t>
            </a:r>
          </a:p>
          <a:p>
            <a:endParaRPr lang="en-US" dirty="0"/>
          </a:p>
        </p:txBody>
      </p:sp>
      <p:sp>
        <p:nvSpPr>
          <p:cNvPr id="4" name="Slide Number Placeholder 3"/>
          <p:cNvSpPr>
            <a:spLocks noGrp="1"/>
          </p:cNvSpPr>
          <p:nvPr>
            <p:ph type="sldNum" sz="quarter" idx="10"/>
          </p:nvPr>
        </p:nvSpPr>
        <p:spPr/>
        <p:txBody>
          <a:bodyPr/>
          <a:lstStyle/>
          <a:p>
            <a:pPr>
              <a:defRPr/>
            </a:pPr>
            <a:fld id="{51CD708E-DFEE-E142-905D-1F9E2F96A876}" type="slidenum">
              <a:rPr lang="en-US" smtClean="0"/>
              <a:pPr>
                <a:defRPr/>
              </a:pPr>
              <a:t>9</a:t>
            </a:fld>
            <a:endParaRPr lang="en-US" dirty="0"/>
          </a:p>
        </p:txBody>
      </p:sp>
    </p:spTree>
    <p:extLst>
      <p:ext uri="{BB962C8B-B14F-4D97-AF65-F5344CB8AC3E}">
        <p14:creationId xmlns:p14="http://schemas.microsoft.com/office/powerpoint/2010/main" val="2064934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Nicki -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90195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show push </a:t>
            </a:r>
          </a:p>
          <a:p>
            <a:r>
              <a:rPr lang="en-US" dirty="0"/>
              <a:t>Nicki to ECR commands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590666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598566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smtClean="0"/>
              <a:t>9/13/2018</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391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898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9/13/2018</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668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9/13/2018</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5587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smtClean="0"/>
              <a:pPr/>
              <a:t>9/13/2018</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991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5786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684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293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smtClean="0"/>
              <a:t>9/13/2018</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5282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11"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1" i="0" baseline="0">
                <a:solidFill>
                  <a:schemeClr val="bg1"/>
                </a:solidFill>
                <a:latin typeface="Amazon Ember Light"/>
                <a:ea typeface="Arial" charset="0"/>
                <a:cs typeface="Amazon Ember Light"/>
              </a:defRPr>
            </a:lvl1pPr>
          </a:lstStyle>
          <a:p>
            <a:pPr lvl="0"/>
            <a:r>
              <a:rPr lang="en-US" dirty="0"/>
              <a:t>Presentation Title</a:t>
            </a:r>
          </a:p>
        </p:txBody>
      </p:sp>
    </p:spTree>
    <p:extLst>
      <p:ext uri="{BB962C8B-B14F-4D97-AF65-F5344CB8AC3E}">
        <p14:creationId xmlns:p14="http://schemas.microsoft.com/office/powerpoint/2010/main" val="37553917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Content Page Layout (includes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460078" cy="545741"/>
          </a:xfrm>
        </p:spPr>
        <p:txBody>
          <a:bodyPr lIns="0"/>
          <a:lstStyle>
            <a:lvl1pPr>
              <a:defRPr b="0" baseline="0">
                <a:solidFill>
                  <a:schemeClr val="bg1"/>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1100264"/>
            <a:ext cx="8454826" cy="2647345"/>
          </a:xfrm>
        </p:spPr>
        <p:txBody>
          <a:bodyPr lIns="0" tIns="0" rIns="0" bIns="0" anchor="t"/>
          <a:lstStyle>
            <a:lvl1pPr>
              <a:defRPr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a:t>
            </a:r>
          </a:p>
        </p:txBody>
      </p:sp>
    </p:spTree>
    <p:extLst>
      <p:ext uri="{BB962C8B-B14F-4D97-AF65-F5344CB8AC3E}">
        <p14:creationId xmlns:p14="http://schemas.microsoft.com/office/powerpoint/2010/main" val="1715707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2092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resentation Final Slide">
    <p:spTree>
      <p:nvGrpSpPr>
        <p:cNvPr id="1" name=""/>
        <p:cNvGrpSpPr/>
        <p:nvPr/>
      </p:nvGrpSpPr>
      <p:grpSpPr>
        <a:xfrm>
          <a:off x="0" y="0"/>
          <a:ext cx="0" cy="0"/>
          <a:chOff x="0" y="0"/>
          <a:chExt cx="0" cy="0"/>
        </a:xfrm>
      </p:grpSpPr>
      <p:sp>
        <p:nvSpPr>
          <p:cNvPr id="7"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0" i="0" baseline="0">
                <a:solidFill>
                  <a:schemeClr val="bg1"/>
                </a:solidFill>
                <a:latin typeface="Amazon Ember Light"/>
                <a:ea typeface="Arial" charset="0"/>
                <a:cs typeface="Amazon Ember Light"/>
              </a:defRPr>
            </a:lvl1pPr>
          </a:lstStyle>
          <a:p>
            <a:pPr lvl="0"/>
            <a:r>
              <a:rPr lang="en-US" dirty="0"/>
              <a:t>Thank you!</a:t>
            </a:r>
          </a:p>
        </p:txBody>
      </p:sp>
      <p:sp>
        <p:nvSpPr>
          <p:cNvPr id="4" name="TextBox 3">
            <a:extLst>
              <a:ext uri="{FF2B5EF4-FFF2-40B4-BE49-F238E27FC236}">
                <a16:creationId xmlns:a16="http://schemas.microsoft.com/office/drawing/2014/main" id="{EF7937D6-EBE7-EE44-A3FE-80166DDBBAC6}"/>
              </a:ext>
            </a:extLst>
          </p:cNvPr>
          <p:cNvSpPr txBox="1"/>
          <p:nvPr userDrawn="1"/>
        </p:nvSpPr>
        <p:spPr>
          <a:xfrm>
            <a:off x="3058113" y="4881613"/>
            <a:ext cx="3027774" cy="107722"/>
          </a:xfrm>
          <a:prstGeom prst="rect">
            <a:avLst/>
          </a:prstGeom>
          <a:noFill/>
        </p:spPr>
        <p:txBody>
          <a:bodyPr wrap="square" lIns="0" tIns="0" rIns="0" bIns="0" rtlCol="0">
            <a:spAutoFit/>
          </a:bodyPr>
          <a:lstStyle/>
          <a:p>
            <a:pPr algn="ctr"/>
            <a:r>
              <a:rPr lang="en-US" sz="700" dirty="0">
                <a:solidFill>
                  <a:schemeClr val="bg1"/>
                </a:solidFill>
                <a:latin typeface="Amazon Ember"/>
                <a:cs typeface="Amazon Ember"/>
              </a:rPr>
              <a:t>© 2018, Amazon Web Services, Inc. or its affiliates. All rights reserved.</a:t>
            </a:r>
          </a:p>
        </p:txBody>
      </p:sp>
    </p:spTree>
    <p:extLst>
      <p:ext uri="{BB962C8B-B14F-4D97-AF65-F5344CB8AC3E}">
        <p14:creationId xmlns:p14="http://schemas.microsoft.com/office/powerpoint/2010/main" val="424499207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ndard Content Page Layout (no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460078" cy="545741"/>
          </a:xfrm>
        </p:spPr>
        <p:txBody>
          <a:bodyPr lIns="0"/>
          <a:lstStyle>
            <a:lvl1pPr>
              <a:defRPr b="0" baseline="0">
                <a:solidFill>
                  <a:schemeClr val="bg1"/>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719946"/>
            <a:ext cx="8454826" cy="3911321"/>
          </a:xfrm>
        </p:spPr>
        <p:txBody>
          <a:bodyPr lIns="0" tIns="0" rIns="0" bIns="0" anchor="t"/>
          <a:lstStyle>
            <a:lvl1pPr>
              <a:defRPr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a:t>
            </a:r>
          </a:p>
        </p:txBody>
      </p:sp>
    </p:spTree>
    <p:extLst>
      <p:ext uri="{BB962C8B-B14F-4D97-AF65-F5344CB8AC3E}">
        <p14:creationId xmlns:p14="http://schemas.microsoft.com/office/powerpoint/2010/main" val="129132393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Page">
    <p:spTree>
      <p:nvGrpSpPr>
        <p:cNvPr id="1" name=""/>
        <p:cNvGrpSpPr/>
        <p:nvPr/>
      </p:nvGrpSpPr>
      <p:grpSpPr>
        <a:xfrm>
          <a:off x="0" y="0"/>
          <a:ext cx="0" cy="0"/>
          <a:chOff x="0" y="0"/>
          <a:chExt cx="0" cy="0"/>
        </a:xfrm>
      </p:grpSpPr>
      <p:sp>
        <p:nvSpPr>
          <p:cNvPr id="4"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1" i="0" baseline="0">
                <a:solidFill>
                  <a:schemeClr val="bg1"/>
                </a:solidFill>
                <a:latin typeface="Amazon Ember Light"/>
                <a:ea typeface="Arial" charset="0"/>
                <a:cs typeface="Amazon Ember Light"/>
              </a:defRPr>
            </a:lvl1pPr>
          </a:lstStyle>
          <a:p>
            <a:pPr lvl="0"/>
            <a:r>
              <a:rPr lang="en-US" dirty="0"/>
              <a:t>Chapter Page</a:t>
            </a:r>
          </a:p>
        </p:txBody>
      </p:sp>
    </p:spTree>
    <p:extLst>
      <p:ext uri="{BB962C8B-B14F-4D97-AF65-F5344CB8AC3E}">
        <p14:creationId xmlns:p14="http://schemas.microsoft.com/office/powerpoint/2010/main" val="2300626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age">
    <p:spTree>
      <p:nvGrpSpPr>
        <p:cNvPr id="1" name=""/>
        <p:cNvGrpSpPr/>
        <p:nvPr/>
      </p:nvGrpSpPr>
      <p:grpSpPr>
        <a:xfrm>
          <a:off x="0" y="0"/>
          <a:ext cx="0" cy="0"/>
          <a:chOff x="0" y="0"/>
          <a:chExt cx="0" cy="0"/>
        </a:xfrm>
      </p:grpSpPr>
      <p:sp>
        <p:nvSpPr>
          <p:cNvPr id="4"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1" i="0" baseline="0">
                <a:solidFill>
                  <a:schemeClr val="bg1"/>
                </a:solidFill>
                <a:latin typeface="Amazon Ember Light"/>
                <a:ea typeface="Arial" charset="0"/>
                <a:cs typeface="Amazon Ember Light"/>
              </a:defRPr>
            </a:lvl1pPr>
          </a:lstStyle>
          <a:p>
            <a:pPr lvl="0"/>
            <a:r>
              <a:rPr lang="en-US" dirty="0"/>
              <a:t>Section Page</a:t>
            </a:r>
          </a:p>
        </p:txBody>
      </p:sp>
    </p:spTree>
    <p:extLst>
      <p:ext uri="{BB962C8B-B14F-4D97-AF65-F5344CB8AC3E}">
        <p14:creationId xmlns:p14="http://schemas.microsoft.com/office/powerpoint/2010/main" val="40738546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460078" cy="545741"/>
          </a:xfrm>
        </p:spPr>
        <p:txBody>
          <a:bodyPr lIns="0"/>
          <a:lstStyle>
            <a:lvl1pPr>
              <a:defRPr b="0" baseline="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US" dirty="0"/>
              <a:t>Agenda</a:t>
            </a:r>
          </a:p>
        </p:txBody>
      </p:sp>
      <p:sp>
        <p:nvSpPr>
          <p:cNvPr id="5" name="Content Placeholder 3"/>
          <p:cNvSpPr>
            <a:spLocks noGrp="1"/>
          </p:cNvSpPr>
          <p:nvPr>
            <p:ph sz="half" idx="11" hasCustomPrompt="1"/>
          </p:nvPr>
        </p:nvSpPr>
        <p:spPr>
          <a:xfrm>
            <a:off x="342041" y="1545908"/>
            <a:ext cx="8454826"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1</a:t>
            </a:r>
          </a:p>
        </p:txBody>
      </p:sp>
      <p:sp>
        <p:nvSpPr>
          <p:cNvPr id="9" name="Content Placeholder 3">
            <a:extLst>
              <a:ext uri="{FF2B5EF4-FFF2-40B4-BE49-F238E27FC236}">
                <a16:creationId xmlns:a16="http://schemas.microsoft.com/office/drawing/2014/main" id="{99663025-136F-0B4C-85DE-B136B7B49CD7}"/>
              </a:ext>
            </a:extLst>
          </p:cNvPr>
          <p:cNvSpPr>
            <a:spLocks noGrp="1"/>
          </p:cNvSpPr>
          <p:nvPr>
            <p:ph sz="half" idx="12" hasCustomPrompt="1"/>
          </p:nvPr>
        </p:nvSpPr>
        <p:spPr>
          <a:xfrm>
            <a:off x="342041" y="1936451"/>
            <a:ext cx="8454826"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2</a:t>
            </a:r>
          </a:p>
        </p:txBody>
      </p:sp>
      <p:sp>
        <p:nvSpPr>
          <p:cNvPr id="10" name="Content Placeholder 3">
            <a:extLst>
              <a:ext uri="{FF2B5EF4-FFF2-40B4-BE49-F238E27FC236}">
                <a16:creationId xmlns:a16="http://schemas.microsoft.com/office/drawing/2014/main" id="{0904A59B-C4E5-5345-AC8C-D7AF57C290B3}"/>
              </a:ext>
            </a:extLst>
          </p:cNvPr>
          <p:cNvSpPr>
            <a:spLocks noGrp="1"/>
          </p:cNvSpPr>
          <p:nvPr>
            <p:ph sz="half" idx="13" hasCustomPrompt="1"/>
          </p:nvPr>
        </p:nvSpPr>
        <p:spPr>
          <a:xfrm>
            <a:off x="336789" y="2326994"/>
            <a:ext cx="8460078"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3</a:t>
            </a:r>
          </a:p>
        </p:txBody>
      </p:sp>
      <p:sp>
        <p:nvSpPr>
          <p:cNvPr id="11" name="Content Placeholder 3">
            <a:extLst>
              <a:ext uri="{FF2B5EF4-FFF2-40B4-BE49-F238E27FC236}">
                <a16:creationId xmlns:a16="http://schemas.microsoft.com/office/drawing/2014/main" id="{65ACEB60-D976-DC4C-B4E1-B3804EDFEC2E}"/>
              </a:ext>
            </a:extLst>
          </p:cNvPr>
          <p:cNvSpPr>
            <a:spLocks noGrp="1"/>
          </p:cNvSpPr>
          <p:nvPr>
            <p:ph sz="half" idx="14" hasCustomPrompt="1"/>
          </p:nvPr>
        </p:nvSpPr>
        <p:spPr>
          <a:xfrm>
            <a:off x="336788" y="2727217"/>
            <a:ext cx="8460079"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4</a:t>
            </a:r>
          </a:p>
        </p:txBody>
      </p:sp>
      <p:sp>
        <p:nvSpPr>
          <p:cNvPr id="12" name="Content Placeholder 3">
            <a:extLst>
              <a:ext uri="{FF2B5EF4-FFF2-40B4-BE49-F238E27FC236}">
                <a16:creationId xmlns:a16="http://schemas.microsoft.com/office/drawing/2014/main" id="{DFC5EE63-2C6B-2245-AA58-D7BEE47DCD5D}"/>
              </a:ext>
            </a:extLst>
          </p:cNvPr>
          <p:cNvSpPr>
            <a:spLocks noGrp="1"/>
          </p:cNvSpPr>
          <p:nvPr>
            <p:ph sz="half" idx="15" hasCustomPrompt="1"/>
          </p:nvPr>
        </p:nvSpPr>
        <p:spPr>
          <a:xfrm>
            <a:off x="336788" y="3127440"/>
            <a:ext cx="8460079"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5</a:t>
            </a:r>
          </a:p>
        </p:txBody>
      </p:sp>
      <p:sp>
        <p:nvSpPr>
          <p:cNvPr id="13" name="Content Placeholder 3">
            <a:extLst>
              <a:ext uri="{FF2B5EF4-FFF2-40B4-BE49-F238E27FC236}">
                <a16:creationId xmlns:a16="http://schemas.microsoft.com/office/drawing/2014/main" id="{BE57EF52-629D-404B-AE7A-F98ABC8465C7}"/>
              </a:ext>
            </a:extLst>
          </p:cNvPr>
          <p:cNvSpPr>
            <a:spLocks noGrp="1"/>
          </p:cNvSpPr>
          <p:nvPr>
            <p:ph sz="half" idx="16" hasCustomPrompt="1"/>
          </p:nvPr>
        </p:nvSpPr>
        <p:spPr>
          <a:xfrm>
            <a:off x="336788" y="3527663"/>
            <a:ext cx="8460079" cy="380863"/>
          </a:xfrm>
        </p:spPr>
        <p:txBody>
          <a:bodyPr lIns="0"/>
          <a:lstStyle>
            <a:lvl1pPr>
              <a:defRPr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Item 6</a:t>
            </a:r>
          </a:p>
        </p:txBody>
      </p:sp>
    </p:spTree>
    <p:extLst>
      <p:ext uri="{BB962C8B-B14F-4D97-AF65-F5344CB8AC3E}">
        <p14:creationId xmlns:p14="http://schemas.microsoft.com/office/powerpoint/2010/main" val="30252722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460078" cy="545741"/>
          </a:xfrm>
        </p:spPr>
        <p:txBody>
          <a:bodyPr lIns="0"/>
          <a:lstStyle>
            <a:lvl1pPr>
              <a:defRPr b="0">
                <a:solidFill>
                  <a:srgbClr val="FFFFFF"/>
                </a:solidFill>
                <a:latin typeface="Amazon Ember Light"/>
                <a:cs typeface="Amazon Ember Light"/>
              </a:defRPr>
            </a:lvl1pPr>
          </a:lstStyle>
          <a:p>
            <a:pPr lvl="0"/>
            <a:r>
              <a:rPr lang="en-US" dirty="0"/>
              <a:t>Comparison Page</a:t>
            </a:r>
          </a:p>
        </p:txBody>
      </p:sp>
      <p:sp>
        <p:nvSpPr>
          <p:cNvPr id="5" name="Content Placeholder 3"/>
          <p:cNvSpPr>
            <a:spLocks noGrp="1"/>
          </p:cNvSpPr>
          <p:nvPr>
            <p:ph sz="half" idx="12" hasCustomPrompt="1"/>
          </p:nvPr>
        </p:nvSpPr>
        <p:spPr>
          <a:xfrm>
            <a:off x="343729" y="1641914"/>
            <a:ext cx="4038600" cy="2579617"/>
          </a:xfrm>
        </p:spPr>
        <p:txBody>
          <a:bodyPr lIns="0" tIns="0" rIns="0" bIns="0"/>
          <a:lstStyle>
            <a:lvl1pPr>
              <a:defRPr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 (text in this block should align to top of text box)</a:t>
            </a:r>
          </a:p>
        </p:txBody>
      </p:sp>
      <p:sp>
        <p:nvSpPr>
          <p:cNvPr id="6" name="Content Placeholder 3"/>
          <p:cNvSpPr>
            <a:spLocks noGrp="1"/>
          </p:cNvSpPr>
          <p:nvPr>
            <p:ph sz="half" idx="11" hasCustomPrompt="1"/>
          </p:nvPr>
        </p:nvSpPr>
        <p:spPr>
          <a:xfrm>
            <a:off x="343729" y="1161502"/>
            <a:ext cx="4035226" cy="380863"/>
          </a:xfrm>
        </p:spPr>
        <p:txBody>
          <a:bodyPr lIns="0"/>
          <a:lstStyle>
            <a:lvl1pPr>
              <a:defRPr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Column 1</a:t>
            </a:r>
          </a:p>
        </p:txBody>
      </p:sp>
      <p:sp>
        <p:nvSpPr>
          <p:cNvPr id="7" name="Content Placeholder 3"/>
          <p:cNvSpPr>
            <a:spLocks noGrp="1"/>
          </p:cNvSpPr>
          <p:nvPr>
            <p:ph sz="half" idx="13" hasCustomPrompt="1"/>
          </p:nvPr>
        </p:nvSpPr>
        <p:spPr>
          <a:xfrm>
            <a:off x="4563454" y="1641913"/>
            <a:ext cx="4038600" cy="2579617"/>
          </a:xfrm>
        </p:spPr>
        <p:txBody>
          <a:bodyPr lIns="0" tIns="0" rIns="0" bIns="0"/>
          <a:lstStyle>
            <a:lvl1pPr>
              <a:defRPr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 (text in this block should align to top of text box)</a:t>
            </a:r>
          </a:p>
        </p:txBody>
      </p:sp>
      <p:sp>
        <p:nvSpPr>
          <p:cNvPr id="8" name="Content Placeholder 3"/>
          <p:cNvSpPr>
            <a:spLocks noGrp="1"/>
          </p:cNvSpPr>
          <p:nvPr>
            <p:ph sz="half" idx="14" hasCustomPrompt="1"/>
          </p:nvPr>
        </p:nvSpPr>
        <p:spPr>
          <a:xfrm>
            <a:off x="4566828" y="1161501"/>
            <a:ext cx="4035226" cy="380863"/>
          </a:xfrm>
        </p:spPr>
        <p:txBody>
          <a:bodyPr lIns="0"/>
          <a:lstStyle>
            <a:lvl1pPr>
              <a:defRPr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Column 2</a:t>
            </a:r>
          </a:p>
        </p:txBody>
      </p:sp>
    </p:spTree>
    <p:extLst>
      <p:ext uri="{BB962C8B-B14F-4D97-AF65-F5344CB8AC3E}">
        <p14:creationId xmlns:p14="http://schemas.microsoft.com/office/powerpoint/2010/main" val="38947289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Snippet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0">
                <a:solidFill>
                  <a:srgbClr val="FFFFFF"/>
                </a:solidFill>
                <a:latin typeface="Amazon Ember Light"/>
                <a:cs typeface="Amazon Ember Light"/>
              </a:defRPr>
            </a:lvl1pPr>
          </a:lstStyle>
          <a:p>
            <a:pPr lvl="0"/>
            <a:r>
              <a:rPr lang="en-US" dirty="0"/>
              <a:t>Code Snippet</a:t>
            </a:r>
          </a:p>
        </p:txBody>
      </p:sp>
      <p:sp>
        <p:nvSpPr>
          <p:cNvPr id="5" name="Content Placeholder 3"/>
          <p:cNvSpPr>
            <a:spLocks noGrp="1"/>
          </p:cNvSpPr>
          <p:nvPr>
            <p:ph sz="half" idx="12" hasCustomPrompt="1"/>
          </p:nvPr>
        </p:nvSpPr>
        <p:spPr>
          <a:xfrm>
            <a:off x="342042" y="1654312"/>
            <a:ext cx="8200050" cy="2579617"/>
          </a:xfrm>
        </p:spPr>
        <p:txBody>
          <a:bodyPr lIns="0" tIns="0" rIns="0" bIns="0"/>
          <a:lstStyle>
            <a:lvl1pPr>
              <a:defRPr baseline="0">
                <a:solidFill>
                  <a:srgbClr val="FFFFFF"/>
                </a:solidFill>
                <a:latin typeface="Lucida Console" panose="020B0609040504020204" pitchFamily="49" charset="0"/>
                <a:cs typeface="Lucida Sans Unicode" panose="020B0602030504020204" pitchFamily="34" charset="0"/>
              </a:defRPr>
            </a:lvl1pPr>
          </a:lstStyle>
          <a:p>
            <a:r>
              <a:rPr lang="en-US" dirty="0"/>
              <a:t>lorem ipsum</a:t>
            </a:r>
          </a:p>
        </p:txBody>
      </p:sp>
      <p:sp>
        <p:nvSpPr>
          <p:cNvPr id="6" name="Content Placeholder 3"/>
          <p:cNvSpPr>
            <a:spLocks noGrp="1"/>
          </p:cNvSpPr>
          <p:nvPr>
            <p:ph sz="half" idx="11" hasCustomPrompt="1"/>
          </p:nvPr>
        </p:nvSpPr>
        <p:spPr>
          <a:xfrm>
            <a:off x="342041" y="1161502"/>
            <a:ext cx="8200051" cy="380863"/>
          </a:xfrm>
        </p:spPr>
        <p:txBody>
          <a:bodyPr lIns="0"/>
          <a:lstStyle>
            <a:lvl1pPr>
              <a:defRPr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Sample code:</a:t>
            </a:r>
          </a:p>
        </p:txBody>
      </p:sp>
    </p:spTree>
    <p:extLst>
      <p:ext uri="{BB962C8B-B14F-4D97-AF65-F5344CB8AC3E}">
        <p14:creationId xmlns:p14="http://schemas.microsoft.com/office/powerpoint/2010/main" val="38147337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0">
                <a:solidFill>
                  <a:srgbClr val="FFFFFF"/>
                </a:solidFill>
                <a:latin typeface="Amazon Ember Light"/>
                <a:cs typeface="Amazon Ember Light"/>
              </a:defRPr>
            </a:lvl1pPr>
          </a:lstStyle>
          <a:p>
            <a:pPr lvl="0"/>
            <a:r>
              <a:rPr lang="en-US" dirty="0"/>
              <a:t>Three Column Page</a:t>
            </a:r>
          </a:p>
        </p:txBody>
      </p:sp>
      <p:sp>
        <p:nvSpPr>
          <p:cNvPr id="5" name="Content Placeholder 3"/>
          <p:cNvSpPr>
            <a:spLocks noGrp="1"/>
          </p:cNvSpPr>
          <p:nvPr>
            <p:ph sz="half" idx="12" hasCustomPrompt="1"/>
          </p:nvPr>
        </p:nvSpPr>
        <p:spPr>
          <a:xfrm>
            <a:off x="336789" y="1802021"/>
            <a:ext cx="2291091" cy="2374160"/>
          </a:xfrm>
        </p:spPr>
        <p:txBody>
          <a:bodyPr lIns="0" tIns="0" rIns="0" bIns="0"/>
          <a:lstStyle>
            <a:lvl1pPr>
              <a:defRPr sz="16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 (text in this block should align to top of text box)</a:t>
            </a:r>
          </a:p>
        </p:txBody>
      </p:sp>
      <p:sp>
        <p:nvSpPr>
          <p:cNvPr id="6" name="Content Placeholder 3"/>
          <p:cNvSpPr>
            <a:spLocks noGrp="1"/>
          </p:cNvSpPr>
          <p:nvPr>
            <p:ph sz="half" idx="11" hasCustomPrompt="1"/>
          </p:nvPr>
        </p:nvSpPr>
        <p:spPr>
          <a:xfrm>
            <a:off x="336789" y="1182591"/>
            <a:ext cx="1596825" cy="426825"/>
          </a:xfrm>
        </p:spPr>
        <p:txBody>
          <a:bodyPr lIns="0"/>
          <a:lstStyle>
            <a:lvl1pPr>
              <a:defRPr sz="18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Column 1</a:t>
            </a:r>
          </a:p>
        </p:txBody>
      </p:sp>
      <p:sp>
        <p:nvSpPr>
          <p:cNvPr id="7" name="Content Placeholder 3"/>
          <p:cNvSpPr>
            <a:spLocks noGrp="1"/>
          </p:cNvSpPr>
          <p:nvPr>
            <p:ph sz="half" idx="13" hasCustomPrompt="1"/>
          </p:nvPr>
        </p:nvSpPr>
        <p:spPr>
          <a:xfrm>
            <a:off x="3259799" y="1813583"/>
            <a:ext cx="2291091" cy="2374160"/>
          </a:xfrm>
        </p:spPr>
        <p:txBody>
          <a:bodyPr lIns="0" tIns="0" rIns="0" bIns="0"/>
          <a:lstStyle>
            <a:lvl1pPr>
              <a:defRPr sz="16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 (text in this block should align to top of text box)</a:t>
            </a:r>
          </a:p>
        </p:txBody>
      </p:sp>
      <p:sp>
        <p:nvSpPr>
          <p:cNvPr id="8" name="Content Placeholder 3"/>
          <p:cNvSpPr>
            <a:spLocks noGrp="1"/>
          </p:cNvSpPr>
          <p:nvPr>
            <p:ph sz="half" idx="14" hasCustomPrompt="1"/>
          </p:nvPr>
        </p:nvSpPr>
        <p:spPr>
          <a:xfrm>
            <a:off x="3263041" y="1182591"/>
            <a:ext cx="1596825" cy="426825"/>
          </a:xfrm>
        </p:spPr>
        <p:txBody>
          <a:bodyPr lIns="0"/>
          <a:lstStyle>
            <a:lvl1pPr>
              <a:defRPr sz="18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Column 2</a:t>
            </a:r>
          </a:p>
        </p:txBody>
      </p:sp>
      <p:sp>
        <p:nvSpPr>
          <p:cNvPr id="9" name="Content Placeholder 3"/>
          <p:cNvSpPr>
            <a:spLocks noGrp="1"/>
          </p:cNvSpPr>
          <p:nvPr>
            <p:ph sz="half" idx="15" hasCustomPrompt="1"/>
          </p:nvPr>
        </p:nvSpPr>
        <p:spPr>
          <a:xfrm>
            <a:off x="6200974" y="1802021"/>
            <a:ext cx="2291091" cy="2374160"/>
          </a:xfrm>
        </p:spPr>
        <p:txBody>
          <a:bodyPr lIns="0" tIns="0" rIns="0" bIns="0"/>
          <a:lstStyle>
            <a:lvl1pPr>
              <a:defRPr sz="16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 (text in this block should align to top of text box)</a:t>
            </a:r>
          </a:p>
        </p:txBody>
      </p:sp>
      <p:sp>
        <p:nvSpPr>
          <p:cNvPr id="10" name="Content Placeholder 3"/>
          <p:cNvSpPr>
            <a:spLocks noGrp="1"/>
          </p:cNvSpPr>
          <p:nvPr>
            <p:ph sz="half" idx="16" hasCustomPrompt="1"/>
          </p:nvPr>
        </p:nvSpPr>
        <p:spPr>
          <a:xfrm>
            <a:off x="6189293" y="1182591"/>
            <a:ext cx="1596825" cy="426825"/>
          </a:xfrm>
        </p:spPr>
        <p:txBody>
          <a:bodyPr lIns="0"/>
          <a:lstStyle>
            <a:lvl1pPr>
              <a:defRPr sz="18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Column 3</a:t>
            </a:r>
          </a:p>
        </p:txBody>
      </p:sp>
    </p:spTree>
    <p:extLst>
      <p:ext uri="{BB962C8B-B14F-4D97-AF65-F5344CB8AC3E}">
        <p14:creationId xmlns:p14="http://schemas.microsoft.com/office/powerpoint/2010/main" val="41713490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4"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1" i="0" baseline="0">
                <a:solidFill>
                  <a:schemeClr val="bg1"/>
                </a:solidFill>
                <a:latin typeface="Amazon Ember Light"/>
                <a:ea typeface="Arial" charset="0"/>
                <a:cs typeface="Amazon Ember Light"/>
              </a:defRPr>
            </a:lvl1pPr>
          </a:lstStyle>
          <a:p>
            <a:pPr lvl="0"/>
            <a:r>
              <a:rPr lang="en-US" dirty="0"/>
              <a:t>Demo Page</a:t>
            </a:r>
          </a:p>
        </p:txBody>
      </p:sp>
    </p:spTree>
    <p:extLst>
      <p:ext uri="{BB962C8B-B14F-4D97-AF65-F5344CB8AC3E}">
        <p14:creationId xmlns:p14="http://schemas.microsoft.com/office/powerpoint/2010/main" val="371808316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s Page - 3 Graphic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0" baseline="0">
                <a:solidFill>
                  <a:srgbClr val="FFFFFF"/>
                </a:solidFill>
                <a:latin typeface="Amazon Ember Light"/>
                <a:cs typeface="Amazon Ember Light"/>
              </a:defRPr>
            </a:lvl1pPr>
          </a:lstStyle>
          <a:p>
            <a:pPr lvl="0"/>
            <a:r>
              <a:rPr lang="en-US" dirty="0"/>
              <a:t>Graphics Page</a:t>
            </a:r>
          </a:p>
        </p:txBody>
      </p:sp>
      <p:sp>
        <p:nvSpPr>
          <p:cNvPr id="5" name="Content Placeholder 3"/>
          <p:cNvSpPr>
            <a:spLocks noGrp="1"/>
          </p:cNvSpPr>
          <p:nvPr>
            <p:ph sz="half" idx="12" hasCustomPrompt="1"/>
          </p:nvPr>
        </p:nvSpPr>
        <p:spPr>
          <a:xfrm>
            <a:off x="868304" y="3541904"/>
            <a:ext cx="2044465" cy="532655"/>
          </a:xfrm>
        </p:spPr>
        <p:txBody>
          <a:bodyPr lIns="0" tIns="0" rIns="0" bIns="0"/>
          <a:lstStyle>
            <a:lvl1pPr>
              <a:defRPr sz="16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6" name="Content Placeholder 3"/>
          <p:cNvSpPr>
            <a:spLocks noGrp="1"/>
          </p:cNvSpPr>
          <p:nvPr>
            <p:ph sz="half" idx="11" hasCustomPrompt="1"/>
          </p:nvPr>
        </p:nvSpPr>
        <p:spPr>
          <a:xfrm>
            <a:off x="868304" y="3095150"/>
            <a:ext cx="1596825" cy="426825"/>
          </a:xfrm>
        </p:spPr>
        <p:txBody>
          <a:bodyPr lIns="0"/>
          <a:lstStyle>
            <a:lvl1pPr>
              <a:defRPr sz="18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1</a:t>
            </a:r>
          </a:p>
        </p:txBody>
      </p:sp>
      <p:sp>
        <p:nvSpPr>
          <p:cNvPr id="7" name="Content Placeholder 3"/>
          <p:cNvSpPr>
            <a:spLocks noGrp="1"/>
          </p:cNvSpPr>
          <p:nvPr>
            <p:ph sz="half" idx="13" hasCustomPrompt="1"/>
          </p:nvPr>
        </p:nvSpPr>
        <p:spPr>
          <a:xfrm>
            <a:off x="3460229" y="3526167"/>
            <a:ext cx="2291091" cy="532655"/>
          </a:xfrm>
        </p:spPr>
        <p:txBody>
          <a:bodyPr lIns="0" tIns="0" rIns="0" bIns="0"/>
          <a:lstStyle>
            <a:lvl1pPr>
              <a:defRPr sz="16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8" name="Content Placeholder 3"/>
          <p:cNvSpPr>
            <a:spLocks noGrp="1"/>
          </p:cNvSpPr>
          <p:nvPr>
            <p:ph sz="half" idx="14" hasCustomPrompt="1"/>
          </p:nvPr>
        </p:nvSpPr>
        <p:spPr>
          <a:xfrm>
            <a:off x="3460596" y="3077450"/>
            <a:ext cx="1596825" cy="426825"/>
          </a:xfrm>
        </p:spPr>
        <p:txBody>
          <a:bodyPr lIns="0"/>
          <a:lstStyle>
            <a:lvl1pPr marL="0" marR="0" indent="0" algn="l" defTabSz="457200" rtl="0" eaLnBrk="1" fontAlgn="auto" latinLnBrk="0" hangingPunct="1">
              <a:lnSpc>
                <a:spcPct val="100000"/>
              </a:lnSpc>
              <a:spcBef>
                <a:spcPct val="20000"/>
              </a:spcBef>
              <a:spcAft>
                <a:spcPts val="0"/>
              </a:spcAft>
              <a:buClrTx/>
              <a:buSzTx/>
              <a:buFontTx/>
              <a:buNone/>
              <a:tabLst/>
              <a:defRPr sz="18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2</a:t>
            </a:r>
          </a:p>
        </p:txBody>
      </p:sp>
      <p:sp>
        <p:nvSpPr>
          <p:cNvPr id="9" name="Content Placeholder 3"/>
          <p:cNvSpPr>
            <a:spLocks noGrp="1"/>
          </p:cNvSpPr>
          <p:nvPr>
            <p:ph sz="half" idx="15" hasCustomPrompt="1"/>
          </p:nvPr>
        </p:nvSpPr>
        <p:spPr>
          <a:xfrm>
            <a:off x="6125715" y="3526166"/>
            <a:ext cx="2291091" cy="532655"/>
          </a:xfrm>
        </p:spPr>
        <p:txBody>
          <a:bodyPr lIns="0" tIns="0" rIns="0" bIns="0"/>
          <a:lstStyle>
            <a:lvl1pPr>
              <a:defRPr sz="1600" b="0" baseline="0">
                <a:solidFill>
                  <a:schemeClr val="bg1"/>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10" name="Content Placeholder 3"/>
          <p:cNvSpPr>
            <a:spLocks noGrp="1"/>
          </p:cNvSpPr>
          <p:nvPr>
            <p:ph sz="half" idx="16" hasCustomPrompt="1"/>
          </p:nvPr>
        </p:nvSpPr>
        <p:spPr>
          <a:xfrm>
            <a:off x="6125715" y="3077449"/>
            <a:ext cx="1596825" cy="426825"/>
          </a:xfrm>
        </p:spPr>
        <p:txBody>
          <a:bodyPr lIns="0"/>
          <a:lstStyle>
            <a:lvl1pPr>
              <a:defRPr sz="1800" b="0" i="0" baseline="0">
                <a:solidFill>
                  <a:schemeClr val="bg1"/>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3</a:t>
            </a:r>
          </a:p>
        </p:txBody>
      </p:sp>
      <p:sp>
        <p:nvSpPr>
          <p:cNvPr id="11" name="Rectangle 10"/>
          <p:cNvSpPr/>
          <p:nvPr userDrawn="1"/>
        </p:nvSpPr>
        <p:spPr>
          <a:xfrm>
            <a:off x="868304" y="1161405"/>
            <a:ext cx="1919111" cy="191911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3460596" y="1151740"/>
            <a:ext cx="1919111" cy="191911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6125715" y="1151739"/>
            <a:ext cx="1919111" cy="191911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6150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t>9/13/2018</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540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s Page - 6 Graphic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0" baseline="0">
                <a:solidFill>
                  <a:srgbClr val="FFFFFF"/>
                </a:solidFill>
                <a:latin typeface="Amazon Ember Light"/>
                <a:cs typeface="Amazon Ember Light"/>
              </a:defRPr>
            </a:lvl1pPr>
          </a:lstStyle>
          <a:p>
            <a:pPr lvl="0"/>
            <a:r>
              <a:rPr lang="en-US" dirty="0"/>
              <a:t>Graphics Page</a:t>
            </a:r>
          </a:p>
        </p:txBody>
      </p:sp>
      <p:sp>
        <p:nvSpPr>
          <p:cNvPr id="5" name="Content Placeholder 3"/>
          <p:cNvSpPr>
            <a:spLocks noGrp="1"/>
          </p:cNvSpPr>
          <p:nvPr>
            <p:ph sz="half" idx="12" hasCustomPrompt="1"/>
          </p:nvPr>
        </p:nvSpPr>
        <p:spPr>
          <a:xfrm>
            <a:off x="868856" y="2550626"/>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6" name="Content Placeholder 3"/>
          <p:cNvSpPr>
            <a:spLocks noGrp="1"/>
          </p:cNvSpPr>
          <p:nvPr>
            <p:ph sz="half" idx="11" hasCustomPrompt="1"/>
          </p:nvPr>
        </p:nvSpPr>
        <p:spPr>
          <a:xfrm>
            <a:off x="868857" y="2279685"/>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1</a:t>
            </a:r>
          </a:p>
        </p:txBody>
      </p:sp>
      <p:sp>
        <p:nvSpPr>
          <p:cNvPr id="7" name="Rectangle 6"/>
          <p:cNvSpPr/>
          <p:nvPr userDrawn="1"/>
        </p:nvSpPr>
        <p:spPr>
          <a:xfrm>
            <a:off x="856074" y="1072440"/>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3452518" y="1072440"/>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114814" y="1072440"/>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3"/>
          <p:cNvSpPr>
            <a:spLocks noGrp="1"/>
          </p:cNvSpPr>
          <p:nvPr>
            <p:ph sz="half" idx="13" hasCustomPrompt="1"/>
          </p:nvPr>
        </p:nvSpPr>
        <p:spPr>
          <a:xfrm>
            <a:off x="3465300" y="2550626"/>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11" name="Content Placeholder 3"/>
          <p:cNvSpPr>
            <a:spLocks noGrp="1"/>
          </p:cNvSpPr>
          <p:nvPr>
            <p:ph sz="half" idx="14" hasCustomPrompt="1"/>
          </p:nvPr>
        </p:nvSpPr>
        <p:spPr>
          <a:xfrm>
            <a:off x="3465301" y="2279685"/>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2</a:t>
            </a:r>
          </a:p>
        </p:txBody>
      </p:sp>
      <p:sp>
        <p:nvSpPr>
          <p:cNvPr id="12" name="Content Placeholder 3"/>
          <p:cNvSpPr>
            <a:spLocks noGrp="1"/>
          </p:cNvSpPr>
          <p:nvPr>
            <p:ph sz="half" idx="15" hasCustomPrompt="1"/>
          </p:nvPr>
        </p:nvSpPr>
        <p:spPr>
          <a:xfrm>
            <a:off x="6127597" y="2550626"/>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13" name="Content Placeholder 3"/>
          <p:cNvSpPr>
            <a:spLocks noGrp="1"/>
          </p:cNvSpPr>
          <p:nvPr>
            <p:ph sz="half" idx="16" hasCustomPrompt="1"/>
          </p:nvPr>
        </p:nvSpPr>
        <p:spPr>
          <a:xfrm>
            <a:off x="6127598" y="2279685"/>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3</a:t>
            </a:r>
          </a:p>
        </p:txBody>
      </p:sp>
      <p:sp>
        <p:nvSpPr>
          <p:cNvPr id="14" name="Content Placeholder 3"/>
          <p:cNvSpPr>
            <a:spLocks noGrp="1"/>
          </p:cNvSpPr>
          <p:nvPr>
            <p:ph sz="half" idx="17" hasCustomPrompt="1"/>
          </p:nvPr>
        </p:nvSpPr>
        <p:spPr>
          <a:xfrm>
            <a:off x="868856" y="4441515"/>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15" name="Content Placeholder 3"/>
          <p:cNvSpPr>
            <a:spLocks noGrp="1"/>
          </p:cNvSpPr>
          <p:nvPr>
            <p:ph sz="half" idx="18" hasCustomPrompt="1"/>
          </p:nvPr>
        </p:nvSpPr>
        <p:spPr>
          <a:xfrm>
            <a:off x="868857" y="4170574"/>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4</a:t>
            </a:r>
          </a:p>
        </p:txBody>
      </p:sp>
      <p:sp>
        <p:nvSpPr>
          <p:cNvPr id="16" name="Rectangle 15"/>
          <p:cNvSpPr/>
          <p:nvPr userDrawn="1"/>
        </p:nvSpPr>
        <p:spPr>
          <a:xfrm>
            <a:off x="856074" y="2953922"/>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3452518" y="2953922"/>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114814" y="2953922"/>
            <a:ext cx="1919111" cy="11853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3"/>
          <p:cNvSpPr>
            <a:spLocks noGrp="1"/>
          </p:cNvSpPr>
          <p:nvPr>
            <p:ph sz="half" idx="19" hasCustomPrompt="1"/>
          </p:nvPr>
        </p:nvSpPr>
        <p:spPr>
          <a:xfrm>
            <a:off x="3465300" y="4441515"/>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20" name="Content Placeholder 3"/>
          <p:cNvSpPr>
            <a:spLocks noGrp="1"/>
          </p:cNvSpPr>
          <p:nvPr>
            <p:ph sz="half" idx="20" hasCustomPrompt="1"/>
          </p:nvPr>
        </p:nvSpPr>
        <p:spPr>
          <a:xfrm>
            <a:off x="3465301" y="4170574"/>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5</a:t>
            </a:r>
          </a:p>
        </p:txBody>
      </p:sp>
      <p:sp>
        <p:nvSpPr>
          <p:cNvPr id="21" name="Content Placeholder 3"/>
          <p:cNvSpPr>
            <a:spLocks noGrp="1"/>
          </p:cNvSpPr>
          <p:nvPr>
            <p:ph sz="half" idx="21" hasCustomPrompt="1"/>
          </p:nvPr>
        </p:nvSpPr>
        <p:spPr>
          <a:xfrm>
            <a:off x="6127597" y="4441515"/>
            <a:ext cx="1918559" cy="271597"/>
          </a:xfrm>
        </p:spPr>
        <p:txBody>
          <a:bodyPr lIns="0" tIns="0" rIns="0" bIns="0"/>
          <a:lstStyle>
            <a:lvl1pPr>
              <a:defRPr sz="12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Supporting text here.</a:t>
            </a:r>
          </a:p>
        </p:txBody>
      </p:sp>
      <p:sp>
        <p:nvSpPr>
          <p:cNvPr id="22" name="Content Placeholder 3"/>
          <p:cNvSpPr>
            <a:spLocks noGrp="1"/>
          </p:cNvSpPr>
          <p:nvPr>
            <p:ph sz="half" idx="22" hasCustomPrompt="1"/>
          </p:nvPr>
        </p:nvSpPr>
        <p:spPr>
          <a:xfrm>
            <a:off x="6127598" y="4170574"/>
            <a:ext cx="1596825" cy="232093"/>
          </a:xfrm>
        </p:spPr>
        <p:txBody>
          <a:bodyPr lIns="0" tIns="0" bIns="0"/>
          <a:lstStyle>
            <a:lvl1pPr>
              <a:defRPr sz="1400"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Graphic 6</a:t>
            </a:r>
          </a:p>
        </p:txBody>
      </p:sp>
    </p:spTree>
    <p:extLst>
      <p:ext uri="{BB962C8B-B14F-4D97-AF65-F5344CB8AC3E}">
        <p14:creationId xmlns:p14="http://schemas.microsoft.com/office/powerpoint/2010/main" val="196342687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peaker Contact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0">
                <a:solidFill>
                  <a:srgbClr val="FFFFFF"/>
                </a:solidFill>
                <a:latin typeface="Amazon Ember Light"/>
                <a:cs typeface="Amazon Ember Light"/>
              </a:defRPr>
            </a:lvl1pPr>
          </a:lstStyle>
          <a:p>
            <a:pPr lvl="0"/>
            <a:r>
              <a:rPr lang="en-US" dirty="0"/>
              <a:t>Speaker Contact</a:t>
            </a:r>
          </a:p>
        </p:txBody>
      </p:sp>
      <p:sp>
        <p:nvSpPr>
          <p:cNvPr id="5" name="Content Placeholder 3"/>
          <p:cNvSpPr>
            <a:spLocks noGrp="1"/>
          </p:cNvSpPr>
          <p:nvPr>
            <p:ph sz="half" idx="12" hasCustomPrompt="1"/>
          </p:nvPr>
        </p:nvSpPr>
        <p:spPr>
          <a:xfrm>
            <a:off x="345416" y="1480508"/>
            <a:ext cx="4038600" cy="2579617"/>
          </a:xfrm>
        </p:spPr>
        <p:txBody>
          <a:bodyPr lIns="0" tIns="0" rIns="0" bIns="0"/>
          <a:lstStyle>
            <a:lvl1pPr>
              <a:defRPr sz="20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Title</a:t>
            </a:r>
          </a:p>
          <a:p>
            <a:r>
              <a:rPr lang="en-US" dirty="0"/>
              <a:t>Extra info</a:t>
            </a:r>
          </a:p>
          <a:p>
            <a:r>
              <a:rPr lang="en-US" dirty="0"/>
              <a:t>Extra info</a:t>
            </a:r>
          </a:p>
        </p:txBody>
      </p:sp>
      <p:sp>
        <p:nvSpPr>
          <p:cNvPr id="6" name="Content Placeholder 3"/>
          <p:cNvSpPr>
            <a:spLocks noGrp="1"/>
          </p:cNvSpPr>
          <p:nvPr>
            <p:ph sz="half" idx="11" hasCustomPrompt="1"/>
          </p:nvPr>
        </p:nvSpPr>
        <p:spPr>
          <a:xfrm>
            <a:off x="345416" y="1047749"/>
            <a:ext cx="4035226" cy="380863"/>
          </a:xfrm>
        </p:spPr>
        <p:txBody>
          <a:bodyPr lIns="0"/>
          <a:lstStyle>
            <a:lvl1pPr>
              <a:defRPr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Speaker 1</a:t>
            </a:r>
          </a:p>
        </p:txBody>
      </p:sp>
      <p:sp>
        <p:nvSpPr>
          <p:cNvPr id="7" name="Content Placeholder 3"/>
          <p:cNvSpPr>
            <a:spLocks noGrp="1"/>
          </p:cNvSpPr>
          <p:nvPr>
            <p:ph sz="half" idx="13" hasCustomPrompt="1"/>
          </p:nvPr>
        </p:nvSpPr>
        <p:spPr>
          <a:xfrm>
            <a:off x="4507642" y="1485879"/>
            <a:ext cx="4038600" cy="2579617"/>
          </a:xfrm>
        </p:spPr>
        <p:txBody>
          <a:bodyPr lIns="0" tIns="0" rIns="0" bIns="0"/>
          <a:lstStyle>
            <a:lvl1pPr>
              <a:defRPr sz="2000" b="0"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Title</a:t>
            </a:r>
          </a:p>
          <a:p>
            <a:r>
              <a:rPr lang="en-US" dirty="0"/>
              <a:t>Extra info</a:t>
            </a:r>
          </a:p>
          <a:p>
            <a:r>
              <a:rPr lang="en-US" dirty="0"/>
              <a:t>Extra info</a:t>
            </a:r>
          </a:p>
        </p:txBody>
      </p:sp>
      <p:sp>
        <p:nvSpPr>
          <p:cNvPr id="8" name="Content Placeholder 3"/>
          <p:cNvSpPr>
            <a:spLocks noGrp="1"/>
          </p:cNvSpPr>
          <p:nvPr>
            <p:ph sz="half" idx="14" hasCustomPrompt="1"/>
          </p:nvPr>
        </p:nvSpPr>
        <p:spPr>
          <a:xfrm>
            <a:off x="4509329" y="1047749"/>
            <a:ext cx="4035226" cy="380863"/>
          </a:xfrm>
        </p:spPr>
        <p:txBody>
          <a:bodyPr lIns="0"/>
          <a:lstStyle>
            <a:lvl1pPr>
              <a:defRPr b="0" i="0" baseline="0">
                <a:solidFill>
                  <a:srgbClr val="FFFFFF"/>
                </a:solidFill>
                <a:latin typeface="Amazon Ember" panose="02000000000000000000" pitchFamily="2" charset="0"/>
                <a:ea typeface="Amazon Ember" panose="02000000000000000000" pitchFamily="2" charset="0"/>
                <a:cs typeface="Amazon Ember" panose="02000000000000000000" pitchFamily="2" charset="0"/>
              </a:defRPr>
            </a:lvl1pPr>
          </a:lstStyle>
          <a:p>
            <a:r>
              <a:rPr lang="en-US" dirty="0"/>
              <a:t>Speaker 2</a:t>
            </a:r>
          </a:p>
        </p:txBody>
      </p:sp>
    </p:spTree>
    <p:extLst>
      <p:ext uri="{BB962C8B-B14F-4D97-AF65-F5344CB8AC3E}">
        <p14:creationId xmlns:p14="http://schemas.microsoft.com/office/powerpoint/2010/main" val="31812570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ssion Survey">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1C2D1149-E58F-D846-A293-17849251327F}"/>
              </a:ext>
            </a:extLst>
          </p:cNvPr>
          <p:cNvSpPr>
            <a:spLocks noGrp="1"/>
          </p:cNvSpPr>
          <p:nvPr>
            <p:ph type="body" sz="quarter" idx="12" hasCustomPrompt="1"/>
          </p:nvPr>
        </p:nvSpPr>
        <p:spPr>
          <a:xfrm>
            <a:off x="909506" y="1460825"/>
            <a:ext cx="7311627" cy="1928759"/>
          </a:xfrm>
        </p:spPr>
        <p:txBody>
          <a:bodyPr anchor="ctr">
            <a:noAutofit/>
          </a:bodyPr>
          <a:lstStyle>
            <a:lvl1pPr marL="0" indent="0" algn="ctr">
              <a:buNone/>
              <a:defRPr sz="2800" b="1" i="0" baseline="0">
                <a:solidFill>
                  <a:schemeClr val="bg1"/>
                </a:solidFill>
                <a:latin typeface="Amazon Ember Light"/>
                <a:ea typeface="Arial" charset="0"/>
                <a:cs typeface="Amazon Ember Light"/>
              </a:defRPr>
            </a:lvl1pPr>
          </a:lstStyle>
          <a:p>
            <a:pPr lvl="0"/>
            <a:r>
              <a:rPr lang="en-US" dirty="0"/>
              <a:t>Please complete the session survey in the summit mobile app.</a:t>
            </a:r>
          </a:p>
        </p:txBody>
      </p:sp>
    </p:spTree>
    <p:extLst>
      <p:ext uri="{BB962C8B-B14F-4D97-AF65-F5344CB8AC3E}">
        <p14:creationId xmlns:p14="http://schemas.microsoft.com/office/powerpoint/2010/main" val="17630203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968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13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72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18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807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9/13/2018</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098851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714" r:id="rId21"/>
    <p:sldLayoutId id="2147483695" r:id="rId22"/>
    <p:sldLayoutId id="2147483703" r:id="rId23"/>
    <p:sldLayoutId id="2147483710" r:id="rId24"/>
    <p:sldLayoutId id="2147483705" r:id="rId25"/>
    <p:sldLayoutId id="2147483711" r:id="rId26"/>
    <p:sldLayoutId id="2147483706" r:id="rId27"/>
    <p:sldLayoutId id="2147483712" r:id="rId28"/>
    <p:sldLayoutId id="2147483707" r:id="rId29"/>
    <p:sldLayoutId id="2147483708" r:id="rId30"/>
    <p:sldLayoutId id="2147483713" r:id="rId31"/>
    <p:sldLayoutId id="2147483709" r:id="rId32"/>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852862" y="279053"/>
            <a:ext cx="7311627" cy="1358067"/>
          </a:xfrm>
        </p:spPr>
        <p:txBody>
          <a:bodyPr/>
          <a:lstStyle/>
          <a:p>
            <a:r>
              <a:rPr lang="en-US" dirty="0" err="1">
                <a:solidFill>
                  <a:schemeClr val="tx1"/>
                </a:solidFill>
              </a:rPr>
              <a:t>Dockerizing</a:t>
            </a:r>
            <a:r>
              <a:rPr lang="en-US" dirty="0">
                <a:solidFill>
                  <a:schemeClr val="tx1"/>
                </a:solidFill>
              </a:rPr>
              <a:t> and Deploying a Modern .NET Core Application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408" y="1637120"/>
            <a:ext cx="1352381" cy="2028572"/>
          </a:xfrm>
          <a:prstGeom prst="rect">
            <a:avLst/>
          </a:prstGeom>
        </p:spPr>
      </p:pic>
      <p:sp>
        <p:nvSpPr>
          <p:cNvPr id="8" name="TextBox 7"/>
          <p:cNvSpPr txBox="1"/>
          <p:nvPr/>
        </p:nvSpPr>
        <p:spPr>
          <a:xfrm>
            <a:off x="1201856" y="3859900"/>
            <a:ext cx="3936586" cy="923330"/>
          </a:xfrm>
          <a:prstGeom prst="rect">
            <a:avLst/>
          </a:prstGeom>
          <a:noFill/>
        </p:spPr>
        <p:txBody>
          <a:bodyPr wrap="square" rtlCol="0">
            <a:spAutoFit/>
          </a:bodyPr>
          <a:lstStyle/>
          <a:p>
            <a:r>
              <a:rPr lang="en-US" dirty="0" smtClean="0"/>
              <a:t>Nicki Klein</a:t>
            </a:r>
          </a:p>
          <a:p>
            <a:r>
              <a:rPr lang="en-US" dirty="0" smtClean="0"/>
              <a:t>Senior Developer Advocate - .NET</a:t>
            </a:r>
          </a:p>
          <a:p>
            <a:r>
              <a:rPr lang="en-US" dirty="0" smtClean="0"/>
              <a:t>@nicki_23</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491" y="1637120"/>
            <a:ext cx="1416107" cy="2028572"/>
          </a:xfrm>
          <a:prstGeom prst="rect">
            <a:avLst/>
          </a:prstGeom>
        </p:spPr>
      </p:pic>
      <p:sp>
        <p:nvSpPr>
          <p:cNvPr id="16" name="TextBox 15"/>
          <p:cNvSpPr txBox="1"/>
          <p:nvPr/>
        </p:nvSpPr>
        <p:spPr>
          <a:xfrm>
            <a:off x="5375998" y="3859900"/>
            <a:ext cx="3936586" cy="923330"/>
          </a:xfrm>
          <a:prstGeom prst="rect">
            <a:avLst/>
          </a:prstGeom>
          <a:noFill/>
        </p:spPr>
        <p:txBody>
          <a:bodyPr wrap="square" rtlCol="0">
            <a:spAutoFit/>
          </a:bodyPr>
          <a:lstStyle/>
          <a:p>
            <a:r>
              <a:rPr lang="en-US" dirty="0" smtClean="0"/>
              <a:t>AM Grobelny</a:t>
            </a:r>
          </a:p>
          <a:p>
            <a:r>
              <a:rPr lang="en-US" dirty="0" smtClean="0"/>
              <a:t>Senior Technical Evangelist</a:t>
            </a:r>
          </a:p>
          <a:p>
            <a:r>
              <a:rPr lang="en-US" dirty="0" smtClean="0"/>
              <a:t>@</a:t>
            </a:r>
            <a:r>
              <a:rPr lang="en-US" dirty="0" err="1" smtClean="0"/>
              <a:t>amsxg</a:t>
            </a:r>
            <a:endParaRPr lang="en-US" dirty="0"/>
          </a:p>
        </p:txBody>
      </p:sp>
    </p:spTree>
    <p:extLst>
      <p:ext uri="{BB962C8B-B14F-4D97-AF65-F5344CB8AC3E}">
        <p14:creationId xmlns:p14="http://schemas.microsoft.com/office/powerpoint/2010/main" val="1892216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33" y="572139"/>
            <a:ext cx="5588000" cy="545741"/>
          </a:xfrm>
        </p:spPr>
        <p:txBody>
          <a:bodyPr/>
          <a:lstStyle/>
          <a:p>
            <a:r>
              <a:rPr lang="en-US" dirty="0" smtClean="0">
                <a:solidFill>
                  <a:schemeClr val="tx1"/>
                </a:solidFill>
              </a:rPr>
              <a:t>Container Orchestration</a:t>
            </a:r>
            <a:endParaRPr lang="en-US" dirty="0"/>
          </a:p>
        </p:txBody>
      </p:sp>
      <p:sp>
        <p:nvSpPr>
          <p:cNvPr id="5" name="TextBox 4"/>
          <p:cNvSpPr txBox="1"/>
          <p:nvPr/>
        </p:nvSpPr>
        <p:spPr>
          <a:xfrm>
            <a:off x="914400" y="1270045"/>
            <a:ext cx="7154334" cy="923330"/>
          </a:xfrm>
          <a:prstGeom prst="rect">
            <a:avLst/>
          </a:prstGeom>
          <a:noFill/>
        </p:spPr>
        <p:txBody>
          <a:bodyPr wrap="square" rtlCol="0">
            <a:spAutoFit/>
          </a:bodyPr>
          <a:lstStyle/>
          <a:p>
            <a:pPr algn="ctr"/>
            <a:r>
              <a:rPr lang="en-US" dirty="0"/>
              <a:t>Container orchestration is a process that automates the deployment, management, scaling, networking, and availability of container-based applications.</a:t>
            </a:r>
          </a:p>
        </p:txBody>
      </p:sp>
      <p:sp>
        <p:nvSpPr>
          <p:cNvPr id="6" name="Rounded Rectangle 5"/>
          <p:cNvSpPr/>
          <p:nvPr/>
        </p:nvSpPr>
        <p:spPr>
          <a:xfrm>
            <a:off x="3153833" y="2497666"/>
            <a:ext cx="2413000" cy="745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Orchestrator</a:t>
            </a:r>
            <a:endParaRPr lang="en-US" dirty="0"/>
          </a:p>
        </p:txBody>
      </p:sp>
      <p:sp>
        <p:nvSpPr>
          <p:cNvPr id="7" name="Rectangle 6"/>
          <p:cNvSpPr/>
          <p:nvPr/>
        </p:nvSpPr>
        <p:spPr>
          <a:xfrm>
            <a:off x="690037" y="3869264"/>
            <a:ext cx="1905000" cy="651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sp>
        <p:nvSpPr>
          <p:cNvPr id="8" name="Rectangle 7"/>
          <p:cNvSpPr/>
          <p:nvPr/>
        </p:nvSpPr>
        <p:spPr>
          <a:xfrm>
            <a:off x="2802469" y="3869265"/>
            <a:ext cx="1905000" cy="651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sp>
        <p:nvSpPr>
          <p:cNvPr id="9" name="Rectangle 8"/>
          <p:cNvSpPr/>
          <p:nvPr/>
        </p:nvSpPr>
        <p:spPr>
          <a:xfrm>
            <a:off x="4914901" y="3869266"/>
            <a:ext cx="1905000" cy="651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sp>
        <p:nvSpPr>
          <p:cNvPr id="10" name="Rectangle 9"/>
          <p:cNvSpPr/>
          <p:nvPr/>
        </p:nvSpPr>
        <p:spPr>
          <a:xfrm>
            <a:off x="7027333" y="3894667"/>
            <a:ext cx="1905000" cy="651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cxnSp>
        <p:nvCxnSpPr>
          <p:cNvPr id="12" name="Straight Arrow Connector 11"/>
          <p:cNvCxnSpPr/>
          <p:nvPr/>
        </p:nvCxnSpPr>
        <p:spPr>
          <a:xfrm flipH="1">
            <a:off x="2595037" y="3255434"/>
            <a:ext cx="1599671" cy="61383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80931" y="3242732"/>
            <a:ext cx="65620" cy="626532"/>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46551" y="3255434"/>
            <a:ext cx="1238249" cy="61383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39144" y="3255434"/>
            <a:ext cx="3173938" cy="61382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529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BA-B0B4-4ADA-899B-8B8367C6C8E8}"/>
              </a:ext>
            </a:extLst>
          </p:cNvPr>
          <p:cNvSpPr>
            <a:spLocks noGrp="1"/>
          </p:cNvSpPr>
          <p:nvPr>
            <p:ph type="title"/>
          </p:nvPr>
        </p:nvSpPr>
        <p:spPr>
          <a:xfrm>
            <a:off x="1918757" y="724539"/>
            <a:ext cx="5418667" cy="545741"/>
          </a:xfrm>
        </p:spPr>
        <p:txBody>
          <a:bodyPr>
            <a:normAutofit/>
          </a:bodyPr>
          <a:lstStyle/>
          <a:p>
            <a:r>
              <a:rPr lang="en-US" dirty="0">
                <a:solidFill>
                  <a:schemeClr val="tx1"/>
                </a:solidFill>
              </a:rPr>
              <a:t>AWS </a:t>
            </a:r>
            <a:r>
              <a:rPr lang="en-US" dirty="0" smtClean="0">
                <a:solidFill>
                  <a:schemeClr val="tx1"/>
                </a:solidFill>
              </a:rPr>
              <a:t>ECS and AWS </a:t>
            </a:r>
            <a:r>
              <a:rPr lang="en-US" dirty="0" err="1" smtClean="0">
                <a:solidFill>
                  <a:schemeClr val="tx1"/>
                </a:solidFill>
              </a:rPr>
              <a:t>Fargate</a:t>
            </a:r>
            <a:endParaRPr lang="en-US" dirty="0">
              <a:solidFill>
                <a:schemeClr val="tx1"/>
              </a:solidFill>
            </a:endParaRPr>
          </a:p>
        </p:txBody>
      </p:sp>
      <p:pic>
        <p:nvPicPr>
          <p:cNvPr id="4" name="Content Placeholder 3">
            <a:extLst>
              <a:ext uri="{FF2B5EF4-FFF2-40B4-BE49-F238E27FC236}">
                <a16:creationId xmlns:a16="http://schemas.microsoft.com/office/drawing/2014/main" id="{798D01C8-4742-4C42-AB9B-689649624F48}"/>
              </a:ext>
            </a:extLst>
          </p:cNvPr>
          <p:cNvPicPr>
            <a:picLocks noGrp="1" noChangeAspect="1"/>
          </p:cNvPicPr>
          <p:nvPr>
            <p:ph sz="half" idx="12"/>
          </p:nvPr>
        </p:nvPicPr>
        <p:blipFill>
          <a:blip r:embed="rId3" cstate="screen">
            <a:extLst>
              <a:ext uri="{28A0092B-C50C-407E-A947-70E740481C1C}">
                <a14:useLocalDpi xmlns:a14="http://schemas.microsoft.com/office/drawing/2010/main"/>
              </a:ext>
            </a:extLst>
          </a:blip>
          <a:stretch>
            <a:fillRect/>
          </a:stretch>
        </p:blipFill>
        <p:spPr>
          <a:xfrm>
            <a:off x="877392" y="1667405"/>
            <a:ext cx="7501399" cy="2647950"/>
          </a:xfrm>
          <a:prstGeom prst="rect">
            <a:avLst/>
          </a:prstGeom>
        </p:spPr>
      </p:pic>
    </p:spTree>
    <p:extLst>
      <p:ext uri="{BB962C8B-B14F-4D97-AF65-F5344CB8AC3E}">
        <p14:creationId xmlns:p14="http://schemas.microsoft.com/office/powerpoint/2010/main" val="674573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FED13A0E-EBD6-4CEB-81BB-86F2ADBBA008}"/>
              </a:ext>
            </a:extLst>
          </p:cNvPr>
          <p:cNvSpPr>
            <a:spLocks noGrp="1"/>
          </p:cNvSpPr>
          <p:nvPr>
            <p:ph type="title"/>
          </p:nvPr>
        </p:nvSpPr>
        <p:spPr>
          <a:xfrm>
            <a:off x="752594" y="578785"/>
            <a:ext cx="7679267" cy="545741"/>
          </a:xfrm>
        </p:spPr>
        <p:txBody>
          <a:bodyPr rtlCol="0">
            <a:noAutofit/>
          </a:bodyPr>
          <a:lstStyle/>
          <a:p>
            <a:pPr>
              <a:defRPr/>
            </a:pPr>
            <a:r>
              <a:rPr lang="en-US" altLang="x-none" b="0" dirty="0">
                <a:solidFill>
                  <a:schemeClr val="tx1"/>
                </a:solidFill>
              </a:rPr>
              <a:t>Steps to Containerize </a:t>
            </a:r>
            <a:r>
              <a:rPr lang="en-US" altLang="x-none" dirty="0">
                <a:solidFill>
                  <a:schemeClr val="tx1"/>
                </a:solidFill>
              </a:rPr>
              <a:t>A</a:t>
            </a:r>
            <a:r>
              <a:rPr lang="en-US" altLang="x-none" b="0" dirty="0" smtClean="0">
                <a:solidFill>
                  <a:schemeClr val="tx1"/>
                </a:solidFill>
              </a:rPr>
              <a:t> </a:t>
            </a:r>
            <a:r>
              <a:rPr lang="en-US" altLang="x-none" b="0" dirty="0">
                <a:solidFill>
                  <a:schemeClr val="tx1"/>
                </a:solidFill>
              </a:rPr>
              <a:t>.</a:t>
            </a:r>
            <a:r>
              <a:rPr lang="en-US" altLang="x-none" b="0" dirty="0" smtClean="0">
                <a:solidFill>
                  <a:schemeClr val="tx1"/>
                </a:solidFill>
              </a:rPr>
              <a:t>NET Core </a:t>
            </a:r>
            <a:r>
              <a:rPr lang="en-US" altLang="x-none" b="0" dirty="0">
                <a:solidFill>
                  <a:schemeClr val="tx1"/>
                </a:solidFill>
              </a:rPr>
              <a:t>App</a:t>
            </a:r>
          </a:p>
        </p:txBody>
      </p:sp>
      <p:pic>
        <p:nvPicPr>
          <p:cNvPr id="3" name="Picture 2">
            <a:extLst>
              <a:ext uri="{FF2B5EF4-FFF2-40B4-BE49-F238E27FC236}">
                <a16:creationId xmlns:a16="http://schemas.microsoft.com/office/drawing/2014/main" id="{15EF17F8-11AD-42CF-AEB2-7A29AAF7391A}"/>
              </a:ext>
            </a:extLst>
          </p:cNvPr>
          <p:cNvPicPr>
            <a:picLocks noChangeAspect="1"/>
          </p:cNvPicPr>
          <p:nvPr/>
        </p:nvPicPr>
        <p:blipFill>
          <a:blip r:embed="rId3"/>
          <a:stretch>
            <a:fillRect/>
          </a:stretch>
        </p:blipFill>
        <p:spPr>
          <a:xfrm>
            <a:off x="797422" y="1317912"/>
            <a:ext cx="7589612" cy="34728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extBox 1"/>
          <p:cNvSpPr txBox="1"/>
          <p:nvPr/>
        </p:nvSpPr>
        <p:spPr>
          <a:xfrm>
            <a:off x="2396066" y="1532467"/>
            <a:ext cx="518091" cy="261610"/>
          </a:xfrm>
          <a:prstGeom prst="rect">
            <a:avLst/>
          </a:prstGeom>
          <a:noFill/>
        </p:spPr>
        <p:txBody>
          <a:bodyPr wrap="none" rtlCol="0">
            <a:spAutoFit/>
          </a:bodyPr>
          <a:lstStyle/>
          <a:p>
            <a:r>
              <a:rPr lang="en-US" sz="1100" b="1" dirty="0" smtClean="0">
                <a:solidFill>
                  <a:schemeClr val="bg1">
                    <a:lumMod val="65000"/>
                    <a:lumOff val="35000"/>
                  </a:schemeClr>
                </a:solidFill>
                <a:latin typeface="Amazon Ember" panose="02000000000000000000" pitchFamily="2" charset="0"/>
                <a:ea typeface="Amazon Ember" panose="02000000000000000000" pitchFamily="2" charset="0"/>
              </a:rPr>
              <a:t>Code</a:t>
            </a:r>
            <a:endParaRPr lang="en-US" sz="1100" b="1" dirty="0">
              <a:solidFill>
                <a:schemeClr val="bg1">
                  <a:lumMod val="65000"/>
                  <a:lumOff val="35000"/>
                </a:schemeClr>
              </a:solidFill>
              <a:latin typeface="Amazon Ember" panose="02000000000000000000" pitchFamily="2" charset="0"/>
              <a:ea typeface="Amazon Ember" panose="02000000000000000000" pitchFamily="2" charset="0"/>
            </a:endParaRPr>
          </a:p>
        </p:txBody>
      </p:sp>
      <p:sp>
        <p:nvSpPr>
          <p:cNvPr id="4" name="TextBox 3"/>
          <p:cNvSpPr txBox="1"/>
          <p:nvPr/>
        </p:nvSpPr>
        <p:spPr>
          <a:xfrm>
            <a:off x="5266264" y="1713150"/>
            <a:ext cx="914400" cy="276999"/>
          </a:xfrm>
          <a:prstGeom prst="rect">
            <a:avLst/>
          </a:prstGeom>
          <a:solidFill>
            <a:schemeClr val="tx1"/>
          </a:solidFill>
        </p:spPr>
        <p:txBody>
          <a:bodyPr wrap="square" lIns="0" rtlCol="0" anchor="ctr">
            <a:spAutoFit/>
          </a:bodyPr>
          <a:lstStyle/>
          <a:p>
            <a:r>
              <a:rPr lang="en-US" sz="1200" b="1" dirty="0" smtClean="0">
                <a:solidFill>
                  <a:schemeClr val="bg1">
                    <a:lumMod val="65000"/>
                    <a:lumOff val="35000"/>
                  </a:schemeClr>
                </a:solidFill>
                <a:latin typeface="Amazon Ember" panose="02000000000000000000" pitchFamily="2" charset="0"/>
                <a:ea typeface="Amazon Ember" panose="02000000000000000000" pitchFamily="2" charset="0"/>
              </a:rPr>
              <a:t>Linux</a:t>
            </a:r>
            <a:endParaRPr lang="en-US" sz="1200" b="1" dirty="0">
              <a:solidFill>
                <a:schemeClr val="bg1">
                  <a:lumMod val="65000"/>
                  <a:lumOff val="35000"/>
                </a:schemeClr>
              </a:solidFill>
              <a:latin typeface="Amazon Ember" panose="02000000000000000000" pitchFamily="2" charset="0"/>
              <a:ea typeface="Amazon Ember" panose="02000000000000000000" pitchFamily="2" charset="0"/>
            </a:endParaRPr>
          </a:p>
        </p:txBody>
      </p:sp>
      <p:sp>
        <p:nvSpPr>
          <p:cNvPr id="5" name="Rectangle 4"/>
          <p:cNvSpPr/>
          <p:nvPr/>
        </p:nvSpPr>
        <p:spPr>
          <a:xfrm>
            <a:off x="7196666" y="4080933"/>
            <a:ext cx="414867" cy="1608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bg1">
                    <a:lumMod val="65000"/>
                    <a:lumOff val="35000"/>
                  </a:schemeClr>
                </a:solidFill>
                <a:latin typeface="Amazon Ember" panose="02000000000000000000" pitchFamily="2" charset="0"/>
                <a:ea typeface="Amazon Ember" panose="02000000000000000000" pitchFamily="2" charset="0"/>
              </a:rPr>
              <a:t>App</a:t>
            </a:r>
            <a:endParaRPr lang="en-US" sz="800" b="1" dirty="0">
              <a:solidFill>
                <a:schemeClr val="bg1">
                  <a:lumMod val="65000"/>
                  <a:lumOff val="35000"/>
                </a:schemeClr>
              </a:solidFill>
              <a:latin typeface="Amazon Ember" panose="02000000000000000000" pitchFamily="2" charset="0"/>
              <a:ea typeface="Amazon Ember" panose="02000000000000000000" pitchFamily="2"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884" y="3234266"/>
            <a:ext cx="844405" cy="922867"/>
          </a:xfrm>
          <a:prstGeom prst="rect">
            <a:avLst/>
          </a:prstGeom>
        </p:spPr>
      </p:pic>
      <p:sp>
        <p:nvSpPr>
          <p:cNvPr id="7" name="TextBox 6"/>
          <p:cNvSpPr txBox="1"/>
          <p:nvPr/>
        </p:nvSpPr>
        <p:spPr>
          <a:xfrm>
            <a:off x="3039662" y="3191469"/>
            <a:ext cx="1291311" cy="923330"/>
          </a:xfrm>
          <a:prstGeom prst="rect">
            <a:avLst/>
          </a:prstGeom>
          <a:solidFill>
            <a:schemeClr val="tx1"/>
          </a:solidFill>
        </p:spPr>
        <p:txBody>
          <a:bodyPr wrap="square" rtlCol="0">
            <a:spAutoFit/>
          </a:bodyPr>
          <a:lstStyle/>
          <a:p>
            <a:pPr algn="ctr"/>
            <a:r>
              <a:rPr lang="en-US" b="1" dirty="0" smtClean="0">
                <a:solidFill>
                  <a:schemeClr val="bg1">
                    <a:lumMod val="65000"/>
                    <a:lumOff val="35000"/>
                  </a:schemeClr>
                </a:solidFill>
                <a:ea typeface="Amazon Ember" panose="02000000000000000000" pitchFamily="2" charset="0"/>
              </a:rPr>
              <a:t>Visual Studio Code</a:t>
            </a:r>
            <a:endParaRPr lang="en-US" b="1" dirty="0">
              <a:solidFill>
                <a:schemeClr val="bg1">
                  <a:lumMod val="65000"/>
                  <a:lumOff val="35000"/>
                </a:schemeClr>
              </a:solidFill>
              <a:ea typeface="Amazon Ember" panose="02000000000000000000" pitchFamily="2" charset="0"/>
            </a:endParaRPr>
          </a:p>
        </p:txBody>
      </p:sp>
    </p:spTree>
    <p:extLst>
      <p:ext uri="{BB962C8B-B14F-4D97-AF65-F5344CB8AC3E}">
        <p14:creationId xmlns:p14="http://schemas.microsoft.com/office/powerpoint/2010/main" val="3324679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C52B39A2-758C-48EB-9B50-E921AE530CA2}"/>
              </a:ext>
            </a:extLst>
          </p:cNvPr>
          <p:cNvSpPr txBox="1">
            <a:spLocks/>
          </p:cNvSpPr>
          <p:nvPr/>
        </p:nvSpPr>
        <p:spPr>
          <a:xfrm>
            <a:off x="5012181" y="1370760"/>
            <a:ext cx="3057188" cy="439899"/>
          </a:xfrm>
          <a:prstGeom prst="rect">
            <a:avLst/>
          </a:prstGeom>
          <a:ln>
            <a:noFill/>
          </a:ln>
        </p:spPr>
        <p:txBody>
          <a:bodyPr>
            <a:noAutofit/>
          </a:bodyPr>
          <a:lstStyle>
            <a:lvl1pPr algn="l" defTabSz="864759" rtl="0" eaLnBrk="1" fontAlgn="base" hangingPunct="1">
              <a:spcBef>
                <a:spcPct val="20000"/>
              </a:spcBef>
              <a:spcAft>
                <a:spcPct val="0"/>
              </a:spcAft>
              <a:defRPr sz="3793" b="0" i="0" kern="1200">
                <a:solidFill>
                  <a:schemeClr val="tx1"/>
                </a:solidFill>
                <a:latin typeface="Amazon Ember Light" charset="0"/>
                <a:ea typeface="Amazon Ember Light" charset="0"/>
                <a:cs typeface="Amazon Ember Light" charset="0"/>
              </a:defRPr>
            </a:lvl1pPr>
            <a:lvl2pPr marL="1406646" indent="-539627" algn="l" defTabSz="864759" rtl="0" eaLnBrk="1" fontAlgn="base" hangingPunct="1">
              <a:spcBef>
                <a:spcPct val="20000"/>
              </a:spcBef>
              <a:spcAft>
                <a:spcPct val="0"/>
              </a:spcAft>
              <a:buFont typeface="Arial" charset="0"/>
              <a:buChar char="•"/>
              <a:defRPr sz="3413" b="0" i="0" kern="1200">
                <a:solidFill>
                  <a:schemeClr val="tx1"/>
                </a:solidFill>
                <a:latin typeface="Amazon Ember Light" charset="0"/>
                <a:ea typeface="Amazon Ember Light" charset="0"/>
                <a:cs typeface="Amazon Ember Light" charset="0"/>
              </a:defRPr>
            </a:lvl2pPr>
            <a:lvl3pPr marL="2165286" indent="-431251" algn="l" defTabSz="864759" rtl="0" eaLnBrk="1" fontAlgn="base" hangingPunct="1">
              <a:spcBef>
                <a:spcPct val="20000"/>
              </a:spcBef>
              <a:spcAft>
                <a:spcPct val="0"/>
              </a:spcAft>
              <a:buFont typeface="Arial" charset="0"/>
              <a:buChar char="•"/>
              <a:defRPr sz="3035" b="0" i="0" kern="1200">
                <a:solidFill>
                  <a:schemeClr val="tx1"/>
                </a:solidFill>
                <a:latin typeface="Amazon Ember Light" charset="0"/>
                <a:ea typeface="Amazon Ember Light" charset="0"/>
                <a:cs typeface="Amazon Ember Light" charset="0"/>
              </a:defRPr>
            </a:lvl3pPr>
            <a:lvl4pPr marL="2600988" indent="0" algn="l" defTabSz="864759" rtl="0" eaLnBrk="1" fontAlgn="base" hangingPunct="1">
              <a:spcBef>
                <a:spcPct val="20000"/>
              </a:spcBef>
              <a:spcAft>
                <a:spcPct val="0"/>
              </a:spcAft>
              <a:buFont typeface="Arial" charset="0"/>
              <a:buNone/>
              <a:defRPr sz="3035" b="0" i="0" kern="1200">
                <a:solidFill>
                  <a:schemeClr val="tx1"/>
                </a:solidFill>
                <a:latin typeface="Amazon Ember Light" charset="0"/>
                <a:ea typeface="Amazon Ember Light" charset="0"/>
                <a:cs typeface="Amazon Ember Light" charset="0"/>
              </a:defRPr>
            </a:lvl4pPr>
            <a:lvl5pPr marL="3899320" indent="-431251" algn="l" defTabSz="864759" rtl="0" eaLnBrk="1" fontAlgn="base" hangingPunct="1">
              <a:spcBef>
                <a:spcPct val="20000"/>
              </a:spcBef>
              <a:spcAft>
                <a:spcPct val="0"/>
              </a:spcAft>
              <a:buFont typeface="Arial" charset="0"/>
              <a:buChar char="»"/>
              <a:defRPr sz="3035" kern="1200">
                <a:solidFill>
                  <a:schemeClr val="tx1"/>
                </a:solidFill>
                <a:latin typeface="Century Gothic" charset="0"/>
                <a:ea typeface="Century Gothic" charset="0"/>
                <a:cs typeface="Century Gothic" charset="0"/>
              </a:defRPr>
            </a:lvl5pPr>
            <a:lvl6pPr marL="4768477" indent="-433497" algn="l" defTabSz="866997" rtl="0" eaLnBrk="1" latinLnBrk="0" hangingPunct="1">
              <a:spcBef>
                <a:spcPct val="20000"/>
              </a:spcBef>
              <a:buFont typeface="Arial"/>
              <a:buChar char="•"/>
              <a:defRPr sz="3413" kern="1200">
                <a:solidFill>
                  <a:schemeClr val="tx1"/>
                </a:solidFill>
                <a:latin typeface="+mn-lt"/>
                <a:ea typeface="+mn-ea"/>
                <a:cs typeface="+mn-cs"/>
              </a:defRPr>
            </a:lvl6pPr>
            <a:lvl7pPr marL="5635472" indent="-433497" algn="l" defTabSz="866997" rtl="0" eaLnBrk="1" latinLnBrk="0" hangingPunct="1">
              <a:spcBef>
                <a:spcPct val="20000"/>
              </a:spcBef>
              <a:buFont typeface="Arial"/>
              <a:buChar char="•"/>
              <a:defRPr sz="3413" kern="1200">
                <a:solidFill>
                  <a:schemeClr val="tx1"/>
                </a:solidFill>
                <a:latin typeface="+mn-lt"/>
                <a:ea typeface="+mn-ea"/>
                <a:cs typeface="+mn-cs"/>
              </a:defRPr>
            </a:lvl7pPr>
            <a:lvl8pPr marL="6502469" indent="-433497" algn="l" defTabSz="866997" rtl="0" eaLnBrk="1" latinLnBrk="0" hangingPunct="1">
              <a:spcBef>
                <a:spcPct val="20000"/>
              </a:spcBef>
              <a:buFont typeface="Arial"/>
              <a:buChar char="•"/>
              <a:defRPr sz="3413" kern="1200">
                <a:solidFill>
                  <a:schemeClr val="tx1"/>
                </a:solidFill>
                <a:latin typeface="+mn-lt"/>
                <a:ea typeface="+mn-ea"/>
                <a:cs typeface="+mn-cs"/>
              </a:defRPr>
            </a:lvl8pPr>
            <a:lvl9pPr marL="7369464" indent="-433497" algn="l" defTabSz="866997" rtl="0" eaLnBrk="1" latinLnBrk="0" hangingPunct="1">
              <a:spcBef>
                <a:spcPct val="20000"/>
              </a:spcBef>
              <a:buFont typeface="Arial"/>
              <a:buChar char="•"/>
              <a:defRPr sz="3413" kern="1200">
                <a:solidFill>
                  <a:schemeClr val="tx1"/>
                </a:solidFill>
                <a:latin typeface="+mn-lt"/>
                <a:ea typeface="+mn-ea"/>
                <a:cs typeface="+mn-cs"/>
              </a:defRPr>
            </a:lvl9pPr>
          </a:lstStyle>
          <a:p>
            <a:r>
              <a:rPr lang="en-US" sz="2800" b="1" dirty="0"/>
              <a:t>Demo:</a:t>
            </a:r>
          </a:p>
        </p:txBody>
      </p:sp>
      <p:sp>
        <p:nvSpPr>
          <p:cNvPr id="7" name="Content Placeholder 4">
            <a:extLst>
              <a:ext uri="{FF2B5EF4-FFF2-40B4-BE49-F238E27FC236}">
                <a16:creationId xmlns:a16="http://schemas.microsoft.com/office/drawing/2014/main" id="{7CC268BA-C3E4-4D4E-BD54-0604A08C6C54}"/>
              </a:ext>
            </a:extLst>
          </p:cNvPr>
          <p:cNvSpPr txBox="1">
            <a:spLocks/>
          </p:cNvSpPr>
          <p:nvPr/>
        </p:nvSpPr>
        <p:spPr>
          <a:xfrm>
            <a:off x="5012181" y="1818062"/>
            <a:ext cx="3321591" cy="778873"/>
          </a:xfrm>
          <a:prstGeom prst="rect">
            <a:avLst/>
          </a:prstGeom>
          <a:ln>
            <a:noFill/>
          </a:ln>
        </p:spPr>
        <p:txBody>
          <a:bodyPr>
            <a:noAutofit/>
          </a:bodyPr>
          <a:lstStyle>
            <a:lvl1pPr algn="l" defTabSz="864759" rtl="0" eaLnBrk="1" fontAlgn="base" hangingPunct="1">
              <a:spcBef>
                <a:spcPct val="20000"/>
              </a:spcBef>
              <a:spcAft>
                <a:spcPct val="0"/>
              </a:spcAft>
              <a:defRPr sz="3793" b="0" i="0" kern="1200">
                <a:solidFill>
                  <a:schemeClr val="tx1"/>
                </a:solidFill>
                <a:latin typeface="Amazon Ember Light" charset="0"/>
                <a:ea typeface="Amazon Ember Light" charset="0"/>
                <a:cs typeface="Amazon Ember Light" charset="0"/>
              </a:defRPr>
            </a:lvl1pPr>
            <a:lvl2pPr marL="1406646" indent="-539627" algn="l" defTabSz="864759" rtl="0" eaLnBrk="1" fontAlgn="base" hangingPunct="1">
              <a:spcBef>
                <a:spcPct val="20000"/>
              </a:spcBef>
              <a:spcAft>
                <a:spcPct val="0"/>
              </a:spcAft>
              <a:buFont typeface="Arial" charset="0"/>
              <a:buChar char="•"/>
              <a:defRPr sz="3413" b="0" i="0" kern="1200">
                <a:solidFill>
                  <a:schemeClr val="tx1"/>
                </a:solidFill>
                <a:latin typeface="Amazon Ember Light" charset="0"/>
                <a:ea typeface="Amazon Ember Light" charset="0"/>
                <a:cs typeface="Amazon Ember Light" charset="0"/>
              </a:defRPr>
            </a:lvl2pPr>
            <a:lvl3pPr marL="2165286" indent="-431251" algn="l" defTabSz="864759" rtl="0" eaLnBrk="1" fontAlgn="base" hangingPunct="1">
              <a:spcBef>
                <a:spcPct val="20000"/>
              </a:spcBef>
              <a:spcAft>
                <a:spcPct val="0"/>
              </a:spcAft>
              <a:buFont typeface="Arial" charset="0"/>
              <a:buChar char="•"/>
              <a:defRPr sz="3035" b="0" i="0" kern="1200">
                <a:solidFill>
                  <a:schemeClr val="tx1"/>
                </a:solidFill>
                <a:latin typeface="Amazon Ember Light" charset="0"/>
                <a:ea typeface="Amazon Ember Light" charset="0"/>
                <a:cs typeface="Amazon Ember Light" charset="0"/>
              </a:defRPr>
            </a:lvl3pPr>
            <a:lvl4pPr marL="2600988" indent="0" algn="l" defTabSz="864759" rtl="0" eaLnBrk="1" fontAlgn="base" hangingPunct="1">
              <a:spcBef>
                <a:spcPct val="20000"/>
              </a:spcBef>
              <a:spcAft>
                <a:spcPct val="0"/>
              </a:spcAft>
              <a:buFont typeface="Arial" charset="0"/>
              <a:buNone/>
              <a:defRPr sz="3035" b="0" i="0" kern="1200">
                <a:solidFill>
                  <a:schemeClr val="tx1"/>
                </a:solidFill>
                <a:latin typeface="Amazon Ember Light" charset="0"/>
                <a:ea typeface="Amazon Ember Light" charset="0"/>
                <a:cs typeface="Amazon Ember Light" charset="0"/>
              </a:defRPr>
            </a:lvl4pPr>
            <a:lvl5pPr marL="3899320" indent="-431251" algn="l" defTabSz="864759" rtl="0" eaLnBrk="1" fontAlgn="base" hangingPunct="1">
              <a:spcBef>
                <a:spcPct val="20000"/>
              </a:spcBef>
              <a:spcAft>
                <a:spcPct val="0"/>
              </a:spcAft>
              <a:buFont typeface="Arial" charset="0"/>
              <a:buChar char="»"/>
              <a:defRPr sz="3035" kern="1200">
                <a:solidFill>
                  <a:schemeClr val="tx1"/>
                </a:solidFill>
                <a:latin typeface="Century Gothic" charset="0"/>
                <a:ea typeface="Century Gothic" charset="0"/>
                <a:cs typeface="Century Gothic" charset="0"/>
              </a:defRPr>
            </a:lvl5pPr>
            <a:lvl6pPr marL="4768477" indent="-433497" algn="l" defTabSz="866997" rtl="0" eaLnBrk="1" latinLnBrk="0" hangingPunct="1">
              <a:spcBef>
                <a:spcPct val="20000"/>
              </a:spcBef>
              <a:buFont typeface="Arial"/>
              <a:buChar char="•"/>
              <a:defRPr sz="3413" kern="1200">
                <a:solidFill>
                  <a:schemeClr val="tx1"/>
                </a:solidFill>
                <a:latin typeface="+mn-lt"/>
                <a:ea typeface="+mn-ea"/>
                <a:cs typeface="+mn-cs"/>
              </a:defRPr>
            </a:lvl6pPr>
            <a:lvl7pPr marL="5635472" indent="-433497" algn="l" defTabSz="866997" rtl="0" eaLnBrk="1" latinLnBrk="0" hangingPunct="1">
              <a:spcBef>
                <a:spcPct val="20000"/>
              </a:spcBef>
              <a:buFont typeface="Arial"/>
              <a:buChar char="•"/>
              <a:defRPr sz="3413" kern="1200">
                <a:solidFill>
                  <a:schemeClr val="tx1"/>
                </a:solidFill>
                <a:latin typeface="+mn-lt"/>
                <a:ea typeface="+mn-ea"/>
                <a:cs typeface="+mn-cs"/>
              </a:defRPr>
            </a:lvl7pPr>
            <a:lvl8pPr marL="6502469" indent="-433497" algn="l" defTabSz="866997" rtl="0" eaLnBrk="1" latinLnBrk="0" hangingPunct="1">
              <a:spcBef>
                <a:spcPct val="20000"/>
              </a:spcBef>
              <a:buFont typeface="Arial"/>
              <a:buChar char="•"/>
              <a:defRPr sz="3413" kern="1200">
                <a:solidFill>
                  <a:schemeClr val="tx1"/>
                </a:solidFill>
                <a:latin typeface="+mn-lt"/>
                <a:ea typeface="+mn-ea"/>
                <a:cs typeface="+mn-cs"/>
              </a:defRPr>
            </a:lvl8pPr>
            <a:lvl9pPr marL="7369464" indent="-433497" algn="l" defTabSz="866997" rtl="0" eaLnBrk="1" latinLnBrk="0" hangingPunct="1">
              <a:spcBef>
                <a:spcPct val="20000"/>
              </a:spcBef>
              <a:buFont typeface="Arial"/>
              <a:buChar char="•"/>
              <a:defRPr sz="3413" kern="1200">
                <a:solidFill>
                  <a:schemeClr val="tx1"/>
                </a:solidFill>
                <a:latin typeface="+mn-lt"/>
                <a:ea typeface="+mn-ea"/>
                <a:cs typeface="+mn-cs"/>
              </a:defRPr>
            </a:lvl9pPr>
          </a:lstStyle>
          <a:p>
            <a:r>
              <a:rPr lang="en-US" sz="2400" dirty="0"/>
              <a:t>Containerize </a:t>
            </a:r>
            <a:r>
              <a:rPr lang="en-US" sz="2400" dirty="0" smtClean="0"/>
              <a:t>a ASP.NET Core </a:t>
            </a:r>
            <a:r>
              <a:rPr lang="en-US" sz="2400" dirty="0"/>
              <a:t>App</a:t>
            </a:r>
          </a:p>
        </p:txBody>
      </p:sp>
      <p:sp>
        <p:nvSpPr>
          <p:cNvPr id="11" name="Arc 10">
            <a:extLst>
              <a:ext uri="{FF2B5EF4-FFF2-40B4-BE49-F238E27FC236}">
                <a16:creationId xmlns:a16="http://schemas.microsoft.com/office/drawing/2014/main" id="{A109B844-394B-4513-AA9B-B661749D36CB}"/>
              </a:ext>
            </a:extLst>
          </p:cNvPr>
          <p:cNvSpPr/>
          <p:nvPr/>
        </p:nvSpPr>
        <p:spPr>
          <a:xfrm>
            <a:off x="-6478204" y="1278163"/>
            <a:ext cx="12720285" cy="8522364"/>
          </a:xfrm>
          <a:prstGeom prst="arc">
            <a:avLst/>
          </a:prstGeom>
          <a:ln w="139700">
            <a:solidFill>
              <a:schemeClr val="bg1">
                <a:lumMod val="50000"/>
                <a:lumOff val="50000"/>
              </a:schemeClr>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F18A93C6-4CAA-4DE5-B81F-150430F9C02C}"/>
              </a:ext>
            </a:extLst>
          </p:cNvPr>
          <p:cNvSpPr/>
          <p:nvPr/>
        </p:nvSpPr>
        <p:spPr>
          <a:xfrm>
            <a:off x="2554718" y="1126231"/>
            <a:ext cx="2457464" cy="2269314"/>
          </a:xfrm>
          <a:prstGeom prst="ellipse">
            <a:avLst/>
          </a:prstGeom>
          <a:gradFill>
            <a:gsLst>
              <a:gs pos="41000">
                <a:srgbClr val="FF0000"/>
              </a:gs>
              <a:gs pos="100000">
                <a:schemeClr val="tx1">
                  <a:shade val="100000"/>
                  <a:satMod val="115000"/>
                </a:schemeClr>
              </a:gs>
            </a:gsLst>
            <a:path path="circle">
              <a:fillToRect l="50000" t="50000" r="50000" b="50000"/>
            </a:path>
          </a:gradFill>
          <a:ln w="38100">
            <a:solidFill>
              <a:srgbClr val="0FE6EB"/>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503" y="1778109"/>
            <a:ext cx="965557" cy="965557"/>
          </a:xfrm>
          <a:prstGeom prst="rect">
            <a:avLst/>
          </a:prstGeom>
        </p:spPr>
      </p:pic>
    </p:spTree>
    <p:extLst>
      <p:ext uri="{BB962C8B-B14F-4D97-AF65-F5344CB8AC3E}">
        <p14:creationId xmlns:p14="http://schemas.microsoft.com/office/powerpoint/2010/main" val="832830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167466" y="2153744"/>
            <a:ext cx="4707468" cy="1729828"/>
          </a:xfrm>
        </p:spPr>
        <p:txBody>
          <a:bodyPr/>
          <a:lstStyle/>
          <a:p>
            <a:pPr lvl="0" algn="l" defTabSz="304822"/>
            <a:r>
              <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AM Grobelny</a:t>
            </a:r>
            <a:r>
              <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 Senior Technical Evangelist</a:t>
            </a:r>
          </a:p>
          <a:p>
            <a:pPr lvl="0" algn="l" defTabSz="304822"/>
            <a:r>
              <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1800" dirty="0" err="1"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amsxg</a:t>
            </a:r>
            <a:endPar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lvl="0" algn="l" defTabSz="304822"/>
            <a:endParaRPr lang="en-US" sz="1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lvl="0" algn="l" defTabSz="304822"/>
            <a:r>
              <a:rPr lang="en-US" sz="1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Nicki Klein - Sr. Developer Advocate - .</a:t>
            </a:r>
            <a:r>
              <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NET</a:t>
            </a:r>
          </a:p>
          <a:p>
            <a:pPr lvl="0" algn="l" defTabSz="304822"/>
            <a:r>
              <a:rPr lang="en-US" sz="1800" dirty="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@nicki_23</a:t>
            </a:r>
            <a:endParaRPr lang="en-US" sz="1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 name="Rectangle 3">
            <a:extLst>
              <a:ext uri="{FF2B5EF4-FFF2-40B4-BE49-F238E27FC236}">
                <a16:creationId xmlns:a16="http://schemas.microsoft.com/office/drawing/2014/main" id="{4435525F-A169-4D5B-BA0B-1C16C7CA9ED8}"/>
              </a:ext>
            </a:extLst>
          </p:cNvPr>
          <p:cNvSpPr/>
          <p:nvPr/>
        </p:nvSpPr>
        <p:spPr>
          <a:xfrm>
            <a:off x="1885544" y="1325375"/>
            <a:ext cx="6594956" cy="830997"/>
          </a:xfrm>
          <a:prstGeom prst="rect">
            <a:avLst/>
          </a:prstGeom>
        </p:spPr>
        <p:txBody>
          <a:bodyPr wrap="square">
            <a:spAutoFit/>
          </a:bodyPr>
          <a:lstStyle/>
          <a:p>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Thank You for Attending Today!</a:t>
            </a:r>
          </a:p>
          <a:p>
            <a:endParaRPr lang="en-US" sz="2000" b="1"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 name="TextBox 1"/>
          <p:cNvSpPr txBox="1"/>
          <p:nvPr/>
        </p:nvSpPr>
        <p:spPr>
          <a:xfrm>
            <a:off x="552512" y="4488597"/>
            <a:ext cx="8326318" cy="369332"/>
          </a:xfrm>
          <a:prstGeom prst="rect">
            <a:avLst/>
          </a:prstGeom>
          <a:noFill/>
        </p:spPr>
        <p:txBody>
          <a:bodyPr wrap="none" rtlCol="0">
            <a:spAutoFit/>
          </a:bodyPr>
          <a:lstStyle/>
          <a:p>
            <a:r>
              <a:rPr lang="en-US" dirty="0" smtClean="0"/>
              <a:t>Code will be posted on </a:t>
            </a:r>
            <a:r>
              <a:rPr lang="en-US" dirty="0" err="1" smtClean="0"/>
              <a:t>Github</a:t>
            </a:r>
            <a:r>
              <a:rPr lang="en-US" dirty="0" smtClean="0"/>
              <a:t>, follow us for updates on when it’s posted</a:t>
            </a:r>
            <a:endParaRPr lang="en-US" dirty="0"/>
          </a:p>
        </p:txBody>
      </p:sp>
    </p:spTree>
    <p:extLst>
      <p:ext uri="{BB962C8B-B14F-4D97-AF65-F5344CB8AC3E}">
        <p14:creationId xmlns:p14="http://schemas.microsoft.com/office/powerpoint/2010/main" val="1636409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640" y="353900"/>
            <a:ext cx="5206719" cy="705262"/>
          </a:xfrm>
        </p:spPr>
        <p:txBody>
          <a:bodyPr/>
          <a:lstStyle/>
          <a:p>
            <a:r>
              <a:rPr lang="en-US" dirty="0" smtClean="0"/>
              <a:t>What we will use today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49" y="1480842"/>
            <a:ext cx="1218351" cy="133156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081" r="16759"/>
          <a:stretch/>
        </p:blipFill>
        <p:spPr>
          <a:xfrm>
            <a:off x="2676031" y="2990428"/>
            <a:ext cx="1612748" cy="1452100"/>
          </a:xfrm>
          <a:prstGeom prst="rect">
            <a:avLst/>
          </a:prstGeom>
        </p:spPr>
      </p:pic>
      <p:pic>
        <p:nvPicPr>
          <p:cNvPr id="6" name="Picture 5">
            <a:extLst>
              <a:ext uri="{FF2B5EF4-FFF2-40B4-BE49-F238E27FC236}">
                <a16:creationId xmlns:a16="http://schemas.microsoft.com/office/drawing/2014/main" id="{087FF63B-091E-4F05-A8E8-20465E173DA7}"/>
              </a:ext>
            </a:extLst>
          </p:cNvPr>
          <p:cNvPicPr>
            <a:picLocks noChangeAspect="1"/>
          </p:cNvPicPr>
          <p:nvPr/>
        </p:nvPicPr>
        <p:blipFill>
          <a:blip r:embed="rId4"/>
          <a:stretch>
            <a:fillRect/>
          </a:stretch>
        </p:blipFill>
        <p:spPr>
          <a:xfrm>
            <a:off x="4906284" y="1543051"/>
            <a:ext cx="1430116" cy="113814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8519" y="3102875"/>
            <a:ext cx="2381605" cy="1339653"/>
          </a:xfrm>
          <a:prstGeom prst="rect">
            <a:avLst/>
          </a:prstGeom>
        </p:spPr>
      </p:pic>
    </p:spTree>
    <p:extLst>
      <p:ext uri="{BB962C8B-B14F-4D97-AF65-F5344CB8AC3E}">
        <p14:creationId xmlns:p14="http://schemas.microsoft.com/office/powerpoint/2010/main" val="181196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C52B39A2-758C-48EB-9B50-E921AE530CA2}"/>
              </a:ext>
            </a:extLst>
          </p:cNvPr>
          <p:cNvSpPr txBox="1">
            <a:spLocks/>
          </p:cNvSpPr>
          <p:nvPr/>
        </p:nvSpPr>
        <p:spPr>
          <a:xfrm>
            <a:off x="2261305" y="1293830"/>
            <a:ext cx="5603058" cy="602270"/>
          </a:xfrm>
          <a:prstGeom prst="rect">
            <a:avLst/>
          </a:prstGeom>
          <a:ln>
            <a:noFill/>
          </a:ln>
        </p:spPr>
        <p:txBody>
          <a:bodyPr>
            <a:noAutofit/>
          </a:bodyPr>
          <a:lstStyle>
            <a:lvl1pPr algn="l" defTabSz="864759" rtl="0" eaLnBrk="1" fontAlgn="base" hangingPunct="1">
              <a:spcBef>
                <a:spcPct val="20000"/>
              </a:spcBef>
              <a:spcAft>
                <a:spcPct val="0"/>
              </a:spcAft>
              <a:defRPr sz="3793" b="0" i="0" kern="1200">
                <a:solidFill>
                  <a:schemeClr val="tx1"/>
                </a:solidFill>
                <a:latin typeface="Amazon Ember Light" charset="0"/>
                <a:ea typeface="Amazon Ember Light" charset="0"/>
                <a:cs typeface="Amazon Ember Light" charset="0"/>
              </a:defRPr>
            </a:lvl1pPr>
            <a:lvl2pPr marL="1406646" indent="-539627" algn="l" defTabSz="864759" rtl="0" eaLnBrk="1" fontAlgn="base" hangingPunct="1">
              <a:spcBef>
                <a:spcPct val="20000"/>
              </a:spcBef>
              <a:spcAft>
                <a:spcPct val="0"/>
              </a:spcAft>
              <a:buFont typeface="Arial" charset="0"/>
              <a:buChar char="•"/>
              <a:defRPr sz="3413" b="0" i="0" kern="1200">
                <a:solidFill>
                  <a:schemeClr val="tx1"/>
                </a:solidFill>
                <a:latin typeface="Amazon Ember Light" charset="0"/>
                <a:ea typeface="Amazon Ember Light" charset="0"/>
                <a:cs typeface="Amazon Ember Light" charset="0"/>
              </a:defRPr>
            </a:lvl2pPr>
            <a:lvl3pPr marL="2165286" indent="-431251" algn="l" defTabSz="864759" rtl="0" eaLnBrk="1" fontAlgn="base" hangingPunct="1">
              <a:spcBef>
                <a:spcPct val="20000"/>
              </a:spcBef>
              <a:spcAft>
                <a:spcPct val="0"/>
              </a:spcAft>
              <a:buFont typeface="Arial" charset="0"/>
              <a:buChar char="•"/>
              <a:defRPr sz="3035" b="0" i="0" kern="1200">
                <a:solidFill>
                  <a:schemeClr val="tx1"/>
                </a:solidFill>
                <a:latin typeface="Amazon Ember Light" charset="0"/>
                <a:ea typeface="Amazon Ember Light" charset="0"/>
                <a:cs typeface="Amazon Ember Light" charset="0"/>
              </a:defRPr>
            </a:lvl3pPr>
            <a:lvl4pPr marL="2600988" indent="0" algn="l" defTabSz="864759" rtl="0" eaLnBrk="1" fontAlgn="base" hangingPunct="1">
              <a:spcBef>
                <a:spcPct val="20000"/>
              </a:spcBef>
              <a:spcAft>
                <a:spcPct val="0"/>
              </a:spcAft>
              <a:buFont typeface="Arial" charset="0"/>
              <a:buNone/>
              <a:defRPr sz="3035" b="0" i="0" kern="1200">
                <a:solidFill>
                  <a:schemeClr val="tx1"/>
                </a:solidFill>
                <a:latin typeface="Amazon Ember Light" charset="0"/>
                <a:ea typeface="Amazon Ember Light" charset="0"/>
                <a:cs typeface="Amazon Ember Light" charset="0"/>
              </a:defRPr>
            </a:lvl4pPr>
            <a:lvl5pPr marL="3899320" indent="-431251" algn="l" defTabSz="864759" rtl="0" eaLnBrk="1" fontAlgn="base" hangingPunct="1">
              <a:spcBef>
                <a:spcPct val="20000"/>
              </a:spcBef>
              <a:spcAft>
                <a:spcPct val="0"/>
              </a:spcAft>
              <a:buFont typeface="Arial" charset="0"/>
              <a:buChar char="»"/>
              <a:defRPr sz="3035" kern="1200">
                <a:solidFill>
                  <a:schemeClr val="tx1"/>
                </a:solidFill>
                <a:latin typeface="Century Gothic" charset="0"/>
                <a:ea typeface="Century Gothic" charset="0"/>
                <a:cs typeface="Century Gothic" charset="0"/>
              </a:defRPr>
            </a:lvl5pPr>
            <a:lvl6pPr marL="4768477" indent="-433497" algn="l" defTabSz="866997" rtl="0" eaLnBrk="1" latinLnBrk="0" hangingPunct="1">
              <a:spcBef>
                <a:spcPct val="20000"/>
              </a:spcBef>
              <a:buFont typeface="Arial"/>
              <a:buChar char="•"/>
              <a:defRPr sz="3413" kern="1200">
                <a:solidFill>
                  <a:schemeClr val="tx1"/>
                </a:solidFill>
                <a:latin typeface="+mn-lt"/>
                <a:ea typeface="+mn-ea"/>
                <a:cs typeface="+mn-cs"/>
              </a:defRPr>
            </a:lvl6pPr>
            <a:lvl7pPr marL="5635472" indent="-433497" algn="l" defTabSz="866997" rtl="0" eaLnBrk="1" latinLnBrk="0" hangingPunct="1">
              <a:spcBef>
                <a:spcPct val="20000"/>
              </a:spcBef>
              <a:buFont typeface="Arial"/>
              <a:buChar char="•"/>
              <a:defRPr sz="3413" kern="1200">
                <a:solidFill>
                  <a:schemeClr val="tx1"/>
                </a:solidFill>
                <a:latin typeface="+mn-lt"/>
                <a:ea typeface="+mn-ea"/>
                <a:cs typeface="+mn-cs"/>
              </a:defRPr>
            </a:lvl7pPr>
            <a:lvl8pPr marL="6502469" indent="-433497" algn="l" defTabSz="866997" rtl="0" eaLnBrk="1" latinLnBrk="0" hangingPunct="1">
              <a:spcBef>
                <a:spcPct val="20000"/>
              </a:spcBef>
              <a:buFont typeface="Arial"/>
              <a:buChar char="•"/>
              <a:defRPr sz="3413" kern="1200">
                <a:solidFill>
                  <a:schemeClr val="tx1"/>
                </a:solidFill>
                <a:latin typeface="+mn-lt"/>
                <a:ea typeface="+mn-ea"/>
                <a:cs typeface="+mn-cs"/>
              </a:defRPr>
            </a:lvl8pPr>
            <a:lvl9pPr marL="7369464" indent="-433497" algn="l" defTabSz="866997" rtl="0" eaLnBrk="1" latinLnBrk="0" hangingPunct="1">
              <a:spcBef>
                <a:spcPct val="20000"/>
              </a:spcBef>
              <a:buFont typeface="Arial"/>
              <a:buChar char="•"/>
              <a:defRPr sz="3413" kern="1200">
                <a:solidFill>
                  <a:schemeClr val="tx1"/>
                </a:solidFill>
                <a:latin typeface="+mn-lt"/>
                <a:ea typeface="+mn-ea"/>
                <a:cs typeface="+mn-cs"/>
              </a:defRPr>
            </a:lvl9pPr>
          </a:lstStyle>
          <a:p>
            <a:r>
              <a:rPr lang="en-US" altLang="x-none" sz="1800" dirty="0"/>
              <a:t>The Basics: </a:t>
            </a:r>
            <a:r>
              <a:rPr lang="en-US" altLang="x-none" sz="1800" dirty="0" smtClean="0"/>
              <a:t>What is Docker? Docker and .NET Core</a:t>
            </a:r>
            <a:endParaRPr lang="en-US" sz="1800" dirty="0"/>
          </a:p>
        </p:txBody>
      </p:sp>
      <p:sp>
        <p:nvSpPr>
          <p:cNvPr id="7" name="Content Placeholder 4">
            <a:extLst>
              <a:ext uri="{FF2B5EF4-FFF2-40B4-BE49-F238E27FC236}">
                <a16:creationId xmlns:a16="http://schemas.microsoft.com/office/drawing/2014/main" id="{7CC268BA-C3E4-4D4E-BD54-0604A08C6C54}"/>
              </a:ext>
            </a:extLst>
          </p:cNvPr>
          <p:cNvSpPr txBox="1">
            <a:spLocks/>
          </p:cNvSpPr>
          <p:nvPr/>
        </p:nvSpPr>
        <p:spPr>
          <a:xfrm>
            <a:off x="4646837" y="2360609"/>
            <a:ext cx="4497163" cy="631214"/>
          </a:xfrm>
          <a:prstGeom prst="rect">
            <a:avLst/>
          </a:prstGeom>
          <a:ln>
            <a:noFill/>
          </a:ln>
        </p:spPr>
        <p:txBody>
          <a:bodyPr>
            <a:noAutofit/>
          </a:bodyPr>
          <a:lstStyle>
            <a:lvl1pPr algn="l" defTabSz="864759" rtl="0" eaLnBrk="1" fontAlgn="base" hangingPunct="1">
              <a:spcBef>
                <a:spcPct val="20000"/>
              </a:spcBef>
              <a:spcAft>
                <a:spcPct val="0"/>
              </a:spcAft>
              <a:defRPr sz="3793" b="0" i="0" kern="1200">
                <a:solidFill>
                  <a:schemeClr val="tx1"/>
                </a:solidFill>
                <a:latin typeface="Amazon Ember Light" charset="0"/>
                <a:ea typeface="Amazon Ember Light" charset="0"/>
                <a:cs typeface="Amazon Ember Light" charset="0"/>
              </a:defRPr>
            </a:lvl1pPr>
            <a:lvl2pPr marL="1406646" indent="-539627" algn="l" defTabSz="864759" rtl="0" eaLnBrk="1" fontAlgn="base" hangingPunct="1">
              <a:spcBef>
                <a:spcPct val="20000"/>
              </a:spcBef>
              <a:spcAft>
                <a:spcPct val="0"/>
              </a:spcAft>
              <a:buFont typeface="Arial" charset="0"/>
              <a:buChar char="•"/>
              <a:defRPr sz="3413" b="0" i="0" kern="1200">
                <a:solidFill>
                  <a:schemeClr val="tx1"/>
                </a:solidFill>
                <a:latin typeface="Amazon Ember Light" charset="0"/>
                <a:ea typeface="Amazon Ember Light" charset="0"/>
                <a:cs typeface="Amazon Ember Light" charset="0"/>
              </a:defRPr>
            </a:lvl2pPr>
            <a:lvl3pPr marL="2165286" indent="-431251" algn="l" defTabSz="864759" rtl="0" eaLnBrk="1" fontAlgn="base" hangingPunct="1">
              <a:spcBef>
                <a:spcPct val="20000"/>
              </a:spcBef>
              <a:spcAft>
                <a:spcPct val="0"/>
              </a:spcAft>
              <a:buFont typeface="Arial" charset="0"/>
              <a:buChar char="•"/>
              <a:defRPr sz="3035" b="0" i="0" kern="1200">
                <a:solidFill>
                  <a:schemeClr val="tx1"/>
                </a:solidFill>
                <a:latin typeface="Amazon Ember Light" charset="0"/>
                <a:ea typeface="Amazon Ember Light" charset="0"/>
                <a:cs typeface="Amazon Ember Light" charset="0"/>
              </a:defRPr>
            </a:lvl3pPr>
            <a:lvl4pPr marL="2600988" indent="0" algn="l" defTabSz="864759" rtl="0" eaLnBrk="1" fontAlgn="base" hangingPunct="1">
              <a:spcBef>
                <a:spcPct val="20000"/>
              </a:spcBef>
              <a:spcAft>
                <a:spcPct val="0"/>
              </a:spcAft>
              <a:buFont typeface="Arial" charset="0"/>
              <a:buNone/>
              <a:defRPr sz="3035" b="0" i="0" kern="1200">
                <a:solidFill>
                  <a:schemeClr val="tx1"/>
                </a:solidFill>
                <a:latin typeface="Amazon Ember Light" charset="0"/>
                <a:ea typeface="Amazon Ember Light" charset="0"/>
                <a:cs typeface="Amazon Ember Light" charset="0"/>
              </a:defRPr>
            </a:lvl4pPr>
            <a:lvl5pPr marL="3899320" indent="-431251" algn="l" defTabSz="864759" rtl="0" eaLnBrk="1" fontAlgn="base" hangingPunct="1">
              <a:spcBef>
                <a:spcPct val="20000"/>
              </a:spcBef>
              <a:spcAft>
                <a:spcPct val="0"/>
              </a:spcAft>
              <a:buFont typeface="Arial" charset="0"/>
              <a:buChar char="»"/>
              <a:defRPr sz="3035" kern="1200">
                <a:solidFill>
                  <a:schemeClr val="tx1"/>
                </a:solidFill>
                <a:latin typeface="Century Gothic" charset="0"/>
                <a:ea typeface="Century Gothic" charset="0"/>
                <a:cs typeface="Century Gothic" charset="0"/>
              </a:defRPr>
            </a:lvl5pPr>
            <a:lvl6pPr marL="4768477" indent="-433497" algn="l" defTabSz="866997" rtl="0" eaLnBrk="1" latinLnBrk="0" hangingPunct="1">
              <a:spcBef>
                <a:spcPct val="20000"/>
              </a:spcBef>
              <a:buFont typeface="Arial"/>
              <a:buChar char="•"/>
              <a:defRPr sz="3413" kern="1200">
                <a:solidFill>
                  <a:schemeClr val="tx1"/>
                </a:solidFill>
                <a:latin typeface="+mn-lt"/>
                <a:ea typeface="+mn-ea"/>
                <a:cs typeface="+mn-cs"/>
              </a:defRPr>
            </a:lvl6pPr>
            <a:lvl7pPr marL="5635472" indent="-433497" algn="l" defTabSz="866997" rtl="0" eaLnBrk="1" latinLnBrk="0" hangingPunct="1">
              <a:spcBef>
                <a:spcPct val="20000"/>
              </a:spcBef>
              <a:buFont typeface="Arial"/>
              <a:buChar char="•"/>
              <a:defRPr sz="3413" kern="1200">
                <a:solidFill>
                  <a:schemeClr val="tx1"/>
                </a:solidFill>
                <a:latin typeface="+mn-lt"/>
                <a:ea typeface="+mn-ea"/>
                <a:cs typeface="+mn-cs"/>
              </a:defRPr>
            </a:lvl7pPr>
            <a:lvl8pPr marL="6502469" indent="-433497" algn="l" defTabSz="866997" rtl="0" eaLnBrk="1" latinLnBrk="0" hangingPunct="1">
              <a:spcBef>
                <a:spcPct val="20000"/>
              </a:spcBef>
              <a:buFont typeface="Arial"/>
              <a:buChar char="•"/>
              <a:defRPr sz="3413" kern="1200">
                <a:solidFill>
                  <a:schemeClr val="tx1"/>
                </a:solidFill>
                <a:latin typeface="+mn-lt"/>
                <a:ea typeface="+mn-ea"/>
                <a:cs typeface="+mn-cs"/>
              </a:defRPr>
            </a:lvl8pPr>
            <a:lvl9pPr marL="7369464" indent="-433497" algn="l" defTabSz="866997" rtl="0" eaLnBrk="1" latinLnBrk="0" hangingPunct="1">
              <a:spcBef>
                <a:spcPct val="20000"/>
              </a:spcBef>
              <a:buFont typeface="Arial"/>
              <a:buChar char="•"/>
              <a:defRPr sz="3413" kern="1200">
                <a:solidFill>
                  <a:schemeClr val="tx1"/>
                </a:solidFill>
                <a:latin typeface="+mn-lt"/>
                <a:ea typeface="+mn-ea"/>
                <a:cs typeface="+mn-cs"/>
              </a:defRPr>
            </a:lvl9pPr>
          </a:lstStyle>
          <a:p>
            <a:r>
              <a:rPr lang="en-US" sz="1800" dirty="0" smtClean="0"/>
              <a:t>Introduction to </a:t>
            </a:r>
            <a:r>
              <a:rPr lang="en-US" sz="1800" dirty="0" err="1" smtClean="0"/>
              <a:t>Fargate</a:t>
            </a:r>
            <a:r>
              <a:rPr lang="en-US" sz="1800" dirty="0" smtClean="0"/>
              <a:t>, ECS and Container Orchestration</a:t>
            </a:r>
            <a:endParaRPr lang="en-US" sz="1800" dirty="0"/>
          </a:p>
        </p:txBody>
      </p:sp>
      <p:sp>
        <p:nvSpPr>
          <p:cNvPr id="8" name="Content Placeholder 4">
            <a:extLst>
              <a:ext uri="{FF2B5EF4-FFF2-40B4-BE49-F238E27FC236}">
                <a16:creationId xmlns:a16="http://schemas.microsoft.com/office/drawing/2014/main" id="{339449CC-A890-41F8-A78C-CFCB510B3C3A}"/>
              </a:ext>
            </a:extLst>
          </p:cNvPr>
          <p:cNvSpPr txBox="1">
            <a:spLocks/>
          </p:cNvSpPr>
          <p:nvPr/>
        </p:nvSpPr>
        <p:spPr>
          <a:xfrm>
            <a:off x="6653375" y="3578153"/>
            <a:ext cx="2421976" cy="778869"/>
          </a:xfrm>
          <a:prstGeom prst="rect">
            <a:avLst/>
          </a:prstGeom>
          <a:ln>
            <a:noFill/>
          </a:ln>
        </p:spPr>
        <p:txBody>
          <a:bodyPr>
            <a:noAutofit/>
          </a:bodyPr>
          <a:lstStyle>
            <a:lvl1pPr algn="l" defTabSz="864759" rtl="0" eaLnBrk="1" fontAlgn="base" hangingPunct="1">
              <a:spcBef>
                <a:spcPct val="20000"/>
              </a:spcBef>
              <a:spcAft>
                <a:spcPct val="0"/>
              </a:spcAft>
              <a:defRPr sz="3793" b="0" i="0" kern="1200">
                <a:solidFill>
                  <a:schemeClr val="tx1"/>
                </a:solidFill>
                <a:latin typeface="Amazon Ember Light" charset="0"/>
                <a:ea typeface="Amazon Ember Light" charset="0"/>
                <a:cs typeface="Amazon Ember Light" charset="0"/>
              </a:defRPr>
            </a:lvl1pPr>
            <a:lvl2pPr marL="1406646" indent="-539627" algn="l" defTabSz="864759" rtl="0" eaLnBrk="1" fontAlgn="base" hangingPunct="1">
              <a:spcBef>
                <a:spcPct val="20000"/>
              </a:spcBef>
              <a:spcAft>
                <a:spcPct val="0"/>
              </a:spcAft>
              <a:buFont typeface="Arial" charset="0"/>
              <a:buChar char="•"/>
              <a:defRPr sz="3413" b="0" i="0" kern="1200">
                <a:solidFill>
                  <a:schemeClr val="tx1"/>
                </a:solidFill>
                <a:latin typeface="Amazon Ember Light" charset="0"/>
                <a:ea typeface="Amazon Ember Light" charset="0"/>
                <a:cs typeface="Amazon Ember Light" charset="0"/>
              </a:defRPr>
            </a:lvl2pPr>
            <a:lvl3pPr marL="2165286" indent="-431251" algn="l" defTabSz="864759" rtl="0" eaLnBrk="1" fontAlgn="base" hangingPunct="1">
              <a:spcBef>
                <a:spcPct val="20000"/>
              </a:spcBef>
              <a:spcAft>
                <a:spcPct val="0"/>
              </a:spcAft>
              <a:buFont typeface="Arial" charset="0"/>
              <a:buChar char="•"/>
              <a:defRPr sz="3035" b="0" i="0" kern="1200">
                <a:solidFill>
                  <a:schemeClr val="tx1"/>
                </a:solidFill>
                <a:latin typeface="Amazon Ember Light" charset="0"/>
                <a:ea typeface="Amazon Ember Light" charset="0"/>
                <a:cs typeface="Amazon Ember Light" charset="0"/>
              </a:defRPr>
            </a:lvl3pPr>
            <a:lvl4pPr marL="2600988" indent="0" algn="l" defTabSz="864759" rtl="0" eaLnBrk="1" fontAlgn="base" hangingPunct="1">
              <a:spcBef>
                <a:spcPct val="20000"/>
              </a:spcBef>
              <a:spcAft>
                <a:spcPct val="0"/>
              </a:spcAft>
              <a:buFont typeface="Arial" charset="0"/>
              <a:buNone/>
              <a:defRPr sz="3035" b="0" i="0" kern="1200">
                <a:solidFill>
                  <a:schemeClr val="tx1"/>
                </a:solidFill>
                <a:latin typeface="Amazon Ember Light" charset="0"/>
                <a:ea typeface="Amazon Ember Light" charset="0"/>
                <a:cs typeface="Amazon Ember Light" charset="0"/>
              </a:defRPr>
            </a:lvl4pPr>
            <a:lvl5pPr marL="3899320" indent="-431251" algn="l" defTabSz="864759" rtl="0" eaLnBrk="1" fontAlgn="base" hangingPunct="1">
              <a:spcBef>
                <a:spcPct val="20000"/>
              </a:spcBef>
              <a:spcAft>
                <a:spcPct val="0"/>
              </a:spcAft>
              <a:buFont typeface="Arial" charset="0"/>
              <a:buChar char="»"/>
              <a:defRPr sz="3035" kern="1200">
                <a:solidFill>
                  <a:schemeClr val="tx1"/>
                </a:solidFill>
                <a:latin typeface="Century Gothic" charset="0"/>
                <a:ea typeface="Century Gothic" charset="0"/>
                <a:cs typeface="Century Gothic" charset="0"/>
              </a:defRPr>
            </a:lvl5pPr>
            <a:lvl6pPr marL="4768477" indent="-433497" algn="l" defTabSz="866997" rtl="0" eaLnBrk="1" latinLnBrk="0" hangingPunct="1">
              <a:spcBef>
                <a:spcPct val="20000"/>
              </a:spcBef>
              <a:buFont typeface="Arial"/>
              <a:buChar char="•"/>
              <a:defRPr sz="3413" kern="1200">
                <a:solidFill>
                  <a:schemeClr val="tx1"/>
                </a:solidFill>
                <a:latin typeface="+mn-lt"/>
                <a:ea typeface="+mn-ea"/>
                <a:cs typeface="+mn-cs"/>
              </a:defRPr>
            </a:lvl6pPr>
            <a:lvl7pPr marL="5635472" indent="-433497" algn="l" defTabSz="866997" rtl="0" eaLnBrk="1" latinLnBrk="0" hangingPunct="1">
              <a:spcBef>
                <a:spcPct val="20000"/>
              </a:spcBef>
              <a:buFont typeface="Arial"/>
              <a:buChar char="•"/>
              <a:defRPr sz="3413" kern="1200">
                <a:solidFill>
                  <a:schemeClr val="tx1"/>
                </a:solidFill>
                <a:latin typeface="+mn-lt"/>
                <a:ea typeface="+mn-ea"/>
                <a:cs typeface="+mn-cs"/>
              </a:defRPr>
            </a:lvl7pPr>
            <a:lvl8pPr marL="6502469" indent="-433497" algn="l" defTabSz="866997" rtl="0" eaLnBrk="1" latinLnBrk="0" hangingPunct="1">
              <a:spcBef>
                <a:spcPct val="20000"/>
              </a:spcBef>
              <a:buFont typeface="Arial"/>
              <a:buChar char="•"/>
              <a:defRPr sz="3413" kern="1200">
                <a:solidFill>
                  <a:schemeClr val="tx1"/>
                </a:solidFill>
                <a:latin typeface="+mn-lt"/>
                <a:ea typeface="+mn-ea"/>
                <a:cs typeface="+mn-cs"/>
              </a:defRPr>
            </a:lvl8pPr>
            <a:lvl9pPr marL="7369464" indent="-433497" algn="l" defTabSz="866997" rtl="0" eaLnBrk="1" latinLnBrk="0" hangingPunct="1">
              <a:spcBef>
                <a:spcPct val="20000"/>
              </a:spcBef>
              <a:buFont typeface="Arial"/>
              <a:buChar char="•"/>
              <a:defRPr sz="3413" kern="1200">
                <a:solidFill>
                  <a:schemeClr val="tx1"/>
                </a:solidFill>
                <a:latin typeface="+mn-lt"/>
                <a:ea typeface="+mn-ea"/>
                <a:cs typeface="+mn-cs"/>
              </a:defRPr>
            </a:lvl9pPr>
          </a:lstStyle>
          <a:p>
            <a:r>
              <a:rPr lang="en-US" sz="1800" dirty="0" smtClean="0"/>
              <a:t>Let’s Build it!</a:t>
            </a:r>
            <a:endParaRPr lang="en-US" sz="1800" dirty="0"/>
          </a:p>
        </p:txBody>
      </p:sp>
      <p:sp>
        <p:nvSpPr>
          <p:cNvPr id="11" name="Arc 10">
            <a:extLst>
              <a:ext uri="{FF2B5EF4-FFF2-40B4-BE49-F238E27FC236}">
                <a16:creationId xmlns:a16="http://schemas.microsoft.com/office/drawing/2014/main" id="{A109B844-394B-4513-AA9B-B661749D36CB}"/>
              </a:ext>
            </a:extLst>
          </p:cNvPr>
          <p:cNvSpPr/>
          <p:nvPr/>
        </p:nvSpPr>
        <p:spPr>
          <a:xfrm>
            <a:off x="-9087600" y="1643783"/>
            <a:ext cx="15666762" cy="10083759"/>
          </a:xfrm>
          <a:prstGeom prst="arc">
            <a:avLst/>
          </a:prstGeom>
          <a:ln w="139700">
            <a:solidFill>
              <a:schemeClr val="bg1">
                <a:lumMod val="50000"/>
                <a:lumOff val="50000"/>
              </a:schemeClr>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F18A93C6-4CAA-4DE5-B81F-150430F9C02C}"/>
              </a:ext>
            </a:extLst>
          </p:cNvPr>
          <p:cNvSpPr/>
          <p:nvPr/>
        </p:nvSpPr>
        <p:spPr>
          <a:xfrm>
            <a:off x="2523942" y="1826497"/>
            <a:ext cx="2026628" cy="170242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38100">
            <a:solidFill>
              <a:srgbClr val="92D05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61F82E-DD23-44D6-8FFA-757983A42829}"/>
              </a:ext>
            </a:extLst>
          </p:cNvPr>
          <p:cNvSpPr/>
          <p:nvPr/>
        </p:nvSpPr>
        <p:spPr>
          <a:xfrm>
            <a:off x="4481507" y="3116377"/>
            <a:ext cx="2026628" cy="170242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38100">
            <a:solidFill>
              <a:srgbClr val="FAAF00"/>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7113EE-43F4-4165-BEB5-DF48C046BCB8}"/>
              </a:ext>
            </a:extLst>
          </p:cNvPr>
          <p:cNvSpPr/>
          <p:nvPr/>
        </p:nvSpPr>
        <p:spPr>
          <a:xfrm>
            <a:off x="209613" y="929941"/>
            <a:ext cx="2026628" cy="170242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38100">
            <a:solidFill>
              <a:srgbClr val="0FE6EB"/>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87FF63B-091E-4F05-A8E8-20465E173DA7}"/>
              </a:ext>
            </a:extLst>
          </p:cNvPr>
          <p:cNvPicPr>
            <a:picLocks noChangeAspect="1"/>
          </p:cNvPicPr>
          <p:nvPr/>
        </p:nvPicPr>
        <p:blipFill>
          <a:blip r:embed="rId3"/>
          <a:stretch>
            <a:fillRect/>
          </a:stretch>
        </p:blipFill>
        <p:spPr>
          <a:xfrm>
            <a:off x="520401" y="1222465"/>
            <a:ext cx="1430116" cy="1138144"/>
          </a:xfrm>
          <a:prstGeom prst="rect">
            <a:avLst/>
          </a:prstGeom>
        </p:spPr>
      </p:pic>
      <p:sp>
        <p:nvSpPr>
          <p:cNvPr id="13" name="Title 1">
            <a:extLst>
              <a:ext uri="{FF2B5EF4-FFF2-40B4-BE49-F238E27FC236}">
                <a16:creationId xmlns:a16="http://schemas.microsoft.com/office/drawing/2014/main" id="{6BABA88A-6E0C-8A47-9C57-A469BF2FDBDF}"/>
              </a:ext>
            </a:extLst>
          </p:cNvPr>
          <p:cNvSpPr>
            <a:spLocks noGrp="1"/>
          </p:cNvSpPr>
          <p:nvPr>
            <p:ph type="title"/>
          </p:nvPr>
        </p:nvSpPr>
        <p:spPr>
          <a:xfrm>
            <a:off x="2429132" y="263746"/>
            <a:ext cx="4150030" cy="545741"/>
          </a:xfrm>
        </p:spPr>
        <p:txBody>
          <a:bodyPr>
            <a:normAutofit/>
          </a:bodyPr>
          <a:lstStyle/>
          <a:p>
            <a:r>
              <a:rPr lang="en-US" dirty="0">
                <a:solidFill>
                  <a:schemeClr val="tx1"/>
                </a:solidFill>
              </a:rPr>
              <a:t>What we will cover</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1031" y="2078814"/>
            <a:ext cx="1359879" cy="13598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2042" y="3484808"/>
            <a:ext cx="965557" cy="965557"/>
          </a:xfrm>
          <a:prstGeom prst="rect">
            <a:avLst/>
          </a:prstGeom>
        </p:spPr>
      </p:pic>
    </p:spTree>
    <p:extLst>
      <p:ext uri="{BB962C8B-B14F-4D97-AF65-F5344CB8AC3E}">
        <p14:creationId xmlns:p14="http://schemas.microsoft.com/office/powerpoint/2010/main" val="107009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1404-141D-457F-8481-7C9BCA1EFA77}"/>
              </a:ext>
            </a:extLst>
          </p:cNvPr>
          <p:cNvSpPr>
            <a:spLocks noGrp="1"/>
          </p:cNvSpPr>
          <p:nvPr>
            <p:ph type="title"/>
          </p:nvPr>
        </p:nvSpPr>
        <p:spPr>
          <a:xfrm>
            <a:off x="1589139" y="402805"/>
            <a:ext cx="4953000" cy="545741"/>
          </a:xfrm>
        </p:spPr>
        <p:txBody>
          <a:bodyPr>
            <a:normAutofit/>
          </a:bodyPr>
          <a:lstStyle/>
          <a:p>
            <a:r>
              <a:rPr lang="en-US" dirty="0">
                <a:solidFill>
                  <a:schemeClr val="tx1"/>
                </a:solidFill>
              </a:rPr>
              <a:t>Microsoft .NET History</a:t>
            </a:r>
          </a:p>
        </p:txBody>
      </p:sp>
      <p:pic>
        <p:nvPicPr>
          <p:cNvPr id="14" name="Content Placeholder 13">
            <a:extLst>
              <a:ext uri="{FF2B5EF4-FFF2-40B4-BE49-F238E27FC236}">
                <a16:creationId xmlns:a16="http://schemas.microsoft.com/office/drawing/2014/main" id="{403F7298-F21B-43A1-8BCF-068F50B88963}"/>
              </a:ext>
            </a:extLst>
          </p:cNvPr>
          <p:cNvPicPr>
            <a:picLocks noGrp="1" noChangeAspect="1"/>
          </p:cNvPicPr>
          <p:nvPr>
            <p:ph sz="half" idx="12"/>
          </p:nvPr>
        </p:nvPicPr>
        <p:blipFill>
          <a:blip r:embed="rId3"/>
          <a:stretch>
            <a:fillRect/>
          </a:stretch>
        </p:blipFill>
        <p:spPr>
          <a:xfrm>
            <a:off x="782957" y="1207462"/>
            <a:ext cx="6565365" cy="3137012"/>
          </a:xfrm>
        </p:spPr>
      </p:pic>
      <p:pic>
        <p:nvPicPr>
          <p:cNvPr id="4" name="Picture 3">
            <a:extLst>
              <a:ext uri="{FF2B5EF4-FFF2-40B4-BE49-F238E27FC236}">
                <a16:creationId xmlns:a16="http://schemas.microsoft.com/office/drawing/2014/main" id="{E0BF5925-69D3-4755-8B42-1B9151DE0AA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83430" y="225720"/>
            <a:ext cx="1207882" cy="11523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22061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1404-141D-457F-8481-7C9BCA1EFA77}"/>
              </a:ext>
            </a:extLst>
          </p:cNvPr>
          <p:cNvSpPr>
            <a:spLocks noGrp="1"/>
          </p:cNvSpPr>
          <p:nvPr>
            <p:ph type="title"/>
          </p:nvPr>
        </p:nvSpPr>
        <p:spPr>
          <a:xfrm>
            <a:off x="2071559" y="374412"/>
            <a:ext cx="3658425" cy="545741"/>
          </a:xfrm>
        </p:spPr>
        <p:txBody>
          <a:bodyPr>
            <a:normAutofit/>
          </a:bodyPr>
          <a:lstStyle/>
          <a:p>
            <a:r>
              <a:rPr lang="en-US" dirty="0">
                <a:solidFill>
                  <a:schemeClr val="tx1"/>
                </a:solidFill>
              </a:rPr>
              <a:t>AWS loves .NET</a:t>
            </a:r>
          </a:p>
        </p:txBody>
      </p:sp>
      <p:sp>
        <p:nvSpPr>
          <p:cNvPr id="3" name="Content Placeholder 2">
            <a:extLst>
              <a:ext uri="{FF2B5EF4-FFF2-40B4-BE49-F238E27FC236}">
                <a16:creationId xmlns:a16="http://schemas.microsoft.com/office/drawing/2014/main" id="{0348EF62-0489-4736-90B0-790185D3409A}"/>
              </a:ext>
            </a:extLst>
          </p:cNvPr>
          <p:cNvSpPr>
            <a:spLocks noGrp="1"/>
          </p:cNvSpPr>
          <p:nvPr>
            <p:ph sz="half" idx="12"/>
          </p:nvPr>
        </p:nvSpPr>
        <p:spPr>
          <a:xfrm>
            <a:off x="436485" y="1546687"/>
            <a:ext cx="8454826" cy="2359438"/>
          </a:xfrm>
        </p:spPr>
        <p:txBody>
          <a:bodyPr>
            <a:normAutofit/>
          </a:bodyPr>
          <a:lstStyle/>
          <a:p>
            <a:pPr marL="342900" indent="-342900">
              <a:buFont typeface="Arial" panose="020B0604020202020204" pitchFamily="34" charset="0"/>
              <a:buChar char="•"/>
            </a:pPr>
            <a:r>
              <a:rPr lang="en-US" sz="2000" dirty="0" err="1" smtClean="0">
                <a:solidFill>
                  <a:schemeClr val="tx1"/>
                </a:solidFill>
              </a:rPr>
              <a:t>CodeBuild</a:t>
            </a:r>
            <a:r>
              <a:rPr lang="en-US" sz="2000" dirty="0" smtClean="0">
                <a:solidFill>
                  <a:schemeClr val="tx1"/>
                </a:solidFill>
              </a:rPr>
              <a:t> </a:t>
            </a:r>
            <a:r>
              <a:rPr lang="en-US" sz="2000" dirty="0">
                <a:solidFill>
                  <a:schemeClr val="tx1"/>
                </a:solidFill>
              </a:rPr>
              <a:t>for Windows with preconfigured .NET Core – 5/25</a:t>
            </a:r>
          </a:p>
          <a:p>
            <a:pPr marL="342900" indent="-342900">
              <a:buFont typeface="Arial" panose="020B0604020202020204" pitchFamily="34" charset="0"/>
              <a:buChar char="•"/>
            </a:pPr>
            <a:r>
              <a:rPr lang="en-US" sz="2000" dirty="0">
                <a:solidFill>
                  <a:schemeClr val="tx1"/>
                </a:solidFill>
              </a:rPr>
              <a:t>.NET Developer Center (aws.amazon.com/net) 7/2</a:t>
            </a:r>
          </a:p>
          <a:p>
            <a:pPr marL="342900" indent="-342900">
              <a:buFont typeface="Arial" panose="020B0604020202020204" pitchFamily="34" charset="0"/>
              <a:buChar char="•"/>
            </a:pPr>
            <a:r>
              <a:rPr lang="en-US" sz="2000" dirty="0">
                <a:solidFill>
                  <a:schemeClr val="tx1"/>
                </a:solidFill>
              </a:rPr>
              <a:t>.NET Core 2.1 on Amazon Linux and Ubuntu – 7/11</a:t>
            </a:r>
          </a:p>
          <a:p>
            <a:pPr marL="342900" indent="-342900">
              <a:buFont typeface="Arial" panose="020B0604020202020204" pitchFamily="34" charset="0"/>
              <a:buChar char="•"/>
            </a:pPr>
            <a:r>
              <a:rPr lang="en-US" sz="2000" dirty="0">
                <a:solidFill>
                  <a:schemeClr val="tx1"/>
                </a:solidFill>
              </a:rPr>
              <a:t>.NET Core 2.1 on Lambda – </a:t>
            </a:r>
            <a:r>
              <a:rPr lang="en-US" sz="2000" dirty="0" smtClean="0">
                <a:solidFill>
                  <a:schemeClr val="tx1"/>
                </a:solidFill>
              </a:rPr>
              <a:t>7/9</a:t>
            </a:r>
          </a:p>
          <a:p>
            <a:pPr marL="342900" indent="-342900">
              <a:buFont typeface="Arial" panose="020B0604020202020204" pitchFamily="34" charset="0"/>
              <a:buChar char="•"/>
            </a:pPr>
            <a:r>
              <a:rPr lang="en-US" sz="2000" dirty="0" smtClean="0">
                <a:solidFill>
                  <a:schemeClr val="tx1"/>
                </a:solidFill>
              </a:rPr>
              <a:t>.NET Global Tools – 9/10</a:t>
            </a:r>
            <a:endParaRPr lang="en-US" sz="2000" dirty="0" smtClean="0">
              <a:solidFill>
                <a:schemeClr val="tx1"/>
              </a:solidFill>
            </a:endParaRPr>
          </a:p>
          <a:p>
            <a:pPr marL="342900" indent="-342900">
              <a:buFont typeface="Arial" panose="020B0604020202020204" pitchFamily="34" charset="0"/>
              <a:buChar char="•"/>
            </a:pPr>
            <a:r>
              <a:rPr lang="en-US" sz="2000" dirty="0" smtClean="0">
                <a:solidFill>
                  <a:schemeClr val="tx1"/>
                </a:solidFill>
              </a:rPr>
              <a:t>PowerShell Core on Lambda – 9/11</a:t>
            </a: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p:txBody>
      </p:sp>
      <p:pic>
        <p:nvPicPr>
          <p:cNvPr id="4" name="Picture 3">
            <a:extLst>
              <a:ext uri="{FF2B5EF4-FFF2-40B4-BE49-F238E27FC236}">
                <a16:creationId xmlns:a16="http://schemas.microsoft.com/office/drawing/2014/main" id="{E0BF5925-69D3-4755-8B42-1B9151DE0AA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7530" y="225720"/>
            <a:ext cx="883781" cy="8431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85971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31534" y="469752"/>
            <a:ext cx="3683000" cy="545741"/>
          </a:xfrm>
        </p:spPr>
        <p:txBody>
          <a:bodyPr rtlCol="0">
            <a:noAutofit/>
          </a:bodyPr>
          <a:lstStyle/>
          <a:p>
            <a:pPr>
              <a:defRPr/>
            </a:pPr>
            <a:r>
              <a:rPr lang="en-US" altLang="x-none" b="0" dirty="0">
                <a:solidFill>
                  <a:schemeClr val="tx1"/>
                </a:solidFill>
              </a:rPr>
              <a:t>Why </a:t>
            </a:r>
            <a:r>
              <a:rPr lang="en-US" altLang="x-none" b="0" dirty="0" smtClean="0">
                <a:solidFill>
                  <a:schemeClr val="tx1"/>
                </a:solidFill>
              </a:rPr>
              <a:t>Containers?</a:t>
            </a:r>
            <a:endParaRPr lang="en-US" altLang="x-none" b="0" dirty="0">
              <a:solidFill>
                <a:schemeClr val="tx1"/>
              </a:solidFill>
            </a:endParaRPr>
          </a:p>
        </p:txBody>
      </p:sp>
      <p:sp>
        <p:nvSpPr>
          <p:cNvPr id="8" name="Content Placeholder 3">
            <a:extLst>
              <a:ext uri="{FF2B5EF4-FFF2-40B4-BE49-F238E27FC236}">
                <a16:creationId xmlns:a16="http://schemas.microsoft.com/office/drawing/2014/main" id="{DC40E8C5-7B37-4405-8506-8ADB2165E6BA}"/>
              </a:ext>
            </a:extLst>
          </p:cNvPr>
          <p:cNvSpPr txBox="1">
            <a:spLocks/>
          </p:cNvSpPr>
          <p:nvPr/>
        </p:nvSpPr>
        <p:spPr>
          <a:xfrm>
            <a:off x="382302" y="6228472"/>
            <a:ext cx="3380285" cy="9029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effectLst/>
                <a:uLnTx/>
                <a:uFillTx/>
                <a:latin typeface="Amazon Ember Light"/>
              </a:rPr>
              <a:t>Uniform Application Development</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900" b="0" i="0" u="none" strike="noStrike" kern="1200" cap="none" spc="0" normalizeH="0" baseline="0" noProof="0" dirty="0">
              <a:ln>
                <a:noFill/>
              </a:ln>
              <a:effectLst/>
              <a:uLnTx/>
              <a:uFillTx/>
              <a:latin typeface="Amazon Ember Light"/>
            </a:endParaRPr>
          </a:p>
        </p:txBody>
      </p:sp>
      <p:pic>
        <p:nvPicPr>
          <p:cNvPr id="4" name="Picture 3">
            <a:extLst>
              <a:ext uri="{FF2B5EF4-FFF2-40B4-BE49-F238E27FC236}">
                <a16:creationId xmlns:a16="http://schemas.microsoft.com/office/drawing/2014/main" id="{54614916-FBC7-49DB-8B3D-5AD842FD27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82" y="1330938"/>
            <a:ext cx="1595994" cy="1595994"/>
          </a:xfrm>
          <a:prstGeom prst="rect">
            <a:avLst/>
          </a:prstGeom>
        </p:spPr>
      </p:pic>
      <p:pic>
        <p:nvPicPr>
          <p:cNvPr id="21" name="Picture 20">
            <a:extLst>
              <a:ext uri="{FF2B5EF4-FFF2-40B4-BE49-F238E27FC236}">
                <a16:creationId xmlns:a16="http://schemas.microsoft.com/office/drawing/2014/main" id="{E5BC0D0F-BC26-4219-BD27-F49D912F39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31389" y="1557617"/>
            <a:ext cx="1503611" cy="1503611"/>
          </a:xfrm>
          <a:prstGeom prst="rect">
            <a:avLst/>
          </a:prstGeom>
        </p:spPr>
      </p:pic>
      <p:pic>
        <p:nvPicPr>
          <p:cNvPr id="28" name="Picture 27">
            <a:extLst>
              <a:ext uri="{FF2B5EF4-FFF2-40B4-BE49-F238E27FC236}">
                <a16:creationId xmlns:a16="http://schemas.microsoft.com/office/drawing/2014/main" id="{FDD94849-ACCD-41DB-8625-108E6C8127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15992" y="1877107"/>
            <a:ext cx="2302881" cy="868129"/>
          </a:xfrm>
          <a:prstGeom prst="rect">
            <a:avLst/>
          </a:prstGeom>
        </p:spPr>
      </p:pic>
      <p:sp>
        <p:nvSpPr>
          <p:cNvPr id="29" name="Rectangle 28">
            <a:extLst>
              <a:ext uri="{FF2B5EF4-FFF2-40B4-BE49-F238E27FC236}">
                <a16:creationId xmlns:a16="http://schemas.microsoft.com/office/drawing/2014/main" id="{10F274ED-79E6-4B7C-9DE6-1571E3539266}"/>
              </a:ext>
            </a:extLst>
          </p:cNvPr>
          <p:cNvSpPr/>
          <p:nvPr/>
        </p:nvSpPr>
        <p:spPr>
          <a:xfrm>
            <a:off x="869806" y="3012082"/>
            <a:ext cx="1871345" cy="646331"/>
          </a:xfrm>
          <a:prstGeom prst="rect">
            <a:avLst/>
          </a:prstGeom>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Amazon Ember Light"/>
                <a:ea typeface="+mn-ea"/>
                <a:cs typeface="+mn-cs"/>
              </a:rPr>
              <a:t>Operating System</a:t>
            </a:r>
            <a:br>
              <a:rPr kumimoji="0" lang="en-US" sz="2000" b="1" i="0" u="none" strike="noStrike" kern="1200" cap="none" spc="0" normalizeH="0" baseline="0" noProof="0" dirty="0">
                <a:ln>
                  <a:noFill/>
                </a:ln>
                <a:effectLst/>
                <a:uLnTx/>
                <a:uFillTx/>
                <a:latin typeface="Amazon Ember Light"/>
                <a:ea typeface="+mn-ea"/>
                <a:cs typeface="+mn-cs"/>
              </a:rPr>
            </a:br>
            <a:r>
              <a:rPr kumimoji="0" lang="en-US" sz="2000" b="1" i="0" u="none" strike="noStrike" kern="1200" cap="none" spc="0" normalizeH="0" baseline="0" noProof="0" dirty="0">
                <a:ln>
                  <a:noFill/>
                </a:ln>
                <a:effectLst/>
                <a:uLnTx/>
                <a:uFillTx/>
                <a:latin typeface="Amazon Ember Light"/>
                <a:ea typeface="+mn-ea"/>
                <a:cs typeface="+mn-cs"/>
              </a:rPr>
              <a:t>Utilization</a:t>
            </a:r>
          </a:p>
        </p:txBody>
      </p:sp>
      <p:sp>
        <p:nvSpPr>
          <p:cNvPr id="30" name="Rectangle 29">
            <a:extLst>
              <a:ext uri="{FF2B5EF4-FFF2-40B4-BE49-F238E27FC236}">
                <a16:creationId xmlns:a16="http://schemas.microsoft.com/office/drawing/2014/main" id="{3275E3AA-789F-40C9-9223-AA15F8FAC17B}"/>
              </a:ext>
            </a:extLst>
          </p:cNvPr>
          <p:cNvSpPr/>
          <p:nvPr/>
        </p:nvSpPr>
        <p:spPr>
          <a:xfrm>
            <a:off x="3578577" y="3012082"/>
            <a:ext cx="2177712" cy="646331"/>
          </a:xfrm>
          <a:prstGeom prst="rect">
            <a:avLst/>
          </a:prstGeom>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Amazon Ember Light"/>
                <a:ea typeface="+mn-ea"/>
                <a:cs typeface="+mn-cs"/>
              </a:rPr>
              <a:t>Deployment/</a:t>
            </a:r>
            <a:br>
              <a:rPr kumimoji="0" lang="en-US" sz="2000" b="1" i="0" u="none" strike="noStrike" kern="1200" cap="none" spc="0" normalizeH="0" baseline="0" noProof="0" dirty="0">
                <a:ln>
                  <a:noFill/>
                </a:ln>
                <a:effectLst/>
                <a:uLnTx/>
                <a:uFillTx/>
                <a:latin typeface="Amazon Ember Light"/>
                <a:ea typeface="+mn-ea"/>
                <a:cs typeface="+mn-cs"/>
              </a:rPr>
            </a:br>
            <a:r>
              <a:rPr kumimoji="0" lang="en-US" sz="2000" b="1" i="0" u="none" strike="noStrike" kern="1200" cap="none" spc="0" normalizeH="0" baseline="0" noProof="0" dirty="0">
                <a:ln>
                  <a:noFill/>
                </a:ln>
                <a:effectLst/>
                <a:uLnTx/>
                <a:uFillTx/>
                <a:latin typeface="Amazon Ember Light"/>
                <a:ea typeface="+mn-ea"/>
                <a:cs typeface="+mn-cs"/>
              </a:rPr>
              <a:t>Runtime Consistency</a:t>
            </a:r>
          </a:p>
        </p:txBody>
      </p:sp>
      <p:sp>
        <p:nvSpPr>
          <p:cNvPr id="31" name="Rectangle 30">
            <a:extLst>
              <a:ext uri="{FF2B5EF4-FFF2-40B4-BE49-F238E27FC236}">
                <a16:creationId xmlns:a16="http://schemas.microsoft.com/office/drawing/2014/main" id="{85F7F966-2DA3-4A61-B9BC-B6330F2488B6}"/>
              </a:ext>
            </a:extLst>
          </p:cNvPr>
          <p:cNvSpPr/>
          <p:nvPr/>
        </p:nvSpPr>
        <p:spPr>
          <a:xfrm>
            <a:off x="6865402" y="3012083"/>
            <a:ext cx="1223797" cy="384202"/>
          </a:xfrm>
          <a:prstGeom prst="rect">
            <a:avLst/>
          </a:prstGeom>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Amazon Ember Light"/>
                <a:ea typeface="+mn-ea"/>
                <a:cs typeface="+mn-cs"/>
              </a:rPr>
              <a:t>Scaling</a:t>
            </a:r>
          </a:p>
        </p:txBody>
      </p:sp>
    </p:spTree>
    <p:extLst>
      <p:ext uri="{BB962C8B-B14F-4D97-AF65-F5344CB8AC3E}">
        <p14:creationId xmlns:p14="http://schemas.microsoft.com/office/powerpoint/2010/main" val="461904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37814"/>
            <a:ext cx="3829050" cy="969771"/>
          </a:xfrm>
        </p:spPr>
        <p:txBody>
          <a:bodyPr/>
          <a:lstStyle/>
          <a:p>
            <a:r>
              <a:rPr lang="en-US" dirty="0" smtClean="0"/>
              <a:t>What is Docker?</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smtClean="0"/>
              <a:t>Software that enables </a:t>
            </a:r>
            <a:r>
              <a:rPr lang="en-US" sz="2800" dirty="0"/>
              <a:t>developers to easily pack, ship, and run any application as a lightweight, portable, self-sufficient container, which can run virtually anywhere</a:t>
            </a:r>
            <a:endParaRPr lang="en-US" sz="2800" dirty="0"/>
          </a:p>
        </p:txBody>
      </p:sp>
    </p:spTree>
    <p:extLst>
      <p:ext uri="{BB962C8B-B14F-4D97-AF65-F5344CB8AC3E}">
        <p14:creationId xmlns:p14="http://schemas.microsoft.com/office/powerpoint/2010/main" val="2792357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400" y="291763"/>
            <a:ext cx="4413250" cy="969771"/>
          </a:xfrm>
        </p:spPr>
        <p:txBody>
          <a:bodyPr/>
          <a:lstStyle/>
          <a:p>
            <a:r>
              <a:rPr lang="en-US" dirty="0" smtClean="0"/>
              <a:t>Sample </a:t>
            </a:r>
            <a:r>
              <a:rPr lang="en-US" dirty="0" err="1" smtClean="0"/>
              <a:t>Dockerfile</a:t>
            </a:r>
            <a:endParaRPr lang="en-US" dirty="0"/>
          </a:p>
        </p:txBody>
      </p:sp>
      <p:pic>
        <p:nvPicPr>
          <p:cNvPr id="4" name="Content Placeholder 3"/>
          <p:cNvPicPr>
            <a:picLocks noGrp="1" noChangeAspect="1"/>
          </p:cNvPicPr>
          <p:nvPr>
            <p:ph idx="1"/>
          </p:nvPr>
        </p:nvPicPr>
        <p:blipFill>
          <a:blip r:embed="rId2"/>
          <a:stretch>
            <a:fillRect/>
          </a:stretch>
        </p:blipFill>
        <p:spPr>
          <a:xfrm>
            <a:off x="1010316" y="1185860"/>
            <a:ext cx="6973749" cy="3588283"/>
          </a:xfrm>
          <a:prstGeom prst="rect">
            <a:avLst/>
          </a:prstGeom>
        </p:spPr>
      </p:pic>
    </p:spTree>
    <p:extLst>
      <p:ext uri="{BB962C8B-B14F-4D97-AF65-F5344CB8AC3E}">
        <p14:creationId xmlns:p14="http://schemas.microsoft.com/office/powerpoint/2010/main" val="2302528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5A20-2E96-2C4D-9289-18462C5191F0}"/>
              </a:ext>
            </a:extLst>
          </p:cNvPr>
          <p:cNvSpPr>
            <a:spLocks noGrp="1"/>
          </p:cNvSpPr>
          <p:nvPr>
            <p:ph type="title"/>
          </p:nvPr>
        </p:nvSpPr>
        <p:spPr>
          <a:xfrm>
            <a:off x="1875999" y="486308"/>
            <a:ext cx="5837434" cy="545741"/>
          </a:xfrm>
        </p:spPr>
        <p:txBody>
          <a:bodyPr>
            <a:normAutofit/>
          </a:bodyPr>
          <a:lstStyle/>
          <a:p>
            <a:r>
              <a:rPr lang="en-US" dirty="0" smtClean="0">
                <a:solidFill>
                  <a:schemeClr val="tx1"/>
                </a:solidFill>
              </a:rPr>
              <a:t>.NET Core </a:t>
            </a:r>
            <a:r>
              <a:rPr lang="en-US" b="0" dirty="0" smtClean="0">
                <a:solidFill>
                  <a:schemeClr val="tx1"/>
                </a:solidFill>
              </a:rPr>
              <a:t>Deployment </a:t>
            </a:r>
            <a:r>
              <a:rPr lang="en-US" b="0" dirty="0">
                <a:solidFill>
                  <a:schemeClr val="tx1"/>
                </a:solidFill>
              </a:rPr>
              <a:t>Modes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474" y="942268"/>
            <a:ext cx="4089400" cy="4099631"/>
          </a:xfrm>
          <a:prstGeom prst="rect">
            <a:avLst/>
          </a:prstGeom>
        </p:spPr>
      </p:pic>
      <p:sp>
        <p:nvSpPr>
          <p:cNvPr id="5" name="TextBox 4"/>
          <p:cNvSpPr txBox="1"/>
          <p:nvPr/>
        </p:nvSpPr>
        <p:spPr>
          <a:xfrm>
            <a:off x="2582331" y="1006648"/>
            <a:ext cx="1915909" cy="276999"/>
          </a:xfrm>
          <a:prstGeom prst="rect">
            <a:avLst/>
          </a:prstGeom>
          <a:noFill/>
        </p:spPr>
        <p:txBody>
          <a:bodyPr wrap="none" rtlCol="0">
            <a:spAutoFit/>
          </a:bodyPr>
          <a:lstStyle/>
          <a:p>
            <a:r>
              <a:rPr lang="en-US" sz="1200" dirty="0" smtClean="0"/>
              <a:t>Framework Dependent</a:t>
            </a:r>
            <a:endParaRPr lang="en-US" sz="1200" dirty="0"/>
          </a:p>
        </p:txBody>
      </p:sp>
      <p:sp>
        <p:nvSpPr>
          <p:cNvPr id="7" name="TextBox 6"/>
          <p:cNvSpPr txBox="1"/>
          <p:nvPr/>
        </p:nvSpPr>
        <p:spPr>
          <a:xfrm>
            <a:off x="4965697" y="967665"/>
            <a:ext cx="1274708" cy="276999"/>
          </a:xfrm>
          <a:prstGeom prst="rect">
            <a:avLst/>
          </a:prstGeom>
          <a:noFill/>
        </p:spPr>
        <p:txBody>
          <a:bodyPr wrap="none" rtlCol="0">
            <a:spAutoFit/>
          </a:bodyPr>
          <a:lstStyle/>
          <a:p>
            <a:r>
              <a:rPr lang="en-US" sz="1200" dirty="0" smtClean="0"/>
              <a:t>Self-contained</a:t>
            </a:r>
            <a:endParaRPr lang="en-US" sz="1200" dirty="0"/>
          </a:p>
        </p:txBody>
      </p:sp>
      <p:sp>
        <p:nvSpPr>
          <p:cNvPr id="8" name="TextBox 7"/>
          <p:cNvSpPr txBox="1"/>
          <p:nvPr/>
        </p:nvSpPr>
        <p:spPr>
          <a:xfrm>
            <a:off x="3056462" y="2056516"/>
            <a:ext cx="1051891" cy="276999"/>
          </a:xfrm>
          <a:prstGeom prst="rect">
            <a:avLst/>
          </a:prstGeom>
          <a:noFill/>
        </p:spPr>
        <p:txBody>
          <a:bodyPr wrap="none" rtlCol="0">
            <a:spAutoFit/>
          </a:bodyPr>
          <a:lstStyle/>
          <a:p>
            <a:r>
              <a:rPr lang="en-US" sz="1200" dirty="0" smtClean="0"/>
              <a:t>Application</a:t>
            </a:r>
            <a:endParaRPr lang="en-US" sz="1200" dirty="0"/>
          </a:p>
        </p:txBody>
      </p:sp>
    </p:spTree>
    <p:extLst>
      <p:ext uri="{BB962C8B-B14F-4D97-AF65-F5344CB8AC3E}">
        <p14:creationId xmlns:p14="http://schemas.microsoft.com/office/powerpoint/2010/main" val="942149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6458</TotalTime>
  <Words>565</Words>
  <Application>Microsoft Office PowerPoint</Application>
  <PresentationFormat>On-screen Show (16:9)</PresentationFormat>
  <Paragraphs>89</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Amazon Ember</vt:lpstr>
      <vt:lpstr>Amazon Ember Light</vt:lpstr>
      <vt:lpstr>Arial</vt:lpstr>
      <vt:lpstr>Calibri</vt:lpstr>
      <vt:lpstr>Century Gothic</vt:lpstr>
      <vt:lpstr>Lucida Console</vt:lpstr>
      <vt:lpstr>Lucida Sans Unicode</vt:lpstr>
      <vt:lpstr>Vapor Trail</vt:lpstr>
      <vt:lpstr>PowerPoint Presentation</vt:lpstr>
      <vt:lpstr>What we will use today</vt:lpstr>
      <vt:lpstr>What we will cover</vt:lpstr>
      <vt:lpstr>Microsoft .NET History</vt:lpstr>
      <vt:lpstr>AWS loves .NET</vt:lpstr>
      <vt:lpstr>Why Containers?</vt:lpstr>
      <vt:lpstr>What is Docker?</vt:lpstr>
      <vt:lpstr>Sample Dockerfile</vt:lpstr>
      <vt:lpstr>.NET Core Deployment Modes </vt:lpstr>
      <vt:lpstr>Container Orchestration</vt:lpstr>
      <vt:lpstr>AWS ECS and AWS Fargate</vt:lpstr>
      <vt:lpstr>Steps to Containerize A .NET Core App</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Klein, Nicki</cp:lastModifiedBy>
  <cp:revision>209</cp:revision>
  <dcterms:created xsi:type="dcterms:W3CDTF">2015-11-23T23:45:57Z</dcterms:created>
  <dcterms:modified xsi:type="dcterms:W3CDTF">2018-09-13T19:42:41Z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