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7"/>
  </p:notesMasterIdLst>
  <p:sldIdLst>
    <p:sldId id="318" r:id="rId5"/>
    <p:sldId id="319" r:id="rId6"/>
    <p:sldId id="320" r:id="rId7"/>
    <p:sldId id="321" r:id="rId8"/>
    <p:sldId id="322" r:id="rId9"/>
    <p:sldId id="323" r:id="rId10"/>
    <p:sldId id="324" r:id="rId11"/>
    <p:sldId id="325" r:id="rId12"/>
    <p:sldId id="326" r:id="rId13"/>
    <p:sldId id="307" r:id="rId14"/>
    <p:sldId id="308" r:id="rId15"/>
    <p:sldId id="309" r:id="rId16"/>
    <p:sldId id="310" r:id="rId17"/>
    <p:sldId id="311" r:id="rId18"/>
    <p:sldId id="312" r:id="rId19"/>
    <p:sldId id="313" r:id="rId20"/>
    <p:sldId id="314" r:id="rId21"/>
    <p:sldId id="315" r:id="rId22"/>
    <p:sldId id="316" r:id="rId23"/>
    <p:sldId id="317" r:id="rId24"/>
    <p:sldId id="327" r:id="rId25"/>
    <p:sldId id="331" r:id="rId26"/>
    <p:sldId id="332" r:id="rId27"/>
    <p:sldId id="333" r:id="rId28"/>
    <p:sldId id="334" r:id="rId29"/>
    <p:sldId id="335" r:id="rId30"/>
    <p:sldId id="328" r:id="rId31"/>
    <p:sldId id="329" r:id="rId32"/>
    <p:sldId id="330" r:id="rId33"/>
    <p:sldId id="301" r:id="rId34"/>
    <p:sldId id="302" r:id="rId35"/>
    <p:sldId id="303" r:id="rId36"/>
    <p:sldId id="304" r:id="rId37"/>
    <p:sldId id="305" r:id="rId38"/>
    <p:sldId id="306" r:id="rId39"/>
    <p:sldId id="336" r:id="rId40"/>
    <p:sldId id="290" r:id="rId41"/>
    <p:sldId id="291" r:id="rId42"/>
    <p:sldId id="292" r:id="rId43"/>
    <p:sldId id="293" r:id="rId44"/>
    <p:sldId id="294" r:id="rId45"/>
    <p:sldId id="295" r:id="rId46"/>
    <p:sldId id="296" r:id="rId47"/>
    <p:sldId id="297" r:id="rId48"/>
    <p:sldId id="298" r:id="rId49"/>
    <p:sldId id="299" r:id="rId50"/>
    <p:sldId id="300" r:id="rId51"/>
    <p:sldId id="285" r:id="rId52"/>
    <p:sldId id="286" r:id="rId53"/>
    <p:sldId id="287" r:id="rId54"/>
    <p:sldId id="288" r:id="rId55"/>
    <p:sldId id="289" r:id="rId56"/>
    <p:sldId id="278" r:id="rId57"/>
    <p:sldId id="279" r:id="rId58"/>
    <p:sldId id="280" r:id="rId59"/>
    <p:sldId id="281" r:id="rId60"/>
    <p:sldId id="282" r:id="rId61"/>
    <p:sldId id="283" r:id="rId62"/>
    <p:sldId id="284" r:id="rId63"/>
    <p:sldId id="274" r:id="rId64"/>
    <p:sldId id="275" r:id="rId65"/>
    <p:sldId id="337" r:id="rId66"/>
    <p:sldId id="276" r:id="rId67"/>
    <p:sldId id="277" r:id="rId68"/>
    <p:sldId id="271" r:id="rId69"/>
    <p:sldId id="272" r:id="rId70"/>
    <p:sldId id="273" r:id="rId71"/>
    <p:sldId id="266" r:id="rId72"/>
    <p:sldId id="267" r:id="rId73"/>
    <p:sldId id="268" r:id="rId74"/>
    <p:sldId id="269" r:id="rId75"/>
    <p:sldId id="270" r:id="rId76"/>
    <p:sldId id="261" r:id="rId77"/>
    <p:sldId id="262" r:id="rId78"/>
    <p:sldId id="263" r:id="rId79"/>
    <p:sldId id="264" r:id="rId80"/>
    <p:sldId id="265" r:id="rId81"/>
    <p:sldId id="256" r:id="rId82"/>
    <p:sldId id="257" r:id="rId83"/>
    <p:sldId id="258" r:id="rId84"/>
    <p:sldId id="259" r:id="rId85"/>
    <p:sldId id="26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7" d="100"/>
          <a:sy n="77" d="100"/>
        </p:scale>
        <p:origin x="32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E7243-FE3C-4092-BCD1-A3CEC92C371A}" type="datetimeFigureOut">
              <a:rPr lang="en-US" smtClean="0"/>
              <a:t>9/29/2017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3FD26-1D38-4B03-8DB8-67B035C2DB2F}" type="slidenum">
              <a:rPr lang="en-US" smtClean="0"/>
              <a:t>‹#›</a:t>
            </a:fld>
            <a:endParaRPr lang="en-US"/>
          </a:p>
        </p:txBody>
      </p:sp>
    </p:spTree>
    <p:extLst>
      <p:ext uri="{BB962C8B-B14F-4D97-AF65-F5344CB8AC3E}">
        <p14:creationId xmlns:p14="http://schemas.microsoft.com/office/powerpoint/2010/main" val="87488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2093252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class gets incrementing and concatenation</a:t>
            </a:r>
            <a:r>
              <a:rPr lang="en-US" baseline="0" dirty="0"/>
              <a:t>, I would recommend skipping </a:t>
            </a:r>
            <a:r>
              <a:rPr lang="en-US" baseline="0" dirty="0" err="1"/>
              <a:t>GrudgeBall</a:t>
            </a:r>
            <a:r>
              <a:rPr lang="en-US" baseline="0" dirty="0"/>
              <a:t> to review previous content or start on 2.4 (there’s essentially no homework for today). If you’re class doesn’t get it and you feel like a 30 minute activity is too much, do some practice questions on the board and review previous topics.</a:t>
            </a:r>
          </a:p>
          <a:p>
            <a:r>
              <a:rPr lang="en-US" baseline="0" dirty="0"/>
              <a:t>Practice-It self check 2.2, 2.3, and 2.4 are all good for expressions.</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35</a:t>
            </a:fld>
            <a:endParaRPr lang="en-US"/>
          </a:p>
        </p:txBody>
      </p:sp>
    </p:spTree>
    <p:extLst>
      <p:ext uri="{BB962C8B-B14F-4D97-AF65-F5344CB8AC3E}">
        <p14:creationId xmlns:p14="http://schemas.microsoft.com/office/powerpoint/2010/main" val="239085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37</a:t>
            </a:fld>
            <a:endParaRPr lang="en-US"/>
          </a:p>
        </p:txBody>
      </p:sp>
    </p:spTree>
    <p:extLst>
      <p:ext uri="{BB962C8B-B14F-4D97-AF65-F5344CB8AC3E}">
        <p14:creationId xmlns:p14="http://schemas.microsoft.com/office/powerpoint/2010/main" val="272376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FYI:</a:t>
            </a:r>
            <a:r>
              <a:rPr lang="en-US" baseline="0" dirty="0"/>
              <a:t> This is the high school from Teen Wolf a popular teen show about werewolves (hence the name).</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43</a:t>
            </a:fld>
            <a:endParaRPr lang="en-US"/>
          </a:p>
        </p:txBody>
      </p:sp>
    </p:spTree>
    <p:extLst>
      <p:ext uri="{BB962C8B-B14F-4D97-AF65-F5344CB8AC3E}">
        <p14:creationId xmlns:p14="http://schemas.microsoft.com/office/powerpoint/2010/main" val="224969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48</a:t>
            </a:fld>
            <a:endParaRPr lang="en-US"/>
          </a:p>
        </p:txBody>
      </p:sp>
    </p:spTree>
    <p:extLst>
      <p:ext uri="{BB962C8B-B14F-4D97-AF65-F5344CB8AC3E}">
        <p14:creationId xmlns:p14="http://schemas.microsoft.com/office/powerpoint/2010/main" val="177587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your own for</a:t>
            </a:r>
            <a:r>
              <a:rPr lang="en-US" baseline="0" dirty="0"/>
              <a:t> loop up on the board, have the class follow along. Example above.</a:t>
            </a:r>
          </a:p>
          <a:p>
            <a:r>
              <a:rPr lang="en-US" baseline="0" dirty="0"/>
              <a:t>You can tweak each of these for loops and ask your class what would be said.</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49</a:t>
            </a:fld>
            <a:endParaRPr lang="en-US"/>
          </a:p>
        </p:txBody>
      </p:sp>
    </p:spTree>
    <p:extLst>
      <p:ext uri="{BB962C8B-B14F-4D97-AF65-F5344CB8AC3E}">
        <p14:creationId xmlns:p14="http://schemas.microsoft.com/office/powerpoint/2010/main" val="4201018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show your class this slide until after they finish.</a:t>
            </a:r>
          </a:p>
        </p:txBody>
      </p:sp>
      <p:sp>
        <p:nvSpPr>
          <p:cNvPr id="4" name="Slide Number Placeholder 3"/>
          <p:cNvSpPr>
            <a:spLocks noGrp="1"/>
          </p:cNvSpPr>
          <p:nvPr>
            <p:ph type="sldNum" sz="quarter" idx="10"/>
          </p:nvPr>
        </p:nvSpPr>
        <p:spPr/>
        <p:txBody>
          <a:bodyPr/>
          <a:lstStyle/>
          <a:p>
            <a:fld id="{C56969A0-B3EA-45A4-A390-44554200A62E}" type="slidenum">
              <a:rPr lang="en-US" smtClean="0"/>
              <a:t>50</a:t>
            </a:fld>
            <a:endParaRPr lang="en-US"/>
          </a:p>
        </p:txBody>
      </p:sp>
    </p:spTree>
    <p:extLst>
      <p:ext uri="{BB962C8B-B14F-4D97-AF65-F5344CB8AC3E}">
        <p14:creationId xmlns:p14="http://schemas.microsoft.com/office/powerpoint/2010/main" val="1430313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53</a:t>
            </a:fld>
            <a:endParaRPr lang="en-US"/>
          </a:p>
        </p:txBody>
      </p:sp>
    </p:spTree>
    <p:extLst>
      <p:ext uri="{BB962C8B-B14F-4D97-AF65-F5344CB8AC3E}">
        <p14:creationId xmlns:p14="http://schemas.microsoft.com/office/powerpoint/2010/main" val="3457626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It, alternatively</a:t>
            </a:r>
            <a:r>
              <a:rPr lang="en-US" baseline="0" dirty="0"/>
              <a:t> you can work on the challenge introduced at the start. The alternative would generally be done on the board as it’s easier to talk the class through the loop step by step.</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58</a:t>
            </a:fld>
            <a:endParaRPr lang="en-US"/>
          </a:p>
        </p:txBody>
      </p:sp>
    </p:spTree>
    <p:extLst>
      <p:ext uri="{BB962C8B-B14F-4D97-AF65-F5344CB8AC3E}">
        <p14:creationId xmlns:p14="http://schemas.microsoft.com/office/powerpoint/2010/main" val="3898233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60</a:t>
            </a:fld>
            <a:endParaRPr lang="en-US"/>
          </a:p>
        </p:txBody>
      </p:sp>
    </p:spTree>
    <p:extLst>
      <p:ext uri="{BB962C8B-B14F-4D97-AF65-F5344CB8AC3E}">
        <p14:creationId xmlns:p14="http://schemas.microsoft.com/office/powerpoint/2010/main" val="1825897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65</a:t>
            </a:fld>
            <a:endParaRPr lang="en-US"/>
          </a:p>
        </p:txBody>
      </p:sp>
    </p:spTree>
    <p:extLst>
      <p:ext uri="{BB962C8B-B14F-4D97-AF65-F5344CB8AC3E}">
        <p14:creationId xmlns:p14="http://schemas.microsoft.com/office/powerpoint/2010/main" val="22281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10</a:t>
            </a:fld>
            <a:endParaRPr lang="en-US"/>
          </a:p>
        </p:txBody>
      </p:sp>
    </p:spTree>
    <p:extLst>
      <p:ext uri="{BB962C8B-B14F-4D97-AF65-F5344CB8AC3E}">
        <p14:creationId xmlns:p14="http://schemas.microsoft.com/office/powerpoint/2010/main" val="1421016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68</a:t>
            </a:fld>
            <a:endParaRPr lang="en-US"/>
          </a:p>
        </p:txBody>
      </p:sp>
    </p:spTree>
    <p:extLst>
      <p:ext uri="{BB962C8B-B14F-4D97-AF65-F5344CB8AC3E}">
        <p14:creationId xmlns:p14="http://schemas.microsoft.com/office/powerpoint/2010/main" val="3215377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73</a:t>
            </a:fld>
            <a:endParaRPr lang="en-US"/>
          </a:p>
        </p:txBody>
      </p:sp>
    </p:spTree>
    <p:extLst>
      <p:ext uri="{BB962C8B-B14F-4D97-AF65-F5344CB8AC3E}">
        <p14:creationId xmlns:p14="http://schemas.microsoft.com/office/powerpoint/2010/main" val="235272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evaluating expressions activity isn’t what you want, or if you had no time to print out notecards.</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19</a:t>
            </a:fld>
            <a:endParaRPr lang="en-US"/>
          </a:p>
        </p:txBody>
      </p:sp>
    </p:spTree>
    <p:extLst>
      <p:ext uri="{BB962C8B-B14F-4D97-AF65-F5344CB8AC3E}">
        <p14:creationId xmlns:p14="http://schemas.microsoft.com/office/powerpoint/2010/main" val="11422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21</a:t>
            </a:fld>
            <a:endParaRPr lang="en-US"/>
          </a:p>
        </p:txBody>
      </p:sp>
    </p:spTree>
    <p:extLst>
      <p:ext uri="{BB962C8B-B14F-4D97-AF65-F5344CB8AC3E}">
        <p14:creationId xmlns:p14="http://schemas.microsoft.com/office/powerpoint/2010/main" val="186098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26</a:t>
            </a:fld>
            <a:endParaRPr lang="en-US"/>
          </a:p>
        </p:txBody>
      </p:sp>
    </p:spTree>
    <p:extLst>
      <p:ext uri="{BB962C8B-B14F-4D97-AF65-F5344CB8AC3E}">
        <p14:creationId xmlns:p14="http://schemas.microsoft.com/office/powerpoint/2010/main" val="221406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definitions of type,</a:t>
            </a:r>
            <a:r>
              <a:rPr lang="en-US" baseline="0" dirty="0"/>
              <a:t> syntax, declaration, and variable beforehand.</a:t>
            </a:r>
          </a:p>
          <a:p>
            <a:endParaRPr lang="en-US" baseline="0" dirty="0"/>
          </a:p>
          <a:p>
            <a:r>
              <a:rPr lang="en-US" baseline="0" dirty="0"/>
              <a:t>Pull up a copy of the worksheet and if there is anything that you want to clarify, reference the actual worksheet.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27</a:t>
            </a:fld>
            <a:endParaRPr lang="en-US"/>
          </a:p>
        </p:txBody>
      </p:sp>
    </p:spTree>
    <p:extLst>
      <p:ext uri="{BB962C8B-B14F-4D97-AF65-F5344CB8AC3E}">
        <p14:creationId xmlns:p14="http://schemas.microsoft.com/office/powerpoint/2010/main" val="3944183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28</a:t>
            </a:fld>
            <a:endParaRPr lang="en-US"/>
          </a:p>
        </p:txBody>
      </p:sp>
    </p:spTree>
    <p:extLst>
      <p:ext uri="{BB962C8B-B14F-4D97-AF65-F5344CB8AC3E}">
        <p14:creationId xmlns:p14="http://schemas.microsoft.com/office/powerpoint/2010/main" val="165514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30</a:t>
            </a:fld>
            <a:endParaRPr lang="en-US"/>
          </a:p>
        </p:txBody>
      </p:sp>
    </p:spTree>
    <p:extLst>
      <p:ext uri="{BB962C8B-B14F-4D97-AF65-F5344CB8AC3E}">
        <p14:creationId xmlns:p14="http://schemas.microsoft.com/office/powerpoint/2010/main" val="261810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34</a:t>
            </a:fld>
            <a:endParaRPr lang="en-US"/>
          </a:p>
        </p:txBody>
      </p:sp>
    </p:spTree>
    <p:extLst>
      <p:ext uri="{BB962C8B-B14F-4D97-AF65-F5344CB8AC3E}">
        <p14:creationId xmlns:p14="http://schemas.microsoft.com/office/powerpoint/2010/main" val="338742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E6A347-E849-4263-9BF9-31A91B9AAA7C}"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81102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75101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2638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90179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E6A347-E849-4263-9BF9-31A91B9AAA7C}"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71395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6A347-E849-4263-9BF9-31A91B9AAA7C}"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124605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E6A347-E849-4263-9BF9-31A91B9AAA7C}" type="datetimeFigureOut">
              <a:rPr lang="en-US" smtClean="0"/>
              <a:t>9/29/2017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05215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E6A347-E849-4263-9BF9-31A91B9AAA7C}" type="datetimeFigureOut">
              <a:rPr lang="en-US" smtClean="0"/>
              <a:t>9/29/2017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51907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6A347-E849-4263-9BF9-31A91B9AAA7C}" type="datetimeFigureOut">
              <a:rPr lang="en-US" smtClean="0"/>
              <a:t>9/29/2017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91475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6A347-E849-4263-9BF9-31A91B9AAA7C}"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5035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6A347-E849-4263-9BF9-31A91B9AAA7C}"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15038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6A347-E849-4263-9BF9-31A91B9AAA7C}" type="datetimeFigureOut">
              <a:rPr lang="en-US" smtClean="0"/>
              <a:t>9/29/2017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39A0E-B679-4FA6-92D2-96E57733D080}" type="slidenum">
              <a:rPr lang="en-US" smtClean="0"/>
              <a:t>‹#›</a:t>
            </a:fld>
            <a:endParaRPr lang="en-US"/>
          </a:p>
        </p:txBody>
      </p:sp>
    </p:spTree>
    <p:extLst>
      <p:ext uri="{BB962C8B-B14F-4D97-AF65-F5344CB8AC3E}">
        <p14:creationId xmlns:p14="http://schemas.microsoft.com/office/powerpoint/2010/main" val="3223884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dirty="0"/>
              <a:t>[ 2.00 ] [ Today’s Date ] [ Instructor Name ]</a:t>
            </a:r>
          </a:p>
        </p:txBody>
      </p:sp>
    </p:spTree>
    <p:extLst>
      <p:ext uri="{BB962C8B-B14F-4D97-AF65-F5344CB8AC3E}">
        <p14:creationId xmlns:p14="http://schemas.microsoft.com/office/powerpoint/2010/main" val="269746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Data Concepts</a:t>
            </a:r>
          </a:p>
        </p:txBody>
      </p:sp>
      <p:sp>
        <p:nvSpPr>
          <p:cNvPr id="3" name="Subtitle 2"/>
          <p:cNvSpPr>
            <a:spLocks noGrp="1"/>
          </p:cNvSpPr>
          <p:nvPr>
            <p:ph type="subTitle" idx="1"/>
          </p:nvPr>
        </p:nvSpPr>
        <p:spPr/>
        <p:txBody>
          <a:bodyPr/>
          <a:lstStyle/>
          <a:p>
            <a:r>
              <a:rPr lang="en-US" dirty="0"/>
              <a:t>[ 2.01 ] [ Today’s Date ] [ Instructor Name ]</a:t>
            </a:r>
          </a:p>
        </p:txBody>
      </p:sp>
    </p:spTree>
    <p:extLst>
      <p:ext uri="{BB962C8B-B14F-4D97-AF65-F5344CB8AC3E}">
        <p14:creationId xmlns:p14="http://schemas.microsoft.com/office/powerpoint/2010/main" val="238259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68" y="698500"/>
            <a:ext cx="10515600" cy="1157288"/>
          </a:xfrm>
        </p:spPr>
        <p:txBody>
          <a:bodyPr/>
          <a:lstStyle/>
          <a:p>
            <a:r>
              <a:rPr lang="en-US" dirty="0"/>
              <a:t>Data Types</a:t>
            </a:r>
          </a:p>
        </p:txBody>
      </p:sp>
      <p:sp>
        <p:nvSpPr>
          <p:cNvPr id="3" name="Content Placeholder 2"/>
          <p:cNvSpPr>
            <a:spLocks noGrp="1"/>
          </p:cNvSpPr>
          <p:nvPr>
            <p:ph idx="1"/>
          </p:nvPr>
        </p:nvSpPr>
        <p:spPr/>
        <p:txBody>
          <a:bodyPr/>
          <a:lstStyle/>
          <a:p>
            <a:pPr marL="0" indent="0">
              <a:buNone/>
            </a:pPr>
            <a:r>
              <a:rPr lang="en-US" dirty="0"/>
              <a:t>Two data type groups in Java:</a:t>
            </a:r>
          </a:p>
          <a:p>
            <a:pPr marL="0" indent="0">
              <a:buNone/>
            </a:pPr>
            <a:endParaRPr lang="en-US" dirty="0"/>
          </a:p>
          <a:p>
            <a:r>
              <a:rPr lang="en-US" b="1" dirty="0"/>
              <a:t>Primitive</a:t>
            </a:r>
          </a:p>
          <a:p>
            <a:pPr marL="457200"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double, char, </a:t>
            </a:r>
            <a:r>
              <a:rPr lang="en-US" dirty="0" err="1">
                <a:latin typeface="Courier New" panose="02070309020205020404" pitchFamily="49" charset="0"/>
                <a:cs typeface="Courier New" panose="02070309020205020404" pitchFamily="49" charset="0"/>
              </a:rPr>
              <a:t>boolean</a:t>
            </a:r>
            <a:endParaRPr lang="en-US" dirty="0">
              <a:latin typeface="Courier New" panose="02070309020205020404" pitchFamily="49" charset="0"/>
              <a:cs typeface="Courier New" panose="02070309020205020404" pitchFamily="49" charset="0"/>
            </a:endParaRPr>
          </a:p>
          <a:p>
            <a:pPr lvl="1"/>
            <a:endParaRPr lang="en-US" dirty="0"/>
          </a:p>
          <a:p>
            <a:r>
              <a:rPr lang="en-US" b="1" dirty="0"/>
              <a:t>Objects</a:t>
            </a:r>
          </a:p>
          <a:p>
            <a:pPr marL="457200" lvl="1" indent="0">
              <a:buNone/>
            </a:pPr>
            <a:r>
              <a:rPr lang="en-US" dirty="0">
                <a:latin typeface="Courier New" panose="02070309020205020404" pitchFamily="49" charset="0"/>
                <a:cs typeface="Courier New" panose="02070309020205020404" pitchFamily="49" charset="0"/>
              </a:rPr>
              <a:t>String</a:t>
            </a:r>
            <a:r>
              <a:rPr lang="en-US" dirty="0"/>
              <a:t>, … - we’ll deal with these later.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6277" y="2057399"/>
            <a:ext cx="5064370" cy="3165231"/>
          </a:xfrm>
          <a:prstGeom prst="rect">
            <a:avLst/>
          </a:prstGeom>
        </p:spPr>
      </p:pic>
    </p:spTree>
    <p:extLst>
      <p:ext uri="{BB962C8B-B14F-4D97-AF65-F5344CB8AC3E}">
        <p14:creationId xmlns:p14="http://schemas.microsoft.com/office/powerpoint/2010/main" val="158530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pPr marL="0" indent="0">
              <a:buNone/>
            </a:pPr>
            <a:r>
              <a:rPr lang="en-US" b="1" dirty="0"/>
              <a:t>Type</a:t>
            </a:r>
            <a:r>
              <a:rPr lang="en-US" dirty="0"/>
              <a:t>: a name for a category of data values that are related.</a:t>
            </a:r>
            <a:endParaRPr lang="en-US" b="1" dirty="0"/>
          </a:p>
          <a:p>
            <a:pPr marL="0" indent="0">
              <a:buNone/>
            </a:pPr>
            <a:endParaRPr lang="en-US" b="1" dirty="0"/>
          </a:p>
          <a:p>
            <a:r>
              <a:rPr lang="en-US" b="1" dirty="0" err="1">
                <a:latin typeface="Courier New" panose="02070309020205020404" pitchFamily="49" charset="0"/>
                <a:cs typeface="Courier New" panose="02070309020205020404" pitchFamily="49" charset="0"/>
              </a:rPr>
              <a:t>int</a:t>
            </a:r>
            <a:r>
              <a:rPr lang="en-US" dirty="0"/>
              <a:t>: describes all whole numbers, or integers.</a:t>
            </a:r>
            <a:endParaRPr lang="en-US" b="1" dirty="0"/>
          </a:p>
          <a:p>
            <a:endParaRPr lang="en-US" b="1" dirty="0"/>
          </a:p>
          <a:p>
            <a:r>
              <a:rPr lang="en-US" b="1" dirty="0">
                <a:latin typeface="Courier New" panose="02070309020205020404" pitchFamily="49" charset="0"/>
                <a:cs typeface="Courier New" panose="02070309020205020404" pitchFamily="49" charset="0"/>
              </a:rPr>
              <a:t>double</a:t>
            </a:r>
            <a:r>
              <a:rPr lang="en-US" dirty="0"/>
              <a:t>: describes all numbers with decimal points.</a:t>
            </a:r>
            <a:endParaRPr lang="en-US" b="1" dirty="0"/>
          </a:p>
          <a:p>
            <a:endParaRPr lang="en-US" b="1" dirty="0"/>
          </a:p>
          <a:p>
            <a:r>
              <a:rPr lang="en-US" b="1" dirty="0" err="1">
                <a:latin typeface="Courier New" panose="02070309020205020404" pitchFamily="49" charset="0"/>
                <a:cs typeface="Courier New" panose="02070309020205020404" pitchFamily="49" charset="0"/>
              </a:rPr>
              <a:t>boolean</a:t>
            </a:r>
            <a:r>
              <a:rPr lang="en-US" dirty="0"/>
              <a:t>: describes logical values – true or false.</a:t>
            </a:r>
            <a:endParaRPr lang="en-US" b="1" dirty="0"/>
          </a:p>
        </p:txBody>
      </p:sp>
    </p:spTree>
    <p:extLst>
      <p:ext uri="{BB962C8B-B14F-4D97-AF65-F5344CB8AC3E}">
        <p14:creationId xmlns:p14="http://schemas.microsoft.com/office/powerpoint/2010/main" val="363178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lstStyle/>
          <a:p>
            <a:pPr marL="0" indent="0">
              <a:buNone/>
            </a:pPr>
            <a:r>
              <a:rPr lang="en-US" b="1" dirty="0"/>
              <a:t>Expression</a:t>
            </a:r>
            <a:r>
              <a:rPr lang="en-US" dirty="0"/>
              <a:t>: a simple value or set of operations that produces a value</a:t>
            </a:r>
          </a:p>
          <a:p>
            <a:pPr marL="0" indent="0">
              <a:buNone/>
            </a:pPr>
            <a:endParaRPr lang="en-US" sz="3600" b="1" dirty="0"/>
          </a:p>
          <a:p>
            <a:pPr marL="0" indent="0" algn="ctr">
              <a:buNone/>
            </a:pPr>
            <a:r>
              <a:rPr lang="en-US" sz="3600" b="1" dirty="0">
                <a:latin typeface="Courier New" panose="02070309020205020404" pitchFamily="49" charset="0"/>
                <a:cs typeface="Courier New" panose="02070309020205020404" pitchFamily="49" charset="0"/>
              </a:rPr>
              <a:t>14</a:t>
            </a:r>
          </a:p>
          <a:p>
            <a:pPr marL="0" indent="0" algn="ctr">
              <a:buNone/>
            </a:pPr>
            <a:r>
              <a:rPr lang="en-US" sz="3600" b="1" dirty="0">
                <a:latin typeface="Courier New" panose="02070309020205020404" pitchFamily="49" charset="0"/>
                <a:cs typeface="Courier New" panose="02070309020205020404" pitchFamily="49" charset="0"/>
              </a:rPr>
              <a:t>29.0009</a:t>
            </a:r>
          </a:p>
          <a:p>
            <a:pPr marL="0" indent="0" algn="ctr">
              <a:buNone/>
            </a:pPr>
            <a:r>
              <a:rPr lang="en-US" sz="3600" b="1" dirty="0">
                <a:latin typeface="Courier New" panose="02070309020205020404" pitchFamily="49" charset="0"/>
                <a:cs typeface="Courier New" panose="02070309020205020404" pitchFamily="49" charset="0"/>
              </a:rPr>
              <a:t>12 + 6 * 9 - 1</a:t>
            </a:r>
          </a:p>
        </p:txBody>
      </p:sp>
    </p:spTree>
    <p:extLst>
      <p:ext uri="{BB962C8B-B14F-4D97-AF65-F5344CB8AC3E}">
        <p14:creationId xmlns:p14="http://schemas.microsoft.com/office/powerpoint/2010/main" val="42064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lnSpcReduction="10000"/>
          </a:bodyPr>
          <a:lstStyle/>
          <a:p>
            <a:pPr marL="0" indent="0">
              <a:buNone/>
            </a:pPr>
            <a:r>
              <a:rPr lang="en-US" sz="3600" b="1" dirty="0"/>
              <a:t>Operator</a:t>
            </a:r>
            <a:r>
              <a:rPr lang="en-US" sz="3600" dirty="0"/>
              <a:t>: a special symbol used to indicate that an operation is to be performed.</a:t>
            </a:r>
          </a:p>
          <a:p>
            <a:pPr marL="0" indent="0">
              <a:buNone/>
            </a:pPr>
            <a:endParaRPr lang="en-US" sz="3600" b="1" dirty="0"/>
          </a:p>
          <a:p>
            <a:pPr marL="0" indent="0">
              <a:buNone/>
            </a:pPr>
            <a:r>
              <a:rPr lang="en-US" sz="3600" dirty="0"/>
              <a:t>+	plus</a:t>
            </a:r>
          </a:p>
          <a:p>
            <a:pPr marL="0" indent="0">
              <a:buNone/>
            </a:pPr>
            <a:r>
              <a:rPr lang="en-US" sz="3600" dirty="0"/>
              <a:t>- 	minus</a:t>
            </a:r>
            <a:endParaRPr lang="en-US" sz="3200" dirty="0"/>
          </a:p>
          <a:p>
            <a:pPr marL="0" indent="0">
              <a:buNone/>
            </a:pPr>
            <a:r>
              <a:rPr lang="en-US" sz="3200" dirty="0"/>
              <a:t>*	multiply</a:t>
            </a:r>
          </a:p>
          <a:p>
            <a:pPr marL="0" indent="0">
              <a:buNone/>
            </a:pPr>
            <a:r>
              <a:rPr lang="en-US" sz="3200" dirty="0"/>
              <a:t>/	divide</a:t>
            </a:r>
          </a:p>
          <a:p>
            <a:pPr marL="0" indent="0">
              <a:buNone/>
            </a:pPr>
            <a:r>
              <a:rPr lang="en-US" sz="3200" dirty="0"/>
              <a:t>%	modulus</a:t>
            </a:r>
            <a:endParaRPr lang="en-US" sz="3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0460" y="3250553"/>
            <a:ext cx="5552049" cy="2926409"/>
          </a:xfrm>
          <a:prstGeom prst="rect">
            <a:avLst/>
          </a:prstGeom>
        </p:spPr>
      </p:pic>
      <p:cxnSp>
        <p:nvCxnSpPr>
          <p:cNvPr id="6" name="Straight Arrow Connector 5"/>
          <p:cNvCxnSpPr/>
          <p:nvPr/>
        </p:nvCxnSpPr>
        <p:spPr>
          <a:xfrm flipV="1">
            <a:off x="3376246" y="4867422"/>
            <a:ext cx="3826412" cy="928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43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a:t>
            </a:r>
          </a:p>
        </p:txBody>
      </p:sp>
      <p:sp>
        <p:nvSpPr>
          <p:cNvPr id="3" name="Content Placeholder 2"/>
          <p:cNvSpPr>
            <a:spLocks noGrp="1"/>
          </p:cNvSpPr>
          <p:nvPr>
            <p:ph idx="1"/>
          </p:nvPr>
        </p:nvSpPr>
        <p:spPr/>
        <p:txBody>
          <a:bodyPr/>
          <a:lstStyle/>
          <a:p>
            <a:pPr marL="0" indent="0">
              <a:buNone/>
            </a:pPr>
            <a:r>
              <a:rPr lang="en-US" dirty="0"/>
              <a:t>Just like you would expect in a normal math class</a:t>
            </a:r>
          </a:p>
          <a:p>
            <a:pPr marL="0" indent="0">
              <a:buNone/>
            </a:pPr>
            <a:r>
              <a:rPr lang="en-US" dirty="0"/>
              <a:t>Everything is solved left to right!</a:t>
            </a:r>
          </a:p>
          <a:p>
            <a:pPr marL="0" indent="0">
              <a:buNone/>
            </a:pPr>
            <a:endParaRPr lang="en-US" dirty="0"/>
          </a:p>
          <a:p>
            <a:pPr marL="0" indent="0">
              <a:buNone/>
            </a:pPr>
            <a:r>
              <a:rPr lang="en-US" dirty="0"/>
              <a:t>PEMDAS</a:t>
            </a:r>
          </a:p>
          <a:p>
            <a:r>
              <a:rPr lang="en-US" b="1" dirty="0"/>
              <a:t>P</a:t>
            </a:r>
            <a:r>
              <a:rPr lang="en-US" dirty="0"/>
              <a:t>arentheses</a:t>
            </a:r>
          </a:p>
          <a:p>
            <a:r>
              <a:rPr lang="en-US" b="1" dirty="0"/>
              <a:t>E</a:t>
            </a:r>
            <a:r>
              <a:rPr lang="en-US" dirty="0"/>
              <a:t>xponent (ignore this for now)</a:t>
            </a:r>
          </a:p>
          <a:p>
            <a:r>
              <a:rPr lang="en-US" b="1" dirty="0"/>
              <a:t>M</a:t>
            </a:r>
            <a:r>
              <a:rPr lang="en-US" dirty="0"/>
              <a:t>ultiply / </a:t>
            </a:r>
            <a:r>
              <a:rPr lang="en-US" b="1" dirty="0"/>
              <a:t>D</a:t>
            </a:r>
            <a:r>
              <a:rPr lang="en-US" dirty="0"/>
              <a:t>ivide / Modulus</a:t>
            </a:r>
          </a:p>
          <a:p>
            <a:r>
              <a:rPr lang="en-US" b="1" dirty="0"/>
              <a:t>A</a:t>
            </a:r>
            <a:r>
              <a:rPr lang="en-US" dirty="0"/>
              <a:t>ddition / </a:t>
            </a:r>
            <a:r>
              <a:rPr lang="en-US" b="1" dirty="0"/>
              <a:t>S</a:t>
            </a:r>
            <a:r>
              <a:rPr lang="en-US" dirty="0"/>
              <a:t>ubtraction</a:t>
            </a:r>
            <a:endParaRPr lang="en-US" b="1" dirty="0"/>
          </a:p>
        </p:txBody>
      </p:sp>
      <p:pic>
        <p:nvPicPr>
          <p:cNvPr id="4" name="Picture 3"/>
          <p:cNvPicPr>
            <a:picLocks noChangeAspect="1"/>
          </p:cNvPicPr>
          <p:nvPr/>
        </p:nvPicPr>
        <p:blipFill rotWithShape="1">
          <a:blip r:embed="rId2"/>
          <a:srcRect t="12368" b="40"/>
          <a:stretch/>
        </p:blipFill>
        <p:spPr>
          <a:xfrm>
            <a:off x="8435479" y="2256948"/>
            <a:ext cx="3185608" cy="3720463"/>
          </a:xfrm>
          <a:prstGeom prst="rect">
            <a:avLst/>
          </a:prstGeom>
        </p:spPr>
      </p:pic>
    </p:spTree>
    <p:extLst>
      <p:ext uri="{BB962C8B-B14F-4D97-AF65-F5344CB8AC3E}">
        <p14:creationId xmlns:p14="http://schemas.microsoft.com/office/powerpoint/2010/main" val="12574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Arithmetic</a:t>
            </a:r>
          </a:p>
        </p:txBody>
      </p:sp>
      <p:sp>
        <p:nvSpPr>
          <p:cNvPr id="3" name="Content Placeholder 2"/>
          <p:cNvSpPr>
            <a:spLocks noGrp="1"/>
          </p:cNvSpPr>
          <p:nvPr>
            <p:ph idx="1"/>
          </p:nvPr>
        </p:nvSpPr>
        <p:spPr/>
        <p:txBody>
          <a:bodyPr/>
          <a:lstStyle/>
          <a:p>
            <a:pPr marL="0" indent="0">
              <a:buNone/>
            </a:pPr>
            <a:r>
              <a:rPr lang="en-US" dirty="0"/>
              <a:t>Dividing two </a:t>
            </a:r>
            <a:r>
              <a:rPr lang="en-US" dirty="0" err="1">
                <a:latin typeface="Courier New" panose="02070309020205020404" pitchFamily="49" charset="0"/>
                <a:cs typeface="Courier New" panose="02070309020205020404" pitchFamily="49" charset="0"/>
              </a:rPr>
              <a:t>int</a:t>
            </a:r>
            <a:r>
              <a:rPr lang="en-US" dirty="0"/>
              <a:t> values always results in a single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a:p>
            <a:pPr marL="0" indent="0">
              <a:buNone/>
            </a:pPr>
            <a:r>
              <a:rPr lang="en-US" b="1" dirty="0"/>
              <a:t>(always truncated: rounded down)</a:t>
            </a:r>
            <a:endParaRPr lang="en-US" dirty="0"/>
          </a:p>
          <a:p>
            <a:pPr marL="0" indent="0">
              <a:buNone/>
            </a:pPr>
            <a:r>
              <a:rPr lang="en-US" b="1" dirty="0"/>
              <a:t>	</a:t>
            </a:r>
            <a:r>
              <a:rPr lang="en-US" dirty="0">
                <a:latin typeface="Courier New" panose="02070309020205020404" pitchFamily="49" charset="0"/>
                <a:cs typeface="Courier New" panose="02070309020205020404" pitchFamily="49" charset="0"/>
              </a:rPr>
              <a:t>10 / 2 = 5</a:t>
            </a:r>
          </a:p>
          <a:p>
            <a:pPr marL="0" indent="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15 / 2 = 7</a:t>
            </a:r>
          </a:p>
          <a:p>
            <a:pPr marL="0" indent="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19 / 10 = 1</a:t>
            </a:r>
          </a:p>
          <a:p>
            <a:pPr marL="0" indent="0">
              <a:buNone/>
            </a:pPr>
            <a:endParaRPr lang="en-US" b="1" dirty="0"/>
          </a:p>
          <a:p>
            <a:pPr marL="0" indent="0">
              <a:buNone/>
            </a:pPr>
            <a:r>
              <a:rPr lang="en-US" dirty="0"/>
              <a:t>Dividing with a double results in a double</a:t>
            </a:r>
          </a:p>
          <a:p>
            <a:pPr marL="0" indent="0">
              <a:buNone/>
            </a:pPr>
            <a:r>
              <a:rPr lang="en-US" dirty="0"/>
              <a:t>	</a:t>
            </a:r>
            <a:r>
              <a:rPr lang="en-US" dirty="0">
                <a:latin typeface="Courier New" panose="02070309020205020404" pitchFamily="49" charset="0"/>
                <a:cs typeface="Courier New" panose="02070309020205020404" pitchFamily="49" charset="0"/>
              </a:rPr>
              <a:t>15 / 2.0 = 7.5</a:t>
            </a:r>
          </a:p>
        </p:txBody>
      </p:sp>
      <p:sp>
        <p:nvSpPr>
          <p:cNvPr id="4" name="Rectangle 3"/>
          <p:cNvSpPr/>
          <p:nvPr/>
        </p:nvSpPr>
        <p:spPr>
          <a:xfrm>
            <a:off x="7835705" y="3318963"/>
            <a:ext cx="3221501" cy="2548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Example problems:</a:t>
            </a:r>
          </a:p>
          <a:p>
            <a:pPr algn="ctr"/>
            <a:endParaRPr lang="en-US" dirty="0"/>
          </a:p>
          <a:p>
            <a:pPr algn="ctr"/>
            <a:r>
              <a:rPr lang="en-US" dirty="0">
                <a:latin typeface="Courier New" panose="02070309020205020404" pitchFamily="49" charset="0"/>
                <a:cs typeface="Courier New" panose="02070309020205020404" pitchFamily="49" charset="0"/>
              </a:rPr>
              <a:t>7 / 3 * 1.2 + 3 / 2</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1 * 2 + 3 * 5 % 4</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1 + 8 % 3 * 2 - 9</a:t>
            </a:r>
          </a:p>
        </p:txBody>
      </p:sp>
    </p:spTree>
    <p:extLst>
      <p:ext uri="{BB962C8B-B14F-4D97-AF65-F5344CB8AC3E}">
        <p14:creationId xmlns:p14="http://schemas.microsoft.com/office/powerpoint/2010/main" val="4016909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 to String Concatenation : Expressions with Strings</a:t>
            </a:r>
          </a:p>
        </p:txBody>
      </p:sp>
      <p:sp>
        <p:nvSpPr>
          <p:cNvPr id="3" name="Content Placeholder 2"/>
          <p:cNvSpPr>
            <a:spLocks noGrp="1"/>
          </p:cNvSpPr>
          <p:nvPr>
            <p:ph idx="1"/>
          </p:nvPr>
        </p:nvSpPr>
        <p:spPr/>
        <p:txBody>
          <a:bodyPr>
            <a:normAutofit lnSpcReduction="10000"/>
          </a:bodyPr>
          <a:lstStyle/>
          <a:p>
            <a:pPr marL="0" indent="0">
              <a:buNone/>
            </a:pPr>
            <a:r>
              <a:rPr lang="en-US" b="1" dirty="0"/>
              <a:t>Converts other types to String</a:t>
            </a:r>
          </a:p>
          <a:p>
            <a:pPr marL="0" indent="0">
              <a:buNone/>
            </a:pPr>
            <a:r>
              <a:rPr lang="en-US" b="1" dirty="0"/>
              <a:t>Obeys Order of Operations</a:t>
            </a:r>
          </a:p>
          <a:p>
            <a:pPr marL="0" indent="0">
              <a:buNone/>
            </a:pPr>
            <a:endParaRPr lang="en-US" dirty="0"/>
          </a:p>
          <a:p>
            <a:pPr marL="0" indent="0">
              <a:buNone/>
            </a:pPr>
            <a:r>
              <a:rPr lang="en-US" b="1" dirty="0"/>
              <a:t>Examples</a:t>
            </a:r>
          </a:p>
          <a:p>
            <a:pPr marL="0" indent="0">
              <a:buNone/>
            </a:pPr>
            <a:r>
              <a:rPr lang="en-US" dirty="0">
                <a:latin typeface="Courier New" panose="02070309020205020404" pitchFamily="49" charset="0"/>
                <a:cs typeface="Courier New" panose="02070309020205020404" pitchFamily="49" charset="0"/>
              </a:rPr>
              <a:t>“hello” + 4 =			“hello4”</a:t>
            </a:r>
          </a:p>
          <a:p>
            <a:pPr marL="0" indent="0">
              <a:buNone/>
            </a:pPr>
            <a:r>
              <a:rPr lang="en-US" dirty="0">
                <a:latin typeface="Courier New" panose="02070309020205020404" pitchFamily="49" charset="0"/>
                <a:cs typeface="Courier New" panose="02070309020205020404" pitchFamily="49" charset="0"/>
              </a:rPr>
              <a:t>“hello” + 4 + 2 = 		“hello42”</a:t>
            </a:r>
          </a:p>
          <a:p>
            <a:pPr marL="0" indent="0">
              <a:buNone/>
            </a:pPr>
            <a:r>
              <a:rPr lang="en-US" dirty="0">
                <a:latin typeface="Courier New" panose="02070309020205020404" pitchFamily="49" charset="0"/>
                <a:cs typeface="Courier New" panose="02070309020205020404" pitchFamily="49" charset="0"/>
              </a:rPr>
              <a:t>4 + 2 + “hello” = 		“6hello”</a:t>
            </a:r>
          </a:p>
          <a:p>
            <a:pPr marL="0" indent="0">
              <a:buNone/>
            </a:pPr>
            <a:r>
              <a:rPr lang="en-US" dirty="0">
                <a:latin typeface="Courier New" panose="02070309020205020404" pitchFamily="49" charset="0"/>
                <a:cs typeface="Courier New" panose="02070309020205020404" pitchFamily="49" charset="0"/>
              </a:rPr>
              <a:t>“hello” + (4 + 2) = 		“hello6”</a:t>
            </a:r>
          </a:p>
          <a:p>
            <a:pPr marL="0" indent="0">
              <a:buNone/>
            </a:pPr>
            <a:r>
              <a:rPr lang="en-US" dirty="0">
                <a:latin typeface="Courier New" panose="02070309020205020404" pitchFamily="49" charset="0"/>
                <a:cs typeface="Courier New" panose="02070309020205020404" pitchFamily="49" charset="0"/>
              </a:rPr>
              <a:t>“hello” + 4 * 2 = 		“hello8”</a:t>
            </a:r>
          </a:p>
        </p:txBody>
      </p:sp>
    </p:spTree>
    <p:extLst>
      <p:ext uri="{BB962C8B-B14F-4D97-AF65-F5344CB8AC3E}">
        <p14:creationId xmlns:p14="http://schemas.microsoft.com/office/powerpoint/2010/main" val="389477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dirty="0"/>
              <a:t>Evaluating Expressions Activity</a:t>
            </a:r>
          </a:p>
        </p:txBody>
      </p:sp>
    </p:spTree>
    <p:extLst>
      <p:ext uri="{BB962C8B-B14F-4D97-AF65-F5344CB8AC3E}">
        <p14:creationId xmlns:p14="http://schemas.microsoft.com/office/powerpoint/2010/main" val="255727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Lab</a:t>
            </a:r>
          </a:p>
        </p:txBody>
      </p:sp>
      <p:sp>
        <p:nvSpPr>
          <p:cNvPr id="3" name="Content Placeholder 2"/>
          <p:cNvSpPr>
            <a:spLocks noGrp="1"/>
          </p:cNvSpPr>
          <p:nvPr>
            <p:ph idx="1"/>
          </p:nvPr>
        </p:nvSpPr>
        <p:spPr>
          <a:xfrm>
            <a:off x="684041" y="1561453"/>
            <a:ext cx="10823917" cy="4119563"/>
          </a:xfrm>
        </p:spPr>
        <p:txBody>
          <a:bodyPr/>
          <a:lstStyle/>
          <a:p>
            <a:pPr marL="0" indent="0">
              <a:buNone/>
            </a:pPr>
            <a:r>
              <a:rPr lang="en-US" dirty="0"/>
              <a:t>Practice It: Do the </a:t>
            </a:r>
            <a:r>
              <a:rPr lang="en-US" b="1" dirty="0"/>
              <a:t>TOP 5 PROBLEMS ONLY </a:t>
            </a:r>
            <a:r>
              <a:rPr lang="en-US" dirty="0"/>
              <a:t>from each of the following:</a:t>
            </a:r>
          </a:p>
          <a:p>
            <a:pPr marL="0" indent="0">
              <a:buNone/>
            </a:pPr>
            <a:endParaRPr lang="en-US" dirty="0"/>
          </a:p>
          <a:p>
            <a:pPr>
              <a:buFontTx/>
              <a:buChar char="-"/>
            </a:pPr>
            <a:r>
              <a:rPr lang="en-US" dirty="0"/>
              <a:t>BJP3 Self-Check 2.2: expressions1 (top 5 only)</a:t>
            </a:r>
          </a:p>
          <a:p>
            <a:pPr marL="0" indent="0">
              <a:buNone/>
            </a:pPr>
            <a:r>
              <a:rPr lang="en-US" dirty="0"/>
              <a:t>- BJP3 Self-Check 2.3: expressions2 (top 5 only)</a:t>
            </a:r>
          </a:p>
          <a:p>
            <a:pPr marL="0" indent="0">
              <a:buNone/>
            </a:pPr>
            <a:r>
              <a:rPr lang="en-US" dirty="0"/>
              <a:t>- BJP3 Self-Check 2.4: expressions3 (top 5 only)</a:t>
            </a:r>
          </a:p>
          <a:p>
            <a:pPr>
              <a:buFontTx/>
              <a:buChar char="-"/>
            </a:pPr>
            <a:endParaRPr lang="en-US" dirty="0"/>
          </a:p>
          <a:p>
            <a:pPr marL="0" indent="0">
              <a:buNone/>
            </a:pPr>
            <a:r>
              <a:rPr lang="en-US" dirty="0"/>
              <a:t>If the answer is a </a:t>
            </a:r>
            <a:r>
              <a:rPr lang="en-US" dirty="0">
                <a:latin typeface="Courier New" panose="02070309020205020404" pitchFamily="49" charset="0"/>
                <a:cs typeface="Courier New" panose="02070309020205020404" pitchFamily="49" charset="0"/>
              </a:rPr>
              <a:t>String</a:t>
            </a:r>
            <a:r>
              <a:rPr lang="en-US" dirty="0"/>
              <a:t>, you must enclose the answer in “double-quotes”</a:t>
            </a:r>
          </a:p>
        </p:txBody>
      </p:sp>
    </p:spTree>
    <p:extLst>
      <p:ext uri="{BB962C8B-B14F-4D97-AF65-F5344CB8AC3E}">
        <p14:creationId xmlns:p14="http://schemas.microsoft.com/office/powerpoint/2010/main" val="387241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dirty="0"/>
              <a:t>Test Review:</a:t>
            </a:r>
          </a:p>
        </p:txBody>
      </p:sp>
      <p:sp>
        <p:nvSpPr>
          <p:cNvPr id="5" name="Subtitle 4"/>
          <p:cNvSpPr>
            <a:spLocks noGrp="1"/>
          </p:cNvSpPr>
          <p:nvPr>
            <p:ph type="subTitle" idx="1"/>
          </p:nvPr>
        </p:nvSpPr>
        <p:spPr/>
        <p:txBody>
          <a:bodyPr>
            <a:normAutofit/>
          </a:bodyPr>
          <a:lstStyle/>
          <a:p>
            <a:r>
              <a:rPr lang="en-US" sz="3200" dirty="0"/>
              <a:t>Do you have any questions about the test?</a:t>
            </a:r>
          </a:p>
        </p:txBody>
      </p:sp>
    </p:spTree>
    <p:extLst>
      <p:ext uri="{BB962C8B-B14F-4D97-AF65-F5344CB8AC3E}">
        <p14:creationId xmlns:p14="http://schemas.microsoft.com/office/powerpoint/2010/main" val="1171944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2.2 up to “String Concatenation”</a:t>
            </a:r>
          </a:p>
          <a:p>
            <a:pPr marL="0" indent="0">
              <a:buNone/>
            </a:pPr>
            <a:endParaRPr lang="en-US" dirty="0"/>
          </a:p>
          <a:p>
            <a:pPr marL="0" indent="0">
              <a:buNone/>
            </a:pPr>
            <a:r>
              <a:rPr lang="en-US" dirty="0"/>
              <a:t>Complete chapter 2 self-check questions 1 – 3 (4</a:t>
            </a:r>
            <a:r>
              <a:rPr lang="en-US" baseline="30000" dirty="0"/>
              <a:t>th</a:t>
            </a:r>
            <a:r>
              <a:rPr lang="en-US" dirty="0"/>
              <a:t> edition 1, 3, 4). </a:t>
            </a:r>
          </a:p>
        </p:txBody>
      </p:sp>
    </p:spTree>
    <p:extLst>
      <p:ext uri="{BB962C8B-B14F-4D97-AF65-F5344CB8AC3E}">
        <p14:creationId xmlns:p14="http://schemas.microsoft.com/office/powerpoint/2010/main" val="2261685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Declaring and Assigning Variables</a:t>
            </a:r>
          </a:p>
        </p:txBody>
      </p:sp>
      <p:sp>
        <p:nvSpPr>
          <p:cNvPr id="3" name="Subtitle 2"/>
          <p:cNvSpPr>
            <a:spLocks noGrp="1"/>
          </p:cNvSpPr>
          <p:nvPr>
            <p:ph type="subTitle" idx="1"/>
          </p:nvPr>
        </p:nvSpPr>
        <p:spPr/>
        <p:txBody>
          <a:bodyPr/>
          <a:lstStyle/>
          <a:p>
            <a:r>
              <a:rPr lang="en-US" dirty="0"/>
              <a:t>[ 2.02] [ Today’s Date ] [ Instructor Name ]</a:t>
            </a:r>
          </a:p>
        </p:txBody>
      </p:sp>
    </p:spTree>
    <p:extLst>
      <p:ext uri="{BB962C8B-B14F-4D97-AF65-F5344CB8AC3E}">
        <p14:creationId xmlns:p14="http://schemas.microsoft.com/office/powerpoint/2010/main" val="576216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Variables	</a:t>
            </a:r>
          </a:p>
        </p:txBody>
      </p:sp>
      <p:sp>
        <p:nvSpPr>
          <p:cNvPr id="5"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 piece of the computer’s memory that is given a name and type</a:t>
            </a:r>
          </a:p>
          <a:p>
            <a:pPr marL="0" indent="0">
              <a:buFont typeface="Arial" panose="020B0604020202020204" pitchFamily="34" charset="0"/>
              <a:buNone/>
            </a:pPr>
            <a:r>
              <a:rPr lang="en-US" dirty="0"/>
              <a:t>Can store a value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Example: preset station on a car stereo or cell phone speed dial</a:t>
            </a:r>
            <a:endParaRPr lang="en-US" b="1" dirty="0"/>
          </a:p>
        </p:txBody>
      </p:sp>
    </p:spTree>
    <p:extLst>
      <p:ext uri="{BB962C8B-B14F-4D97-AF65-F5344CB8AC3E}">
        <p14:creationId xmlns:p14="http://schemas.microsoft.com/office/powerpoint/2010/main" val="227585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Declare the variable</a:t>
            </a:r>
            <a:br>
              <a:rPr lang="en-US" dirty="0"/>
            </a:br>
            <a:r>
              <a:rPr lang="en-US" sz="3200" dirty="0"/>
              <a:t>Sets aside memory for storing a value</a:t>
            </a:r>
            <a:endParaRPr lang="en-US" dirty="0"/>
          </a:p>
        </p:txBody>
      </p:sp>
      <p:sp>
        <p:nvSpPr>
          <p:cNvPr id="3" name="Content Placeholder 2"/>
          <p:cNvSpPr>
            <a:spLocks noGrp="1"/>
          </p:cNvSpPr>
          <p:nvPr>
            <p:ph idx="1"/>
          </p:nvPr>
        </p:nvSpPr>
        <p:spPr>
          <a:xfrm>
            <a:off x="838200" y="1825625"/>
            <a:ext cx="10515600" cy="4949248"/>
          </a:xfrm>
        </p:spPr>
        <p:txBody>
          <a:bodyPr/>
          <a:lstStyle/>
          <a:p>
            <a:pPr marL="0" indent="0">
              <a:buNone/>
            </a:pPr>
            <a:r>
              <a:rPr lang="en-US" sz="2400" dirty="0"/>
              <a:t>Variables must be declared before the variable can be used</a:t>
            </a:r>
          </a:p>
          <a:p>
            <a:pPr marL="0" indent="0">
              <a:buNone/>
            </a:pPr>
            <a:endParaRPr lang="en-US" sz="2400" dirty="0"/>
          </a:p>
          <a:p>
            <a:pPr marL="0" indent="0">
              <a:buNone/>
            </a:pPr>
            <a:r>
              <a:rPr lang="en-US" sz="2400" dirty="0"/>
              <a:t>Syntax:</a:t>
            </a:r>
          </a:p>
          <a:p>
            <a:pPr marL="0" indent="0">
              <a:buNone/>
            </a:pPr>
            <a:r>
              <a:rPr lang="en-US" sz="2400" dirty="0"/>
              <a:t>	&lt;</a:t>
            </a:r>
            <a:r>
              <a:rPr lang="en-US" sz="2400" dirty="0">
                <a:latin typeface="Courier New" panose="02070309020205020404" pitchFamily="49" charset="0"/>
                <a:cs typeface="Courier New" panose="02070309020205020404" pitchFamily="49" charset="0"/>
              </a:rPr>
              <a:t>type&gt; &lt;variable name&gt;;</a:t>
            </a:r>
          </a:p>
          <a:p>
            <a:r>
              <a:rPr lang="en-US" sz="2400" dirty="0">
                <a:latin typeface="Courier New" panose="02070309020205020404" pitchFamily="49" charset="0"/>
                <a:cs typeface="Courier New" panose="02070309020205020404" pitchFamily="49" charset="0"/>
              </a:rPr>
              <a:t>String</a:t>
            </a:r>
            <a:r>
              <a:rPr lang="en-US" sz="2400" dirty="0">
                <a:cs typeface="Courier New" panose="02070309020205020404" pitchFamily="49" charset="0"/>
              </a:rPr>
              <a:t> is the type we have learned so far</a:t>
            </a:r>
          </a:p>
          <a:p>
            <a:r>
              <a:rPr lang="en-US" sz="2400" dirty="0">
                <a:latin typeface="Courier New" panose="02070309020205020404" pitchFamily="49" charset="0"/>
                <a:cs typeface="Courier New" panose="02070309020205020404" pitchFamily="49" charset="0"/>
              </a:rPr>
              <a:t>name</a:t>
            </a:r>
            <a:r>
              <a:rPr lang="en-US" sz="2400" dirty="0">
                <a:cs typeface="Courier New" panose="02070309020205020404" pitchFamily="49" charset="0"/>
              </a:rPr>
              <a:t> is an identifier</a:t>
            </a:r>
          </a:p>
          <a:p>
            <a:r>
              <a:rPr lang="en-US" sz="2400" dirty="0">
                <a:cs typeface="Courier New" panose="02070309020205020404" pitchFamily="49" charset="0"/>
              </a:rPr>
              <a:t>Naming convention is camel casing: lower case first letter</a:t>
            </a:r>
            <a:br>
              <a:rPr lang="en-US" sz="2400" dirty="0">
                <a:cs typeface="Courier New" panose="02070309020205020404" pitchFamily="49" charset="0"/>
              </a:rPr>
            </a:br>
            <a:r>
              <a:rPr lang="en-US" sz="2400" dirty="0">
                <a:cs typeface="Courier New" panose="02070309020205020404" pitchFamily="49" charset="0"/>
              </a:rPr>
              <a:t>	Example: </a:t>
            </a:r>
            <a:r>
              <a:rPr lang="en-US" sz="2400" dirty="0" err="1">
                <a:cs typeface="Courier New" panose="02070309020205020404" pitchFamily="49" charset="0"/>
              </a:rPr>
              <a:t>myVariableName</a:t>
            </a:r>
            <a:endParaRPr lang="en-US" sz="2400" dirty="0">
              <a:cs typeface="Courier New" panose="02070309020205020404" pitchFamily="49" charset="0"/>
            </a:endParaRPr>
          </a:p>
          <a:p>
            <a:endParaRPr lang="en-US" sz="2400" dirty="0">
              <a:cs typeface="Courier New" panose="02070309020205020404" pitchFamily="49" charset="0"/>
            </a:endParaRPr>
          </a:p>
          <a:p>
            <a:pPr marL="0" indent="0">
              <a:buNone/>
            </a:pPr>
            <a:r>
              <a:rPr lang="en-US" sz="2400" dirty="0"/>
              <a:t>Example:</a:t>
            </a:r>
          </a:p>
          <a:p>
            <a:pPr marL="0" indent="0">
              <a:buNone/>
            </a:pPr>
            <a:r>
              <a:rPr lang="en-US" dirty="0"/>
              <a:t>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myStringVar</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9113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Assign the variable</a:t>
            </a:r>
            <a:br>
              <a:rPr lang="en-US" dirty="0"/>
            </a:br>
            <a:r>
              <a:rPr lang="en-US" sz="3200" dirty="0"/>
              <a:t>Stores a value to the space reserved for the variable</a:t>
            </a:r>
            <a:endParaRPr lang="en-US" dirty="0"/>
          </a:p>
        </p:txBody>
      </p:sp>
      <p:sp>
        <p:nvSpPr>
          <p:cNvPr id="3" name="Content Placeholder 2"/>
          <p:cNvSpPr>
            <a:spLocks noGrp="1"/>
          </p:cNvSpPr>
          <p:nvPr>
            <p:ph idx="1"/>
          </p:nvPr>
        </p:nvSpPr>
        <p:spPr>
          <a:xfrm>
            <a:off x="838200" y="1825625"/>
            <a:ext cx="10515600" cy="4949248"/>
          </a:xfrm>
        </p:spPr>
        <p:txBody>
          <a:bodyPr/>
          <a:lstStyle/>
          <a:p>
            <a:pPr marL="0" indent="0">
              <a:buNone/>
            </a:pPr>
            <a:r>
              <a:rPr lang="en-US" sz="2400" dirty="0"/>
              <a:t>Syntax:</a:t>
            </a:r>
          </a:p>
          <a:p>
            <a:pPr marL="0" indent="0">
              <a:buNone/>
            </a:pPr>
            <a:r>
              <a:rPr lang="en-US" sz="2400" dirty="0"/>
              <a:t>	</a:t>
            </a:r>
            <a:r>
              <a:rPr lang="en-US" sz="2400" dirty="0">
                <a:latin typeface="Courier New" panose="02070309020205020404" pitchFamily="49" charset="0"/>
                <a:cs typeface="Courier New" panose="02070309020205020404" pitchFamily="49" charset="0"/>
              </a:rPr>
              <a:t>&lt;variable name&gt; = &lt;expression&gt;;</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the value stored can be updated as many times as needed</a:t>
            </a:r>
          </a:p>
          <a:p>
            <a:r>
              <a:rPr lang="en-US" sz="2400" dirty="0">
                <a:cs typeface="Courier New" panose="02070309020205020404" pitchFamily="49" charset="0"/>
              </a:rPr>
              <a:t>a value can be assigned the same time it is declared:</a:t>
            </a:r>
            <a:br>
              <a:rPr lang="en-US" sz="2400" dirty="0">
                <a:cs typeface="Courier New" panose="02070309020205020404" pitchFamily="49" charset="0"/>
              </a:rPr>
            </a:br>
            <a:r>
              <a:rPr lang="en-US" sz="2400" dirty="0">
                <a:cs typeface="Courier New" panose="02070309020205020404" pitchFamily="49" charset="0"/>
              </a:rPr>
              <a:t>	</a:t>
            </a:r>
            <a:r>
              <a:rPr lang="en-US" sz="2400" dirty="0">
                <a:latin typeface="Courier New" panose="02070309020205020404" pitchFamily="49" charset="0"/>
                <a:cs typeface="Courier New" panose="02070309020205020404" pitchFamily="49" charset="0"/>
              </a:rPr>
              <a:t>&lt;type&gt; &lt;variable name&gt; = &lt;expression&gt;;</a:t>
            </a:r>
          </a:p>
          <a:p>
            <a:pPr marL="0" indent="0">
              <a:buNone/>
            </a:pPr>
            <a:endParaRPr lang="en-US" sz="2400" dirty="0">
              <a:cs typeface="Courier New" panose="02070309020205020404" pitchFamily="49" charset="0"/>
            </a:endParaRPr>
          </a:p>
          <a:p>
            <a:pPr marL="0" indent="0">
              <a:buNone/>
            </a:pPr>
            <a:r>
              <a:rPr lang="en-US" sz="2400" dirty="0"/>
              <a:t>Example:</a:t>
            </a:r>
          </a:p>
          <a:p>
            <a:pPr marL="0" indent="0">
              <a:buNone/>
            </a:pPr>
            <a:r>
              <a:rPr lang="en-US" dirty="0"/>
              <a:t>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myStringVar</a:t>
            </a:r>
            <a:r>
              <a:rPr lang="en-US" dirty="0">
                <a:latin typeface="Courier New" panose="02070309020205020404" pitchFamily="49" charset="0"/>
                <a:cs typeface="Courier New" panose="02070309020205020404" pitchFamily="49" charset="0"/>
              </a:rPr>
              <a:t> = “Hello there”;</a:t>
            </a:r>
          </a:p>
        </p:txBody>
      </p:sp>
    </p:spTree>
    <p:extLst>
      <p:ext uri="{BB962C8B-B14F-4D97-AF65-F5344CB8AC3E}">
        <p14:creationId xmlns:p14="http://schemas.microsoft.com/office/powerpoint/2010/main" val="321069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3: Using the variable</a:t>
            </a:r>
            <a:br>
              <a:rPr lang="en-US" dirty="0"/>
            </a:br>
            <a:r>
              <a:rPr lang="en-US" sz="3200" dirty="0"/>
              <a:t>The variable’s name can be used wherever you need to use that value</a:t>
            </a:r>
            <a:endParaRPr lang="en-US" dirty="0"/>
          </a:p>
        </p:txBody>
      </p:sp>
      <p:sp>
        <p:nvSpPr>
          <p:cNvPr id="3" name="Content Placeholder 2"/>
          <p:cNvSpPr>
            <a:spLocks noGrp="1"/>
          </p:cNvSpPr>
          <p:nvPr>
            <p:ph idx="1"/>
          </p:nvPr>
        </p:nvSpPr>
        <p:spPr>
          <a:xfrm>
            <a:off x="838200" y="1825625"/>
            <a:ext cx="10515600" cy="4949248"/>
          </a:xfrm>
        </p:spPr>
        <p:txBody>
          <a:bodyPr>
            <a:normAutofit lnSpcReduction="10000"/>
          </a:bodyPr>
          <a:lstStyle/>
          <a:p>
            <a:pPr marL="0" indent="0">
              <a:buNone/>
            </a:pPr>
            <a:r>
              <a:rPr lang="en-US" sz="2400" dirty="0"/>
              <a:t>Syntax:</a:t>
            </a:r>
          </a:p>
          <a:p>
            <a:pPr marL="0" indent="0">
              <a:buNone/>
            </a:pPr>
            <a:r>
              <a:rPr lang="en-US" sz="2400" dirty="0"/>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(&lt;variable name&gt;);</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the variable can be used as many times as needed</a:t>
            </a:r>
          </a:p>
          <a:p>
            <a:r>
              <a:rPr lang="en-US" sz="2400" dirty="0">
                <a:cs typeface="Courier New" panose="02070309020205020404" pitchFamily="49" charset="0"/>
              </a:rPr>
              <a:t>changing the variable’s value will be reflected in the code that used the variable later in the execution</a:t>
            </a:r>
          </a:p>
          <a:p>
            <a:pPr marL="0" indent="0">
              <a:buNone/>
            </a:pPr>
            <a:r>
              <a:rPr lang="en-US" sz="2400" dirty="0"/>
              <a:t>Example:</a:t>
            </a:r>
            <a:br>
              <a:rPr lang="en-US" sz="2400" dirty="0"/>
            </a:br>
            <a:r>
              <a:rPr lang="en-US" dirty="0"/>
              <a:t>	</a:t>
            </a: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 = “Hello there”;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 = “Goodbye”;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a:t>
            </a:r>
          </a:p>
          <a:p>
            <a:pPr marL="0" indent="0">
              <a:buNone/>
            </a:pPr>
            <a:r>
              <a:rPr lang="en-US" sz="2400" dirty="0"/>
              <a:t>Output:</a:t>
            </a:r>
          </a:p>
          <a:p>
            <a:pPr marL="0" indent="0">
              <a:buNone/>
            </a:pPr>
            <a:r>
              <a:rPr lang="en-US" sz="2000" dirty="0"/>
              <a:t>	hello there</a:t>
            </a:r>
            <a:br>
              <a:rPr lang="en-US" sz="2000" dirty="0"/>
            </a:br>
            <a:r>
              <a:rPr lang="en-US" sz="2000" dirty="0"/>
              <a:t>	Goodbye</a:t>
            </a:r>
            <a:endParaRPr lang="en-US" sz="20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7482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Complier Errors</a:t>
            </a:r>
          </a:p>
        </p:txBody>
      </p:sp>
      <p:sp>
        <p:nvSpPr>
          <p:cNvPr id="3" name="Content Placeholder 2"/>
          <p:cNvSpPr>
            <a:spLocks noGrp="1"/>
          </p:cNvSpPr>
          <p:nvPr>
            <p:ph idx="1"/>
          </p:nvPr>
        </p:nvSpPr>
        <p:spPr/>
        <p:txBody>
          <a:bodyPr>
            <a:normAutofit/>
          </a:bodyPr>
          <a:lstStyle/>
          <a:p>
            <a:pPr marL="0" indent="0">
              <a:buNone/>
            </a:pPr>
            <a:r>
              <a:rPr lang="en-US" dirty="0"/>
              <a:t>A variable cannot be used until it is assigned</a:t>
            </a:r>
          </a:p>
          <a:p>
            <a:pPr marL="0" indent="0">
              <a:buNone/>
            </a:pPr>
            <a:endParaRPr lang="en-US" dirty="0"/>
          </a:p>
          <a:p>
            <a:pPr marL="0" indent="0">
              <a:buNone/>
            </a:pPr>
            <a:r>
              <a:rPr lang="en-US" dirty="0"/>
              <a:t>Variable names cannot be declared twice</a:t>
            </a:r>
          </a:p>
          <a:p>
            <a:pPr marL="0" indent="0">
              <a:buNone/>
            </a:pPr>
            <a:endParaRPr lang="en-US" dirty="0"/>
          </a:p>
          <a:p>
            <a:pPr marL="0" indent="0">
              <a:buNone/>
            </a:pPr>
            <a:r>
              <a:rPr lang="en-US" dirty="0"/>
              <a:t>If the variable name is mistyped, the compiler will say the variable is undeclared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28245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dirty="0"/>
              <a:t>Worksheet</a:t>
            </a:r>
          </a:p>
        </p:txBody>
      </p:sp>
    </p:spTree>
    <p:extLst>
      <p:ext uri="{BB962C8B-B14F-4D97-AF65-F5344CB8AC3E}">
        <p14:creationId xmlns:p14="http://schemas.microsoft.com/office/powerpoint/2010/main" val="555806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Practice-It</a:t>
            </a:r>
          </a:p>
        </p:txBody>
      </p:sp>
      <p:sp>
        <p:nvSpPr>
          <p:cNvPr id="3" name="Content Placeholder 2"/>
          <p:cNvSpPr>
            <a:spLocks noGrp="1"/>
          </p:cNvSpPr>
          <p:nvPr>
            <p:ph idx="1"/>
          </p:nvPr>
        </p:nvSpPr>
        <p:spPr/>
        <p:txBody>
          <a:bodyPr/>
          <a:lstStyle/>
          <a:p>
            <a:pPr marL="0" indent="0">
              <a:buNone/>
            </a:pPr>
            <a:r>
              <a:rPr lang="en-US" dirty="0"/>
              <a:t>Complete the following self-check questions:</a:t>
            </a:r>
          </a:p>
          <a:p>
            <a:pPr marL="0" indent="0">
              <a:buNone/>
            </a:pPr>
            <a:endParaRPr lang="en-US" dirty="0"/>
          </a:p>
          <a:p>
            <a:pPr marL="514350" indent="-514350">
              <a:buAutoNum type="alphaLcPeriod"/>
            </a:pPr>
            <a:r>
              <a:rPr lang="en-US" dirty="0" err="1"/>
              <a:t>studentVariables</a:t>
            </a:r>
            <a:endParaRPr lang="en-US" dirty="0"/>
          </a:p>
          <a:p>
            <a:pPr marL="514350" indent="-514350">
              <a:buAutoNum type="alphaLcPeriod"/>
            </a:pPr>
            <a:r>
              <a:rPr lang="en-US" dirty="0"/>
              <a:t>Values of A, B, C</a:t>
            </a:r>
          </a:p>
          <a:p>
            <a:pPr marL="514350" indent="-514350">
              <a:buAutoNum type="alphaLcPeriod"/>
            </a:pPr>
            <a:endParaRPr lang="en-US" dirty="0"/>
          </a:p>
          <a:p>
            <a:pPr marL="0" indent="0">
              <a:buNone/>
            </a:pPr>
            <a:r>
              <a:rPr lang="en-US" dirty="0"/>
              <a:t>Complete the Practice-It exercise “displacement”.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0030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2.2</a:t>
            </a:r>
          </a:p>
          <a:p>
            <a:pPr marL="0" indent="0">
              <a:buNone/>
            </a:pPr>
            <a:endParaRPr lang="en-US" dirty="0"/>
          </a:p>
          <a:p>
            <a:pPr marL="0" indent="0">
              <a:buNone/>
            </a:pPr>
            <a:r>
              <a:rPr lang="en-US" dirty="0"/>
              <a:t>Complete chapter 2 self-check questions 5, 6, 9, 12 – 15 </a:t>
            </a:r>
          </a:p>
          <a:p>
            <a:pPr marL="0" indent="0">
              <a:buNone/>
            </a:pPr>
            <a:r>
              <a:rPr lang="en-US" dirty="0"/>
              <a:t>(4</a:t>
            </a:r>
            <a:r>
              <a:rPr lang="en-US" baseline="30000" dirty="0"/>
              <a:t>th</a:t>
            </a:r>
            <a:r>
              <a:rPr lang="en-US" dirty="0"/>
              <a:t> edition: 6, 5, 10, 14-17). </a:t>
            </a:r>
          </a:p>
        </p:txBody>
      </p:sp>
    </p:spTree>
    <p:extLst>
      <p:ext uri="{BB962C8B-B14F-4D97-AF65-F5344CB8AC3E}">
        <p14:creationId xmlns:p14="http://schemas.microsoft.com/office/powerpoint/2010/main" val="183208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9933" y="1474055"/>
            <a:ext cx="9144000" cy="2387600"/>
          </a:xfrm>
        </p:spPr>
        <p:txBody>
          <a:bodyPr>
            <a:normAutofit/>
          </a:bodyPr>
          <a:lstStyle/>
          <a:p>
            <a:r>
              <a:rPr lang="en-US" sz="5000" dirty="0"/>
              <a:t>Class Expectations</a:t>
            </a:r>
          </a:p>
        </p:txBody>
      </p:sp>
    </p:spTree>
    <p:extLst>
      <p:ext uri="{BB962C8B-B14F-4D97-AF65-F5344CB8AC3E}">
        <p14:creationId xmlns:p14="http://schemas.microsoft.com/office/powerpoint/2010/main" val="2558518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String Concatenation and Increment</a:t>
            </a:r>
          </a:p>
        </p:txBody>
      </p:sp>
      <p:sp>
        <p:nvSpPr>
          <p:cNvPr id="3" name="Subtitle 2"/>
          <p:cNvSpPr>
            <a:spLocks noGrp="1"/>
          </p:cNvSpPr>
          <p:nvPr>
            <p:ph type="subTitle" idx="1"/>
          </p:nvPr>
        </p:nvSpPr>
        <p:spPr/>
        <p:txBody>
          <a:bodyPr/>
          <a:lstStyle/>
          <a:p>
            <a:r>
              <a:rPr lang="en-US" dirty="0"/>
              <a:t>[ 2.03] [ Today’s Date ] [ Instructor Name ]</a:t>
            </a:r>
          </a:p>
        </p:txBody>
      </p:sp>
    </p:spTree>
    <p:extLst>
      <p:ext uri="{BB962C8B-B14F-4D97-AF65-F5344CB8AC3E}">
        <p14:creationId xmlns:p14="http://schemas.microsoft.com/office/powerpoint/2010/main" val="3456595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 to String Concatenation : Expressions with Strings</a:t>
            </a:r>
          </a:p>
        </p:txBody>
      </p:sp>
      <p:sp>
        <p:nvSpPr>
          <p:cNvPr id="3" name="Content Placeholder 2"/>
          <p:cNvSpPr>
            <a:spLocks noGrp="1"/>
          </p:cNvSpPr>
          <p:nvPr>
            <p:ph idx="1"/>
          </p:nvPr>
        </p:nvSpPr>
        <p:spPr/>
        <p:txBody>
          <a:bodyPr>
            <a:normAutofit lnSpcReduction="10000"/>
          </a:bodyPr>
          <a:lstStyle/>
          <a:p>
            <a:pPr marL="0" indent="0">
              <a:buNone/>
            </a:pPr>
            <a:r>
              <a:rPr lang="en-US" b="1" dirty="0"/>
              <a:t>Converts other types to </a:t>
            </a:r>
            <a:r>
              <a:rPr lang="en-US" b="1" dirty="0">
                <a:latin typeface="Courier New" panose="02070309020205020404" pitchFamily="49" charset="0"/>
                <a:cs typeface="Courier New" panose="02070309020205020404" pitchFamily="49" charset="0"/>
              </a:rPr>
              <a:t>String</a:t>
            </a:r>
          </a:p>
          <a:p>
            <a:pPr marL="0" indent="0">
              <a:buNone/>
            </a:pPr>
            <a:r>
              <a:rPr lang="en-US" b="1" dirty="0"/>
              <a:t>Obeys Order of Operations</a:t>
            </a:r>
          </a:p>
          <a:p>
            <a:pPr marL="0" indent="0">
              <a:buNone/>
            </a:pPr>
            <a:endParaRPr lang="en-US" dirty="0"/>
          </a:p>
          <a:p>
            <a:pPr marL="0" indent="0">
              <a:buNone/>
            </a:pPr>
            <a:r>
              <a:rPr lang="en-US" b="1" dirty="0"/>
              <a:t>Examples</a:t>
            </a:r>
          </a:p>
          <a:p>
            <a:r>
              <a:rPr lang="en-US" dirty="0">
                <a:latin typeface="Courier New" panose="02070309020205020404" pitchFamily="49" charset="0"/>
                <a:cs typeface="Courier New" panose="02070309020205020404" pitchFamily="49" charset="0"/>
              </a:rPr>
              <a:t>“hello” + 4 =			“hello4”</a:t>
            </a:r>
          </a:p>
          <a:p>
            <a:r>
              <a:rPr lang="en-US" dirty="0">
                <a:latin typeface="Courier New" panose="02070309020205020404" pitchFamily="49" charset="0"/>
                <a:cs typeface="Courier New" panose="02070309020205020404" pitchFamily="49" charset="0"/>
              </a:rPr>
              <a:t>“hello” + 4 + 2 = 		“hello42”</a:t>
            </a:r>
          </a:p>
          <a:p>
            <a:r>
              <a:rPr lang="en-US" dirty="0">
                <a:latin typeface="Courier New" panose="02070309020205020404" pitchFamily="49" charset="0"/>
                <a:cs typeface="Courier New" panose="02070309020205020404" pitchFamily="49" charset="0"/>
              </a:rPr>
              <a:t>4 + 2 + “hello” = 		“6hello”</a:t>
            </a:r>
          </a:p>
          <a:p>
            <a:r>
              <a:rPr lang="en-US" dirty="0">
                <a:latin typeface="Courier New" panose="02070309020205020404" pitchFamily="49" charset="0"/>
                <a:cs typeface="Courier New" panose="02070309020205020404" pitchFamily="49" charset="0"/>
              </a:rPr>
              <a:t>“hello” + (4 + 2) = 		“hello6”</a:t>
            </a:r>
          </a:p>
          <a:p>
            <a:r>
              <a:rPr lang="en-US" dirty="0">
                <a:latin typeface="Courier New" panose="02070309020205020404" pitchFamily="49" charset="0"/>
                <a:cs typeface="Courier New" panose="02070309020205020404" pitchFamily="49" charset="0"/>
              </a:rPr>
              <a:t>“hello” + 4 * 2 = 		“hello8”</a:t>
            </a:r>
          </a:p>
        </p:txBody>
      </p:sp>
    </p:spTree>
    <p:extLst>
      <p:ext uri="{BB962C8B-B14F-4D97-AF65-F5344CB8AC3E}">
        <p14:creationId xmlns:p14="http://schemas.microsoft.com/office/powerpoint/2010/main" val="3638002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838200" y="2057399"/>
            <a:ext cx="10767646" cy="4119563"/>
          </a:xfrm>
        </p:spPr>
        <p:txBody>
          <a:bodyPr/>
          <a:lstStyle/>
          <a:p>
            <a:r>
              <a:rPr lang="en-US" dirty="0">
                <a:latin typeface="Courier New" panose="02070309020205020404" pitchFamily="49" charset="0"/>
                <a:cs typeface="Courier New" panose="02070309020205020404" pitchFamily="49" charset="0"/>
              </a:rPr>
              <a:t>1 + 2 + 3 + “chocolate” =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p:txBody>
      </p:sp>
    </p:spTree>
    <p:extLst>
      <p:ext uri="{BB962C8B-B14F-4D97-AF65-F5344CB8AC3E}">
        <p14:creationId xmlns:p14="http://schemas.microsoft.com/office/powerpoint/2010/main" val="3062717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Spongebob</a:t>
            </a:r>
            <a:r>
              <a:rPr lang="en-US" sz="2400" dirty="0">
                <a:latin typeface="Courier New" panose="02070309020205020404" pitchFamily="49" charset="0"/>
                <a:cs typeface="Courier New" panose="02070309020205020404" pitchFamily="49" charset="0"/>
              </a:rPr>
              <a:t> thinks “ + “the best time to wear a sweater” + “ is all the time!”);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(“Here we combine “ + 1 + “ integer” + “ with strings!”);</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(42 + “ is the answer to” + “everything!” + 1 + 1);</a:t>
            </a:r>
          </a:p>
        </p:txBody>
      </p:sp>
    </p:spTree>
    <p:extLst>
      <p:ext uri="{BB962C8B-B14F-4D97-AF65-F5344CB8AC3E}">
        <p14:creationId xmlns:p14="http://schemas.microsoft.com/office/powerpoint/2010/main" val="75163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Increment</a:t>
            </a:r>
          </a:p>
        </p:txBody>
      </p:sp>
      <p:sp>
        <p:nvSpPr>
          <p:cNvPr id="3" name="Content Placeholder 2"/>
          <p:cNvSpPr>
            <a:spLocks noGrp="1"/>
          </p:cNvSpPr>
          <p:nvPr>
            <p:ph idx="1"/>
          </p:nvPr>
        </p:nvSpPr>
        <p:spPr/>
        <p:txBody>
          <a:bodyPr/>
          <a:lstStyle/>
          <a:p>
            <a:pPr marL="0" indent="0">
              <a:buNone/>
            </a:pPr>
            <a:r>
              <a:rPr lang="en-US" dirty="0"/>
              <a:t>In Java, there are ways to increase/decrease a variable without writing the whole equation!</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x = x + 7 ; </a:t>
            </a:r>
            <a:r>
              <a:rPr lang="en-US" dirty="0">
                <a:latin typeface="+mj-lt"/>
                <a:cs typeface="Courier New" panose="02070309020205020404" pitchFamily="49" charset="0"/>
              </a:rPr>
              <a:t>OR</a:t>
            </a:r>
            <a:r>
              <a:rPr lang="en-US" dirty="0">
                <a:latin typeface="Courier New" panose="02070309020205020404" pitchFamily="49" charset="0"/>
                <a:cs typeface="Courier New" panose="02070309020205020404" pitchFamily="49" charset="0"/>
              </a:rPr>
              <a:t> x += 7;</a:t>
            </a:r>
          </a:p>
          <a:p>
            <a:pPr marL="0" indent="0">
              <a:buNone/>
            </a:pPr>
            <a:r>
              <a:rPr lang="en-US" dirty="0">
                <a:latin typeface="Courier New" panose="02070309020205020404" pitchFamily="49" charset="0"/>
                <a:cs typeface="Courier New" panose="02070309020205020404" pitchFamily="49" charset="0"/>
              </a:rPr>
              <a:t>y = y / 3 ; OR y /= 3;</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x++; OR ++x</a:t>
            </a:r>
          </a:p>
          <a:p>
            <a:pPr marL="0" indent="0">
              <a:buNone/>
            </a:pPr>
            <a:r>
              <a:rPr lang="en-US" dirty="0">
                <a:latin typeface="Courier New" panose="02070309020205020404" pitchFamily="49" charset="0"/>
                <a:cs typeface="Courier New" panose="02070309020205020404" pitchFamily="49" charset="0"/>
              </a:rPr>
              <a:t>y++; OR ++y</a:t>
            </a:r>
          </a:p>
        </p:txBody>
      </p:sp>
    </p:spTree>
    <p:extLst>
      <p:ext uri="{BB962C8B-B14F-4D97-AF65-F5344CB8AC3E}">
        <p14:creationId xmlns:p14="http://schemas.microsoft.com/office/powerpoint/2010/main" val="3542187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4904"/>
            <a:ext cx="9144000" cy="2387600"/>
          </a:xfrm>
        </p:spPr>
        <p:txBody>
          <a:bodyPr/>
          <a:lstStyle/>
          <a:p>
            <a:r>
              <a:rPr lang="en-US" dirty="0" err="1"/>
              <a:t>GrudgeBall</a:t>
            </a:r>
            <a:endParaRPr lang="en-US" dirty="0"/>
          </a:p>
        </p:txBody>
      </p:sp>
    </p:spTree>
    <p:extLst>
      <p:ext uri="{BB962C8B-B14F-4D97-AF65-F5344CB8AC3E}">
        <p14:creationId xmlns:p14="http://schemas.microsoft.com/office/powerpoint/2010/main" val="497483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rest of 2.2</a:t>
            </a:r>
          </a:p>
          <a:p>
            <a:pPr marL="0" indent="0">
              <a:buNone/>
            </a:pPr>
            <a:endParaRPr lang="en-US" dirty="0"/>
          </a:p>
          <a:p>
            <a:pPr marL="0" indent="0">
              <a:buNone/>
            </a:pPr>
            <a:r>
              <a:rPr lang="en-US" dirty="0"/>
              <a:t>Complete chapter 2 self-check questions 4 (4</a:t>
            </a:r>
            <a:r>
              <a:rPr lang="en-US" baseline="30000" dirty="0"/>
              <a:t>th</a:t>
            </a:r>
            <a:r>
              <a:rPr lang="en-US" dirty="0"/>
              <a:t> edition: 5). </a:t>
            </a:r>
          </a:p>
        </p:txBody>
      </p:sp>
    </p:spTree>
    <p:extLst>
      <p:ext uri="{BB962C8B-B14F-4D97-AF65-F5344CB8AC3E}">
        <p14:creationId xmlns:p14="http://schemas.microsoft.com/office/powerpoint/2010/main" val="418678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Mixing Types &amp; Casting</a:t>
            </a:r>
          </a:p>
        </p:txBody>
      </p:sp>
      <p:sp>
        <p:nvSpPr>
          <p:cNvPr id="3" name="Subtitle 2"/>
          <p:cNvSpPr>
            <a:spLocks noGrp="1"/>
          </p:cNvSpPr>
          <p:nvPr>
            <p:ph type="subTitle" idx="1"/>
          </p:nvPr>
        </p:nvSpPr>
        <p:spPr/>
        <p:txBody>
          <a:bodyPr/>
          <a:lstStyle/>
          <a:p>
            <a:r>
              <a:rPr lang="en-US" dirty="0"/>
              <a:t>[ 2.04 ] [ Today’s Date ] [ Instructor Name ]</a:t>
            </a:r>
          </a:p>
        </p:txBody>
      </p:sp>
    </p:spTree>
    <p:extLst>
      <p:ext uri="{BB962C8B-B14F-4D97-AF65-F5344CB8AC3E}">
        <p14:creationId xmlns:p14="http://schemas.microsoft.com/office/powerpoint/2010/main" val="2577468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Zombies, Werewolves, and Humans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What do you think would happen if a zombie bit a werewolf?</a:t>
            </a:r>
          </a:p>
          <a:p>
            <a:pPr marL="0" indent="0">
              <a:buNone/>
            </a:pPr>
            <a:endParaRPr lang="en-US" dirty="0"/>
          </a:p>
          <a:p>
            <a:pPr marL="0" indent="0">
              <a:buNone/>
            </a:pPr>
            <a:r>
              <a:rPr lang="en-US" dirty="0"/>
              <a:t>So : Zombie &gt; Werewolf &gt; Human?</a:t>
            </a:r>
          </a:p>
          <a:p>
            <a:pPr marL="0" indent="0">
              <a:buNone/>
            </a:pPr>
            <a:endParaRPr lang="en-US" dirty="0"/>
          </a:p>
          <a:p>
            <a:pPr marL="0" indent="0">
              <a:buNone/>
            </a:pPr>
            <a:r>
              <a:rPr lang="en-US" dirty="0"/>
              <a:t>Same thing happens when we mix together different types</a:t>
            </a:r>
          </a:p>
        </p:txBody>
      </p:sp>
    </p:spTree>
    <p:extLst>
      <p:ext uri="{BB962C8B-B14F-4D97-AF65-F5344CB8AC3E}">
        <p14:creationId xmlns:p14="http://schemas.microsoft.com/office/powerpoint/2010/main" val="1422642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doubles, and integers</a:t>
            </a:r>
          </a:p>
        </p:txBody>
      </p:sp>
      <p:sp>
        <p:nvSpPr>
          <p:cNvPr id="3" name="Content Placeholder 2"/>
          <p:cNvSpPr>
            <a:spLocks noGrp="1"/>
          </p:cNvSpPr>
          <p:nvPr>
            <p:ph idx="1"/>
          </p:nvPr>
        </p:nvSpPr>
        <p:spPr/>
        <p:txBody>
          <a:bodyPr>
            <a:normAutofit lnSpcReduction="10000"/>
          </a:bodyPr>
          <a:lstStyle/>
          <a:p>
            <a:pPr marL="0" indent="0">
              <a:buNone/>
            </a:pPr>
            <a:r>
              <a:rPr lang="en-US" dirty="0"/>
              <a:t>Think about our past examples: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1 + 9.0 = 10.0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 “hello” = “1hello”</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+ 2.0 + “hello” = “3.0hello”</a:t>
            </a:r>
          </a:p>
          <a:p>
            <a:endParaRPr lang="en-US" dirty="0"/>
          </a:p>
          <a:p>
            <a:pPr marL="0" indent="0">
              <a:buNone/>
            </a:pPr>
            <a:r>
              <a:rPr lang="en-US" dirty="0"/>
              <a:t>					So:      </a:t>
            </a:r>
            <a:r>
              <a:rPr lang="en-US" dirty="0">
                <a:latin typeface="Courier New" panose="02070309020205020404" pitchFamily="49" charset="0"/>
                <a:cs typeface="Courier New" panose="02070309020205020404" pitchFamily="49" charset="0"/>
              </a:rPr>
              <a:t>String &gt; double &gt;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633" y="2057399"/>
            <a:ext cx="2095500" cy="2857500"/>
          </a:xfrm>
          <a:prstGeom prst="rect">
            <a:avLst/>
          </a:prstGeom>
        </p:spPr>
      </p:pic>
    </p:spTree>
    <p:extLst>
      <p:ext uri="{BB962C8B-B14F-4D97-AF65-F5344CB8AC3E}">
        <p14:creationId xmlns:p14="http://schemas.microsoft.com/office/powerpoint/2010/main" val="286454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671" y="309488"/>
            <a:ext cx="9929193" cy="6463308"/>
          </a:xfrm>
          <a:prstGeom prst="rect">
            <a:avLst/>
          </a:prstGeom>
          <a:noFill/>
        </p:spPr>
        <p:txBody>
          <a:bodyPr wrap="none" rtlCol="0">
            <a:spAutoFit/>
          </a:bodyPr>
          <a:lstStyle/>
          <a:p>
            <a:pPr marL="342900" indent="-342900">
              <a:buAutoNum type="arabicPeriod"/>
            </a:pPr>
            <a:r>
              <a:rPr lang="en-US" sz="3000" dirty="0"/>
              <a:t>Consider the following complete program: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MyStars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twice()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many() {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many();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sz="2400" dirty="0"/>
              <a:t>How many stars  *  are printed to the console when this program is executed? </a:t>
            </a:r>
          </a:p>
          <a:p>
            <a:endParaRPr lang="en-US" dirty="0"/>
          </a:p>
        </p:txBody>
      </p:sp>
      <p:sp>
        <p:nvSpPr>
          <p:cNvPr id="3" name="TextBox 2"/>
          <p:cNvSpPr txBox="1"/>
          <p:nvPr/>
        </p:nvSpPr>
        <p:spPr>
          <a:xfrm>
            <a:off x="9312812" y="2433146"/>
            <a:ext cx="853119" cy="2215991"/>
          </a:xfrm>
          <a:prstGeom prst="rect">
            <a:avLst/>
          </a:prstGeom>
          <a:noFill/>
        </p:spPr>
        <p:txBody>
          <a:bodyPr wrap="none" rtlCol="0">
            <a:spAutoFit/>
          </a:bodyPr>
          <a:lstStyle/>
          <a:p>
            <a:pPr marL="342900" indent="-342900">
              <a:buAutoNum type="alphaUcParenBoth"/>
            </a:pPr>
            <a:r>
              <a:rPr lang="pt-BR" sz="2400" dirty="0"/>
              <a:t>2 </a:t>
            </a:r>
          </a:p>
          <a:p>
            <a:r>
              <a:rPr lang="pt-BR" sz="2400" dirty="0"/>
              <a:t>(B) 4 </a:t>
            </a:r>
          </a:p>
          <a:p>
            <a:r>
              <a:rPr lang="pt-BR" sz="2400" dirty="0"/>
              <a:t>(C) 5 </a:t>
            </a:r>
          </a:p>
          <a:p>
            <a:r>
              <a:rPr lang="pt-BR" sz="2400" dirty="0"/>
              <a:t>(D) 7 </a:t>
            </a:r>
          </a:p>
          <a:p>
            <a:r>
              <a:rPr lang="pt-BR" sz="2400" dirty="0"/>
              <a:t>(E) 9 </a:t>
            </a:r>
          </a:p>
          <a:p>
            <a:endParaRPr lang="en-US" dirty="0"/>
          </a:p>
        </p:txBody>
      </p:sp>
    </p:spTree>
    <p:extLst>
      <p:ext uri="{BB962C8B-B14F-4D97-AF65-F5344CB8AC3E}">
        <p14:creationId xmlns:p14="http://schemas.microsoft.com/office/powerpoint/2010/main" val="3926858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643908" cy="2387600"/>
          </a:xfrm>
        </p:spPr>
        <p:txBody>
          <a:bodyPr>
            <a:normAutofit/>
          </a:bodyPr>
          <a:lstStyle/>
          <a:p>
            <a:r>
              <a:rPr lang="en-US" sz="4000" dirty="0"/>
              <a:t>If you combine an</a:t>
            </a:r>
            <a:r>
              <a:rPr lang="en-US" sz="4000" b="1" dirty="0"/>
              <a:t> </a:t>
            </a:r>
            <a:r>
              <a:rPr lang="en-US" sz="4000" b="1" dirty="0" err="1">
                <a:latin typeface="Courier New" panose="02070309020205020404" pitchFamily="49" charset="0"/>
                <a:cs typeface="Courier New" panose="02070309020205020404" pitchFamily="49" charset="0"/>
              </a:rPr>
              <a:t>int</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double</a:t>
            </a:r>
            <a:r>
              <a:rPr lang="en-US" sz="4000" dirty="0"/>
              <a:t> with an operator </a:t>
            </a:r>
            <a:r>
              <a:rPr lang="en-US" sz="4000" dirty="0">
                <a:latin typeface="Courier New" panose="02070309020205020404" pitchFamily="49" charset="0"/>
                <a:cs typeface="Courier New" panose="02070309020205020404" pitchFamily="49" charset="0"/>
              </a:rPr>
              <a:t>(+ - * / % </a:t>
            </a:r>
            <a:r>
              <a:rPr lang="en-US" sz="4000" dirty="0"/>
              <a:t>) the result is …?</a:t>
            </a:r>
          </a:p>
        </p:txBody>
      </p:sp>
    </p:spTree>
    <p:extLst>
      <p:ext uri="{BB962C8B-B14F-4D97-AF65-F5344CB8AC3E}">
        <p14:creationId xmlns:p14="http://schemas.microsoft.com/office/powerpoint/2010/main" val="518566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dirty="0"/>
              <a:t>If you combine an</a:t>
            </a:r>
            <a:r>
              <a:rPr lang="en-US" sz="4000" b="1" dirty="0"/>
              <a:t> </a:t>
            </a:r>
            <a:r>
              <a:rPr lang="en-US" sz="4000" b="1" dirty="0" err="1">
                <a:latin typeface="Courier New" panose="02070309020205020404" pitchFamily="49" charset="0"/>
                <a:cs typeface="Courier New" panose="02070309020205020404" pitchFamily="49" charset="0"/>
              </a:rPr>
              <a:t>int</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String</a:t>
            </a:r>
            <a:r>
              <a:rPr lang="en-US" sz="4000" dirty="0"/>
              <a:t> with a ‘</a:t>
            </a:r>
            <a:r>
              <a:rPr lang="en-US" sz="4000" dirty="0">
                <a:latin typeface="Courier New" panose="02070309020205020404" pitchFamily="49" charset="0"/>
                <a:cs typeface="Courier New" panose="02070309020205020404" pitchFamily="49" charset="0"/>
              </a:rPr>
              <a:t>+</a:t>
            </a:r>
            <a:r>
              <a:rPr lang="en-US" sz="4000" dirty="0"/>
              <a:t>’ the result is …?</a:t>
            </a:r>
          </a:p>
        </p:txBody>
      </p:sp>
    </p:spTree>
    <p:extLst>
      <p:ext uri="{BB962C8B-B14F-4D97-AF65-F5344CB8AC3E}">
        <p14:creationId xmlns:p14="http://schemas.microsoft.com/office/powerpoint/2010/main" val="1546240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dirty="0"/>
              <a:t>If you combine an</a:t>
            </a:r>
            <a:r>
              <a:rPr lang="en-US" sz="4000" b="1" dirty="0"/>
              <a:t> </a:t>
            </a:r>
            <a:r>
              <a:rPr lang="en-US" sz="4000" b="1" dirty="0">
                <a:latin typeface="Courier New" panose="02070309020205020404" pitchFamily="49" charset="0"/>
                <a:cs typeface="Courier New" panose="02070309020205020404" pitchFamily="49" charset="0"/>
              </a:rPr>
              <a:t>double</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String</a:t>
            </a:r>
            <a:r>
              <a:rPr lang="en-US" sz="4000" dirty="0"/>
              <a:t> with a ‘</a:t>
            </a:r>
            <a:r>
              <a:rPr lang="en-US" sz="4000" dirty="0">
                <a:latin typeface="Courier New" panose="02070309020205020404" pitchFamily="49" charset="0"/>
                <a:cs typeface="Courier New" panose="02070309020205020404" pitchFamily="49" charset="0"/>
              </a:rPr>
              <a:t>+</a:t>
            </a:r>
            <a:r>
              <a:rPr lang="en-US" sz="4000" dirty="0"/>
              <a:t>’ the result is …?</a:t>
            </a:r>
          </a:p>
        </p:txBody>
      </p:sp>
    </p:spTree>
    <p:extLst>
      <p:ext uri="{BB962C8B-B14F-4D97-AF65-F5344CB8AC3E}">
        <p14:creationId xmlns:p14="http://schemas.microsoft.com/office/powerpoint/2010/main" val="904094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Promoting</a:t>
            </a:r>
          </a:p>
        </p:txBody>
      </p:sp>
      <p:sp>
        <p:nvSpPr>
          <p:cNvPr id="3" name="Content Placeholder 2"/>
          <p:cNvSpPr>
            <a:spLocks noGrp="1"/>
          </p:cNvSpPr>
          <p:nvPr>
            <p:ph idx="1"/>
          </p:nvPr>
        </p:nvSpPr>
        <p:spPr/>
        <p:txBody>
          <a:bodyPr/>
          <a:lstStyle/>
          <a:p>
            <a:pPr marL="0" indent="0">
              <a:buNone/>
            </a:pPr>
            <a:r>
              <a:rPr lang="en-US" dirty="0"/>
              <a:t>In Java we call this promoting!</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1.0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“one”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41" y="1956659"/>
            <a:ext cx="4102398" cy="4119563"/>
          </a:xfrm>
          <a:prstGeom prst="rect">
            <a:avLst/>
          </a:prstGeom>
        </p:spPr>
      </p:pic>
    </p:spTree>
    <p:extLst>
      <p:ext uri="{BB962C8B-B14F-4D97-AF65-F5344CB8AC3E}">
        <p14:creationId xmlns:p14="http://schemas.microsoft.com/office/powerpoint/2010/main" val="4013230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dirty="0"/>
              <a:t>Worksheet</a:t>
            </a:r>
          </a:p>
        </p:txBody>
      </p:sp>
    </p:spTree>
    <p:extLst>
      <p:ext uri="{BB962C8B-B14F-4D97-AF65-F5344CB8AC3E}">
        <p14:creationId xmlns:p14="http://schemas.microsoft.com/office/powerpoint/2010/main" val="111912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Casting</a:t>
            </a:r>
          </a:p>
        </p:txBody>
      </p:sp>
      <p:sp>
        <p:nvSpPr>
          <p:cNvPr id="3" name="Content Placeholder 2"/>
          <p:cNvSpPr>
            <a:spLocks noGrp="1"/>
          </p:cNvSpPr>
          <p:nvPr>
            <p:ph idx="1"/>
          </p:nvPr>
        </p:nvSpPr>
        <p:spPr/>
        <p:txBody>
          <a:bodyPr>
            <a:normAutofit lnSpcReduction="10000"/>
          </a:bodyPr>
          <a:lstStyle/>
          <a:p>
            <a:pPr marL="0" indent="0">
              <a:buNone/>
            </a:pPr>
            <a:r>
              <a:rPr lang="en-US" dirty="0"/>
              <a:t>What happens if you want to preserve the human race?</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4.29 			=&gt; 	4</a:t>
            </a:r>
          </a:p>
          <a:p>
            <a:pPr marL="0" indent="0">
              <a:buNone/>
            </a:pPr>
            <a:r>
              <a:rPr lang="en-US" dirty="0">
                <a:latin typeface="Courier New" panose="02070309020205020404" pitchFamily="49" charset="0"/>
                <a:cs typeface="Courier New" panose="02070309020205020404" pitchFamily="49" charset="0"/>
              </a:rPr>
              <a:t>(double) 1 			=&gt; 	1.0</a:t>
            </a:r>
          </a:p>
          <a:p>
            <a:pPr marL="0" indent="0">
              <a:buNone/>
            </a:pPr>
            <a:r>
              <a:rPr lang="en-US" dirty="0" err="1">
                <a:latin typeface="Courier New" panose="02070309020205020404" pitchFamily="49" charset="0"/>
                <a:cs typeface="Courier New" panose="02070309020205020404" pitchFamily="49" charset="0"/>
              </a:rPr>
              <a:t>String.valueof</a:t>
            </a:r>
            <a:r>
              <a:rPr lang="en-US" dirty="0">
                <a:latin typeface="Courier New" panose="02070309020205020404" pitchFamily="49" charset="0"/>
                <a:cs typeface="Courier New" panose="02070309020205020404" pitchFamily="49" charset="0"/>
              </a:rPr>
              <a:t>(4.892)	=&gt; 	“4.892”</a:t>
            </a:r>
          </a:p>
          <a:p>
            <a:endParaRPr lang="en-US" dirty="0"/>
          </a:p>
          <a:p>
            <a:pPr marL="0" indent="0">
              <a:buNone/>
            </a:pPr>
            <a:r>
              <a:rPr lang="en-US" dirty="0"/>
              <a:t>But, zombies can never be turned back: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“String”</a:t>
            </a:r>
            <a:r>
              <a:rPr lang="en-US" dirty="0"/>
              <a:t> =/=&gt; ‘???’</a:t>
            </a:r>
          </a:p>
          <a:p>
            <a:pPr marL="0" indent="0">
              <a:buNone/>
            </a:pPr>
            <a:endParaRPr lang="en-US" dirty="0"/>
          </a:p>
          <a:p>
            <a:pPr marL="0" indent="0">
              <a:buNone/>
            </a:pPr>
            <a:r>
              <a:rPr lang="en-US" sz="2400" i="1" dirty="0"/>
              <a:t>Note: </a:t>
            </a:r>
            <a:r>
              <a:rPr lang="en-US" sz="2400" dirty="0">
                <a:latin typeface="Courier New" panose="02070309020205020404" pitchFamily="49" charset="0"/>
                <a:cs typeface="Courier New" panose="02070309020205020404" pitchFamily="49" charset="0"/>
              </a:rPr>
              <a:t>String</a:t>
            </a:r>
            <a:r>
              <a:rPr lang="en-US" sz="2400" i="1" dirty="0"/>
              <a:t> is not a primitive type and requires a method call to convert </a:t>
            </a:r>
          </a:p>
        </p:txBody>
      </p:sp>
    </p:spTree>
    <p:extLst>
      <p:ext uri="{BB962C8B-B14F-4D97-AF65-F5344CB8AC3E}">
        <p14:creationId xmlns:p14="http://schemas.microsoft.com/office/powerpoint/2010/main" val="2483869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dirty="0"/>
              <a:t>Worksheet</a:t>
            </a:r>
          </a:p>
        </p:txBody>
      </p:sp>
    </p:spTree>
    <p:extLst>
      <p:ext uri="{BB962C8B-B14F-4D97-AF65-F5344CB8AC3E}">
        <p14:creationId xmlns:p14="http://schemas.microsoft.com/office/powerpoint/2010/main" val="3459541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2.3 up to “Nested Loops”</a:t>
            </a:r>
          </a:p>
          <a:p>
            <a:pPr marL="0" indent="0">
              <a:buNone/>
            </a:pPr>
            <a:endParaRPr lang="en-US" dirty="0"/>
          </a:p>
          <a:p>
            <a:pPr marL="0" indent="0">
              <a:buNone/>
            </a:pPr>
            <a:r>
              <a:rPr lang="en-US" dirty="0"/>
              <a:t>Finish the worksheet if you don’t finish in class.</a:t>
            </a:r>
          </a:p>
        </p:txBody>
      </p:sp>
    </p:spTree>
    <p:extLst>
      <p:ext uri="{BB962C8B-B14F-4D97-AF65-F5344CB8AC3E}">
        <p14:creationId xmlns:p14="http://schemas.microsoft.com/office/powerpoint/2010/main" val="865706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 Loops</a:t>
            </a:r>
          </a:p>
        </p:txBody>
      </p:sp>
      <p:sp>
        <p:nvSpPr>
          <p:cNvPr id="3" name="Subtitle 2"/>
          <p:cNvSpPr>
            <a:spLocks noGrp="1"/>
          </p:cNvSpPr>
          <p:nvPr>
            <p:ph type="subTitle" idx="1"/>
          </p:nvPr>
        </p:nvSpPr>
        <p:spPr/>
        <p:txBody>
          <a:bodyPr/>
          <a:lstStyle/>
          <a:p>
            <a:r>
              <a:rPr lang="en-US" dirty="0"/>
              <a:t>[ 2.05 ] [ Today’s Date ] [ Instructor Name ]</a:t>
            </a:r>
          </a:p>
        </p:txBody>
      </p:sp>
    </p:spTree>
    <p:extLst>
      <p:ext uri="{BB962C8B-B14F-4D97-AF65-F5344CB8AC3E}">
        <p14:creationId xmlns:p14="http://schemas.microsoft.com/office/powerpoint/2010/main" val="129967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a:t>
            </a:r>
            <a:r>
              <a:rPr lang="en-US" dirty="0">
                <a:latin typeface="Courier New" panose="02070309020205020404" pitchFamily="49" charset="0"/>
                <a:cs typeface="Courier New" panose="02070309020205020404" pitchFamily="49" charset="0"/>
              </a:rPr>
              <a:t>for</a:t>
            </a:r>
            <a:r>
              <a:rPr lang="en-US" dirty="0"/>
              <a:t> Loop (worksheet)</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(“Bother”);</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//vs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8880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Consider the following Java statement.</a:t>
            </a:r>
          </a:p>
        </p:txBody>
      </p:sp>
      <p:sp>
        <p:nvSpPr>
          <p:cNvPr id="3" name="Content Placeholder 2"/>
          <p:cNvSpPr>
            <a:spLocks noGrp="1"/>
          </p:cNvSpPr>
          <p:nvPr>
            <p:ph idx="1"/>
          </p:nvPr>
        </p:nvSpPr>
        <p:spPr/>
        <p:txBody>
          <a:bodyPr>
            <a:noAutofit/>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Which of the following is true about this Java statement? </a:t>
            </a:r>
          </a:p>
          <a:p>
            <a:pPr marL="514350" indent="-514350">
              <a:buAutoNum type="alphaUcParenBoth"/>
            </a:pPr>
            <a:r>
              <a:rPr lang="en-US" dirty="0">
                <a:cs typeface="Courier New" panose="02070309020205020404" pitchFamily="49" charset="0"/>
              </a:rPr>
              <a:t>The statement contains a String literal that is missing a quotation mark  " at its </a:t>
            </a:r>
            <a:r>
              <a:rPr lang="en-US" dirty="0" err="1">
                <a:cs typeface="Courier New" panose="02070309020205020404" pitchFamily="49" charset="0"/>
              </a:rPr>
              <a:t>en</a:t>
            </a:r>
            <a:endParaRPr lang="en-US" dirty="0">
              <a:cs typeface="Courier New" panose="02070309020205020404" pitchFamily="49" charset="0"/>
            </a:endParaRPr>
          </a:p>
          <a:p>
            <a:pPr marL="0" indent="0">
              <a:buNone/>
            </a:pPr>
            <a:r>
              <a:rPr lang="en-US" dirty="0">
                <a:cs typeface="Courier New" panose="02070309020205020404" pitchFamily="49" charset="0"/>
              </a:rPr>
              <a:t>(B) The statement is missing a semicolon</a:t>
            </a:r>
          </a:p>
          <a:p>
            <a:pPr marL="0" indent="0">
              <a:buNone/>
            </a:pPr>
            <a:r>
              <a:rPr lang="en-US" dirty="0">
                <a:cs typeface="Courier New" panose="02070309020205020404" pitchFamily="49" charset="0"/>
              </a:rPr>
              <a:t>(C) The statement uses incorrect capitalization (uppercase / lowercase) </a:t>
            </a:r>
          </a:p>
          <a:p>
            <a:pPr marL="0" indent="0">
              <a:buNone/>
            </a:pPr>
            <a:r>
              <a:rPr lang="en-US" dirty="0">
                <a:cs typeface="Courier New" panose="02070309020205020404" pitchFamily="49" charset="0"/>
              </a:rPr>
              <a:t>(D) The statement uses braces [ ]  instead of parentheses ( ) </a:t>
            </a:r>
          </a:p>
          <a:p>
            <a:pPr marL="0" indent="0">
              <a:buNone/>
            </a:pPr>
            <a:r>
              <a:rPr lang="en-US" dirty="0">
                <a:cs typeface="Courier New" panose="02070309020205020404" pitchFamily="49" charset="0"/>
              </a:rPr>
              <a:t>(E) There are no errors in this statement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7834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class Count1000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5531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a:t>Practice-It</a:t>
            </a:r>
          </a:p>
        </p:txBody>
      </p:sp>
      <p:sp>
        <p:nvSpPr>
          <p:cNvPr id="3" name="Subtitle 2"/>
          <p:cNvSpPr>
            <a:spLocks noGrp="1"/>
          </p:cNvSpPr>
          <p:nvPr>
            <p:ph type="subTitle" idx="1"/>
          </p:nvPr>
        </p:nvSpPr>
        <p:spPr/>
        <p:txBody>
          <a:bodyPr/>
          <a:lstStyle/>
          <a:p>
            <a:r>
              <a:rPr lang="en-US" dirty="0"/>
              <a:t>Count2, </a:t>
            </a:r>
            <a:r>
              <a:rPr lang="en-US" dirty="0" err="1"/>
              <a:t>fingerTrap</a:t>
            </a:r>
            <a:r>
              <a:rPr lang="en-US" dirty="0"/>
              <a:t>, </a:t>
            </a:r>
            <a:r>
              <a:rPr lang="en-US" dirty="0" err="1"/>
              <a:t>howManyLines</a:t>
            </a:r>
            <a:endParaRPr lang="en-US" dirty="0"/>
          </a:p>
        </p:txBody>
      </p:sp>
    </p:spTree>
    <p:extLst>
      <p:ext uri="{BB962C8B-B14F-4D97-AF65-F5344CB8AC3E}">
        <p14:creationId xmlns:p14="http://schemas.microsoft.com/office/powerpoint/2010/main" val="1231550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2.3 “Nested Loops”</a:t>
            </a:r>
          </a:p>
          <a:p>
            <a:pPr marL="0" indent="0">
              <a:buNone/>
            </a:pPr>
            <a:endParaRPr lang="en-US" dirty="0"/>
          </a:p>
          <a:p>
            <a:pPr marL="0" indent="0">
              <a:buNone/>
            </a:pPr>
            <a:r>
              <a:rPr lang="en-US" dirty="0"/>
              <a:t>Complete chapter 2 self-check questions 19-21 (4</a:t>
            </a:r>
            <a:r>
              <a:rPr lang="en-US" baseline="30000" dirty="0"/>
              <a:t>th</a:t>
            </a:r>
            <a:r>
              <a:rPr lang="en-US" dirty="0"/>
              <a:t> edition: 22-24). </a:t>
            </a:r>
          </a:p>
        </p:txBody>
      </p:sp>
    </p:spTree>
    <p:extLst>
      <p:ext uri="{BB962C8B-B14F-4D97-AF65-F5344CB8AC3E}">
        <p14:creationId xmlns:p14="http://schemas.microsoft.com/office/powerpoint/2010/main" val="14044314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Nested for Loops</a:t>
            </a:r>
          </a:p>
        </p:txBody>
      </p:sp>
      <p:sp>
        <p:nvSpPr>
          <p:cNvPr id="3" name="Subtitle 2"/>
          <p:cNvSpPr>
            <a:spLocks noGrp="1"/>
          </p:cNvSpPr>
          <p:nvPr>
            <p:ph type="subTitle" idx="1"/>
          </p:nvPr>
        </p:nvSpPr>
        <p:spPr/>
        <p:txBody>
          <a:bodyPr/>
          <a:lstStyle/>
          <a:p>
            <a:r>
              <a:rPr lang="en-US" dirty="0"/>
              <a:t>[ 2.06 ] [ Today’s Date ] [ Instructor Name ]</a:t>
            </a:r>
          </a:p>
        </p:txBody>
      </p:sp>
    </p:spTree>
    <p:extLst>
      <p:ext uri="{BB962C8B-B14F-4D97-AF65-F5344CB8AC3E}">
        <p14:creationId xmlns:p14="http://schemas.microsoft.com/office/powerpoint/2010/main" val="2172282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7399"/>
            <a:ext cx="10515600" cy="1157288"/>
          </a:xfrm>
        </p:spPr>
        <p:txBody>
          <a:bodyPr/>
          <a:lstStyle/>
          <a:p>
            <a:pPr algn="ctr"/>
            <a:r>
              <a:rPr lang="en-US" dirty="0"/>
              <a:t>The Challenge:</a:t>
            </a:r>
          </a:p>
        </p:txBody>
      </p:sp>
      <p:sp>
        <p:nvSpPr>
          <p:cNvPr id="3" name="Content Placeholder 2"/>
          <p:cNvSpPr>
            <a:spLocks noGrp="1"/>
          </p:cNvSpPr>
          <p:nvPr>
            <p:ph idx="1"/>
          </p:nvPr>
        </p:nvSpPr>
        <p:spPr/>
        <p:txBody>
          <a:bodyPr>
            <a:normAutofit/>
          </a:bodyPr>
          <a:lstStyle/>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r>
              <a:rPr lang="en-US" sz="2400" dirty="0"/>
              <a:t>Rewrite the code from yesterday (count to 1000 if you don’t remember) in 11 lines. You cannot use a loop that executes more than 10 times.</a:t>
            </a:r>
          </a:p>
        </p:txBody>
      </p:sp>
    </p:spTree>
    <p:extLst>
      <p:ext uri="{BB962C8B-B14F-4D97-AF65-F5344CB8AC3E}">
        <p14:creationId xmlns:p14="http://schemas.microsoft.com/office/powerpoint/2010/main" val="41891094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Loop</a:t>
            </a:r>
          </a:p>
        </p:txBody>
      </p:sp>
      <p:sp>
        <p:nvSpPr>
          <p:cNvPr id="3" name="Content Placeholder 2"/>
          <p:cNvSpPr>
            <a:spLocks noGrp="1"/>
          </p:cNvSpPr>
          <p:nvPr>
            <p:ph idx="1"/>
          </p:nvPr>
        </p:nvSpPr>
        <p:spPr/>
        <p:txBody>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3;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Calacas</a:t>
            </a:r>
            <a:r>
              <a:rPr lang="en-US" dirty="0">
                <a:latin typeface="Courier New" panose="02070309020205020404" pitchFamily="49" charset="0"/>
                <a:cs typeface="Courier New" panose="02070309020205020404" pitchFamily="49" charset="0"/>
              </a:rPr>
              <a:t> y Calaveras!”)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614549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a:t>
            </a:r>
          </a:p>
        </p:txBody>
      </p:sp>
      <p:sp>
        <p:nvSpPr>
          <p:cNvPr id="3" name="Content Placeholder 2"/>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3;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j = 1; j &lt;= 3;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 {</a:t>
            </a:r>
          </a:p>
          <a:p>
            <a:pPr marL="0" indent="0">
              <a:buNone/>
            </a:pP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Calacas</a:t>
            </a:r>
            <a:r>
              <a:rPr lang="en-US" sz="2400" dirty="0">
                <a:latin typeface="Courier New" panose="02070309020205020404" pitchFamily="49" charset="0"/>
                <a:cs typeface="Courier New" panose="02070309020205020404" pitchFamily="49" charset="0"/>
              </a:rPr>
              <a:t> y Calaveras!”);</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382473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from yesterday:</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class Count1000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9094148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000" dirty="0"/>
              <a:t>Practice-It</a:t>
            </a:r>
          </a:p>
        </p:txBody>
      </p:sp>
      <p:sp>
        <p:nvSpPr>
          <p:cNvPr id="5" name="Subtitle 4"/>
          <p:cNvSpPr>
            <a:spLocks noGrp="1"/>
          </p:cNvSpPr>
          <p:nvPr>
            <p:ph type="subTitle" idx="1"/>
          </p:nvPr>
        </p:nvSpPr>
        <p:spPr/>
        <p:txBody>
          <a:bodyPr/>
          <a:lstStyle/>
          <a:p>
            <a:r>
              <a:rPr lang="en-US" dirty="0"/>
              <a:t>starExclamation1, 2, 3</a:t>
            </a:r>
          </a:p>
          <a:p>
            <a:r>
              <a:rPr lang="en-US" dirty="0" err="1"/>
              <a:t>starTriangle</a:t>
            </a:r>
            <a:endParaRPr lang="en-US" dirty="0"/>
          </a:p>
        </p:txBody>
      </p:sp>
    </p:spTree>
    <p:extLst>
      <p:ext uri="{BB962C8B-B14F-4D97-AF65-F5344CB8AC3E}">
        <p14:creationId xmlns:p14="http://schemas.microsoft.com/office/powerpoint/2010/main" val="20453445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“Scope” and “Pseudocode”</a:t>
            </a:r>
          </a:p>
          <a:p>
            <a:pPr marL="0" indent="0">
              <a:buNone/>
            </a:pPr>
            <a:endParaRPr lang="en-US" dirty="0"/>
          </a:p>
          <a:p>
            <a:pPr marL="0" indent="0">
              <a:buNone/>
            </a:pPr>
            <a:r>
              <a:rPr lang="en-US" dirty="0"/>
              <a:t>Complete chapter 2 self-check questions 26, 27 (4</a:t>
            </a:r>
            <a:r>
              <a:rPr lang="en-US" baseline="30000" dirty="0"/>
              <a:t>th</a:t>
            </a:r>
            <a:r>
              <a:rPr lang="en-US" dirty="0"/>
              <a:t> edition: 29, 30)</a:t>
            </a:r>
          </a:p>
          <a:p>
            <a:pPr marL="0" indent="0">
              <a:buNone/>
            </a:pPr>
            <a:endParaRPr lang="en-US" dirty="0"/>
          </a:p>
          <a:p>
            <a:pPr marL="0" indent="0">
              <a:buNone/>
            </a:pPr>
            <a:r>
              <a:rPr lang="en-US" dirty="0"/>
              <a:t>and exercise 4. </a:t>
            </a:r>
          </a:p>
        </p:txBody>
      </p:sp>
    </p:spTree>
    <p:extLst>
      <p:ext uri="{BB962C8B-B14F-4D97-AF65-F5344CB8AC3E}">
        <p14:creationId xmlns:p14="http://schemas.microsoft.com/office/powerpoint/2010/main" val="351383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Consider the following Java statement.</a:t>
            </a:r>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(“This test is fun!);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t>Which of the following is true about this Java statement? </a:t>
            </a:r>
          </a:p>
          <a:p>
            <a:pPr marL="514350" indent="-514350">
              <a:buAutoNum type="alphaUcParenBoth"/>
            </a:pPr>
            <a:r>
              <a:rPr lang="en-US" dirty="0"/>
              <a:t>The statement contains a String literal that is missing a quotation mark  " at its end</a:t>
            </a:r>
          </a:p>
          <a:p>
            <a:pPr marL="0" indent="0">
              <a:buNone/>
            </a:pPr>
            <a:r>
              <a:rPr lang="en-US" dirty="0"/>
              <a:t>(B) The statement is missing a semicolon</a:t>
            </a:r>
          </a:p>
          <a:p>
            <a:pPr marL="0" indent="0">
              <a:buNone/>
            </a:pPr>
            <a:r>
              <a:rPr lang="en-US" dirty="0"/>
              <a:t>(C) The statement uses incorrect capitalization (uppercase / lowercase) </a:t>
            </a:r>
          </a:p>
          <a:p>
            <a:pPr marL="0" indent="0">
              <a:buNone/>
            </a:pPr>
            <a:r>
              <a:rPr lang="en-US" dirty="0"/>
              <a:t>(D) The statement uses braces [ ]  instead of parentheses ( ) .</a:t>
            </a:r>
          </a:p>
          <a:p>
            <a:pPr marL="0" indent="0">
              <a:buNone/>
            </a:pPr>
            <a:r>
              <a:rPr lang="en-US" dirty="0"/>
              <a:t>(E) There are no errors in this statement</a:t>
            </a:r>
          </a:p>
          <a:p>
            <a:pPr marL="0" indent="0">
              <a:buNone/>
            </a:pPr>
            <a:endParaRPr lang="en-US" dirty="0"/>
          </a:p>
        </p:txBody>
      </p:sp>
    </p:spTree>
    <p:extLst>
      <p:ext uri="{BB962C8B-B14F-4D97-AF65-F5344CB8AC3E}">
        <p14:creationId xmlns:p14="http://schemas.microsoft.com/office/powerpoint/2010/main" val="38417256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Scope and Pseudocode</a:t>
            </a:r>
          </a:p>
        </p:txBody>
      </p:sp>
      <p:sp>
        <p:nvSpPr>
          <p:cNvPr id="3" name="Subtitle 2"/>
          <p:cNvSpPr>
            <a:spLocks noGrp="1"/>
          </p:cNvSpPr>
          <p:nvPr>
            <p:ph type="subTitle" idx="1"/>
          </p:nvPr>
        </p:nvSpPr>
        <p:spPr/>
        <p:txBody>
          <a:bodyPr/>
          <a:lstStyle/>
          <a:p>
            <a:r>
              <a:rPr lang="en-US" dirty="0"/>
              <a:t>[ 2.07 ] [ Today’s Date ] [ Instructor Name ]</a:t>
            </a:r>
          </a:p>
        </p:txBody>
      </p:sp>
    </p:spTree>
    <p:extLst>
      <p:ext uri="{BB962C8B-B14F-4D97-AF65-F5344CB8AC3E}">
        <p14:creationId xmlns:p14="http://schemas.microsoft.com/office/powerpoint/2010/main" val="13717180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dirty="0"/>
              <a:t>Worksheet</a:t>
            </a:r>
          </a:p>
        </p:txBody>
      </p:sp>
    </p:spTree>
    <p:extLst>
      <p:ext uri="{BB962C8B-B14F-4D97-AF65-F5344CB8AC3E}">
        <p14:creationId xmlns:p14="http://schemas.microsoft.com/office/powerpoint/2010/main" val="7528786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“Class Constants”</a:t>
            </a:r>
          </a:p>
          <a:p>
            <a:pPr marL="0" indent="0">
              <a:buNone/>
            </a:pPr>
            <a:endParaRPr lang="en-US" dirty="0"/>
          </a:p>
          <a:p>
            <a:pPr marL="0" indent="0">
              <a:buNone/>
            </a:pPr>
            <a:r>
              <a:rPr lang="en-US" dirty="0"/>
              <a:t>Complete chapter 2 self-check questions 31-33 (4</a:t>
            </a:r>
            <a:r>
              <a:rPr lang="en-US" baseline="30000" dirty="0"/>
              <a:t>th</a:t>
            </a:r>
            <a:r>
              <a:rPr lang="en-US" dirty="0"/>
              <a:t> edition: </a:t>
            </a:r>
            <a:r>
              <a:rPr lang="en-US"/>
              <a:t>34-36)</a:t>
            </a:r>
            <a:endParaRPr lang="en-US" dirty="0"/>
          </a:p>
        </p:txBody>
      </p:sp>
    </p:spTree>
    <p:extLst>
      <p:ext uri="{BB962C8B-B14F-4D97-AF65-F5344CB8AC3E}">
        <p14:creationId xmlns:p14="http://schemas.microsoft.com/office/powerpoint/2010/main" val="20047321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dirty="0"/>
              <a:t>Programming Project 1</a:t>
            </a:r>
          </a:p>
        </p:txBody>
      </p:sp>
    </p:spTree>
    <p:extLst>
      <p:ext uri="{BB962C8B-B14F-4D97-AF65-F5344CB8AC3E}">
        <p14:creationId xmlns:p14="http://schemas.microsoft.com/office/powerpoint/2010/main" val="32736598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“Pseudocode” if you haven’t already.</a:t>
            </a:r>
          </a:p>
          <a:p>
            <a:pPr marL="0" indent="0">
              <a:buNone/>
            </a:pPr>
            <a:endParaRPr lang="en-US" dirty="0"/>
          </a:p>
          <a:p>
            <a:pPr marL="0" indent="0">
              <a:buNone/>
            </a:pPr>
            <a:r>
              <a:rPr lang="en-US" dirty="0"/>
              <a:t>Complete chapter 2 self-check questions 31-33.</a:t>
            </a:r>
          </a:p>
          <a:p>
            <a:pPr marL="0" indent="0">
              <a:buNone/>
            </a:pPr>
            <a:endParaRPr lang="en-US" dirty="0"/>
          </a:p>
          <a:p>
            <a:pPr marL="0" indent="0">
              <a:buNone/>
            </a:pPr>
            <a:r>
              <a:rPr lang="en-US" dirty="0"/>
              <a:t>Note check for completion, adding daily summaries if needed.</a:t>
            </a:r>
          </a:p>
          <a:p>
            <a:pPr lvl="1"/>
            <a:r>
              <a:rPr lang="en-US" dirty="0"/>
              <a:t>Students may use their book to supplement their notes. </a:t>
            </a:r>
          </a:p>
        </p:txBody>
      </p:sp>
    </p:spTree>
    <p:extLst>
      <p:ext uri="{BB962C8B-B14F-4D97-AF65-F5344CB8AC3E}">
        <p14:creationId xmlns:p14="http://schemas.microsoft.com/office/powerpoint/2010/main" val="32287167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Project</a:t>
            </a:r>
          </a:p>
        </p:txBody>
      </p:sp>
      <p:sp>
        <p:nvSpPr>
          <p:cNvPr id="3" name="Subtitle 2"/>
          <p:cNvSpPr>
            <a:spLocks noGrp="1"/>
          </p:cNvSpPr>
          <p:nvPr>
            <p:ph type="subTitle" idx="1"/>
          </p:nvPr>
        </p:nvSpPr>
        <p:spPr/>
        <p:txBody>
          <a:bodyPr/>
          <a:lstStyle/>
          <a:p>
            <a:r>
              <a:rPr lang="en-US" dirty="0"/>
              <a:t>[ 2.09 ] [ Today’s Date ] [ Instructor Name ]</a:t>
            </a:r>
          </a:p>
        </p:txBody>
      </p:sp>
    </p:spTree>
    <p:extLst>
      <p:ext uri="{BB962C8B-B14F-4D97-AF65-F5344CB8AC3E}">
        <p14:creationId xmlns:p14="http://schemas.microsoft.com/office/powerpoint/2010/main" val="8160882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Project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Write a program that produces the following output using nested for loops:</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dirty="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0743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Outline Chapter 2, omitting HW 2.5</a:t>
            </a:r>
          </a:p>
        </p:txBody>
      </p:sp>
    </p:spTree>
    <p:extLst>
      <p:ext uri="{BB962C8B-B14F-4D97-AF65-F5344CB8AC3E}">
        <p14:creationId xmlns:p14="http://schemas.microsoft.com/office/powerpoint/2010/main" val="38604064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Project</a:t>
            </a:r>
          </a:p>
        </p:txBody>
      </p:sp>
      <p:sp>
        <p:nvSpPr>
          <p:cNvPr id="3" name="Subtitle 2"/>
          <p:cNvSpPr>
            <a:spLocks noGrp="1"/>
          </p:cNvSpPr>
          <p:nvPr>
            <p:ph type="subTitle" idx="1"/>
          </p:nvPr>
        </p:nvSpPr>
        <p:spPr/>
        <p:txBody>
          <a:bodyPr/>
          <a:lstStyle/>
          <a:p>
            <a:r>
              <a:rPr lang="en-US" dirty="0"/>
              <a:t>[ 2.09 ] [ Today’s Date ] [ Instructor Name ]</a:t>
            </a:r>
          </a:p>
        </p:txBody>
      </p:sp>
    </p:spTree>
    <p:extLst>
      <p:ext uri="{BB962C8B-B14F-4D97-AF65-F5344CB8AC3E}">
        <p14:creationId xmlns:p14="http://schemas.microsoft.com/office/powerpoint/2010/main" val="25961306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Project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Write a program that produces the following output using nested for loops:</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dirty="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164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Consider the following Java statement.</a:t>
            </a: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(“How many more problems are there?”);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dirty="0"/>
              <a:t>Which of the following is true about this Java statement? </a:t>
            </a:r>
          </a:p>
          <a:p>
            <a:pPr marL="514350" indent="-514350">
              <a:buAutoNum type="alphaUcParenBoth"/>
            </a:pPr>
            <a:r>
              <a:rPr lang="en-US" dirty="0"/>
              <a:t>The statement contains a String literal that is missing a quotation mark  " at its end</a:t>
            </a:r>
          </a:p>
          <a:p>
            <a:pPr marL="0" indent="0">
              <a:buNone/>
            </a:pPr>
            <a:r>
              <a:rPr lang="en-US" dirty="0"/>
              <a:t>(B) The statement is missing a semicolon</a:t>
            </a:r>
          </a:p>
          <a:p>
            <a:pPr marL="0" indent="0">
              <a:buNone/>
            </a:pPr>
            <a:r>
              <a:rPr lang="en-US" dirty="0"/>
              <a:t>(C) The statement uses incorrect capitalization (uppercase / lowercase) </a:t>
            </a:r>
          </a:p>
          <a:p>
            <a:pPr marL="0" indent="0">
              <a:buNone/>
            </a:pPr>
            <a:r>
              <a:rPr lang="en-US" dirty="0"/>
              <a:t>(D) The statement uses braces [ ]  instead of parentheses ( )  </a:t>
            </a:r>
          </a:p>
          <a:p>
            <a:pPr marL="0" indent="0">
              <a:buNone/>
            </a:pPr>
            <a:r>
              <a:rPr lang="en-US" dirty="0"/>
              <a:t>(E) There are no errors in this statement</a:t>
            </a: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1918132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for finished code: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12696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Constants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static final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NAME =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static void main(String[...</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9854462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Complete practice questions with class constants.</a:t>
            </a:r>
          </a:p>
        </p:txBody>
      </p:sp>
    </p:spTree>
    <p:extLst>
      <p:ext uri="{BB962C8B-B14F-4D97-AF65-F5344CB8AC3E}">
        <p14:creationId xmlns:p14="http://schemas.microsoft.com/office/powerpoint/2010/main" val="40799956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[ 2.10 ] [ Today’s Date ] [ Instructor Name ]</a:t>
            </a:r>
          </a:p>
        </p:txBody>
      </p:sp>
    </p:spTree>
    <p:extLst>
      <p:ext uri="{BB962C8B-B14F-4D97-AF65-F5344CB8AC3E}">
        <p14:creationId xmlns:p14="http://schemas.microsoft.com/office/powerpoint/2010/main" val="9602726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2 assignments</a:t>
            </a:r>
          </a:p>
          <a:p>
            <a:endParaRPr lang="en-US" dirty="0"/>
          </a:p>
          <a:p>
            <a:pPr marL="0" indent="0">
              <a:buNone/>
            </a:pPr>
            <a:r>
              <a:rPr lang="en-US" dirty="0"/>
              <a:t>Study for the test by:</a:t>
            </a:r>
          </a:p>
          <a:p>
            <a:pPr lvl="1"/>
            <a:r>
              <a:rPr lang="en-US" dirty="0"/>
              <a:t>Reviewing all of the blue, self-check pages at the end of Chapter 2</a:t>
            </a:r>
          </a:p>
          <a:p>
            <a:pPr lvl="1"/>
            <a:r>
              <a:rPr lang="en-US" dirty="0"/>
              <a:t>Re-reading sections as needed to complete the self-check problems</a:t>
            </a:r>
          </a:p>
          <a:p>
            <a:pPr lvl="1"/>
            <a:endParaRPr lang="en-US" dirty="0"/>
          </a:p>
          <a:p>
            <a:pPr marL="0" indent="0">
              <a:buNone/>
            </a:pPr>
            <a:r>
              <a:rPr lang="en-US" dirty="0"/>
              <a:t>Submit 5 questions for review in class tomorrow</a:t>
            </a:r>
          </a:p>
        </p:txBody>
      </p:sp>
    </p:spTree>
    <p:extLst>
      <p:ext uri="{BB962C8B-B14F-4D97-AF65-F5344CB8AC3E}">
        <p14:creationId xmlns:p14="http://schemas.microsoft.com/office/powerpoint/2010/main" val="38892618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a:p>
            <a:pPr marL="0" indent="0">
              <a:buNone/>
            </a:pPr>
            <a:r>
              <a:rPr lang="en-US" dirty="0"/>
              <a:t>Make sure to check for issues with scope!</a:t>
            </a:r>
          </a:p>
        </p:txBody>
      </p:sp>
    </p:spTree>
    <p:extLst>
      <p:ext uri="{BB962C8B-B14F-4D97-AF65-F5344CB8AC3E}">
        <p14:creationId xmlns:p14="http://schemas.microsoft.com/office/powerpoint/2010/main" val="21355061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finish early:</a:t>
            </a:r>
          </a:p>
        </p:txBody>
      </p:sp>
      <p:sp>
        <p:nvSpPr>
          <p:cNvPr id="3" name="Content Placeholder 2"/>
          <p:cNvSpPr>
            <a:spLocks noGrp="1"/>
          </p:cNvSpPr>
          <p:nvPr>
            <p:ph idx="1"/>
          </p:nvPr>
        </p:nvSpPr>
        <p:spPr/>
        <p:txBody>
          <a:bodyPr/>
          <a:lstStyle/>
          <a:p>
            <a:pPr marL="0" indent="0">
              <a:buNone/>
            </a:pPr>
            <a:r>
              <a:rPr lang="en-US" dirty="0"/>
              <a:t>Some useful review includes working on :</a:t>
            </a:r>
          </a:p>
          <a:p>
            <a:pPr marL="0" indent="0">
              <a:buNone/>
            </a:pPr>
            <a:endParaRPr lang="en-US" dirty="0"/>
          </a:p>
          <a:p>
            <a:r>
              <a:rPr lang="en-US" dirty="0"/>
              <a:t>Programming Project 2</a:t>
            </a:r>
          </a:p>
          <a:p>
            <a:r>
              <a:rPr lang="en-US" dirty="0"/>
              <a:t>Programming Project 3</a:t>
            </a:r>
          </a:p>
          <a:p>
            <a:endParaRPr lang="en-US" dirty="0"/>
          </a:p>
          <a:p>
            <a:endParaRPr lang="en-US" dirty="0"/>
          </a:p>
        </p:txBody>
      </p:sp>
    </p:spTree>
    <p:extLst>
      <p:ext uri="{BB962C8B-B14F-4D97-AF65-F5344CB8AC3E}">
        <p14:creationId xmlns:p14="http://schemas.microsoft.com/office/powerpoint/2010/main" val="1962175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 two for the Unit Test</a:t>
            </a:r>
          </a:p>
          <a:p>
            <a:endParaRPr lang="en-US" dirty="0"/>
          </a:p>
          <a:p>
            <a:r>
              <a:rPr lang="en-US" dirty="0"/>
              <a:t>Submit 5 questions you have for review tomorrow</a:t>
            </a:r>
          </a:p>
        </p:txBody>
      </p:sp>
    </p:spTree>
    <p:extLst>
      <p:ext uri="{BB962C8B-B14F-4D97-AF65-F5344CB8AC3E}">
        <p14:creationId xmlns:p14="http://schemas.microsoft.com/office/powerpoint/2010/main" val="40401281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Subtitle 2"/>
          <p:cNvSpPr>
            <a:spLocks noGrp="1"/>
          </p:cNvSpPr>
          <p:nvPr>
            <p:ph type="subTitle" idx="1"/>
          </p:nvPr>
        </p:nvSpPr>
        <p:spPr/>
        <p:txBody>
          <a:bodyPr/>
          <a:lstStyle/>
          <a:p>
            <a:r>
              <a:rPr lang="en-US" dirty="0"/>
              <a:t>[ 2.11 ] [ Today’s Date ] [ Instructor Name ]</a:t>
            </a:r>
          </a:p>
        </p:txBody>
      </p:sp>
    </p:spTree>
    <p:extLst>
      <p:ext uri="{BB962C8B-B14F-4D97-AF65-F5344CB8AC3E}">
        <p14:creationId xmlns:p14="http://schemas.microsoft.com/office/powerpoint/2010/main" val="38822920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extLst>
      <p:ext uri="{BB962C8B-B14F-4D97-AF65-F5344CB8AC3E}">
        <p14:creationId xmlns:p14="http://schemas.microsoft.com/office/powerpoint/2010/main" val="265864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Consider the following incorrect Java Program</a:t>
            </a:r>
          </a:p>
        </p:txBody>
      </p:sp>
      <p:sp>
        <p:nvSpPr>
          <p:cNvPr id="3" name="Content Placeholder 2"/>
          <p:cNvSpPr>
            <a:spLocks noGrp="1"/>
          </p:cNvSpPr>
          <p:nvPr>
            <p:ph idx="1"/>
          </p:nvPr>
        </p:nvSpPr>
        <p:spPr/>
        <p:txBody>
          <a:bodyPr>
            <a:normAutofit/>
          </a:bodyPr>
          <a:lstStyle/>
          <a:p>
            <a:pPr marL="0" indent="0">
              <a:buNone/>
            </a:pPr>
            <a:r>
              <a:rPr lang="en-US" sz="2000" dirty="0">
                <a:latin typeface="Courier New" panose="02070309020205020404" pitchFamily="49" charset="0"/>
                <a:cs typeface="Courier New" panose="02070309020205020404" pitchFamily="49" charset="0"/>
              </a:rPr>
              <a:t>class public </a:t>
            </a:r>
            <a:r>
              <a:rPr lang="en-US" sz="2000" dirty="0" err="1">
                <a:latin typeface="Courier New" panose="02070309020205020404" pitchFamily="49" charset="0"/>
                <a:cs typeface="Courier New" panose="02070309020205020404" pitchFamily="49" charset="0"/>
              </a:rPr>
              <a:t>HelpMe</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Public Static Void main(String[]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(“Oh no!”);</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400" dirty="0"/>
              <a:t> Which of the following is true about this program?  </a:t>
            </a:r>
          </a:p>
          <a:p>
            <a:pPr marL="514350" indent="-514350">
              <a:buAutoNum type="romanUcPeriod"/>
            </a:pPr>
            <a:r>
              <a:rPr lang="en-US" sz="2400" dirty="0"/>
              <a:t>The class header is not correct Java syntax</a:t>
            </a:r>
          </a:p>
          <a:p>
            <a:pPr marL="514350" indent="-514350">
              <a:buAutoNum type="romanUcPeriod"/>
            </a:pPr>
            <a:r>
              <a:rPr lang="en-US" sz="2400" dirty="0"/>
              <a:t>The main method header is not correct Java syntax</a:t>
            </a:r>
          </a:p>
          <a:p>
            <a:pPr marL="514350" indent="-514350">
              <a:buAutoNum type="romanUcPeriod"/>
            </a:pPr>
            <a:r>
              <a:rPr lang="en-US" sz="2400" dirty="0"/>
              <a:t>The statement inside the main method body is not correct Java syntax</a:t>
            </a:r>
          </a:p>
          <a:p>
            <a:pPr marL="0" indent="0">
              <a:buNone/>
            </a:pPr>
            <a:endParaRPr lang="en-US" sz="2400" dirty="0">
              <a:latin typeface="Courier New" panose="02070309020205020404" pitchFamily="49" charset="0"/>
              <a:cs typeface="Courier New" panose="02070309020205020404" pitchFamily="49" charset="0"/>
            </a:endParaRPr>
          </a:p>
        </p:txBody>
      </p:sp>
      <p:sp>
        <p:nvSpPr>
          <p:cNvPr id="4" name="TextBox 3"/>
          <p:cNvSpPr txBox="1"/>
          <p:nvPr/>
        </p:nvSpPr>
        <p:spPr>
          <a:xfrm>
            <a:off x="8693834" y="1855788"/>
            <a:ext cx="1661032" cy="1938992"/>
          </a:xfrm>
          <a:prstGeom prst="rect">
            <a:avLst/>
          </a:prstGeom>
          <a:noFill/>
        </p:spPr>
        <p:txBody>
          <a:bodyPr wrap="none" rtlCol="0">
            <a:spAutoFit/>
          </a:bodyPr>
          <a:lstStyle/>
          <a:p>
            <a:pPr marL="342900" indent="-342900">
              <a:buAutoNum type="alphaUcParenBoth"/>
            </a:pPr>
            <a:r>
              <a:rPr lang="en-US" sz="2000" dirty="0"/>
              <a:t>I only </a:t>
            </a:r>
          </a:p>
          <a:p>
            <a:r>
              <a:rPr lang="en-US" sz="2000" dirty="0"/>
              <a:t>(B) II only </a:t>
            </a:r>
          </a:p>
          <a:p>
            <a:r>
              <a:rPr lang="en-US" sz="2000" dirty="0"/>
              <a:t>(C) III only </a:t>
            </a:r>
          </a:p>
          <a:p>
            <a:r>
              <a:rPr lang="en-US" sz="2000" dirty="0"/>
              <a:t>(D) I and II </a:t>
            </a:r>
          </a:p>
          <a:p>
            <a:r>
              <a:rPr lang="en-US" sz="2000" dirty="0"/>
              <a:t>(E) I, II, and III </a:t>
            </a:r>
          </a:p>
          <a:p>
            <a:endParaRPr lang="en-US" sz="2000" dirty="0"/>
          </a:p>
        </p:txBody>
      </p:sp>
    </p:spTree>
    <p:extLst>
      <p:ext uri="{BB962C8B-B14F-4D97-AF65-F5344CB8AC3E}">
        <p14:creationId xmlns:p14="http://schemas.microsoft.com/office/powerpoint/2010/main" val="4869434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r>
              <a:rPr lang="en-US" dirty="0"/>
              <a:t>Use submitted review questions to review for the test</a:t>
            </a:r>
          </a:p>
          <a:p>
            <a:endParaRPr lang="en-US" dirty="0"/>
          </a:p>
          <a:p>
            <a:r>
              <a:rPr lang="en-US" dirty="0"/>
              <a:t>Assemble the questions into categories to go over</a:t>
            </a:r>
          </a:p>
          <a:p>
            <a:endParaRPr lang="en-US" dirty="0"/>
          </a:p>
          <a:p>
            <a:r>
              <a:rPr lang="en-US" dirty="0"/>
              <a:t>Answer individual questions, or make slides for topics you think students need to go over</a:t>
            </a:r>
          </a:p>
        </p:txBody>
      </p:sp>
    </p:spTree>
    <p:extLst>
      <p:ext uri="{BB962C8B-B14F-4D97-AF65-F5344CB8AC3E}">
        <p14:creationId xmlns:p14="http://schemas.microsoft.com/office/powerpoint/2010/main" val="22208486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Practice-It problems</a:t>
            </a:r>
          </a:p>
        </p:txBody>
      </p:sp>
    </p:spTree>
    <p:extLst>
      <p:ext uri="{BB962C8B-B14F-4D97-AF65-F5344CB8AC3E}">
        <p14:creationId xmlns:p14="http://schemas.microsoft.com/office/powerpoint/2010/main" val="55374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extLst>
      <p:ext uri="{BB962C8B-B14F-4D97-AF65-F5344CB8AC3E}">
        <p14:creationId xmlns:p14="http://schemas.microsoft.com/office/powerpoint/2010/main" val="198598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2.1 except for “Mixing Types and Casting”</a:t>
            </a:r>
          </a:p>
          <a:p>
            <a:pPr marL="0" indent="0">
              <a:buNone/>
            </a:pPr>
            <a:endParaRPr lang="en-US" dirty="0"/>
          </a:p>
          <a:p>
            <a:pPr marL="0" indent="0">
              <a:buNone/>
            </a:pPr>
            <a:r>
              <a:rPr lang="en-US" dirty="0"/>
              <a:t>Correct any incorrect test answers by re-answering on a separate sheet of paper:</a:t>
            </a:r>
          </a:p>
          <a:p>
            <a:pPr marL="0" indent="0">
              <a:buNone/>
            </a:pPr>
            <a:endParaRPr lang="en-US" dirty="0"/>
          </a:p>
          <a:p>
            <a:pPr marL="0" indent="0">
              <a:buNone/>
            </a:pPr>
            <a:r>
              <a:rPr lang="en-US" dirty="0"/>
              <a:t>	To get back credit, you must justify your new answers</a:t>
            </a:r>
          </a:p>
          <a:p>
            <a:pPr marL="0" indent="0">
              <a:buNone/>
            </a:pPr>
            <a:r>
              <a:rPr lang="en-US" dirty="0"/>
              <a:t>	Staple new answer sheet to the old test and return it tomorrow</a:t>
            </a:r>
          </a:p>
        </p:txBody>
      </p:sp>
    </p:spTree>
    <p:extLst>
      <p:ext uri="{BB962C8B-B14F-4D97-AF65-F5344CB8AC3E}">
        <p14:creationId xmlns:p14="http://schemas.microsoft.com/office/powerpoint/2010/main" val="4061412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ABADD3A0624AA4E97287821B8F4D7D6" ma:contentTypeVersion="3" ma:contentTypeDescription="Create a new document." ma:contentTypeScope="" ma:versionID="d1f55a70bd1930e0ae5c5588ea58d234">
  <xsd:schema xmlns:xsd="http://www.w3.org/2001/XMLSchema" xmlns:xs="http://www.w3.org/2001/XMLSchema" xmlns:p="http://schemas.microsoft.com/office/2006/metadata/properties" xmlns:ns2="5edd459b-714d-42ed-b78f-512da7d1c14e" targetNamespace="http://schemas.microsoft.com/office/2006/metadata/properties" ma:root="true" ma:fieldsID="5a6a6e2895642296b7d1775ae73bc200" ns2:_="">
    <xsd:import namespace="5edd459b-714d-42ed-b78f-512da7d1c14e"/>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d459b-714d-42ed-b78f-512da7d1c14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ABD09-FFEE-4830-B492-D9820D9FDFA2}">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5edd459b-714d-42ed-b78f-512da7d1c14e"/>
    <ds:schemaRef ds:uri="http://purl.org/dc/dcmitype/"/>
    <ds:schemaRef ds:uri="http://www.w3.org/XML/1998/namespace"/>
  </ds:schemaRefs>
</ds:datastoreItem>
</file>

<file path=customXml/itemProps2.xml><?xml version="1.0" encoding="utf-8"?>
<ds:datastoreItem xmlns:ds="http://schemas.openxmlformats.org/officeDocument/2006/customXml" ds:itemID="{D3F258A9-62F9-4AA7-BEBE-DE1957F67E4B}">
  <ds:schemaRefs>
    <ds:schemaRef ds:uri="http://schemas.microsoft.com/sharepoint/v3/contenttype/forms"/>
  </ds:schemaRefs>
</ds:datastoreItem>
</file>

<file path=customXml/itemProps3.xml><?xml version="1.0" encoding="utf-8"?>
<ds:datastoreItem xmlns:ds="http://schemas.openxmlformats.org/officeDocument/2006/customXml" ds:itemID="{9B436524-1E59-45A9-9022-9518E43CC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d459b-714d-42ed-b78f-512da7d1c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84</TotalTime>
  <Words>2237</Words>
  <Application>Microsoft Office PowerPoint</Application>
  <PresentationFormat>Widescreen</PresentationFormat>
  <Paragraphs>504</Paragraphs>
  <Slides>82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Calibri Light</vt:lpstr>
      <vt:lpstr>Courier New</vt:lpstr>
      <vt:lpstr>Office Theme</vt:lpstr>
      <vt:lpstr>Test Review &amp; Reteach</vt:lpstr>
      <vt:lpstr>Test Review:</vt:lpstr>
      <vt:lpstr>Class Expectations</vt:lpstr>
      <vt:lpstr>PowerPoint Presentation</vt:lpstr>
      <vt:lpstr>2. Consider the following Java statement.</vt:lpstr>
      <vt:lpstr>3. Consider the following Java statement.</vt:lpstr>
      <vt:lpstr>4. Consider the following Java statement.</vt:lpstr>
      <vt:lpstr>5. Consider the following incorrect Java Program</vt:lpstr>
      <vt:lpstr>Homework</vt:lpstr>
      <vt:lpstr>Basic Data Concepts</vt:lpstr>
      <vt:lpstr>Data Types</vt:lpstr>
      <vt:lpstr>Data Types</vt:lpstr>
      <vt:lpstr>Expressions</vt:lpstr>
      <vt:lpstr>Arithmetic Operators</vt:lpstr>
      <vt:lpstr>Precedence </vt:lpstr>
      <vt:lpstr>Computer Arithmetic</vt:lpstr>
      <vt:lpstr>Intro to String Concatenation : Expressions with Strings</vt:lpstr>
      <vt:lpstr>Evaluating Expressions Activity</vt:lpstr>
      <vt:lpstr>Lab</vt:lpstr>
      <vt:lpstr>Homework</vt:lpstr>
      <vt:lpstr>Declaring and Assigning Variables</vt:lpstr>
      <vt:lpstr>PowerPoint Presentation</vt:lpstr>
      <vt:lpstr>Step 1: Declare the variable Sets aside memory for storing a value</vt:lpstr>
      <vt:lpstr>Step 2: Assign the variable Stores a value to the space reserved for the variable</vt:lpstr>
      <vt:lpstr>Step 3: Using the variable The variable’s name can be used wherever you need to use that value</vt:lpstr>
      <vt:lpstr>Common Complier Errors</vt:lpstr>
      <vt:lpstr>Worksheet</vt:lpstr>
      <vt:lpstr>Practice-It</vt:lpstr>
      <vt:lpstr>Homework</vt:lpstr>
      <vt:lpstr>String Concatenation and Increment</vt:lpstr>
      <vt:lpstr>Intro to String Concatenation : Expressions with Strings</vt:lpstr>
      <vt:lpstr>Examples:</vt:lpstr>
      <vt:lpstr>Examples</vt:lpstr>
      <vt:lpstr>Introduction to Increment</vt:lpstr>
      <vt:lpstr>GrudgeBall</vt:lpstr>
      <vt:lpstr>Homework</vt:lpstr>
      <vt:lpstr>Mixing Types &amp; Casting</vt:lpstr>
      <vt:lpstr>Zombies, Werewolves, and Humans</vt:lpstr>
      <vt:lpstr>Strings, doubles, and integers</vt:lpstr>
      <vt:lpstr>If you combine an int and a double with an operator (+ - * / % ) the result is …?</vt:lpstr>
      <vt:lpstr>If you combine an int and a String with a ‘+’ the result is …?</vt:lpstr>
      <vt:lpstr>If you combine an double and a String with a ‘+’ the result is …?</vt:lpstr>
      <vt:lpstr>Promoting</vt:lpstr>
      <vt:lpstr>Worksheet</vt:lpstr>
      <vt:lpstr>Introduction to Casting</vt:lpstr>
      <vt:lpstr>Worksheet</vt:lpstr>
      <vt:lpstr>Homework</vt:lpstr>
      <vt:lpstr>for Loops</vt:lpstr>
      <vt:lpstr>Build a for Loop (worksheet)</vt:lpstr>
      <vt:lpstr>Example Code:</vt:lpstr>
      <vt:lpstr>Practice-It</vt:lpstr>
      <vt:lpstr>Homework</vt:lpstr>
      <vt:lpstr>Nested for Loops</vt:lpstr>
      <vt:lpstr>The Challenge:</vt:lpstr>
      <vt:lpstr>Single Loop</vt:lpstr>
      <vt:lpstr>Nested Loop</vt:lpstr>
      <vt:lpstr>Code from yesterday:</vt:lpstr>
      <vt:lpstr>Practice-It</vt:lpstr>
      <vt:lpstr>Homework</vt:lpstr>
      <vt:lpstr>Scope and Pseudocode</vt:lpstr>
      <vt:lpstr>Worksheet</vt:lpstr>
      <vt:lpstr>Homework</vt:lpstr>
      <vt:lpstr>Programming Project 1</vt:lpstr>
      <vt:lpstr>Homework</vt:lpstr>
      <vt:lpstr>Programming Project</vt:lpstr>
      <vt:lpstr>Programming Project</vt:lpstr>
      <vt:lpstr>Homework</vt:lpstr>
      <vt:lpstr>Programming Project</vt:lpstr>
      <vt:lpstr>Programming Project</vt:lpstr>
      <vt:lpstr>Slide for finished code:</vt:lpstr>
      <vt:lpstr>Class Constants</vt:lpstr>
      <vt:lpstr>Homework</vt:lpstr>
      <vt:lpstr>Finding and Fixing Errors</vt:lpstr>
      <vt:lpstr>Today’s plan:</vt:lpstr>
      <vt:lpstr>Homework Regrade/Resubmit</vt:lpstr>
      <vt:lpstr>If you finish early:</vt:lpstr>
      <vt:lpstr>Homework</vt:lpstr>
      <vt:lpstr>Review</vt:lpstr>
      <vt:lpstr>What’s on the test?</vt:lpstr>
      <vt:lpstr>Review Questions</vt:lpstr>
      <vt:lpstr>Review Topics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lastModifiedBy>Kenney Chan</cp:lastModifiedBy>
  <cp:revision>26</cp:revision>
  <dcterms:created xsi:type="dcterms:W3CDTF">2016-08-17T20:10:40Z</dcterms:created>
  <dcterms:modified xsi:type="dcterms:W3CDTF">2017-09-29T18:10:33Z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0x010100BABADD3A0624AA4E97287821B8F4D7D6</vt:lpwstr>
  </property>
</Properties>
</file>