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Students’ Final Grades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2379726"/>
          </a:xfrm>
        </p:spPr>
        <p:txBody>
          <a:bodyPr>
            <a:norm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Benjamin Batte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ITS-836 – Data Science &amp; Big Data Analytics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the Cumberlands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Charles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Edeki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October 5,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088" y="711330"/>
            <a:ext cx="2643449" cy="1616203"/>
          </a:xfrm>
        </p:spPr>
        <p:txBody>
          <a:bodyPr anchor="b">
            <a:normAutofit/>
          </a:bodyPr>
          <a:lstStyle/>
          <a:p>
            <a:r>
              <a:rPr lang="en-US" sz="2800"/>
              <a:t>Results: Math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088" y="2503415"/>
            <a:ext cx="3639313" cy="3447832"/>
          </a:xfrm>
        </p:spPr>
        <p:txBody>
          <a:bodyPr anchor="t">
            <a:normAutofit/>
          </a:bodyPr>
          <a:lstStyle/>
          <a:p>
            <a:endParaRPr lang="en-US" sz="1700" dirty="0"/>
          </a:p>
          <a:p>
            <a:r>
              <a:rPr lang="en-US" sz="1800" b="1" dirty="0"/>
              <a:t>Linear Regression</a:t>
            </a:r>
            <a:r>
              <a:rPr lang="en-US" sz="1800" dirty="0"/>
              <a:t>: R² = </a:t>
            </a:r>
            <a:r>
              <a:rPr lang="en-US" sz="1800" b="1" dirty="0"/>
              <a:t>0.724</a:t>
            </a:r>
            <a:r>
              <a:rPr lang="en-US" sz="1800" dirty="0"/>
              <a:t>, RMSE = </a:t>
            </a:r>
            <a:r>
              <a:rPr lang="en-US" sz="1800" b="1" dirty="0"/>
              <a:t>2.38</a:t>
            </a:r>
            <a:r>
              <a:rPr lang="en-US" sz="1800" dirty="0"/>
              <a:t>, MAE = </a:t>
            </a:r>
            <a:r>
              <a:rPr lang="en-US" sz="1800" b="1" dirty="0"/>
              <a:t>1.65</a:t>
            </a:r>
            <a:endParaRPr lang="en-US" sz="1800" dirty="0"/>
          </a:p>
          <a:p>
            <a:r>
              <a:rPr lang="en-US" sz="1800" b="1" dirty="0"/>
              <a:t>Random Forest</a:t>
            </a:r>
            <a:r>
              <a:rPr lang="en-US" sz="1800" dirty="0"/>
              <a:t>: R² = </a:t>
            </a:r>
            <a:r>
              <a:rPr lang="en-US" sz="1800" b="1" dirty="0"/>
              <a:t>0.813</a:t>
            </a:r>
            <a:r>
              <a:rPr lang="en-US" sz="1800" dirty="0"/>
              <a:t>, RMSE = </a:t>
            </a:r>
            <a:r>
              <a:rPr lang="en-US" sz="1800" b="1" dirty="0"/>
              <a:t>1.96</a:t>
            </a:r>
            <a:r>
              <a:rPr lang="en-US" sz="1800" dirty="0"/>
              <a:t>, MAE = </a:t>
            </a:r>
            <a:r>
              <a:rPr lang="en-US" sz="1800" b="1" dirty="0"/>
              <a:t>1.18</a:t>
            </a:r>
            <a:endParaRPr lang="en-US" sz="1800" dirty="0"/>
          </a:p>
          <a:p>
            <a:r>
              <a:rPr lang="en-US" sz="1800" b="1" dirty="0"/>
              <a:t>Interpretation</a:t>
            </a:r>
            <a:r>
              <a:rPr lang="en-US" sz="1800" dirty="0"/>
              <a:t>: Random Forest outperformed Linear Regression, reducing prediction error by ~0.4–0.5 grade points and explaining ~8% more variance in final grades.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311507-BED6-CF60-EF81-A8713709B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886001"/>
            <a:ext cx="3913633" cy="503518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741391"/>
            <a:ext cx="2591866" cy="1306865"/>
          </a:xfrm>
        </p:spPr>
        <p:txBody>
          <a:bodyPr anchor="b">
            <a:normAutofit fontScale="90000"/>
          </a:bodyPr>
          <a:lstStyle/>
          <a:p>
            <a:r>
              <a:rPr lang="en-US" sz="2800" dirty="0"/>
              <a:t>Results: Portuguese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18" y="2048256"/>
            <a:ext cx="3649306" cy="4389120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/>
              <a:t>Linear Regression</a:t>
            </a:r>
            <a:r>
              <a:rPr lang="en-US" sz="1800" dirty="0"/>
              <a:t>: R² = </a:t>
            </a:r>
            <a:r>
              <a:rPr lang="en-US" sz="1800" b="1" dirty="0"/>
              <a:t>0.849</a:t>
            </a:r>
            <a:r>
              <a:rPr lang="en-US" sz="1800" dirty="0"/>
              <a:t>, RMSE = </a:t>
            </a:r>
            <a:r>
              <a:rPr lang="en-US" sz="1800" b="1" dirty="0"/>
              <a:t>1.22</a:t>
            </a:r>
            <a:r>
              <a:rPr lang="en-US" sz="1800" dirty="0"/>
              <a:t>, MAE = </a:t>
            </a:r>
            <a:r>
              <a:rPr lang="en-US" sz="1800" b="1" dirty="0"/>
              <a:t>0.77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b="1" dirty="0"/>
              <a:t>Random Forest</a:t>
            </a:r>
            <a:r>
              <a:rPr lang="en-US" sz="1800" dirty="0"/>
              <a:t>: R² = </a:t>
            </a:r>
            <a:r>
              <a:rPr lang="en-US" sz="1800" b="1" dirty="0"/>
              <a:t>0.842</a:t>
            </a:r>
            <a:r>
              <a:rPr lang="en-US" sz="1800" dirty="0"/>
              <a:t>, RMSE = </a:t>
            </a:r>
            <a:r>
              <a:rPr lang="en-US" sz="1800" b="1" dirty="0"/>
              <a:t>1.24</a:t>
            </a:r>
            <a:r>
              <a:rPr lang="en-US" sz="1800" dirty="0"/>
              <a:t>, MAE = </a:t>
            </a:r>
            <a:r>
              <a:rPr lang="en-US" sz="1800" b="1" dirty="0"/>
              <a:t>0.75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b="1" dirty="0"/>
              <a:t>Interpretation</a:t>
            </a:r>
            <a:r>
              <a:rPr lang="en-US" sz="1800" dirty="0"/>
              <a:t>: Both models predict within ~1 grade point. Linear Regression slightly outperformed Random Forest in this dataset.</a:t>
            </a:r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3F280A-F9D3-5CDF-8B65-5CB2DAB92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778" y="1431279"/>
            <a:ext cx="4105985" cy="454889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Discussion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Random Forest outperformed Linear Regression in Math dataset</a:t>
            </a:r>
          </a:p>
          <a:p>
            <a:pPr>
              <a:defRPr sz="2000"/>
            </a:pPr>
            <a:r>
              <a:t>Both models strong in Portuguese dataset</a:t>
            </a:r>
          </a:p>
          <a:p>
            <a:pPr>
              <a:defRPr sz="2000"/>
            </a:pPr>
            <a:r>
              <a:t>Confirms hypothesis: G1 and G2 strongest predictors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Discussion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Socio-behavioral factors weak predictors</a:t>
            </a:r>
          </a:p>
          <a:p>
            <a:pPr>
              <a:defRPr sz="2000"/>
            </a:pPr>
            <a:r>
              <a:t>Skewness in absences/alcohol affects minority only</a:t>
            </a:r>
          </a:p>
          <a:p>
            <a:pPr>
              <a:defRPr sz="2000"/>
            </a:pPr>
            <a:r>
              <a:t>Educational interventions should focus on:</a:t>
            </a:r>
          </a:p>
          <a:p>
            <a:pPr>
              <a:defRPr sz="2000"/>
            </a:pPr>
            <a:r>
              <a:t>- Strengthening early academic performance (G1, G2)</a:t>
            </a:r>
          </a:p>
          <a:p>
            <a:pPr>
              <a:defRPr sz="2000"/>
            </a:pPr>
            <a:r>
              <a:t>- Targeting outlier students with high absenteeism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Dataset limited to Portuguese schools</a:t>
            </a:r>
          </a:p>
          <a:p>
            <a:pPr>
              <a:defRPr sz="2000"/>
            </a:pPr>
            <a:r>
              <a:t>Static dataset – lacks real-time engagement data</a:t>
            </a:r>
          </a:p>
          <a:p>
            <a:pPr>
              <a:defRPr sz="2000"/>
            </a:pPr>
            <a:r>
              <a:t>Future research:</a:t>
            </a:r>
          </a:p>
          <a:p>
            <a:pPr>
              <a:defRPr sz="2000"/>
            </a:pPr>
            <a:r>
              <a:t>- Cross-institutional datasets</a:t>
            </a:r>
          </a:p>
          <a:p>
            <a:pPr>
              <a:defRPr sz="2000"/>
            </a:pPr>
            <a:r>
              <a:t>- Behavioral/temporal features</a:t>
            </a:r>
          </a:p>
          <a:p>
            <a:pPr>
              <a:defRPr sz="2000"/>
            </a:pPr>
            <a:r>
              <a:t>- Deep learning + ensemble hybrid models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Key findings:</a:t>
            </a:r>
          </a:p>
          <a:p>
            <a:pPr>
              <a:defRPr sz="2000"/>
            </a:pPr>
            <a:r>
              <a:t>- RF &gt; LR in predictive accuracy (esp. Math dataset)</a:t>
            </a:r>
          </a:p>
          <a:p>
            <a:pPr>
              <a:defRPr sz="2000"/>
            </a:pPr>
            <a:r>
              <a:t>- G1 &amp; G2 = strongest predictors of G3</a:t>
            </a:r>
          </a:p>
          <a:p>
            <a:pPr>
              <a:defRPr sz="2000"/>
            </a:pPr>
            <a:r>
              <a:t>- Models forecast within 1–2 grade points</a:t>
            </a:r>
          </a:p>
          <a:p>
            <a:pPr>
              <a:defRPr sz="2000"/>
            </a:pPr>
            <a:r>
              <a:t>Practical Impact: Enables proactive, data-driven student support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1119031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05" y="1396686"/>
            <a:ext cx="2430380" cy="406462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941148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4780992"/>
            <a:ext cx="409575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614" y="1526033"/>
            <a:ext cx="4152298" cy="3935281"/>
          </a:xfrm>
        </p:spPr>
        <p:txBody>
          <a:bodyPr>
            <a:normAutofit/>
          </a:bodyPr>
          <a:lstStyle/>
          <a:p>
            <a:endParaRPr lang="en-US" dirty="0"/>
          </a:p>
          <a:p>
            <a:pPr>
              <a:defRPr sz="2000"/>
            </a:pPr>
            <a:r>
              <a:rPr lang="en-US" dirty="0"/>
              <a:t>Al-Barrak &amp; Al-</a:t>
            </a:r>
            <a:r>
              <a:rPr lang="en-US" dirty="0" err="1"/>
              <a:t>Razgan</a:t>
            </a:r>
            <a:r>
              <a:rPr lang="en-US" dirty="0"/>
              <a:t> (2020)</a:t>
            </a:r>
          </a:p>
          <a:p>
            <a:pPr>
              <a:defRPr sz="2000"/>
            </a:pPr>
            <a:r>
              <a:rPr lang="en-US" dirty="0"/>
              <a:t>Batte (2025)</a:t>
            </a:r>
          </a:p>
          <a:p>
            <a:pPr>
              <a:defRPr sz="2000"/>
            </a:pPr>
            <a:r>
              <a:rPr lang="en-US" dirty="0"/>
              <a:t>Cortez &amp; Silva (2008)</a:t>
            </a:r>
          </a:p>
          <a:p>
            <a:pPr>
              <a:defRPr sz="2000"/>
            </a:pPr>
            <a:r>
              <a:rPr lang="en-US" dirty="0"/>
              <a:t>Kumari &amp; Singh (2023)</a:t>
            </a:r>
          </a:p>
          <a:p>
            <a:pPr>
              <a:defRPr sz="2000"/>
            </a:pPr>
            <a:r>
              <a:rPr lang="en-US" dirty="0"/>
              <a:t>Manhães et al. (2022)</a:t>
            </a:r>
          </a:p>
          <a:p>
            <a:pPr>
              <a:defRPr sz="2000"/>
            </a:pPr>
            <a:r>
              <a:rPr lang="en-US" dirty="0"/>
              <a:t>McKinney (2022)</a:t>
            </a:r>
          </a:p>
          <a:p>
            <a:pPr>
              <a:defRPr sz="2000"/>
            </a:pPr>
            <a:r>
              <a:rPr lang="en-US" dirty="0"/>
              <a:t>Panigrahi et al. (2021)</a:t>
            </a:r>
          </a:p>
          <a:p>
            <a:pPr>
              <a:defRPr sz="2000"/>
            </a:pPr>
            <a:r>
              <a:rPr lang="en-US" dirty="0"/>
              <a:t>Sasikala &amp; Renuka Devi (2023)</a:t>
            </a:r>
          </a:p>
          <a:p>
            <a:pPr>
              <a:defRPr sz="2000"/>
            </a:pPr>
            <a:r>
              <a:rPr lang="en-US" dirty="0" err="1"/>
              <a:t>Shorfuzzaman</a:t>
            </a:r>
            <a:r>
              <a:rPr lang="en-US" dirty="0"/>
              <a:t> et al. (2021)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Why predicting student grades matters:</a:t>
            </a:r>
          </a:p>
          <a:p>
            <a:pPr>
              <a:defRPr sz="2000"/>
            </a:pPr>
            <a:r>
              <a:rPr dirty="0"/>
              <a:t>- Supports early interventions</a:t>
            </a:r>
          </a:p>
          <a:p>
            <a:pPr>
              <a:defRPr sz="2000"/>
            </a:pPr>
            <a:r>
              <a:rPr dirty="0"/>
              <a:t>- Reduces dropout rates</a:t>
            </a:r>
          </a:p>
          <a:p>
            <a:pPr>
              <a:defRPr sz="2000"/>
            </a:pPr>
            <a:r>
              <a:rPr dirty="0"/>
              <a:t>- Improves resource allocation</a:t>
            </a:r>
          </a:p>
          <a:p>
            <a:pPr>
              <a:defRPr sz="2000"/>
            </a:pPr>
            <a:r>
              <a:rPr dirty="0"/>
              <a:t>Key predictors: study time, attendance, family support, prior grades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Research Question: Can machine learning accurately predict final student grades (G3)?</a:t>
            </a:r>
          </a:p>
          <a:p>
            <a:pPr>
              <a:defRPr sz="2000"/>
            </a:pPr>
            <a:r>
              <a:t>Hypothesis: Prior academic performance (G1 &amp; G2) are the strongest predictors.</a:t>
            </a:r>
          </a:p>
          <a:p>
            <a:pPr>
              <a:defRPr sz="2000"/>
            </a:pPr>
            <a:r>
              <a:t>Goal: Compare Linear Regression vs Random Forest Regression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Dataset: UCI Student Performance Dataset (Cortez &amp; Silva, 2008)</a:t>
            </a:r>
          </a:p>
          <a:p>
            <a:pPr>
              <a:defRPr sz="2000"/>
            </a:pPr>
            <a:r>
              <a:rPr dirty="0"/>
              <a:t>Math: 395 students, 33 attributes</a:t>
            </a:r>
          </a:p>
          <a:p>
            <a:pPr>
              <a:defRPr sz="2000"/>
            </a:pPr>
            <a:r>
              <a:rPr dirty="0"/>
              <a:t>Portuguese: 649 students, 33 attributes</a:t>
            </a:r>
          </a:p>
          <a:p>
            <a:pPr>
              <a:defRPr sz="2000"/>
            </a:pPr>
            <a:r>
              <a:rPr dirty="0"/>
              <a:t>Features: demographic, social, academic (e.g., parental education, study time, prior grades)</a:t>
            </a:r>
            <a:endParaRPr lang="en-US" dirty="0"/>
          </a:p>
          <a:p>
            <a:pPr>
              <a:defRPr sz="2000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9097F-CCD9-CF7F-81B1-9C11C09F7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4022861"/>
            <a:ext cx="7902625" cy="21033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000"/>
            </a:pPr>
            <a:r>
              <a:rPr dirty="0"/>
              <a:t>Steps taken:</a:t>
            </a:r>
          </a:p>
          <a:p>
            <a:pPr marL="0" indent="0">
              <a:buNone/>
              <a:defRPr sz="2000"/>
            </a:pPr>
            <a:r>
              <a:rPr dirty="0"/>
              <a:t>- Encode categorical variables</a:t>
            </a:r>
          </a:p>
          <a:p>
            <a:pPr marL="0" indent="0">
              <a:buNone/>
              <a:defRPr sz="2000"/>
            </a:pPr>
            <a:r>
              <a:rPr dirty="0"/>
              <a:t>- Scale numerical variables</a:t>
            </a:r>
          </a:p>
          <a:p>
            <a:pPr marL="0" indent="0">
              <a:buNone/>
              <a:defRPr sz="2000"/>
            </a:pPr>
            <a:r>
              <a:rPr dirty="0"/>
              <a:t>- Train/Test split (80/20)</a:t>
            </a:r>
          </a:p>
          <a:p>
            <a:pPr marL="0" indent="0">
              <a:buNone/>
              <a:defRPr sz="2000"/>
            </a:pPr>
            <a:r>
              <a:rPr dirty="0"/>
              <a:t>Tools: scikit-learn </a:t>
            </a:r>
            <a:r>
              <a:rPr dirty="0" err="1"/>
              <a:t>ColumnTransformer</a:t>
            </a:r>
            <a:r>
              <a:rPr dirty="0"/>
              <a:t> pipeline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0EB6E2-5B83-EEF9-CFA3-5AD63B3B4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63178"/>
            <a:ext cx="8942832" cy="27101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Python environment: Pandas, NumPy, Scikit-learn, Matplotlib, Seaborn</a:t>
            </a:r>
          </a:p>
          <a:p>
            <a:pPr>
              <a:defRPr sz="2000"/>
            </a:pPr>
            <a:r>
              <a:t>Models tested:</a:t>
            </a:r>
          </a:p>
          <a:p>
            <a:pPr>
              <a:defRPr sz="2000"/>
            </a:pPr>
            <a:r>
              <a:t>- Linear Regression (baseline, interpretability)</a:t>
            </a:r>
          </a:p>
          <a:p>
            <a:pPr>
              <a:defRPr sz="2000"/>
            </a:pPr>
            <a:r>
              <a:t>- Random Forest Regression (handles nonlinearity, robust)</a:t>
            </a:r>
          </a:p>
          <a:p>
            <a:pPr>
              <a:defRPr sz="2000"/>
            </a:pPr>
            <a:r>
              <a:t>Evaluation Metrics: R², RMSE, MAE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741391"/>
            <a:ext cx="2591866" cy="1616203"/>
          </a:xfrm>
        </p:spPr>
        <p:txBody>
          <a:bodyPr anchor="b">
            <a:normAutofit/>
          </a:bodyPr>
          <a:lstStyle/>
          <a:p>
            <a:r>
              <a:rPr lang="en-US" sz="2800"/>
              <a:t>EDA (Math: Absences)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19" y="2533476"/>
            <a:ext cx="2591866" cy="3447832"/>
          </a:xfrm>
        </p:spPr>
        <p:txBody>
          <a:bodyPr anchor="t">
            <a:normAutofit/>
          </a:bodyPr>
          <a:lstStyle/>
          <a:p>
            <a:pPr>
              <a:defRPr sz="2000"/>
            </a:pPr>
            <a:r>
              <a:rPr lang="en-US" sz="1700"/>
              <a:t>Most students have few absences</a:t>
            </a:r>
          </a:p>
          <a:p>
            <a:pPr>
              <a:defRPr sz="2000"/>
            </a:pPr>
            <a:r>
              <a:rPr lang="en-US" sz="1700"/>
              <a:t>Small group shows extreme absenteeism</a:t>
            </a:r>
          </a:p>
          <a:p>
            <a:pPr>
              <a:defRPr sz="2000"/>
            </a:pPr>
            <a:r>
              <a:rPr lang="en-US" sz="1700"/>
              <a:t>Absenteeism disproportionately affects minority of students</a:t>
            </a:r>
          </a:p>
          <a:p>
            <a:pPr marL="0" indent="0">
              <a:buNone/>
              <a:defRPr sz="2000"/>
            </a:pPr>
            <a:endParaRPr lang="en-US" sz="1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3CE78A-A43E-A061-2AA5-D4C4CDAE9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858" y="1834322"/>
            <a:ext cx="5121906" cy="397139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741391"/>
            <a:ext cx="2591866" cy="1616203"/>
          </a:xfrm>
        </p:spPr>
        <p:txBody>
          <a:bodyPr anchor="b">
            <a:normAutofit/>
          </a:bodyPr>
          <a:lstStyle/>
          <a:p>
            <a:r>
              <a:rPr lang="en-US" sz="2800"/>
              <a:t>EDA (Portuguese: G3)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19" y="2533476"/>
            <a:ext cx="2591866" cy="3447832"/>
          </a:xfrm>
        </p:spPr>
        <p:txBody>
          <a:bodyPr anchor="t">
            <a:normAutofit/>
          </a:bodyPr>
          <a:lstStyle/>
          <a:p>
            <a:endParaRPr lang="en-US" sz="1700"/>
          </a:p>
          <a:p>
            <a:pPr>
              <a:defRPr sz="2000"/>
            </a:pPr>
            <a:r>
              <a:rPr lang="en-US" sz="1700"/>
              <a:t>Final grade distribution ~ normal (10–12 out of 20)</a:t>
            </a:r>
          </a:p>
          <a:p>
            <a:pPr>
              <a:defRPr sz="2000"/>
            </a:pPr>
            <a:r>
              <a:rPr lang="en-US" sz="1700"/>
              <a:t>Some students scored zero → full course failure</a:t>
            </a:r>
          </a:p>
          <a:p>
            <a:pPr>
              <a:defRPr sz="2000"/>
            </a:pPr>
            <a:r>
              <a:rPr lang="en-US" sz="1700"/>
              <a:t>Reinforces need for early detection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E280EB-9B6B-E035-71DB-FC54F7898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54" y="1524000"/>
            <a:ext cx="4792009" cy="493485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741391"/>
            <a:ext cx="2591866" cy="1616203"/>
          </a:xfrm>
        </p:spPr>
        <p:txBody>
          <a:bodyPr anchor="b">
            <a:normAutofit/>
          </a:bodyPr>
          <a:lstStyle/>
          <a:p>
            <a:r>
              <a:rPr lang="en-US" sz="2800"/>
              <a:t>EDA (Correlation Heatmap)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19" y="2533476"/>
            <a:ext cx="2591866" cy="3447832"/>
          </a:xfrm>
        </p:spPr>
        <p:txBody>
          <a:bodyPr anchor="t">
            <a:normAutofit/>
          </a:bodyPr>
          <a:lstStyle/>
          <a:p>
            <a:endParaRPr lang="en-US" sz="1700" dirty="0"/>
          </a:p>
          <a:p>
            <a:pPr>
              <a:defRPr sz="2000"/>
            </a:pPr>
            <a:r>
              <a:rPr lang="en-US" sz="1700" dirty="0"/>
              <a:t>Strongest predictors of G3: G1 and G2</a:t>
            </a:r>
          </a:p>
          <a:p>
            <a:pPr>
              <a:defRPr sz="2000"/>
            </a:pPr>
            <a:r>
              <a:rPr lang="en-US" sz="1700" dirty="0"/>
              <a:t>Demographic/lifestyle variables weak correlations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D81048-293F-69D6-B5F3-528F59C7E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54" y="1509486"/>
            <a:ext cx="4860781" cy="47752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609</Words>
  <Application>Microsoft Office PowerPoint</Application>
  <PresentationFormat>On-screen Show (4:3)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Predicting Students’ Final Grades Using Machine Learning</vt:lpstr>
      <vt:lpstr>Introduction (Part 1)</vt:lpstr>
      <vt:lpstr>Introduction (Part 2)</vt:lpstr>
      <vt:lpstr>Data Source</vt:lpstr>
      <vt:lpstr>Preprocessing</vt:lpstr>
      <vt:lpstr>Tools &amp; Methods</vt:lpstr>
      <vt:lpstr>EDA (Math: Absences)</vt:lpstr>
      <vt:lpstr>EDA (Portuguese: G3)</vt:lpstr>
      <vt:lpstr>EDA (Correlation Heatmap)</vt:lpstr>
      <vt:lpstr>Results: Math Dataset</vt:lpstr>
      <vt:lpstr>Results: Portuguese Dataset</vt:lpstr>
      <vt:lpstr>Discussion (Part 1)</vt:lpstr>
      <vt:lpstr>Discussion (Part 2)</vt:lpstr>
      <vt:lpstr>Limitations &amp; Future Work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Benjamin Batte</dc:creator>
  <cp:keywords/>
  <dc:description>generated using python-pptx</dc:description>
  <cp:lastModifiedBy>Benjamin Batte</cp:lastModifiedBy>
  <cp:revision>4</cp:revision>
  <dcterms:created xsi:type="dcterms:W3CDTF">2013-01-27T09:14:16Z</dcterms:created>
  <dcterms:modified xsi:type="dcterms:W3CDTF">2025-09-27T23:53:45Z</dcterms:modified>
  <cp:category/>
</cp:coreProperties>
</file>