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2.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slideLayouts/slideLayout3.xml" ContentType="application/vnd.openxmlformats-officedocument.presentationml.slideLayout+xml"/>
  <Override PartName="/ppt/theme/theme3.xml" ContentType="application/vnd.openxmlformats-officedocument.them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72" d="100"/>
          <a:sy n="72" d="100"/>
        </p:scale>
        <p:origin x="1600" y="-112"/>
      </p:cViewPr>
      <p:guideLst>
        <p:guide orient="horz" pos="3318"/>
        <p:guide orient="horz" pos="288"/>
        <p:guide orient="horz" pos="20160"/>
        <p:guide orient="horz"/>
        <p:guide orient="horz" pos="3298"/>
        <p:guide orient="horz" pos="20735"/>
        <p:guide pos="581"/>
        <p:guide pos="27069"/>
        <p:guide pos="320"/>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interSettings" Target="printerSettings/printerSettings1.bin"/><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2018-12-06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2018-12-06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717260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r>
                <a:rPr lang="en-US" sz="2800" dirty="0">
                  <a:solidFill>
                    <a:schemeClr val="bg1"/>
                  </a:solidFill>
                  <a:latin typeface="Trebuchet MS" pitchFamily="34" charset="0"/>
                </a:rPr>
                <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r>
                <a:rPr lang="en-US" sz="2800" b="1" baseline="0" dirty="0">
                  <a:solidFill>
                    <a:schemeClr val="bg1"/>
                  </a:solidFill>
                  <a:latin typeface="Trebuchet MS" pitchFamily="34" charset="0"/>
                </a:rPr>
                <a:t/>
              </a:r>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33"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34"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35"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36"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r>
                <a:rPr lang="en-US" sz="2400" baseline="0" dirty="0">
                  <a:solidFill>
                    <a:schemeClr val="bg1"/>
                  </a:solidFill>
                </a:rPr>
                <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57"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58"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r>
                <a:rPr lang="en-US" sz="2400" baseline="0" dirty="0">
                  <a:solidFill>
                    <a:schemeClr val="bg1"/>
                  </a:solidFill>
                </a:rPr>
                <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r>
                <a:rPr lang="en-US" sz="2800" dirty="0">
                  <a:solidFill>
                    <a:schemeClr val="bg1"/>
                  </a:solidFill>
                  <a:latin typeface="Trebuchet MS" pitchFamily="34" charset="0"/>
                </a:rPr>
                <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r>
                <a:rPr lang="en-US" sz="2800" b="1" baseline="0" dirty="0">
                  <a:solidFill>
                    <a:schemeClr val="bg1"/>
                  </a:solidFill>
                  <a:latin typeface="Trebuchet MS" pitchFamily="34" charset="0"/>
                </a:rPr>
                <a:t/>
              </a:r>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59"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60"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81"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82"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r>
                <a:rPr lang="en-US" sz="2400" baseline="0" dirty="0">
                  <a:solidFill>
                    <a:schemeClr val="bg1"/>
                  </a:solidFill>
                </a:rPr>
                <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r>
                <a:rPr lang="en-US" sz="2800" dirty="0">
                  <a:solidFill>
                    <a:schemeClr val="bg1"/>
                  </a:solidFill>
                  <a:latin typeface="Trebuchet MS" pitchFamily="34" charset="0"/>
                </a:rPr>
                <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r>
                <a:rPr lang="en-US" sz="2800" b="1" baseline="0" dirty="0">
                  <a:solidFill>
                    <a:schemeClr val="bg1"/>
                  </a:solidFill>
                  <a:latin typeface="Trebuchet MS" pitchFamily="34" charset="0"/>
                </a:rPr>
                <a:t/>
              </a:r>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83"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84"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9.pn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 Id="rId10"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1425" y="6378481"/>
            <a:ext cx="10056813" cy="6617174"/>
          </a:xfrm>
        </p:spPr>
        <p:txBody>
          <a:bodyPr/>
          <a:lstStyle/>
          <a:p>
            <a:r>
              <a:rPr lang="en-US" dirty="0"/>
              <a:t>Generative models aims at learning the true data distribution which allow us to generate new data points. They are useful for multiple task such as image generation, dimensionality reduction</a:t>
            </a:r>
            <a:r>
              <a:rPr lang="en-US" dirty="0" smtClean="0"/>
              <a:t>. One </a:t>
            </a:r>
            <a:r>
              <a:rPr lang="en-US" dirty="0"/>
              <a:t>of the most commonly use generative model is the Variational Autoencoder (VAE). The VAE learn a generative model by maximizing a lower bound on the log-likelihood. The VAE is not perfect and have some downside.</a:t>
            </a:r>
          </a:p>
          <a:p>
            <a:endParaRPr lang="en-US" dirty="0"/>
          </a:p>
          <a:p>
            <a:r>
              <a:rPr lang="en-US" dirty="0"/>
              <a:t>The Importance Weighted Autoencoder try to improve the VAE by proposing a </a:t>
            </a:r>
            <a:r>
              <a:rPr lang="en-US" dirty="0" err="1"/>
              <a:t>thigher</a:t>
            </a:r>
            <a:r>
              <a:rPr lang="en-US" dirty="0"/>
              <a:t> lower bound in order to improve the estimation of the log-likelihood of the data.</a:t>
            </a:r>
          </a:p>
          <a:p>
            <a:endParaRPr lang="en-US" dirty="0"/>
          </a:p>
          <a:p>
            <a:r>
              <a:rPr lang="en-US" dirty="0"/>
              <a:t>We have found that empirically that he IWAE gives a lower negative log-</a:t>
            </a:r>
            <a:r>
              <a:rPr lang="en-US" dirty="0" err="1"/>
              <a:t>likelihood,but</a:t>
            </a:r>
            <a:r>
              <a:rPr lang="en-US" dirty="0"/>
              <a:t> that the difference is not large enough to be noticeable when generating samples.</a:t>
            </a:r>
          </a:p>
          <a:p>
            <a:endParaRPr lang="en-US" dirty="0"/>
          </a:p>
        </p:txBody>
      </p:sp>
      <p:sp>
        <p:nvSpPr>
          <p:cNvPr id="3" name="Text Placeholder 2"/>
          <p:cNvSpPr>
            <a:spLocks noGrp="1"/>
          </p:cNvSpPr>
          <p:nvPr>
            <p:ph type="body" sz="quarter" idx="11"/>
          </p:nvPr>
        </p:nvSpPr>
        <p:spPr/>
        <p:txBody>
          <a:bodyPr/>
          <a:lstStyle/>
          <a:p>
            <a:r>
              <a:rPr lang="en-US" dirty="0"/>
              <a:t>Introduction</a:t>
            </a:r>
          </a:p>
        </p:txBody>
      </p:sp>
      <p:sp>
        <p:nvSpPr>
          <p:cNvPr id="4" name="Text Placeholder 3"/>
          <p:cNvSpPr>
            <a:spLocks noGrp="1"/>
          </p:cNvSpPr>
          <p:nvPr>
            <p:ph type="body" sz="quarter" idx="20"/>
          </p:nvPr>
        </p:nvSpPr>
        <p:spPr>
          <a:xfrm>
            <a:off x="473272" y="12294702"/>
            <a:ext cx="10050462" cy="754045"/>
          </a:xfrm>
        </p:spPr>
        <p:txBody>
          <a:bodyPr/>
          <a:lstStyle/>
          <a:p>
            <a:r>
              <a:rPr lang="en-US" dirty="0"/>
              <a:t>Variational Autoencoder</a:t>
            </a:r>
          </a:p>
        </p:txBody>
      </p:sp>
      <p:sp>
        <p:nvSpPr>
          <p:cNvPr id="6" name="Text Placeholder 5"/>
          <p:cNvSpPr>
            <a:spLocks noGrp="1"/>
          </p:cNvSpPr>
          <p:nvPr>
            <p:ph type="body" sz="quarter" idx="22"/>
          </p:nvPr>
        </p:nvSpPr>
        <p:spPr>
          <a:xfrm>
            <a:off x="11407909" y="15758540"/>
            <a:ext cx="10048875" cy="754045"/>
          </a:xfrm>
        </p:spPr>
        <p:txBody>
          <a:bodyPr/>
          <a:lstStyle/>
          <a:p>
            <a:r>
              <a:rPr lang="en-US" dirty="0"/>
              <a:t>Results</a:t>
            </a:r>
          </a:p>
        </p:txBody>
      </p:sp>
      <p:sp>
        <p:nvSpPr>
          <p:cNvPr id="8" name="Text Placeholder 7"/>
          <p:cNvSpPr>
            <a:spLocks noGrp="1"/>
          </p:cNvSpPr>
          <p:nvPr>
            <p:ph type="body" sz="quarter" idx="24"/>
          </p:nvPr>
        </p:nvSpPr>
        <p:spPr/>
        <p:txBody>
          <a:bodyPr/>
          <a:lstStyle/>
          <a:p>
            <a:r>
              <a:rPr lang="en-US" dirty="0"/>
              <a:t>Results</a:t>
            </a:r>
          </a:p>
        </p:txBody>
      </p:sp>
      <p:sp>
        <p:nvSpPr>
          <p:cNvPr id="9" name="Text Placeholder 8"/>
          <p:cNvSpPr>
            <a:spLocks noGrp="1"/>
          </p:cNvSpPr>
          <p:nvPr>
            <p:ph type="body" sz="quarter" idx="25"/>
          </p:nvPr>
        </p:nvSpPr>
        <p:spPr>
          <a:xfrm>
            <a:off x="33377261" y="18492773"/>
            <a:ext cx="10047018" cy="754045"/>
          </a:xfrm>
        </p:spPr>
        <p:txBody>
          <a:bodyPr/>
          <a:lstStyle/>
          <a:p>
            <a:r>
              <a:rPr lang="en-US" dirty="0"/>
              <a:t>Conclusions</a:t>
            </a:r>
          </a:p>
        </p:txBody>
      </p:sp>
      <p:sp>
        <p:nvSpPr>
          <p:cNvPr id="10" name="Text Placeholder 9"/>
          <p:cNvSpPr>
            <a:spLocks noGrp="1"/>
          </p:cNvSpPr>
          <p:nvPr>
            <p:ph type="body" sz="quarter" idx="26"/>
          </p:nvPr>
        </p:nvSpPr>
        <p:spPr>
          <a:xfrm>
            <a:off x="33508926" y="19843534"/>
            <a:ext cx="10047018" cy="2923855"/>
          </a:xfrm>
        </p:spPr>
        <p:txBody>
          <a:bodyPr/>
          <a:lstStyle/>
          <a:p>
            <a:r>
              <a:rPr lang="en-US" dirty="0"/>
              <a:t>We have compared the VAE and the IWAE on the MNSIT dataset. We have found that is an  improvement in the negative log-likelihood.</a:t>
            </a:r>
          </a:p>
          <a:p>
            <a:endParaRPr lang="en-US" dirty="0"/>
          </a:p>
          <a:p>
            <a:r>
              <a:rPr lang="en-US" dirty="0"/>
              <a:t>It is however difficult to conclude if there is an improvement in the image generated by looking at the images for MNSIT. The difference might be easier to see on a more complicated Dataset.</a:t>
            </a:r>
          </a:p>
        </p:txBody>
      </p:sp>
      <p:sp>
        <p:nvSpPr>
          <p:cNvPr id="11" name="Text Placeholder 10"/>
          <p:cNvSpPr>
            <a:spLocks noGrp="1"/>
          </p:cNvSpPr>
          <p:nvPr>
            <p:ph type="body" sz="quarter" idx="27"/>
          </p:nvPr>
        </p:nvSpPr>
        <p:spPr>
          <a:xfrm>
            <a:off x="33460380" y="27476668"/>
            <a:ext cx="10047018" cy="754045"/>
          </a:xfrm>
        </p:spPr>
        <p:txBody>
          <a:bodyPr/>
          <a:lstStyle/>
          <a:p>
            <a:endParaRPr lang="en-US" dirty="0"/>
          </a:p>
        </p:txBody>
      </p:sp>
      <p:sp>
        <p:nvSpPr>
          <p:cNvPr id="12" name="Text Placeholder 11"/>
          <p:cNvSpPr>
            <a:spLocks noGrp="1"/>
          </p:cNvSpPr>
          <p:nvPr>
            <p:ph type="body" sz="quarter" idx="28"/>
          </p:nvPr>
        </p:nvSpPr>
        <p:spPr>
          <a:xfrm>
            <a:off x="11404734" y="6467497"/>
            <a:ext cx="10052050" cy="5847732"/>
          </a:xfrm>
        </p:spPr>
        <p:txBody>
          <a:bodyPr/>
          <a:lstStyle/>
          <a:p>
            <a:r>
              <a:rPr lang="en-US" dirty="0"/>
              <a:t>Some assumptions are made on the posterior distribution. </a:t>
            </a:r>
            <a:r>
              <a:rPr lang="en-US" dirty="0"/>
              <a:t>First, by looking at the second term of the </a:t>
            </a:r>
            <a:r>
              <a:rPr lang="en-US" dirty="0" smtClean="0"/>
              <a:t>objective  D</a:t>
            </a:r>
            <a:r>
              <a:rPr lang="en-US" baseline="-25000" dirty="0" smtClean="0"/>
              <a:t>KL</a:t>
            </a:r>
            <a:r>
              <a:rPr lang="en-US" dirty="0" smtClean="0"/>
              <a:t>[q(</a:t>
            </a:r>
            <a:r>
              <a:rPr lang="en-US" dirty="0" err="1" smtClean="0"/>
              <a:t>z|x</a:t>
            </a:r>
            <a:r>
              <a:rPr lang="en-US" dirty="0" smtClean="0"/>
              <a:t>) || p(z)], </a:t>
            </a:r>
            <a:r>
              <a:rPr lang="en-US" dirty="0"/>
              <a:t>we can interpret that term as a </a:t>
            </a:r>
            <a:r>
              <a:rPr lang="en-US" dirty="0" err="1"/>
              <a:t>regularizer</a:t>
            </a:r>
            <a:r>
              <a:rPr lang="en-US" dirty="0"/>
              <a:t> that penalizes when the posterior is not close to the standard normal distribution. </a:t>
            </a:r>
            <a:endParaRPr lang="en-US" dirty="0" smtClean="0"/>
          </a:p>
          <a:p>
            <a:endParaRPr lang="en-US" dirty="0"/>
          </a:p>
          <a:p>
            <a:r>
              <a:rPr lang="en-US" dirty="0" smtClean="0"/>
              <a:t>Secondly</a:t>
            </a:r>
            <a:r>
              <a:rPr lang="en-US" dirty="0"/>
              <a:t>, if we look at the first term of the objective </a:t>
            </a:r>
            <a:r>
              <a:rPr lang="en-US" dirty="0" smtClean="0"/>
              <a:t>function </a:t>
            </a:r>
          </a:p>
          <a:p>
            <a:r>
              <a:rPr lang="en-US" dirty="0" err="1" smtClean="0"/>
              <a:t>E</a:t>
            </a:r>
            <a:r>
              <a:rPr lang="en-US" baseline="-25000" dirty="0" err="1" smtClean="0"/>
              <a:t>q</a:t>
            </a:r>
            <a:r>
              <a:rPr lang="en-US" baseline="-25000" dirty="0"/>
              <a:t>(</a:t>
            </a:r>
            <a:r>
              <a:rPr lang="en-US" baseline="-25000" dirty="0" err="1"/>
              <a:t>z|</a:t>
            </a:r>
            <a:r>
              <a:rPr lang="en-US" baseline="-25000" dirty="0" err="1" smtClean="0"/>
              <a:t>x</a:t>
            </a:r>
            <a:r>
              <a:rPr lang="en-US" baseline="-25000" dirty="0" smtClean="0"/>
              <a:t>)</a:t>
            </a:r>
            <a:r>
              <a:rPr lang="en-US" dirty="0" smtClean="0"/>
              <a:t>[</a:t>
            </a:r>
            <a:r>
              <a:rPr lang="en-US" dirty="0"/>
              <a:t>log(p(</a:t>
            </a:r>
            <a:r>
              <a:rPr lang="en-US" dirty="0" err="1"/>
              <a:t>x|z</a:t>
            </a:r>
            <a:r>
              <a:rPr lang="en-US" dirty="0"/>
              <a:t>))</a:t>
            </a:r>
            <a:r>
              <a:rPr lang="en-US" dirty="0" smtClean="0"/>
              <a:t>], </a:t>
            </a:r>
            <a:r>
              <a:rPr lang="en-US" dirty="0"/>
              <a:t>we are trying to maximize the likelihood given </a:t>
            </a:r>
            <a:r>
              <a:rPr lang="en-US" dirty="0" smtClean="0"/>
              <a:t>z. </a:t>
            </a:r>
            <a:r>
              <a:rPr lang="en-US" dirty="0"/>
              <a:t>Hence, the objective function will penalize when the encoder </a:t>
            </a:r>
            <a:r>
              <a:rPr lang="en-US" dirty="0" smtClean="0"/>
              <a:t>q</a:t>
            </a:r>
            <a:r>
              <a:rPr lang="en-US" dirty="0"/>
              <a:t>(</a:t>
            </a:r>
            <a:r>
              <a:rPr lang="en-US" dirty="0" err="1"/>
              <a:t>z|x</a:t>
            </a:r>
            <a:r>
              <a:rPr lang="en-US" dirty="0" smtClean="0"/>
              <a:t>) </a:t>
            </a:r>
            <a:r>
              <a:rPr lang="en-US" dirty="0"/>
              <a:t>generates latent samples that do not represent well the data</a:t>
            </a:r>
            <a:r>
              <a:rPr lang="en-US" dirty="0" smtClean="0"/>
              <a:t>.</a:t>
            </a:r>
          </a:p>
          <a:p>
            <a:endParaRPr lang="en-US" dirty="0"/>
          </a:p>
          <a:p>
            <a:r>
              <a:rPr lang="en-US" dirty="0" err="1"/>
              <a:t>Burda</a:t>
            </a:r>
            <a:r>
              <a:rPr lang="en-US" dirty="0"/>
              <a:t> and al. proposed another lower bound based on importance sampling that allow the model to better explore the latent space and increase the model flexibility</a:t>
            </a:r>
            <a:r>
              <a:rPr lang="en-US" dirty="0" smtClean="0"/>
              <a:t>.</a:t>
            </a:r>
            <a:endParaRPr lang="en-US" dirty="0"/>
          </a:p>
        </p:txBody>
      </p:sp>
      <p:sp>
        <p:nvSpPr>
          <p:cNvPr id="16" name="Text Placeholder 15"/>
          <p:cNvSpPr>
            <a:spLocks noGrp="1"/>
          </p:cNvSpPr>
          <p:nvPr>
            <p:ph type="body" sz="quarter" idx="150"/>
          </p:nvPr>
        </p:nvSpPr>
        <p:spPr/>
        <p:txBody>
          <a:bodyPr/>
          <a:lstStyle/>
          <a:p>
            <a:endParaRPr lang="en-US"/>
          </a:p>
        </p:txBody>
      </p:sp>
      <p:sp>
        <p:nvSpPr>
          <p:cNvPr id="17" name="Text Placeholder 16"/>
          <p:cNvSpPr>
            <a:spLocks noGrp="1"/>
          </p:cNvSpPr>
          <p:nvPr>
            <p:ph type="body" sz="quarter" idx="151"/>
          </p:nvPr>
        </p:nvSpPr>
        <p:spPr/>
        <p:txBody>
          <a:bodyPr>
            <a:normAutofit fontScale="85000" lnSpcReduction="10000"/>
          </a:bodyPr>
          <a:lstStyle/>
          <a:p>
            <a:r>
              <a:rPr lang="fr-CA" dirty="0"/>
              <a:t>Benjamin Rosa, Étienne Girard-Proulx, Nicholas Vachon,</a:t>
            </a:r>
            <a:r>
              <a:rPr lang="en-US" dirty="0"/>
              <a:t> Hugo Lafortune-Brunet </a:t>
            </a:r>
          </a:p>
        </p:txBody>
      </p:sp>
      <p:sp>
        <p:nvSpPr>
          <p:cNvPr id="18" name="Text Placeholder 17"/>
          <p:cNvSpPr>
            <a:spLocks noGrp="1"/>
          </p:cNvSpPr>
          <p:nvPr>
            <p:ph type="body" sz="quarter" idx="153"/>
          </p:nvPr>
        </p:nvSpPr>
        <p:spPr/>
        <p:txBody>
          <a:bodyPr>
            <a:normAutofit fontScale="92500" lnSpcReduction="10000"/>
          </a:bodyPr>
          <a:lstStyle/>
          <a:p>
            <a:r>
              <a:rPr lang="fr-CA" dirty="0" err="1"/>
              <a:t>Variational</a:t>
            </a:r>
            <a:r>
              <a:rPr lang="fr-CA" dirty="0"/>
              <a:t> </a:t>
            </a:r>
            <a:r>
              <a:rPr lang="fr-CA" dirty="0" err="1"/>
              <a:t>Autoencoders</a:t>
            </a:r>
            <a:r>
              <a:rPr lang="fr-CA" dirty="0"/>
              <a:t> (</a:t>
            </a:r>
            <a:r>
              <a:rPr lang="fr-CA" dirty="0" err="1"/>
              <a:t>VAEs</a:t>
            </a:r>
            <a:r>
              <a:rPr lang="fr-CA" dirty="0"/>
              <a:t>) and IWAE</a:t>
            </a:r>
            <a:endParaRPr lang="en-US" dirty="0"/>
          </a:p>
        </p:txBody>
      </p:sp>
      <p:pic>
        <p:nvPicPr>
          <p:cNvPr id="29" name="Image 28">
            <a:extLst>
              <a:ext uri="{FF2B5EF4-FFF2-40B4-BE49-F238E27FC236}">
                <a16:creationId xmlns:a16="http://schemas.microsoft.com/office/drawing/2014/main" xmlns="" id="{B26E1080-A49C-4542-9B74-8F78F46911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58016" y="6431286"/>
            <a:ext cx="5487650" cy="5487650"/>
          </a:xfrm>
          <a:prstGeom prst="rect">
            <a:avLst/>
          </a:prstGeom>
        </p:spPr>
      </p:pic>
      <p:pic>
        <p:nvPicPr>
          <p:cNvPr id="31" name="Image 30">
            <a:extLst>
              <a:ext uri="{FF2B5EF4-FFF2-40B4-BE49-F238E27FC236}">
                <a16:creationId xmlns:a16="http://schemas.microsoft.com/office/drawing/2014/main" xmlns="" id="{3B15B3E1-CC10-46B9-905C-3CB6ADBE70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83103" y="12270931"/>
            <a:ext cx="5487650" cy="5487650"/>
          </a:xfrm>
          <a:prstGeom prst="rect">
            <a:avLst/>
          </a:prstGeom>
        </p:spPr>
      </p:pic>
      <p:pic>
        <p:nvPicPr>
          <p:cNvPr id="40" name="Image 39">
            <a:extLst>
              <a:ext uri="{FF2B5EF4-FFF2-40B4-BE49-F238E27FC236}">
                <a16:creationId xmlns:a16="http://schemas.microsoft.com/office/drawing/2014/main" xmlns="" id="{166F3255-3372-40F4-A2BE-4C2CD58F82B2}"/>
              </a:ext>
            </a:extLst>
          </p:cNvPr>
          <p:cNvPicPr>
            <a:picLocks noChangeAspect="1"/>
          </p:cNvPicPr>
          <p:nvPr/>
        </p:nvPicPr>
        <p:blipFill rotWithShape="1">
          <a:blip r:embed="rId5">
            <a:extLst>
              <a:ext uri="{28A0092B-C50C-407E-A947-70E740481C1C}">
                <a14:useLocalDpi xmlns:a14="http://schemas.microsoft.com/office/drawing/2010/main" val="0"/>
              </a:ext>
            </a:extLst>
          </a:blip>
          <a:srcRect l="7057" r="10609" b="8071"/>
          <a:stretch/>
        </p:blipFill>
        <p:spPr>
          <a:xfrm>
            <a:off x="24040091" y="17925406"/>
            <a:ext cx="7235205" cy="6462729"/>
          </a:xfrm>
          <a:prstGeom prst="rect">
            <a:avLst/>
          </a:prstGeom>
        </p:spPr>
      </p:pic>
      <p:pic>
        <p:nvPicPr>
          <p:cNvPr id="43" name="Image 42">
            <a:extLst>
              <a:ext uri="{FF2B5EF4-FFF2-40B4-BE49-F238E27FC236}">
                <a16:creationId xmlns:a16="http://schemas.microsoft.com/office/drawing/2014/main" xmlns="" id="{8F255F1F-FEC3-491E-9F7F-30CCCCB41D4B}"/>
              </a:ext>
            </a:extLst>
          </p:cNvPr>
          <p:cNvPicPr>
            <a:picLocks noChangeAspect="1"/>
          </p:cNvPicPr>
          <p:nvPr/>
        </p:nvPicPr>
        <p:blipFill rotWithShape="1">
          <a:blip r:embed="rId6">
            <a:extLst>
              <a:ext uri="{28A0092B-C50C-407E-A947-70E740481C1C}">
                <a14:useLocalDpi xmlns:a14="http://schemas.microsoft.com/office/drawing/2010/main" val="0"/>
              </a:ext>
            </a:extLst>
          </a:blip>
          <a:srcRect l="6099" r="11567" b="8071"/>
          <a:stretch/>
        </p:blipFill>
        <p:spPr>
          <a:xfrm>
            <a:off x="23922489" y="24507429"/>
            <a:ext cx="7235205" cy="6462729"/>
          </a:xfrm>
          <a:prstGeom prst="rect">
            <a:avLst/>
          </a:prstGeom>
        </p:spPr>
      </p:pic>
      <p:sp>
        <p:nvSpPr>
          <p:cNvPr id="44" name="Text Placeholder 14">
            <a:extLst>
              <a:ext uri="{FF2B5EF4-FFF2-40B4-BE49-F238E27FC236}">
                <a16:creationId xmlns:a16="http://schemas.microsoft.com/office/drawing/2014/main" xmlns="" id="{7BCD762B-0436-4477-B02C-A380D58DEF71}"/>
              </a:ext>
            </a:extLst>
          </p:cNvPr>
          <p:cNvSpPr txBox="1">
            <a:spLocks/>
          </p:cNvSpPr>
          <p:nvPr/>
        </p:nvSpPr>
        <p:spPr>
          <a:xfrm>
            <a:off x="36019775" y="7088486"/>
            <a:ext cx="10056813"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fr-CA" dirty="0" err="1"/>
              <a:t>Negative</a:t>
            </a:r>
            <a:r>
              <a:rPr lang="fr-CA" dirty="0"/>
              <a:t> Log-</a:t>
            </a:r>
            <a:r>
              <a:rPr lang="fr-CA" dirty="0" err="1"/>
              <a:t>Likelihood</a:t>
            </a:r>
            <a:endParaRPr lang="en-US" dirty="0"/>
          </a:p>
        </p:txBody>
      </p:sp>
      <p:pic>
        <p:nvPicPr>
          <p:cNvPr id="46" name="Image 45">
            <a:extLst>
              <a:ext uri="{FF2B5EF4-FFF2-40B4-BE49-F238E27FC236}">
                <a16:creationId xmlns:a16="http://schemas.microsoft.com/office/drawing/2014/main" xmlns="" id="{105FEA30-3B5C-4A55-B9DD-E63B983D2825}"/>
              </a:ext>
            </a:extLst>
          </p:cNvPr>
          <p:cNvPicPr>
            <a:picLocks noChangeAspect="1"/>
          </p:cNvPicPr>
          <p:nvPr/>
        </p:nvPicPr>
        <p:blipFill>
          <a:blip r:embed="rId7"/>
          <a:stretch>
            <a:fillRect/>
          </a:stretch>
        </p:blipFill>
        <p:spPr>
          <a:xfrm>
            <a:off x="34398171" y="8400029"/>
            <a:ext cx="8257145" cy="1603212"/>
          </a:xfrm>
          <a:prstGeom prst="rect">
            <a:avLst/>
          </a:prstGeom>
        </p:spPr>
      </p:pic>
      <p:sp>
        <p:nvSpPr>
          <p:cNvPr id="47" name="Text Placeholder 3">
            <a:extLst>
              <a:ext uri="{FF2B5EF4-FFF2-40B4-BE49-F238E27FC236}">
                <a16:creationId xmlns:a16="http://schemas.microsoft.com/office/drawing/2014/main" xmlns="" id="{CD3ABEB4-FBB2-46B7-BBB7-A9A1816BD860}"/>
              </a:ext>
            </a:extLst>
          </p:cNvPr>
          <p:cNvSpPr txBox="1">
            <a:spLocks/>
          </p:cNvSpPr>
          <p:nvPr/>
        </p:nvSpPr>
        <p:spPr>
          <a:xfrm>
            <a:off x="11407909" y="5699213"/>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IWAE </a:t>
            </a:r>
          </a:p>
        </p:txBody>
      </p:sp>
      <p:pic>
        <p:nvPicPr>
          <p:cNvPr id="54" name="Image 53">
            <a:extLst>
              <a:ext uri="{FF2B5EF4-FFF2-40B4-BE49-F238E27FC236}">
                <a16:creationId xmlns:a16="http://schemas.microsoft.com/office/drawing/2014/main" xmlns="" id="{1455D682-5816-44A7-9F7A-B6A1E65F977E}"/>
              </a:ext>
            </a:extLst>
          </p:cNvPr>
          <p:cNvPicPr>
            <a:picLocks noChangeAspect="1"/>
          </p:cNvPicPr>
          <p:nvPr/>
        </p:nvPicPr>
        <p:blipFill rotWithShape="1">
          <a:blip r:embed="rId8"/>
          <a:srcRect l="4181" t="2699" r="7868" b="67734"/>
          <a:stretch/>
        </p:blipFill>
        <p:spPr>
          <a:xfrm>
            <a:off x="13581644" y="12218014"/>
            <a:ext cx="5415019" cy="1218610"/>
          </a:xfrm>
          <a:prstGeom prst="rect">
            <a:avLst/>
          </a:prstGeom>
        </p:spPr>
      </p:pic>
      <p:sp>
        <p:nvSpPr>
          <p:cNvPr id="56" name="Text Placeholder 14">
            <a:extLst>
              <a:ext uri="{FF2B5EF4-FFF2-40B4-BE49-F238E27FC236}">
                <a16:creationId xmlns:a16="http://schemas.microsoft.com/office/drawing/2014/main" xmlns="" id="{3584AABC-01A8-4A44-BECE-7C3C5F0501B6}"/>
              </a:ext>
            </a:extLst>
          </p:cNvPr>
          <p:cNvSpPr txBox="1">
            <a:spLocks/>
          </p:cNvSpPr>
          <p:nvPr/>
        </p:nvSpPr>
        <p:spPr>
          <a:xfrm>
            <a:off x="6940978" y="21485803"/>
            <a:ext cx="10056813"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fr-CA" dirty="0"/>
              <a:t>Objective </a:t>
            </a:r>
            <a:r>
              <a:rPr lang="fr-CA" dirty="0" err="1"/>
              <a:t>function</a:t>
            </a:r>
            <a:endParaRPr lang="en-US" dirty="0"/>
          </a:p>
        </p:txBody>
      </p:sp>
      <p:grpSp>
        <p:nvGrpSpPr>
          <p:cNvPr id="5" name="Group 4">
            <a:extLst>
              <a:ext uri="{FF2B5EF4-FFF2-40B4-BE49-F238E27FC236}">
                <a16:creationId xmlns:a16="http://schemas.microsoft.com/office/drawing/2014/main" xmlns="" id="{12358EBB-CCE4-41B8-A385-99FE038F7301}"/>
              </a:ext>
            </a:extLst>
          </p:cNvPr>
          <p:cNvGrpSpPr/>
          <p:nvPr/>
        </p:nvGrpSpPr>
        <p:grpSpPr>
          <a:xfrm>
            <a:off x="4298263" y="15838312"/>
            <a:ext cx="1618447" cy="2515190"/>
            <a:chOff x="646716" y="13963277"/>
            <a:chExt cx="1618447" cy="2515190"/>
          </a:xfrm>
        </p:grpSpPr>
        <p:sp>
          <p:nvSpPr>
            <p:cNvPr id="48" name="Rectangle : coins arrondis 47">
              <a:extLst>
                <a:ext uri="{FF2B5EF4-FFF2-40B4-BE49-F238E27FC236}">
                  <a16:creationId xmlns:a16="http://schemas.microsoft.com/office/drawing/2014/main" xmlns="" id="{BCD00AC4-13F6-4D14-8352-6F59ECCA65CB}"/>
                </a:ext>
              </a:extLst>
            </p:cNvPr>
            <p:cNvSpPr/>
            <p:nvPr/>
          </p:nvSpPr>
          <p:spPr>
            <a:xfrm>
              <a:off x="646716" y="13963277"/>
              <a:ext cx="1618447" cy="2515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4800"/>
            </a:p>
          </p:txBody>
        </p:sp>
        <p:cxnSp>
          <p:nvCxnSpPr>
            <p:cNvPr id="51" name="Connecteur droit avec flèche 50">
              <a:extLst>
                <a:ext uri="{FF2B5EF4-FFF2-40B4-BE49-F238E27FC236}">
                  <a16:creationId xmlns:a16="http://schemas.microsoft.com/office/drawing/2014/main" xmlns="" id="{AEDC7BDB-89E0-417D-8045-C608AF37F29B}"/>
                </a:ext>
              </a:extLst>
            </p:cNvPr>
            <p:cNvCxnSpPr>
              <a:cxnSpLocks/>
            </p:cNvCxnSpPr>
            <p:nvPr/>
          </p:nvCxnSpPr>
          <p:spPr>
            <a:xfrm>
              <a:off x="1466463" y="14882498"/>
              <a:ext cx="0" cy="676748"/>
            </a:xfrm>
            <a:prstGeom prst="straightConnector1">
              <a:avLst/>
            </a:prstGeom>
            <a:ln w="5715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52" name="Ellipse 51">
              <a:extLst>
                <a:ext uri="{FF2B5EF4-FFF2-40B4-BE49-F238E27FC236}">
                  <a16:creationId xmlns:a16="http://schemas.microsoft.com/office/drawing/2014/main" xmlns="" id="{3AAA39E3-11DE-4AA7-83F2-CE06F7D86AF5}"/>
                </a:ext>
              </a:extLst>
            </p:cNvPr>
            <p:cNvSpPr/>
            <p:nvPr/>
          </p:nvSpPr>
          <p:spPr>
            <a:xfrm>
              <a:off x="1137705" y="15632418"/>
              <a:ext cx="662309" cy="5616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4800" dirty="0"/>
                <a:t>X</a:t>
              </a:r>
            </a:p>
          </p:txBody>
        </p:sp>
        <p:sp>
          <p:nvSpPr>
            <p:cNvPr id="91" name="Rectangle : coins arrondis 90">
              <a:extLst>
                <a:ext uri="{FF2B5EF4-FFF2-40B4-BE49-F238E27FC236}">
                  <a16:creationId xmlns:a16="http://schemas.microsoft.com/office/drawing/2014/main" xmlns="" id="{9C9368F8-85C7-4500-9DA3-CF759E6BBB95}"/>
                </a:ext>
              </a:extLst>
            </p:cNvPr>
            <p:cNvSpPr/>
            <p:nvPr/>
          </p:nvSpPr>
          <p:spPr>
            <a:xfrm>
              <a:off x="1219107" y="14220542"/>
              <a:ext cx="499927" cy="465183"/>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Z</a:t>
              </a:r>
              <a:endParaRPr lang="fr-CA" sz="4800" dirty="0"/>
            </a:p>
          </p:txBody>
        </p:sp>
      </p:grpSp>
      <p:grpSp>
        <p:nvGrpSpPr>
          <p:cNvPr id="19" name="Group 18">
            <a:extLst>
              <a:ext uri="{FF2B5EF4-FFF2-40B4-BE49-F238E27FC236}">
                <a16:creationId xmlns:a16="http://schemas.microsoft.com/office/drawing/2014/main" xmlns="" id="{83220A97-CBAC-4CAD-AA3F-F3BD23AB5645}"/>
              </a:ext>
            </a:extLst>
          </p:cNvPr>
          <p:cNvGrpSpPr/>
          <p:nvPr/>
        </p:nvGrpSpPr>
        <p:grpSpPr>
          <a:xfrm>
            <a:off x="523813" y="22750145"/>
            <a:ext cx="9111101" cy="7776331"/>
            <a:chOff x="602741" y="14187672"/>
            <a:chExt cx="8844553" cy="9289574"/>
          </a:xfrm>
        </p:grpSpPr>
        <p:sp>
          <p:nvSpPr>
            <p:cNvPr id="57" name="Ellipse 56">
              <a:extLst>
                <a:ext uri="{FF2B5EF4-FFF2-40B4-BE49-F238E27FC236}">
                  <a16:creationId xmlns:a16="http://schemas.microsoft.com/office/drawing/2014/main" xmlns="" id="{7DBF2BE5-10A8-4FB1-BF67-C96FF78B734E}"/>
                </a:ext>
              </a:extLst>
            </p:cNvPr>
            <p:cNvSpPr/>
            <p:nvPr/>
          </p:nvSpPr>
          <p:spPr>
            <a:xfrm>
              <a:off x="4100611" y="22723201"/>
              <a:ext cx="1008243" cy="7540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endParaRPr lang="fr-CA" dirty="0"/>
            </a:p>
          </p:txBody>
        </p:sp>
        <p:sp>
          <p:nvSpPr>
            <p:cNvPr id="58" name="Flèche : haut 57">
              <a:extLst>
                <a:ext uri="{FF2B5EF4-FFF2-40B4-BE49-F238E27FC236}">
                  <a16:creationId xmlns:a16="http://schemas.microsoft.com/office/drawing/2014/main" xmlns="" id="{72AC517C-2B87-4080-B735-26C35549A60A}"/>
                </a:ext>
              </a:extLst>
            </p:cNvPr>
            <p:cNvSpPr/>
            <p:nvPr/>
          </p:nvSpPr>
          <p:spPr>
            <a:xfrm>
              <a:off x="3521818" y="20940607"/>
              <a:ext cx="2266299" cy="163052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Neural Network</a:t>
              </a:r>
              <a:endParaRPr lang="fr-CA" sz="2000" dirty="0"/>
            </a:p>
          </p:txBody>
        </p:sp>
        <p:sp>
          <p:nvSpPr>
            <p:cNvPr id="59" name="Rectangle : coins arrondis 58">
              <a:extLst>
                <a:ext uri="{FF2B5EF4-FFF2-40B4-BE49-F238E27FC236}">
                  <a16:creationId xmlns:a16="http://schemas.microsoft.com/office/drawing/2014/main" xmlns="" id="{D8C16610-04F1-461C-81EF-A30FAA8BE432}"/>
                </a:ext>
              </a:extLst>
            </p:cNvPr>
            <p:cNvSpPr/>
            <p:nvPr/>
          </p:nvSpPr>
          <p:spPr>
            <a:xfrm>
              <a:off x="3330941" y="19848627"/>
              <a:ext cx="999864" cy="963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t>µ</a:t>
              </a:r>
            </a:p>
          </p:txBody>
        </p:sp>
        <p:sp>
          <p:nvSpPr>
            <p:cNvPr id="60" name="Rectangle : coins arrondis 59">
              <a:extLst>
                <a:ext uri="{FF2B5EF4-FFF2-40B4-BE49-F238E27FC236}">
                  <a16:creationId xmlns:a16="http://schemas.microsoft.com/office/drawing/2014/main" xmlns="" id="{36D4F669-46E2-4A1D-B9F9-C3E5EE4FB105}"/>
                </a:ext>
              </a:extLst>
            </p:cNvPr>
            <p:cNvSpPr/>
            <p:nvPr/>
          </p:nvSpPr>
          <p:spPr>
            <a:xfrm>
              <a:off x="4843439" y="19825422"/>
              <a:ext cx="999864" cy="963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Σ</a:t>
              </a:r>
              <a:endParaRPr lang="fr-CA" dirty="0"/>
            </a:p>
          </p:txBody>
        </p:sp>
        <p:sp>
          <p:nvSpPr>
            <p:cNvPr id="63" name="Rectangle : coins arrondis 62">
              <a:extLst>
                <a:ext uri="{FF2B5EF4-FFF2-40B4-BE49-F238E27FC236}">
                  <a16:creationId xmlns:a16="http://schemas.microsoft.com/office/drawing/2014/main" xmlns="" id="{94B41CA6-645D-4445-BBF0-47D0C49AF2E8}"/>
                </a:ext>
              </a:extLst>
            </p:cNvPr>
            <p:cNvSpPr/>
            <p:nvPr/>
          </p:nvSpPr>
          <p:spPr>
            <a:xfrm>
              <a:off x="6299743" y="19793844"/>
              <a:ext cx="3057525" cy="963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N(0,1)</a:t>
              </a:r>
              <a:endParaRPr lang="fr-CA" sz="6000" dirty="0"/>
            </a:p>
          </p:txBody>
        </p:sp>
        <p:sp>
          <p:nvSpPr>
            <p:cNvPr id="67" name="Rectangle : coins arrondis 66">
              <a:extLst>
                <a:ext uri="{FF2B5EF4-FFF2-40B4-BE49-F238E27FC236}">
                  <a16:creationId xmlns:a16="http://schemas.microsoft.com/office/drawing/2014/main" xmlns="" id="{D94CB321-A9EA-4D1D-9F37-8E1C58BB3283}"/>
                </a:ext>
              </a:extLst>
            </p:cNvPr>
            <p:cNvSpPr/>
            <p:nvPr/>
          </p:nvSpPr>
          <p:spPr>
            <a:xfrm>
              <a:off x="4822266" y="17071857"/>
              <a:ext cx="999864" cy="963455"/>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a:t>
              </a:r>
              <a:endParaRPr lang="fr-CA" dirty="0"/>
            </a:p>
          </p:txBody>
        </p:sp>
        <p:sp>
          <p:nvSpPr>
            <p:cNvPr id="72" name="Ellipse 71">
              <a:extLst>
                <a:ext uri="{FF2B5EF4-FFF2-40B4-BE49-F238E27FC236}">
                  <a16:creationId xmlns:a16="http://schemas.microsoft.com/office/drawing/2014/main" xmlns="" id="{88A73338-AE5D-4534-B676-E223E87EEA85}"/>
                </a:ext>
              </a:extLst>
            </p:cNvPr>
            <p:cNvSpPr/>
            <p:nvPr/>
          </p:nvSpPr>
          <p:spPr>
            <a:xfrm>
              <a:off x="4798182" y="14187672"/>
              <a:ext cx="1008243" cy="7540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endParaRPr lang="fr-CA" dirty="0"/>
            </a:p>
          </p:txBody>
        </p:sp>
        <p:cxnSp>
          <p:nvCxnSpPr>
            <p:cNvPr id="74" name="Connecteur droit avec flèche 73">
              <a:extLst>
                <a:ext uri="{FF2B5EF4-FFF2-40B4-BE49-F238E27FC236}">
                  <a16:creationId xmlns:a16="http://schemas.microsoft.com/office/drawing/2014/main" xmlns="" id="{FCCC5678-EA67-4CED-99EB-2DF05A6449B9}"/>
                </a:ext>
              </a:extLst>
            </p:cNvPr>
            <p:cNvCxnSpPr>
              <a:cxnSpLocks/>
              <a:stCxn id="59" idx="0"/>
            </p:cNvCxnSpPr>
            <p:nvPr/>
          </p:nvCxnSpPr>
          <p:spPr>
            <a:xfrm flipV="1">
              <a:off x="3830873" y="18325525"/>
              <a:ext cx="855292" cy="1523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a:extLst>
                <a:ext uri="{FF2B5EF4-FFF2-40B4-BE49-F238E27FC236}">
                  <a16:creationId xmlns:a16="http://schemas.microsoft.com/office/drawing/2014/main" xmlns="" id="{36D5BA69-86C0-4452-AC71-E9731CCE3AD2}"/>
                </a:ext>
              </a:extLst>
            </p:cNvPr>
            <p:cNvCxnSpPr>
              <a:cxnSpLocks/>
              <a:stCxn id="60" idx="0"/>
            </p:cNvCxnSpPr>
            <p:nvPr/>
          </p:nvCxnSpPr>
          <p:spPr>
            <a:xfrm flipV="1">
              <a:off x="5343371" y="18351516"/>
              <a:ext cx="0" cy="1473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Connecteur droit avec flèche 81">
              <a:extLst>
                <a:ext uri="{FF2B5EF4-FFF2-40B4-BE49-F238E27FC236}">
                  <a16:creationId xmlns:a16="http://schemas.microsoft.com/office/drawing/2014/main" xmlns="" id="{80EEBF50-0FEF-42D2-816A-6655A3A977FE}"/>
                </a:ext>
              </a:extLst>
            </p:cNvPr>
            <p:cNvCxnSpPr>
              <a:cxnSpLocks/>
              <a:stCxn id="63" idx="0"/>
            </p:cNvCxnSpPr>
            <p:nvPr/>
          </p:nvCxnSpPr>
          <p:spPr>
            <a:xfrm flipH="1" flipV="1">
              <a:off x="5975538" y="18333138"/>
              <a:ext cx="1852968" cy="1460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Accolade fermante 91">
              <a:extLst>
                <a:ext uri="{FF2B5EF4-FFF2-40B4-BE49-F238E27FC236}">
                  <a16:creationId xmlns:a16="http://schemas.microsoft.com/office/drawing/2014/main" xmlns="" id="{58D73F09-5760-42C4-952D-91B52DBBF486}"/>
                </a:ext>
              </a:extLst>
            </p:cNvPr>
            <p:cNvSpPr/>
            <p:nvPr/>
          </p:nvSpPr>
          <p:spPr>
            <a:xfrm>
              <a:off x="7207442" y="14410631"/>
              <a:ext cx="547331" cy="383560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sp>
          <p:nvSpPr>
            <p:cNvPr id="95" name="Accolade fermante 94">
              <a:extLst>
                <a:ext uri="{FF2B5EF4-FFF2-40B4-BE49-F238E27FC236}">
                  <a16:creationId xmlns:a16="http://schemas.microsoft.com/office/drawing/2014/main" xmlns="" id="{DC084A30-A300-4B80-AA0F-AA79EB07B910}"/>
                </a:ext>
              </a:extLst>
            </p:cNvPr>
            <p:cNvSpPr/>
            <p:nvPr/>
          </p:nvSpPr>
          <p:spPr>
            <a:xfrm rot="10800000">
              <a:off x="2421385" y="17185288"/>
              <a:ext cx="999864" cy="629195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sp>
          <p:nvSpPr>
            <p:cNvPr id="96" name="Rectangle 95">
              <a:extLst>
                <a:ext uri="{FF2B5EF4-FFF2-40B4-BE49-F238E27FC236}">
                  <a16:creationId xmlns:a16="http://schemas.microsoft.com/office/drawing/2014/main" xmlns="" id="{56C7E9A1-1206-4EBC-A672-6946530DB152}"/>
                </a:ext>
              </a:extLst>
            </p:cNvPr>
            <p:cNvSpPr/>
            <p:nvPr/>
          </p:nvSpPr>
          <p:spPr>
            <a:xfrm>
              <a:off x="7781244" y="15642417"/>
              <a:ext cx="1666050" cy="7092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0" dirty="0"/>
                <a:t>P(X|Z)</a:t>
              </a:r>
              <a:endParaRPr lang="fr-CA" sz="4000" dirty="0"/>
            </a:p>
          </p:txBody>
        </p:sp>
        <p:sp>
          <p:nvSpPr>
            <p:cNvPr id="97" name="Rectangle 96">
              <a:extLst>
                <a:ext uri="{FF2B5EF4-FFF2-40B4-BE49-F238E27FC236}">
                  <a16:creationId xmlns:a16="http://schemas.microsoft.com/office/drawing/2014/main" xmlns="" id="{50EF45D3-AF38-43C3-80A1-BD320E002583}"/>
                </a:ext>
              </a:extLst>
            </p:cNvPr>
            <p:cNvSpPr/>
            <p:nvPr/>
          </p:nvSpPr>
          <p:spPr>
            <a:xfrm>
              <a:off x="602741" y="19974522"/>
              <a:ext cx="1666050" cy="7092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0" dirty="0"/>
                <a:t>Q(Z|X)</a:t>
              </a:r>
              <a:endParaRPr lang="fr-CA" sz="4000" dirty="0"/>
            </a:p>
          </p:txBody>
        </p:sp>
        <p:sp>
          <p:nvSpPr>
            <p:cNvPr id="98" name="Flèche : haut 97">
              <a:extLst>
                <a:ext uri="{FF2B5EF4-FFF2-40B4-BE49-F238E27FC236}">
                  <a16:creationId xmlns:a16="http://schemas.microsoft.com/office/drawing/2014/main" xmlns="" id="{E2981F08-14A6-4333-BAD5-7701C356EA9B}"/>
                </a:ext>
              </a:extLst>
            </p:cNvPr>
            <p:cNvSpPr/>
            <p:nvPr/>
          </p:nvSpPr>
          <p:spPr>
            <a:xfrm>
              <a:off x="4225623" y="14984977"/>
              <a:ext cx="2165831" cy="190306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Neural Network</a:t>
              </a:r>
              <a:endParaRPr lang="fr-CA" sz="2000" dirty="0"/>
            </a:p>
          </p:txBody>
        </p:sp>
      </p:grpSp>
      <p:sp>
        <p:nvSpPr>
          <p:cNvPr id="61" name="Text Placeholder 1">
            <a:extLst>
              <a:ext uri="{FF2B5EF4-FFF2-40B4-BE49-F238E27FC236}">
                <a16:creationId xmlns:a16="http://schemas.microsoft.com/office/drawing/2014/main" xmlns="" id="{A5A55B18-228E-4F31-8420-732F1F74A9F9}"/>
              </a:ext>
            </a:extLst>
          </p:cNvPr>
          <p:cNvSpPr txBox="1">
            <a:spLocks/>
          </p:cNvSpPr>
          <p:nvPr/>
        </p:nvSpPr>
        <p:spPr>
          <a:xfrm>
            <a:off x="466921" y="12903859"/>
            <a:ext cx="10401613" cy="4870769"/>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endParaRPr lang="en-US" dirty="0"/>
          </a:p>
        </p:txBody>
      </p:sp>
      <p:sp>
        <p:nvSpPr>
          <p:cNvPr id="62" name="Text Placeholder 11">
            <a:extLst>
              <a:ext uri="{FF2B5EF4-FFF2-40B4-BE49-F238E27FC236}">
                <a16:creationId xmlns:a16="http://schemas.microsoft.com/office/drawing/2014/main" xmlns="" id="{A43364F1-F3E1-4154-9BA3-93285BA3F1CA}"/>
              </a:ext>
            </a:extLst>
          </p:cNvPr>
          <p:cNvSpPr txBox="1">
            <a:spLocks/>
          </p:cNvSpPr>
          <p:nvPr/>
        </p:nvSpPr>
        <p:spPr>
          <a:xfrm>
            <a:off x="11436816" y="16256912"/>
            <a:ext cx="10021556" cy="3539408"/>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To compare the quality of both models, we’ve done 4 tests. </a:t>
            </a:r>
          </a:p>
          <a:p>
            <a:pPr marL="457200" indent="-457200">
              <a:buAutoNum type="arabicPeriod"/>
            </a:pPr>
            <a:r>
              <a:rPr lang="en-US" dirty="0"/>
              <a:t>Generated samples each to see if IWAE produce clearer images.</a:t>
            </a:r>
          </a:p>
          <a:p>
            <a:pPr marL="457200" indent="-457200">
              <a:buFont typeface="Arial" pitchFamily="34" charset="0"/>
              <a:buAutoNum type="arabicPeriod"/>
            </a:pPr>
            <a:r>
              <a:rPr lang="en-US" dirty="0"/>
              <a:t>trained both model with a latent vector z </a:t>
            </a:r>
            <a:r>
              <a:rPr lang="el-GR" dirty="0"/>
              <a:t>ϵ</a:t>
            </a:r>
            <a:r>
              <a:rPr lang="en-US" dirty="0"/>
              <a:t> R</a:t>
            </a:r>
            <a:r>
              <a:rPr lang="en-US" baseline="30000" dirty="0"/>
              <a:t>2</a:t>
            </a:r>
            <a:r>
              <a:rPr lang="en-US" dirty="0"/>
              <a:t> and produce the learned latent space on a 2D grid.</a:t>
            </a:r>
          </a:p>
          <a:p>
            <a:r>
              <a:rPr lang="en-US" dirty="0"/>
              <a:t>3. Compared the quality of the encoder by reducing the dimension to 2D</a:t>
            </a:r>
          </a:p>
          <a:p>
            <a:r>
              <a:rPr lang="en-US" dirty="0"/>
              <a:t>4. </a:t>
            </a:r>
            <a:r>
              <a:rPr lang="en-US" dirty="0" err="1"/>
              <a:t>Caculate</a:t>
            </a:r>
            <a:r>
              <a:rPr lang="en-US" dirty="0"/>
              <a:t> and compared the negative log-likelihood</a:t>
            </a:r>
          </a:p>
          <a:p>
            <a:endParaRPr lang="en-US" dirty="0"/>
          </a:p>
        </p:txBody>
      </p:sp>
      <p:pic>
        <p:nvPicPr>
          <p:cNvPr id="20" name="Picture 19">
            <a:extLst>
              <a:ext uri="{FF2B5EF4-FFF2-40B4-BE49-F238E27FC236}">
                <a16:creationId xmlns:a16="http://schemas.microsoft.com/office/drawing/2014/main" xmlns="" id="{52508552-17EF-4036-88EF-BDADCF729651}"/>
              </a:ext>
            </a:extLst>
          </p:cNvPr>
          <p:cNvPicPr>
            <a:picLocks noChangeAspect="1"/>
          </p:cNvPicPr>
          <p:nvPr/>
        </p:nvPicPr>
        <p:blipFill>
          <a:blip r:embed="rId9"/>
          <a:stretch>
            <a:fillRect/>
          </a:stretch>
        </p:blipFill>
        <p:spPr>
          <a:xfrm>
            <a:off x="799039" y="20838760"/>
            <a:ext cx="7248690" cy="846363"/>
          </a:xfrm>
          <a:prstGeom prst="rect">
            <a:avLst/>
          </a:prstGeom>
        </p:spPr>
      </p:pic>
      <p:sp>
        <p:nvSpPr>
          <p:cNvPr id="65" name="Text Placeholder 11">
            <a:extLst>
              <a:ext uri="{FF2B5EF4-FFF2-40B4-BE49-F238E27FC236}">
                <a16:creationId xmlns:a16="http://schemas.microsoft.com/office/drawing/2014/main" xmlns="" id="{DF5C931B-8ABE-4D08-9D8E-9BF163424AF4}"/>
              </a:ext>
            </a:extLst>
          </p:cNvPr>
          <p:cNvSpPr txBox="1">
            <a:spLocks/>
          </p:cNvSpPr>
          <p:nvPr/>
        </p:nvSpPr>
        <p:spPr>
          <a:xfrm>
            <a:off x="5694441" y="28351275"/>
            <a:ext cx="4981094" cy="3539408"/>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To learn the parameter of  q(</a:t>
            </a:r>
            <a:r>
              <a:rPr lang="en-US" dirty="0" err="1"/>
              <a:t>z|x</a:t>
            </a:r>
            <a:r>
              <a:rPr lang="en-US" dirty="0"/>
              <a:t>), we need to be able to compute the derivatives of a function </a:t>
            </a:r>
            <a:r>
              <a:rPr lang="en-US" dirty="0" err="1"/>
              <a:t>of$z</a:t>
            </a:r>
            <a:r>
              <a:rPr lang="en-US" dirty="0"/>
              <a:t> w.r.t </a:t>
            </a:r>
            <a:r>
              <a:rPr lang="el-GR" dirty="0"/>
              <a:t>θ</a:t>
            </a:r>
            <a:r>
              <a:rPr lang="en-US" dirty="0"/>
              <a:t> so we can backpropagate through the network. To do this a </a:t>
            </a:r>
            <a:r>
              <a:rPr lang="en-US" dirty="0" err="1"/>
              <a:t>reparametrization</a:t>
            </a:r>
            <a:r>
              <a:rPr lang="en-US" dirty="0"/>
              <a:t> trick is used, to separate the randomness of z from the parameters of the distributions.</a:t>
            </a:r>
          </a:p>
        </p:txBody>
      </p:sp>
      <p:sp>
        <p:nvSpPr>
          <p:cNvPr id="66" name="Text Placeholder 11">
            <a:extLst>
              <a:ext uri="{FF2B5EF4-FFF2-40B4-BE49-F238E27FC236}">
                <a16:creationId xmlns:a16="http://schemas.microsoft.com/office/drawing/2014/main" xmlns="" id="{9B9E7798-9D63-4283-8F3A-7CEFA3B9E130}"/>
              </a:ext>
            </a:extLst>
          </p:cNvPr>
          <p:cNvSpPr txBox="1">
            <a:spLocks/>
          </p:cNvSpPr>
          <p:nvPr/>
        </p:nvSpPr>
        <p:spPr>
          <a:xfrm>
            <a:off x="523813" y="12928051"/>
            <a:ext cx="10052050" cy="2923855"/>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In the VAE settings, the generating process can be viewed as a directed graphical probabilistic model that links the latent variable z to the observed data x.  In other words, we are assuming that the dataset X could be generated by using the following process: </a:t>
            </a:r>
          </a:p>
          <a:p>
            <a:endParaRPr lang="en-US" dirty="0"/>
          </a:p>
          <a:p>
            <a:r>
              <a:rPr lang="en-US" dirty="0"/>
              <a:t>Draw </a:t>
            </a:r>
            <a:r>
              <a:rPr lang="en-US" dirty="0" err="1"/>
              <a:t>z</a:t>
            </a:r>
            <a:r>
              <a:rPr lang="en-US" baseline="30000" dirty="0" err="1"/>
              <a:t>i</a:t>
            </a:r>
            <a:r>
              <a:rPr lang="en-US" dirty="0"/>
              <a:t> from </a:t>
            </a:r>
            <a:r>
              <a:rPr lang="en-US" dirty="0" err="1"/>
              <a:t>p</a:t>
            </a:r>
            <a:r>
              <a:rPr lang="en-US" baseline="-25000" dirty="0" err="1"/>
              <a:t>θ</a:t>
            </a:r>
            <a:r>
              <a:rPr lang="en-US" baseline="-25000" dirty="0"/>
              <a:t> </a:t>
            </a:r>
            <a:r>
              <a:rPr lang="en-US" dirty="0"/>
              <a:t>(z) then  draw x</a:t>
            </a:r>
            <a:r>
              <a:rPr lang="en-US" baseline="30000" dirty="0"/>
              <a:t>i </a:t>
            </a:r>
            <a:r>
              <a:rPr lang="en-US" dirty="0"/>
              <a:t>from </a:t>
            </a:r>
            <a:r>
              <a:rPr lang="en-US" dirty="0" err="1"/>
              <a:t>p</a:t>
            </a:r>
            <a:r>
              <a:rPr lang="en-US" baseline="-25000" dirty="0" err="1"/>
              <a:t>θ</a:t>
            </a:r>
            <a:r>
              <a:rPr lang="en-US" baseline="-25000" dirty="0"/>
              <a:t> </a:t>
            </a:r>
            <a:r>
              <a:rPr lang="en-US" dirty="0"/>
              <a:t>(x| </a:t>
            </a:r>
            <a:r>
              <a:rPr lang="en-US" dirty="0" err="1"/>
              <a:t>z</a:t>
            </a:r>
            <a:r>
              <a:rPr lang="en-US" baseline="30000" dirty="0" err="1"/>
              <a:t>i</a:t>
            </a:r>
            <a:r>
              <a:rPr lang="en-US" dirty="0"/>
              <a:t>)</a:t>
            </a:r>
          </a:p>
        </p:txBody>
      </p:sp>
      <p:sp>
        <p:nvSpPr>
          <p:cNvPr id="69" name="Text Placeholder 11">
            <a:extLst>
              <a:ext uri="{FF2B5EF4-FFF2-40B4-BE49-F238E27FC236}">
                <a16:creationId xmlns:a16="http://schemas.microsoft.com/office/drawing/2014/main" xmlns="" id="{53032AE1-DBC6-43FB-99EF-D7444655C110}"/>
              </a:ext>
            </a:extLst>
          </p:cNvPr>
          <p:cNvSpPr txBox="1">
            <a:spLocks/>
          </p:cNvSpPr>
          <p:nvPr/>
        </p:nvSpPr>
        <p:spPr>
          <a:xfrm>
            <a:off x="33372229" y="10619726"/>
            <a:ext cx="10052050" cy="7540504"/>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Both models seems have the same flaws. They sometime generates clear digits, but they also often generates digits that seems to be the combination of 2 digits. This is due to the continuous nature of the random variable z and the assumptions made on the posterior distribution talked above.</a:t>
            </a:r>
          </a:p>
          <a:p>
            <a:endParaRPr lang="en-US" dirty="0"/>
          </a:p>
          <a:p>
            <a:r>
              <a:rPr lang="en-US" dirty="0"/>
              <a:t>In the VAE case, since the prior is a standard gaussian distribution and since we penalizes the model when the learned posterior distribution is far from that distribution, we kind of force the model to put the same digits close to each other in the latent space. Hence, when sampling a Random z, we can end up in a region midway between two regions of different digits.</a:t>
            </a:r>
          </a:p>
          <a:p>
            <a:endParaRPr lang="en-US" dirty="0"/>
          </a:p>
          <a:p>
            <a:r>
              <a:rPr lang="en-US" dirty="0"/>
              <a:t>With the IWAE model, we would have expected that sampling with importance sampling would help on that manner by learning more complex representations.</a:t>
            </a:r>
          </a:p>
          <a:p>
            <a:endParaRPr lang="en-US" dirty="0"/>
          </a:p>
          <a:p>
            <a:r>
              <a:rPr lang="en-US" dirty="0"/>
              <a:t>It is hard to conclude solely based on visuals. Qualitatively, it is hard</a:t>
            </a:r>
          </a:p>
          <a:p>
            <a:r>
              <a:rPr lang="en-US" dirty="0"/>
              <a:t>to see the improvements of IWAE over VAEs.</a:t>
            </a:r>
          </a:p>
        </p:txBody>
      </p:sp>
      <p:sp>
        <p:nvSpPr>
          <p:cNvPr id="15" name="Text Placeholder 14"/>
          <p:cNvSpPr>
            <a:spLocks noGrp="1"/>
          </p:cNvSpPr>
          <p:nvPr>
            <p:ph type="body" sz="quarter" idx="96"/>
          </p:nvPr>
        </p:nvSpPr>
        <p:spPr>
          <a:xfrm>
            <a:off x="25117259" y="17956813"/>
            <a:ext cx="7318545" cy="846363"/>
          </a:xfrm>
        </p:spPr>
        <p:txBody>
          <a:bodyPr/>
          <a:lstStyle/>
          <a:p>
            <a:r>
              <a:rPr lang="fr-CA" dirty="0"/>
              <a:t>VAE - </a:t>
            </a:r>
            <a:r>
              <a:rPr lang="fr-CA" dirty="0" err="1"/>
              <a:t>Dimensionality</a:t>
            </a:r>
            <a:r>
              <a:rPr lang="fr-CA" dirty="0"/>
              <a:t> Reduction</a:t>
            </a:r>
            <a:endParaRPr lang="en-US" dirty="0"/>
          </a:p>
        </p:txBody>
      </p:sp>
      <p:sp>
        <p:nvSpPr>
          <p:cNvPr id="41" name="Text Placeholder 14">
            <a:extLst>
              <a:ext uri="{FF2B5EF4-FFF2-40B4-BE49-F238E27FC236}">
                <a16:creationId xmlns:a16="http://schemas.microsoft.com/office/drawing/2014/main" xmlns="" id="{3BB18B94-5F9C-4CAB-8CE9-6854910DEB8A}"/>
              </a:ext>
            </a:extLst>
          </p:cNvPr>
          <p:cNvSpPr txBox="1">
            <a:spLocks/>
          </p:cNvSpPr>
          <p:nvPr/>
        </p:nvSpPr>
        <p:spPr>
          <a:xfrm>
            <a:off x="24656911" y="24457127"/>
            <a:ext cx="10056813"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fr-CA" dirty="0"/>
              <a:t>IWAE - </a:t>
            </a:r>
            <a:r>
              <a:rPr lang="fr-CA" dirty="0" err="1"/>
              <a:t>Dimensionality</a:t>
            </a:r>
            <a:r>
              <a:rPr lang="fr-CA" dirty="0"/>
              <a:t> Reduction</a:t>
            </a:r>
            <a:endParaRPr lang="en-US" dirty="0"/>
          </a:p>
        </p:txBody>
      </p:sp>
      <p:grpSp>
        <p:nvGrpSpPr>
          <p:cNvPr id="13" name="Grouper 12"/>
          <p:cNvGrpSpPr/>
          <p:nvPr/>
        </p:nvGrpSpPr>
        <p:grpSpPr>
          <a:xfrm>
            <a:off x="13892898" y="19471588"/>
            <a:ext cx="10656079" cy="5663858"/>
            <a:chOff x="13892898" y="19114423"/>
            <a:chExt cx="10656079" cy="5663858"/>
          </a:xfrm>
        </p:grpSpPr>
        <p:pic>
          <p:nvPicPr>
            <p:cNvPr id="34" name="Image 33">
              <a:extLst>
                <a:ext uri="{FF2B5EF4-FFF2-40B4-BE49-F238E27FC236}">
                  <a16:creationId xmlns:a16="http://schemas.microsoft.com/office/drawing/2014/main" xmlns="" id="{A51EEDCE-810B-42EF-8386-D485415CC10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892898" y="19246818"/>
              <a:ext cx="5531463" cy="5531463"/>
            </a:xfrm>
            <a:prstGeom prst="rect">
              <a:avLst/>
            </a:prstGeom>
          </p:spPr>
        </p:pic>
        <p:sp>
          <p:nvSpPr>
            <p:cNvPr id="32" name="Text Placeholder 6">
              <a:extLst>
                <a:ext uri="{FF2B5EF4-FFF2-40B4-BE49-F238E27FC236}">
                  <a16:creationId xmlns:a16="http://schemas.microsoft.com/office/drawing/2014/main" xmlns="" id="{679DF83E-27B2-489B-9C16-AC17B4A8A540}"/>
                </a:ext>
              </a:extLst>
            </p:cNvPr>
            <p:cNvSpPr txBox="1">
              <a:spLocks/>
            </p:cNvSpPr>
            <p:nvPr/>
          </p:nvSpPr>
          <p:spPr>
            <a:xfrm>
              <a:off x="14500103" y="19114423"/>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VAE – 100 Digits generated</a:t>
              </a:r>
            </a:p>
          </p:txBody>
        </p:sp>
      </p:grpSp>
      <p:grpSp>
        <p:nvGrpSpPr>
          <p:cNvPr id="14" name="Grouper 13"/>
          <p:cNvGrpSpPr/>
          <p:nvPr/>
        </p:nvGrpSpPr>
        <p:grpSpPr>
          <a:xfrm>
            <a:off x="13765208" y="25473676"/>
            <a:ext cx="10783769" cy="5758948"/>
            <a:chOff x="13765208" y="25473676"/>
            <a:chExt cx="10783769" cy="5758948"/>
          </a:xfrm>
        </p:grpSpPr>
        <p:pic>
          <p:nvPicPr>
            <p:cNvPr id="36" name="Image 35">
              <a:extLst>
                <a:ext uri="{FF2B5EF4-FFF2-40B4-BE49-F238E27FC236}">
                  <a16:creationId xmlns:a16="http://schemas.microsoft.com/office/drawing/2014/main" xmlns="" id="{C22A1C47-931A-453D-8ED5-FCEE83665E0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765208" y="25573471"/>
              <a:ext cx="5659153" cy="5659153"/>
            </a:xfrm>
            <a:prstGeom prst="rect">
              <a:avLst/>
            </a:prstGeom>
          </p:spPr>
        </p:pic>
        <p:sp>
          <p:nvSpPr>
            <p:cNvPr id="37" name="Text Placeholder 6">
              <a:extLst>
                <a:ext uri="{FF2B5EF4-FFF2-40B4-BE49-F238E27FC236}">
                  <a16:creationId xmlns:a16="http://schemas.microsoft.com/office/drawing/2014/main" xmlns="" id="{1C1E200B-2FAE-4919-9CA4-F6FC1A105E1F}"/>
                </a:ext>
              </a:extLst>
            </p:cNvPr>
            <p:cNvSpPr txBox="1">
              <a:spLocks/>
            </p:cNvSpPr>
            <p:nvPr/>
          </p:nvSpPr>
          <p:spPr>
            <a:xfrm>
              <a:off x="14500103" y="25473676"/>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IWAE – 100 Digits generated</a:t>
              </a:r>
            </a:p>
          </p:txBody>
        </p:sp>
      </p:grpSp>
      <p:sp>
        <p:nvSpPr>
          <p:cNvPr id="7" name="Text Placeholder 6"/>
          <p:cNvSpPr>
            <a:spLocks noGrp="1"/>
          </p:cNvSpPr>
          <p:nvPr>
            <p:ph type="body" sz="quarter" idx="23"/>
          </p:nvPr>
        </p:nvSpPr>
        <p:spPr>
          <a:xfrm>
            <a:off x="25970901" y="6323544"/>
            <a:ext cx="10048874" cy="846363"/>
          </a:xfrm>
        </p:spPr>
        <p:txBody>
          <a:bodyPr/>
          <a:lstStyle/>
          <a:p>
            <a:r>
              <a:rPr lang="en-US" dirty="0"/>
              <a:t>VAE – Latent Space</a:t>
            </a:r>
          </a:p>
        </p:txBody>
      </p:sp>
      <p:sp>
        <p:nvSpPr>
          <p:cNvPr id="25" name="Text Placeholder 6">
            <a:extLst>
              <a:ext uri="{FF2B5EF4-FFF2-40B4-BE49-F238E27FC236}">
                <a16:creationId xmlns:a16="http://schemas.microsoft.com/office/drawing/2014/main" xmlns="" id="{73370A92-B6C4-4FD7-9AD8-66D8BE4C9CC6}"/>
              </a:ext>
            </a:extLst>
          </p:cNvPr>
          <p:cNvSpPr txBox="1">
            <a:spLocks/>
          </p:cNvSpPr>
          <p:nvPr/>
        </p:nvSpPr>
        <p:spPr>
          <a:xfrm>
            <a:off x="25970901" y="12221723"/>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IWAE – Latent Space</a:t>
            </a:r>
          </a:p>
        </p:txBody>
      </p:sp>
      <p:sp>
        <p:nvSpPr>
          <p:cNvPr id="70" name="Text Placeholder 7">
            <a:extLst>
              <a:ext uri="{FF2B5EF4-FFF2-40B4-BE49-F238E27FC236}">
                <a16:creationId xmlns:a16="http://schemas.microsoft.com/office/drawing/2014/main" xmlns="" id="{99354331-A353-4121-8153-599186E92FF2}"/>
              </a:ext>
            </a:extLst>
          </p:cNvPr>
          <p:cNvSpPr txBox="1">
            <a:spLocks/>
          </p:cNvSpPr>
          <p:nvPr/>
        </p:nvSpPr>
        <p:spPr>
          <a:xfrm>
            <a:off x="33497544" y="5606749"/>
            <a:ext cx="10058400"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Results</a:t>
            </a:r>
          </a:p>
        </p:txBody>
      </p:sp>
      <p:sp>
        <p:nvSpPr>
          <p:cNvPr id="73" name="Text Placeholder 11">
            <a:extLst>
              <a:ext uri="{FF2B5EF4-FFF2-40B4-BE49-F238E27FC236}">
                <a16:creationId xmlns:a16="http://schemas.microsoft.com/office/drawing/2014/main" xmlns="" id="{3D6E6B7E-31C6-4560-88A0-6837CA584291}"/>
              </a:ext>
            </a:extLst>
          </p:cNvPr>
          <p:cNvSpPr txBox="1">
            <a:spLocks/>
          </p:cNvSpPr>
          <p:nvPr/>
        </p:nvSpPr>
        <p:spPr>
          <a:xfrm>
            <a:off x="425536" y="18227910"/>
            <a:ext cx="10052050" cy="2385246"/>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Following the maximum likelihood criteria we would like to find θ that maximize </a:t>
            </a:r>
            <a:r>
              <a:rPr lang="en-US" dirty="0" err="1"/>
              <a:t>p</a:t>
            </a:r>
            <a:r>
              <a:rPr lang="en-US" baseline="-25000" dirty="0" err="1"/>
              <a:t>θ</a:t>
            </a:r>
            <a:r>
              <a:rPr lang="en-US" baseline="-25000" dirty="0"/>
              <a:t> </a:t>
            </a:r>
            <a:r>
              <a:rPr lang="en-US" dirty="0"/>
              <a:t>(x)=∫</a:t>
            </a:r>
            <a:r>
              <a:rPr lang="en-US" dirty="0" err="1"/>
              <a:t>p</a:t>
            </a:r>
            <a:r>
              <a:rPr lang="en-US" baseline="-25000" dirty="0" err="1"/>
              <a:t>θ</a:t>
            </a:r>
            <a:r>
              <a:rPr lang="en-US" baseline="-25000" dirty="0"/>
              <a:t> </a:t>
            </a:r>
            <a:r>
              <a:rPr lang="en-US" dirty="0"/>
              <a:t>(x| z) </a:t>
            </a:r>
            <a:r>
              <a:rPr lang="en-US" dirty="0" err="1"/>
              <a:t>p</a:t>
            </a:r>
            <a:r>
              <a:rPr lang="en-US" baseline="-25000" dirty="0" err="1"/>
              <a:t>θ</a:t>
            </a:r>
            <a:r>
              <a:rPr lang="en-US" baseline="-25000" dirty="0"/>
              <a:t> </a:t>
            </a:r>
            <a:r>
              <a:rPr lang="en-US" dirty="0"/>
              <a:t>(z) however this is intractable. In order to solve this problem a recognition model </a:t>
            </a:r>
            <a:r>
              <a:rPr lang="en-US" dirty="0" err="1"/>
              <a:t>q</a:t>
            </a:r>
            <a:r>
              <a:rPr lang="en-US" baseline="-25000" dirty="0" err="1"/>
              <a:t>φ</a:t>
            </a:r>
            <a:r>
              <a:rPr lang="en-US" dirty="0"/>
              <a:t>(</a:t>
            </a:r>
            <a:r>
              <a:rPr lang="en-US" dirty="0" err="1"/>
              <a:t>z|x</a:t>
            </a:r>
            <a:r>
              <a:rPr lang="en-US" dirty="0"/>
              <a:t>) is used as an approximation to the intractable true posterior </a:t>
            </a:r>
            <a:r>
              <a:rPr lang="en-US" dirty="0" err="1"/>
              <a:t>p</a:t>
            </a:r>
            <a:r>
              <a:rPr lang="en-US" baseline="-25000" dirty="0" err="1"/>
              <a:t>θ</a:t>
            </a:r>
            <a:r>
              <a:rPr lang="en-US" baseline="-25000" dirty="0"/>
              <a:t> </a:t>
            </a:r>
            <a:r>
              <a:rPr lang="en-US" dirty="0"/>
              <a:t>(</a:t>
            </a:r>
            <a:r>
              <a:rPr lang="en-US" dirty="0" err="1"/>
              <a:t>z|x</a:t>
            </a:r>
            <a:r>
              <a:rPr lang="en-US" dirty="0"/>
              <a:t>). Also instead of maximizing the marginal likelihood directly we are maximizing a variational lower bound.</a:t>
            </a:r>
          </a:p>
        </p:txBody>
      </p:sp>
      <p:pic>
        <p:nvPicPr>
          <p:cNvPr id="22" name="Picture 21">
            <a:extLst>
              <a:ext uri="{FF2B5EF4-FFF2-40B4-BE49-F238E27FC236}">
                <a16:creationId xmlns:a16="http://schemas.microsoft.com/office/drawing/2014/main" xmlns="" id="{06A2914F-2A33-4053-A566-4829EA21EF71}"/>
              </a:ext>
            </a:extLst>
          </p:cNvPr>
          <p:cNvPicPr>
            <a:picLocks noChangeAspect="1"/>
          </p:cNvPicPr>
          <p:nvPr/>
        </p:nvPicPr>
        <p:blipFill>
          <a:blip r:embed="rId12"/>
          <a:stretch>
            <a:fillRect/>
          </a:stretch>
        </p:blipFill>
        <p:spPr>
          <a:xfrm>
            <a:off x="818053" y="21624266"/>
            <a:ext cx="6122925" cy="487397"/>
          </a:xfrm>
          <a:prstGeom prst="rect">
            <a:avLst/>
          </a:prstGeom>
        </p:spPr>
      </p:pic>
      <p:sp>
        <p:nvSpPr>
          <p:cNvPr id="68" name="Text Placeholder 11">
            <a:extLst>
              <a:ext uri="{FF2B5EF4-FFF2-40B4-BE49-F238E27FC236}">
                <a16:creationId xmlns:a16="http://schemas.microsoft.com/office/drawing/2014/main" xmlns="" id="{9B9E7798-9D63-4283-8F3A-7CEFA3B9E130}"/>
              </a:ext>
            </a:extLst>
          </p:cNvPr>
          <p:cNvSpPr txBox="1">
            <a:spLocks/>
          </p:cNvSpPr>
          <p:nvPr/>
        </p:nvSpPr>
        <p:spPr>
          <a:xfrm>
            <a:off x="11436816" y="13372831"/>
            <a:ext cx="10052050" cy="2385246"/>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nSpc>
                <a:spcPct val="70000"/>
              </a:lnSpc>
            </a:pPr>
            <a:r>
              <a:rPr lang="en-US" dirty="0"/>
              <a:t>This gives us a lower bound with 3 important </a:t>
            </a:r>
            <a:r>
              <a:rPr lang="en-US" dirty="0" smtClean="0"/>
              <a:t>properties:</a:t>
            </a:r>
            <a:br>
              <a:rPr lang="en-US" dirty="0" smtClean="0"/>
            </a:br>
            <a:endParaRPr lang="en-US" dirty="0" smtClean="0"/>
          </a:p>
          <a:p>
            <a:pPr marL="457200" indent="-457200">
              <a:buFont typeface="+mj-lt"/>
              <a:buAutoNum type="arabicPeriod"/>
            </a:pPr>
            <a:r>
              <a:rPr lang="en-US" dirty="0"/>
              <a:t>w</a:t>
            </a:r>
            <a:r>
              <a:rPr lang="en-US" dirty="0" smtClean="0"/>
              <a:t>hen k </a:t>
            </a:r>
            <a:r>
              <a:rPr lang="en-US" dirty="0"/>
              <a:t>= </a:t>
            </a:r>
            <a:r>
              <a:rPr lang="en-US" dirty="0" smtClean="0"/>
              <a:t>1, </a:t>
            </a:r>
            <a:r>
              <a:rPr lang="en-US" dirty="0"/>
              <a:t>we recover the prior VAE objective function</a:t>
            </a:r>
            <a:r>
              <a:rPr lang="en-US" dirty="0" smtClean="0"/>
              <a:t>.</a:t>
            </a:r>
          </a:p>
          <a:p>
            <a:pPr marL="457200" indent="-457200">
              <a:buFont typeface="+mj-lt"/>
              <a:buAutoNum type="arabicPeriod"/>
            </a:pPr>
            <a:r>
              <a:rPr lang="en-US" dirty="0" smtClean="0"/>
              <a:t>as k </a:t>
            </a:r>
            <a:r>
              <a:rPr lang="en-US" dirty="0"/>
              <a:t>increases, we get a tighter </a:t>
            </a:r>
            <a:r>
              <a:rPr lang="en-US" dirty="0" smtClean="0"/>
              <a:t>bound</a:t>
            </a:r>
          </a:p>
          <a:p>
            <a:pPr marL="457200" indent="-457200">
              <a:buFont typeface="+mj-lt"/>
              <a:buAutoNum type="arabicPeriod"/>
            </a:pPr>
            <a:r>
              <a:rPr lang="en-US" dirty="0"/>
              <a:t>i</a:t>
            </a:r>
            <a:r>
              <a:rPr lang="en-US" dirty="0" smtClean="0"/>
              <a:t>t is </a:t>
            </a:r>
            <a:r>
              <a:rPr lang="en-US" dirty="0"/>
              <a:t>a consistent estimator of </a:t>
            </a:r>
            <a:r>
              <a:rPr lang="en-US" dirty="0" smtClean="0"/>
              <a:t>log</a:t>
            </a:r>
            <a:r>
              <a:rPr lang="en-US" dirty="0"/>
              <a:t>(p(x)</a:t>
            </a:r>
            <a:r>
              <a:rPr lang="en-US" dirty="0" smtClean="0"/>
              <a:t>)</a:t>
            </a:r>
            <a:endParaRPr lang="en-US" dirty="0"/>
          </a:p>
        </p:txBody>
      </p:sp>
    </p:spTree>
    <p:extLst>
      <p:ext uri="{BB962C8B-B14F-4D97-AF65-F5344CB8AC3E}">
        <p14:creationId xmlns:p14="http://schemas.microsoft.com/office/powerpoint/2010/main" val="3160527046"/>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552</TotalTime>
  <Words>905</Words>
  <Application>Microsoft Macintosh PowerPoint</Application>
  <PresentationFormat>Personnalisé</PresentationFormat>
  <Paragraphs>66</Paragraphs>
  <Slides>1</Slides>
  <Notes>1</Notes>
  <HiddenSlides>0</HiddenSlides>
  <MMClips>0</MMClips>
  <ScaleCrop>false</ScaleCrop>
  <HeadingPairs>
    <vt:vector size="6" baseType="variant">
      <vt:variant>
        <vt:lpstr>Thème</vt:lpstr>
      </vt:variant>
      <vt:variant>
        <vt:i4>3</vt:i4>
      </vt:variant>
      <vt:variant>
        <vt:lpstr>Serveurs OLE incorporés</vt:lpstr>
      </vt:variant>
      <vt:variant>
        <vt:i4>1</vt:i4>
      </vt:variant>
      <vt:variant>
        <vt:lpstr>Titres des diapositives</vt:lpstr>
      </vt:variant>
      <vt:variant>
        <vt:i4>1</vt:i4>
      </vt:variant>
    </vt:vector>
  </HeadingPairs>
  <TitlesOfParts>
    <vt:vector size="5" baseType="lpstr">
      <vt:lpstr>36x48-Template-V2b</vt:lpstr>
      <vt:lpstr>1_Classic 3 Columns</vt:lpstr>
      <vt:lpstr>Classic - Wide Center</vt:lpstr>
      <vt:lpstr>Image</vt:lpstr>
      <vt:lpstr>Présentation PowerPoint</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Daphnée Lacasse</cp:lastModifiedBy>
  <cp:revision>77</cp:revision>
  <dcterms:created xsi:type="dcterms:W3CDTF">2012-02-03T19:11:35Z</dcterms:created>
  <dcterms:modified xsi:type="dcterms:W3CDTF">2018-12-07T05:13:38Z</dcterms:modified>
</cp:coreProperties>
</file>