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baa0f4fc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cbaa0f4fc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baa0f4fc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cbaa0f4f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cbaa0f4fc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cbaa0f4fc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baa0f4fc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baa0f4fc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6de4139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6de4139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6de4139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6de4139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6de41396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6de41396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6de41396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6de4139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baa0f4f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cbaa0f4f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BenjaminCruzado/SistemasOperativosGrupo1/tree/master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18550" y="938625"/>
            <a:ext cx="8706900" cy="21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Evaluación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Práctica</a:t>
            </a:r>
            <a:r>
              <a:rPr b="1" lang="es">
                <a:latin typeface="Comic Sans MS"/>
                <a:ea typeface="Comic Sans MS"/>
                <a:cs typeface="Comic Sans MS"/>
                <a:sym typeface="Comic Sans MS"/>
              </a:rPr>
              <a:t> lll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66">
                <a:latin typeface="Comic Sans MS"/>
                <a:ea typeface="Comic Sans MS"/>
                <a:cs typeface="Comic Sans MS"/>
                <a:sym typeface="Comic Sans MS"/>
              </a:rPr>
              <a:t>Sistemas Operativos</a:t>
            </a:r>
            <a:endParaRPr sz="3866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200">
                <a:latin typeface="Comic Sans MS"/>
                <a:ea typeface="Comic Sans MS"/>
                <a:cs typeface="Comic Sans MS"/>
                <a:sym typeface="Comic Sans MS"/>
              </a:rPr>
              <a:t>Universidad</a:t>
            </a:r>
            <a:r>
              <a:rPr i="1" lang="es" sz="2200">
                <a:latin typeface="Comic Sans MS"/>
                <a:ea typeface="Comic Sans MS"/>
                <a:cs typeface="Comic Sans MS"/>
                <a:sym typeface="Comic Sans MS"/>
              </a:rPr>
              <a:t> De La Frontera</a:t>
            </a:r>
            <a:endParaRPr i="1"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66">
                <a:latin typeface="Comic Sans MS"/>
                <a:ea typeface="Comic Sans MS"/>
                <a:cs typeface="Comic Sans MS"/>
                <a:sym typeface="Comic Sans MS"/>
              </a:rPr>
              <a:t>02 de Julio del 2023</a:t>
            </a:r>
            <a:endParaRPr i="1" sz="1866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42400" y="3774899"/>
            <a:ext cx="82221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Integrantes:</a:t>
            </a:r>
            <a:r>
              <a:rPr lang="es"/>
              <a:t> Benjamín Cruzado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  Luis Contreras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900" y="3111513"/>
            <a:ext cx="38671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471" y="-1"/>
            <a:ext cx="1008525" cy="8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9879"/>
            <a:ext cx="6414225" cy="31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48675" y="372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Introducción</a:t>
            </a:r>
            <a:r>
              <a:rPr lang="es"/>
              <a:t>: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471" y="-1"/>
            <a:ext cx="1008525" cy="8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47200" y="1144425"/>
            <a:ext cx="4487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Diseñaremos e implementaremos un sistema cliente-servidor utilizando sockets para la transferencia de archivos de texto.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790" y="2204438"/>
            <a:ext cx="3772125" cy="23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Análisis</a:t>
            </a:r>
            <a:r>
              <a:rPr b="1" lang="es" u="sng"/>
              <a:t> del problema </a:t>
            </a:r>
            <a:r>
              <a:rPr b="1" lang="es" u="sng"/>
              <a:t>específico</a:t>
            </a:r>
            <a:r>
              <a:rPr lang="es"/>
              <a:t>: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593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problema planteado es permitir la descarga de archivos de texto desde el servidor hasta el cliente. El cliente debe poder seleccionar el archivo a transferir, así como elegir opciones de transferencia del texto en mayúsculas, minúsculas o el texto original.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471" y="-1"/>
            <a:ext cx="1008525" cy="8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800" y="2417450"/>
            <a:ext cx="4174699" cy="2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Diseño de la </a:t>
            </a:r>
            <a:r>
              <a:rPr b="1" lang="es" u="sng"/>
              <a:t>solución:</a:t>
            </a:r>
            <a:r>
              <a:rPr b="1" lang="es" u="sng"/>
              <a:t> </a:t>
            </a:r>
            <a:endParaRPr b="1" u="sng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abordar este problema, se propone utilizar sockets y diseñar un protocolo de aplicación para la comunicación entre el cliente y el servidor.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471" y="-1"/>
            <a:ext cx="1008525" cy="8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00" y="2120950"/>
            <a:ext cx="4674650" cy="244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Protocolo de Transporte</a:t>
            </a:r>
            <a:r>
              <a:rPr b="1" lang="es" u="sng"/>
              <a:t>: </a:t>
            </a:r>
            <a:endParaRPr b="1" u="sng"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374151"/>
                </a:solidFill>
                <a:highlight>
                  <a:schemeClr val="lt1"/>
                </a:highlight>
              </a:rPr>
              <a:t>Se opta por utilizar el protocolo TCP debido a su confiabilidad en la entrega de datos, ya que garantiza que los paquetes lleguen en el orden correcto y sin errores. Dado que la transferencia de archivos de texto requiere la integridad de los datos, es crucial utilizar TCP para asegurar una comunicación confiable.</a:t>
            </a:r>
            <a:endParaRPr sz="2400">
              <a:highlight>
                <a:schemeClr val="lt1"/>
              </a:highlight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471" y="-1"/>
            <a:ext cx="1008525" cy="8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Diseño del protocolo de </a:t>
            </a:r>
            <a:r>
              <a:rPr b="1" lang="es" u="sng"/>
              <a:t>aplicación</a:t>
            </a:r>
            <a:r>
              <a:rPr b="1" lang="es" u="sng"/>
              <a:t>: </a:t>
            </a:r>
            <a:endParaRPr b="1" u="sng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s" sz="1932" u="sng">
                <a:solidFill>
                  <a:srgbClr val="374151"/>
                </a:solidFill>
                <a:highlight>
                  <a:schemeClr val="lt1"/>
                </a:highlight>
              </a:rPr>
              <a:t>El servidor:</a:t>
            </a:r>
            <a:endParaRPr b="1" i="1" sz="1932" u="sng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15397" lvl="0" marL="457200" rtl="0" algn="just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1608">
                <a:solidFill>
                  <a:srgbClr val="374151"/>
                </a:solidFill>
                <a:highlight>
                  <a:schemeClr val="lt1"/>
                </a:highlight>
              </a:rPr>
              <a:t>El servidor crea un </a:t>
            </a:r>
            <a:r>
              <a:rPr lang="es" sz="1608">
                <a:solidFill>
                  <a:srgbClr val="188038"/>
                </a:solidFill>
                <a:highlight>
                  <a:schemeClr val="lt1"/>
                </a:highlight>
              </a:rPr>
              <a:t>ServerSocket</a:t>
            </a:r>
            <a:r>
              <a:rPr lang="es" sz="1608">
                <a:solidFill>
                  <a:srgbClr val="374151"/>
                </a:solidFill>
                <a:highlight>
                  <a:schemeClr val="lt1"/>
                </a:highlight>
              </a:rPr>
              <a:t> y espera conexiones entrantes en el puerto 12345.</a:t>
            </a:r>
            <a:endParaRPr sz="1608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15397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1608">
                <a:solidFill>
                  <a:srgbClr val="374151"/>
                </a:solidFill>
                <a:highlight>
                  <a:schemeClr val="lt1"/>
                </a:highlight>
              </a:rPr>
              <a:t>Cuando un cliente se conecta, el servidor muestra la dirección IP del cliente y crea un </a:t>
            </a:r>
            <a:r>
              <a:rPr lang="es" sz="1608">
                <a:solidFill>
                  <a:srgbClr val="188038"/>
                </a:solidFill>
                <a:highlight>
                  <a:schemeClr val="lt1"/>
                </a:highlight>
              </a:rPr>
              <a:t>ClientHandler</a:t>
            </a:r>
            <a:r>
              <a:rPr lang="es" sz="1608">
                <a:solidFill>
                  <a:srgbClr val="374151"/>
                </a:solidFill>
                <a:highlight>
                  <a:schemeClr val="lt1"/>
                </a:highlight>
              </a:rPr>
              <a:t> para manejar la comunicación con ese cliente.</a:t>
            </a:r>
            <a:endParaRPr sz="1608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15397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1608">
                <a:solidFill>
                  <a:srgbClr val="374151"/>
                </a:solidFill>
                <a:highlight>
                  <a:schemeClr val="lt1"/>
                </a:highlight>
              </a:rPr>
              <a:t>El servidor envía al cliente una lista de archivos disponibles en una carpeta específica.</a:t>
            </a:r>
            <a:endParaRPr sz="1608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15397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1608">
                <a:solidFill>
                  <a:srgbClr val="374151"/>
                </a:solidFill>
                <a:highlight>
                  <a:schemeClr val="lt1"/>
                </a:highlight>
              </a:rPr>
              <a:t>El servidor lee la selección del archivo y las opciones de transferencia del cliente.</a:t>
            </a:r>
            <a:endParaRPr sz="1608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15397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1608">
                <a:solidFill>
                  <a:srgbClr val="374151"/>
                </a:solidFill>
                <a:highlight>
                  <a:schemeClr val="lt1"/>
                </a:highlight>
              </a:rPr>
              <a:t>Si el archivo solicitado existe, el servidor lo abre y envía el contenido al cliente. Dependiendo de las opciones de transferencia seleccionadas ("MAYUSCULAS" o "MINUSCULAS"), el servidor puede modificar el contenido del archivo antes de enviarlo.</a:t>
            </a:r>
            <a:endParaRPr sz="1608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15397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1608">
                <a:solidFill>
                  <a:srgbClr val="374151"/>
                </a:solidFill>
                <a:highlight>
                  <a:schemeClr val="lt1"/>
                </a:highlight>
              </a:rPr>
              <a:t>Después de enviar el contenido o si el archivo no existe, el servidor envía un mensaje de finalización de transferencia al cliente.</a:t>
            </a:r>
            <a:endParaRPr sz="1608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15397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1608">
                <a:solidFill>
                  <a:srgbClr val="374151"/>
                </a:solidFill>
                <a:highlight>
                  <a:schemeClr val="lt1"/>
                </a:highlight>
              </a:rPr>
              <a:t>La conexión con el cliente se cierra.</a:t>
            </a:r>
            <a:endParaRPr sz="1608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471" y="-1"/>
            <a:ext cx="1008525" cy="8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Diseño del protocolo de aplicación: </a:t>
            </a:r>
            <a:endParaRPr b="1" u="sng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s" sz="3072" u="sng">
                <a:solidFill>
                  <a:srgbClr val="374151"/>
                </a:solidFill>
                <a:highlight>
                  <a:schemeClr val="lt1"/>
                </a:highlight>
              </a:rPr>
              <a:t>El cliente:</a:t>
            </a:r>
            <a:endParaRPr b="1" i="1" sz="3072" u="sng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7530" lvl="0" marL="457200" rtl="0" algn="just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2260">
                <a:solidFill>
                  <a:srgbClr val="374151"/>
                </a:solidFill>
                <a:highlight>
                  <a:schemeClr val="lt1"/>
                </a:highlight>
              </a:rPr>
              <a:t>El cliente crea un </a:t>
            </a:r>
            <a:r>
              <a:rPr lang="es" sz="2260">
                <a:solidFill>
                  <a:srgbClr val="188038"/>
                </a:solidFill>
                <a:highlight>
                  <a:schemeClr val="lt1"/>
                </a:highlight>
              </a:rPr>
              <a:t>Socket</a:t>
            </a:r>
            <a:r>
              <a:rPr lang="es" sz="2260">
                <a:solidFill>
                  <a:srgbClr val="374151"/>
                </a:solidFill>
                <a:highlight>
                  <a:schemeClr val="lt1"/>
                </a:highlight>
              </a:rPr>
              <a:t> y se conecta al servidor en el puerto 12345.</a:t>
            </a:r>
            <a:endParaRPr sz="22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7530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2260">
                <a:solidFill>
                  <a:srgbClr val="374151"/>
                </a:solidFill>
                <a:highlight>
                  <a:schemeClr val="lt1"/>
                </a:highlight>
              </a:rPr>
              <a:t>El cliente lee la lista de archivos disponibles enviada por el servidor y la muestra en la consola.</a:t>
            </a:r>
            <a:endParaRPr sz="22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7530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2260">
                <a:solidFill>
                  <a:srgbClr val="374151"/>
                </a:solidFill>
                <a:highlight>
                  <a:schemeClr val="lt1"/>
                </a:highlight>
              </a:rPr>
              <a:t>El cliente solicita al usuario que seleccione un archivo de la lista.</a:t>
            </a:r>
            <a:endParaRPr sz="22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7530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2260">
                <a:solidFill>
                  <a:srgbClr val="374151"/>
                </a:solidFill>
                <a:highlight>
                  <a:schemeClr val="lt1"/>
                </a:highlight>
              </a:rPr>
              <a:t>El cliente solicita al usuario que seleccione las opciones de transferencia ("MAYUSCULAS", "MINUSCULAS" u "original").</a:t>
            </a:r>
            <a:endParaRPr sz="22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7530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2260">
                <a:solidFill>
                  <a:srgbClr val="374151"/>
                </a:solidFill>
                <a:highlight>
                  <a:schemeClr val="lt1"/>
                </a:highlight>
              </a:rPr>
              <a:t>El cliente recibe el contenido del archivo del servidor y lo guarda en un archivo en una carpeta específica.</a:t>
            </a:r>
            <a:endParaRPr sz="22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7530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2260">
                <a:solidFill>
                  <a:srgbClr val="374151"/>
                </a:solidFill>
                <a:highlight>
                  <a:schemeClr val="lt1"/>
                </a:highlight>
              </a:rPr>
              <a:t>Si el archivo no existe, el cliente muestra un mensaje indicando que el archivo solicitado no existe y no guarda ningún archivo.</a:t>
            </a:r>
            <a:endParaRPr sz="22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7530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2260">
                <a:solidFill>
                  <a:srgbClr val="374151"/>
                </a:solidFill>
                <a:highlight>
                  <a:schemeClr val="lt1"/>
                </a:highlight>
              </a:rPr>
              <a:t>Después de recibir el contenido o si el archivo no existe, el cliente muestra un mensaje indicando la finalización de la transferencia.</a:t>
            </a:r>
            <a:endParaRPr sz="22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7530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s" sz="2260">
                <a:solidFill>
                  <a:srgbClr val="374151"/>
                </a:solidFill>
                <a:highlight>
                  <a:schemeClr val="lt1"/>
                </a:highlight>
              </a:rPr>
              <a:t>El cliente pregunta al usuario si desea realizar otra operación. Si el usuario responde "SI", se repite el flujo desde el paso 2; de lo contrario, el programa termina.</a:t>
            </a:r>
            <a:endParaRPr sz="22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471" y="-1"/>
            <a:ext cx="1008525" cy="8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Implementación</a:t>
            </a:r>
            <a:r>
              <a:rPr b="1" lang="es" u="sng"/>
              <a:t>: </a:t>
            </a:r>
            <a:endParaRPr b="1" u="sng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374151"/>
                </a:solidFill>
                <a:highlight>
                  <a:schemeClr val="lt1"/>
                </a:highlight>
              </a:rPr>
              <a:t>La solución se implementó utilizando el lenguaje de programación JAVA. El código fuente y todos los insumos involucrados se encuentran disponibles para su descarga en el siguiente enlace: </a:t>
            </a:r>
            <a:r>
              <a:rPr lang="es" sz="10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https://github.com/BenjaminCruzado/SistemasOperativosGrupo1/tree/master</a:t>
            </a:r>
            <a:endParaRPr sz="1600">
              <a:highlight>
                <a:schemeClr val="lt1"/>
              </a:highlight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5471" y="-1"/>
            <a:ext cx="1008525" cy="8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Resultados: </a:t>
            </a:r>
            <a:endParaRPr b="1" u="sng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471" y="-1"/>
            <a:ext cx="1008525" cy="8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9875"/>
            <a:ext cx="5116175" cy="2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