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Slab"/>
      <p:regular r:id="rId29"/>
      <p:bold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Black"/>
      <p:bold r:id="rId43"/>
      <p:boldItalic r:id="rId44"/>
    </p:embeddedFont>
    <p:embeddedFont>
      <p:font typeface="Source Sans Pr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36FAAFE-E372-401D-AD2F-B738922244B3}">
  <a:tblStyle styleId="{A36FAAFE-E372-401D-AD2F-B738922244B3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LatoBlack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Black-bold.fntdata"/><Relationship Id="rId24" Type="http://schemas.openxmlformats.org/officeDocument/2006/relationships/slide" Target="slides/slide19.xml"/><Relationship Id="rId46" Type="http://schemas.openxmlformats.org/officeDocument/2006/relationships/font" Target="fonts/SourceSansPro-bold.fntdata"/><Relationship Id="rId23" Type="http://schemas.openxmlformats.org/officeDocument/2006/relationships/slide" Target="slides/slide18.xml"/><Relationship Id="rId45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SourceSansPro-boldItalic.fntdata"/><Relationship Id="rId25" Type="http://schemas.openxmlformats.org/officeDocument/2006/relationships/slide" Target="slides/slide20.xml"/><Relationship Id="rId47" Type="http://schemas.openxmlformats.org/officeDocument/2006/relationships/font" Target="fonts/SourceSans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Actual</a:t>
            </a:r>
            <a:r>
              <a:rPr lang="en"/>
              <a:t> label these: popularity and engagement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Split what lines up and what is new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Relabel, mention cosine similarity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</a:t>
            </a:r>
            <a:r>
              <a:rPr lang="en"/>
              <a:t>edo table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Popularity</a:t>
            </a:r>
            <a:r>
              <a:rPr lang="en"/>
              <a:t> and engagement have potentially different motivations. Popularity on reddit same as online news in general.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Fake news is more </a:t>
            </a:r>
            <a:r>
              <a:rPr lang="en"/>
              <a:t>relevant</a:t>
            </a:r>
            <a:r>
              <a:rPr lang="en"/>
              <a:t>, US and world are different in discussion, understand deeper how title is changed (which </a:t>
            </a:r>
            <a:r>
              <a:rPr lang="en"/>
              <a:t>arguments</a:t>
            </a:r>
            <a:r>
              <a:rPr lang="en"/>
              <a:t> are picked from the article), loop it together, close the workshop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out headine change from here. Introduction the idea of curation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 all articles are available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Some articles are lost in scraping for several reasons, but you can see we adequately sample the </a:t>
            </a:r>
            <a:r>
              <a:rPr lang="en"/>
              <a:t>distributions of score and comments</a:t>
            </a:r>
            <a:r>
              <a:rPr lang="en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3" y="1020262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1" i="0" sz="6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6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4649962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/>
          <p:nvPr/>
        </p:nvSpPr>
        <p:spPr>
          <a:xfrm>
            <a:off x="8827727" y="34481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79633" y="253010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311842" y="593638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626320" y="1004903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803950" y="4240991"/>
            <a:ext cx="190200" cy="142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196309" y="1493167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738050" y="203490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771658" y="1878363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4271582" y="35611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7729213" y="4595577"/>
            <a:ext cx="2538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4055342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651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8265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651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651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1" i="0" sz="48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b="1" sz="48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Font typeface="Source Sans Pro"/>
              <a:buNone/>
              <a:defRPr b="0" i="0" sz="3000" u="none" cap="none" strike="noStrike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4" name="Shape 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5944" y="0"/>
            <a:ext cx="913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/>
          <p:nvPr>
            <p:ph idx="1" type="body"/>
          </p:nvPr>
        </p:nvSpPr>
        <p:spPr>
          <a:xfrm>
            <a:off x="1215300" y="18760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2286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◎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22860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○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22860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ct val="100000"/>
              <a:buFont typeface="Source Sans Pro"/>
              <a:buChar char="◉"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Font typeface="Source Sans Pro"/>
              <a:buNone/>
              <a:defRPr b="0" i="1" sz="36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grpSp>
        <p:nvGrpSpPr>
          <p:cNvPr id="36" name="Shape 36"/>
          <p:cNvGrpSpPr/>
          <p:nvPr/>
        </p:nvGrpSpPr>
        <p:grpSpPr>
          <a:xfrm>
            <a:off x="3593400" y="805712"/>
            <a:ext cx="1957200" cy="819900"/>
            <a:chOff x="3593400" y="1760083"/>
            <a:chExt cx="1957200" cy="1093200"/>
          </a:xfrm>
        </p:grpSpPr>
        <p:sp>
          <p:nvSpPr>
            <p:cNvPr id="37" name="Shape 37"/>
            <p:cNvSpPr txBox="1"/>
            <p:nvPr/>
          </p:nvSpPr>
          <p:spPr>
            <a:xfrm>
              <a:off x="3593400" y="1872096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ct val="25000"/>
                <a:buFont typeface="Source Sans Pro"/>
                <a:buNone/>
              </a:pPr>
              <a:r>
                <a:rPr b="1" i="0" lang="en" sz="6000" u="none" cap="none" strike="noStrike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8" name="Shape 38"/>
            <p:cNvSpPr/>
            <p:nvPr/>
          </p:nvSpPr>
          <p:spPr>
            <a:xfrm>
              <a:off x="4025400" y="1760083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190700" y="1925383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" name="Shape 40"/>
          <p:cNvCxnSpPr>
            <a:endCxn id="38" idx="1"/>
          </p:cNvCxnSpPr>
          <p:nvPr/>
        </p:nvCxnSpPr>
        <p:spPr>
          <a:xfrm>
            <a:off x="3742095" y="653984"/>
            <a:ext cx="443400" cy="2717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Shape 41"/>
          <p:cNvCxnSpPr/>
          <p:nvPr/>
        </p:nvCxnSpPr>
        <p:spPr>
          <a:xfrm rot="10800000">
            <a:off x="4114798" y="202112"/>
            <a:ext cx="457200" cy="603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Shape 42"/>
          <p:cNvCxnSpPr/>
          <p:nvPr/>
        </p:nvCxnSpPr>
        <p:spPr>
          <a:xfrm flipH="1" rot="10800000">
            <a:off x="4749075" y="564918"/>
            <a:ext cx="95100" cy="261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rtl="0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3329991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87383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2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86150" y="308119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rgbClr val="0091EA"/>
              </a:buClr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86150" y="1261699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◎"/>
              <a:defRPr b="0" i="0" sz="30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15240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○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15240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/>
              <a:buChar char="◉"/>
              <a:defRPr b="0" i="0" sz="24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Font typeface="Source Sans Pro"/>
              <a:buNone/>
              <a:defRPr b="0" i="0" sz="1800" u="none" cap="none" strike="noStrike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 sz="42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The Impact of Crowds on News Engagement:</a:t>
            </a:r>
            <a:r>
              <a:rPr lang="en" sz="42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b="1" lang="en" sz="42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A Reddit Case Study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Benjamin D. Horne and Sibel Adali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Rensselaer Polytechnic Institute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NECO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50" y="308125"/>
            <a:ext cx="91440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LTR </a:t>
            </a:r>
            <a:r>
              <a:rPr lang="en" sz="3000"/>
              <a:t>Metrics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510350" y="1261700"/>
            <a:ext cx="84555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Precision @ k</a:t>
            </a:r>
            <a:r>
              <a:rPr lang="en"/>
              <a:t>: Percentage of top k posts we were able to retrieve correctly.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Kendall-tau distance (KT-distance) @ k</a:t>
            </a:r>
            <a:r>
              <a:rPr lang="en"/>
              <a:t>: Distance between the relative ranking of the top k posts according to the real score versus the relative ranking by predicted scores</a:t>
            </a:r>
          </a:p>
          <a:p>
            <a:pPr indent="-69850"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32" name="Shape 132"/>
          <p:cNvGrpSpPr/>
          <p:nvPr/>
        </p:nvGrpSpPr>
        <p:grpSpPr>
          <a:xfrm>
            <a:off x="510350" y="520350"/>
            <a:ext cx="8205600" cy="4206900"/>
            <a:chOff x="510350" y="520350"/>
            <a:chExt cx="8205600" cy="4206900"/>
          </a:xfrm>
        </p:grpSpPr>
        <p:sp>
          <p:nvSpPr>
            <p:cNvPr id="133" name="Shape 133"/>
            <p:cNvSpPr/>
            <p:nvPr/>
          </p:nvSpPr>
          <p:spPr>
            <a:xfrm>
              <a:off x="510350" y="520350"/>
              <a:ext cx="8205600" cy="4206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134" name="Shape 134"/>
            <p:cNvGrpSpPr/>
            <p:nvPr/>
          </p:nvGrpSpPr>
          <p:grpSpPr>
            <a:xfrm>
              <a:off x="2406150" y="520350"/>
              <a:ext cx="1431050" cy="3742500"/>
              <a:chOff x="1110750" y="520350"/>
              <a:chExt cx="1431050" cy="3742500"/>
            </a:xfrm>
          </p:grpSpPr>
          <p:sp>
            <p:nvSpPr>
              <p:cNvPr id="135" name="Shape 135"/>
              <p:cNvSpPr/>
              <p:nvPr/>
            </p:nvSpPr>
            <p:spPr>
              <a:xfrm>
                <a:off x="1110775" y="880650"/>
                <a:ext cx="1431000" cy="33822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2185C5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" name="Shape 136"/>
              <p:cNvGrpSpPr/>
              <p:nvPr/>
            </p:nvGrpSpPr>
            <p:grpSpPr>
              <a:xfrm>
                <a:off x="1110750" y="520350"/>
                <a:ext cx="1431050" cy="3742500"/>
                <a:chOff x="501150" y="520350"/>
                <a:chExt cx="1431050" cy="3742500"/>
              </a:xfrm>
            </p:grpSpPr>
            <p:sp>
              <p:nvSpPr>
                <p:cNvPr id="137" name="Shape 137"/>
                <p:cNvSpPr txBox="1"/>
                <p:nvPr/>
              </p:nvSpPr>
              <p:spPr>
                <a:xfrm>
                  <a:off x="501200" y="880650"/>
                  <a:ext cx="1431000" cy="3382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2400"/>
                    <a:t>1</a:t>
                  </a:r>
                </a:p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400"/>
                </a:p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2400"/>
                    <a:t>2</a:t>
                  </a:r>
                </a:p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400"/>
                </a:p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2400"/>
                    <a:t>3</a:t>
                  </a:r>
                </a:p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400"/>
                </a:p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2400"/>
                    <a:t>4</a:t>
                  </a:r>
                </a:p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400"/>
                </a:p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 sz="2400"/>
                    <a:t>5</a:t>
                  </a:r>
                </a:p>
              </p:txBody>
            </p:sp>
            <p:sp>
              <p:nvSpPr>
                <p:cNvPr id="138" name="Shape 138"/>
                <p:cNvSpPr txBox="1"/>
                <p:nvPr/>
              </p:nvSpPr>
              <p:spPr>
                <a:xfrm>
                  <a:off x="501150" y="520350"/>
                  <a:ext cx="1431000" cy="360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 lvl="0" algn="ctr">
                    <a:spcBef>
                      <a:spcPts val="0"/>
                    </a:spcBef>
                    <a:buNone/>
                  </a:pPr>
                  <a:r>
                    <a:rPr lang="en"/>
                    <a:t>Original</a:t>
                  </a:r>
                </a:p>
              </p:txBody>
            </p:sp>
          </p:grpSp>
        </p:grpSp>
        <p:grpSp>
          <p:nvGrpSpPr>
            <p:cNvPr id="139" name="Shape 139"/>
            <p:cNvGrpSpPr/>
            <p:nvPr/>
          </p:nvGrpSpPr>
          <p:grpSpPr>
            <a:xfrm>
              <a:off x="4920750" y="520350"/>
              <a:ext cx="1431050" cy="3742500"/>
              <a:chOff x="3625350" y="520350"/>
              <a:chExt cx="1431050" cy="3742500"/>
            </a:xfrm>
          </p:grpSpPr>
          <p:grpSp>
            <p:nvGrpSpPr>
              <p:cNvPr id="140" name="Shape 140"/>
              <p:cNvGrpSpPr/>
              <p:nvPr/>
            </p:nvGrpSpPr>
            <p:grpSpPr>
              <a:xfrm>
                <a:off x="3625375" y="880650"/>
                <a:ext cx="1431025" cy="3382200"/>
                <a:chOff x="3625375" y="880650"/>
                <a:chExt cx="1431025" cy="3382200"/>
              </a:xfrm>
            </p:grpSpPr>
            <p:sp>
              <p:nvSpPr>
                <p:cNvPr id="141" name="Shape 141"/>
                <p:cNvSpPr/>
                <p:nvPr/>
              </p:nvSpPr>
              <p:spPr>
                <a:xfrm>
                  <a:off x="3625375" y="880650"/>
                  <a:ext cx="1431000" cy="33822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ctr" bIns="91425" lIns="91425" rIns="91425" tIns="91425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Shape 142"/>
                <p:cNvSpPr txBox="1"/>
                <p:nvPr/>
              </p:nvSpPr>
              <p:spPr>
                <a:xfrm>
                  <a:off x="3625400" y="880650"/>
                  <a:ext cx="1431000" cy="3036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rIns="91425" tIns="91425">
                  <a:noAutofit/>
                </a:bodyPr>
                <a:lstStyle/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2400"/>
                    <a:t>1</a:t>
                  </a:r>
                </a:p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400"/>
                </a:p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rPr lang="en" sz="2400"/>
                    <a:t>5</a:t>
                  </a:r>
                </a:p>
                <a:p>
                  <a:pPr lvl="0" rtl="0" algn="ctr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400"/>
                </a:p>
                <a:p>
                  <a:pPr lvl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2400"/>
                </a:p>
              </p:txBody>
            </p:sp>
          </p:grpSp>
          <p:sp>
            <p:nvSpPr>
              <p:cNvPr id="143" name="Shape 143"/>
              <p:cNvSpPr txBox="1"/>
              <p:nvPr/>
            </p:nvSpPr>
            <p:spPr>
              <a:xfrm>
                <a:off x="3625350" y="520350"/>
                <a:ext cx="1431000" cy="36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/>
                  <a:t>Predicted</a:t>
                </a:r>
              </a:p>
            </p:txBody>
          </p:sp>
        </p:grpSp>
        <p:sp>
          <p:nvSpPr>
            <p:cNvPr id="144" name="Shape 144"/>
            <p:cNvSpPr txBox="1"/>
            <p:nvPr/>
          </p:nvSpPr>
          <p:spPr>
            <a:xfrm>
              <a:off x="6834650" y="1010725"/>
              <a:ext cx="1521000" cy="27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/>
                <a:t>K = 2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b="1"/>
            </a:p>
            <a:p>
              <a:pPr lvl="0">
                <a:spcBef>
                  <a:spcPts val="0"/>
                </a:spcBef>
                <a:buNone/>
              </a:pPr>
              <a:r>
                <a:rPr b="1" lang="en"/>
                <a:t>Precision</a:t>
              </a:r>
              <a:r>
                <a:rPr b="1" lang="en"/>
                <a:t> 50%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b="1"/>
            </a:p>
            <a:p>
              <a:pPr lvl="0">
                <a:spcBef>
                  <a:spcPts val="0"/>
                </a:spcBef>
                <a:buNone/>
              </a:pPr>
              <a:r>
                <a:rPr b="1" lang="en"/>
                <a:t>KT-dist = 0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9137"/>
            <a:ext cx="8724900" cy="4162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Shape 150"/>
          <p:cNvGrpSpPr/>
          <p:nvPr/>
        </p:nvGrpSpPr>
        <p:grpSpPr>
          <a:xfrm>
            <a:off x="1601100" y="1573675"/>
            <a:ext cx="3962700" cy="2321400"/>
            <a:chOff x="1601100" y="1573675"/>
            <a:chExt cx="3962700" cy="2321400"/>
          </a:xfrm>
        </p:grpSpPr>
        <p:sp>
          <p:nvSpPr>
            <p:cNvPr id="151" name="Shape 151"/>
            <p:cNvSpPr/>
            <p:nvPr/>
          </p:nvSpPr>
          <p:spPr>
            <a:xfrm>
              <a:off x="1601100" y="3554875"/>
              <a:ext cx="3962700" cy="340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601100" y="1573675"/>
              <a:ext cx="3962700" cy="340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1601100" y="1213331"/>
            <a:ext cx="3962700" cy="2300971"/>
            <a:chOff x="1601100" y="1345075"/>
            <a:chExt cx="3962700" cy="2321400"/>
          </a:xfrm>
        </p:grpSpPr>
        <p:sp>
          <p:nvSpPr>
            <p:cNvPr id="154" name="Shape 154"/>
            <p:cNvSpPr/>
            <p:nvPr/>
          </p:nvSpPr>
          <p:spPr>
            <a:xfrm>
              <a:off x="1601100" y="3326275"/>
              <a:ext cx="3962700" cy="340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601100" y="1345075"/>
              <a:ext cx="3962700" cy="340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Shape 156"/>
          <p:cNvSpPr txBox="1"/>
          <p:nvPr>
            <p:ph type="title"/>
          </p:nvPr>
        </p:nvSpPr>
        <p:spPr>
          <a:xfrm>
            <a:off x="75" y="-149075"/>
            <a:ext cx="91440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Engagement based on emotion, Popularity based on content</a:t>
            </a:r>
          </a:p>
        </p:txBody>
      </p:sp>
      <p:sp>
        <p:nvSpPr>
          <p:cNvPr id="157" name="Shape 157"/>
          <p:cNvSpPr/>
          <p:nvPr/>
        </p:nvSpPr>
        <p:spPr>
          <a:xfrm>
            <a:off x="1601100" y="1573675"/>
            <a:ext cx="3962700" cy="34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310200" y="2305575"/>
            <a:ext cx="8415900" cy="50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310200" y="4286775"/>
            <a:ext cx="8415900" cy="50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390275" y="2249225"/>
            <a:ext cx="8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Rank by Popularity (Score)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390275" y="4230425"/>
            <a:ext cx="83358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Rank by Engagement (# of Cmts)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70175" y="308125"/>
            <a:ext cx="85359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Feature inspection using Wilcoxon Rank-Sum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270175" y="1261700"/>
            <a:ext cx="84456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lang="en"/>
              <a:t>Hypothesis testing</a:t>
            </a:r>
            <a:r>
              <a:rPr lang="en"/>
              <a:t> on two class divide on score and # of comments (90th % and 50th %)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68" name="Shape 168"/>
          <p:cNvGrpSpPr/>
          <p:nvPr/>
        </p:nvGrpSpPr>
        <p:grpSpPr>
          <a:xfrm>
            <a:off x="962325" y="3280587"/>
            <a:ext cx="7643349" cy="1688100"/>
            <a:chOff x="962325" y="3280587"/>
            <a:chExt cx="7643349" cy="1688100"/>
          </a:xfrm>
        </p:grpSpPr>
        <p:pic>
          <p:nvPicPr>
            <p:cNvPr descr="Ahearne-graf.jpg" id="169" name="Shape 169"/>
            <p:cNvPicPr preferRelativeResize="0"/>
            <p:nvPr/>
          </p:nvPicPr>
          <p:blipFill rotWithShape="1">
            <a:blip r:embed="rId3">
              <a:alphaModFix/>
            </a:blip>
            <a:srcRect b="15870" l="175" r="2368" t="9020"/>
            <a:stretch/>
          </p:blipFill>
          <p:spPr>
            <a:xfrm>
              <a:off x="962325" y="3280600"/>
              <a:ext cx="3451149" cy="1688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4413475" y="3280587"/>
              <a:ext cx="4192200" cy="16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323850" lvl="0" marL="457200" rtl="0">
                <a:spcBef>
                  <a:spcPts val="0"/>
                </a:spcBef>
                <a:buClr>
                  <a:srgbClr val="3A81BA"/>
                </a:buClr>
                <a:buSzPct val="100000"/>
                <a:buFont typeface="Roboto"/>
                <a:buChar char="-"/>
              </a:pPr>
              <a:r>
                <a:rPr b="1" lang="en" sz="1500">
                  <a:solidFill>
                    <a:srgbClr val="3A81BA"/>
                  </a:solidFill>
                  <a:latin typeface="Roboto"/>
                  <a:ea typeface="Roboto"/>
                  <a:cs typeface="Roboto"/>
                  <a:sym typeface="Roboto"/>
                </a:rPr>
                <a:t>Is the difference in group means is due to random variation or the treatment?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b="1" sz="1500">
                <a:solidFill>
                  <a:srgbClr val="3A81B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>
                <a:spcBef>
                  <a:spcPts val="0"/>
                </a:spcBef>
                <a:buClr>
                  <a:srgbClr val="3A81BA"/>
                </a:buClr>
                <a:buSzPct val="100000"/>
                <a:buFont typeface="Roboto"/>
                <a:buChar char="-"/>
              </a:pPr>
              <a:r>
                <a:rPr b="1" lang="en" sz="1500">
                  <a:solidFill>
                    <a:srgbClr val="3A81BA"/>
                  </a:solidFill>
                  <a:latin typeface="Roboto"/>
                  <a:ea typeface="Roboto"/>
                  <a:cs typeface="Roboto"/>
                  <a:sym typeface="Roboto"/>
                </a:rPr>
                <a:t>Direction of shift informs post-hoc analysis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25050" y="308125"/>
            <a:ext cx="90939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Many results from previous news popularity studies still hold on reddit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70175" y="896175"/>
            <a:ext cx="8425500" cy="371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lang="en"/>
              <a:t>More popular news is: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more negative</a:t>
            </a:r>
            <a:r>
              <a:rPr lang="en"/>
              <a:t>, </a:t>
            </a:r>
            <a:r>
              <a:rPr b="1" lang="en">
                <a:solidFill>
                  <a:srgbClr val="980000"/>
                </a:solidFill>
              </a:rPr>
              <a:t>more emotional overall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more quotes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more simple</a:t>
            </a:r>
            <a:r>
              <a:rPr lang="en"/>
              <a:t> </a:t>
            </a:r>
            <a:r>
              <a:rPr b="1" lang="en">
                <a:solidFill>
                  <a:srgbClr val="980000"/>
                </a:solidFill>
              </a:rPr>
              <a:t>words</a:t>
            </a:r>
            <a:r>
              <a:rPr lang="en"/>
              <a:t> and </a:t>
            </a:r>
            <a:r>
              <a:rPr b="1" lang="en">
                <a:solidFill>
                  <a:srgbClr val="980000"/>
                </a:solidFill>
              </a:rPr>
              <a:t>more easily</a:t>
            </a:r>
            <a:r>
              <a:rPr lang="en"/>
              <a:t> </a:t>
            </a:r>
            <a:r>
              <a:rPr b="1" lang="en">
                <a:solidFill>
                  <a:srgbClr val="980000"/>
                </a:solidFill>
              </a:rPr>
              <a:t>readable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less subjective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more </a:t>
            </a:r>
            <a:r>
              <a:rPr b="1" lang="en">
                <a:solidFill>
                  <a:srgbClr val="980000"/>
                </a:solidFill>
              </a:rPr>
              <a:t>certain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980000"/>
                </a:solidFill>
              </a:rPr>
              <a:t>focuses on the present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more clout</a:t>
            </a:r>
            <a:r>
              <a:rPr lang="en">
                <a:solidFill>
                  <a:srgbClr val="000000"/>
                </a:solidFill>
              </a:rPr>
              <a:t> and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more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affiliation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longer</a:t>
            </a:r>
            <a:r>
              <a:rPr lang="en"/>
              <a:t> 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>
              <a:spcBef>
                <a:spcPts val="0"/>
              </a:spcBef>
              <a:buNone/>
            </a:pPr>
            <a:r>
              <a:rPr lang="en"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Aligns with (Keneshloo et al. 2016), (Reis et al. 2015) , (Harcup and O’neill 2001),(Lewandowsky et al. 2012)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25050" y="3325"/>
            <a:ext cx="90939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Engagement </a:t>
            </a:r>
            <a:r>
              <a:rPr lang="en" sz="3000"/>
              <a:t>motivated by emotion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0200" y="1124775"/>
            <a:ext cx="8385600" cy="371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lang="en"/>
              <a:t>More engaged news is: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</a:pPr>
            <a:r>
              <a:rPr b="1" lang="en">
                <a:solidFill>
                  <a:srgbClr val="980000"/>
                </a:solidFill>
              </a:rPr>
              <a:t>more negative</a:t>
            </a:r>
            <a:r>
              <a:rPr lang="en"/>
              <a:t>, but </a:t>
            </a:r>
            <a:r>
              <a:rPr b="1" lang="en">
                <a:solidFill>
                  <a:srgbClr val="980000"/>
                </a:solidFill>
              </a:rPr>
              <a:t>less emotional overall</a:t>
            </a:r>
          </a:p>
          <a:p>
            <a:pPr indent="-228600" lvl="0" marL="457200" rtl="0">
              <a:spcBef>
                <a:spcPts val="0"/>
              </a:spcBef>
              <a:buClr>
                <a:schemeClr val="lt2"/>
              </a:buClr>
              <a:buFont typeface="Arial"/>
            </a:pPr>
            <a:r>
              <a:rPr b="1" lang="en">
                <a:solidFill>
                  <a:srgbClr val="980000"/>
                </a:solidFill>
              </a:rPr>
              <a:t>more insightful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more </a:t>
            </a:r>
            <a:r>
              <a:rPr b="1" lang="en">
                <a:solidFill>
                  <a:srgbClr val="980000"/>
                </a:solidFill>
              </a:rPr>
              <a:t>certain</a:t>
            </a:r>
            <a:r>
              <a:rPr lang="en"/>
              <a:t> and </a:t>
            </a:r>
            <a:r>
              <a:rPr b="1" lang="en">
                <a:solidFill>
                  <a:srgbClr val="980000"/>
                </a:solidFill>
              </a:rPr>
              <a:t>focuses on the present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>
                <a:solidFill>
                  <a:srgbClr val="980000"/>
                </a:solidFill>
              </a:rPr>
              <a:t>less subjective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"/>
              <a:t>Content features are not significant in commenting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1546025" y="1526193"/>
            <a:ext cx="58326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Headline Changing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4294967295" type="title"/>
          </p:nvPr>
        </p:nvSpPr>
        <p:spPr>
          <a:xfrm>
            <a:off x="0" y="-72875"/>
            <a:ext cx="91440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Reddit Users Change Most </a:t>
            </a:r>
            <a:r>
              <a:rPr lang="en" sz="3000"/>
              <a:t>Headlines</a:t>
            </a:r>
          </a:p>
        </p:txBody>
      </p:sp>
      <p:grpSp>
        <p:nvGrpSpPr>
          <p:cNvPr id="193" name="Shape 193"/>
          <p:cNvGrpSpPr/>
          <p:nvPr/>
        </p:nvGrpSpPr>
        <p:grpSpPr>
          <a:xfrm>
            <a:off x="278600" y="1036176"/>
            <a:ext cx="4407800" cy="3269123"/>
            <a:chOff x="278600" y="1798176"/>
            <a:chExt cx="4407800" cy="3269123"/>
          </a:xfrm>
        </p:grpSpPr>
        <p:pic>
          <p:nvPicPr>
            <p:cNvPr descr="worldnews2012_titlesim.png" id="194" name="Shape 1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8600" y="1798176"/>
              <a:ext cx="4407800" cy="3030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Shape 195"/>
            <p:cNvSpPr txBox="1"/>
            <p:nvPr/>
          </p:nvSpPr>
          <p:spPr>
            <a:xfrm>
              <a:off x="830575" y="4690200"/>
              <a:ext cx="3442200" cy="37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Title Cosine Similarity</a:t>
              </a: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830575" y="2135475"/>
              <a:ext cx="3442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36666"/>
                <a:buFont typeface="Arial"/>
                <a:buNone/>
              </a:pPr>
              <a:r>
                <a:rPr b="1" lang="en" sz="3000">
                  <a:solidFill>
                    <a:srgbClr val="98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85% </a:t>
              </a:r>
              <a:r>
                <a:rPr lang="en" sz="3000">
                  <a:solidFill>
                    <a:srgbClr val="98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 2012</a:t>
              </a:r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4529274" y="1090200"/>
            <a:ext cx="4407800" cy="3138900"/>
            <a:chOff x="4529274" y="1928400"/>
            <a:chExt cx="4407800" cy="3138900"/>
          </a:xfrm>
        </p:grpSpPr>
        <p:pic>
          <p:nvPicPr>
            <p:cNvPr descr="worldnews2013_titlesim.png" id="198" name="Shape 1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29274" y="1928400"/>
              <a:ext cx="4407800" cy="2922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Shape 199"/>
            <p:cNvSpPr txBox="1"/>
            <p:nvPr/>
          </p:nvSpPr>
          <p:spPr>
            <a:xfrm>
              <a:off x="5203550" y="4690200"/>
              <a:ext cx="3362100" cy="37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Title Cosine Similarity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5097775" y="2211675"/>
              <a:ext cx="34422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3000">
                  <a:solidFill>
                    <a:srgbClr val="98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71</a:t>
              </a:r>
              <a:r>
                <a:rPr b="1" lang="en" sz="3000">
                  <a:solidFill>
                    <a:srgbClr val="98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% </a:t>
              </a:r>
              <a:r>
                <a:rPr lang="en" sz="3000">
                  <a:solidFill>
                    <a:srgbClr val="98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 2013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110300" y="308125"/>
            <a:ext cx="90336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Inspect Headline Change with Wilcox Rank Sum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270175" y="1261700"/>
            <a:ext cx="84456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Hypothesis testing on title similarity using the same two class divide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Hypothesis testing on feature distributions of title pairs with similarity less than 0.1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4294967295" type="title"/>
          </p:nvPr>
        </p:nvSpPr>
        <p:spPr>
          <a:xfrm>
            <a:off x="0" y="308125"/>
            <a:ext cx="91440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Changed titles tend to be slightly more popular</a:t>
            </a:r>
          </a:p>
        </p:txBody>
      </p:sp>
      <p:sp>
        <p:nvSpPr>
          <p:cNvPr id="212" name="Shape 212"/>
          <p:cNvSpPr/>
          <p:nvPr/>
        </p:nvSpPr>
        <p:spPr>
          <a:xfrm>
            <a:off x="686625" y="2885975"/>
            <a:ext cx="4182900" cy="1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3" name="Shape 213"/>
          <p:cNvGrpSpPr/>
          <p:nvPr/>
        </p:nvGrpSpPr>
        <p:grpSpPr>
          <a:xfrm>
            <a:off x="17025" y="1086925"/>
            <a:ext cx="5176014" cy="3829200"/>
            <a:chOff x="321825" y="1086925"/>
            <a:chExt cx="5176014" cy="3829200"/>
          </a:xfrm>
        </p:grpSpPr>
        <p:grpSp>
          <p:nvGrpSpPr>
            <p:cNvPr id="214" name="Shape 214"/>
            <p:cNvGrpSpPr/>
            <p:nvPr/>
          </p:nvGrpSpPr>
          <p:grpSpPr>
            <a:xfrm>
              <a:off x="586549" y="1086925"/>
              <a:ext cx="4911289" cy="3829200"/>
              <a:chOff x="586549" y="1086925"/>
              <a:chExt cx="4911289" cy="3829200"/>
            </a:xfrm>
          </p:grpSpPr>
          <p:grpSp>
            <p:nvGrpSpPr>
              <p:cNvPr id="215" name="Shape 215"/>
              <p:cNvGrpSpPr/>
              <p:nvPr/>
            </p:nvGrpSpPr>
            <p:grpSpPr>
              <a:xfrm>
                <a:off x="586549" y="1086925"/>
                <a:ext cx="4911289" cy="3526087"/>
                <a:chOff x="556524" y="1611850"/>
                <a:chExt cx="4911289" cy="3526087"/>
              </a:xfrm>
            </p:grpSpPr>
            <p:grpSp>
              <p:nvGrpSpPr>
                <p:cNvPr id="216" name="Shape 216"/>
                <p:cNvGrpSpPr/>
                <p:nvPr/>
              </p:nvGrpSpPr>
              <p:grpSpPr>
                <a:xfrm>
                  <a:off x="556524" y="1902925"/>
                  <a:ext cx="4911289" cy="3235012"/>
                  <a:chOff x="658266" y="839102"/>
                  <a:chExt cx="5219224" cy="3460647"/>
                </a:xfrm>
              </p:grpSpPr>
              <p:pic>
                <p:nvPicPr>
                  <p:cNvPr descr="wn2012_timsim.png" id="217" name="Shape 217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658266" y="884600"/>
                    <a:ext cx="2629499" cy="16598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wn2012_timsim_cmt.png" id="218" name="Shape 218"/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3261614" y="839102"/>
                    <a:ext cx="2613974" cy="17053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wn2013_timsim.png" id="219" name="Shape 219"/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658266" y="2712500"/>
                    <a:ext cx="2499590" cy="15872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wn2013_timsim_cmt.png" id="220" name="Shape 220"/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3261626" y="2639873"/>
                    <a:ext cx="2615864" cy="165987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grpSp>
              <p:nvGrpSpPr>
                <p:cNvPr id="221" name="Shape 221"/>
                <p:cNvGrpSpPr/>
                <p:nvPr/>
              </p:nvGrpSpPr>
              <p:grpSpPr>
                <a:xfrm>
                  <a:off x="822875" y="1611850"/>
                  <a:ext cx="4569900" cy="400200"/>
                  <a:chOff x="441875" y="849850"/>
                  <a:chExt cx="4569900" cy="400200"/>
                </a:xfrm>
              </p:grpSpPr>
              <p:sp>
                <p:nvSpPr>
                  <p:cNvPr id="222" name="Shape 222"/>
                  <p:cNvSpPr txBox="1"/>
                  <p:nvPr/>
                </p:nvSpPr>
                <p:spPr>
                  <a:xfrm>
                    <a:off x="441875" y="849850"/>
                    <a:ext cx="21315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/>
                      <a:t>Popularity</a:t>
                    </a:r>
                  </a:p>
                </p:txBody>
              </p:sp>
              <p:sp>
                <p:nvSpPr>
                  <p:cNvPr id="223" name="Shape 223"/>
                  <p:cNvSpPr txBox="1"/>
                  <p:nvPr/>
                </p:nvSpPr>
                <p:spPr>
                  <a:xfrm>
                    <a:off x="2880275" y="849850"/>
                    <a:ext cx="21315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rIns="91425" tIns="91425">
                    <a:noAutofit/>
                  </a:bodyPr>
                  <a:lstStyle/>
                  <a:p>
                    <a:pPr lvl="0" rtl="0" algn="ctr">
                      <a:spcBef>
                        <a:spcPts val="0"/>
                      </a:spcBef>
                      <a:buNone/>
                    </a:pPr>
                    <a:r>
                      <a:rPr lang="en"/>
                      <a:t>Engagement</a:t>
                    </a:r>
                  </a:p>
                </p:txBody>
              </p:sp>
            </p:grpSp>
          </p:grpSp>
          <p:sp>
            <p:nvSpPr>
              <p:cNvPr id="224" name="Shape 224"/>
              <p:cNvSpPr txBox="1"/>
              <p:nvPr/>
            </p:nvSpPr>
            <p:spPr>
              <a:xfrm>
                <a:off x="852900" y="4515925"/>
                <a:ext cx="1095300" cy="40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980000"/>
                    </a:solidFill>
                  </a:rPr>
                  <a:t>High class</a:t>
                </a:r>
              </a:p>
            </p:txBody>
          </p:sp>
          <p:sp>
            <p:nvSpPr>
              <p:cNvPr id="225" name="Shape 225"/>
              <p:cNvSpPr txBox="1"/>
              <p:nvPr/>
            </p:nvSpPr>
            <p:spPr>
              <a:xfrm>
                <a:off x="1843500" y="4515925"/>
                <a:ext cx="1095300" cy="40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1155CC"/>
                    </a:solidFill>
                  </a:rPr>
                  <a:t>Low </a:t>
                </a:r>
                <a:r>
                  <a:rPr lang="en">
                    <a:solidFill>
                      <a:srgbClr val="1155CC"/>
                    </a:solidFill>
                  </a:rPr>
                  <a:t>class</a:t>
                </a:r>
              </a:p>
            </p:txBody>
          </p:sp>
          <p:sp>
            <p:nvSpPr>
              <p:cNvPr id="226" name="Shape 226"/>
              <p:cNvSpPr txBox="1"/>
              <p:nvPr/>
            </p:nvSpPr>
            <p:spPr>
              <a:xfrm>
                <a:off x="3291300" y="4515925"/>
                <a:ext cx="1095300" cy="40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38761D"/>
                    </a:solidFill>
                  </a:rPr>
                  <a:t>High class</a:t>
                </a:r>
              </a:p>
            </p:txBody>
          </p:sp>
          <p:sp>
            <p:nvSpPr>
              <p:cNvPr id="227" name="Shape 227"/>
              <p:cNvSpPr txBox="1"/>
              <p:nvPr/>
            </p:nvSpPr>
            <p:spPr>
              <a:xfrm>
                <a:off x="4358100" y="4515925"/>
                <a:ext cx="1095300" cy="40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chemeClr val="accent2"/>
                    </a:solidFill>
                  </a:rPr>
                  <a:t>Low class</a:t>
                </a:r>
              </a:p>
            </p:txBody>
          </p:sp>
        </p:grpSp>
        <p:sp>
          <p:nvSpPr>
            <p:cNvPr id="228" name="Shape 228"/>
            <p:cNvSpPr txBox="1"/>
            <p:nvPr/>
          </p:nvSpPr>
          <p:spPr>
            <a:xfrm rot="-5400000">
              <a:off x="-1015575" y="2812575"/>
              <a:ext cx="3051900" cy="37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/>
                <a:t>Title Similarity</a:t>
              </a:r>
            </a:p>
          </p:txBody>
        </p:sp>
      </p:grpSp>
      <p:sp>
        <p:nvSpPr>
          <p:cNvPr id="229" name="Shape 229"/>
          <p:cNvSpPr/>
          <p:nvPr/>
        </p:nvSpPr>
        <p:spPr>
          <a:xfrm>
            <a:off x="2767300" y="1995350"/>
            <a:ext cx="999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/>
          <p:nvPr/>
        </p:nvSpPr>
        <p:spPr>
          <a:xfrm>
            <a:off x="2767300" y="3671750"/>
            <a:ext cx="999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 txBox="1"/>
          <p:nvPr/>
        </p:nvSpPr>
        <p:spPr>
          <a:xfrm>
            <a:off x="5170500" y="1703775"/>
            <a:ext cx="4121100" cy="30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     </a:t>
            </a:r>
            <a:r>
              <a:rPr b="1" lang="en"/>
              <a:t>   </a:t>
            </a:r>
            <a:r>
              <a:rPr b="1" lang="en">
                <a:solidFill>
                  <a:schemeClr val="dk1"/>
                </a:solidFill>
              </a:rPr>
              <a:t>Popularity</a:t>
            </a:r>
            <a:r>
              <a:rPr b="1" lang="en"/>
              <a:t>   </a:t>
            </a:r>
            <a:r>
              <a:rPr b="1" lang="en">
                <a:solidFill>
                  <a:schemeClr val="dk1"/>
                </a:solidFill>
              </a:rPr>
              <a:t>Engagement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2012: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Wilcoxon P-Value	7.73e-05       8.40e-05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Effect Size			0.1557          0.1439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Grissom-Kim Prob	0.55	            0.53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2013: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Wilcoxon P-Value	8.19e-11       1.11e-13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Effect Size			0.1368          0.1256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Grissom-Kim Prob	0.54	            0.51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4294967295" type="title"/>
          </p:nvPr>
        </p:nvSpPr>
        <p:spPr>
          <a:xfrm>
            <a:off x="0" y="75600"/>
            <a:ext cx="9144000" cy="4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</a:t>
            </a:r>
            <a:r>
              <a:rPr lang="en"/>
              <a:t>riginal titles are significantly shorter, more negative than changed titles</a:t>
            </a:r>
          </a:p>
        </p:txBody>
      </p:sp>
      <p:graphicFrame>
        <p:nvGraphicFramePr>
          <p:cNvPr id="237" name="Shape 237"/>
          <p:cNvGraphicFramePr/>
          <p:nvPr/>
        </p:nvGraphicFramePr>
        <p:xfrm>
          <a:off x="862325" y="4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{A36FAAFE-E372-401D-AD2F-B738922244B3}</a:tableStyleId>
              </a:tblPr>
              <a:tblGrid>
                <a:gridCol w="2296350"/>
                <a:gridCol w="1533950"/>
                <a:gridCol w="1915150"/>
                <a:gridCol w="1683700"/>
              </a:tblGrid>
              <a:tr h="3591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2012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2013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Avg. Effect Size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Emotion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0.0507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Vader Positive Score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0.0678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Positive Strength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0.2147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Negative Emotion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&lt;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&lt;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0.1497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TTR (Lexical Diversity)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0.1448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Affect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&lt;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0.0922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Tone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&lt;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0.1001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Swear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0.0154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0.0705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Word Count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0.4457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Readability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0.3416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9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Avg Word Length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Changed &gt; Original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0.1595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-four-in-ten-americans-often-get-news-online.pn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814" y="91725"/>
            <a:ext cx="4645974" cy="496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Shape 242"/>
          <p:cNvGrpSpPr/>
          <p:nvPr/>
        </p:nvGrpSpPr>
        <p:grpSpPr>
          <a:xfrm>
            <a:off x="2101150" y="234825"/>
            <a:ext cx="5864225" cy="3180605"/>
            <a:chOff x="119950" y="236084"/>
            <a:chExt cx="5864225" cy="2988729"/>
          </a:xfrm>
        </p:grpSpPr>
        <p:sp>
          <p:nvSpPr>
            <p:cNvPr id="243" name="Shape 243"/>
            <p:cNvSpPr txBox="1"/>
            <p:nvPr/>
          </p:nvSpPr>
          <p:spPr>
            <a:xfrm>
              <a:off x="119950" y="236084"/>
              <a:ext cx="58641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chemeClr val="accent1"/>
                  </a:solidFill>
                </a:rPr>
                <a:t>China's State Press Calls for 'Building a de-Americanized World'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"China's State Press: ""The goal is to create an international reserve currency that is disconnected from individual nations and is able to remain stable in the long run."""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20075" y="1465764"/>
              <a:ext cx="58641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chemeClr val="accent1"/>
                  </a:solidFill>
                </a:rPr>
                <a:t>U.S. Raids in Libya and Somalia Strike Terror Targets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rgbClr val="980000"/>
                  </a:solidFill>
                </a:rPr>
                <a:t>U.S. Navy SEALs Raid Somali Militants Responsible for Nairobi Mall Attack - Leader Killed (unconfirmed)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120075" y="2552214"/>
              <a:ext cx="5864100" cy="6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chemeClr val="accent1"/>
                  </a:solidFill>
                </a:rPr>
                <a:t>Southern Weekly reporters confront China censors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b="1" lang="en">
                  <a:solidFill>
                    <a:srgbClr val="980000"/>
                  </a:solidFill>
                </a:rPr>
                <a:t>Journalists at a leading Chinese newspaper have called for a propaganda chief to resign in a rare protest against censorship.</a:t>
              </a:r>
            </a:p>
            <a:p>
              <a:pPr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None/>
              </a:pPr>
              <a:r>
                <a:rPr b="1" lang="en">
                  <a:solidFill>
                    <a:schemeClr val="accent1"/>
                  </a:solidFill>
                </a:rPr>
                <a:t>Egypt troops clear Morsi protests: Wednesday August 14 as it happened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rPr b="1" lang="en">
                  <a:solidFill>
                    <a:srgbClr val="980000"/>
                  </a:solidFill>
                </a:rPr>
                <a:t>Sky News cameraman Mick Deane shot dead in Cairo</a:t>
              </a:r>
            </a:p>
            <a:p>
              <a:pPr lv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/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Shape 246"/>
          <p:cNvGrpSpPr/>
          <p:nvPr/>
        </p:nvGrpSpPr>
        <p:grpSpPr>
          <a:xfrm>
            <a:off x="133975" y="120200"/>
            <a:ext cx="1267075" cy="730575"/>
            <a:chOff x="7759150" y="4293050"/>
            <a:chExt cx="1267075" cy="730575"/>
          </a:xfrm>
        </p:grpSpPr>
        <p:sp>
          <p:nvSpPr>
            <p:cNvPr id="247" name="Shape 247"/>
            <p:cNvSpPr txBox="1"/>
            <p:nvPr/>
          </p:nvSpPr>
          <p:spPr>
            <a:xfrm>
              <a:off x="7759150" y="4293050"/>
              <a:ext cx="1140900" cy="73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Original</a:t>
              </a:r>
            </a:p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spcBef>
                  <a:spcPts val="0"/>
                </a:spcBef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Changed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8695925" y="4803425"/>
              <a:ext cx="330300" cy="220200"/>
            </a:xfrm>
            <a:prstGeom prst="rect">
              <a:avLst/>
            </a:prstGeom>
            <a:solidFill>
              <a:srgbClr val="980000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8695925" y="4346225"/>
              <a:ext cx="330300" cy="220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50025" y="384325"/>
            <a:ext cx="90939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Presented preliminary findings of popularity</a:t>
            </a:r>
            <a:r>
              <a:rPr lang="en" sz="3000"/>
              <a:t> and</a:t>
            </a:r>
            <a:r>
              <a:rPr lang="en" sz="3000"/>
              <a:t> engagement of news on reddit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10075" y="1033100"/>
            <a:ext cx="89661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</a:t>
            </a:r>
            <a:r>
              <a:rPr lang="en"/>
              <a:t>any previous findings about news popularity still hold true on reddit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can predict popularity and engagement despite many confounding factors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Commenting and Voting may be motivated differently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Crowds also curate titles to make them more engaging to the community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50025" y="308125"/>
            <a:ext cx="90939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There is much more work to do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110075" y="956900"/>
            <a:ext cx="89661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 vs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 does news popularity and engagement hold across platform/user groups?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studies to understand motivation of voting and commenting on news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these findings change over time?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e.PNG"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475" y="3246100"/>
            <a:ext cx="5297774" cy="19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>
            <p:ph idx="4294967295" type="ctrTitle"/>
          </p:nvPr>
        </p:nvSpPr>
        <p:spPr>
          <a:xfrm>
            <a:off x="0" y="1277975"/>
            <a:ext cx="91440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b="1" lang="en" sz="3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Benjamin D. Horne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b="1" lang="en" sz="34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Twitter:</a:t>
            </a:r>
            <a:r>
              <a:rPr lang="en" sz="340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 @benjamindhorne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b="1" lang="en" sz="34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Data: </a:t>
            </a:r>
            <a:r>
              <a:rPr lang="en" sz="3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github.com/rpitrust/reddit-scraped-worldnews-dataset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Thanks to Sibel Adali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-10000" y="-36025"/>
            <a:ext cx="9144000" cy="187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-75" y="1190250"/>
            <a:ext cx="91440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0" lang="en"/>
              <a:t>These platforms are built to </a:t>
            </a:r>
            <a:r>
              <a:rPr b="1" i="0" lang="en">
                <a:solidFill>
                  <a:srgbClr val="980000"/>
                </a:solidFill>
              </a:rPr>
              <a:t>facilitate engagement</a:t>
            </a:r>
            <a:r>
              <a:rPr i="0" lang="en"/>
              <a:t>, but </a:t>
            </a:r>
            <a:r>
              <a:rPr b="1" i="0" lang="en">
                <a:solidFill>
                  <a:srgbClr val="980000"/>
                </a:solidFill>
              </a:rPr>
              <a:t>not</a:t>
            </a:r>
            <a:r>
              <a:rPr i="0" lang="en"/>
              <a:t> necessarily </a:t>
            </a:r>
            <a:r>
              <a:rPr b="1" i="0" lang="en">
                <a:solidFill>
                  <a:srgbClr val="980000"/>
                </a:solidFill>
              </a:rPr>
              <a:t>disseminate news</a:t>
            </a:r>
            <a:r>
              <a:rPr i="0" lang="en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10000" y="-36025"/>
            <a:ext cx="9144000" cy="187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MZJGbXF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76" y="1200151"/>
            <a:ext cx="3283974" cy="32839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>
            <p:ph type="title"/>
          </p:nvPr>
        </p:nvSpPr>
        <p:spPr>
          <a:xfrm>
            <a:off x="70050" y="384325"/>
            <a:ext cx="89262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Reddit</a:t>
            </a:r>
            <a:r>
              <a:rPr lang="en" sz="3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is the </a:t>
            </a: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#4</a:t>
            </a:r>
            <a:r>
              <a:rPr lang="en" sz="3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most visited site in the US, </a:t>
            </a:r>
            <a:r>
              <a:rPr b="1" lang="en" sz="30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#16</a:t>
            </a:r>
            <a:r>
              <a:rPr lang="en" sz="3000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</a:rPr>
              <a:t> in the World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252900" y="1200150"/>
            <a:ext cx="45033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rtl="0">
              <a:spcBef>
                <a:spcPts val="0"/>
              </a:spcBef>
              <a:buNone/>
            </a:pPr>
            <a:r>
              <a:rPr lang="en"/>
              <a:t>Curate through selection, voting, and discussing.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lang="en"/>
              <a:t>Crowds determine what is </a:t>
            </a:r>
            <a:r>
              <a:rPr b="1" lang="en"/>
              <a:t>worthy to read</a:t>
            </a:r>
            <a:r>
              <a:rPr lang="en"/>
              <a:t> and what is </a:t>
            </a:r>
            <a:r>
              <a:rPr b="1" lang="en"/>
              <a:t>worthy to discuss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Score = Popularity</a:t>
            </a:r>
          </a:p>
          <a:p>
            <a:pPr indent="0" lvl="0" rtl="0">
              <a:spcBef>
                <a:spcPts val="0"/>
              </a:spcBef>
              <a:buNone/>
            </a:pPr>
            <a:r>
              <a:rPr b="1" lang="en">
                <a:solidFill>
                  <a:srgbClr val="980000"/>
                </a:solidFill>
              </a:rPr>
              <a:t>Commenting = Engagement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algn="ctr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10000" y="-36025"/>
            <a:ext cx="9144000" cy="187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120075" y="809250"/>
            <a:ext cx="9024000" cy="81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lr>
                <a:srgbClr val="980000"/>
              </a:buClr>
              <a:buAutoNum type="arabicPeriod"/>
            </a:pPr>
            <a:r>
              <a:rPr i="0" lang="en"/>
              <a:t>What news becomes </a:t>
            </a:r>
            <a:r>
              <a:rPr b="1" i="0" lang="en"/>
              <a:t>popular </a:t>
            </a:r>
            <a:r>
              <a:rPr i="0" lang="en"/>
              <a:t>through crowd curation?</a:t>
            </a:r>
          </a:p>
          <a:p>
            <a:pPr indent="-228600" lvl="0" marL="457200" rtl="0" algn="l">
              <a:spcBef>
                <a:spcPts val="0"/>
              </a:spcBef>
              <a:buClr>
                <a:srgbClr val="980000"/>
              </a:buClr>
              <a:buAutoNum type="arabicPeriod"/>
            </a:pPr>
            <a:r>
              <a:rPr i="0" lang="en"/>
              <a:t>What news becomes highly </a:t>
            </a:r>
            <a:r>
              <a:rPr b="1" i="0" lang="en"/>
              <a:t>engaged </a:t>
            </a:r>
            <a:r>
              <a:rPr i="0" lang="en"/>
              <a:t>through crowd curation?</a:t>
            </a:r>
          </a:p>
          <a:p>
            <a:pPr indent="-228600" lvl="0" marL="457200" rtl="0" algn="l">
              <a:spcBef>
                <a:spcPts val="0"/>
              </a:spcBef>
              <a:buClr>
                <a:srgbClr val="980000"/>
              </a:buClr>
              <a:buAutoNum type="arabicPeriod"/>
            </a:pPr>
            <a:r>
              <a:rPr i="0" lang="en"/>
              <a:t>How does this </a:t>
            </a:r>
            <a:r>
              <a:rPr b="1" i="0" lang="en"/>
              <a:t>compare </a:t>
            </a:r>
            <a:r>
              <a:rPr i="0" lang="en"/>
              <a:t>to what we know about </a:t>
            </a:r>
            <a:r>
              <a:rPr b="1" i="0" lang="en"/>
              <a:t>traditional news websites</a:t>
            </a:r>
            <a:r>
              <a:rPr i="0" lang="en"/>
              <a:t>?</a:t>
            </a:r>
          </a:p>
        </p:txBody>
      </p:sp>
      <p:sp>
        <p:nvSpPr>
          <p:cNvPr id="92" name="Shape 92"/>
          <p:cNvSpPr txBox="1"/>
          <p:nvPr>
            <p:ph idx="4294967295" type="title"/>
          </p:nvPr>
        </p:nvSpPr>
        <p:spPr>
          <a:xfrm>
            <a:off x="0" y="0"/>
            <a:ext cx="89262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000">
                <a:solidFill>
                  <a:srgbClr val="98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ask 3 questions: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50" y="460525"/>
            <a:ext cx="91440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We extract posts from </a:t>
            </a:r>
            <a:r>
              <a:rPr b="1" lang="en" sz="3000"/>
              <a:t>r/worldnews</a:t>
            </a:r>
            <a:r>
              <a:rPr lang="en" sz="3000"/>
              <a:t> during 2012 and 2013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786150" y="1261700"/>
            <a:ext cx="8009700" cy="357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Reddit Posts and Comment data set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(</a:t>
            </a:r>
            <a:r>
              <a:rPr b="1" lang="en"/>
              <a:t>Tan and Lee 2015</a:t>
            </a:r>
            <a:r>
              <a:rPr lang="en"/>
              <a:t>) (</a:t>
            </a:r>
            <a:r>
              <a:rPr b="1" lang="en"/>
              <a:t>Hessel, Tan, and Lee 2016</a:t>
            </a:r>
            <a:r>
              <a:rPr lang="en"/>
              <a:t>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Comprehensive data set, almost all posts/comments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Python Goose to scrape news articles posted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Shape 103"/>
          <p:cNvGraphicFramePr/>
          <p:nvPr/>
        </p:nvGraphicFramePr>
        <p:xfrm>
          <a:off x="952500" y="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{A36FAAFE-E372-401D-AD2F-B738922244B3}</a:tableStyleId>
              </a:tblPr>
              <a:tblGrid>
                <a:gridCol w="1809750"/>
                <a:gridCol w="1089250"/>
                <a:gridCol w="2049925"/>
                <a:gridCol w="2290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Subreddit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year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# posts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# articles scraped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r/worldnews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2012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60734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31938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r/worldnews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2013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93254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40809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Total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154K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72.7K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3A81BA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104" name="Shape 104"/>
          <p:cNvGrpSpPr/>
          <p:nvPr/>
        </p:nvGrpSpPr>
        <p:grpSpPr>
          <a:xfrm>
            <a:off x="2062150" y="1874400"/>
            <a:ext cx="4659524" cy="3283234"/>
            <a:chOff x="1681150" y="1874400"/>
            <a:chExt cx="4659524" cy="3283234"/>
          </a:xfrm>
        </p:grpSpPr>
        <p:grpSp>
          <p:nvGrpSpPr>
            <p:cNvPr id="105" name="Shape 105"/>
            <p:cNvGrpSpPr/>
            <p:nvPr/>
          </p:nvGrpSpPr>
          <p:grpSpPr>
            <a:xfrm>
              <a:off x="2626452" y="2085432"/>
              <a:ext cx="3714222" cy="3072201"/>
              <a:chOff x="1707400" y="40400"/>
              <a:chExt cx="5318949" cy="5116924"/>
            </a:xfrm>
          </p:grpSpPr>
          <p:pic>
            <p:nvPicPr>
              <p:cNvPr descr="wn2013_cmts1.png" id="106" name="Shape 10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07400" y="45600"/>
                <a:ext cx="2537675" cy="253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wn2013_cmts2.png" id="107" name="Shape 10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775200" y="2619625"/>
                <a:ext cx="2537675" cy="25376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wn2013_sc1.png" id="108" name="Shape 10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488674" y="40400"/>
                <a:ext cx="2537674" cy="253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wn2013_sc2.png" id="109" name="Shape 10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68275" y="2683375"/>
                <a:ext cx="2458074" cy="24580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0" name="Shape 110"/>
            <p:cNvSpPr txBox="1"/>
            <p:nvPr/>
          </p:nvSpPr>
          <p:spPr>
            <a:xfrm>
              <a:off x="3079800" y="1874400"/>
              <a:ext cx="8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rPr lang="en"/>
                <a:t>Scores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5137200" y="1874400"/>
              <a:ext cx="650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Cmts</a:t>
              </a: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1681150" y="2560200"/>
              <a:ext cx="10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Original</a:t>
              </a: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681150" y="4160400"/>
              <a:ext cx="10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Scraped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11925" y="723800"/>
            <a:ext cx="81192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000"/>
              <a:t>Compute many natural </a:t>
            </a:r>
            <a:r>
              <a:rPr lang="en" sz="3000"/>
              <a:t>language</a:t>
            </a:r>
            <a:r>
              <a:rPr lang="en" sz="3000"/>
              <a:t> features on body and title texts</a:t>
            </a:r>
          </a:p>
        </p:txBody>
      </p:sp>
      <p:graphicFrame>
        <p:nvGraphicFramePr>
          <p:cNvPr id="119" name="Shape 119"/>
          <p:cNvGraphicFramePr/>
          <p:nvPr/>
        </p:nvGraphicFramePr>
        <p:xfrm>
          <a:off x="487937" y="177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{A36FAAFE-E372-401D-AD2F-B738922244B3}</a:tableStyleId>
              </a:tblPr>
              <a:tblGrid>
                <a:gridCol w="3998100"/>
                <a:gridCol w="4269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Content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 Black"/>
                          <a:ea typeface="Lato Black"/>
                          <a:cs typeface="Lato Black"/>
                          <a:sym typeface="Lato Black"/>
                        </a:rPr>
                        <a:t>Sentiment/Subjectivity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EFEFE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LIWC Linguistic Features (I, we, pronouns, etc.)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Sentistrength (Reis et al. 2015)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Readability (Keneshloo et al. 2016)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Vader Sentiment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(Keneshloo et al. 2016)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Fluency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Subjectivity Classifier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Type-Token Ratio (Lexical Diversity)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LIWC Psychological Features (Analytic, Clout, etc.)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Average word length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# punctuation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8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5" y="-72875"/>
            <a:ext cx="9144000" cy="70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/>
              <a:t>Reddit posts are ranked, so we will </a:t>
            </a:r>
            <a:r>
              <a:rPr b="1" lang="en" sz="3000"/>
              <a:t>learn to rank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232275" y="675475"/>
            <a:ext cx="8804700" cy="370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1" lang="en">
                <a:solidFill>
                  <a:srgbClr val="980000"/>
                </a:solidFill>
              </a:rPr>
              <a:t>Rank by Score (Popularity)</a:t>
            </a:r>
            <a:r>
              <a:rPr lang="en">
                <a:solidFill>
                  <a:srgbClr val="000000"/>
                </a:solidFill>
              </a:rPr>
              <a:t> and </a:t>
            </a:r>
            <a:r>
              <a:rPr b="1" lang="en">
                <a:solidFill>
                  <a:srgbClr val="980000"/>
                </a:solidFill>
              </a:rPr>
              <a:t># of Comments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980000"/>
                </a:solidFill>
              </a:rPr>
              <a:t>under the post (Engagement)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b="1" lang="en">
                <a:solidFill>
                  <a:srgbClr val="980000"/>
                </a:solidFill>
              </a:rPr>
              <a:t>Lasso regression</a:t>
            </a:r>
            <a:r>
              <a:rPr lang="en">
                <a:solidFill>
                  <a:srgbClr val="000000"/>
                </a:solidFill>
              </a:rPr>
              <a:t> with fitting and regularization parameters determined by cross validation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en">
                <a:solidFill>
                  <a:srgbClr val="000000"/>
                </a:solidFill>
              </a:rPr>
              <a:t>Lasso is a linear model that performs L1 regularization and can handle a large number of correlated features well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