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66" r:id="rId6"/>
    <p:sldId id="265" r:id="rId7"/>
    <p:sldId id="273" r:id="rId8"/>
    <p:sldId id="270" r:id="rId9"/>
    <p:sldId id="261" r:id="rId10"/>
    <p:sldId id="267" r:id="rId11"/>
    <p:sldId id="268" r:id="rId12"/>
    <p:sldId id="262" r:id="rId13"/>
    <p:sldId id="269" r:id="rId14"/>
    <p:sldId id="264" r:id="rId15"/>
    <p:sldId id="272" r:id="rId16"/>
    <p:sldId id="263" r:id="rId17"/>
    <p:sldId id="260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4F73-4DEA-4387-8F67-3BFEE62DE268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B8C4-B326-499A-B88E-23606EBCD1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7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thing, when adding this picture, it produced </a:t>
            </a:r>
            <a:r>
              <a:rPr lang="en-US"/>
              <a:t>different designs </a:t>
            </a:r>
            <a:r>
              <a:rPr lang="en-US" dirty="0"/>
              <a:t>and this alt text “A picture containing outdoor, bird, grass, rail”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7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Chromagrams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vesten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skaler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bætte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tonehøjde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Spectral Centroid 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37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bird is missing from the test set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008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sydlig</a:t>
            </a:r>
            <a:r>
              <a:rPr lang="en-US" dirty="0"/>
              <a:t> </a:t>
            </a:r>
            <a:r>
              <a:rPr lang="en-US" dirty="0" err="1"/>
              <a:t>nattergal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anset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sølvmåge</a:t>
            </a:r>
            <a:r>
              <a:rPr lang="en-US" dirty="0"/>
              <a:t>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908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B4F7-CAC9-F597-AFBB-5E0D4544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8DE5-2A01-6252-A38C-BD18E8FA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2632-3BAC-4989-A299-82896D8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217-0721-B1B1-274A-E4CC16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4CC-FF5E-0426-31FB-B420C77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E27-2562-C085-2379-8D75BDD5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0E755-0965-DDCB-8591-4E63E66D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E0A-629C-C2E9-D714-9600209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299-FB1F-34C0-9465-B05B7E0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AC5-5F29-D435-C627-0BBFE72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2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B8511-CD66-2939-D076-792FAF6A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FF2E-6F68-C35F-A843-203DB43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327-9FCA-E1EC-68AF-0B19590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44A-608B-1F1F-C324-55DA25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8D69-A066-A5E7-74BF-69510F2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9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537-C897-8843-FFCB-722B0DC4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59A-0B54-132D-3F59-9A31C04F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EADD-DC60-21B7-E1B8-B23D853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AA9-DF6D-2020-BDE9-1537C6C5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E130-D4DF-E247-5073-C9A8C87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D20-E5E4-FF3F-EC28-8F8701A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0664-5FC1-33C0-BE88-32582D1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2B29-10CF-58B8-98E1-84391D1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9F57-F209-547B-EB2D-F49FD3F0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B8CB-266B-3104-2B6B-572E079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7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A74D-9C79-BF25-9532-DA9EF2AD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6A83-1029-3E86-E3F6-084A938D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790F-D8AB-1A3F-8E12-8607ADE4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F602-6525-94D3-E829-9DE9FF0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FB06-BD26-5471-FA3B-E07DC71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1846-CB05-08A3-FCED-0B0955D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6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7A4-5231-8777-5CBE-47E23A78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DAA3-C426-537E-408C-715A93E5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F771-5591-2198-A712-6A15C69A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B647-DDD6-8363-E223-2DABD7A8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51B6-8121-BD08-4F60-DB63F59C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9966-AAD4-2113-1154-01CF27F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B8C6-50FD-E8F1-FBDF-7615CD5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47D0-F15F-EAFC-18D7-E86B7FE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C93-1D60-9FFD-4E65-C5F750E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8DB28-5C88-BA43-E655-568CA000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D557-C201-DED7-D2F3-9D5BED9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21B0-45AA-CDA1-9B31-3FD8242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34A63-4963-5EFC-A1F2-A02046C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F3B1-7DC3-12DD-41DC-D49A1B3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50BB-2240-803F-C01B-E373A56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C71-493F-08B9-4DC1-756C95BB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7630-2E00-7D38-5197-A1B17C5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7121-DEFF-B783-F8A3-C5764C6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58BC-8755-C456-7961-268C3FD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FB45-D851-865D-D512-0F835C9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A0ED-4982-A786-721E-DF29CE3B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2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BC0-065E-18D9-5007-6E06EA6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5EDB-416C-A7DA-EE75-427A30D40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A199-3ACE-FA05-B0B3-2E63B45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F7F-F67F-3ABF-BA19-79A20BC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4F73-EC07-536F-233A-5F8A454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58DB-7825-0656-0831-203FF5B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1E14-0C5A-A5E5-FCB2-C745DD1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E6FA-66C9-D557-AECD-9DF9DDE8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2D1-2BA9-679A-9D9F-0827FAA3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ADAE-7705-2E02-844E-F4B1FA79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E7C7-4F92-AA3A-CF59-38B34DE98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tatman/british-birdsong-dataset" TargetMode="External"/><Relationship Id="rId2" Type="http://schemas.openxmlformats.org/officeDocument/2006/relationships/hyperlink" Target="https://www.kaggle.com/datasets/fleanend/birds-songs-numeric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bird, grass, rail&#10;&#10;Description automatically generated">
            <a:extLst>
              <a:ext uri="{FF2B5EF4-FFF2-40B4-BE49-F238E27FC236}">
                <a16:creationId xmlns:a16="http://schemas.microsoft.com/office/drawing/2014/main" id="{179D07EA-3B42-36F0-EC4D-404551486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C90AA-9542-7365-89C8-686963E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Genkendelse af Fugle</a:t>
            </a:r>
            <a:endParaRPr lang="da-DK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6179-AB19-F7D5-F71F-D469AC1A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Via fuglesang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C9B-1F70-5C70-0EEF-45B4DD4C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Forfatter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570B-97B2-4868-8E27-152ADFFDD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70BCD161-9BF4-84E7-327B-B36B661DE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CF0A-81B0-AFA5-2150-518FA24C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17B75BF0-3106-70F3-7F6E-A14D1BF5F8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7682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7AF-DB62-A43E-9FA8-9313048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F29B-7D00-5B52-8882-67384955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9CACC2-1F1E-6D91-267E-5F2119C4E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7FD8-78FA-C97E-0BB9-302D62C0D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D2CADDE7-5B4A-7EC7-1687-86EAC2F336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84856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Resultater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272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0C885-D3D1-9C7E-7EC6-75BA0528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Resulter</a:t>
            </a:r>
            <a:r>
              <a:rPr lang="en-US" dirty="0"/>
              <a:t> – </a:t>
            </a:r>
            <a:r>
              <a:rPr lang="da-DK" dirty="0"/>
              <a:t>Præsision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B2AD6-7AD5-A955-6193-6A43F1877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230079"/>
              </p:ext>
            </p:extLst>
          </p:nvPr>
        </p:nvGraphicFramePr>
        <p:xfrm>
          <a:off x="826168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176294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690013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813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Currated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0.2802237459400938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0.8194474657385251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Linear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0.9648742932755925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0.9889058081357407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4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0.976482617586912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7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SVC Linear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0.982256706363527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0.9989123341309549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0.9283652111151209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0.9517076354144007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9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0.9009382894261999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0.9899934740047858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3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0.7553831348490316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0.9825973460952795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0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3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F725D-F943-06E6-8395-F296A6778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3" y="1108365"/>
            <a:ext cx="11399942" cy="5789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BCD3F-5B19-99BD-EBBA-DBF5B11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59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Konklusion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158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F37-DB4F-209D-B6BB-8177972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09F8-1F17-0CC5-754D-376DB296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opdelt</a:t>
            </a:r>
            <a:r>
              <a:rPr lang="en-US" dirty="0"/>
              <a:t> data er </a:t>
            </a:r>
            <a:r>
              <a:rPr lang="en-US" dirty="0" err="1"/>
              <a:t>mest</a:t>
            </a:r>
            <a:r>
              <a:rPr lang="en-US" dirty="0"/>
              <a:t> </a:t>
            </a:r>
            <a:r>
              <a:rPr lang="da-DK" dirty="0"/>
              <a:t>præsis</a:t>
            </a:r>
            <a:r>
              <a:rPr lang="en-US" dirty="0"/>
              <a:t>. </a:t>
            </a:r>
          </a:p>
          <a:p>
            <a:r>
              <a:rPr lang="en-US" dirty="0" err="1"/>
              <a:t>Pga</a:t>
            </a:r>
            <a:r>
              <a:rPr lang="en-US" dirty="0"/>
              <a:t>. data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den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genkende</a:t>
            </a:r>
            <a:r>
              <a:rPr lang="en-US" dirty="0"/>
              <a:t> </a:t>
            </a:r>
            <a:r>
              <a:rPr lang="en-US" dirty="0" err="1"/>
              <a:t>bestemte</a:t>
            </a:r>
            <a:r>
              <a:rPr lang="en-US" dirty="0"/>
              <a:t> fugle</a:t>
            </a:r>
          </a:p>
          <a:p>
            <a:pPr lvl="1"/>
            <a:r>
              <a:rPr lang="en-US" dirty="0"/>
              <a:t>Disse fugle er der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data’en</a:t>
            </a:r>
            <a:r>
              <a:rPr lang="en-US" dirty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43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0BE-C41B-74CF-A9B2-83010BA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151-A529-8742-2FDA-C71C0FB9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Brugt dataset</a:t>
            </a:r>
          </a:p>
          <a:p>
            <a:pPr lvl="1"/>
            <a:r>
              <a:rPr lang="da-DK" dirty="0">
                <a:hlinkClick r:id="rId2"/>
              </a:rPr>
              <a:t>https://www.kaggle.com/datasets/fleanend/birds-songs-numeric-dataset</a:t>
            </a:r>
            <a:endParaRPr lang="da-DK" dirty="0"/>
          </a:p>
          <a:p>
            <a:r>
              <a:rPr lang="da-DK" dirty="0"/>
              <a:t>Baseret på dette dataset</a:t>
            </a:r>
          </a:p>
          <a:p>
            <a:pPr lvl="1"/>
            <a:r>
              <a:rPr lang="da-DK" dirty="0">
                <a:hlinkClick r:id="rId3"/>
              </a:rPr>
              <a:t>https://www.kaggle.com/datasets/rtatman/british-birdsong-dataset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1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997-3AB8-22A8-9BBC-55DDBA7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C010-B1A6-E876-7FE6-19A8584AC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Formål</a:t>
            </a:r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Buildup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Samples</a:t>
            </a:r>
          </a:p>
          <a:p>
            <a:r>
              <a:rPr lang="en-US" dirty="0"/>
              <a:t>Set-up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Data split</a:t>
            </a:r>
          </a:p>
          <a:p>
            <a:r>
              <a:rPr lang="en-US" dirty="0" err="1"/>
              <a:t>Resulter</a:t>
            </a:r>
            <a:endParaRPr lang="en-US" dirty="0"/>
          </a:p>
          <a:p>
            <a:r>
              <a:rPr lang="en-US" dirty="0" err="1"/>
              <a:t>Konkusion</a:t>
            </a:r>
            <a:endParaRPr lang="en-US" dirty="0"/>
          </a:p>
          <a:p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EB288-E097-2A6B-5981-DFA205491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Formål</a:t>
            </a:r>
            <a:endParaRPr lang="en-US" dirty="0"/>
          </a:p>
          <a:p>
            <a:r>
              <a:rPr lang="en-US" dirty="0" err="1"/>
              <a:t>Genkendelse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fugle </a:t>
            </a:r>
          </a:p>
          <a:p>
            <a:r>
              <a:rPr lang="en-US" dirty="0" err="1"/>
              <a:t>Numeriske</a:t>
            </a:r>
            <a:r>
              <a:rPr lang="en-US" dirty="0"/>
              <a:t> data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8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Datasæts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47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71B-567D-E8E2-7B3E-7BA98B8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Datasæt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8759-74DE-1925-202D-3C795DFE2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299F-30E6-74BA-20BF-2C5615C6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172 </a:t>
            </a:r>
            <a:r>
              <a:rPr lang="da-DK" dirty="0"/>
              <a:t>kolonner</a:t>
            </a:r>
            <a:r>
              <a:rPr lang="en-US" dirty="0"/>
              <a:t> </a:t>
            </a:r>
          </a:p>
          <a:p>
            <a:r>
              <a:rPr lang="da-DK" dirty="0"/>
              <a:t>169 features af to slags</a:t>
            </a:r>
          </a:p>
          <a:p>
            <a:r>
              <a:rPr lang="da-DK" dirty="0"/>
              <a:t>1 id</a:t>
            </a:r>
          </a:p>
          <a:p>
            <a:r>
              <a:rPr lang="da-DK" dirty="0"/>
              <a:t>2 label (slægt og art)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2 labels samlet sammen til en enkel ”slægt art”.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9CBEE-88D5-F052-2B94-FAD7EA9E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BD70-46C2-97A4-F9B9-ABA14479E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Træningsdataset</a:t>
            </a:r>
            <a:endParaRPr lang="en-US" dirty="0"/>
          </a:p>
          <a:p>
            <a:pPr lvl="1"/>
            <a:r>
              <a:rPr lang="en-US" dirty="0"/>
              <a:t>1760 fugle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/>
              <a:t>Testdataset</a:t>
            </a:r>
          </a:p>
          <a:p>
            <a:pPr lvl="1"/>
            <a:r>
              <a:rPr lang="en-US" dirty="0"/>
              <a:t>16626</a:t>
            </a:r>
            <a:r>
              <a:rPr lang="da-DK" dirty="0"/>
              <a:t> fugle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Testdataset</a:t>
            </a:r>
            <a:r>
              <a:rPr lang="en-US" dirty="0"/>
              <a:t> mangler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fugleart</a:t>
            </a:r>
            <a:r>
              <a:rPr lang="en-US" dirty="0"/>
              <a:t> (</a:t>
            </a:r>
            <a:r>
              <a:rPr lang="en-US" dirty="0" err="1"/>
              <a:t>Motacilla</a:t>
            </a:r>
            <a:r>
              <a:rPr lang="en-US" dirty="0"/>
              <a:t> flava, Gul </a:t>
            </a:r>
            <a:r>
              <a:rPr lang="en-US" dirty="0" err="1"/>
              <a:t>vipstjert</a:t>
            </a:r>
            <a:r>
              <a:rPr lang="en-US" dirty="0"/>
              <a:t>).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37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2CBF9-FADB-2AEF-D6E7-6A9C1434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9CA75-52FD-B061-6E4A-7160ED32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55E3B-ADE6-9E0E-BE45-3CDF256AA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156 </a:t>
            </a:r>
            <a:r>
              <a:rPr lang="en-US" dirty="0" err="1"/>
              <a:t>kolonner</a:t>
            </a:r>
            <a:r>
              <a:rPr lang="en-US" dirty="0"/>
              <a:t> </a:t>
            </a:r>
          </a:p>
          <a:p>
            <a:r>
              <a:rPr lang="da-DK" dirty="0"/>
              <a:t>Opdelt i 12 chorma bøtter</a:t>
            </a:r>
          </a:p>
          <a:p>
            <a:r>
              <a:rPr lang="da-DK" dirty="0"/>
              <a:t>13 spectrogram frammer</a:t>
            </a:r>
          </a:p>
          <a:p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1E77EA-8EDC-C458-443A-29582088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Spectral Centroid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C7507-BED9-5730-F80F-73F327A8C9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kolonner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24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49-3F12-8B87-5ABC-30D485E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Analyse</a:t>
            </a:r>
            <a:endParaRPr lang="da-DK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1C9FF78-4FCC-A59A-B23B-2FC41A6A6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"/>
          <a:stretch/>
        </p:blipFill>
        <p:spPr>
          <a:xfrm>
            <a:off x="0" y="1557338"/>
            <a:ext cx="12192000" cy="57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49-3F12-8B87-5ABC-30D485E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Analyse</a:t>
            </a:r>
            <a:endParaRPr lang="da-DK" dirty="0"/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0C3696D0-877D-6D0C-5D2E-66C04C884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6" t="9668" r="14919" b="24275"/>
          <a:stretch/>
        </p:blipFill>
        <p:spPr>
          <a:xfrm>
            <a:off x="4759273" y="200680"/>
            <a:ext cx="7232629" cy="64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41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1D4-302E-48E5-4DBF-1BE26F5D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FAC0C-E14F-636B-3BBF-29D53FC7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Datasæts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08E3-6783-4DE7-0F2F-A855EE823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Forfatterens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endParaRPr lang="en-US" dirty="0"/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træning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test data</a:t>
            </a:r>
          </a:p>
          <a:p>
            <a:pPr lvl="1"/>
            <a:r>
              <a:rPr lang="en-US" dirty="0"/>
              <a:t>Test data 25 % </a:t>
            </a:r>
            <a:r>
              <a:rPr lang="en-US" dirty="0" err="1"/>
              <a:t>af</a:t>
            </a:r>
            <a:r>
              <a:rPr lang="en-US" dirty="0"/>
              <a:t> det </a:t>
            </a:r>
            <a:r>
              <a:rPr lang="en-US" dirty="0" err="1"/>
              <a:t>fulde</a:t>
            </a:r>
            <a:r>
              <a:rPr lang="en-US" dirty="0"/>
              <a:t> </a:t>
            </a:r>
            <a:r>
              <a:rPr lang="en-US" dirty="0" err="1"/>
              <a:t>datasæt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0593D-3C06-2904-C24F-A6C89E87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Klassifierer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FBC77-BBF5-C514-A37F-9DD2F4F3C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Linear Stochastic Gradient </a:t>
            </a:r>
            <a:r>
              <a:rPr lang="en-US" dirty="0" err="1"/>
              <a:t>Desent</a:t>
            </a:r>
            <a:endParaRPr lang="en-US" dirty="0"/>
          </a:p>
          <a:p>
            <a:r>
              <a:rPr lang="en-US" dirty="0"/>
              <a:t>Linear Support Vector </a:t>
            </a:r>
            <a:r>
              <a:rPr lang="en-US" dirty="0" err="1"/>
              <a:t>Classication</a:t>
            </a:r>
            <a:endParaRPr lang="en-US" dirty="0"/>
          </a:p>
          <a:p>
            <a:r>
              <a:rPr lang="en-US" dirty="0"/>
              <a:t>Support Vector Classification with Linear Kernel</a:t>
            </a:r>
          </a:p>
          <a:p>
            <a:r>
              <a:rPr lang="en-US" dirty="0"/>
              <a:t>Gaussian Naïve Bayes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Multi-Layer Perceptron Neural Network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795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321</Words>
  <Application>Microsoft Office PowerPoint</Application>
  <PresentationFormat>Widescreen</PresentationFormat>
  <Paragraphs>107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Genkendelse af Fugle</vt:lpstr>
      <vt:lpstr>Overview</vt:lpstr>
      <vt:lpstr>Datasæts</vt:lpstr>
      <vt:lpstr>Datasæt</vt:lpstr>
      <vt:lpstr>Features</vt:lpstr>
      <vt:lpstr>Dataset - Analyse</vt:lpstr>
      <vt:lpstr>Dataset - Analyse</vt:lpstr>
      <vt:lpstr>Set-up</vt:lpstr>
      <vt:lpstr>Set-up</vt:lpstr>
      <vt:lpstr>Forfatter data</vt:lpstr>
      <vt:lpstr>Egen data</vt:lpstr>
      <vt:lpstr>Resultater</vt:lpstr>
      <vt:lpstr>Resulter – Præsision</vt:lpstr>
      <vt:lpstr>Resultater</vt:lpstr>
      <vt:lpstr>Konklusion</vt:lpstr>
      <vt:lpstr>Konklusion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Fugle</dc:title>
  <dc:creator>Benjamin Larsen</dc:creator>
  <cp:lastModifiedBy>Benjamin Larsen</cp:lastModifiedBy>
  <cp:revision>54</cp:revision>
  <dcterms:created xsi:type="dcterms:W3CDTF">2022-05-24T10:04:56Z</dcterms:created>
  <dcterms:modified xsi:type="dcterms:W3CDTF">2022-06-01T09:15:46Z</dcterms:modified>
</cp:coreProperties>
</file>