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8" r:id="rId4"/>
    <p:sldId id="259" r:id="rId5"/>
    <p:sldId id="277" r:id="rId6"/>
    <p:sldId id="280" r:id="rId7"/>
    <p:sldId id="278" r:id="rId8"/>
    <p:sldId id="279" r:id="rId9"/>
    <p:sldId id="288" r:id="rId10"/>
    <p:sldId id="289" r:id="rId11"/>
    <p:sldId id="287" r:id="rId12"/>
    <p:sldId id="283" r:id="rId13"/>
    <p:sldId id="294" r:id="rId14"/>
    <p:sldId id="292" r:id="rId15"/>
    <p:sldId id="286" r:id="rId16"/>
    <p:sldId id="293" r:id="rId17"/>
    <p:sldId id="264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22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isse\Downloads\results-new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isse\Downloads\results-new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 dirty="0"/>
              <a:t>Performance</a:t>
            </a:r>
            <a:r>
              <a:rPr lang="nl-BE" baseline="0" dirty="0"/>
              <a:t> improvement with multiple threads</a:t>
            </a:r>
            <a:endParaRPr lang="nl-B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'[results-new (1).xlsx]Blad1'!$C$3</c:f>
              <c:strCache>
                <c:ptCount val="1"/>
                <c:pt idx="0">
                  <c:v>Single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'[results-new (1).xlsx]Blad1'!$D$3:$M$3</c:f>
              <c:numCache>
                <c:formatCode>General</c:formatCode>
                <c:ptCount val="10"/>
                <c:pt idx="0" formatCode="#\ ##0.000000000">
                  <c:v>9.3535211920000005</c:v>
                </c:pt>
                <c:pt idx="1">
                  <c:v>8.9537197899999992</c:v>
                </c:pt>
                <c:pt idx="2" formatCode="#\ ##0.000000000">
                  <c:v>9.1630041630000001</c:v>
                </c:pt>
                <c:pt idx="3" formatCode="#\ ##0.000000000">
                  <c:v>9.1207644840000004</c:v>
                </c:pt>
                <c:pt idx="4" formatCode="#\ ##0.000000000">
                  <c:v>9.0501933090000009</c:v>
                </c:pt>
                <c:pt idx="5" formatCode="#\ ##0.000000000">
                  <c:v>9.0797109369999998</c:v>
                </c:pt>
                <c:pt idx="6" formatCode="#\ ##0.000000000">
                  <c:v>9.1016239490000004</c:v>
                </c:pt>
                <c:pt idx="7" formatCode="#\ ##0.000000000">
                  <c:v>9.0535227280000008</c:v>
                </c:pt>
                <c:pt idx="8" formatCode="#\ ##0.000000000">
                  <c:v>9.1399727169999991</c:v>
                </c:pt>
                <c:pt idx="9" formatCode="#\ ##0.000000000">
                  <c:v>9.1325162960000004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286-4ED2-8F61-096B6BE05444}"/>
            </c:ext>
          </c:extLst>
        </c:ser>
        <c:ser>
          <c:idx val="3"/>
          <c:order val="3"/>
          <c:tx>
            <c:strRef>
              <c:f>'[results-new (1).xlsx]Blad1'!$C$6</c:f>
              <c:strCache>
                <c:ptCount val="1"/>
                <c:pt idx="0">
                  <c:v>1 thread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'[results-new (1).xlsx]Blad1'!$D$6:$M$6</c:f>
              <c:numCache>
                <c:formatCode>General</c:formatCode>
                <c:ptCount val="10"/>
                <c:pt idx="0" formatCode="#\ ##0.000000000">
                  <c:v>9.1965375740000006</c:v>
                </c:pt>
                <c:pt idx="1">
                  <c:v>9.3035878660000009</c:v>
                </c:pt>
                <c:pt idx="2" formatCode="#\ ##0.000000000">
                  <c:v>9.3359516429999996</c:v>
                </c:pt>
                <c:pt idx="3" formatCode="#\ ##0.000000000">
                  <c:v>9.0765018370000004</c:v>
                </c:pt>
                <c:pt idx="4" formatCode="#\ ##0.000000000">
                  <c:v>9.2086682670000002</c:v>
                </c:pt>
                <c:pt idx="5" formatCode="#\ ##0.000000000">
                  <c:v>9.2480478589999997</c:v>
                </c:pt>
                <c:pt idx="6" formatCode="#\ ##0.000000000">
                  <c:v>9.3868532170000005</c:v>
                </c:pt>
                <c:pt idx="7" formatCode="#\ ##0.000000000">
                  <c:v>9.0712748909999998</c:v>
                </c:pt>
                <c:pt idx="8" formatCode="#\ ##0.000000000">
                  <c:v>9.169159251</c:v>
                </c:pt>
                <c:pt idx="9" formatCode="#\ ##0.000000000">
                  <c:v>9.2168997969999999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286-4ED2-8F61-096B6BE05444}"/>
            </c:ext>
          </c:extLst>
        </c:ser>
        <c:ser>
          <c:idx val="4"/>
          <c:order val="4"/>
          <c:tx>
            <c:strRef>
              <c:f>'[results-new (1).xlsx]Blad1'!$C$7</c:f>
              <c:strCache>
                <c:ptCount val="1"/>
                <c:pt idx="0">
                  <c:v>2 threads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'[results-new (1).xlsx]Blad1'!$D$7:$M$7</c:f>
              <c:numCache>
                <c:formatCode>General</c:formatCode>
                <c:ptCount val="10"/>
                <c:pt idx="0" formatCode="#\ ##0.000000000">
                  <c:v>4.7856875069999996</c:v>
                </c:pt>
                <c:pt idx="1">
                  <c:v>4.7445938539999997</c:v>
                </c:pt>
                <c:pt idx="2" formatCode="#\ ##0.000000000">
                  <c:v>4.6531456120000003</c:v>
                </c:pt>
                <c:pt idx="3" formatCode="#\ ##0.000000000">
                  <c:v>4.6697639799999999</c:v>
                </c:pt>
                <c:pt idx="4" formatCode="#\ ##0.000000000">
                  <c:v>4.8147807450000002</c:v>
                </c:pt>
                <c:pt idx="5" formatCode="#\ ##0.000000000">
                  <c:v>4.7416498560000004</c:v>
                </c:pt>
                <c:pt idx="6" formatCode="#\ ##0.000000000">
                  <c:v>4.7558194440000001</c:v>
                </c:pt>
                <c:pt idx="7" formatCode="#\ ##0.000000000">
                  <c:v>4.769289015</c:v>
                </c:pt>
                <c:pt idx="8" formatCode="#\ ##0.000000000">
                  <c:v>4.7019130010000003</c:v>
                </c:pt>
                <c:pt idx="9" formatCode="#\ ##0.000000000">
                  <c:v>4.7917239819999997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286-4ED2-8F61-096B6BE05444}"/>
            </c:ext>
          </c:extLst>
        </c:ser>
        <c:ser>
          <c:idx val="5"/>
          <c:order val="5"/>
          <c:tx>
            <c:strRef>
              <c:f>'[results-new (1).xlsx]Blad1'!$C$8</c:f>
              <c:strCache>
                <c:ptCount val="1"/>
                <c:pt idx="0">
                  <c:v>4 threads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'[results-new (1).xlsx]Blad1'!$D$8:$M$8</c:f>
              <c:numCache>
                <c:formatCode>General</c:formatCode>
                <c:ptCount val="10"/>
                <c:pt idx="0" formatCode="#\ ##0.000000000">
                  <c:v>2.696412134</c:v>
                </c:pt>
                <c:pt idx="1">
                  <c:v>2.7315586289999998</c:v>
                </c:pt>
                <c:pt idx="2" formatCode="#\ ##0.000000000">
                  <c:v>2.6937386440000002</c:v>
                </c:pt>
                <c:pt idx="3" formatCode="#\ ##0.000000000">
                  <c:v>2.7458220839999998</c:v>
                </c:pt>
                <c:pt idx="4" formatCode="#\ ##0.000000000">
                  <c:v>2.7069610329999998</c:v>
                </c:pt>
                <c:pt idx="5" formatCode="#\ ##0.000000000">
                  <c:v>2.7249856920000002</c:v>
                </c:pt>
                <c:pt idx="6" formatCode="#\ ##0.000000000">
                  <c:v>2.7349625720000001</c:v>
                </c:pt>
                <c:pt idx="7" formatCode="#\ ##0.000000000">
                  <c:v>2.7440030630000001</c:v>
                </c:pt>
                <c:pt idx="8" formatCode="#\ ##0.000000000">
                  <c:v>2.7543292410000002</c:v>
                </c:pt>
                <c:pt idx="9" formatCode="#\ ##0.000000000">
                  <c:v>2.601688803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286-4ED2-8F61-096B6BE05444}"/>
            </c:ext>
          </c:extLst>
        </c:ser>
        <c:ser>
          <c:idx val="6"/>
          <c:order val="6"/>
          <c:tx>
            <c:strRef>
              <c:f>'[results-new (1).xlsx]Blad1'!$C$9</c:f>
              <c:strCache>
                <c:ptCount val="1"/>
                <c:pt idx="0">
                  <c:v>6 threads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val>
            <c:numRef>
              <c:f>'[results-new (1).xlsx]Blad1'!$D$9:$M$9</c:f>
              <c:numCache>
                <c:formatCode>General</c:formatCode>
                <c:ptCount val="10"/>
                <c:pt idx="0" formatCode="#\ ##0.000000000">
                  <c:v>2.357293206</c:v>
                </c:pt>
                <c:pt idx="1">
                  <c:v>2.3512587219999999</c:v>
                </c:pt>
                <c:pt idx="2" formatCode="#\ ##0.000000000">
                  <c:v>2.4286485940000002</c:v>
                </c:pt>
                <c:pt idx="3" formatCode="#\ ##0.000000000">
                  <c:v>2.3794186979999998</c:v>
                </c:pt>
                <c:pt idx="4" formatCode="#\ ##0.000000000">
                  <c:v>2.3391761020000001</c:v>
                </c:pt>
                <c:pt idx="5" formatCode="#\ ##0.000000000">
                  <c:v>2.3252818560000001</c:v>
                </c:pt>
                <c:pt idx="6" formatCode="#\ ##0.000000000">
                  <c:v>2.3056657309999999</c:v>
                </c:pt>
                <c:pt idx="7" formatCode="#\ ##0.000000000">
                  <c:v>2.3439138050000001</c:v>
                </c:pt>
                <c:pt idx="8" formatCode="#\ ##0.000000000">
                  <c:v>2.337565578</c:v>
                </c:pt>
                <c:pt idx="9" formatCode="#\ ##0.000000000">
                  <c:v>2.3818142870000001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286-4ED2-8F61-096B6BE05444}"/>
            </c:ext>
          </c:extLst>
        </c:ser>
        <c:ser>
          <c:idx val="7"/>
          <c:order val="7"/>
          <c:tx>
            <c:strRef>
              <c:f>'[results-new (1).xlsx]Blad1'!$C$10</c:f>
              <c:strCache>
                <c:ptCount val="1"/>
                <c:pt idx="0">
                  <c:v>7 threads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val>
            <c:numRef>
              <c:f>'[results-new (1).xlsx]Blad1'!$D$10:$M$10</c:f>
              <c:numCache>
                <c:formatCode>General</c:formatCode>
                <c:ptCount val="10"/>
                <c:pt idx="0" formatCode="#\ ##0.000000000">
                  <c:v>2.2098925139999999</c:v>
                </c:pt>
                <c:pt idx="1">
                  <c:v>2.166199609</c:v>
                </c:pt>
                <c:pt idx="2" formatCode="#\ ##0.000000000">
                  <c:v>2.1751095390000001</c:v>
                </c:pt>
                <c:pt idx="3" formatCode="#\ ##0.000000000">
                  <c:v>2.1920299879999998</c:v>
                </c:pt>
                <c:pt idx="4" formatCode="#\ ##0.000000000">
                  <c:v>2.2421780689999999</c:v>
                </c:pt>
                <c:pt idx="5" formatCode="#\ ##0.000000000">
                  <c:v>2.2479551299999998</c:v>
                </c:pt>
                <c:pt idx="6" formatCode="#\ ##0.000000000">
                  <c:v>2.2441259429999998</c:v>
                </c:pt>
                <c:pt idx="7" formatCode="#\ ##0.000000000">
                  <c:v>2.185342136</c:v>
                </c:pt>
                <c:pt idx="8" formatCode="#\ ##0.000000000">
                  <c:v>2.1973032990000001</c:v>
                </c:pt>
                <c:pt idx="9" formatCode="#\ ##0.000000000">
                  <c:v>2.206401246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B286-4ED2-8F61-096B6BE05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89459056"/>
        <c:axId val="-128945796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'[results-new (1).xlsx]Blad1'!$C$4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'[results-new (1).xlsx]Blad1'!$D$4:$M$4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6-B286-4ED2-8F61-096B6BE0544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'[results-new (1).xlsx]Blad1'!$C$5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'[results-new (1).xlsx]Blad1'!$D$5:$M$5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7-B286-4ED2-8F61-096B6BE05444}"/>
                  </c:ext>
                </c:extLst>
              </c15:ser>
            </c15:filteredLineSeries>
          </c:ext>
        </c:extLst>
      </c:lineChart>
      <c:catAx>
        <c:axId val="-128945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dirty="0"/>
                  <a:t>Poging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289457968"/>
        <c:crosses val="autoZero"/>
        <c:auto val="1"/>
        <c:lblAlgn val="ctr"/>
        <c:lblOffset val="100"/>
        <c:noMultiLvlLbl val="0"/>
      </c:catAx>
      <c:valAx>
        <c:axId val="-128945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/>
                  <a:t>Tijd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28945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nl-BE" dirty="0" smtClean="0">
                <a:solidFill>
                  <a:schemeClr val="tx1"/>
                </a:solidFill>
                <a:latin typeface="Calibri (Body)"/>
              </a:rPr>
              <a:t>Versnelling</a:t>
            </a:r>
            <a:endParaRPr lang="nl-BE" dirty="0">
              <a:solidFill>
                <a:schemeClr val="tx1"/>
              </a:solidFill>
              <a:latin typeface="Calibri (Body)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nl-B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xVal>
            <c:numRef>
              <c:f>'[results-new (1).xlsx]Blad1'!$A$6:$A$10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</c:numCache>
            </c:numRef>
          </c:xVal>
          <c:yVal>
            <c:numRef>
              <c:f>'[results-new (1).xlsx]Blad1'!$P$6:$P$10</c:f>
              <c:numCache>
                <c:formatCode>General</c:formatCode>
                <c:ptCount val="5"/>
                <c:pt idx="0">
                  <c:v>0.98845144319930156</c:v>
                </c:pt>
                <c:pt idx="1">
                  <c:v>1.9218150515847883</c:v>
                </c:pt>
                <c:pt idx="2">
                  <c:v>3.3591434360375403</c:v>
                </c:pt>
                <c:pt idx="3">
                  <c:v>3.8704207213961963</c:v>
                </c:pt>
                <c:pt idx="4">
                  <c:v>4.1306231064355625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935-4164-819F-6EAA132BA6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89454160"/>
        <c:axId val="-1289453616"/>
      </c:scatterChart>
      <c:valAx>
        <c:axId val="-1289454160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/>
                  <a:t>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289453616"/>
        <c:crosses val="autoZero"/>
        <c:crossBetween val="midCat"/>
      </c:valAx>
      <c:valAx>
        <c:axId val="-128945361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/>
                  <a:t>V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-1289454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DA9ED-896B-4D4B-B709-440927752815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E7C69-15EA-420E-8C50-9DA5E447F59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136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61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0591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26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394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1557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265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Inleiding van wat te bespreken in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11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Zijn er nog vragen?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8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Inleiding van wat te bespreken in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3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1. Vind eerste lege cel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94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2. Tijdelijke testwaarde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63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3. Controleer rij, kolom en 3x3 vierkant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545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4. Verander van testwaarde totdat cijfer zou passen – Als er geen enkel cijfer mogelijk is, ga nar vorige cel en verander waarde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30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5. Tel 1 op in volgende cel en herhaal proces tot het einde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396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730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C69-15EA-420E-8C50-9DA5E447F59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53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47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69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43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49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g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 userDrawn="1"/>
        </p:nvGrpSpPr>
        <p:grpSpPr>
          <a:xfrm>
            <a:off x="0" y="5360668"/>
            <a:ext cx="12192000" cy="1080137"/>
            <a:chOff x="0" y="5360668"/>
            <a:chExt cx="12192000" cy="1080137"/>
          </a:xfrm>
        </p:grpSpPr>
        <p:sp>
          <p:nvSpPr>
            <p:cNvPr id="4" name="Rechthoek 3"/>
            <p:cNvSpPr/>
            <p:nvPr/>
          </p:nvSpPr>
          <p:spPr>
            <a:xfrm>
              <a:off x="0" y="5581650"/>
              <a:ext cx="12192000" cy="638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29" y="5360668"/>
              <a:ext cx="1349886" cy="1080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285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463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84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67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74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63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13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876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86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2189-A9BE-4EC2-BC18-307BCD3F3CAF}" type="datetimeFigureOut">
              <a:rPr lang="nl-BE" smtClean="0"/>
              <a:t>16/05/2018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090B-99C1-41CC-B000-8ABFDE322B5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3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8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564801"/>
            <a:ext cx="9144000" cy="775967"/>
          </a:xfrm>
        </p:spPr>
        <p:txBody>
          <a:bodyPr>
            <a:normAutofit/>
          </a:bodyPr>
          <a:lstStyle/>
          <a:p>
            <a:r>
              <a:rPr lang="nl-BE" sz="4000" b="1" dirty="0"/>
              <a:t>Parallel Solving of Sudokus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26" name="Picture 2" descr="Afbeeldingsresultaat voor sudoku many">
            <a:extLst>
              <a:ext uri="{FF2B5EF4-FFF2-40B4-BE49-F238E27FC236}">
                <a16:creationId xmlns:a16="http://schemas.microsoft.com/office/drawing/2014/main" xmlns="" id="{7BE63D20-3BC0-436A-817B-27B6BEE6A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2616" r="5736" b="1926"/>
          <a:stretch/>
        </p:blipFill>
        <p:spPr bwMode="auto">
          <a:xfrm>
            <a:off x="1671582" y="1543518"/>
            <a:ext cx="3381485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fbeeldingsresultaat voor sudoku">
            <a:extLst>
              <a:ext uri="{FF2B5EF4-FFF2-40B4-BE49-F238E27FC236}">
                <a16:creationId xmlns:a16="http://schemas.microsoft.com/office/drawing/2014/main" xmlns="" id="{0D61FD7E-0F95-4B79-9609-359BB476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543518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375920" y="2348880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75920" y="407707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375920" y="3543781"/>
            <a:ext cx="1440160" cy="245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5375920" y="2636913"/>
            <a:ext cx="1440160" cy="367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5375920" y="3163518"/>
            <a:ext cx="1440160" cy="129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71566" y="2820704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71566" y="3669891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0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Parallelliseren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736906" y="3367724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Algoritme</a:t>
            </a:r>
            <a:r>
              <a:rPr lang="nl-BE" sz="1400" b="1" dirty="0"/>
              <a:t> </a:t>
            </a:r>
            <a:r>
              <a:rPr lang="nl-BE" sz="1400" dirty="0"/>
              <a:t>– Strategieën – </a:t>
            </a:r>
            <a:r>
              <a:rPr lang="nl-BE" sz="1400" b="1" dirty="0"/>
              <a:t>Parallelliseren</a:t>
            </a:r>
            <a:r>
              <a:rPr lang="nl-BE" sz="1400" dirty="0"/>
              <a:t> – Resultaten</a:t>
            </a:r>
          </a:p>
          <a:p>
            <a:pPr algn="ctr"/>
            <a:endParaRPr lang="nl-BE" sz="1400" dirty="0"/>
          </a:p>
        </p:txBody>
      </p:sp>
      <p:sp>
        <p:nvSpPr>
          <p:cNvPr id="9" name="Tekstvak 8"/>
          <p:cNvSpPr txBox="1"/>
          <p:nvPr/>
        </p:nvSpPr>
        <p:spPr>
          <a:xfrm>
            <a:off x="900455" y="1738370"/>
            <a:ext cx="833921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BE" sz="2200" b="1" dirty="0"/>
              <a:t>Single-threaded</a:t>
            </a:r>
            <a:r>
              <a:rPr lang="nl-BE" sz="2200" dirty="0"/>
              <a:t>: Sequential solving</a:t>
            </a:r>
          </a:p>
          <a:p>
            <a:pPr>
              <a:spcAft>
                <a:spcPts val="600"/>
              </a:spcAft>
            </a:pPr>
            <a:r>
              <a:rPr lang="nl-BE" sz="2200" dirty="0"/>
              <a:t>	sudoku 1 → sudoku 2 → sudoku 3 → sudoku 4 → → → Slow!</a:t>
            </a:r>
          </a:p>
        </p:txBody>
      </p:sp>
      <p:pic>
        <p:nvPicPr>
          <p:cNvPr id="1026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808369A7-62BC-4B08-9B31-308A8F863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4" b="69034"/>
          <a:stretch/>
        </p:blipFill>
        <p:spPr bwMode="auto">
          <a:xfrm>
            <a:off x="1275037" y="2955443"/>
            <a:ext cx="2181056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023A1E17-C66F-4851-8DEC-A0E4453AE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5" r="1379" b="69034"/>
          <a:stretch/>
        </p:blipFill>
        <p:spPr bwMode="auto">
          <a:xfrm>
            <a:off x="3693550" y="2975539"/>
            <a:ext cx="2181056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1C351A80-EAF7-4A16-8B51-68AF6E65F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34517" r="50316" b="34517"/>
          <a:stretch/>
        </p:blipFill>
        <p:spPr bwMode="auto">
          <a:xfrm>
            <a:off x="6311196" y="2968952"/>
            <a:ext cx="2261437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3A705A12-054D-4B77-B61F-7B6DCC937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2" t="34517" r="347" b="34517"/>
          <a:stretch/>
        </p:blipFill>
        <p:spPr bwMode="auto">
          <a:xfrm>
            <a:off x="8751000" y="2979000"/>
            <a:ext cx="2261437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xmlns="" id="{80E2BD86-5634-4224-96DF-B196233D8F09}"/>
              </a:ext>
            </a:extLst>
          </p:cNvPr>
          <p:cNvCxnSpPr>
            <a:cxnSpLocks/>
          </p:cNvCxnSpPr>
          <p:nvPr/>
        </p:nvCxnSpPr>
        <p:spPr>
          <a:xfrm>
            <a:off x="3378602" y="4017227"/>
            <a:ext cx="358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xmlns="" id="{07077718-4E06-4B5C-8FE6-8B38F9C8EF4C}"/>
              </a:ext>
            </a:extLst>
          </p:cNvPr>
          <p:cNvCxnSpPr>
            <a:cxnSpLocks/>
          </p:cNvCxnSpPr>
          <p:nvPr/>
        </p:nvCxnSpPr>
        <p:spPr>
          <a:xfrm>
            <a:off x="5952892" y="3980222"/>
            <a:ext cx="358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xmlns="" id="{8CB55A37-CE4E-4AF7-A1F2-14C920641DF1}"/>
              </a:ext>
            </a:extLst>
          </p:cNvPr>
          <p:cNvCxnSpPr>
            <a:cxnSpLocks/>
          </p:cNvCxnSpPr>
          <p:nvPr/>
        </p:nvCxnSpPr>
        <p:spPr>
          <a:xfrm>
            <a:off x="8501836" y="3996537"/>
            <a:ext cx="358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A21F7928-E4AF-40FF-8C09-334CAAD16FA4}"/>
              </a:ext>
            </a:extLst>
          </p:cNvPr>
          <p:cNvSpPr txBox="1"/>
          <p:nvPr/>
        </p:nvSpPr>
        <p:spPr>
          <a:xfrm>
            <a:off x="3281978" y="3698980"/>
            <a:ext cx="564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>
                <a:solidFill>
                  <a:srgbClr val="FF0000"/>
                </a:solidFill>
              </a:rPr>
              <a:t>Done?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xmlns="" id="{98A70C9F-C341-4671-B2B5-55163B5EB1DD}"/>
              </a:ext>
            </a:extLst>
          </p:cNvPr>
          <p:cNvSpPr txBox="1"/>
          <p:nvPr/>
        </p:nvSpPr>
        <p:spPr>
          <a:xfrm>
            <a:off x="5849942" y="3671276"/>
            <a:ext cx="564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>
                <a:solidFill>
                  <a:srgbClr val="FF0000"/>
                </a:solidFill>
              </a:rPr>
              <a:t>Done?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xmlns="" id="{919C26EC-6D7C-4CC0-BA7D-215DCA3969D7}"/>
              </a:ext>
            </a:extLst>
          </p:cNvPr>
          <p:cNvSpPr txBox="1"/>
          <p:nvPr/>
        </p:nvSpPr>
        <p:spPr>
          <a:xfrm>
            <a:off x="8398886" y="3671276"/>
            <a:ext cx="564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>
                <a:solidFill>
                  <a:srgbClr val="FF0000"/>
                </a:solidFill>
              </a:rPr>
              <a:t>Done?</a:t>
            </a:r>
          </a:p>
        </p:txBody>
      </p:sp>
      <p:sp>
        <p:nvSpPr>
          <p:cNvPr id="21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</p:spTree>
    <p:extLst>
      <p:ext uri="{BB962C8B-B14F-4D97-AF65-F5344CB8AC3E}">
        <p14:creationId xmlns:p14="http://schemas.microsoft.com/office/powerpoint/2010/main" val="111167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Parallelliseren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4296" y="3558517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Algoritme</a:t>
            </a:r>
            <a:r>
              <a:rPr lang="nl-BE" sz="1400" b="1" dirty="0"/>
              <a:t> </a:t>
            </a:r>
            <a:r>
              <a:rPr lang="nl-BE" sz="1400" dirty="0"/>
              <a:t>– Strategieën – </a:t>
            </a:r>
            <a:r>
              <a:rPr lang="nl-BE" sz="1400" b="1" dirty="0"/>
              <a:t>Parallelliseren</a:t>
            </a:r>
            <a:r>
              <a:rPr lang="nl-BE" sz="1400" dirty="0"/>
              <a:t> – Resultaten</a:t>
            </a:r>
          </a:p>
          <a:p>
            <a:pPr algn="ctr"/>
            <a:endParaRPr lang="nl-BE" sz="1400" dirty="0"/>
          </a:p>
        </p:txBody>
      </p:sp>
      <p:sp>
        <p:nvSpPr>
          <p:cNvPr id="9" name="Tekstvak 8"/>
          <p:cNvSpPr txBox="1"/>
          <p:nvPr/>
        </p:nvSpPr>
        <p:spPr>
          <a:xfrm>
            <a:off x="900456" y="1738370"/>
            <a:ext cx="111805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BE" sz="2200" b="1" dirty="0"/>
              <a:t>Multi-threaded</a:t>
            </a:r>
            <a:r>
              <a:rPr lang="nl-BE" sz="2200" dirty="0"/>
              <a:t>: </a:t>
            </a:r>
            <a:r>
              <a:rPr lang="nl-NL" sz="2200" dirty="0"/>
              <a:t> Executor service distributes load over predetermined #threads</a:t>
            </a:r>
            <a:endParaRPr lang="nl-BE" sz="2200" dirty="0"/>
          </a:p>
          <a:p>
            <a:pPr lvl="1">
              <a:spcAft>
                <a:spcPts val="600"/>
              </a:spcAft>
            </a:pPr>
            <a:r>
              <a:rPr lang="nl-BE" sz="2200" dirty="0">
                <a:solidFill>
                  <a:srgbClr val="FF0000"/>
                </a:solidFill>
              </a:rPr>
              <a:t>thread x</a:t>
            </a:r>
            <a:r>
              <a:rPr lang="nl-BE" sz="2200" dirty="0"/>
              <a:t>: sudoku 50 → sudoku 78 → sudoku 142</a:t>
            </a:r>
          </a:p>
          <a:p>
            <a:pPr lvl="1">
              <a:spcAft>
                <a:spcPts val="600"/>
              </a:spcAft>
            </a:pPr>
            <a:r>
              <a:rPr lang="nl-BE" sz="2200" dirty="0">
                <a:solidFill>
                  <a:srgbClr val="FF0000"/>
                </a:solidFill>
              </a:rPr>
              <a:t>thread y</a:t>
            </a:r>
            <a:r>
              <a:rPr lang="nl-BE" sz="2200" dirty="0"/>
              <a:t>: sudoku 6 → sudoku 69 → sudoku 696 </a:t>
            </a:r>
            <a:endParaRPr lang="nl-BE" sz="2200" i="1" dirty="0"/>
          </a:p>
        </p:txBody>
      </p:sp>
      <p:sp>
        <p:nvSpPr>
          <p:cNvPr id="16" name="AutoShape 6" descr="Afbeeldingsresultaat voor ir led">
            <a:extLst>
              <a:ext uri="{FF2B5EF4-FFF2-40B4-BE49-F238E27FC236}">
                <a16:creationId xmlns:a16="http://schemas.microsoft.com/office/drawing/2014/main" xmlns="" id="{52B35F17-14EE-4C4A-AF3C-14B40A3D71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4296" y="3558517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7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77D3C106-029A-4A77-AA9B-4404565BC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4" b="69034"/>
          <a:stretch/>
        </p:blipFill>
        <p:spPr bwMode="auto">
          <a:xfrm>
            <a:off x="902427" y="3146236"/>
            <a:ext cx="2181056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FF7324D8-A6B9-454A-948F-ED91A2525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5" r="1379" b="69034"/>
          <a:stretch/>
        </p:blipFill>
        <p:spPr bwMode="auto">
          <a:xfrm>
            <a:off x="3320940" y="3166332"/>
            <a:ext cx="2181056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B5A55A43-5109-4FAC-B1AD-A7A538C2B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34517" r="50316" b="34517"/>
          <a:stretch/>
        </p:blipFill>
        <p:spPr bwMode="auto">
          <a:xfrm>
            <a:off x="6683816" y="3169973"/>
            <a:ext cx="2261437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1B145365-ADA4-4EE3-9267-EE170018F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2" t="34517" r="347" b="34517"/>
          <a:stretch/>
        </p:blipFill>
        <p:spPr bwMode="auto">
          <a:xfrm>
            <a:off x="9077078" y="3180021"/>
            <a:ext cx="2261437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xmlns="" id="{3DDC6466-9C0F-4239-BE37-B98993C54B16}"/>
              </a:ext>
            </a:extLst>
          </p:cNvPr>
          <p:cNvCxnSpPr>
            <a:cxnSpLocks/>
          </p:cNvCxnSpPr>
          <p:nvPr/>
        </p:nvCxnSpPr>
        <p:spPr>
          <a:xfrm>
            <a:off x="3005992" y="4208020"/>
            <a:ext cx="358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xmlns="" id="{F10C8869-BF1D-4273-B9F0-EF7D48CB5A2C}"/>
              </a:ext>
            </a:extLst>
          </p:cNvPr>
          <p:cNvCxnSpPr>
            <a:cxnSpLocks/>
          </p:cNvCxnSpPr>
          <p:nvPr/>
        </p:nvCxnSpPr>
        <p:spPr>
          <a:xfrm>
            <a:off x="6325512" y="4181243"/>
            <a:ext cx="358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xmlns="" id="{E6D33160-CEE1-4C3C-9900-13F330589674}"/>
              </a:ext>
            </a:extLst>
          </p:cNvPr>
          <p:cNvCxnSpPr>
            <a:cxnSpLocks/>
          </p:cNvCxnSpPr>
          <p:nvPr/>
        </p:nvCxnSpPr>
        <p:spPr>
          <a:xfrm>
            <a:off x="8827914" y="4197558"/>
            <a:ext cx="358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xmlns="" id="{7B240CCB-B36D-485E-BF93-6586078EABF5}"/>
              </a:ext>
            </a:extLst>
          </p:cNvPr>
          <p:cNvSpPr txBox="1"/>
          <p:nvPr/>
        </p:nvSpPr>
        <p:spPr>
          <a:xfrm>
            <a:off x="2926344" y="3906526"/>
            <a:ext cx="610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>
                <a:solidFill>
                  <a:srgbClr val="FF0000"/>
                </a:solidFill>
              </a:rPr>
              <a:t>Done?</a:t>
            </a:r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xmlns="" id="{538B30EB-A175-4B83-BBFA-EDABCE827AFF}"/>
              </a:ext>
            </a:extLst>
          </p:cNvPr>
          <p:cNvCxnSpPr>
            <a:cxnSpLocks/>
          </p:cNvCxnSpPr>
          <p:nvPr/>
        </p:nvCxnSpPr>
        <p:spPr>
          <a:xfrm>
            <a:off x="544123" y="4208020"/>
            <a:ext cx="358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xmlns="" id="{ABB99442-D88E-408C-9A5B-4FBFC25868F4}"/>
              </a:ext>
            </a:extLst>
          </p:cNvPr>
          <p:cNvSpPr txBox="1"/>
          <p:nvPr/>
        </p:nvSpPr>
        <p:spPr>
          <a:xfrm>
            <a:off x="8707971" y="3921710"/>
            <a:ext cx="610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>
                <a:solidFill>
                  <a:srgbClr val="FF0000"/>
                </a:solidFill>
              </a:rPr>
              <a:t>Done?</a:t>
            </a:r>
          </a:p>
        </p:txBody>
      </p:sp>
      <p:sp>
        <p:nvSpPr>
          <p:cNvPr id="25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xmlns="" id="{56BA5FF6-C44D-4325-A0E8-250A7E6366FE}"/>
              </a:ext>
            </a:extLst>
          </p:cNvPr>
          <p:cNvSpPr txBox="1"/>
          <p:nvPr/>
        </p:nvSpPr>
        <p:spPr>
          <a:xfrm>
            <a:off x="319611" y="3864609"/>
            <a:ext cx="690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>
                <a:solidFill>
                  <a:srgbClr val="FF0000"/>
                </a:solidFill>
              </a:rPr>
              <a:t>Thread x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F20D86BA-A307-414E-9562-542E33454B44}"/>
              </a:ext>
            </a:extLst>
          </p:cNvPr>
          <p:cNvSpPr txBox="1"/>
          <p:nvPr/>
        </p:nvSpPr>
        <p:spPr>
          <a:xfrm>
            <a:off x="6052972" y="3896661"/>
            <a:ext cx="76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>
                <a:solidFill>
                  <a:srgbClr val="FF0000"/>
                </a:solidFill>
              </a:rPr>
              <a:t>Thread y</a:t>
            </a:r>
          </a:p>
        </p:txBody>
      </p:sp>
    </p:spTree>
    <p:extLst>
      <p:ext uri="{BB962C8B-B14F-4D97-AF65-F5344CB8AC3E}">
        <p14:creationId xmlns:p14="http://schemas.microsoft.com/office/powerpoint/2010/main" val="70826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Parallelliseren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Algoritme</a:t>
            </a:r>
            <a:r>
              <a:rPr lang="nl-BE" sz="1400" b="1" dirty="0"/>
              <a:t> </a:t>
            </a:r>
            <a:r>
              <a:rPr lang="nl-BE" sz="1400" dirty="0"/>
              <a:t>– Strategieën – </a:t>
            </a:r>
            <a:r>
              <a:rPr lang="nl-BE" sz="1400" b="1" dirty="0"/>
              <a:t>Parallelliseren</a:t>
            </a:r>
            <a:r>
              <a:rPr lang="nl-BE" sz="1400" dirty="0"/>
              <a:t> – Resultaten</a:t>
            </a:r>
          </a:p>
          <a:p>
            <a:pPr algn="ctr"/>
            <a:endParaRPr lang="nl-BE" sz="1400" dirty="0"/>
          </a:p>
        </p:txBody>
      </p:sp>
      <p:sp>
        <p:nvSpPr>
          <p:cNvPr id="16" name="AutoShape 6" descr="Afbeeldingsresultaat voor ir led">
            <a:extLst>
              <a:ext uri="{FF2B5EF4-FFF2-40B4-BE49-F238E27FC236}">
                <a16:creationId xmlns:a16="http://schemas.microsoft.com/office/drawing/2014/main" xmlns="" id="{52B35F17-14EE-4C4A-AF3C-14B40A3D71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7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77D3C106-029A-4A77-AA9B-4404565BC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4" b="69034"/>
          <a:stretch/>
        </p:blipFill>
        <p:spPr bwMode="auto">
          <a:xfrm>
            <a:off x="813811" y="1899388"/>
            <a:ext cx="2181056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FF7324D8-A6B9-454A-948F-ED91A2525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5" r="1379" b="69034"/>
          <a:stretch/>
        </p:blipFill>
        <p:spPr bwMode="auto">
          <a:xfrm>
            <a:off x="1236480" y="2575700"/>
            <a:ext cx="2181056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B5A55A43-5109-4FAC-B1AD-A7A538C2B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34517" r="50316" b="34517"/>
          <a:stretch/>
        </p:blipFill>
        <p:spPr bwMode="auto">
          <a:xfrm>
            <a:off x="390721" y="3102779"/>
            <a:ext cx="2261437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sudoku-instructions.com/wpimages/sudoku-printables.png">
            <a:extLst>
              <a:ext uri="{FF2B5EF4-FFF2-40B4-BE49-F238E27FC236}">
                <a16:creationId xmlns:a16="http://schemas.microsoft.com/office/drawing/2014/main" xmlns="" id="{1B145365-ADA4-4EE3-9267-EE170018F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2" t="34517" r="347" b="34517"/>
          <a:stretch/>
        </p:blipFill>
        <p:spPr bwMode="auto">
          <a:xfrm>
            <a:off x="1722551" y="3388798"/>
            <a:ext cx="2261437" cy="21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  <p:sp>
        <p:nvSpPr>
          <p:cNvPr id="34" name="Tekstvak 25">
            <a:extLst>
              <a:ext uri="{FF2B5EF4-FFF2-40B4-BE49-F238E27FC236}">
                <a16:creationId xmlns:a16="http://schemas.microsoft.com/office/drawing/2014/main" xmlns="" id="{56BA5FF6-C44D-4325-A0E8-250A7E6366FE}"/>
              </a:ext>
            </a:extLst>
          </p:cNvPr>
          <p:cNvSpPr txBox="1"/>
          <p:nvPr/>
        </p:nvSpPr>
        <p:spPr>
          <a:xfrm>
            <a:off x="4895391" y="1997486"/>
            <a:ext cx="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FF0000"/>
                </a:solidFill>
              </a:rPr>
              <a:t>Thread</a:t>
            </a:r>
            <a:endParaRPr lang="nl-BE" sz="1600" i="1" dirty="0">
              <a:solidFill>
                <a:srgbClr val="FF0000"/>
              </a:solidFill>
            </a:endParaRPr>
          </a:p>
        </p:txBody>
      </p:sp>
      <p:sp>
        <p:nvSpPr>
          <p:cNvPr id="38" name="Tekstvak 25">
            <a:extLst>
              <a:ext uri="{FF2B5EF4-FFF2-40B4-BE49-F238E27FC236}">
                <a16:creationId xmlns:a16="http://schemas.microsoft.com/office/drawing/2014/main" xmlns="" id="{56BA5FF6-C44D-4325-A0E8-250A7E6366FE}"/>
              </a:ext>
            </a:extLst>
          </p:cNvPr>
          <p:cNvSpPr txBox="1"/>
          <p:nvPr/>
        </p:nvSpPr>
        <p:spPr>
          <a:xfrm>
            <a:off x="4922507" y="2614251"/>
            <a:ext cx="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FF0000"/>
                </a:solidFill>
              </a:rPr>
              <a:t>Thread</a:t>
            </a:r>
          </a:p>
        </p:txBody>
      </p:sp>
      <p:sp>
        <p:nvSpPr>
          <p:cNvPr id="39" name="Tekstvak 25">
            <a:extLst>
              <a:ext uri="{FF2B5EF4-FFF2-40B4-BE49-F238E27FC236}">
                <a16:creationId xmlns:a16="http://schemas.microsoft.com/office/drawing/2014/main" xmlns="" id="{56BA5FF6-C44D-4325-A0E8-250A7E6366FE}"/>
              </a:ext>
            </a:extLst>
          </p:cNvPr>
          <p:cNvSpPr txBox="1"/>
          <p:nvPr/>
        </p:nvSpPr>
        <p:spPr>
          <a:xfrm>
            <a:off x="5367891" y="2336040"/>
            <a:ext cx="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FF0000"/>
                </a:solidFill>
              </a:rPr>
              <a:t>Thread</a:t>
            </a:r>
            <a:endParaRPr lang="nl-BE" sz="1600" i="1" dirty="0">
              <a:solidFill>
                <a:srgbClr val="FF0000"/>
              </a:solidFill>
            </a:endParaRPr>
          </a:p>
        </p:txBody>
      </p:sp>
      <p:sp>
        <p:nvSpPr>
          <p:cNvPr id="40" name="Tekstvak 25">
            <a:extLst>
              <a:ext uri="{FF2B5EF4-FFF2-40B4-BE49-F238E27FC236}">
                <a16:creationId xmlns:a16="http://schemas.microsoft.com/office/drawing/2014/main" xmlns="" id="{56BA5FF6-C44D-4325-A0E8-250A7E6366FE}"/>
              </a:ext>
            </a:extLst>
          </p:cNvPr>
          <p:cNvSpPr txBox="1"/>
          <p:nvPr/>
        </p:nvSpPr>
        <p:spPr>
          <a:xfrm>
            <a:off x="5698200" y="2105577"/>
            <a:ext cx="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FF0000"/>
                </a:solidFill>
              </a:rPr>
              <a:t>Thread</a:t>
            </a:r>
            <a:endParaRPr lang="nl-BE" sz="1600" i="1" dirty="0">
              <a:solidFill>
                <a:srgbClr val="FF0000"/>
              </a:solidFill>
            </a:endParaRPr>
          </a:p>
        </p:txBody>
      </p:sp>
      <p:sp>
        <p:nvSpPr>
          <p:cNvPr id="41" name="Tekstvak 25">
            <a:extLst>
              <a:ext uri="{FF2B5EF4-FFF2-40B4-BE49-F238E27FC236}">
                <a16:creationId xmlns:a16="http://schemas.microsoft.com/office/drawing/2014/main" xmlns="" id="{56BA5FF6-C44D-4325-A0E8-250A7E6366FE}"/>
              </a:ext>
            </a:extLst>
          </p:cNvPr>
          <p:cNvSpPr txBox="1"/>
          <p:nvPr/>
        </p:nvSpPr>
        <p:spPr>
          <a:xfrm>
            <a:off x="5850600" y="2585975"/>
            <a:ext cx="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FF0000"/>
                </a:solidFill>
              </a:rPr>
              <a:t>Thread</a:t>
            </a:r>
            <a:endParaRPr lang="nl-BE" sz="1600" i="1" dirty="0">
              <a:solidFill>
                <a:srgbClr val="FF0000"/>
              </a:solidFill>
            </a:endParaRPr>
          </a:p>
        </p:txBody>
      </p:sp>
      <p:cxnSp>
        <p:nvCxnSpPr>
          <p:cNvPr id="42" name="Rechte verbindingslijn met pijl 21">
            <a:extLst>
              <a:ext uri="{FF2B5EF4-FFF2-40B4-BE49-F238E27FC236}">
                <a16:creationId xmlns:a16="http://schemas.microsoft.com/office/drawing/2014/main" xmlns="" id="{F10C8869-BF1D-4273-B9F0-EF7D48CB5A2C}"/>
              </a:ext>
            </a:extLst>
          </p:cNvPr>
          <p:cNvCxnSpPr>
            <a:cxnSpLocks/>
          </p:cNvCxnSpPr>
          <p:nvPr/>
        </p:nvCxnSpPr>
        <p:spPr>
          <a:xfrm flipH="1">
            <a:off x="3517309" y="2259000"/>
            <a:ext cx="1543691" cy="843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met pijl 21">
            <a:extLst>
              <a:ext uri="{FF2B5EF4-FFF2-40B4-BE49-F238E27FC236}">
                <a16:creationId xmlns:a16="http://schemas.microsoft.com/office/drawing/2014/main" xmlns="" id="{F10C8869-BF1D-4273-B9F0-EF7D48CB5A2C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3669710" y="2783528"/>
            <a:ext cx="1252797" cy="471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Rechte verbindingslijn met pijl 21">
            <a:extLst>
              <a:ext uri="{FF2B5EF4-FFF2-40B4-BE49-F238E27FC236}">
                <a16:creationId xmlns:a16="http://schemas.microsoft.com/office/drawing/2014/main" xmlns="" id="{F10C8869-BF1D-4273-B9F0-EF7D48CB5A2C}"/>
              </a:ext>
            </a:extLst>
          </p:cNvPr>
          <p:cNvCxnSpPr>
            <a:cxnSpLocks/>
          </p:cNvCxnSpPr>
          <p:nvPr/>
        </p:nvCxnSpPr>
        <p:spPr>
          <a:xfrm flipH="1">
            <a:off x="3948470" y="2932512"/>
            <a:ext cx="1543691" cy="843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Afbeeldingsresultaat voor sudoku">
            <a:extLst>
              <a:ext uri="{FF2B5EF4-FFF2-40B4-BE49-F238E27FC236}">
                <a16:creationId xmlns:a16="http://schemas.microsoft.com/office/drawing/2014/main" xmlns="" id="{0D61FD7E-0F95-4B79-9609-359BB476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00" y="3242906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Rechte verbindingslijn met pijl 21">
            <a:extLst>
              <a:ext uri="{FF2B5EF4-FFF2-40B4-BE49-F238E27FC236}">
                <a16:creationId xmlns:a16="http://schemas.microsoft.com/office/drawing/2014/main" xmlns="" id="{F10C8869-BF1D-4273-B9F0-EF7D48CB5A2C}"/>
              </a:ext>
            </a:extLst>
          </p:cNvPr>
          <p:cNvCxnSpPr>
            <a:cxnSpLocks/>
          </p:cNvCxnSpPr>
          <p:nvPr/>
        </p:nvCxnSpPr>
        <p:spPr>
          <a:xfrm>
            <a:off x="4262748" y="4329000"/>
            <a:ext cx="4263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21">
            <a:extLst>
              <a:ext uri="{FF2B5EF4-FFF2-40B4-BE49-F238E27FC236}">
                <a16:creationId xmlns:a16="http://schemas.microsoft.com/office/drawing/2014/main" xmlns="" id="{F10C8869-BF1D-4273-B9F0-EF7D48CB5A2C}"/>
              </a:ext>
            </a:extLst>
          </p:cNvPr>
          <p:cNvCxnSpPr>
            <a:cxnSpLocks/>
          </p:cNvCxnSpPr>
          <p:nvPr/>
        </p:nvCxnSpPr>
        <p:spPr>
          <a:xfrm flipH="1" flipV="1">
            <a:off x="6713147" y="2575700"/>
            <a:ext cx="1902853" cy="676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kstvak 25">
            <a:extLst>
              <a:ext uri="{FF2B5EF4-FFF2-40B4-BE49-F238E27FC236}">
                <a16:creationId xmlns:a16="http://schemas.microsoft.com/office/drawing/2014/main" xmlns="" id="{56BA5FF6-C44D-4325-A0E8-250A7E6366FE}"/>
              </a:ext>
            </a:extLst>
          </p:cNvPr>
          <p:cNvSpPr txBox="1"/>
          <p:nvPr/>
        </p:nvSpPr>
        <p:spPr>
          <a:xfrm>
            <a:off x="6170700" y="1904183"/>
            <a:ext cx="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rgbClr val="FF0000"/>
                </a:solidFill>
              </a:rPr>
              <a:t>Thread</a:t>
            </a:r>
            <a:endParaRPr lang="nl-BE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7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Resultaten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  <p:sp>
        <p:nvSpPr>
          <p:cNvPr id="8" name="Tekstvak 2"/>
          <p:cNvSpPr txBox="1"/>
          <p:nvPr/>
        </p:nvSpPr>
        <p:spPr>
          <a:xfrm>
            <a:off x="0" y="7455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Algoritme</a:t>
            </a:r>
            <a:r>
              <a:rPr lang="nl-BE" sz="1400" b="1" dirty="0"/>
              <a:t> </a:t>
            </a:r>
            <a:r>
              <a:rPr lang="nl-BE" sz="1400" dirty="0"/>
              <a:t>– Strategieën – Parallelliseren – </a:t>
            </a:r>
            <a:r>
              <a:rPr lang="nl-BE" sz="1400" b="1" dirty="0"/>
              <a:t>Resultaten</a:t>
            </a:r>
          </a:p>
          <a:p>
            <a:pPr algn="ctr"/>
            <a:endParaRPr lang="nl-BE" sz="1400" dirty="0"/>
          </a:p>
        </p:txBody>
      </p:sp>
      <p:graphicFrame>
        <p:nvGraphicFramePr>
          <p:cNvPr id="12" name="Chart 8">
            <a:extLst>
              <a:ext uri="{FF2B5EF4-FFF2-40B4-BE49-F238E27FC236}">
                <a16:creationId xmlns:a16="http://schemas.microsoft.com/office/drawing/2014/main" xmlns="" id="{00000000-0008-0000-00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867336"/>
              </p:ext>
            </p:extLst>
          </p:nvPr>
        </p:nvGraphicFramePr>
        <p:xfrm>
          <a:off x="1686000" y="1757826"/>
          <a:ext cx="8807187" cy="3759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44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Resultaten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  <p:sp>
        <p:nvSpPr>
          <p:cNvPr id="8" name="Tekstvak 2"/>
          <p:cNvSpPr txBox="1"/>
          <p:nvPr/>
        </p:nvSpPr>
        <p:spPr>
          <a:xfrm>
            <a:off x="0" y="7455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Algoritme</a:t>
            </a:r>
            <a:r>
              <a:rPr lang="nl-BE" sz="1400" b="1" dirty="0"/>
              <a:t> </a:t>
            </a:r>
            <a:r>
              <a:rPr lang="nl-BE" sz="1400" dirty="0"/>
              <a:t>– Strategieën – Parallelliseren – </a:t>
            </a:r>
            <a:r>
              <a:rPr lang="nl-BE" sz="1400" b="1" dirty="0"/>
              <a:t>Resultaten</a:t>
            </a:r>
          </a:p>
          <a:p>
            <a:pPr algn="ctr"/>
            <a:endParaRPr lang="nl-BE" sz="1400" dirty="0"/>
          </a:p>
        </p:txBody>
      </p:sp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xmlns="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500936"/>
              </p:ext>
            </p:extLst>
          </p:nvPr>
        </p:nvGraphicFramePr>
        <p:xfrm>
          <a:off x="831000" y="1775281"/>
          <a:ext cx="6795000" cy="35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98BC570-D8E4-46B2-9F88-9A6E7CA6CD35}"/>
              </a:ext>
            </a:extLst>
          </p:cNvPr>
          <p:cNvSpPr txBox="1"/>
          <p:nvPr/>
        </p:nvSpPr>
        <p:spPr>
          <a:xfrm>
            <a:off x="8539618" y="2754000"/>
            <a:ext cx="20440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BE" dirty="0"/>
              <a:t>2 </a:t>
            </a:r>
            <a:r>
              <a:rPr lang="nl-BE" dirty="0" err="1"/>
              <a:t>threads</a:t>
            </a:r>
            <a:r>
              <a:rPr lang="nl-BE" dirty="0"/>
              <a:t>: 4% </a:t>
            </a:r>
          </a:p>
          <a:p>
            <a:pPr>
              <a:spcAft>
                <a:spcPts val="600"/>
              </a:spcAft>
            </a:pPr>
            <a:r>
              <a:rPr lang="nl-BE" dirty="0"/>
              <a:t>4 </a:t>
            </a:r>
            <a:r>
              <a:rPr lang="nl-BE" dirty="0" err="1"/>
              <a:t>threads</a:t>
            </a:r>
            <a:r>
              <a:rPr lang="nl-BE" dirty="0"/>
              <a:t>: 6,4% </a:t>
            </a:r>
          </a:p>
          <a:p>
            <a:pPr>
              <a:spcAft>
                <a:spcPts val="600"/>
              </a:spcAft>
            </a:pPr>
            <a:r>
              <a:rPr lang="nl-BE" dirty="0"/>
              <a:t>6 </a:t>
            </a:r>
            <a:r>
              <a:rPr lang="nl-BE" dirty="0" err="1"/>
              <a:t>threads</a:t>
            </a:r>
            <a:r>
              <a:rPr lang="nl-BE" dirty="0"/>
              <a:t>: 11% </a:t>
            </a:r>
          </a:p>
          <a:p>
            <a:pPr>
              <a:spcAft>
                <a:spcPts val="600"/>
              </a:spcAft>
            </a:pPr>
            <a:r>
              <a:rPr lang="nl-BE" dirty="0"/>
              <a:t>7 threads: 11,6% </a:t>
            </a:r>
            <a:endParaRPr lang="nl-BE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Avg: 8,25%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E40FA9C0-3256-4612-B690-7A9E9C2F26C1}"/>
              </a:ext>
            </a:extLst>
          </p:cNvPr>
          <p:cNvSpPr txBox="1"/>
          <p:nvPr/>
        </p:nvSpPr>
        <p:spPr>
          <a:xfrm>
            <a:off x="8243706" y="2386243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Percentage serieel deel</a:t>
            </a:r>
          </a:p>
        </p:txBody>
      </p:sp>
    </p:spTree>
    <p:extLst>
      <p:ext uri="{BB962C8B-B14F-4D97-AF65-F5344CB8AC3E}">
        <p14:creationId xmlns:p14="http://schemas.microsoft.com/office/powerpoint/2010/main" val="285699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546102"/>
            <a:ext cx="9144000" cy="794666"/>
          </a:xfrm>
        </p:spPr>
        <p:txBody>
          <a:bodyPr>
            <a:normAutofit/>
          </a:bodyPr>
          <a:lstStyle/>
          <a:p>
            <a:r>
              <a:rPr lang="nl-BE" sz="4000" b="1" dirty="0"/>
              <a:t>Parallel Solving of Sudokus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2B6AF81A-C1A0-419D-9BFB-66B1D34E68DB}"/>
              </a:ext>
            </a:extLst>
          </p:cNvPr>
          <p:cNvSpPr txBox="1"/>
          <p:nvPr/>
        </p:nvSpPr>
        <p:spPr>
          <a:xfrm>
            <a:off x="900456" y="1738370"/>
            <a:ext cx="73053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 sz="2400" b="1" dirty="0"/>
              <a:t>Besluiten</a:t>
            </a:r>
            <a:endParaRPr lang="nl-NL" sz="22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/>
              <a:t>Sudoku’s loadsharen zorgt voor grote versnelling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/>
              <a:t>Getest tot 7 threads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/>
              <a:t>Perfecte resultaten ondervonden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54964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122" name="Picture 2" descr="Afbeeldingsresultaat voor ques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18" y="108683"/>
            <a:ext cx="5438165" cy="54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</p:spTree>
    <p:extLst>
      <p:ext uri="{BB962C8B-B14F-4D97-AF65-F5344CB8AC3E}">
        <p14:creationId xmlns:p14="http://schemas.microsoft.com/office/powerpoint/2010/main" val="23985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546102"/>
            <a:ext cx="9144000" cy="794666"/>
          </a:xfrm>
        </p:spPr>
        <p:txBody>
          <a:bodyPr>
            <a:normAutofit/>
          </a:bodyPr>
          <a:lstStyle/>
          <a:p>
            <a:r>
              <a:rPr lang="nl-BE" sz="4000" b="1" dirty="0"/>
              <a:t>Parallel Solving of Sudokus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006000" y="2079000"/>
            <a:ext cx="340505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nl-BE" sz="2400" dirty="0"/>
              <a:t>Algoritme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nl-BE" sz="2400" dirty="0"/>
              <a:t>Strategieën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nl-NL" sz="2400" dirty="0"/>
              <a:t>Parallelliseren</a:t>
            </a:r>
            <a:endParaRPr lang="nl-BE" sz="2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nl-BE" sz="2400" dirty="0"/>
              <a:t>Resultaten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  <p:pic>
        <p:nvPicPr>
          <p:cNvPr id="8" name="Picture 2" descr="Afbeeldingsresultaat voor sudoku many">
            <a:extLst>
              <a:ext uri="{FF2B5EF4-FFF2-40B4-BE49-F238E27FC236}">
                <a16:creationId xmlns:a16="http://schemas.microsoft.com/office/drawing/2014/main" xmlns="" id="{7BE63D20-3BC0-436A-817B-27B6BEE6A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2616" r="5736" b="1926"/>
          <a:stretch/>
        </p:blipFill>
        <p:spPr bwMode="auto">
          <a:xfrm>
            <a:off x="1671582" y="1543518"/>
            <a:ext cx="3381485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5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Algoritme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Algoritme </a:t>
            </a:r>
            <a:r>
              <a:rPr lang="nl-BE" sz="1400" dirty="0"/>
              <a:t>– Strategieën – </a:t>
            </a:r>
            <a:r>
              <a:rPr lang="nl-NL" sz="1400" dirty="0"/>
              <a:t>Parallelliseren</a:t>
            </a:r>
            <a:r>
              <a:rPr lang="nl-BE" sz="1400" dirty="0"/>
              <a:t> – Resultaten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2933829E-A796-4032-BA61-4354EA07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22" y="1790694"/>
            <a:ext cx="3415555" cy="3396755"/>
          </a:xfrm>
          <a:prstGeom prst="rect">
            <a:avLst/>
          </a:prstGeom>
        </p:spPr>
      </p:pic>
      <p:sp>
        <p:nvSpPr>
          <p:cNvPr id="6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</p:spTree>
    <p:extLst>
      <p:ext uri="{BB962C8B-B14F-4D97-AF65-F5344CB8AC3E}">
        <p14:creationId xmlns:p14="http://schemas.microsoft.com/office/powerpoint/2010/main" val="305293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Algoritme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Algoritme </a:t>
            </a:r>
            <a:r>
              <a:rPr lang="nl-BE" sz="1400" dirty="0"/>
              <a:t>– Strategieën – Parallelliseren – Resultaten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xmlns="" id="{B22626E9-0F6C-4C48-B343-652AAB014AEA}"/>
              </a:ext>
            </a:extLst>
          </p:cNvPr>
          <p:cNvGrpSpPr/>
          <p:nvPr/>
        </p:nvGrpSpPr>
        <p:grpSpPr>
          <a:xfrm>
            <a:off x="4374975" y="1767089"/>
            <a:ext cx="3442050" cy="3398400"/>
            <a:chOff x="4374975" y="1767089"/>
            <a:chExt cx="3442050" cy="339840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xmlns="" id="{2933829E-A796-4032-BA61-4354EA07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975" y="1767089"/>
              <a:ext cx="3442050" cy="3398400"/>
            </a:xfrm>
            <a:prstGeom prst="rect">
              <a:avLst/>
            </a:prstGeom>
          </p:spPr>
        </p:pic>
        <p:sp>
          <p:nvSpPr>
            <p:cNvPr id="6" name="Ovaal 5">
              <a:extLst>
                <a:ext uri="{FF2B5EF4-FFF2-40B4-BE49-F238E27FC236}">
                  <a16:creationId xmlns:a16="http://schemas.microsoft.com/office/drawing/2014/main" xmlns="" id="{054826D1-450F-4A0D-AE56-328019326356}"/>
                </a:ext>
              </a:extLst>
            </p:cNvPr>
            <p:cNvSpPr/>
            <p:nvPr/>
          </p:nvSpPr>
          <p:spPr>
            <a:xfrm>
              <a:off x="4791001" y="18090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7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</p:spTree>
    <p:extLst>
      <p:ext uri="{BB962C8B-B14F-4D97-AF65-F5344CB8AC3E}">
        <p14:creationId xmlns:p14="http://schemas.microsoft.com/office/powerpoint/2010/main" val="146517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Algoritme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Algoritme </a:t>
            </a:r>
            <a:r>
              <a:rPr lang="nl-BE" sz="1400" dirty="0"/>
              <a:t>– Strategieën – Parallelliseren – Resultaten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2933829E-A796-4032-BA61-4354EA076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879" y="1775652"/>
            <a:ext cx="3513173" cy="3468621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xmlns="" id="{054826D1-450F-4A0D-AE56-328019326356}"/>
              </a:ext>
            </a:extLst>
          </p:cNvPr>
          <p:cNvSpPr/>
          <p:nvPr/>
        </p:nvSpPr>
        <p:spPr>
          <a:xfrm>
            <a:off x="4746000" y="1828027"/>
            <a:ext cx="385973" cy="38597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xmlns="" id="{0AD21EB8-B78E-42B7-9C52-E9660286830C}"/>
              </a:ext>
            </a:extLst>
          </p:cNvPr>
          <p:cNvSpPr/>
          <p:nvPr/>
        </p:nvSpPr>
        <p:spPr>
          <a:xfrm>
            <a:off x="4348879" y="1799402"/>
            <a:ext cx="3481887" cy="457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xmlns="" id="{E4BE0A69-FA40-45F7-B112-5355687CEAF6}"/>
              </a:ext>
            </a:extLst>
          </p:cNvPr>
          <p:cNvSpPr/>
          <p:nvPr/>
        </p:nvSpPr>
        <p:spPr>
          <a:xfrm rot="5400000">
            <a:off x="3214778" y="3298372"/>
            <a:ext cx="3481887" cy="457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xmlns="" id="{5BFD9B40-D984-4B98-95EB-D2E779D22334}"/>
              </a:ext>
            </a:extLst>
          </p:cNvPr>
          <p:cNvSpPr/>
          <p:nvPr/>
        </p:nvSpPr>
        <p:spPr>
          <a:xfrm rot="5400000">
            <a:off x="4353327" y="1794953"/>
            <a:ext cx="1216172" cy="1225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</p:spTree>
    <p:extLst>
      <p:ext uri="{BB962C8B-B14F-4D97-AF65-F5344CB8AC3E}">
        <p14:creationId xmlns:p14="http://schemas.microsoft.com/office/powerpoint/2010/main" val="155396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Algoritme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Algoritme </a:t>
            </a:r>
            <a:r>
              <a:rPr lang="nl-BE" sz="1400" dirty="0"/>
              <a:t>– Strategieën – Parallelliseren – Resultaten</a:t>
            </a:r>
          </a:p>
        </p:txBody>
      </p:sp>
      <p:sp>
        <p:nvSpPr>
          <p:cNvPr id="7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000" y="1860433"/>
            <a:ext cx="270000" cy="26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xmlns="" id="{B814C544-4899-40F3-9C82-EF5237EF1E24}"/>
              </a:ext>
            </a:extLst>
          </p:cNvPr>
          <p:cNvGrpSpPr/>
          <p:nvPr/>
        </p:nvGrpSpPr>
        <p:grpSpPr>
          <a:xfrm>
            <a:off x="4358490" y="1782620"/>
            <a:ext cx="3475020" cy="3468621"/>
            <a:chOff x="4358490" y="1782620"/>
            <a:chExt cx="3475020" cy="3468621"/>
          </a:xfrm>
        </p:grpSpPr>
        <p:pic>
          <p:nvPicPr>
            <p:cNvPr id="8" name="Afbeelding 3">
              <a:extLst>
                <a:ext uri="{FF2B5EF4-FFF2-40B4-BE49-F238E27FC236}">
                  <a16:creationId xmlns:a16="http://schemas.microsoft.com/office/drawing/2014/main" xmlns="" id="{2933829E-A796-4032-BA61-4354EA07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90" y="1782620"/>
              <a:ext cx="3475020" cy="3468621"/>
            </a:xfrm>
            <a:prstGeom prst="rect">
              <a:avLst/>
            </a:prstGeom>
          </p:spPr>
        </p:pic>
        <p:sp>
          <p:nvSpPr>
            <p:cNvPr id="10" name="Ovaal 5">
              <a:extLst>
                <a:ext uri="{FF2B5EF4-FFF2-40B4-BE49-F238E27FC236}">
                  <a16:creationId xmlns:a16="http://schemas.microsoft.com/office/drawing/2014/main" xmlns="" id="{054826D1-450F-4A0D-AE56-328019326356}"/>
                </a:ext>
              </a:extLst>
            </p:cNvPr>
            <p:cNvSpPr/>
            <p:nvPr/>
          </p:nvSpPr>
          <p:spPr>
            <a:xfrm>
              <a:off x="4746000" y="18090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" name="Rechthoek 5">
            <a:extLst>
              <a:ext uri="{FF2B5EF4-FFF2-40B4-BE49-F238E27FC236}">
                <a16:creationId xmlns:a16="http://schemas.microsoft.com/office/drawing/2014/main" xmlns="" id="{951D5E5E-4AEA-4256-A486-4D79BF08D09F}"/>
              </a:ext>
            </a:extLst>
          </p:cNvPr>
          <p:cNvSpPr/>
          <p:nvPr/>
        </p:nvSpPr>
        <p:spPr>
          <a:xfrm>
            <a:off x="5196000" y="1860433"/>
            <a:ext cx="270000" cy="26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434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Algoritme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Algoritme </a:t>
            </a:r>
            <a:r>
              <a:rPr lang="nl-BE" sz="1400" dirty="0"/>
              <a:t>– Strategieën – Parallelliseren – Resultaten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xmlns="" id="{C20BF2F6-F484-4CA1-9A95-4F4A035D6F5B}"/>
              </a:ext>
            </a:extLst>
          </p:cNvPr>
          <p:cNvGrpSpPr/>
          <p:nvPr/>
        </p:nvGrpSpPr>
        <p:grpSpPr>
          <a:xfrm>
            <a:off x="4357105" y="1784530"/>
            <a:ext cx="3475020" cy="3468621"/>
            <a:chOff x="4357105" y="1784530"/>
            <a:chExt cx="3475020" cy="3468621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xmlns="" id="{2933829E-A796-4032-BA61-4354EA07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105" y="1784530"/>
              <a:ext cx="3475020" cy="3468621"/>
            </a:xfrm>
            <a:prstGeom prst="rect">
              <a:avLst/>
            </a:prstGeom>
          </p:spPr>
        </p:pic>
        <p:sp>
          <p:nvSpPr>
            <p:cNvPr id="6" name="Ovaal 5">
              <a:extLst>
                <a:ext uri="{FF2B5EF4-FFF2-40B4-BE49-F238E27FC236}">
                  <a16:creationId xmlns:a16="http://schemas.microsoft.com/office/drawing/2014/main" xmlns="" id="{054826D1-450F-4A0D-AE56-328019326356}"/>
                </a:ext>
              </a:extLst>
            </p:cNvPr>
            <p:cNvSpPr/>
            <p:nvPr/>
          </p:nvSpPr>
          <p:spPr>
            <a:xfrm>
              <a:off x="5151000" y="1811237"/>
              <a:ext cx="361645" cy="36164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7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</p:spTree>
    <p:extLst>
      <p:ext uri="{BB962C8B-B14F-4D97-AF65-F5344CB8AC3E}">
        <p14:creationId xmlns:p14="http://schemas.microsoft.com/office/powerpoint/2010/main" val="246397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Strategieën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Algoritme</a:t>
            </a:r>
            <a:r>
              <a:rPr lang="nl-BE" sz="1400" b="1" dirty="0"/>
              <a:t> </a:t>
            </a:r>
            <a:r>
              <a:rPr lang="nl-BE" sz="1400" dirty="0"/>
              <a:t>– </a:t>
            </a:r>
            <a:r>
              <a:rPr lang="nl-BE" sz="1400" b="1" dirty="0"/>
              <a:t>Strategieën</a:t>
            </a:r>
            <a:r>
              <a:rPr lang="nl-BE" sz="1400" dirty="0"/>
              <a:t> – Parallelliseren – Resultaten</a:t>
            </a:r>
          </a:p>
          <a:p>
            <a:pPr algn="ctr"/>
            <a:endParaRPr lang="nl-BE" sz="1400" dirty="0"/>
          </a:p>
        </p:txBody>
      </p:sp>
      <p:sp>
        <p:nvSpPr>
          <p:cNvPr id="9" name="Tekstvak 8"/>
          <p:cNvSpPr txBox="1"/>
          <p:nvPr/>
        </p:nvSpPr>
        <p:spPr>
          <a:xfrm>
            <a:off x="900456" y="1738370"/>
            <a:ext cx="73053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 sz="2200" b="1" dirty="0"/>
              <a:t>Mogelijke strategieën:</a:t>
            </a:r>
            <a:endParaRPr lang="nl-BE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200" i="1" dirty="0"/>
              <a:t>Threads gebruiken als rijen/kolommen/blokken?</a:t>
            </a:r>
          </a:p>
          <a:p>
            <a:pPr>
              <a:spcAft>
                <a:spcPts val="600"/>
              </a:spcAft>
            </a:pPr>
            <a:r>
              <a:rPr lang="nl-NL" sz="2200" i="1" dirty="0"/>
              <a:t>	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200" i="1" dirty="0"/>
              <a:t>Threads benutten voor de controle?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200" i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200" i="1" dirty="0"/>
              <a:t>Sudoku’s verdelen over </a:t>
            </a:r>
            <a:r>
              <a:rPr lang="nl-NL" sz="2200" i="1" dirty="0" err="1"/>
              <a:t>threads</a:t>
            </a:r>
            <a:r>
              <a:rPr lang="nl-NL" sz="2200" i="1" dirty="0"/>
              <a:t> (loadsharing)?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BE" sz="2200" i="1" dirty="0"/>
          </a:p>
        </p:txBody>
      </p:sp>
      <p:sp>
        <p:nvSpPr>
          <p:cNvPr id="6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</p:spTree>
    <p:extLst>
      <p:ext uri="{BB962C8B-B14F-4D97-AF65-F5344CB8AC3E}">
        <p14:creationId xmlns:p14="http://schemas.microsoft.com/office/powerpoint/2010/main" val="391401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94952"/>
            <a:ext cx="9144000" cy="662874"/>
          </a:xfrm>
        </p:spPr>
        <p:txBody>
          <a:bodyPr>
            <a:normAutofit/>
          </a:bodyPr>
          <a:lstStyle/>
          <a:p>
            <a:r>
              <a:rPr lang="nl-BE" sz="4000" b="1" dirty="0"/>
              <a:t>Strategieën</a:t>
            </a:r>
          </a:p>
        </p:txBody>
      </p:sp>
      <p:sp>
        <p:nvSpPr>
          <p:cNvPr id="5" name="AutoShape 6" descr="Afbeeldingsresultaat voor ir led"/>
          <p:cNvSpPr>
            <a:spLocks noChangeAspect="1" noChangeArrowheads="1"/>
          </p:cNvSpPr>
          <p:nvPr/>
        </p:nvSpPr>
        <p:spPr bwMode="auto">
          <a:xfrm>
            <a:off x="3362325" y="3388798"/>
            <a:ext cx="154983" cy="1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0" y="74559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Algoritme</a:t>
            </a:r>
            <a:r>
              <a:rPr lang="nl-BE" sz="1400" b="1" dirty="0"/>
              <a:t> </a:t>
            </a:r>
            <a:r>
              <a:rPr lang="nl-BE" sz="1400" dirty="0"/>
              <a:t>– </a:t>
            </a:r>
            <a:r>
              <a:rPr lang="nl-BE" sz="1400" b="1" dirty="0"/>
              <a:t>Strategieën</a:t>
            </a:r>
            <a:r>
              <a:rPr lang="nl-BE" sz="1400" dirty="0"/>
              <a:t> – Parallelliseren – Resultaten</a:t>
            </a:r>
          </a:p>
          <a:p>
            <a:pPr algn="ctr"/>
            <a:endParaRPr lang="nl-BE" sz="1400" dirty="0"/>
          </a:p>
        </p:txBody>
      </p:sp>
      <p:sp>
        <p:nvSpPr>
          <p:cNvPr id="9" name="Tekstvak 8"/>
          <p:cNvSpPr txBox="1"/>
          <p:nvPr/>
        </p:nvSpPr>
        <p:spPr>
          <a:xfrm>
            <a:off x="900456" y="1738370"/>
            <a:ext cx="73053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 sz="2200" b="1" dirty="0"/>
              <a:t>Problemen:</a:t>
            </a:r>
            <a:endParaRPr lang="nl-BE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200" i="1" dirty="0"/>
              <a:t>Threads gebruiken als rijen/kolommen/blokken?</a:t>
            </a:r>
          </a:p>
          <a:p>
            <a:pPr>
              <a:spcAft>
                <a:spcPts val="600"/>
              </a:spcAft>
            </a:pPr>
            <a:r>
              <a:rPr lang="nl-NL" sz="2200" i="1" dirty="0"/>
              <a:t>	</a:t>
            </a:r>
            <a:r>
              <a:rPr lang="nl-NL" sz="2200" dirty="0"/>
              <a:t>Alles hangt van elkaar af </a:t>
            </a:r>
            <a:r>
              <a:rPr lang="nl-BE" sz="2200" dirty="0"/>
              <a:t>→ onmogelijk</a:t>
            </a:r>
            <a:endParaRPr lang="nl-NL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200" i="1" dirty="0"/>
              <a:t>Threads benutten voor de controle?</a:t>
            </a:r>
          </a:p>
          <a:p>
            <a:pPr>
              <a:spcAft>
                <a:spcPts val="600"/>
              </a:spcAft>
            </a:pPr>
            <a:r>
              <a:rPr lang="nl-NL" sz="2200" i="1" dirty="0"/>
              <a:t>	</a:t>
            </a:r>
            <a:r>
              <a:rPr lang="nl-NL" sz="2200" dirty="0"/>
              <a:t>Elke berekening doet reeds controle </a:t>
            </a:r>
            <a:r>
              <a:rPr lang="nl-BE" sz="2200" dirty="0"/>
              <a:t>→ onnodig</a:t>
            </a:r>
            <a:endParaRPr lang="nl-NL" sz="22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200" i="1" dirty="0"/>
              <a:t>Sudoku’s verdelen over </a:t>
            </a:r>
            <a:r>
              <a:rPr lang="nl-NL" sz="2200" i="1" dirty="0" err="1"/>
              <a:t>threads</a:t>
            </a:r>
            <a:r>
              <a:rPr lang="nl-NL" sz="2200" i="1" dirty="0"/>
              <a:t> (loadsharing)?</a:t>
            </a:r>
          </a:p>
          <a:p>
            <a:pPr>
              <a:spcAft>
                <a:spcPts val="600"/>
              </a:spcAft>
            </a:pPr>
            <a:r>
              <a:rPr lang="nl-NL" sz="2200" i="1" dirty="0"/>
              <a:t>	</a:t>
            </a:r>
            <a:r>
              <a:rPr lang="nl-NL" sz="2200" dirty="0"/>
              <a:t>Geen directe problemen</a:t>
            </a:r>
          </a:p>
        </p:txBody>
      </p:sp>
      <p:sp>
        <p:nvSpPr>
          <p:cNvPr id="6" name="Tekstvak 3"/>
          <p:cNvSpPr txBox="1"/>
          <p:nvPr/>
        </p:nvSpPr>
        <p:spPr>
          <a:xfrm>
            <a:off x="9239672" y="551723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BE" sz="2000" dirty="0">
                <a:solidFill>
                  <a:schemeClr val="bg1"/>
                </a:solidFill>
              </a:rPr>
              <a:t>Benjamin Fraeyman</a:t>
            </a:r>
          </a:p>
          <a:p>
            <a:pPr lvl="1"/>
            <a:r>
              <a:rPr lang="nl-BE" sz="2000" dirty="0">
                <a:solidFill>
                  <a:schemeClr val="bg1"/>
                </a:solidFill>
              </a:rPr>
              <a:t>Matisse Bonvin</a:t>
            </a:r>
          </a:p>
        </p:txBody>
      </p:sp>
    </p:spTree>
    <p:extLst>
      <p:ext uri="{BB962C8B-B14F-4D97-AF65-F5344CB8AC3E}">
        <p14:creationId xmlns:p14="http://schemas.microsoft.com/office/powerpoint/2010/main" val="13709918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395</Words>
  <Application>Microsoft Office PowerPoint</Application>
  <PresentationFormat>Widescreen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Kantoorthema</vt:lpstr>
      <vt:lpstr>Storyboard Layouts</vt:lpstr>
      <vt:lpstr>Parallel Solving of Sudokus</vt:lpstr>
      <vt:lpstr>Parallel Solving of Sudokus</vt:lpstr>
      <vt:lpstr>Algoritme</vt:lpstr>
      <vt:lpstr>Algoritme</vt:lpstr>
      <vt:lpstr>Algoritme</vt:lpstr>
      <vt:lpstr>Algoritme</vt:lpstr>
      <vt:lpstr>Algoritme</vt:lpstr>
      <vt:lpstr>Strategieën</vt:lpstr>
      <vt:lpstr>Strategieën</vt:lpstr>
      <vt:lpstr>Parallelliseren</vt:lpstr>
      <vt:lpstr>Parallelliseren</vt:lpstr>
      <vt:lpstr>Parallelliseren</vt:lpstr>
      <vt:lpstr>Resultaten</vt:lpstr>
      <vt:lpstr>Resultaten</vt:lpstr>
      <vt:lpstr>Parallel Solving of Sudokus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Matisse Bonvin</dc:creator>
  <cp:lastModifiedBy>FaZe PoPo</cp:lastModifiedBy>
  <cp:revision>106</cp:revision>
  <dcterms:created xsi:type="dcterms:W3CDTF">2017-03-24T14:21:39Z</dcterms:created>
  <dcterms:modified xsi:type="dcterms:W3CDTF">2018-05-16T19:07:58Z</dcterms:modified>
</cp:coreProperties>
</file>