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42"/>
  </p:notesMasterIdLst>
  <p:sldIdLst>
    <p:sldId id="259" r:id="rId3"/>
    <p:sldId id="260" r:id="rId4"/>
    <p:sldId id="331" r:id="rId5"/>
    <p:sldId id="332" r:id="rId6"/>
    <p:sldId id="309" r:id="rId7"/>
    <p:sldId id="321" r:id="rId8"/>
    <p:sldId id="322" r:id="rId9"/>
    <p:sldId id="323" r:id="rId10"/>
    <p:sldId id="324" r:id="rId11"/>
    <p:sldId id="333" r:id="rId12"/>
    <p:sldId id="325" r:id="rId13"/>
    <p:sldId id="326" r:id="rId14"/>
    <p:sldId id="327" r:id="rId15"/>
    <p:sldId id="328" r:id="rId16"/>
    <p:sldId id="329" r:id="rId17"/>
    <p:sldId id="330" r:id="rId18"/>
    <p:sldId id="288" r:id="rId19"/>
    <p:sldId id="289" r:id="rId20"/>
    <p:sldId id="290" r:id="rId21"/>
    <p:sldId id="291" r:id="rId22"/>
    <p:sldId id="292" r:id="rId23"/>
    <p:sldId id="293" r:id="rId24"/>
    <p:sldId id="303" r:id="rId25"/>
    <p:sldId id="304" r:id="rId26"/>
    <p:sldId id="305" r:id="rId27"/>
    <p:sldId id="306" r:id="rId28"/>
    <p:sldId id="307" r:id="rId29"/>
    <p:sldId id="308" r:id="rId30"/>
    <p:sldId id="311" r:id="rId31"/>
    <p:sldId id="310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02" autoAdjust="0"/>
  </p:normalViewPr>
  <p:slideViewPr>
    <p:cSldViewPr snapToGrid="0">
      <p:cViewPr varScale="1">
        <p:scale>
          <a:sx n="85" d="100"/>
          <a:sy n="85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10AEC-7DE0-4D7A-9F30-DC072C5F6328}" type="datetimeFigureOut">
              <a:rPr lang="en-US" smtClean="0"/>
              <a:t>2018-09-12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4F500-9121-44CA-95A5-6F2155F7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C71C8-690B-4A84-BA6A-D5BAC963AA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F755-721C-4F21-98B6-0D8B90A4C074}" type="slidenum">
              <a:rPr kumimoji="0" lang="zxx-none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xx-non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83DD58-C61E-4DB0-8755-CF21AC8BB2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0CE171-CC17-4EB6-BDFE-52DD659922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5729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44FF8-6038-44CC-AB6D-6F6B1C9AC9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A440B9-E0A6-4A0D-A328-5BCF2E80D185}" type="slidenum">
              <a:rPr kumimoji="0" lang="zxx-none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xx-non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98066-802B-4868-83EA-57E90D4683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572F2B-2A8E-4F5E-80F7-4E5647C19F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9353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44FF8-6038-44CC-AB6D-6F6B1C9AC9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A440B9-E0A6-4A0D-A328-5BCF2E80D185}" type="slidenum">
              <a:rPr kumimoji="0" lang="zxx-none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xx-non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98066-802B-4868-83EA-57E90D4683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572F2B-2A8E-4F5E-80F7-4E5647C19F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9434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well as scenes where the player plays the game, most games will have menu screens,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display to the user messages about instructions, high scores, the level they have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reached so far, and so on. Unity provides the UI Buttons to make it easy to offer users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way to indicate their choice of action on such screens.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project, we'll create a very simple game consisting of two screens, each with a button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load the other one, similar to the following screenshot: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4F500-9121-44CA-95A5-6F2155F73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9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 Panels are provided by Unity to allow UI controls to be grouped and moved together,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to visually group elements with an Image background (if desired). The sibling depth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determines which UI elements will appear above or below others. We can see the sibling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depth explicitly in the Hierarchy, since the top-to-bottom sequence of UI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 sets the sibling depth. So, the first item has a depth of 1, the second has a depth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2, and so on. The UI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larger sibling depths (further down the Hierarchy)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above the UI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lower sibling depths.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project, we'll create three UI panels, each showing a different playing card image.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We'll also add four triangle arrangement buttons to change the display order (move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bottom, move to top, move up one, and move down one).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4F500-9121-44CA-95A5-6F2155F73D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35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means that when the Button receives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event, the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RectTransform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Panel will be sent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SetAsLastSibling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– this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move the Panel to the bottom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Canvas,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will move this Panel in front of all other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Canvas.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4F500-9121-44CA-95A5-6F2155F73D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08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now have a working text input UI for your user. When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no text content, the faint placeholder text will be displayed. As soon as any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 have been typed, the placeholder will be hidden and the characters typed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appear in black text. Then, if all the characters are deleted, the placeholder will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4F500-9121-44CA-95A5-6F2155F73D1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24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create a Unity UI Toggle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it comes with several child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GameObjects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automatically—Background, Checkmark, and the text Label. Unless we need to style the look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Toggle in a special way, all that is needed is simply to edit the text Label so that the user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knows what option or feature that this Toggle is going to turn on/off.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C# scripted class called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ToggleChangeManager's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called Start() gets a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to the Toggle component in the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where the script instance is located.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game is running, each time the user clicks on the Toggle to change its value, an On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Changed event is fired. We then register the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PrintNewToggleValue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()method, which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supposed to be executed when such an event occurs. This method retrieves, and then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prints out to the Console panel the new Boolean true/false value of the Toggle.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4F500-9121-44CA-95A5-6F2155F73D1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4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three choices (easy, medium, and hard) that we'll offer to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user, we'll set the easy option to be the one that is supposed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initially selected. Therefore, we need its Is On property to be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checked, which will lead to its 'checkmark' image being displayed.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these Toggles look more like radio buttons, the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of each is set to the circle image of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UIToggleBG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checkmark (which displays the Toggles that are on) is filled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circle image called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UIToggleButton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4F500-9121-44CA-95A5-6F2155F73D1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FB2A-E62C-412D-9BC4-168F32500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360" y="1121879"/>
            <a:ext cx="685728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53632-B0A6-4562-BADE-9FDCCF5F9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360" y="3601819"/>
            <a:ext cx="685728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26" indent="0" algn="ctr">
              <a:buNone/>
              <a:defRPr sz="1814"/>
            </a:lvl2pPr>
            <a:lvl3pPr marL="829452" indent="0" algn="ctr">
              <a:buNone/>
              <a:defRPr sz="1633"/>
            </a:lvl3pPr>
            <a:lvl4pPr marL="1244178" indent="0" algn="ctr">
              <a:buNone/>
              <a:defRPr sz="1451"/>
            </a:lvl4pPr>
            <a:lvl5pPr marL="1658904" indent="0" algn="ctr">
              <a:buNone/>
              <a:defRPr sz="1451"/>
            </a:lvl5pPr>
            <a:lvl6pPr marL="2073631" indent="0" algn="ctr">
              <a:buNone/>
              <a:defRPr sz="1451"/>
            </a:lvl6pPr>
            <a:lvl7pPr marL="2488357" indent="0" algn="ctr">
              <a:buNone/>
              <a:defRPr sz="1451"/>
            </a:lvl7pPr>
            <a:lvl8pPr marL="2903083" indent="0" algn="ctr">
              <a:buNone/>
              <a:defRPr sz="1451"/>
            </a:lvl8pPr>
            <a:lvl9pPr marL="3317809" indent="0" algn="ctr">
              <a:buNone/>
              <a:defRPr sz="145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317BF-83AA-43ED-96E1-1D87BE6C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EB98F-1C55-4712-9F11-4B5F9C65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1130F-A54F-4F21-B137-45891AA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A3645A-60D7-4EB4-BE9D-616A49E30E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4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3522-8B1A-4B59-B907-E3883438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F283A-2D68-4E4E-97EC-00B6B5073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23A1-6A99-4C50-8461-BBA582D9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7548-6C7D-4E59-939E-F19B4058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D5758-428B-430E-85B0-FB259F35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EC4D51-1D90-45D2-8C60-AFF81A1D0B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1B0E1-ECC8-4E38-A8A1-649E1BAB6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4561" y="3021437"/>
            <a:ext cx="2122560" cy="3509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A0E03-EBD5-42DC-AE5C-6096BA691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6881" y="3021437"/>
            <a:ext cx="6229440" cy="35096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B58C-4505-4A36-99F4-F151973B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7F3ED-6A0E-4616-8659-43BDCB36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A9B20-960C-4D20-B0EF-522CDE30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333218-88F7-47E5-B921-A2DABDCE50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9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61A0-C721-4135-BEC8-0648F1E61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360" y="1121879"/>
            <a:ext cx="685728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BBCC9-1218-4BA6-8FA5-01A6DB388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360" y="3601819"/>
            <a:ext cx="685728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26" indent="0" algn="ctr">
              <a:buNone/>
              <a:defRPr sz="1814"/>
            </a:lvl2pPr>
            <a:lvl3pPr marL="829452" indent="0" algn="ctr">
              <a:buNone/>
              <a:defRPr sz="1633"/>
            </a:lvl3pPr>
            <a:lvl4pPr marL="1244178" indent="0" algn="ctr">
              <a:buNone/>
              <a:defRPr sz="1451"/>
            </a:lvl4pPr>
            <a:lvl5pPr marL="1658904" indent="0" algn="ctr">
              <a:buNone/>
              <a:defRPr sz="1451"/>
            </a:lvl5pPr>
            <a:lvl6pPr marL="2073631" indent="0" algn="ctr">
              <a:buNone/>
              <a:defRPr sz="1451"/>
            </a:lvl6pPr>
            <a:lvl7pPr marL="2488357" indent="0" algn="ctr">
              <a:buNone/>
              <a:defRPr sz="1451"/>
            </a:lvl7pPr>
            <a:lvl8pPr marL="2903083" indent="0" algn="ctr">
              <a:buNone/>
              <a:defRPr sz="1451"/>
            </a:lvl8pPr>
            <a:lvl9pPr marL="3317809" indent="0" algn="ctr">
              <a:buNone/>
              <a:defRPr sz="145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12B2-4DD8-4F6B-B780-9CB6C018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7BB62-BF61-4969-BAA6-DF69EE16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27B9-83BA-4B52-B2BC-3B56F19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431B2E-2D8B-42C5-AB73-3C78A799A5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4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F96C-A800-4E10-8D62-A7044DA7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F4C4-D0F0-42DA-AC0B-5CC19435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65B0B-2711-4ABA-9EB2-263AAA70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8228-BD0C-4152-81B8-64574F5F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E8A1-B504-4F61-A94D-F05EC97E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0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E4E7-32CF-4515-9AAA-A7DBFD43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21" y="1709460"/>
            <a:ext cx="7886880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235CA-DD7F-4A17-B956-89B4F5F1A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521" y="4589763"/>
            <a:ext cx="7886880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807E-68D8-43D6-ADD7-4A6AEE3E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D07AF-F8D0-42EB-B97B-A878CACA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99E5-497B-42DF-B200-A680978C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DFCE1D-E915-4EBF-8099-B1FD555B26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52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E1C1-65B2-48C1-A766-A474D3F8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3C96-1A2F-45CA-8019-718672F32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880" y="1795869"/>
            <a:ext cx="4093920" cy="42455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56542-98F2-4ED7-A695-0C1F08E85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9041" y="1795869"/>
            <a:ext cx="4093920" cy="42455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07771-EC11-4DA8-8FF8-358D6373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28D10-A712-4E2D-8BE9-A320EA3E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79AEA-CB1F-4BC5-B9A2-DC440785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EE70B8-96FC-49B0-B5C0-43A7E3CAE9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2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4778-27B1-4EC9-8661-6FE7DF3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1" y="365798"/>
            <a:ext cx="7886880" cy="13249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14BB1-6595-4560-8BA5-11435D138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280" y="1680657"/>
            <a:ext cx="386928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38431-0968-4330-A5C4-45A7793BA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80" y="2504424"/>
            <a:ext cx="3869280" cy="3685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B7B79-BF8B-4DC9-95C8-8B24AFAB8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600" y="1680657"/>
            <a:ext cx="388656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04BD7-C88C-4A5E-B4CA-2CD6FA33F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600" y="2504424"/>
            <a:ext cx="3886560" cy="3685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4F5B1-8E3C-4170-9BD7-19CAB214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28680-84D6-4C42-BACC-01DA32CB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9621F-1B87-4EF5-A6FE-238C9101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0D4D42-1C80-400A-ACF8-6429267750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7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C1B3-23B8-4825-BBEE-5C3538FF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65347-D22B-489F-B705-26AF5077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A8E17-FFE4-467E-96E1-C6ABF1BD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70594-5334-427D-8C70-079F6765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99B030-6EC8-4E12-B776-6F4F0C72E4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15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C9ADA-C250-4560-86D5-79717019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5980D-A6C2-46A6-849C-9ED908B9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40232-884C-4AE9-A58D-C75D9C19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4011AF-35CA-4A35-B4F1-50B4A6946E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7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133C-330C-4EF0-93C8-0A6ED61D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C050-087B-4AB8-913F-781982B7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B59AF-282D-40DF-AE65-2C3D0C133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CA60E-81C6-4595-A4AB-06F43351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3E472-D8CE-4662-A4E8-472F888E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AB525-9E10-448F-B3DD-4A8D8C31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E10869-5D3E-4887-A861-5644F66256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3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DD25-4C3C-4098-B719-F2CE1704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56B3-0BAA-45D2-9D96-9C11F96C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89AA2-1F7C-49E2-A0F1-B93FD6BF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ECC0-11BB-45A2-9058-C01DC09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604D2-2373-4069-A06F-80286C8B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7D2E60-18D4-4C6D-A414-4D3E4DAA4B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52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A23B-4327-4E41-8758-186AC8D9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CFCFB-9286-4CB5-87BB-8439FFAB4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26" indent="0">
              <a:buNone/>
              <a:defRPr sz="2540"/>
            </a:lvl2pPr>
            <a:lvl3pPr marL="829452" indent="0">
              <a:buNone/>
              <a:defRPr sz="2177"/>
            </a:lvl3pPr>
            <a:lvl4pPr marL="1244178" indent="0">
              <a:buNone/>
              <a:defRPr sz="1814"/>
            </a:lvl4pPr>
            <a:lvl5pPr marL="1658904" indent="0">
              <a:buNone/>
              <a:defRPr sz="1814"/>
            </a:lvl5pPr>
            <a:lvl6pPr marL="2073631" indent="0">
              <a:buNone/>
              <a:defRPr sz="1814"/>
            </a:lvl6pPr>
            <a:lvl7pPr marL="2488357" indent="0">
              <a:buNone/>
              <a:defRPr sz="1814"/>
            </a:lvl7pPr>
            <a:lvl8pPr marL="2903083" indent="0">
              <a:buNone/>
              <a:defRPr sz="1814"/>
            </a:lvl8pPr>
            <a:lvl9pPr marL="3317809" indent="0">
              <a:buNone/>
              <a:defRPr sz="181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47366-47AE-4918-A3EA-05FDE8712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93FB0-A5A7-42D5-AA90-5AC029AB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C951D-D1C7-4F61-AE2B-89683800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8BC5B-C3EF-4775-A610-BEA59F87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C150CF-50BC-408F-B629-F25F08090F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9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3ABF-F044-44C1-A882-18F8FE75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81213-1E0C-45CC-B07D-AD672D373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3EBC4-1BB4-4975-B02D-979EB468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11BEA-05A0-4395-AC87-11D07F92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5D52-332B-4D58-8A2F-908CB773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E24DF7-5CC5-4D59-946F-BE31205CDA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68065-233B-49EC-B17E-6518C4464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4561" y="326915"/>
            <a:ext cx="2122560" cy="5714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6E316-4DE8-4701-9884-9D7561474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6881" y="326915"/>
            <a:ext cx="6229440" cy="57145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3FC3A-8637-4574-B65A-14B695B7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143C4-C3CC-4641-83FE-17064D32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00AE1-14D1-4C78-86E9-9B26D94C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7F2D5A-E1B8-4219-929D-1E99682166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8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EE27-0467-4611-93E4-F716023B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21" y="1709460"/>
            <a:ext cx="7886880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66DA-B7E3-4142-AE0C-06995BF59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521" y="4589763"/>
            <a:ext cx="7886880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89B19-C61E-4C16-82AE-5134F209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71429-F9F9-4274-81F7-6E16D043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93CAB-E7B8-4A6B-8982-C656BD49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446DF8-82E1-4B7D-B54B-97A6FF8FBD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0DA1-D11D-414D-B92C-47D0A7F8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1ED0-5F3D-43ED-97FA-3A8629ED0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601" y="4245566"/>
            <a:ext cx="4093920" cy="2285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AF799-61EA-4268-AAF2-E9DB615ED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1760" y="4245566"/>
            <a:ext cx="4095360" cy="2285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8295A-211F-47BD-B3E5-76F4D5B9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4567F-5CA5-44B3-9FF9-F9C73FAC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BBA7-4DC3-4E93-8B88-92C0DE28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CB6F34-337D-419B-BC4E-620F7ADFEE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6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7EE7-3EE6-4E40-90E6-F3AD77F8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1" y="365798"/>
            <a:ext cx="7886880" cy="13249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8BDF9-5B09-4615-BA42-E89EF41D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280" y="1680657"/>
            <a:ext cx="386928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0C534-7CF3-498A-B855-E82765DDC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80" y="2504424"/>
            <a:ext cx="3869280" cy="3685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37922-A9E3-41B0-8C4D-EE86D51C1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600" y="1680657"/>
            <a:ext cx="388656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C5046-3C3B-42B1-BDD5-06B158CAA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600" y="2504424"/>
            <a:ext cx="3886560" cy="3685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244AD-B88E-4391-9DBB-FE3F7DB1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8D4E4-18F2-49BB-B564-89006F3F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0E448-A09D-4CE2-B9FD-41E9158E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A59892-C0DF-411A-9121-144E3A5FF6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2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2BF1-BA5C-4998-8ECB-FC747DC8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41B86-C29F-4320-B4A1-A87FC271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D359B-D997-4CFC-86B1-3FC80042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D1F96-87BE-4EB8-8842-6C7E2452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D3BBA9-FD37-4678-A1A0-D9ECE3C442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6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CBDDF-E1F2-439C-B459-D7ABE2CF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5E060-97CD-441E-A0FC-9246EDFB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F51B-6B7B-4233-8464-D7EE3D86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4EBF9F-F03D-4009-9821-08647DCBEB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16AB-F079-4A95-959E-8765DF1B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91E1-2ED3-4206-B7F6-FFF578A2A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9224E-BA33-420C-8454-FF687C1C0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AE125-CF55-447A-8CED-F292FBF6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3716E-0DA6-4733-B839-87647CB7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D369E-623B-47EB-96ED-4C7691F3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E9BF9E-56DB-44BD-805D-7310DDEE9F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2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7154-C336-47A7-BE65-51B6F8AF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491DB-1B33-4612-B18D-AD3D594CE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26" indent="0">
              <a:buNone/>
              <a:defRPr sz="2540"/>
            </a:lvl2pPr>
            <a:lvl3pPr marL="829452" indent="0">
              <a:buNone/>
              <a:defRPr sz="2177"/>
            </a:lvl3pPr>
            <a:lvl4pPr marL="1244178" indent="0">
              <a:buNone/>
              <a:defRPr sz="1814"/>
            </a:lvl4pPr>
            <a:lvl5pPr marL="1658904" indent="0">
              <a:buNone/>
              <a:defRPr sz="1814"/>
            </a:lvl5pPr>
            <a:lvl6pPr marL="2073631" indent="0">
              <a:buNone/>
              <a:defRPr sz="1814"/>
            </a:lvl6pPr>
            <a:lvl7pPr marL="2488357" indent="0">
              <a:buNone/>
              <a:defRPr sz="1814"/>
            </a:lvl7pPr>
            <a:lvl8pPr marL="2903083" indent="0">
              <a:buNone/>
              <a:defRPr sz="1814"/>
            </a:lvl8pPr>
            <a:lvl9pPr marL="3317809" indent="0">
              <a:buNone/>
              <a:defRPr sz="181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7F51D-9A5D-4A6D-9F9A-FA96C30C7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F12F5-05AB-4D30-937E-E3E6F66D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57AB3-2026-434D-8146-A490991F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914D3-09A8-4C0E-9DFE-742CB477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8BCE07-2F2D-48AC-AD9D-7CCBDE1B30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76F5E0A-9FE1-4416-8D10-DE124BF79928}"/>
              </a:ext>
            </a:extLst>
          </p:cNvPr>
          <p:cNvSpPr/>
          <p:nvPr/>
        </p:nvSpPr>
        <p:spPr>
          <a:xfrm>
            <a:off x="0" y="2857623"/>
            <a:ext cx="8816882" cy="11430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wrap="none" lIns="81638" tIns="40819" rIns="81638" bIns="40819" anchor="ctr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633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90AEA0D-4DED-48D9-BEB7-35F3A785C3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551" y="3020915"/>
            <a:ext cx="8490331" cy="8164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AA334-3FDC-49EB-AA58-C63C9056A5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9827" y="4245611"/>
            <a:ext cx="8327055" cy="22860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A2DA8-7A6D-4ABF-A697-A177D4F11D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857575" y="6205124"/>
            <a:ext cx="2122583" cy="4898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l" rtl="0" hangingPunct="0">
              <a:buNone/>
              <a:tabLst/>
              <a:defRPr lang="en-US" sz="1633" b="1" kern="1200">
                <a:solidFill>
                  <a:srgbClr val="E74C3C"/>
                </a:solidFill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4C400-31D8-4558-B11A-A7F2B7DD7D5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979653" y="6205124"/>
            <a:ext cx="2938961" cy="4898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633" b="1" kern="1200">
                <a:solidFill>
                  <a:srgbClr val="E74C3C"/>
                </a:solidFill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F0B7B-AD01-4C68-870F-0C7E64E7039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63275" y="6205124"/>
            <a:ext cx="489827" cy="4898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633" b="1" kern="1200">
                <a:solidFill>
                  <a:srgbClr val="E74C3C"/>
                </a:solidFill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fld id="{4FC45645-9A25-48BA-AA28-BFDD3E1E09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2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hangingPunct="1">
        <a:tabLst/>
        <a:defRPr lang="en-US" sz="2903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036"/>
        </a:spcAft>
        <a:tabLst/>
        <a:defRPr lang="en-US" sz="2358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  <a:lvl2pPr marL="622089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815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541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268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0994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A7CD151-55D9-422F-96DD-BFE42B554D95}"/>
              </a:ext>
            </a:extLst>
          </p:cNvPr>
          <p:cNvSpPr/>
          <p:nvPr/>
        </p:nvSpPr>
        <p:spPr>
          <a:xfrm>
            <a:off x="0" y="163293"/>
            <a:ext cx="8816882" cy="11430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E832DC3-C45E-486B-82B7-F5825A20E33C}"/>
              </a:ext>
            </a:extLst>
          </p:cNvPr>
          <p:cNvSpPr/>
          <p:nvPr/>
        </p:nvSpPr>
        <p:spPr>
          <a:xfrm>
            <a:off x="6857575" y="6205124"/>
            <a:ext cx="2285858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6D932FF-6BEE-45D8-AFA4-7E67224A86C4}"/>
              </a:ext>
            </a:extLst>
          </p:cNvPr>
          <p:cNvSpPr/>
          <p:nvPr/>
        </p:nvSpPr>
        <p:spPr>
          <a:xfrm>
            <a:off x="816378" y="6205124"/>
            <a:ext cx="587792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031F39-8B88-4E38-8B84-BB759F3FB1F6}"/>
              </a:ext>
            </a:extLst>
          </p:cNvPr>
          <p:cNvSpPr/>
          <p:nvPr/>
        </p:nvSpPr>
        <p:spPr>
          <a:xfrm>
            <a:off x="163275" y="6205124"/>
            <a:ext cx="489827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C1435E78-F4C4-4ED0-BE18-F87861F7A5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551" y="326585"/>
            <a:ext cx="8490331" cy="8164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1E166B-D290-49AD-B97A-84A13380C3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6551" y="1796220"/>
            <a:ext cx="8327055" cy="42456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B7B03B-8E26-43F2-9386-0F6A7DE5AE1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857575" y="6205125"/>
            <a:ext cx="2122583" cy="47322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CC94B7-672B-4797-BE0D-E72CF09A478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979653" y="6205124"/>
            <a:ext cx="2938961" cy="4898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1D10E1-4E73-4C54-AC5C-65E5116142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63275" y="6205124"/>
            <a:ext cx="489827" cy="489878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fld id="{6498BB85-C701-44D5-9FC6-7F06C67FC0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hangingPunct="1">
        <a:tabLst/>
        <a:defRPr lang="en-US" sz="2903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036"/>
        </a:spcAft>
        <a:tabLst/>
        <a:defRPr lang="en-US" sz="2358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  <a:lvl2pPr marL="622089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815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541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268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0994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ywenderlich.com/79031/unity-new-gui-tutorialpart-2" TargetMode="External"/><Relationship Id="rId2" Type="http://schemas.openxmlformats.org/officeDocument/2006/relationships/hyperlink" Target="https://unity3d.com/learn/tutorials/topics/user-interface-ui/ui-transitions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492F-5C31-43F6-9FEA-5269F878B0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3D Game Basic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39CE3-751E-4B24-ACB2-3B097327ED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r"/>
            <a:r>
              <a:rPr lang="en-US" sz="2400" b="0" dirty="0">
                <a:latin typeface="Source Sans Pro Light" pitchFamily="34"/>
              </a:rPr>
              <a:t>Unity3D Basic for Beginners</a:t>
            </a:r>
          </a:p>
          <a:p>
            <a:pPr lvl="0" algn="r"/>
            <a:r>
              <a:rPr lang="en-US" sz="2400" b="0" dirty="0">
                <a:latin typeface="Source Sans Pro Light" pitchFamily="34"/>
              </a:rPr>
              <a:t>3</a:t>
            </a:r>
            <a:r>
              <a:rPr lang="en-US" sz="2400" b="0" baseline="30000" dirty="0">
                <a:latin typeface="Source Sans Pro Light" pitchFamily="34"/>
              </a:rPr>
              <a:t>rd</a:t>
            </a:r>
            <a:r>
              <a:rPr lang="en-US" sz="2400" b="0" dirty="0">
                <a:latin typeface="Source Sans Pro Light" pitchFamily="34"/>
              </a:rPr>
              <a:t> Class</a:t>
            </a:r>
          </a:p>
          <a:p>
            <a:pPr lvl="0" algn="r"/>
            <a:endParaRPr lang="en-US" sz="2400" b="0" dirty="0">
              <a:latin typeface="Source Sans Pro Light" pitchFamily="34"/>
            </a:endParaRPr>
          </a:p>
          <a:p>
            <a:pPr lvl="0" algn="r"/>
            <a:r>
              <a:rPr lang="en-US" sz="2400" b="0" dirty="0">
                <a:latin typeface="Source Sans Pro Light" pitchFamily="34"/>
              </a:rPr>
              <a:t>Handityo Aulia Putra</a:t>
            </a:r>
          </a:p>
          <a:p>
            <a:pPr lvl="0" algn="r"/>
            <a:r>
              <a:rPr lang="en-US" sz="2400" b="0" dirty="0">
                <a:latin typeface="Source Sans Pro Light" pitchFamily="34"/>
              </a:rPr>
              <a:t>handityo@kmu.ac.kr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8B801-7823-4C93-A46B-49F38E9B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4EBF9F-F03D-4009-9821-08647DCBEB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3162-CC4C-429E-B106-938B7D63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MenuActions.cs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ECA89-B804-4FFD-B972-F5619108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FAC87-07ED-46AE-AB61-9E018EC6BD38}"/>
              </a:ext>
            </a:extLst>
          </p:cNvPr>
          <p:cNvSpPr/>
          <p:nvPr/>
        </p:nvSpPr>
        <p:spPr>
          <a:xfrm>
            <a:off x="1123244" y="2401207"/>
            <a:ext cx="76936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Std"/>
              </a:rPr>
              <a:t>using </a:t>
            </a:r>
            <a:r>
              <a:rPr lang="en-US" dirty="0" err="1">
                <a:latin typeface="CourierStd"/>
              </a:rPr>
              <a:t>UnityEngine</a:t>
            </a:r>
            <a:r>
              <a:rPr lang="en-US" dirty="0">
                <a:latin typeface="CourierStd"/>
              </a:rPr>
              <a:t>;</a:t>
            </a:r>
          </a:p>
          <a:p>
            <a:r>
              <a:rPr lang="en-US" dirty="0">
                <a:latin typeface="CourierStd"/>
              </a:rPr>
              <a:t>using </a:t>
            </a:r>
            <a:r>
              <a:rPr lang="en-US" dirty="0" err="1">
                <a:latin typeface="CourierStd"/>
              </a:rPr>
              <a:t>System.Collections</a:t>
            </a:r>
            <a:r>
              <a:rPr lang="en-US" dirty="0">
                <a:latin typeface="CourierStd"/>
              </a:rPr>
              <a:t>;</a:t>
            </a:r>
          </a:p>
          <a:p>
            <a:endParaRPr lang="en-US" dirty="0">
              <a:latin typeface="CourierStd"/>
            </a:endParaRPr>
          </a:p>
          <a:p>
            <a:r>
              <a:rPr lang="en-US" dirty="0">
                <a:latin typeface="CourierStd"/>
              </a:rPr>
              <a:t>public class </a:t>
            </a:r>
            <a:r>
              <a:rPr lang="en-US" dirty="0" err="1">
                <a:latin typeface="CourierStd"/>
              </a:rPr>
              <a:t>MenuActions</a:t>
            </a:r>
            <a:r>
              <a:rPr lang="en-US" dirty="0">
                <a:latin typeface="CourierStd"/>
              </a:rPr>
              <a:t> : </a:t>
            </a:r>
            <a:r>
              <a:rPr lang="en-US" dirty="0" err="1">
                <a:latin typeface="CourierStd"/>
              </a:rPr>
              <a:t>MonoBehaviour</a:t>
            </a:r>
            <a:r>
              <a:rPr lang="en-US" dirty="0">
                <a:latin typeface="CourierStd"/>
              </a:rPr>
              <a:t> {</a:t>
            </a:r>
          </a:p>
          <a:p>
            <a:r>
              <a:rPr lang="en-US" dirty="0">
                <a:latin typeface="CourierStd"/>
              </a:rPr>
              <a:t>  public void </a:t>
            </a:r>
            <a:r>
              <a:rPr lang="en-US" dirty="0" err="1">
                <a:latin typeface="CourierStd"/>
              </a:rPr>
              <a:t>MENU_ACTION_GotoPage</a:t>
            </a:r>
            <a:r>
              <a:rPr lang="en-US" dirty="0">
                <a:latin typeface="CourierStd"/>
              </a:rPr>
              <a:t>(string </a:t>
            </a:r>
            <a:r>
              <a:rPr lang="en-US" dirty="0" err="1">
                <a:latin typeface="CourierStd"/>
              </a:rPr>
              <a:t>sceneName</a:t>
            </a:r>
            <a:r>
              <a:rPr lang="en-US" dirty="0">
                <a:latin typeface="CourierStd"/>
              </a:rPr>
              <a:t>){</a:t>
            </a:r>
          </a:p>
          <a:p>
            <a:r>
              <a:rPr lang="en-US" dirty="0">
                <a:latin typeface="CourierStd"/>
              </a:rPr>
              <a:t>    </a:t>
            </a:r>
            <a:r>
              <a:rPr lang="en-US" dirty="0" err="1">
                <a:latin typeface="CourierStd"/>
              </a:rPr>
              <a:t>Application.LoadLevel</a:t>
            </a:r>
            <a:r>
              <a:rPr lang="en-US" dirty="0">
                <a:latin typeface="CourierStd"/>
              </a:rPr>
              <a:t>(</a:t>
            </a:r>
            <a:r>
              <a:rPr lang="en-US" dirty="0" err="1">
                <a:latin typeface="CourierStd"/>
              </a:rPr>
              <a:t>sceneName</a:t>
            </a:r>
            <a:r>
              <a:rPr lang="en-US" dirty="0">
                <a:latin typeface="CourierStd"/>
              </a:rPr>
              <a:t>);</a:t>
            </a:r>
          </a:p>
          <a:p>
            <a:r>
              <a:rPr lang="en-US" dirty="0">
                <a:latin typeface="CourierStd"/>
              </a:rPr>
              <a:t>  }</a:t>
            </a:r>
          </a:p>
          <a:p>
            <a:r>
              <a:rPr lang="en-US" dirty="0">
                <a:latin typeface="CourierStd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1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ABB9-CDB0-42E1-95E2-C73EE85E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 Buttons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04D9-63D0-432D-9C4B-C78088BB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To </a:t>
            </a:r>
            <a:r>
              <a:rPr lang="en-US" b="0" dirty="0">
                <a:solidFill>
                  <a:srgbClr val="FF0000"/>
                </a:solidFill>
              </a:rPr>
              <a:t>create</a:t>
            </a:r>
            <a:r>
              <a:rPr lang="en-US" b="0" dirty="0"/>
              <a:t> a new </a:t>
            </a:r>
            <a:r>
              <a:rPr lang="en-US" dirty="0" err="1"/>
              <a:t>OnClick</a:t>
            </a:r>
            <a:r>
              <a:rPr lang="en-US" b="0" dirty="0"/>
              <a:t> event handler for this button. </a:t>
            </a:r>
          </a:p>
          <a:p>
            <a:pPr marL="964989" lvl="1" indent="-342900"/>
            <a:r>
              <a:rPr lang="en-US" b="0" dirty="0">
                <a:solidFill>
                  <a:srgbClr val="FF0000"/>
                </a:solidFill>
              </a:rPr>
              <a:t>Ensure</a:t>
            </a:r>
            <a:r>
              <a:rPr lang="en-US" b="0" dirty="0"/>
              <a:t> that the </a:t>
            </a:r>
            <a:r>
              <a:rPr lang="en-US" b="1" dirty="0"/>
              <a:t>Button</a:t>
            </a:r>
            <a:r>
              <a:rPr lang="en-US" b="0" dirty="0"/>
              <a:t> is </a:t>
            </a:r>
            <a:r>
              <a:rPr lang="en-US" b="0" dirty="0">
                <a:solidFill>
                  <a:srgbClr val="FF0000"/>
                </a:solidFill>
              </a:rPr>
              <a:t>selected</a:t>
            </a:r>
            <a:r>
              <a:rPr lang="en-US" b="0" dirty="0"/>
              <a:t> </a:t>
            </a:r>
            <a:r>
              <a:rPr lang="en-US" dirty="0"/>
              <a:t>in the </a:t>
            </a:r>
            <a:r>
              <a:rPr lang="en-US" b="1" dirty="0"/>
              <a:t>Hierarchy</a:t>
            </a:r>
            <a:r>
              <a:rPr lang="en-US" dirty="0"/>
              <a:t> panel </a:t>
            </a:r>
          </a:p>
          <a:p>
            <a:pPr marL="964989" lvl="1" indent="-342900"/>
            <a:r>
              <a:rPr lang="en-US" b="0" dirty="0">
                <a:solidFill>
                  <a:srgbClr val="FF0000"/>
                </a:solidFill>
              </a:rPr>
              <a:t>Click</a:t>
            </a:r>
            <a:r>
              <a:rPr lang="en-US" b="0" dirty="0"/>
              <a:t> on the plus sign </a:t>
            </a:r>
            <a:r>
              <a:rPr lang="en-US" dirty="0"/>
              <a:t>"</a:t>
            </a:r>
            <a:r>
              <a:rPr lang="en-US" dirty="0">
                <a:solidFill>
                  <a:srgbClr val="0070C0"/>
                </a:solidFill>
              </a:rPr>
              <a:t>+</a:t>
            </a:r>
            <a:r>
              <a:rPr lang="en-US" dirty="0"/>
              <a:t>“</a:t>
            </a:r>
            <a:r>
              <a:rPr lang="en-US" b="0" dirty="0"/>
              <a:t> button at the bottom of the </a:t>
            </a:r>
            <a:r>
              <a:rPr lang="en-US" b="1" dirty="0"/>
              <a:t>Button (Script) </a:t>
            </a:r>
            <a:r>
              <a:rPr lang="en-US" b="0" dirty="0"/>
              <a:t>component, in the </a:t>
            </a:r>
            <a:r>
              <a:rPr lang="en-US" b="1" dirty="0"/>
              <a:t>Inspector</a:t>
            </a:r>
            <a:r>
              <a:rPr lang="en-US" b="0" dirty="0"/>
              <a:t> view</a:t>
            </a:r>
            <a:r>
              <a:rPr lang="en-US" dirty="0"/>
              <a:t>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</a:rPr>
              <a:t>Drag</a:t>
            </a:r>
            <a:r>
              <a:rPr lang="en-US" b="0" dirty="0"/>
              <a:t> the </a:t>
            </a:r>
            <a:r>
              <a:rPr lang="en-US" dirty="0"/>
              <a:t>Main Camera </a:t>
            </a:r>
            <a:r>
              <a:rPr lang="en-US" b="0" dirty="0"/>
              <a:t>from the </a:t>
            </a:r>
            <a:r>
              <a:rPr lang="en-US" dirty="0"/>
              <a:t>Hierarchy</a:t>
            </a:r>
            <a:r>
              <a:rPr lang="en-US" b="0" dirty="0"/>
              <a:t> over the </a:t>
            </a:r>
            <a:r>
              <a:rPr lang="en-US" dirty="0"/>
              <a:t>Object</a:t>
            </a:r>
            <a:r>
              <a:rPr lang="en-US" b="0" dirty="0"/>
              <a:t> slot—immediately below the menu saying </a:t>
            </a:r>
            <a:r>
              <a:rPr lang="en-US" dirty="0"/>
              <a:t>Runtime Only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This means that when the </a:t>
            </a:r>
            <a:r>
              <a:rPr lang="en-US" dirty="0"/>
              <a:t>Button</a:t>
            </a:r>
            <a:r>
              <a:rPr lang="en-US" b="0" dirty="0"/>
              <a:t> receives an </a:t>
            </a:r>
            <a:r>
              <a:rPr lang="en-US" dirty="0" err="1"/>
              <a:t>OnClick</a:t>
            </a:r>
            <a:r>
              <a:rPr lang="en-US" b="0" dirty="0"/>
              <a:t> event, we can call a public method from a scripted object inside the </a:t>
            </a:r>
            <a:r>
              <a:rPr lang="en-US" dirty="0"/>
              <a:t>Main Camera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1DA18-C122-44EE-88E4-29D949C8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77F6-2B7D-4C3C-9483-10D5D896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 Buttons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4B19-F6D6-4811-AF43-77B2836E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75" y="1796220"/>
            <a:ext cx="3212657" cy="42456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/>
              <a:t>Now, </a:t>
            </a:r>
            <a:r>
              <a:rPr lang="en-US" sz="1600" b="0" dirty="0">
                <a:solidFill>
                  <a:srgbClr val="FF0000"/>
                </a:solidFill>
              </a:rPr>
              <a:t>select</a:t>
            </a:r>
            <a:r>
              <a:rPr lang="en-US" sz="1600" b="0" dirty="0"/>
              <a:t> the </a:t>
            </a:r>
            <a:r>
              <a:rPr lang="en-US" sz="1600" dirty="0" err="1"/>
              <a:t>MENU_ACTION_GotoPage</a:t>
            </a:r>
            <a:r>
              <a:rPr lang="en-US" sz="1600" dirty="0"/>
              <a:t>() </a:t>
            </a:r>
            <a:r>
              <a:rPr lang="en-US" sz="1600" b="0" dirty="0"/>
              <a:t>method from the </a:t>
            </a:r>
            <a:r>
              <a:rPr lang="en-US" sz="1600" dirty="0" err="1"/>
              <a:t>MenuActions</a:t>
            </a:r>
            <a:r>
              <a:rPr lang="en-US" sz="1600" b="0" dirty="0"/>
              <a:t> drop-down list (initially showing </a:t>
            </a:r>
            <a:r>
              <a:rPr lang="en-US" sz="1600" dirty="0"/>
              <a:t>No Function</a:t>
            </a:r>
            <a:r>
              <a:rPr lang="en-US" sz="1600" b="0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FF0000"/>
                </a:solidFill>
              </a:rPr>
              <a:t>Type</a:t>
            </a:r>
            <a:r>
              <a:rPr lang="en-US" sz="1600" b="0" dirty="0"/>
              <a:t> “</a:t>
            </a:r>
            <a:r>
              <a:rPr lang="en-US" sz="1600" b="0" dirty="0">
                <a:solidFill>
                  <a:srgbClr val="00B050"/>
                </a:solidFill>
              </a:rPr>
              <a:t>page2</a:t>
            </a:r>
            <a:r>
              <a:rPr lang="en-US" sz="1600" b="0" dirty="0"/>
              <a:t>” (the name of the scene we want to be loaded when this button is clicked) in the text box, below the method’s drop-down menu.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/>
              <a:t>This </a:t>
            </a:r>
            <a:r>
              <a:rPr lang="en-US" sz="1600" dirty="0"/>
              <a:t>page2</a:t>
            </a:r>
            <a:r>
              <a:rPr lang="en-US" sz="1600" b="0" dirty="0"/>
              <a:t> string will be passed to the method when the button receives an </a:t>
            </a:r>
            <a:r>
              <a:rPr lang="en-US" sz="1600" dirty="0" err="1"/>
              <a:t>OnClick</a:t>
            </a:r>
            <a:r>
              <a:rPr lang="en-US" sz="1600" b="0" dirty="0"/>
              <a:t> event message, as shown here: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E51B-374C-4066-A6CB-00269DA9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2544D-4A65-43B9-9B01-8DBD1108F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796220"/>
            <a:ext cx="5657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3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4ADC-7757-4C4B-832B-EC17591E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 Buttons - 6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5461-7EF0-4E25-B6F9-E159E9E5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</a:rPr>
              <a:t>Save</a:t>
            </a:r>
            <a:r>
              <a:rPr lang="en-US" b="0" dirty="0"/>
              <a:t> the current scene, </a:t>
            </a:r>
            <a:r>
              <a:rPr lang="en-US" b="0" dirty="0">
                <a:solidFill>
                  <a:srgbClr val="FF0000"/>
                </a:solidFill>
              </a:rPr>
              <a:t>create</a:t>
            </a:r>
            <a:r>
              <a:rPr lang="en-US" b="0" dirty="0"/>
              <a:t> a new empty scene, and then </a:t>
            </a:r>
            <a:r>
              <a:rPr lang="en-US" b="0" dirty="0">
                <a:solidFill>
                  <a:srgbClr val="FF0000"/>
                </a:solidFill>
              </a:rPr>
              <a:t>save</a:t>
            </a:r>
            <a:r>
              <a:rPr lang="en-US" b="0" dirty="0"/>
              <a:t> this new scene as </a:t>
            </a:r>
            <a:r>
              <a:rPr lang="en-US" dirty="0"/>
              <a:t>page2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Follow the similar steps with previous one for this scene. </a:t>
            </a:r>
          </a:p>
          <a:p>
            <a:pPr marL="964989" lvl="1" indent="-342900"/>
            <a:r>
              <a:rPr lang="en-US" b="0" dirty="0">
                <a:solidFill>
                  <a:srgbClr val="FF0000"/>
                </a:solidFill>
              </a:rPr>
              <a:t>Add</a:t>
            </a:r>
            <a:r>
              <a:rPr lang="en-US" b="0" dirty="0"/>
              <a:t> a </a:t>
            </a:r>
            <a:r>
              <a:rPr lang="en-US" b="1" dirty="0"/>
              <a:t>UI Text</a:t>
            </a:r>
            <a:r>
              <a:rPr lang="en-US" b="0" dirty="0"/>
              <a:t> </a:t>
            </a:r>
            <a:r>
              <a:rPr lang="en-US" b="0" dirty="0" err="1"/>
              <a:t>GameObject</a:t>
            </a:r>
            <a:r>
              <a:rPr lang="en-US" b="0" dirty="0"/>
              <a:t>, displaying the text Instructions / (page 2) in a large font size. </a:t>
            </a:r>
          </a:p>
          <a:p>
            <a:pPr marL="964989" lvl="1" indent="-342900"/>
            <a:r>
              <a:rPr lang="en-US" b="0" dirty="0">
                <a:solidFill>
                  <a:srgbClr val="FF0000"/>
                </a:solidFill>
              </a:rPr>
              <a:t>Add</a:t>
            </a:r>
            <a:r>
              <a:rPr lang="en-US" b="0" dirty="0"/>
              <a:t> a </a:t>
            </a:r>
            <a:r>
              <a:rPr lang="en-US" b="1" dirty="0"/>
              <a:t>UI Button</a:t>
            </a:r>
            <a:r>
              <a:rPr lang="en-US" b="0" dirty="0"/>
              <a:t>, showing the </a:t>
            </a:r>
            <a:r>
              <a:rPr lang="en-US" b="1" dirty="0" err="1"/>
              <a:t>goto</a:t>
            </a:r>
            <a:r>
              <a:rPr lang="en-US" b="1" dirty="0"/>
              <a:t> page 1 text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</a:rPr>
              <a:t>Add</a:t>
            </a:r>
            <a:r>
              <a:rPr lang="en-US" b="0" dirty="0"/>
              <a:t> the current scene to the build (so now, both </a:t>
            </a:r>
            <a:r>
              <a:rPr lang="en-US" b="0" dirty="0">
                <a:solidFill>
                  <a:srgbClr val="00B050"/>
                </a:solidFill>
              </a:rPr>
              <a:t>page1</a:t>
            </a:r>
            <a:r>
              <a:rPr lang="en-US" b="0" dirty="0"/>
              <a:t> and </a:t>
            </a:r>
            <a:r>
              <a:rPr lang="en-US" b="0" dirty="0">
                <a:solidFill>
                  <a:srgbClr val="00B050"/>
                </a:solidFill>
              </a:rPr>
              <a:t>page2</a:t>
            </a:r>
            <a:r>
              <a:rPr lang="en-US" b="0" dirty="0"/>
              <a:t> will be listed in the build).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57E5D-8765-4D43-B853-E911E06C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2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40D8-E588-4F67-86DF-EF4479CE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 Buttons - 7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D5D4-20FE-4167-BADD-194ABD6E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</a:rPr>
              <a:t>Add</a:t>
            </a:r>
            <a:r>
              <a:rPr lang="en-US" sz="2000" b="0" dirty="0"/>
              <a:t> an instance of </a:t>
            </a:r>
            <a:r>
              <a:rPr lang="en-US" sz="2000" dirty="0" err="1"/>
              <a:t>MenuActions</a:t>
            </a:r>
            <a:r>
              <a:rPr lang="en-US" sz="2000" b="0" dirty="0"/>
              <a:t> script class to the </a:t>
            </a:r>
            <a:r>
              <a:rPr lang="en-US" sz="2000" dirty="0"/>
              <a:t>Main Camera</a:t>
            </a:r>
            <a:r>
              <a:rPr lang="en-US" sz="20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</a:rPr>
              <a:t>Select</a:t>
            </a:r>
            <a:r>
              <a:rPr lang="en-US" sz="2000" b="0" dirty="0"/>
              <a:t> the </a:t>
            </a:r>
            <a:r>
              <a:rPr lang="en-US" sz="2000" dirty="0"/>
              <a:t>Button</a:t>
            </a:r>
            <a:r>
              <a:rPr lang="en-US" sz="2000" b="0" dirty="0"/>
              <a:t> in the Hierarchy panel, and </a:t>
            </a:r>
            <a:r>
              <a:rPr lang="en-US" sz="2000" b="0" dirty="0">
                <a:solidFill>
                  <a:srgbClr val="FF0000"/>
                </a:solidFill>
              </a:rPr>
              <a:t>add</a:t>
            </a:r>
            <a:r>
              <a:rPr lang="en-US" sz="2000" b="0" dirty="0"/>
              <a:t> an </a:t>
            </a:r>
            <a:r>
              <a:rPr lang="en-US" sz="2000" dirty="0"/>
              <a:t>On Click </a:t>
            </a:r>
            <a:r>
              <a:rPr lang="en-US" sz="2000" b="0" dirty="0"/>
              <a:t>event handler, which will pass the </a:t>
            </a:r>
            <a:r>
              <a:rPr lang="en-US" sz="2000" dirty="0" err="1"/>
              <a:t>MENU_ACTION_GotoPage</a:t>
            </a:r>
            <a:r>
              <a:rPr lang="en-US" sz="2000" dirty="0"/>
              <a:t>() </a:t>
            </a:r>
            <a:r>
              <a:rPr lang="en-US" sz="2000" b="0" dirty="0"/>
              <a:t>method the string </a:t>
            </a:r>
            <a:r>
              <a:rPr lang="en-US" sz="2000" dirty="0"/>
              <a:t>page1</a:t>
            </a:r>
            <a:r>
              <a:rPr lang="en-US" sz="2000" b="0" dirty="0"/>
              <a:t> (the name of the scene we want to be loaded when this button is clicked).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</a:rPr>
              <a:t>Save</a:t>
            </a:r>
            <a:r>
              <a:rPr lang="en-US" sz="2000" b="0" dirty="0"/>
              <a:t> the scene.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When you run the </a:t>
            </a:r>
            <a:r>
              <a:rPr lang="en-US" sz="2000" dirty="0"/>
              <a:t>page1 scene</a:t>
            </a:r>
            <a:r>
              <a:rPr lang="en-US" sz="2000" b="0" dirty="0"/>
              <a:t>, you will be presented with your </a:t>
            </a:r>
            <a:r>
              <a:rPr lang="en-US" sz="2000" dirty="0"/>
              <a:t>Main Menu </a:t>
            </a:r>
            <a:r>
              <a:rPr lang="en-US" sz="2000" b="0" dirty="0"/>
              <a:t>text and a button, which when clicked, makes the game load the page2 scene.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On scene </a:t>
            </a:r>
            <a:r>
              <a:rPr lang="en-US" sz="2000" dirty="0"/>
              <a:t>page2</a:t>
            </a:r>
            <a:r>
              <a:rPr lang="en-US" sz="2000" b="0" dirty="0"/>
              <a:t>, you'll have a button to take you back to </a:t>
            </a:r>
            <a:r>
              <a:rPr lang="en-US" sz="2000" dirty="0"/>
              <a:t>page1</a:t>
            </a:r>
            <a:r>
              <a:rPr lang="en-US" sz="2000" b="0" dirty="0"/>
              <a:t>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6BE2F-9E93-4B2E-8641-F69EDDC1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8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9FE4-9258-4A28-AE07-11D607F9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 Buttons -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CC9C-B919-4A82-848B-844636737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51" y="1447877"/>
            <a:ext cx="8327055" cy="4245611"/>
          </a:xfrm>
        </p:spPr>
        <p:txBody>
          <a:bodyPr/>
          <a:lstStyle/>
          <a:p>
            <a:r>
              <a:rPr lang="en-US" dirty="0"/>
              <a:t>Visual animation for the button mouse-over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There are several ways in which we can visually inform the user that the button is interactive when they move their mouse cursor over 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The simplest is to add a color tint that will appear when the mouse is over the button—this is the default Transition.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With the Button selected in the </a:t>
            </a:r>
            <a:r>
              <a:rPr lang="en-US" sz="2000" dirty="0"/>
              <a:t>Hierarchy</a:t>
            </a:r>
            <a:r>
              <a:rPr lang="en-US" sz="2000" b="0" dirty="0"/>
              <a:t>, choose a tint color (for example, red), for the Highlighted Color property of the </a:t>
            </a:r>
            <a:r>
              <a:rPr lang="en-US" sz="2000" dirty="0"/>
              <a:t>Button (Script) </a:t>
            </a:r>
            <a:r>
              <a:rPr lang="en-US" sz="2000" b="0" dirty="0"/>
              <a:t>component, in the </a:t>
            </a:r>
            <a:r>
              <a:rPr lang="en-US" sz="2000" dirty="0"/>
              <a:t>Inspector</a:t>
            </a:r>
            <a:r>
              <a:rPr lang="en-US" sz="2000" b="0" dirty="0"/>
              <a:t> tab, as shown here: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9E3E3-E87B-461D-B561-F4FA13C1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44571-5481-4EDC-8764-6EA224DB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03" y="4373031"/>
            <a:ext cx="4030041" cy="24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88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D758-6452-44A5-B6F2-8A8B7187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Button Animations – online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EE77-A845-4EA5-B175-883EC501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Unity button transitions tutorial is available at:</a:t>
            </a:r>
          </a:p>
          <a:p>
            <a:r>
              <a:rPr lang="en-US" b="0" dirty="0">
                <a:hlinkClick r:id="rId2"/>
              </a:rPr>
              <a:t>https://unity3d.com/learn/tutorials/topics/user-interface-ui/ui-transitions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Ray </a:t>
            </a:r>
            <a:r>
              <a:rPr lang="en-US" b="0" dirty="0" err="1"/>
              <a:t>Wenderlich's</a:t>
            </a:r>
            <a:r>
              <a:rPr lang="en-US" b="0" dirty="0"/>
              <a:t> tutorial (part 2), including the button animations, is available at:</a:t>
            </a:r>
          </a:p>
          <a:p>
            <a:r>
              <a:rPr lang="en-US" b="0" dirty="0">
                <a:hlinkClick r:id="rId3"/>
              </a:rPr>
              <a:t>http://www.raywenderlich.com/79031/unity-new-gui-tutorialpart-2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46617-4B2A-4D0D-AEF4-8E72976B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84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CB1B25-F6B9-4E51-AE5D-A39FB0E1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Organizing images inside panels and changing panel depths via buttons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A0D39-C41A-4044-9123-32EC01C0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F6192-E2CB-48F5-B9FB-81579E1B9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91" y="4204874"/>
            <a:ext cx="21526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6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9A431B-095E-4143-9816-642B31C3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images inside panel - 1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0A3FF-0A3B-40DC-8ED3-831A2C66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Create a new Unity 2D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Create a new UI </a:t>
            </a:r>
            <a:r>
              <a:rPr lang="en-US" sz="2400" dirty="0"/>
              <a:t>Panel</a:t>
            </a:r>
            <a:r>
              <a:rPr lang="en-US" sz="2400" b="0" dirty="0"/>
              <a:t> named “Panel-jack-diamonds”.</a:t>
            </a:r>
          </a:p>
          <a:p>
            <a:pPr marL="964989" lvl="1" indent="-342900"/>
            <a:r>
              <a:rPr lang="en-US" sz="2219" dirty="0"/>
              <a:t>Position</a:t>
            </a:r>
            <a:r>
              <a:rPr lang="en-US" sz="2219" b="0" dirty="0"/>
              <a:t> it in the middle-center part of the screen, and </a:t>
            </a:r>
            <a:r>
              <a:rPr lang="en-US" sz="2219" dirty="0"/>
              <a:t>size</a:t>
            </a:r>
            <a:r>
              <a:rPr lang="en-US" sz="2219" b="0" dirty="0"/>
              <a:t> it 200 pixels wide by 300 pixels high.</a:t>
            </a:r>
          </a:p>
          <a:p>
            <a:pPr marL="964989" lvl="1" indent="-342900"/>
            <a:r>
              <a:rPr lang="en-US" sz="2219" b="0" dirty="0"/>
              <a:t>Uncheck the </a:t>
            </a:r>
            <a:r>
              <a:rPr lang="en-US" sz="2219" b="1" dirty="0"/>
              <a:t>Image (Script) </a:t>
            </a:r>
            <a:r>
              <a:rPr lang="en-US" sz="2219" b="0" dirty="0"/>
              <a:t>component for this panel </a:t>
            </a:r>
          </a:p>
          <a:p>
            <a:pPr marL="964989" lvl="1" indent="-342900"/>
            <a:r>
              <a:rPr lang="en-US" sz="2000" b="0" dirty="0"/>
              <a:t>(since we don't want to see the default semi-transparent rectangular grey background image of a panel).</a:t>
            </a:r>
          </a:p>
          <a:p>
            <a:pPr marL="342900" indent="-342900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0D0B-0CD2-4631-8B57-9D6D1A07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7D2E60-18D4-4C6D-A414-4D3E4DAA4B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20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6396-BB15-40D8-9F8C-DA803A00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images inside panel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D425-9273-4986-A477-413DFFC0F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Create a new UI </a:t>
            </a:r>
            <a:r>
              <a:rPr lang="en-US" dirty="0"/>
              <a:t>Image</a:t>
            </a:r>
            <a:r>
              <a:rPr lang="en-US" b="0" dirty="0"/>
              <a:t>, and child this image to P</a:t>
            </a:r>
            <a:r>
              <a:rPr lang="en-US" dirty="0"/>
              <a:t>anel-jack-diamonds</a:t>
            </a:r>
            <a:r>
              <a:rPr lang="en-US" b="0" dirty="0"/>
              <a:t>.</a:t>
            </a:r>
          </a:p>
          <a:p>
            <a:pPr marL="964989" lvl="1" indent="-342900"/>
            <a:r>
              <a:rPr lang="en-US" b="0" dirty="0"/>
              <a:t>Position the </a:t>
            </a:r>
            <a:r>
              <a:rPr lang="en-US" b="1" dirty="0"/>
              <a:t>Panel-jack-diamonds</a:t>
            </a:r>
            <a:r>
              <a:rPr lang="en-US" b="0" dirty="0"/>
              <a:t> image at center-middle, and size it to 200 x 300.</a:t>
            </a:r>
          </a:p>
          <a:p>
            <a:pPr marL="964989" lvl="1" indent="-342900"/>
            <a:r>
              <a:rPr lang="en-US" b="0" dirty="0"/>
              <a:t>Drag the </a:t>
            </a:r>
            <a:r>
              <a:rPr lang="en-US" b="1" dirty="0"/>
              <a:t>Jack-of-diamonds</a:t>
            </a:r>
            <a:r>
              <a:rPr lang="en-US" b="0" dirty="0"/>
              <a:t> playing card image into the </a:t>
            </a:r>
            <a:r>
              <a:rPr lang="en-US" b="1" dirty="0"/>
              <a:t>Source Image</a:t>
            </a:r>
            <a:r>
              <a:rPr lang="en-US" b="0" dirty="0"/>
              <a:t> property, for the </a:t>
            </a:r>
            <a:r>
              <a:rPr lang="en-US" b="1" dirty="0"/>
              <a:t>Image (Script) </a:t>
            </a:r>
            <a:r>
              <a:rPr lang="en-US" b="0" dirty="0"/>
              <a:t>component in the </a:t>
            </a:r>
            <a:r>
              <a:rPr lang="en-US" b="1" dirty="0"/>
              <a:t>Inspector</a:t>
            </a:r>
            <a:r>
              <a:rPr lang="en-US" b="0" dirty="0"/>
              <a:t> tab.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A3B46-39B8-4E36-BBD7-A3D822B9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896C1-B5BE-4760-94F7-198CBC80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91" y="4204874"/>
            <a:ext cx="21526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8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F927-5067-4B68-BA88-6641918FD9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3200" dirty="0"/>
              <a:t>Last Class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6139F-5C9B-4B6F-9238-4DAA6818DA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dirty="0"/>
              <a:t>Programming in Unity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en-US" altLang="ko-KR" sz="2400" dirty="0"/>
              <a:t>Creating a message that fades away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en-US" altLang="ko-KR" sz="2400" dirty="0"/>
              <a:t>Displaying a perspective 3D text message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en-US" altLang="ko-KR" sz="2400" dirty="0"/>
              <a:t>Displaying an image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en-US" altLang="ko-KR" sz="2400" dirty="0"/>
              <a:t>Display the value of an interactive UI slider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endParaRPr lang="en-US" altLang="ko-KR" sz="2400" dirty="0"/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EE382-2DA3-458E-A0A2-DEE7B3D3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4011AF-35CA-4A35-B4F1-50B4A6946E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85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42B9-43BB-44E8-8BF5-DF05C039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images inside panel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EC6F-596F-426D-BF79-0A9E8234A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69" y="1699707"/>
            <a:ext cx="6868906" cy="42456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Create a UI Button named Button-move-to-front. </a:t>
            </a:r>
          </a:p>
          <a:p>
            <a:pPr marL="964989" lvl="1" indent="-342900"/>
            <a:r>
              <a:rPr lang="en-US" b="1" dirty="0"/>
              <a:t>Child</a:t>
            </a:r>
            <a:r>
              <a:rPr lang="en-US" b="0" dirty="0"/>
              <a:t> this button to </a:t>
            </a:r>
            <a:r>
              <a:rPr lang="en-US" b="1" dirty="0"/>
              <a:t>Panel-jack-diamonds</a:t>
            </a:r>
            <a:r>
              <a:rPr lang="en-US" b="0" dirty="0"/>
              <a:t>.</a:t>
            </a:r>
          </a:p>
          <a:p>
            <a:pPr marL="964989" lvl="1" indent="-342900"/>
            <a:r>
              <a:rPr lang="en-US" b="0" dirty="0"/>
              <a:t>Delete the </a:t>
            </a:r>
            <a:r>
              <a:rPr lang="en-US" b="1" dirty="0"/>
              <a:t>Text</a:t>
            </a:r>
            <a:r>
              <a:rPr lang="en-US" b="0" dirty="0"/>
              <a:t> child </a:t>
            </a:r>
            <a:r>
              <a:rPr lang="en-US" b="0" dirty="0" err="1"/>
              <a:t>GameObject</a:t>
            </a:r>
            <a:r>
              <a:rPr lang="en-US" b="0" dirty="0"/>
              <a:t> of this button (since we'll use an icon to indicate what this button does).</a:t>
            </a:r>
          </a:p>
          <a:p>
            <a:pPr marL="964989" lvl="1" indent="-342900"/>
            <a:r>
              <a:rPr lang="en-US" b="0" dirty="0"/>
              <a:t>Size the </a:t>
            </a:r>
            <a:r>
              <a:rPr lang="en-US" b="1" dirty="0"/>
              <a:t>Button-move-to-front</a:t>
            </a:r>
            <a:r>
              <a:rPr lang="en-US" b="0" dirty="0"/>
              <a:t> button to 16 x 16, and position it top-center of the player card image, so that it can be seen at the top of the playing card. </a:t>
            </a:r>
          </a:p>
          <a:p>
            <a:pPr marL="964989" lvl="1" indent="-342900"/>
            <a:r>
              <a:rPr lang="en-US" dirty="0"/>
              <a:t>In the </a:t>
            </a:r>
            <a:r>
              <a:rPr lang="en-US" b="1" dirty="0"/>
              <a:t>Inspector</a:t>
            </a:r>
            <a:r>
              <a:rPr lang="en-US" dirty="0"/>
              <a:t> view.</a:t>
            </a:r>
          </a:p>
          <a:p>
            <a:pPr marL="1379715" lvl="2" indent="-342900"/>
            <a:r>
              <a:rPr lang="en-US" b="0" dirty="0"/>
              <a:t>Drag the </a:t>
            </a:r>
            <a:r>
              <a:rPr lang="en-US" b="1" dirty="0" err="1"/>
              <a:t>icon_move_to_front</a:t>
            </a:r>
            <a:r>
              <a:rPr lang="en-US" b="1" dirty="0"/>
              <a:t> </a:t>
            </a:r>
            <a:r>
              <a:rPr lang="en-US" b="0" dirty="0"/>
              <a:t>arrangement triangle icon image into the </a:t>
            </a:r>
            <a:r>
              <a:rPr lang="en-US" b="1" dirty="0"/>
              <a:t>Source Image </a:t>
            </a:r>
            <a:r>
              <a:rPr lang="en-US" b="0" dirty="0"/>
              <a:t>property, for the </a:t>
            </a:r>
            <a:r>
              <a:rPr lang="en-US" b="1" dirty="0"/>
              <a:t>Image (Script) </a:t>
            </a:r>
            <a:r>
              <a:rPr lang="en-US" b="0" dirty="0"/>
              <a:t>component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75A29-32C8-482E-89A1-AC97E909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3F607-8B00-4803-891B-9114DC6D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2648217"/>
            <a:ext cx="21526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44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DDBE-B3FD-493E-B0D7-7913A679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images inside panel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8C2F-2A9F-4DFA-8801-AA0BB59B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51" y="1796220"/>
            <a:ext cx="5236049" cy="4245611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b="0" dirty="0"/>
              <a:t>In the </a:t>
            </a:r>
            <a:r>
              <a:rPr lang="en-US" sz="1800" dirty="0"/>
              <a:t>Hierarchy</a:t>
            </a:r>
            <a:r>
              <a:rPr lang="en-US" sz="1800" b="0" dirty="0"/>
              <a:t> panel,</a:t>
            </a:r>
          </a:p>
          <a:p>
            <a:pPr marL="964989" lvl="1" indent="-342900">
              <a:spcAft>
                <a:spcPts val="400"/>
              </a:spcAft>
            </a:pPr>
            <a:r>
              <a:rPr lang="en-US" sz="1800" b="0" dirty="0"/>
              <a:t>Ensure that the </a:t>
            </a:r>
            <a:r>
              <a:rPr lang="en-US" sz="1800" b="1" dirty="0"/>
              <a:t>Button-move-to-front</a:t>
            </a:r>
            <a:r>
              <a:rPr lang="en-US" sz="1800" b="0" dirty="0"/>
              <a:t> button is selected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b="0" dirty="0"/>
              <a:t>Then, in the </a:t>
            </a:r>
            <a:r>
              <a:rPr lang="en-US" sz="1800" dirty="0"/>
              <a:t>Inspector</a:t>
            </a:r>
            <a:r>
              <a:rPr lang="en-US" sz="1800" b="0" dirty="0"/>
              <a:t> view,</a:t>
            </a:r>
          </a:p>
          <a:p>
            <a:pPr marL="907839" lvl="1" indent="-285750">
              <a:spcAft>
                <a:spcPts val="400"/>
              </a:spcAft>
            </a:pPr>
            <a:r>
              <a:rPr lang="en-US" sz="1619" b="0" dirty="0"/>
              <a:t>Click on the plus sign (</a:t>
            </a:r>
            <a:r>
              <a:rPr lang="en-US" sz="1619" b="1" dirty="0"/>
              <a:t>+</a:t>
            </a:r>
            <a:r>
              <a:rPr lang="en-US" sz="1619" b="0" dirty="0"/>
              <a:t>) at the bottom of the </a:t>
            </a:r>
            <a:r>
              <a:rPr lang="en-US" sz="1619" b="1" dirty="0"/>
              <a:t>Button (Script) </a:t>
            </a:r>
            <a:r>
              <a:rPr lang="en-US" sz="1619" b="0" dirty="0"/>
              <a:t>component, to create a new </a:t>
            </a:r>
            <a:r>
              <a:rPr lang="en-US" sz="1619" b="1" dirty="0" err="1"/>
              <a:t>OnClick</a:t>
            </a:r>
            <a:r>
              <a:rPr lang="en-US" sz="1619" b="0" dirty="0"/>
              <a:t> event handler for this button.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b="0" dirty="0"/>
              <a:t>Drag </a:t>
            </a:r>
            <a:r>
              <a:rPr lang="en-US" sz="1800" dirty="0"/>
              <a:t>Panel-jack-diamonds</a:t>
            </a:r>
            <a:r>
              <a:rPr lang="en-US" sz="1800" b="0" dirty="0"/>
              <a:t> from the </a:t>
            </a:r>
            <a:r>
              <a:rPr lang="en-US" sz="1800" dirty="0"/>
              <a:t>Hierarchy</a:t>
            </a:r>
            <a:r>
              <a:rPr lang="en-US" sz="1800" b="0" dirty="0"/>
              <a:t> over the Object slot (immediately below the menu saying Runtime Only).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Select the </a:t>
            </a:r>
            <a:r>
              <a:rPr lang="en-US" sz="1800" dirty="0" err="1"/>
              <a:t>RectTransform</a:t>
            </a:r>
            <a:r>
              <a:rPr lang="en-US" sz="1800" b="0" dirty="0" err="1"/>
              <a:t>.</a:t>
            </a:r>
            <a:r>
              <a:rPr lang="en-US" sz="1800" dirty="0" err="1"/>
              <a:t>SetAsLastSibling</a:t>
            </a:r>
            <a:r>
              <a:rPr lang="en-US" sz="1800" b="0" dirty="0"/>
              <a:t> method from the drop-down function list (initially showing No Function).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92F44-ABF6-45BE-B75C-0C08D553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1CE30-8A1D-4BD7-9A00-38C3734B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219325"/>
            <a:ext cx="3476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76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799B-59B8-4FD2-B025-43ABC7BC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images inside panel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7320-B63B-4519-9032-70A7BDDE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51" y="1796220"/>
            <a:ext cx="8490331" cy="42456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Repeat </a:t>
            </a:r>
            <a:r>
              <a:rPr lang="en-US" b="0" i="1" dirty="0"/>
              <a:t>step 2</a:t>
            </a:r>
            <a:r>
              <a:rPr lang="en-US" b="0" dirty="0"/>
              <a:t>; create a second </a:t>
            </a:r>
            <a:r>
              <a:rPr lang="en-US" dirty="0"/>
              <a:t>Panel</a:t>
            </a:r>
            <a:r>
              <a:rPr lang="en-US" b="0" dirty="0"/>
              <a:t> with a </a:t>
            </a:r>
            <a:r>
              <a:rPr lang="en-US" dirty="0"/>
              <a:t>move-to-front</a:t>
            </a:r>
            <a:r>
              <a:rPr lang="en-US" b="0" dirty="0"/>
              <a:t> button. </a:t>
            </a:r>
          </a:p>
          <a:p>
            <a:pPr marL="964989" lvl="1" indent="-342900"/>
            <a:r>
              <a:rPr lang="en-US" b="0" dirty="0"/>
              <a:t>Name this second Panel </a:t>
            </a:r>
            <a:r>
              <a:rPr lang="en-US" b="1" dirty="0"/>
              <a:t>Panel-2-diamonds</a:t>
            </a:r>
            <a:r>
              <a:rPr lang="en-US" b="0" dirty="0"/>
              <a:t>, then move and position it slightly to the right of </a:t>
            </a:r>
            <a:r>
              <a:rPr lang="en-US" b="1" dirty="0"/>
              <a:t>Panel-</a:t>
            </a:r>
            <a:r>
              <a:rPr lang="en-US" b="1" dirty="0" err="1"/>
              <a:t>jackdiamonds</a:t>
            </a:r>
            <a:r>
              <a:rPr lang="en-US" b="0" dirty="0"/>
              <a:t>, allowing both the </a:t>
            </a:r>
            <a:r>
              <a:rPr lang="en-US" b="1" dirty="0"/>
              <a:t>move-to-front</a:t>
            </a:r>
            <a:r>
              <a:rPr lang="en-US" b="0" dirty="0"/>
              <a:t> buttons to be seen.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Save your scene and run the game.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will be able to click the </a:t>
            </a:r>
            <a:r>
              <a:rPr lang="en-US" dirty="0"/>
              <a:t>move-to-front</a:t>
            </a:r>
            <a:r>
              <a:rPr lang="en-US" b="0" dirty="0"/>
              <a:t> button on either of the cards to move that card's panel to the front.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If you run the game with the Game panel not maximized, you'll actually see the panels changing order in the list of the children of the Canvas in the Hierarchy.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05762-D188-4F9E-ADC8-5130D9ED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D780A3-BE14-40CC-8D18-322D238C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Input Fields component for text entry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29B879-341F-41E1-882F-295508DE2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772" y="4677001"/>
            <a:ext cx="4328545" cy="11417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4EF5C-271D-4386-87C1-EC340A22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E0D90D-5E2D-4214-A0B5-206B22D4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Fields component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FCE4B-0644-4E83-AE22-74FE4AC42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You can, of course, create a working text input quicker than this project’s method by choosing menu: </a:t>
            </a:r>
            <a:r>
              <a:rPr lang="en-US" i="1" dirty="0"/>
              <a:t>Create</a:t>
            </a:r>
            <a:r>
              <a:rPr lang="en-US" b="0" i="1" dirty="0"/>
              <a:t> | </a:t>
            </a:r>
            <a:r>
              <a:rPr lang="en-US" i="1" dirty="0"/>
              <a:t>UI</a:t>
            </a:r>
            <a:r>
              <a:rPr lang="en-US" b="0" i="1" dirty="0"/>
              <a:t> | </a:t>
            </a:r>
            <a:r>
              <a:rPr lang="en-US" i="1" dirty="0"/>
              <a:t>Input Field</a:t>
            </a:r>
            <a:r>
              <a:rPr lang="en-US" b="0" dirty="0"/>
              <a:t>, which creates a </a:t>
            </a:r>
            <a:r>
              <a:rPr lang="en-US" b="0" dirty="0" err="1"/>
              <a:t>GameObject</a:t>
            </a:r>
            <a:r>
              <a:rPr lang="en-US" b="0" dirty="0"/>
              <a:t> containing an </a:t>
            </a:r>
            <a:r>
              <a:rPr lang="en-US" dirty="0"/>
              <a:t>Input Field </a:t>
            </a:r>
            <a:r>
              <a:rPr lang="en-US" b="0" dirty="0"/>
              <a:t>component, child text, and placeholder </a:t>
            </a:r>
            <a:r>
              <a:rPr lang="en-US" b="0" dirty="0" err="1"/>
              <a:t>GameObjects</a:t>
            </a:r>
            <a:r>
              <a:rPr lang="en-US" b="0" dirty="0"/>
              <a:t>, as shown in the following screenshot. 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However, by following the steps in this project, you'll learn the </a:t>
            </a:r>
            <a:r>
              <a:rPr lang="en-US" b="0" dirty="0">
                <a:solidFill>
                  <a:srgbClr val="FF0000"/>
                </a:solidFill>
              </a:rPr>
              <a:t>interrelationships</a:t>
            </a:r>
            <a:r>
              <a:rPr lang="en-US" b="0" dirty="0"/>
              <a:t> between the different interface elements, because you'll be creating these connections manually from the deconstructed parts of the UI Button </a:t>
            </a:r>
            <a:r>
              <a:rPr lang="en-US" b="0" dirty="0" err="1"/>
              <a:t>GameObject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55EA3-45BA-47B7-A0C5-383B8B6D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7D2E60-18D4-4C6D-A414-4D3E4DAA4B69}" type="slidenum">
              <a:rPr lang="en-US" smtClean="0"/>
              <a:t>24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052BA3-C101-4F37-9091-7CFE6296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3697287"/>
            <a:ext cx="3233057" cy="852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0299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0540-437D-41BF-82A9-428D60AB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Fields component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7095-D4A4-4ABB-B35C-62A61BB1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Create a new Unity 2D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the </a:t>
            </a:r>
            <a:r>
              <a:rPr lang="en-US" dirty="0"/>
              <a:t>Inspector</a:t>
            </a:r>
            <a:r>
              <a:rPr lang="en-US" b="0" dirty="0"/>
              <a:t> view, change the background of the </a:t>
            </a:r>
            <a:r>
              <a:rPr lang="en-US" dirty="0"/>
              <a:t>Main Camera</a:t>
            </a:r>
            <a:r>
              <a:rPr lang="en-US" b="0" dirty="0"/>
              <a:t> to solid white.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Add a UI </a:t>
            </a:r>
            <a:r>
              <a:rPr lang="en-US" dirty="0"/>
              <a:t>Button</a:t>
            </a:r>
            <a:r>
              <a:rPr lang="en-US" b="0" dirty="0"/>
              <a:t> to the scene. Delete the </a:t>
            </a:r>
            <a:r>
              <a:rPr lang="en-US" dirty="0"/>
              <a:t>Button (Script) </a:t>
            </a:r>
            <a:r>
              <a:rPr lang="en-US" b="0" dirty="0"/>
              <a:t>component of the </a:t>
            </a:r>
            <a:r>
              <a:rPr lang="en-US" dirty="0"/>
              <a:t>Button</a:t>
            </a:r>
            <a:r>
              <a:rPr lang="en-US" b="0" dirty="0"/>
              <a:t> </a:t>
            </a:r>
            <a:r>
              <a:rPr lang="en-US" b="0" dirty="0" err="1"/>
              <a:t>GameObject</a:t>
            </a:r>
            <a:r>
              <a:rPr lang="en-US" b="0" dirty="0"/>
              <a:t> </a:t>
            </a:r>
          </a:p>
          <a:p>
            <a:pPr marL="964989" lvl="1" indent="-342900"/>
            <a:r>
              <a:rPr lang="en-US" b="0" dirty="0"/>
              <a:t>(since it won't be a button, it will be an interactive text input by the time we are finished with it!).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E3902-ED31-430C-A18B-5C93AC40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8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304F-8DFB-4BE5-B6D9-73BE74CE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Fields component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306D-E662-4C8C-B1DA-D3426212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51" y="1796220"/>
            <a:ext cx="4419619" cy="42456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Rename the </a:t>
            </a:r>
            <a:r>
              <a:rPr lang="en-US" sz="2000" dirty="0"/>
              <a:t>Text</a:t>
            </a:r>
            <a:r>
              <a:rPr lang="en-US" sz="2000" b="0" dirty="0"/>
              <a:t> child </a:t>
            </a:r>
            <a:r>
              <a:rPr lang="en-US" sz="2000" b="0" dirty="0" err="1"/>
              <a:t>GameObject</a:t>
            </a:r>
            <a:r>
              <a:rPr lang="en-US" sz="2000" b="0" dirty="0"/>
              <a:t> of the </a:t>
            </a:r>
            <a:r>
              <a:rPr lang="en-US" sz="2000" dirty="0"/>
              <a:t>Button</a:t>
            </a:r>
            <a:r>
              <a:rPr lang="en-US" sz="2000" b="0" dirty="0"/>
              <a:t> component to </a:t>
            </a:r>
            <a:r>
              <a:rPr lang="en-US" sz="2000" dirty="0"/>
              <a:t>Text-placeholder.</a:t>
            </a:r>
          </a:p>
          <a:p>
            <a:pPr marL="964989" lvl="1" indent="-342900"/>
            <a:r>
              <a:rPr lang="en-US" sz="1819" b="0" dirty="0"/>
              <a:t>Uncheck the </a:t>
            </a:r>
            <a:r>
              <a:rPr lang="en-US" sz="1819" b="1" dirty="0"/>
              <a:t>Rich Text </a:t>
            </a:r>
            <a:r>
              <a:rPr lang="en-US" sz="1819" b="0" dirty="0"/>
              <a:t>option,</a:t>
            </a:r>
          </a:p>
          <a:p>
            <a:pPr marL="964989" lvl="1" indent="-342900"/>
            <a:r>
              <a:rPr lang="en-US" sz="1819" b="0" dirty="0"/>
              <a:t>change the </a:t>
            </a:r>
            <a:r>
              <a:rPr lang="en-US" sz="1819" b="1" dirty="0"/>
              <a:t>text</a:t>
            </a:r>
            <a:r>
              <a:rPr lang="en-US" sz="1819" b="0" dirty="0"/>
              <a:t> to </a:t>
            </a:r>
            <a:r>
              <a:rPr lang="en-US" sz="1819" b="1" dirty="0"/>
              <a:t>Enter name</a:t>
            </a:r>
            <a:r>
              <a:rPr lang="en-US" sz="1819" b="0" dirty="0"/>
              <a:t>…, </a:t>
            </a:r>
          </a:p>
          <a:p>
            <a:pPr marL="964989" lvl="1" indent="-342900"/>
            <a:r>
              <a:rPr lang="en-US" sz="1819" b="0" dirty="0"/>
              <a:t>change the </a:t>
            </a:r>
            <a:r>
              <a:rPr lang="en-US" sz="1819" b="1" dirty="0"/>
              <a:t>Alignment</a:t>
            </a:r>
            <a:r>
              <a:rPr lang="en-US" sz="1819" b="0" dirty="0"/>
              <a:t> in </a:t>
            </a:r>
            <a:r>
              <a:rPr lang="en-US" sz="1819" b="1" dirty="0"/>
              <a:t>Left</a:t>
            </a:r>
            <a:r>
              <a:rPr lang="en-US" sz="1819" b="0" dirty="0"/>
              <a:t> and </a:t>
            </a:r>
            <a:r>
              <a:rPr lang="en-US" sz="1819" b="1" dirty="0"/>
              <a:t>Top</a:t>
            </a:r>
            <a:r>
              <a:rPr lang="en-US" sz="1819" b="0" dirty="0"/>
              <a:t>, </a:t>
            </a:r>
          </a:p>
          <a:p>
            <a:pPr marL="964989" lvl="1" indent="-342900"/>
            <a:r>
              <a:rPr lang="en-US" sz="1819" b="0" dirty="0"/>
              <a:t>in the </a:t>
            </a:r>
            <a:r>
              <a:rPr lang="en-US" sz="1819" b="1" dirty="0" err="1"/>
              <a:t>Rect</a:t>
            </a:r>
            <a:r>
              <a:rPr lang="en-US" sz="1819" b="1" dirty="0"/>
              <a:t> Transform</a:t>
            </a:r>
            <a:r>
              <a:rPr lang="en-US" sz="1819" b="0" dirty="0"/>
              <a:t>, set </a:t>
            </a:r>
            <a:r>
              <a:rPr lang="en-US" sz="1819" b="1" dirty="0"/>
              <a:t>Left</a:t>
            </a:r>
            <a:r>
              <a:rPr lang="en-US" sz="1819" b="0" dirty="0"/>
              <a:t> to 4 and </a:t>
            </a:r>
            <a:r>
              <a:rPr lang="en-US" sz="1819" b="1" dirty="0"/>
              <a:t>Top</a:t>
            </a:r>
            <a:r>
              <a:rPr lang="en-US" sz="1819" b="0" dirty="0"/>
              <a:t> to 7.</a:t>
            </a:r>
            <a:endParaRPr lang="en-US" sz="1819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B6E04-C91E-4106-8B9F-3232B129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5B43E-FC47-4EB1-87AC-4ECD41DE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896" y="1796220"/>
            <a:ext cx="3603985" cy="41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29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A402-0D10-48B5-B55A-7158C4A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Fields component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6848-E4F7-4750-BC3D-0F704A45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51" y="1551281"/>
            <a:ext cx="8621506" cy="4245611"/>
          </a:xfrm>
        </p:spPr>
        <p:txBody>
          <a:bodyPr/>
          <a:lstStyle/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Duplicate </a:t>
            </a:r>
            <a:r>
              <a:rPr lang="en-US" dirty="0"/>
              <a:t>Text-placeholder</a:t>
            </a:r>
            <a:r>
              <a:rPr lang="en-US" b="0" dirty="0"/>
              <a:t> by naming the copy </a:t>
            </a:r>
            <a:r>
              <a:rPr lang="en-US" dirty="0"/>
              <a:t>Text-prompt</a:t>
            </a:r>
            <a:r>
              <a:rPr lang="en-US" b="0" dirty="0"/>
              <a:t>. </a:t>
            </a:r>
          </a:p>
          <a:p>
            <a:pPr marL="964989" lvl="1" indent="-342900">
              <a:spcAft>
                <a:spcPts val="400"/>
              </a:spcAft>
            </a:pPr>
            <a:r>
              <a:rPr lang="en-US" b="0" dirty="0"/>
              <a:t>Change the </a:t>
            </a:r>
            <a:r>
              <a:rPr lang="en-US" b="1" dirty="0"/>
              <a:t>Text</a:t>
            </a:r>
            <a:r>
              <a:rPr lang="en-US" b="0" dirty="0"/>
              <a:t> of this </a:t>
            </a:r>
            <a:r>
              <a:rPr lang="en-US" b="0" dirty="0" err="1"/>
              <a:t>GameObject</a:t>
            </a:r>
            <a:r>
              <a:rPr lang="en-US" b="0" dirty="0"/>
              <a:t> to “Name:”</a:t>
            </a:r>
          </a:p>
          <a:p>
            <a:pPr marL="964989" lvl="1" indent="-342900">
              <a:spcAft>
                <a:spcPts val="400"/>
              </a:spcAft>
            </a:pPr>
            <a:r>
              <a:rPr lang="en-US" b="0" dirty="0"/>
              <a:t>set its </a:t>
            </a:r>
            <a:r>
              <a:rPr lang="en-US" b="1" dirty="0"/>
              <a:t>Left</a:t>
            </a:r>
            <a:r>
              <a:rPr lang="en-US" b="0" dirty="0"/>
              <a:t> position to -50.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Duplicate </a:t>
            </a:r>
            <a:r>
              <a:rPr lang="en-US" dirty="0"/>
              <a:t>Text-placeholder</a:t>
            </a:r>
            <a:r>
              <a:rPr lang="en-US" b="0" dirty="0"/>
              <a:t> again, </a:t>
            </a:r>
          </a:p>
          <a:p>
            <a:pPr marL="964989" lvl="1" indent="-342900">
              <a:spcAft>
                <a:spcPts val="400"/>
              </a:spcAft>
            </a:pPr>
            <a:r>
              <a:rPr lang="en-US" b="0" dirty="0"/>
              <a:t>naming this new copy </a:t>
            </a:r>
            <a:r>
              <a:rPr lang="en-US" b="1" dirty="0"/>
              <a:t>Text-input</a:t>
            </a:r>
            <a:r>
              <a:rPr lang="en-US" b="0" dirty="0"/>
              <a:t>. </a:t>
            </a:r>
          </a:p>
          <a:p>
            <a:pPr marL="964989" lvl="1" indent="-342900">
              <a:spcAft>
                <a:spcPts val="400"/>
              </a:spcAft>
            </a:pPr>
            <a:r>
              <a:rPr lang="en-US" b="0" dirty="0"/>
              <a:t>Delete all of the content of the </a:t>
            </a:r>
            <a:r>
              <a:rPr lang="en-US" b="1" dirty="0"/>
              <a:t>Text</a:t>
            </a:r>
            <a:r>
              <a:rPr lang="en-US" b="0" dirty="0"/>
              <a:t> property of this new </a:t>
            </a:r>
            <a:r>
              <a:rPr lang="en-US" b="0" dirty="0" err="1"/>
              <a:t>GameObject</a:t>
            </a:r>
            <a:r>
              <a:rPr lang="en-US" b="0" dirty="0"/>
              <a:t>. 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Select </a:t>
            </a:r>
            <a:r>
              <a:rPr lang="en-US" dirty="0"/>
              <a:t>Text-placeholder</a:t>
            </a:r>
            <a:r>
              <a:rPr lang="en-US" b="0" dirty="0"/>
              <a:t> in the </a:t>
            </a:r>
            <a:r>
              <a:rPr lang="en-US" dirty="0"/>
              <a:t>Hierarchy</a:t>
            </a:r>
            <a:r>
              <a:rPr lang="en-US" b="0" dirty="0"/>
              <a:t>, and we will now make the placeholder text mostly transparent. </a:t>
            </a:r>
          </a:p>
          <a:p>
            <a:pPr marL="964989" lvl="1" indent="-342900">
              <a:spcAft>
                <a:spcPts val="400"/>
              </a:spcAft>
            </a:pPr>
            <a:r>
              <a:rPr lang="en-US" b="0"/>
              <a:t>Set </a:t>
            </a:r>
            <a:r>
              <a:rPr lang="en-US" b="0" dirty="0"/>
              <a:t>the </a:t>
            </a:r>
            <a:r>
              <a:rPr lang="en-US" b="1" dirty="0"/>
              <a:t>A</a:t>
            </a:r>
            <a:r>
              <a:rPr lang="en-US" b="0" dirty="0"/>
              <a:t> (alpha) </a:t>
            </a:r>
            <a:r>
              <a:rPr lang="en-US" b="1" dirty="0"/>
              <a:t>Color</a:t>
            </a:r>
            <a:r>
              <a:rPr lang="en-US" b="0" dirty="0"/>
              <a:t> value of the </a:t>
            </a:r>
            <a:r>
              <a:rPr lang="en-US" b="1" dirty="0"/>
              <a:t>Text (Script) </a:t>
            </a:r>
            <a:r>
              <a:rPr lang="en-US" b="0" dirty="0"/>
              <a:t>component of this </a:t>
            </a:r>
            <a:r>
              <a:rPr lang="en-US" b="0" dirty="0" err="1"/>
              <a:t>GameObject</a:t>
            </a:r>
            <a:r>
              <a:rPr lang="en-US" b="0" dirty="0"/>
              <a:t> to a value that is about a quarter of its maximum value (e.g. 64).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E7607-35C7-4B59-8364-CE162C37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3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ECD6-F6F1-4AC5-AF66-10165A46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Fields component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ED6A8-6C42-4C6D-AB3C-A7DF28FD7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Select </a:t>
            </a:r>
            <a:r>
              <a:rPr lang="en-US" dirty="0"/>
              <a:t>Text-input</a:t>
            </a:r>
            <a:r>
              <a:rPr lang="en-US" b="0" dirty="0"/>
              <a:t> in the </a:t>
            </a:r>
            <a:r>
              <a:rPr lang="en-US" dirty="0"/>
              <a:t>Hierarchy</a:t>
            </a:r>
            <a:r>
              <a:rPr lang="en-US" b="0" dirty="0"/>
              <a:t>, and add an </a:t>
            </a:r>
            <a:r>
              <a:rPr lang="en-US" dirty="0"/>
              <a:t>Input Field </a:t>
            </a:r>
            <a:r>
              <a:rPr lang="en-US" b="0" dirty="0"/>
              <a:t>component by choosing menu: </a:t>
            </a:r>
            <a:r>
              <a:rPr lang="en-US" dirty="0"/>
              <a:t>Add Component </a:t>
            </a:r>
            <a:r>
              <a:rPr lang="en-US" b="0" dirty="0"/>
              <a:t>&gt; </a:t>
            </a:r>
            <a:r>
              <a:rPr lang="en-US" dirty="0"/>
              <a:t>UI</a:t>
            </a:r>
            <a:r>
              <a:rPr lang="en-US" b="0" dirty="0"/>
              <a:t> &gt; </a:t>
            </a:r>
            <a:r>
              <a:rPr lang="en-US" dirty="0"/>
              <a:t>Input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Drag the </a:t>
            </a:r>
            <a:r>
              <a:rPr lang="en-US" dirty="0"/>
              <a:t>Text-input</a:t>
            </a:r>
            <a:r>
              <a:rPr lang="en-US" b="0" dirty="0"/>
              <a:t> </a:t>
            </a:r>
            <a:r>
              <a:rPr lang="en-US" b="0" dirty="0" err="1"/>
              <a:t>GameObject</a:t>
            </a:r>
            <a:r>
              <a:rPr lang="en-US" b="0" dirty="0"/>
              <a:t> into the </a:t>
            </a:r>
            <a:r>
              <a:rPr lang="en-US" dirty="0"/>
              <a:t>Text Component </a:t>
            </a:r>
            <a:r>
              <a:rPr lang="en-US" b="0" dirty="0"/>
              <a:t>property of </a:t>
            </a:r>
            <a:r>
              <a:rPr lang="en-US" dirty="0"/>
              <a:t>Input Field</a:t>
            </a:r>
            <a:r>
              <a:rPr lang="en-US" b="0" dirty="0"/>
              <a:t>, and drag the </a:t>
            </a:r>
            <a:r>
              <a:rPr lang="en-US" dirty="0"/>
              <a:t>Text-placeholder</a:t>
            </a:r>
            <a:r>
              <a:rPr lang="en-US" b="0" dirty="0"/>
              <a:t> </a:t>
            </a:r>
            <a:r>
              <a:rPr lang="en-US" b="0" dirty="0" err="1"/>
              <a:t>GameObject</a:t>
            </a:r>
            <a:r>
              <a:rPr lang="en-US" b="0" dirty="0"/>
              <a:t> into the </a:t>
            </a:r>
            <a:r>
              <a:rPr lang="en-US" dirty="0"/>
              <a:t>Placeholder</a:t>
            </a:r>
            <a:r>
              <a:rPr lang="en-US" b="0" dirty="0"/>
              <a:t> property.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Save and run your scene.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DDA39-E309-4171-BED0-16622BDA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65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D780A3-BE14-40CC-8D18-322D238C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Toggles and Radio Buttons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4EF5C-271D-4386-87C1-EC340A22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29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81" y="4597389"/>
            <a:ext cx="2981325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17" y="4431429"/>
            <a:ext cx="31813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3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8A3E73-11B1-4BED-B5BB-4F76C312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– Make the 3D text move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55CF6-7C1E-46C9-A354-80E87D49A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52" y="1796220"/>
            <a:ext cx="4155138" cy="4245611"/>
          </a:xfrm>
        </p:spPr>
        <p:txBody>
          <a:bodyPr/>
          <a:lstStyle/>
          <a:p>
            <a:r>
              <a:rPr lang="en-US" b="0" dirty="0"/>
              <a:t>With a few lines of code,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we can make this text scroll in the horizon just as it does in the movie.</a:t>
            </a:r>
          </a:p>
          <a:p>
            <a:endParaRPr lang="en-US" b="0" dirty="0"/>
          </a:p>
          <a:p>
            <a:r>
              <a:rPr lang="en-US" b="0" dirty="0">
                <a:solidFill>
                  <a:srgbClr val="FF0000"/>
                </a:solidFill>
              </a:rPr>
              <a:t>Add</a:t>
            </a:r>
            <a:r>
              <a:rPr lang="en-US" b="0" dirty="0"/>
              <a:t> the C# script class, </a:t>
            </a:r>
            <a:r>
              <a:rPr lang="en-US" b="0" dirty="0" err="1">
                <a:solidFill>
                  <a:srgbClr val="0070C0"/>
                </a:solidFill>
              </a:rPr>
              <a:t>ScrollZ</a:t>
            </a:r>
            <a:r>
              <a:rPr lang="en-US" b="0" dirty="0"/>
              <a:t>, as a component to </a:t>
            </a:r>
            <a:r>
              <a:rPr lang="en-US" b="0" dirty="0" err="1"/>
              <a:t>GameObject</a:t>
            </a:r>
            <a:r>
              <a:rPr lang="en-US" b="0" dirty="0"/>
              <a:t> </a:t>
            </a:r>
            <a:r>
              <a:rPr lang="en-US" b="0" dirty="0">
                <a:solidFill>
                  <a:srgbClr val="0070C0"/>
                </a:solidFill>
              </a:rPr>
              <a:t>Text-crawler</a:t>
            </a:r>
            <a:r>
              <a:rPr lang="en-US" b="0" dirty="0"/>
              <a:t>: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1306C-A92D-47F1-BB00-2CF29CDF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4011AF-35CA-4A35-B4F1-50B4A6946E3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70734-7B35-4B8B-8FF9-3E6E0F79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332" y="2731111"/>
            <a:ext cx="40195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46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Toggles and Radio Buttons - 1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b="0" dirty="0"/>
              <a:t>Users make choices, and often, these choices are either to have one of two available options, for example:</a:t>
            </a:r>
          </a:p>
          <a:p>
            <a:pPr marL="964989" lvl="1" indent="-342900">
              <a:spcAft>
                <a:spcPts val="400"/>
              </a:spcAft>
            </a:pPr>
            <a:r>
              <a:rPr lang="en-US" altLang="ko-KR" b="0" dirty="0"/>
              <a:t>sound on or off or </a:t>
            </a:r>
          </a:p>
          <a:p>
            <a:pPr marL="964989" lvl="1" indent="-342900">
              <a:spcAft>
                <a:spcPts val="400"/>
              </a:spcAft>
            </a:pPr>
            <a:r>
              <a:rPr lang="en-US" altLang="ko-KR" b="0" dirty="0"/>
              <a:t>choose one of several possibilities (easy/medium/hard).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b="0" dirty="0"/>
              <a:t>Unity UI Toggles allows users to turn options on and off; 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b="0" dirty="0"/>
              <a:t>And when combined with Toggle Groups, they restrict choices to one of the group of items.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altLang="ko-KR" smtClean="0"/>
              <a:t>30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63" y="4732391"/>
            <a:ext cx="4605106" cy="13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59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Toggles and Radio Buttons - 2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0" dirty="0"/>
              <a:t>Create a new Unity 2D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0" dirty="0"/>
              <a:t>In the </a:t>
            </a:r>
            <a:r>
              <a:rPr lang="en-US" altLang="ko-KR" b="0" i="1" dirty="0"/>
              <a:t>Inspector</a:t>
            </a:r>
            <a:r>
              <a:rPr lang="en-US" altLang="ko-KR" b="0" dirty="0"/>
              <a:t> panel, change the </a:t>
            </a:r>
            <a:r>
              <a:rPr lang="en-US" altLang="ko-KR" b="0" i="1" dirty="0"/>
              <a:t>Background</a:t>
            </a:r>
            <a:r>
              <a:rPr lang="en-US" altLang="ko-KR" b="0" dirty="0"/>
              <a:t> color of the </a:t>
            </a:r>
            <a:r>
              <a:rPr lang="en-US" altLang="ko-KR" b="0" i="1" dirty="0"/>
              <a:t>Main Camera </a:t>
            </a:r>
            <a:r>
              <a:rPr lang="en-US" altLang="ko-KR" b="0" dirty="0"/>
              <a:t>to white.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0" dirty="0"/>
              <a:t>Add </a:t>
            </a:r>
            <a:r>
              <a:rPr lang="en-US" altLang="ko-KR" b="0" i="1" dirty="0"/>
              <a:t>UI Toggle </a:t>
            </a:r>
            <a:r>
              <a:rPr lang="en-US" altLang="ko-KR" b="0" dirty="0"/>
              <a:t>to the scene.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0" dirty="0"/>
              <a:t>Enter </a:t>
            </a:r>
            <a:r>
              <a:rPr lang="en-US" altLang="ko-KR" b="0" dirty="0">
                <a:solidFill>
                  <a:srgbClr val="FF0000"/>
                </a:solidFill>
              </a:rPr>
              <a:t>First Class </a:t>
            </a:r>
            <a:r>
              <a:rPr lang="en-US" altLang="ko-KR" b="0" dirty="0"/>
              <a:t>as </a:t>
            </a:r>
            <a:r>
              <a:rPr lang="en-US" altLang="ko-KR" b="0" i="1" dirty="0"/>
              <a:t>Text</a:t>
            </a:r>
            <a:r>
              <a:rPr lang="en-US" altLang="ko-KR" b="0" dirty="0"/>
              <a:t> for the </a:t>
            </a:r>
            <a:r>
              <a:rPr lang="en-US" altLang="ko-KR" b="0" i="1" dirty="0"/>
              <a:t>Label</a:t>
            </a:r>
            <a:r>
              <a:rPr lang="en-US" altLang="ko-KR" b="0" dirty="0"/>
              <a:t> child </a:t>
            </a:r>
            <a:r>
              <a:rPr lang="en-US" altLang="ko-KR" b="0" dirty="0" err="1"/>
              <a:t>GameObject</a:t>
            </a:r>
            <a:r>
              <a:rPr lang="en-US" altLang="ko-KR" b="0" dirty="0"/>
              <a:t> of the </a:t>
            </a:r>
            <a:r>
              <a:rPr lang="en-US" altLang="ko-KR" b="0" i="1" dirty="0"/>
              <a:t>Toggle</a:t>
            </a:r>
            <a:r>
              <a:rPr lang="en-US" altLang="ko-KR" b="0" dirty="0"/>
              <a:t> </a:t>
            </a:r>
            <a:r>
              <a:rPr lang="en-US" altLang="ko-KR" b="0" dirty="0" err="1"/>
              <a:t>GameObject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altLang="ko-KR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69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Toggles and Radio Buttons - 3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altLang="ko-KR" b="0" dirty="0"/>
              <a:t>Add an instance of the C# script class called </a:t>
            </a:r>
            <a:r>
              <a:rPr lang="en-US" altLang="ko-KR" b="0" dirty="0" err="1">
                <a:solidFill>
                  <a:srgbClr val="FF0000"/>
                </a:solidFill>
              </a:rPr>
              <a:t>ToggleChangeManager</a:t>
            </a:r>
            <a:r>
              <a:rPr lang="en-US" altLang="ko-KR" b="0" dirty="0"/>
              <a:t> to the </a:t>
            </a:r>
            <a:r>
              <a:rPr lang="en-US" altLang="ko-KR" b="0" i="1" dirty="0"/>
              <a:t>Toggle</a:t>
            </a:r>
            <a:r>
              <a:rPr lang="en-US" altLang="ko-KR" b="0" dirty="0"/>
              <a:t> </a:t>
            </a:r>
            <a:r>
              <a:rPr lang="en-US" altLang="ko-KR" b="0" dirty="0" err="1"/>
              <a:t>GameObject</a:t>
            </a:r>
            <a:endParaRPr lang="en-US" altLang="ko-KR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altLang="ko-KR" smtClean="0"/>
              <a:t>32</a:t>
            </a:fld>
            <a:endParaRPr lang="ko-KR" alt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59300" y="2659719"/>
            <a:ext cx="4094163" cy="25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92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Toggles and Radio Buttons - 4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ko-KR" sz="2000" b="0" dirty="0"/>
              <a:t>With the </a:t>
            </a:r>
            <a:r>
              <a:rPr lang="en-US" altLang="ko-KR" sz="2000" b="0" i="1" dirty="0"/>
              <a:t>Toggle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GameObject</a:t>
            </a:r>
            <a:r>
              <a:rPr lang="en-US" altLang="ko-KR" sz="2000" b="0" dirty="0"/>
              <a:t> selected, add an </a:t>
            </a:r>
            <a:r>
              <a:rPr lang="en-US" altLang="ko-KR" sz="2000" b="0" i="1" dirty="0"/>
              <a:t>On Value Changed </a:t>
            </a:r>
            <a:r>
              <a:rPr lang="en-US" altLang="ko-KR" sz="2000" b="0" dirty="0"/>
              <a:t>event to the list of event handlers for the </a:t>
            </a:r>
            <a:r>
              <a:rPr lang="en-US" altLang="ko-KR" sz="2000" b="0" i="1" dirty="0"/>
              <a:t>Toggle (Script) </a:t>
            </a:r>
            <a:r>
              <a:rPr lang="en-US" altLang="ko-KR" sz="2000" b="0" dirty="0"/>
              <a:t>component, click on the plus (+) button to add an event handler slot, and drag </a:t>
            </a:r>
            <a:r>
              <a:rPr lang="en-US" altLang="ko-KR" sz="2000" b="0" i="1" dirty="0"/>
              <a:t>Toggle</a:t>
            </a:r>
            <a:r>
              <a:rPr lang="en-US" altLang="ko-KR" sz="2000" b="0" dirty="0"/>
              <a:t> into the </a:t>
            </a:r>
            <a:r>
              <a:rPr lang="en-US" altLang="ko-KR" sz="2000" b="0" i="1" dirty="0"/>
              <a:t>Object</a:t>
            </a:r>
            <a:r>
              <a:rPr lang="en-US" altLang="ko-KR" sz="2000" b="0" dirty="0"/>
              <a:t> slot.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ko-KR" sz="2000" b="0" dirty="0"/>
              <a:t>From the </a:t>
            </a:r>
            <a:r>
              <a:rPr lang="en-US" altLang="ko-KR" sz="2000" b="0" i="1" dirty="0"/>
              <a:t>Function</a:t>
            </a:r>
            <a:r>
              <a:rPr lang="en-US" altLang="ko-KR" sz="2000" b="0" dirty="0"/>
              <a:t> drop-down menu, choose </a:t>
            </a:r>
            <a:r>
              <a:rPr lang="en-US" altLang="ko-KR" sz="2000" b="0" dirty="0" err="1">
                <a:solidFill>
                  <a:srgbClr val="FF0000"/>
                </a:solidFill>
              </a:rPr>
              <a:t>ToggleChangeManager</a:t>
            </a:r>
            <a:r>
              <a:rPr lang="en-US" altLang="ko-KR" sz="2000" b="0" dirty="0"/>
              <a:t> and then choose the </a:t>
            </a:r>
            <a:r>
              <a:rPr lang="en-US" altLang="ko-KR" sz="2000" b="0" dirty="0" err="1">
                <a:solidFill>
                  <a:srgbClr val="FF0000"/>
                </a:solidFill>
              </a:rPr>
              <a:t>PrintNewToggleValue</a:t>
            </a:r>
            <a:r>
              <a:rPr lang="en-US" altLang="ko-KR" sz="2000" b="0" dirty="0"/>
              <a:t> method.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ko-KR" sz="2000" b="0" dirty="0"/>
              <a:t>Save and run the scene. Each time you check or uncheck the </a:t>
            </a:r>
            <a:r>
              <a:rPr lang="en-US" altLang="ko-KR" sz="2000" b="0" i="1" dirty="0"/>
              <a:t>Toggle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GameObject</a:t>
            </a:r>
            <a:r>
              <a:rPr lang="en-US" altLang="ko-KR" sz="2000" b="0" dirty="0"/>
              <a:t>, the </a:t>
            </a:r>
            <a:r>
              <a:rPr lang="en-US" altLang="ko-KR" sz="2000" b="0" i="1" dirty="0"/>
              <a:t>On Value Changed </a:t>
            </a:r>
            <a:r>
              <a:rPr lang="en-US" altLang="ko-KR" sz="2000" b="0" dirty="0"/>
              <a:t>event will fire, and you'll see a new text message printed into the Console window by our script, stating the new Boolean true/false value of the Toggle.</a:t>
            </a:r>
            <a:endParaRPr lang="ko-KR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EE70B8-96FC-49B0-B5C0-43A7E3CAE9E5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42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Adding more Toggles and a Toggle Group - 1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In addition to a single toggle buttons. We can also implement a group of mutually-exclusive options in the style of radio buttons.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Import the </a:t>
            </a:r>
            <a:r>
              <a:rPr lang="en-US" altLang="ko-KR" dirty="0">
                <a:solidFill>
                  <a:srgbClr val="FF0000"/>
                </a:solidFill>
              </a:rPr>
              <a:t>UI Demo Textures </a:t>
            </a:r>
            <a:r>
              <a:rPr lang="en-US" altLang="ko-KR" dirty="0"/>
              <a:t>folder into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0" dirty="0"/>
              <a:t>Remove the C# script class </a:t>
            </a:r>
            <a:r>
              <a:rPr lang="en-US" altLang="ko-KR" b="0" dirty="0" err="1">
                <a:solidFill>
                  <a:srgbClr val="FF0000"/>
                </a:solidFill>
              </a:rPr>
              <a:t>ToggleChangeManager</a:t>
            </a:r>
            <a:r>
              <a:rPr lang="en-US" altLang="ko-KR" b="0" dirty="0"/>
              <a:t> component from the </a:t>
            </a:r>
            <a:r>
              <a:rPr lang="en-US" altLang="ko-KR" b="0" i="1" dirty="0"/>
              <a:t>Toggle</a:t>
            </a:r>
            <a:r>
              <a:rPr lang="en-US" altLang="ko-KR" b="0" dirty="0"/>
              <a:t> </a:t>
            </a:r>
            <a:r>
              <a:rPr lang="en-US" altLang="ko-KR" b="0" dirty="0" err="1"/>
              <a:t>GameObject</a:t>
            </a:r>
            <a:r>
              <a:rPr lang="en-US" altLang="ko-KR" b="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0" dirty="0"/>
              <a:t>Rename the </a:t>
            </a:r>
            <a:r>
              <a:rPr lang="en-US" altLang="ko-KR" b="0" i="1" dirty="0"/>
              <a:t>Toggle</a:t>
            </a:r>
            <a:r>
              <a:rPr lang="en-US" altLang="ko-KR" b="0" dirty="0"/>
              <a:t> </a:t>
            </a:r>
            <a:r>
              <a:rPr lang="en-US" altLang="ko-KR" b="0" dirty="0" err="1"/>
              <a:t>GameObject</a:t>
            </a:r>
            <a:r>
              <a:rPr lang="en-US" altLang="ko-KR" b="0" dirty="0"/>
              <a:t> as </a:t>
            </a:r>
            <a:r>
              <a:rPr lang="en-US" altLang="ko-KR" b="0" i="1" dirty="0"/>
              <a:t>Toggle-easy</a:t>
            </a:r>
            <a:r>
              <a:rPr lang="en-US" altLang="ko-KR" b="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0" dirty="0"/>
              <a:t>Change the </a:t>
            </a:r>
            <a:r>
              <a:rPr lang="en-US" altLang="ko-KR" b="0" i="1" dirty="0"/>
              <a:t>Label</a:t>
            </a:r>
            <a:r>
              <a:rPr lang="en-US" altLang="ko-KR" b="0" dirty="0"/>
              <a:t> text to </a:t>
            </a:r>
            <a:r>
              <a:rPr lang="en-US" altLang="ko-KR" b="0" i="1" dirty="0"/>
              <a:t>Easy</a:t>
            </a:r>
            <a:r>
              <a:rPr lang="en-US" altLang="ko-KR" b="0" dirty="0"/>
              <a:t>, and tag this </a:t>
            </a:r>
            <a:r>
              <a:rPr lang="en-US" altLang="ko-KR" b="0" dirty="0" err="1"/>
              <a:t>GameObject</a:t>
            </a:r>
            <a:r>
              <a:rPr lang="en-US" altLang="ko-KR" b="0" dirty="0"/>
              <a:t> with a new tag called </a:t>
            </a:r>
            <a:r>
              <a:rPr lang="en-US" altLang="ko-KR" b="0" i="1" dirty="0"/>
              <a:t>Easy</a:t>
            </a:r>
            <a:r>
              <a:rPr lang="en-US" altLang="ko-KR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altLang="ko-KR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63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Adding more Toggles and a Toggle Group - 2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altLang="ko-KR" b="0" dirty="0"/>
              <a:t>Select the </a:t>
            </a:r>
            <a:r>
              <a:rPr lang="en-US" altLang="ko-KR" b="0" i="1" dirty="0"/>
              <a:t>Background</a:t>
            </a:r>
            <a:r>
              <a:rPr lang="en-US" altLang="ko-KR" b="0" dirty="0"/>
              <a:t> child </a:t>
            </a:r>
            <a:r>
              <a:rPr lang="en-US" altLang="ko-KR" b="0" dirty="0" err="1"/>
              <a:t>GameObject</a:t>
            </a:r>
            <a:r>
              <a:rPr lang="en-US" altLang="ko-KR" b="0" dirty="0"/>
              <a:t> of Toggle-easy, and in the Image (Script) component, drag the </a:t>
            </a:r>
            <a:r>
              <a:rPr lang="en-US" altLang="ko-KR" b="0" dirty="0" err="1">
                <a:solidFill>
                  <a:srgbClr val="FF0000"/>
                </a:solidFill>
              </a:rPr>
              <a:t>UIToggleBG</a:t>
            </a:r>
            <a:r>
              <a:rPr lang="en-US" altLang="ko-KR" b="0" dirty="0"/>
              <a:t> image into the </a:t>
            </a:r>
            <a:r>
              <a:rPr lang="en-US" altLang="ko-KR" b="0" i="1" dirty="0"/>
              <a:t>Source Image </a:t>
            </a:r>
            <a:r>
              <a:rPr lang="en-US" altLang="ko-KR" b="0" dirty="0"/>
              <a:t>property.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ko-KR" b="0" dirty="0"/>
              <a:t>Ensure that the </a:t>
            </a:r>
            <a:r>
              <a:rPr lang="en-US" altLang="ko-KR" b="0" i="1" dirty="0"/>
              <a:t>Is On </a:t>
            </a:r>
            <a:r>
              <a:rPr lang="en-US" altLang="ko-KR" b="0" dirty="0"/>
              <a:t>property of the </a:t>
            </a:r>
            <a:r>
              <a:rPr lang="en-US" altLang="ko-KR" b="0" i="1" dirty="0"/>
              <a:t>Toggle (Script) </a:t>
            </a:r>
            <a:r>
              <a:rPr lang="en-US" altLang="ko-KR" b="0" dirty="0"/>
              <a:t>component is checked, and then select the </a:t>
            </a:r>
            <a:r>
              <a:rPr lang="en-US" altLang="ko-KR" b="0" i="1" dirty="0"/>
              <a:t>Checkmark</a:t>
            </a:r>
            <a:r>
              <a:rPr lang="en-US" altLang="ko-KR" b="0" dirty="0"/>
              <a:t> child </a:t>
            </a:r>
            <a:r>
              <a:rPr lang="en-US" altLang="ko-KR" b="0" dirty="0" err="1"/>
              <a:t>GameObject</a:t>
            </a:r>
            <a:r>
              <a:rPr lang="en-US" altLang="ko-KR" b="0" dirty="0"/>
              <a:t> of </a:t>
            </a:r>
            <a:r>
              <a:rPr lang="en-US" altLang="ko-KR" b="0" i="1" dirty="0"/>
              <a:t>Toggle-easy</a:t>
            </a:r>
            <a:r>
              <a:rPr lang="en-US" altLang="ko-KR" b="0" dirty="0"/>
              <a:t>.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ko-KR" b="0" dirty="0"/>
              <a:t>In the </a:t>
            </a:r>
            <a:r>
              <a:rPr lang="en-US" altLang="ko-KR" b="0" i="1" dirty="0"/>
              <a:t>Image (Script) </a:t>
            </a:r>
            <a:r>
              <a:rPr lang="en-US" altLang="ko-KR" b="0" dirty="0"/>
              <a:t>component, drag the </a:t>
            </a:r>
            <a:r>
              <a:rPr lang="en-US" altLang="ko-KR" b="0" dirty="0" err="1">
                <a:solidFill>
                  <a:srgbClr val="FF0000"/>
                </a:solidFill>
              </a:rPr>
              <a:t>UIToggleButton</a:t>
            </a:r>
            <a:r>
              <a:rPr lang="en-US" altLang="ko-KR" b="0" dirty="0"/>
              <a:t> image into the </a:t>
            </a:r>
            <a:r>
              <a:rPr lang="en-US" altLang="ko-KR" b="0" i="1" dirty="0"/>
              <a:t>Source Image </a:t>
            </a:r>
            <a:r>
              <a:rPr lang="en-US" altLang="ko-KR" b="0" dirty="0"/>
              <a:t>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7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Adding more Toggles and a Toggle Group - 3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51" y="1551281"/>
            <a:ext cx="8327055" cy="4245611"/>
          </a:xfrm>
        </p:spPr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US" altLang="ko-KR" b="0" dirty="0"/>
              <a:t>Duplicate the </a:t>
            </a:r>
            <a:r>
              <a:rPr lang="en-US" altLang="ko-KR" b="0" i="1" dirty="0"/>
              <a:t>Toggle-easy</a:t>
            </a:r>
            <a:r>
              <a:rPr lang="en-US" altLang="ko-KR" b="0" dirty="0"/>
              <a:t> </a:t>
            </a:r>
            <a:r>
              <a:rPr lang="en-US" altLang="ko-KR" b="0" dirty="0" err="1"/>
              <a:t>GameObject</a:t>
            </a:r>
            <a:r>
              <a:rPr lang="en-US" altLang="ko-KR" b="0" dirty="0"/>
              <a:t>, naming the copy </a:t>
            </a:r>
            <a:r>
              <a:rPr lang="en-US" altLang="ko-KR" b="0" dirty="0">
                <a:solidFill>
                  <a:srgbClr val="FF0000"/>
                </a:solidFill>
              </a:rPr>
              <a:t>Toggle-medium</a:t>
            </a:r>
            <a:r>
              <a:rPr lang="en-US" altLang="ko-KR" b="0" dirty="0"/>
              <a:t>. 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altLang="ko-KR" b="0" dirty="0"/>
              <a:t>Set its </a:t>
            </a:r>
            <a:r>
              <a:rPr lang="en-US" altLang="ko-KR" b="0" dirty="0" err="1"/>
              <a:t>Rect</a:t>
            </a:r>
            <a:r>
              <a:rPr lang="en-US" altLang="ko-KR" b="0" dirty="0"/>
              <a:t> Transform property </a:t>
            </a:r>
            <a:r>
              <a:rPr lang="en-US" altLang="ko-KR" b="0" dirty="0" err="1"/>
              <a:t>Pos</a:t>
            </a:r>
            <a:r>
              <a:rPr lang="en-US" altLang="ko-KR" b="0" dirty="0"/>
              <a:t> Y to -25 (so, this copy is positioned below the easy option), and uncheck the </a:t>
            </a:r>
            <a:r>
              <a:rPr lang="en-US" altLang="ko-KR" b="0" i="1" dirty="0"/>
              <a:t>Is On </a:t>
            </a:r>
            <a:r>
              <a:rPr lang="en-US" altLang="ko-KR" b="0" dirty="0"/>
              <a:t>property of the </a:t>
            </a:r>
            <a:r>
              <a:rPr lang="en-US" altLang="ko-KR" b="0" i="1" dirty="0"/>
              <a:t>Toggle (Script) </a:t>
            </a:r>
            <a:r>
              <a:rPr lang="en-US" altLang="ko-KR" b="0" dirty="0"/>
              <a:t>component. </a:t>
            </a:r>
          </a:p>
          <a:p>
            <a:pPr marL="1079289" lvl="1" indent="-457200"/>
            <a:r>
              <a:rPr lang="en-US" altLang="ko-KR" b="0" dirty="0"/>
              <a:t>Tag this copy with a new tag called </a:t>
            </a:r>
            <a:r>
              <a:rPr lang="en-US" altLang="ko-KR" b="0" dirty="0">
                <a:solidFill>
                  <a:srgbClr val="FF0000"/>
                </a:solidFill>
              </a:rPr>
              <a:t>Medium</a:t>
            </a:r>
            <a:r>
              <a:rPr lang="en-US" altLang="ko-KR" b="0" dirty="0"/>
              <a:t>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altLang="ko-KR" b="0" dirty="0"/>
              <a:t>Duplicate the </a:t>
            </a:r>
            <a:r>
              <a:rPr lang="en-US" altLang="ko-KR" b="0" i="1" dirty="0"/>
              <a:t>Toggle-medium</a:t>
            </a:r>
            <a:r>
              <a:rPr lang="en-US" altLang="ko-KR" b="0" dirty="0"/>
              <a:t> </a:t>
            </a:r>
            <a:r>
              <a:rPr lang="en-US" altLang="ko-KR" b="0" dirty="0" err="1"/>
              <a:t>GameObject</a:t>
            </a:r>
            <a:r>
              <a:rPr lang="en-US" altLang="ko-KR" b="0" dirty="0"/>
              <a:t>, naming the copy </a:t>
            </a:r>
            <a:r>
              <a:rPr lang="en-US" altLang="ko-KR" b="0" dirty="0">
                <a:solidFill>
                  <a:srgbClr val="FF0000"/>
                </a:solidFill>
              </a:rPr>
              <a:t>Toggle-hard</a:t>
            </a:r>
            <a:r>
              <a:rPr lang="en-US" altLang="ko-KR" b="0" dirty="0"/>
              <a:t>. 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altLang="ko-KR" b="0" dirty="0"/>
              <a:t>Set its </a:t>
            </a:r>
            <a:r>
              <a:rPr lang="en-US" altLang="ko-KR" b="0" dirty="0" err="1"/>
              <a:t>Rect</a:t>
            </a:r>
            <a:r>
              <a:rPr lang="en-US" altLang="ko-KR" b="0" dirty="0"/>
              <a:t> Transform property </a:t>
            </a:r>
            <a:r>
              <a:rPr lang="en-US" altLang="ko-KR" b="0" dirty="0" err="1"/>
              <a:t>Pos</a:t>
            </a:r>
            <a:r>
              <a:rPr lang="en-US" altLang="ko-KR" b="0" dirty="0"/>
              <a:t> Y to -50 (so this copy is positioned below the medium option). </a:t>
            </a:r>
          </a:p>
          <a:p>
            <a:pPr marL="1079289" lvl="1" indent="-457200"/>
            <a:r>
              <a:rPr lang="en-US" altLang="ko-KR" b="0" dirty="0"/>
              <a:t>Tag this copy with a new tag called </a:t>
            </a:r>
            <a:r>
              <a:rPr lang="en-US" altLang="ko-KR" b="0" dirty="0">
                <a:solidFill>
                  <a:srgbClr val="FF0000"/>
                </a:solidFill>
              </a:rPr>
              <a:t>Hard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altLang="ko-KR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55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Adding more Toggles and a Toggle Group - 4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80" y="1795869"/>
            <a:ext cx="8490002" cy="4245566"/>
          </a:xfrm>
        </p:spPr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altLang="ko-KR" b="0" dirty="0"/>
              <a:t>Add an instance of the C# script class called </a:t>
            </a:r>
            <a:r>
              <a:rPr lang="en-US" altLang="ko-KR" b="0" dirty="0" err="1"/>
              <a:t>RadioButtonManager</a:t>
            </a:r>
            <a:r>
              <a:rPr lang="en-US" altLang="ko-KR" b="0" dirty="0"/>
              <a:t> to the Canvas </a:t>
            </a:r>
            <a:r>
              <a:rPr lang="en-US" altLang="ko-KR" b="0" dirty="0" err="1"/>
              <a:t>GameObject</a:t>
            </a:r>
            <a:endParaRPr lang="ko-KR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7931" y="2703443"/>
            <a:ext cx="6858055" cy="33379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altLang="ko-KR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17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Adding more Toggles and a Toggle Group - 5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3"/>
            </a:pPr>
            <a:r>
              <a:rPr lang="en-US" altLang="ko-KR" b="0" dirty="0"/>
              <a:t>With the </a:t>
            </a:r>
            <a:r>
              <a:rPr lang="en-US" altLang="ko-KR" b="0" i="1" dirty="0"/>
              <a:t>Toggle-easy</a:t>
            </a:r>
            <a:r>
              <a:rPr lang="en-US" altLang="ko-KR" b="0" dirty="0"/>
              <a:t> </a:t>
            </a:r>
            <a:r>
              <a:rPr lang="en-US" altLang="ko-KR" b="0" dirty="0" err="1"/>
              <a:t>GameObject</a:t>
            </a:r>
            <a:r>
              <a:rPr lang="en-US" altLang="ko-KR" b="0" dirty="0"/>
              <a:t> selected, add an </a:t>
            </a:r>
            <a:r>
              <a:rPr lang="en-US" altLang="ko-KR" b="0" i="1" dirty="0"/>
              <a:t>On Value Changed </a:t>
            </a:r>
            <a:r>
              <a:rPr lang="en-US" altLang="ko-KR" b="0" dirty="0"/>
              <a:t>event to the list of event handlers for the </a:t>
            </a:r>
            <a:r>
              <a:rPr lang="en-US" altLang="ko-KR" b="0" i="1" dirty="0"/>
              <a:t>Toggle (Script) </a:t>
            </a:r>
            <a:r>
              <a:rPr lang="en-US" altLang="ko-KR" b="0" dirty="0"/>
              <a:t>component. 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altLang="ko-KR" b="0" dirty="0"/>
              <a:t>Click on the plus (+) button to add an event handler slot, and drag the </a:t>
            </a:r>
            <a:r>
              <a:rPr lang="en-US" altLang="ko-KR" b="0" i="1" dirty="0"/>
              <a:t>Canvas</a:t>
            </a:r>
            <a:r>
              <a:rPr lang="en-US" altLang="ko-KR" b="0" dirty="0"/>
              <a:t> </a:t>
            </a:r>
            <a:r>
              <a:rPr lang="en-US" altLang="ko-KR" b="0" dirty="0" err="1"/>
              <a:t>GameObject</a:t>
            </a:r>
            <a:r>
              <a:rPr lang="en-US" altLang="ko-KR" b="0" dirty="0"/>
              <a:t> into the Object slot.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altLang="ko-KR" b="0" dirty="0"/>
              <a:t>From the Function drop-down menu, choose </a:t>
            </a:r>
            <a:r>
              <a:rPr lang="en-US" altLang="ko-KR" b="0" dirty="0" err="1">
                <a:solidFill>
                  <a:srgbClr val="FF0000"/>
                </a:solidFill>
              </a:rPr>
              <a:t>RadioButtonManager</a:t>
            </a:r>
            <a:r>
              <a:rPr lang="en-US" altLang="ko-KR" b="0" dirty="0"/>
              <a:t>, and then choose the </a:t>
            </a:r>
            <a:r>
              <a:rPr lang="en-US" altLang="ko-KR" b="0" dirty="0" err="1">
                <a:solidFill>
                  <a:srgbClr val="FF0000"/>
                </a:solidFill>
              </a:rPr>
              <a:t>PrintNewGroupValue</a:t>
            </a:r>
            <a:r>
              <a:rPr lang="en-US" altLang="ko-KR" b="0" dirty="0"/>
              <a:t> method. 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altLang="ko-KR" b="0" dirty="0"/>
              <a:t>In the Toggle parameter slot, which is initially </a:t>
            </a:r>
            <a:r>
              <a:rPr lang="en-US" altLang="ko-KR" b="0" i="1" dirty="0"/>
              <a:t>None (Toggle), </a:t>
            </a:r>
            <a:r>
              <a:rPr lang="en-US" altLang="ko-KR" b="0" dirty="0"/>
              <a:t>drag the </a:t>
            </a:r>
            <a:r>
              <a:rPr lang="en-US" altLang="ko-KR" b="0" i="1" dirty="0"/>
              <a:t>Toggle-easy</a:t>
            </a:r>
            <a:r>
              <a:rPr lang="en-US" altLang="ko-KR" b="0" dirty="0"/>
              <a:t> </a:t>
            </a:r>
            <a:r>
              <a:rPr lang="en-US" altLang="ko-KR" b="0" dirty="0" err="1"/>
              <a:t>GameObject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EE70B8-96FC-49B0-B5C0-43A7E3CAE9E5}" type="slidenum">
              <a:rPr lang="en-US" altLang="ko-KR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6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Adding more Toggles and a Toggle Group - 6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51" y="1551281"/>
            <a:ext cx="8327055" cy="4245611"/>
          </a:xfrm>
        </p:spPr>
        <p:txBody>
          <a:bodyPr/>
          <a:lstStyle/>
          <a:p>
            <a:pPr marL="457200" indent="-457200">
              <a:buFont typeface="+mj-lt"/>
              <a:buAutoNum type="arabicPeriod" startAt="17"/>
            </a:pPr>
            <a:r>
              <a:rPr lang="en-US" altLang="ko-KR" b="0" dirty="0"/>
              <a:t>Do the same for the </a:t>
            </a:r>
            <a:r>
              <a:rPr lang="en-US" altLang="ko-KR" b="0" i="1" dirty="0"/>
              <a:t>Toggle-medium</a:t>
            </a:r>
            <a:r>
              <a:rPr lang="en-US" altLang="ko-KR" b="0" dirty="0"/>
              <a:t> and </a:t>
            </a:r>
            <a:r>
              <a:rPr lang="en-US" altLang="ko-KR" b="0" i="1" dirty="0"/>
              <a:t>Toggle-hard</a:t>
            </a:r>
            <a:r>
              <a:rPr lang="en-US" altLang="ko-KR" b="0" dirty="0"/>
              <a:t> </a:t>
            </a:r>
            <a:r>
              <a:rPr lang="en-US" altLang="ko-KR" b="0" dirty="0" err="1"/>
              <a:t>GameObjects</a:t>
            </a:r>
            <a:r>
              <a:rPr lang="en-US" altLang="ko-KR" b="0" dirty="0"/>
              <a:t>—so each Toggle object calls the </a:t>
            </a:r>
            <a:r>
              <a:rPr lang="en-US" altLang="ko-KR" b="0" dirty="0" err="1">
                <a:solidFill>
                  <a:srgbClr val="FF0000"/>
                </a:solidFill>
              </a:rPr>
              <a:t>PrintNewGroupValue</a:t>
            </a:r>
            <a:r>
              <a:rPr lang="en-US" altLang="ko-KR" b="0" dirty="0"/>
              <a:t>(…)method of a C# scripted component called </a:t>
            </a:r>
            <a:r>
              <a:rPr lang="en-US" altLang="ko-KR" b="0" i="1" dirty="0" err="1"/>
              <a:t>RadioButtonManager</a:t>
            </a:r>
            <a:r>
              <a:rPr lang="en-US" altLang="ko-KR" b="0" dirty="0"/>
              <a:t> in the </a:t>
            </a:r>
            <a:r>
              <a:rPr lang="en-US" altLang="ko-KR" b="0" i="1" dirty="0"/>
              <a:t>Canvas</a:t>
            </a:r>
            <a:r>
              <a:rPr lang="en-US" altLang="ko-KR" b="0" dirty="0"/>
              <a:t> </a:t>
            </a:r>
            <a:r>
              <a:rPr lang="en-US" altLang="ko-KR" b="0" dirty="0" err="1"/>
              <a:t>GameObject</a:t>
            </a:r>
            <a:r>
              <a:rPr lang="en-US" altLang="ko-KR" b="0" dirty="0"/>
              <a:t>, passing itself as a parameter.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en-US" altLang="ko-KR" b="0" dirty="0"/>
              <a:t>Save and run the scene. Each time you check one of the three radio buttons, the On Value Changed event will fire, and you'll see a new text message printed into the Console window by our script, stating the tag of whichever Toggle (radio button) was just set to true (Is On).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altLang="ko-KR" smtClean="0"/>
              <a:t>39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41" y="5364380"/>
            <a:ext cx="4408836" cy="14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7513-D32F-4BB1-8E43-CCE9D78E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- </a:t>
            </a:r>
            <a:r>
              <a:rPr lang="en-US" dirty="0" err="1"/>
              <a:t>ScrollZ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B03D2-2AC4-4A4F-BACC-560BA857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2B5FF-62C8-4D40-B2ED-8C400459CAFF}"/>
              </a:ext>
            </a:extLst>
          </p:cNvPr>
          <p:cNvSpPr/>
          <p:nvPr/>
        </p:nvSpPr>
        <p:spPr>
          <a:xfrm>
            <a:off x="163275" y="3429000"/>
            <a:ext cx="913092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Std"/>
              </a:rPr>
              <a:t>using </a:t>
            </a:r>
            <a:r>
              <a:rPr lang="en-US" sz="1600" dirty="0" err="1">
                <a:latin typeface="CourierStd"/>
              </a:rPr>
              <a:t>UnityEngine</a:t>
            </a:r>
            <a:r>
              <a:rPr lang="en-US" sz="1600" dirty="0">
                <a:latin typeface="CourierStd"/>
              </a:rPr>
              <a:t>;</a:t>
            </a:r>
          </a:p>
          <a:p>
            <a:r>
              <a:rPr lang="en-US" sz="1600" dirty="0">
                <a:latin typeface="CourierStd"/>
              </a:rPr>
              <a:t>using </a:t>
            </a:r>
            <a:r>
              <a:rPr lang="en-US" sz="1600" dirty="0" err="1">
                <a:latin typeface="CourierStd"/>
              </a:rPr>
              <a:t>System.Collections</a:t>
            </a:r>
            <a:r>
              <a:rPr lang="en-US" sz="1600" dirty="0">
                <a:latin typeface="CourierStd"/>
              </a:rPr>
              <a:t>;</a:t>
            </a:r>
          </a:p>
          <a:p>
            <a:r>
              <a:rPr lang="en-US" sz="1600" dirty="0">
                <a:latin typeface="CourierStd"/>
              </a:rPr>
              <a:t>public class </a:t>
            </a:r>
            <a:r>
              <a:rPr lang="en-US" sz="1600" dirty="0" err="1">
                <a:latin typeface="CourierStd"/>
              </a:rPr>
              <a:t>ScrollZ</a:t>
            </a:r>
            <a:r>
              <a:rPr lang="en-US" sz="1600" dirty="0">
                <a:latin typeface="CourierStd"/>
              </a:rPr>
              <a:t> : </a:t>
            </a:r>
            <a:r>
              <a:rPr lang="en-US" sz="1600" dirty="0" err="1">
                <a:latin typeface="CourierStd"/>
              </a:rPr>
              <a:t>MonoBehaviour</a:t>
            </a:r>
            <a:r>
              <a:rPr lang="en-US" sz="1600" dirty="0">
                <a:latin typeface="CourierStd"/>
              </a:rPr>
              <a:t> {</a:t>
            </a:r>
          </a:p>
          <a:p>
            <a:r>
              <a:rPr lang="en-US" sz="1600" dirty="0">
                <a:latin typeface="CourierStd"/>
              </a:rPr>
              <a:t>  public float </a:t>
            </a:r>
            <a:r>
              <a:rPr lang="en-US" sz="1600" dirty="0" err="1">
                <a:latin typeface="CourierStd"/>
              </a:rPr>
              <a:t>scrollSpeed</a:t>
            </a:r>
            <a:r>
              <a:rPr lang="en-US" sz="1600" dirty="0">
                <a:latin typeface="CourierStd"/>
              </a:rPr>
              <a:t> = 20;</a:t>
            </a:r>
          </a:p>
          <a:p>
            <a:r>
              <a:rPr lang="en-US" sz="1600" dirty="0">
                <a:latin typeface="CourierStd"/>
              </a:rPr>
              <a:t>  void Update () {</a:t>
            </a:r>
          </a:p>
          <a:p>
            <a:r>
              <a:rPr lang="en-US" sz="1600" dirty="0">
                <a:latin typeface="CourierStd"/>
              </a:rPr>
              <a:t>    Vector3 pos = </a:t>
            </a:r>
            <a:r>
              <a:rPr lang="en-US" sz="1600" dirty="0" err="1">
                <a:solidFill>
                  <a:srgbClr val="0070C0"/>
                </a:solidFill>
                <a:latin typeface="CourierStd"/>
              </a:rPr>
              <a:t>transform.position</a:t>
            </a:r>
            <a:r>
              <a:rPr lang="en-US" sz="1600" dirty="0">
                <a:latin typeface="CourierStd"/>
              </a:rPr>
              <a:t>;</a:t>
            </a:r>
          </a:p>
          <a:p>
            <a:r>
              <a:rPr lang="en-US" sz="1600" dirty="0">
                <a:latin typeface="CourierStd"/>
              </a:rPr>
              <a:t>    Vector3 </a:t>
            </a:r>
            <a:r>
              <a:rPr lang="en-US" sz="1600" dirty="0" err="1">
                <a:latin typeface="CourierStd"/>
              </a:rPr>
              <a:t>localVectorUp</a:t>
            </a:r>
            <a:r>
              <a:rPr lang="en-US" sz="1600" dirty="0">
                <a:latin typeface="CourierStd"/>
              </a:rPr>
              <a:t> = </a:t>
            </a:r>
            <a:r>
              <a:rPr lang="en-US" sz="1600" dirty="0" err="1">
                <a:solidFill>
                  <a:srgbClr val="0070C0"/>
                </a:solidFill>
                <a:latin typeface="CourierStd"/>
              </a:rPr>
              <a:t>transform.TransformDirection</a:t>
            </a:r>
            <a:r>
              <a:rPr lang="en-US" sz="1600" dirty="0">
                <a:solidFill>
                  <a:srgbClr val="0070C0"/>
                </a:solidFill>
                <a:latin typeface="CourierStd"/>
              </a:rPr>
              <a:t>(0,1,0)</a:t>
            </a:r>
            <a:r>
              <a:rPr lang="en-US" sz="1600" dirty="0">
                <a:latin typeface="CourierStd"/>
              </a:rPr>
              <a:t>;</a:t>
            </a:r>
          </a:p>
          <a:p>
            <a:r>
              <a:rPr lang="en-US" sz="1600" dirty="0">
                <a:latin typeface="CourierStd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Std"/>
              </a:rPr>
              <a:t>pos += </a:t>
            </a:r>
            <a:r>
              <a:rPr lang="en-US" sz="1600" dirty="0" err="1">
                <a:solidFill>
                  <a:srgbClr val="0070C0"/>
                </a:solidFill>
                <a:latin typeface="CourierStd"/>
              </a:rPr>
              <a:t>localVectorUp</a:t>
            </a:r>
            <a:r>
              <a:rPr lang="en-US" sz="1600" dirty="0">
                <a:solidFill>
                  <a:srgbClr val="0070C0"/>
                </a:solidFill>
                <a:latin typeface="CourierStd"/>
              </a:rPr>
              <a:t> * </a:t>
            </a:r>
            <a:r>
              <a:rPr lang="en-US" sz="1600" dirty="0" err="1">
                <a:solidFill>
                  <a:srgbClr val="0070C0"/>
                </a:solidFill>
                <a:latin typeface="CourierStd"/>
              </a:rPr>
              <a:t>scrollSpeed</a:t>
            </a:r>
            <a:r>
              <a:rPr lang="en-US" sz="1600" dirty="0">
                <a:solidFill>
                  <a:srgbClr val="0070C0"/>
                </a:solidFill>
                <a:latin typeface="CourierStd"/>
              </a:rPr>
              <a:t> * </a:t>
            </a:r>
            <a:r>
              <a:rPr lang="en-US" sz="1600" dirty="0" err="1">
                <a:solidFill>
                  <a:srgbClr val="0070C0"/>
                </a:solidFill>
                <a:latin typeface="CourierStd"/>
              </a:rPr>
              <a:t>Time.deltaTime</a:t>
            </a:r>
            <a:r>
              <a:rPr lang="en-US" sz="1600" dirty="0">
                <a:solidFill>
                  <a:srgbClr val="0070C0"/>
                </a:solidFill>
                <a:latin typeface="CourierStd"/>
              </a:rPr>
              <a:t>;</a:t>
            </a:r>
          </a:p>
          <a:p>
            <a:r>
              <a:rPr lang="en-US" sz="1600" dirty="0">
                <a:latin typeface="CourierStd"/>
              </a:rPr>
              <a:t>    </a:t>
            </a:r>
            <a:r>
              <a:rPr lang="en-US" sz="1600" dirty="0" err="1">
                <a:latin typeface="CourierStd"/>
              </a:rPr>
              <a:t>transform.position</a:t>
            </a:r>
            <a:r>
              <a:rPr lang="en-US" sz="1600" dirty="0">
                <a:latin typeface="CourierStd"/>
              </a:rPr>
              <a:t> = pos;</a:t>
            </a:r>
          </a:p>
          <a:p>
            <a:r>
              <a:rPr lang="en-US" sz="1600" dirty="0">
                <a:latin typeface="CourierStd"/>
              </a:rPr>
              <a:t>  }</a:t>
            </a:r>
          </a:p>
          <a:p>
            <a:r>
              <a:rPr lang="en-US" sz="1600" dirty="0">
                <a:latin typeface="CourierStd"/>
              </a:rPr>
              <a:t>}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99BC3-512A-4B58-B587-D41E2323F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941" y="1426074"/>
            <a:ext cx="40195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F927-5067-4B68-BA88-6641918FD9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3200" dirty="0"/>
              <a:t>Todays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6139F-5C9B-4B6F-9238-4DAA6818DA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dirty="0"/>
              <a:t>Programming in Unity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en-US" altLang="ko-KR" sz="2400" dirty="0"/>
              <a:t>Creating UI Buttons to move between scenes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en-US" altLang="ko-KR" sz="2400" dirty="0"/>
              <a:t>Organizing images inside panels and changing panel depths via buttons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en-US" altLang="ko-KR" sz="2400" dirty="0"/>
              <a:t>Input Fields component for text entry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en-US" altLang="ko-KR" sz="2400" dirty="0"/>
              <a:t>Toggles and radio buttons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EE382-2DA3-458E-A0A2-DEE7B3D3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4011AF-35CA-4A35-B4F1-50B4A6946E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2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7E794A-3C6A-47A6-9608-DC1B9E89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Creating UI Buttons to move between scenes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21970-436E-4C2B-BCCF-A5CE1FB5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0DED3A-ECD0-4BBB-94C9-5E13B112D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84" y="2478750"/>
            <a:ext cx="4508495" cy="211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2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410917-E12B-4BE6-94F8-6A2A751C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 Buttons - 1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8975D-7767-4C4F-9F5D-06847283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</a:rPr>
              <a:t>Create</a:t>
            </a:r>
            <a:r>
              <a:rPr lang="en-US" b="0" dirty="0"/>
              <a:t> a new Unity 2D project or scene.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</a:rPr>
              <a:t>Save</a:t>
            </a:r>
            <a:r>
              <a:rPr lang="en-US" b="0" dirty="0"/>
              <a:t> the current (empty) scene, </a:t>
            </a:r>
            <a:r>
              <a:rPr lang="en-US" b="0" dirty="0">
                <a:solidFill>
                  <a:srgbClr val="FF0000"/>
                </a:solidFill>
              </a:rPr>
              <a:t>naming</a:t>
            </a:r>
            <a:r>
              <a:rPr lang="en-US" b="0" dirty="0"/>
              <a:t> it </a:t>
            </a:r>
            <a:r>
              <a:rPr lang="en-US" dirty="0"/>
              <a:t>page1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</a:rPr>
              <a:t>Add</a:t>
            </a:r>
            <a:r>
              <a:rPr lang="en-US" b="0" dirty="0"/>
              <a:t> a UI </a:t>
            </a:r>
            <a:r>
              <a:rPr lang="en-US" dirty="0"/>
              <a:t>Text</a:t>
            </a:r>
            <a:r>
              <a:rPr lang="en-US" b="0" dirty="0"/>
              <a:t> object </a:t>
            </a:r>
            <a:r>
              <a:rPr lang="en-US" b="0" dirty="0">
                <a:solidFill>
                  <a:srgbClr val="FF0000"/>
                </a:solidFill>
              </a:rPr>
              <a:t>positioned</a:t>
            </a:r>
            <a:r>
              <a:rPr lang="en-US" b="0" dirty="0"/>
              <a:t> at </a:t>
            </a:r>
            <a:r>
              <a:rPr lang="en-US" b="0" dirty="0">
                <a:solidFill>
                  <a:srgbClr val="0070C0"/>
                </a:solidFill>
              </a:rPr>
              <a:t>the top center of the scene</a:t>
            </a:r>
            <a:r>
              <a:rPr lang="en-US" b="0" dirty="0"/>
              <a:t>, containing text “</a:t>
            </a:r>
            <a:r>
              <a:rPr lang="en-US" b="0" dirty="0">
                <a:solidFill>
                  <a:srgbClr val="0070C0"/>
                </a:solidFill>
              </a:rPr>
              <a:t>Main Menu / (page 1)</a:t>
            </a:r>
            <a:r>
              <a:rPr lang="en-US" b="0" dirty="0"/>
              <a:t>” in a large font size.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66D8A-5D5F-4D63-81F1-DC19E436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7D2E60-18D4-4C6D-A414-4D3E4DAA4B69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EC096-8331-4985-976C-966C8853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16" y="3824288"/>
            <a:ext cx="3531472" cy="18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1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161D-A4D5-4CF1-8177-ACE3BB45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 Buttons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A13D-C64D-4FAD-8290-9A1AE1F7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52" y="1551281"/>
            <a:ext cx="8490330" cy="42456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</a:rPr>
              <a:t>Add</a:t>
            </a:r>
            <a:r>
              <a:rPr lang="en-US" b="0" dirty="0"/>
              <a:t> a UI </a:t>
            </a:r>
            <a:r>
              <a:rPr lang="en-US" dirty="0"/>
              <a:t>Button</a:t>
            </a:r>
            <a:r>
              <a:rPr lang="en-US" b="0" dirty="0"/>
              <a:t> to the scene </a:t>
            </a:r>
            <a:r>
              <a:rPr lang="en-US" b="0" dirty="0">
                <a:solidFill>
                  <a:srgbClr val="FF0000"/>
                </a:solidFill>
              </a:rPr>
              <a:t>positioned</a:t>
            </a:r>
            <a:r>
              <a:rPr lang="en-US" b="0" dirty="0"/>
              <a:t> in the middle center of the screen.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the </a:t>
            </a:r>
            <a:r>
              <a:rPr lang="en-US" dirty="0"/>
              <a:t>Hierarchy</a:t>
            </a:r>
            <a:r>
              <a:rPr lang="en-US" b="0" dirty="0"/>
              <a:t> panel, </a:t>
            </a:r>
          </a:p>
          <a:p>
            <a:pPr marL="964989" lvl="1" indent="-342900"/>
            <a:r>
              <a:rPr lang="en-US" b="0" dirty="0">
                <a:solidFill>
                  <a:srgbClr val="FF0000"/>
                </a:solidFill>
              </a:rPr>
              <a:t>click</a:t>
            </a:r>
            <a:r>
              <a:rPr lang="en-US" b="0" dirty="0"/>
              <a:t> on the </a:t>
            </a:r>
            <a:r>
              <a:rPr lang="en-US" dirty="0"/>
              <a:t>show children triangle </a:t>
            </a:r>
            <a:r>
              <a:rPr lang="en-US" b="0" dirty="0"/>
              <a:t>to display the </a:t>
            </a:r>
            <a:r>
              <a:rPr lang="en-US" b="0" dirty="0">
                <a:solidFill>
                  <a:srgbClr val="0070C0"/>
                </a:solidFill>
              </a:rPr>
              <a:t>UI </a:t>
            </a:r>
            <a:r>
              <a:rPr lang="en-US" dirty="0">
                <a:solidFill>
                  <a:srgbClr val="0070C0"/>
                </a:solidFill>
              </a:rPr>
              <a:t>Text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dirty="0"/>
              <a:t>child of this button </a:t>
            </a:r>
            <a:r>
              <a:rPr lang="en-US" b="0" dirty="0" err="1"/>
              <a:t>GameObject</a:t>
            </a:r>
            <a:r>
              <a:rPr lang="en-US" b="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</a:rPr>
              <a:t>Select</a:t>
            </a:r>
            <a:r>
              <a:rPr lang="en-US" b="0" dirty="0"/>
              <a:t> the </a:t>
            </a:r>
            <a:r>
              <a:rPr lang="en-US" dirty="0"/>
              <a:t>Text</a:t>
            </a:r>
            <a:r>
              <a:rPr lang="en-US" b="0" dirty="0"/>
              <a:t> button-child </a:t>
            </a:r>
            <a:r>
              <a:rPr lang="en-US" b="0" dirty="0" err="1"/>
              <a:t>GameObject</a:t>
            </a:r>
            <a:r>
              <a:rPr lang="en-US" b="0" dirty="0"/>
              <a:t>, and in the </a:t>
            </a:r>
            <a:r>
              <a:rPr lang="en-US" dirty="0"/>
              <a:t>Inspector</a:t>
            </a:r>
            <a:r>
              <a:rPr lang="en-US" b="0" dirty="0"/>
              <a:t> panel for the </a:t>
            </a:r>
            <a:r>
              <a:rPr lang="en-US" dirty="0"/>
              <a:t>Text</a:t>
            </a:r>
            <a:r>
              <a:rPr lang="en-US" b="0" dirty="0"/>
              <a:t> property of the </a:t>
            </a:r>
            <a:r>
              <a:rPr lang="en-US" dirty="0"/>
              <a:t>Text (Script) </a:t>
            </a:r>
            <a:r>
              <a:rPr lang="en-US" b="0" dirty="0"/>
              <a:t>component, </a:t>
            </a:r>
            <a:r>
              <a:rPr lang="en-US" b="0" dirty="0">
                <a:solidFill>
                  <a:srgbClr val="FF0000"/>
                </a:solidFill>
              </a:rPr>
              <a:t>enter</a:t>
            </a:r>
            <a:r>
              <a:rPr lang="en-US" b="0" dirty="0"/>
              <a:t> the button text called </a:t>
            </a:r>
            <a:r>
              <a:rPr lang="en-US" b="0" dirty="0" err="1">
                <a:solidFill>
                  <a:srgbClr val="00B050"/>
                </a:solidFill>
              </a:rPr>
              <a:t>goto</a:t>
            </a:r>
            <a:r>
              <a:rPr lang="en-US" b="0" dirty="0">
                <a:solidFill>
                  <a:srgbClr val="00B050"/>
                </a:solidFill>
              </a:rPr>
              <a:t> page 2</a:t>
            </a:r>
            <a:r>
              <a:rPr lang="en-US" b="0" dirty="0"/>
              <a:t>, as shown here: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D4662-2FDF-4D19-9D7B-66BA09E6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1C8C0-46EF-4DC8-9EB0-EE242A87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809" y="4779753"/>
            <a:ext cx="4985745" cy="20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BF97-8059-43D0-95AB-AF83163B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 Buttons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E431-8619-489F-8688-26D49D7DC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</a:rPr>
              <a:t>Add</a:t>
            </a:r>
            <a:r>
              <a:rPr lang="en-US" sz="2000" b="0" dirty="0"/>
              <a:t> the current scene to the build, choosing menu: </a:t>
            </a:r>
            <a:r>
              <a:rPr lang="en-US" sz="2000" dirty="0"/>
              <a:t>File</a:t>
            </a:r>
            <a:r>
              <a:rPr lang="en-US" sz="2000" b="0" dirty="0"/>
              <a:t> &gt; </a:t>
            </a:r>
            <a:r>
              <a:rPr lang="en-US" sz="2000" dirty="0"/>
              <a:t>Build Settings</a:t>
            </a:r>
            <a:r>
              <a:rPr lang="en-US" sz="2000" b="0" dirty="0"/>
              <a:t>….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Then, </a:t>
            </a:r>
            <a:r>
              <a:rPr lang="en-US" sz="2000" b="0" dirty="0">
                <a:solidFill>
                  <a:srgbClr val="FF0000"/>
                </a:solidFill>
              </a:rPr>
              <a:t>click</a:t>
            </a:r>
            <a:r>
              <a:rPr lang="en-US" sz="2000" b="0" dirty="0"/>
              <a:t> on the </a:t>
            </a:r>
            <a:r>
              <a:rPr lang="en-US" sz="2000" dirty="0"/>
              <a:t>Add Current </a:t>
            </a:r>
            <a:r>
              <a:rPr lang="en-US" sz="2000" b="0" dirty="0"/>
              <a:t>button so that the </a:t>
            </a:r>
            <a:r>
              <a:rPr lang="en-US" sz="2000" dirty="0"/>
              <a:t>page1</a:t>
            </a:r>
            <a:r>
              <a:rPr lang="en-US" sz="2000" b="0" dirty="0"/>
              <a:t> scene becomes the first scene on the list of </a:t>
            </a:r>
            <a:r>
              <a:rPr lang="en-US" sz="2000" dirty="0"/>
              <a:t>Scenes in the Build.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</a:rPr>
              <a:t>Create</a:t>
            </a:r>
            <a:r>
              <a:rPr lang="en-US" sz="2000" b="0" dirty="0"/>
              <a:t> a </a:t>
            </a:r>
            <a:r>
              <a:rPr lang="en-US" sz="2000" b="0" dirty="0">
                <a:solidFill>
                  <a:srgbClr val="0070C0"/>
                </a:solidFill>
              </a:rPr>
              <a:t>C# script </a:t>
            </a:r>
            <a:r>
              <a:rPr lang="en-US" sz="2000" b="0" dirty="0"/>
              <a:t>class, “</a:t>
            </a:r>
            <a:r>
              <a:rPr lang="en-US" sz="2000" b="0" dirty="0" err="1">
                <a:solidFill>
                  <a:srgbClr val="00B050"/>
                </a:solidFill>
              </a:rPr>
              <a:t>MenuActions</a:t>
            </a:r>
            <a:r>
              <a:rPr lang="en-US" sz="2000" b="0" dirty="0"/>
              <a:t>”, containing the following code, and </a:t>
            </a:r>
            <a:r>
              <a:rPr lang="en-US" sz="2000" b="0" dirty="0">
                <a:solidFill>
                  <a:srgbClr val="FF0000"/>
                </a:solidFill>
              </a:rPr>
              <a:t>add</a:t>
            </a:r>
            <a:r>
              <a:rPr lang="en-US" sz="2000" b="0" dirty="0"/>
              <a:t> an instance as a scripted component to the </a:t>
            </a:r>
            <a:r>
              <a:rPr lang="en-US" sz="2000" dirty="0"/>
              <a:t>Main Camera</a:t>
            </a:r>
            <a:r>
              <a:rPr lang="en-US" sz="2000" b="0" dirty="0"/>
              <a:t>: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A097E-495E-41DF-B9A0-991C844B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56309-FEE2-4B40-8B86-E9B981A7BA8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904D5-74E5-4289-98A5-44B0CD446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33" y="4090574"/>
            <a:ext cx="6208596" cy="203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29004"/>
      </p:ext>
    </p:extLst>
  </p:cSld>
  <p:clrMapOvr>
    <a:masterClrMapping/>
  </p:clrMapOvr>
</p:sld>
</file>

<file path=ppt/theme/theme1.xml><?xml version="1.0" encoding="utf-8"?>
<a:theme xmlns:a="http://schemas.openxmlformats.org/drawingml/2006/main" name="1_Alizarin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liza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3293</Words>
  <Application>Microsoft Office PowerPoint</Application>
  <PresentationFormat>On-screen Show (4:3)</PresentationFormat>
  <Paragraphs>293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Andale Sans UI</vt:lpstr>
      <vt:lpstr>CourierStd</vt:lpstr>
      <vt:lpstr>맑은 고딕</vt:lpstr>
      <vt:lpstr>Source Sans Pro</vt:lpstr>
      <vt:lpstr>Source Sans Pro Black</vt:lpstr>
      <vt:lpstr>Source Sans Pro Light</vt:lpstr>
      <vt:lpstr>Source Sans Pro Semibold</vt:lpstr>
      <vt:lpstr>源ノ角ゴシック Heavy</vt:lpstr>
      <vt:lpstr>Arial</vt:lpstr>
      <vt:lpstr>Calibri</vt:lpstr>
      <vt:lpstr>Tahoma</vt:lpstr>
      <vt:lpstr>Times New Roman</vt:lpstr>
      <vt:lpstr>1_Alizarin0</vt:lpstr>
      <vt:lpstr>1_Alizarin</vt:lpstr>
      <vt:lpstr>3D Game Basic</vt:lpstr>
      <vt:lpstr>Last Class Review</vt:lpstr>
      <vt:lpstr>Additional – Make the 3D text move</vt:lpstr>
      <vt:lpstr>Additional - ScrollZ</vt:lpstr>
      <vt:lpstr>Todays Class</vt:lpstr>
      <vt:lpstr>1. Creating UI Buttons to move between scenes</vt:lpstr>
      <vt:lpstr>Creating UI Buttons - 1</vt:lpstr>
      <vt:lpstr>Creating UI Buttons - 2</vt:lpstr>
      <vt:lpstr>Creating UI Buttons - 3</vt:lpstr>
      <vt:lpstr>MenuActions.cs</vt:lpstr>
      <vt:lpstr>Creating UI Buttons - 4</vt:lpstr>
      <vt:lpstr>Creating UI Buttons - 5</vt:lpstr>
      <vt:lpstr>Creating UI Buttons - 6</vt:lpstr>
      <vt:lpstr>Creating UI Buttons - 7</vt:lpstr>
      <vt:lpstr>Creating UI Buttons - Addition</vt:lpstr>
      <vt:lpstr>UI Button Animations – online tutorials</vt:lpstr>
      <vt:lpstr>2. Organizing images inside panels and changing panel depths via buttons</vt:lpstr>
      <vt:lpstr>Organizing images inside panel - 1</vt:lpstr>
      <vt:lpstr>Organizing images inside panel - 2</vt:lpstr>
      <vt:lpstr>Organizing images inside panel - 3</vt:lpstr>
      <vt:lpstr>Organizing images inside panel - 4</vt:lpstr>
      <vt:lpstr>Organizing images inside panel - 5</vt:lpstr>
      <vt:lpstr>3. Input Fields component for text entry</vt:lpstr>
      <vt:lpstr>Input Fields component</vt:lpstr>
      <vt:lpstr>Input Fields component - 1</vt:lpstr>
      <vt:lpstr>Input Fields component - 2</vt:lpstr>
      <vt:lpstr>Input Fields component - 3</vt:lpstr>
      <vt:lpstr>Input Fields component - 4</vt:lpstr>
      <vt:lpstr>4. Toggles and Radio Buttons</vt:lpstr>
      <vt:lpstr>Toggles and Radio Buttons - 1</vt:lpstr>
      <vt:lpstr>Toggles and Radio Buttons - 2</vt:lpstr>
      <vt:lpstr>Toggles and Radio Buttons - 3</vt:lpstr>
      <vt:lpstr>Toggles and Radio Buttons - 4</vt:lpstr>
      <vt:lpstr>Adding more Toggles and a Toggle Group - 1</vt:lpstr>
      <vt:lpstr>Adding more Toggles and a Toggle Group - 2</vt:lpstr>
      <vt:lpstr>Adding more Toggles and a Toggle Group - 3</vt:lpstr>
      <vt:lpstr>Adding more Toggles and a Toggle Group - 4</vt:lpstr>
      <vt:lpstr>Adding more Toggles and a Toggle Group - 5</vt:lpstr>
      <vt:lpstr>Adding more Toggles and a Toggle Group - 6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Game Basic</dc:title>
  <dc:creator>Handityo Aulia</dc:creator>
  <cp:lastModifiedBy>Aulia Handityo</cp:lastModifiedBy>
  <cp:revision>42</cp:revision>
  <dcterms:created xsi:type="dcterms:W3CDTF">2017-09-06T13:04:33Z</dcterms:created>
  <dcterms:modified xsi:type="dcterms:W3CDTF">2018-09-11T22:27:41Z</dcterms:modified>
</cp:coreProperties>
</file>