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305" r:id="rId3"/>
    <p:sldId id="259" r:id="rId4"/>
    <p:sldId id="260" r:id="rId5"/>
    <p:sldId id="300" r:id="rId6"/>
    <p:sldId id="261" r:id="rId7"/>
    <p:sldId id="262" r:id="rId8"/>
    <p:sldId id="301" r:id="rId9"/>
    <p:sldId id="263" r:id="rId10"/>
    <p:sldId id="264" r:id="rId11"/>
    <p:sldId id="265" r:id="rId12"/>
    <p:sldId id="266" r:id="rId13"/>
    <p:sldId id="30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03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304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9F248-F1EA-4956-8DE0-615C1E0B0823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CD36A-4FF7-4C64-B130-7B65178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5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8A785D-78F4-4C96-987C-630D04267DB1}" type="datetimeFigureOut">
              <a:rPr lang="en-US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22D2DDA-180E-496D-A1F6-9F9E7E33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7.wdp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learn/tutorials/modules/intermediate/scripting/lists-and-dictionarie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4BC4-157E-4CA9-9AA3-7BD83F594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Game Basic – Inventory GUIs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53052-51DF-410A-806A-BFBABFD6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766981"/>
          </a:xfrm>
        </p:spPr>
        <p:txBody>
          <a:bodyPr>
            <a:normAutofit/>
          </a:bodyPr>
          <a:lstStyle/>
          <a:p>
            <a:pPr lvl="0" algn="r"/>
            <a:r>
              <a:rPr lang="en-US" dirty="0">
                <a:latin typeface="Source Sans Pro Light" pitchFamily="34"/>
              </a:rPr>
              <a:t>Unity3D Basic for Beginners</a:t>
            </a:r>
          </a:p>
          <a:p>
            <a:pPr lvl="0" algn="r"/>
            <a:r>
              <a:rPr lang="en-US" dirty="0">
                <a:latin typeface="Source Sans Pro Light" pitchFamily="34"/>
              </a:rPr>
              <a:t>5</a:t>
            </a:r>
            <a:r>
              <a:rPr lang="en-US" baseline="30000" dirty="0">
                <a:latin typeface="Source Sans Pro Light" pitchFamily="34"/>
              </a:rPr>
              <a:t>th</a:t>
            </a:r>
            <a:r>
              <a:rPr lang="en-US" dirty="0">
                <a:latin typeface="Source Sans Pro Light" pitchFamily="34"/>
              </a:rPr>
              <a:t> Class</a:t>
            </a:r>
          </a:p>
          <a:p>
            <a:pPr lvl="0" algn="r"/>
            <a:r>
              <a:rPr lang="en-US" dirty="0">
                <a:latin typeface="Source Sans Pro Light" pitchFamily="34"/>
              </a:rPr>
              <a:t>Handityo Aulia Putra</a:t>
            </a:r>
          </a:p>
          <a:p>
            <a:pPr lvl="0" algn="r"/>
            <a:r>
              <a:rPr lang="en-US" dirty="0">
                <a:latin typeface="Source Sans Pro Light" pitchFamily="34"/>
              </a:rPr>
              <a:t>handityo@kmu.ac.kr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1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32C65-4B78-4C88-82C0-6BD92202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</a:t>
            </a:r>
            <a:r>
              <a:rPr lang="en-US" dirty="0">
                <a:solidFill>
                  <a:srgbClr val="00B050"/>
                </a:solidFill>
              </a:rPr>
              <a:t>multiple pickups</a:t>
            </a:r>
            <a:r>
              <a:rPr lang="en-US" dirty="0"/>
              <a:t> of the same</a:t>
            </a:r>
            <a:br>
              <a:rPr lang="en-US" dirty="0"/>
            </a:br>
            <a:r>
              <a:rPr lang="en-US" dirty="0"/>
              <a:t>object with </a:t>
            </a:r>
            <a:r>
              <a:rPr lang="en-US" dirty="0">
                <a:solidFill>
                  <a:srgbClr val="00B050"/>
                </a:solidFill>
              </a:rPr>
              <a:t>multiple status icons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BA3B6-158C-4BEA-AC64-80EBA0B2A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D5409-AD7E-4E17-BA13-3442649C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30" y="4486655"/>
            <a:ext cx="6789420" cy="19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0E1FC3-F633-4DF8-B1D7-E6BF6E7D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(icons) – Step(1)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22B0C-0E1E-475E-BDE6-11043803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4100209" cy="4050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Edit</a:t>
            </a:r>
            <a:r>
              <a:rPr lang="en-US" dirty="0"/>
              <a:t> the previous </a:t>
            </a:r>
            <a:r>
              <a:rPr lang="en-US" dirty="0">
                <a:solidFill>
                  <a:srgbClr val="0070C0"/>
                </a:solidFill>
              </a:rPr>
              <a:t>Project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 with a new copy of the mini-game </a:t>
            </a:r>
            <a:r>
              <a:rPr lang="en-US" dirty="0">
                <a:solidFill>
                  <a:srgbClr val="0070C0"/>
                </a:solidFill>
              </a:rPr>
              <a:t>Simple2Dgame_SpaceGirl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the following C# Script </a:t>
            </a:r>
            <a:r>
              <a:rPr lang="en-US" b="1" dirty="0"/>
              <a:t>Player</a:t>
            </a:r>
            <a:r>
              <a:rPr lang="en-US" dirty="0"/>
              <a:t> to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player-</a:t>
            </a:r>
            <a:r>
              <a:rPr lang="en-US" dirty="0" err="1">
                <a:solidFill>
                  <a:srgbClr val="0070C0"/>
                </a:solidFill>
              </a:rPr>
              <a:t>SpaceGirl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5C56B-FD20-4FE9-AA6D-2A381966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6009" y="2532401"/>
            <a:ext cx="4259275" cy="32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891B-7409-4D0D-A9DC-4EC5FABC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(icons) – Step(2)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B19-59E8-4692-939D-74C5D2FC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3497094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star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panel and </a:t>
            </a:r>
            <a:r>
              <a:rPr lang="en-US" dirty="0">
                <a:solidFill>
                  <a:srgbClr val="FF0000"/>
                </a:solidFill>
              </a:rPr>
              <a:t>make</a:t>
            </a:r>
            <a:r>
              <a:rPr lang="en-US" dirty="0"/>
              <a:t> three more copies of this </a:t>
            </a:r>
            <a:r>
              <a:rPr lang="en-US" dirty="0" err="1"/>
              <a:t>GameObject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Windows </a:t>
            </a:r>
            <a:r>
              <a:rPr lang="en-US" i="1" dirty="0"/>
              <a:t>CTRL </a:t>
            </a:r>
            <a:r>
              <a:rPr lang="en-US" dirty="0"/>
              <a:t>+ </a:t>
            </a:r>
            <a:r>
              <a:rPr lang="en-US" i="1" dirty="0"/>
              <a:t>D </a:t>
            </a:r>
            <a:r>
              <a:rPr lang="en-US" dirty="0"/>
              <a:t>/ Mac </a:t>
            </a:r>
            <a:r>
              <a:rPr lang="en-US" i="1" dirty="0"/>
              <a:t>CMD </a:t>
            </a:r>
            <a:r>
              <a:rPr lang="en-US" dirty="0"/>
              <a:t>+ </a:t>
            </a:r>
            <a:r>
              <a:rPr lang="en-US" i="1" dirty="0"/>
              <a:t>D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/>
              <a:t> these new </a:t>
            </a:r>
            <a:r>
              <a:rPr lang="en-US" dirty="0" err="1"/>
              <a:t>GameObject</a:t>
            </a:r>
            <a:r>
              <a:rPr lang="en-US" dirty="0"/>
              <a:t> to different parts of the screen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2057"/>
            <a:ext cx="3848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3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891B-7409-4D0D-A9DC-4EC5FABC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(icons) – </a:t>
            </a:r>
            <a:r>
              <a:rPr lang="en-US" dirty="0" smtClean="0"/>
              <a:t>Step(3)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B19-59E8-4692-939D-74C5D2FC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3497094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/>
              <a:t>the following C# Script </a:t>
            </a:r>
            <a:r>
              <a:rPr lang="en-US" dirty="0" err="1">
                <a:solidFill>
                  <a:srgbClr val="00B050"/>
                </a:solidFill>
              </a:rPr>
              <a:t>PlayerInventoryDisplay</a:t>
            </a:r>
            <a:r>
              <a:rPr lang="en-US" dirty="0"/>
              <a:t> to the </a:t>
            </a:r>
            <a:r>
              <a:rPr lang="en-US" dirty="0" err="1"/>
              <a:t>GameObject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21DF6-B387-4936-BC1B-6B2EB5D9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2894" y="2093976"/>
            <a:ext cx="3922676" cy="1359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3BA54-FE79-4C7A-968D-C949185F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1259" y="3453319"/>
            <a:ext cx="4275306" cy="2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45F0-42AA-4723-95B4-5DA8A043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(icons) – </a:t>
            </a:r>
            <a:r>
              <a:rPr lang="en-US" dirty="0" smtClean="0"/>
              <a:t>Step(4)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2BC1-0E67-4B6C-B321-E5E2D29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5562"/>
            <a:ext cx="7772400" cy="262736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the Canvas in the </a:t>
            </a:r>
            <a:r>
              <a:rPr lang="en-US" b="1" dirty="0"/>
              <a:t>Hierarchy</a:t>
            </a:r>
            <a:r>
              <a:rPr lang="en-US" dirty="0"/>
              <a:t> panel and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a new </a:t>
            </a:r>
            <a:r>
              <a:rPr lang="en-US" b="1" dirty="0"/>
              <a:t>UI Image</a:t>
            </a:r>
            <a:r>
              <a:rPr lang="en-US" dirty="0"/>
              <a:t> object (</a:t>
            </a:r>
            <a:r>
              <a:rPr lang="en-US" b="1" dirty="0"/>
              <a:t>Create | UI | Image</a:t>
            </a:r>
            <a:r>
              <a:rPr lang="en-US" dirty="0"/>
              <a:t>). </a:t>
            </a:r>
            <a:r>
              <a:rPr lang="en-US" dirty="0">
                <a:solidFill>
                  <a:srgbClr val="FF0000"/>
                </a:solidFill>
              </a:rPr>
              <a:t>Rename</a:t>
            </a:r>
            <a:r>
              <a:rPr lang="en-US" dirty="0"/>
              <a:t> it </a:t>
            </a:r>
            <a:r>
              <a:rPr lang="en-US" dirty="0">
                <a:solidFill>
                  <a:srgbClr val="0070C0"/>
                </a:solidFill>
              </a:rPr>
              <a:t>Image-star0.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Image-star0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panel.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From the </a:t>
            </a:r>
            <a:r>
              <a:rPr lang="en-US" b="1" dirty="0"/>
              <a:t>Project</a:t>
            </a:r>
            <a:r>
              <a:rPr lang="en-US" dirty="0"/>
              <a:t> panel, </a:t>
            </a:r>
            <a:r>
              <a:rPr lang="en-US" dirty="0">
                <a:solidFill>
                  <a:srgbClr val="FF0000"/>
                </a:solidFill>
              </a:rPr>
              <a:t>drag</a:t>
            </a:r>
            <a:r>
              <a:rPr lang="en-US" dirty="0"/>
              <a:t> the sprite </a:t>
            </a:r>
            <a:r>
              <a:rPr lang="en-US" dirty="0">
                <a:solidFill>
                  <a:srgbClr val="0070C0"/>
                </a:solidFill>
              </a:rPr>
              <a:t>icon_star_grey_100</a:t>
            </a:r>
            <a:r>
              <a:rPr lang="en-US" dirty="0"/>
              <a:t> (folder Sprites) into the </a:t>
            </a:r>
            <a:r>
              <a:rPr lang="en-US" b="1" dirty="0"/>
              <a:t>Source Image field </a:t>
            </a:r>
            <a:r>
              <a:rPr lang="en-US" dirty="0"/>
              <a:t>in the </a:t>
            </a:r>
            <a:r>
              <a:rPr lang="en-US" b="1" dirty="0"/>
              <a:t>Inspector</a:t>
            </a:r>
            <a:r>
              <a:rPr lang="en-US" dirty="0"/>
              <a:t> for the </a:t>
            </a:r>
            <a:r>
              <a:rPr lang="en-US" b="1" dirty="0"/>
              <a:t>Image component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>
                <a:solidFill>
                  <a:srgbClr val="FF0000"/>
                </a:solidFill>
              </a:rPr>
              <a:t>Click</a:t>
            </a:r>
            <a:r>
              <a:rPr lang="en-US" dirty="0"/>
              <a:t> on the </a:t>
            </a:r>
            <a:r>
              <a:rPr lang="en-US" dirty="0">
                <a:solidFill>
                  <a:srgbClr val="0070C0"/>
                </a:solidFill>
              </a:rPr>
              <a:t>Set Native Size </a:t>
            </a:r>
            <a:r>
              <a:rPr lang="en-US" dirty="0"/>
              <a:t>button for this for the </a:t>
            </a:r>
            <a:r>
              <a:rPr lang="en-US" b="1" dirty="0"/>
              <a:t>Image</a:t>
            </a:r>
            <a:r>
              <a:rPr lang="en-US" dirty="0"/>
              <a:t> component. This will resize the </a:t>
            </a:r>
            <a:r>
              <a:rPr lang="en-US" b="1" dirty="0"/>
              <a:t>UI Image </a:t>
            </a:r>
            <a:r>
              <a:rPr lang="en-US" dirty="0"/>
              <a:t>to fit the physical pixel width and height of sprite file </a:t>
            </a:r>
            <a:r>
              <a:rPr lang="en-US" dirty="0">
                <a:solidFill>
                  <a:srgbClr val="0070C0"/>
                </a:solidFill>
              </a:rPr>
              <a:t>icon_star_grey_100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6" y="4175944"/>
            <a:ext cx="8515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2CCC-D7CE-43A7-ACFF-F04301B6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Displaying pickups (icons) – </a:t>
            </a:r>
            <a:r>
              <a:rPr lang="en-US" altLang="ko-KR" dirty="0" smtClean="0"/>
              <a:t>Step(5)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5447-EE8F-4158-BAC2-907774DD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5306627" cy="4050792"/>
          </a:xfrm>
        </p:spPr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en-US" dirty="0"/>
              <a:t>Now we will </a:t>
            </a:r>
            <a:r>
              <a:rPr lang="en-US" dirty="0">
                <a:solidFill>
                  <a:srgbClr val="FF0000"/>
                </a:solidFill>
              </a:rPr>
              <a:t>position</a:t>
            </a:r>
            <a:r>
              <a:rPr lang="en-US" dirty="0"/>
              <a:t> our </a:t>
            </a:r>
            <a:r>
              <a:rPr lang="en-US" b="1" dirty="0"/>
              <a:t>icon</a:t>
            </a:r>
            <a:r>
              <a:rPr lang="en-US" dirty="0"/>
              <a:t> at </a:t>
            </a:r>
            <a:r>
              <a:rPr lang="en-US" dirty="0">
                <a:solidFill>
                  <a:srgbClr val="00B050"/>
                </a:solidFill>
              </a:rPr>
              <a:t>the top and left </a:t>
            </a:r>
            <a:r>
              <a:rPr lang="en-US" dirty="0"/>
              <a:t>of the Game panel.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</a:t>
            </a:r>
            <a:r>
              <a:rPr lang="en-US" dirty="0" smtClean="0"/>
              <a:t> </a:t>
            </a:r>
            <a:r>
              <a:rPr lang="en-US" dirty="0"/>
              <a:t>the UI Image's </a:t>
            </a:r>
            <a:r>
              <a:rPr lang="en-US" b="1" dirty="0" err="1"/>
              <a:t>Rect</a:t>
            </a:r>
            <a:r>
              <a:rPr lang="en-US" b="1" dirty="0"/>
              <a:t> Transform </a:t>
            </a:r>
            <a:r>
              <a:rPr lang="en-US" dirty="0"/>
              <a:t>component, and while </a:t>
            </a:r>
            <a:r>
              <a:rPr lang="en-US" dirty="0">
                <a:solidFill>
                  <a:srgbClr val="FF0000"/>
                </a:solidFill>
              </a:rPr>
              <a:t>holding</a:t>
            </a:r>
            <a:r>
              <a:rPr lang="en-US" dirty="0"/>
              <a:t> down </a:t>
            </a:r>
            <a:r>
              <a:rPr lang="en-US" dirty="0">
                <a:solidFill>
                  <a:srgbClr val="00B050"/>
                </a:solidFill>
              </a:rPr>
              <a:t>SHIFT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ALT</a:t>
            </a:r>
            <a:r>
              <a:rPr lang="en-US" dirty="0"/>
              <a:t> (to set pivot and position), </a:t>
            </a:r>
            <a:r>
              <a:rPr lang="en-US" dirty="0">
                <a:solidFill>
                  <a:srgbClr val="FF0000"/>
                </a:solidFill>
              </a:rPr>
              <a:t>choose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top-left</a:t>
            </a:r>
            <a:r>
              <a:rPr lang="en-US" dirty="0"/>
              <a:t> box.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UI Image </a:t>
            </a:r>
            <a:r>
              <a:rPr lang="en-US" dirty="0"/>
              <a:t>should now be positioned at the top left of the </a:t>
            </a:r>
            <a:r>
              <a:rPr lang="en-US" b="1" dirty="0"/>
              <a:t>Game</a:t>
            </a:r>
            <a:r>
              <a:rPr lang="en-US" dirty="0"/>
              <a:t> panel.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>
                <a:solidFill>
                  <a:srgbClr val="FF0000"/>
                </a:solidFill>
              </a:rPr>
              <a:t>Make</a:t>
            </a:r>
            <a:r>
              <a:rPr lang="en-US" dirty="0"/>
              <a:t> three more copies of </a:t>
            </a:r>
            <a:r>
              <a:rPr lang="en-US" dirty="0">
                <a:solidFill>
                  <a:srgbClr val="0070C0"/>
                </a:solidFill>
              </a:rPr>
              <a:t>Image-star0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panel, </a:t>
            </a:r>
            <a:r>
              <a:rPr lang="en-US" dirty="0">
                <a:solidFill>
                  <a:srgbClr val="FF0000"/>
                </a:solidFill>
              </a:rPr>
              <a:t>naming</a:t>
            </a:r>
            <a:r>
              <a:rPr lang="en-US" dirty="0"/>
              <a:t> them </a:t>
            </a:r>
            <a:r>
              <a:rPr lang="en-US" dirty="0">
                <a:solidFill>
                  <a:srgbClr val="0070C0"/>
                </a:solidFill>
              </a:rPr>
              <a:t>Image-star1, Image-star2, and Image-star3.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66" y="2121408"/>
            <a:ext cx="1828800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89" y="4146804"/>
            <a:ext cx="3062996" cy="20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A254-B7EB-454E-A1F8-5EE1F17F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Displaying pickups (icons) – </a:t>
            </a:r>
            <a:r>
              <a:rPr lang="en-US" altLang="ko-KR" dirty="0" smtClean="0"/>
              <a:t>Step(6)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7280-9963-4D53-A715-38C87B16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dirty="0"/>
              <a:t>In the </a:t>
            </a:r>
            <a:r>
              <a:rPr lang="en-US" b="1" dirty="0"/>
              <a:t>Inspector</a:t>
            </a:r>
            <a:r>
              <a:rPr lang="en-US" dirty="0"/>
              <a:t> panel,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/>
              <a:t>Pos</a:t>
            </a:r>
            <a:r>
              <a:rPr lang="en-US" b="1" dirty="0"/>
              <a:t> X</a:t>
            </a:r>
            <a:r>
              <a:rPr lang="en-US" dirty="0"/>
              <a:t> position (in the </a:t>
            </a:r>
            <a:r>
              <a:rPr lang="en-US" b="1" dirty="0" err="1"/>
              <a:t>Rect</a:t>
            </a:r>
            <a:r>
              <a:rPr lang="en-US" b="1" dirty="0"/>
              <a:t> Transform</a:t>
            </a:r>
            <a:r>
              <a:rPr lang="en-US" dirty="0"/>
              <a:t> component) of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Image-star1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100</a:t>
            </a:r>
            <a:r>
              <a:rPr lang="en-US" dirty="0"/>
              <a:t>, of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Image-star2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200</a:t>
            </a:r>
            <a:r>
              <a:rPr lang="en-US" dirty="0"/>
              <a:t>, and of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Image-star3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>
                <a:solidFill>
                  <a:srgbClr val="00B050"/>
                </a:solidFill>
              </a:rPr>
              <a:t>300</a:t>
            </a:r>
            <a:r>
              <a:rPr lang="en-US" dirty="0"/>
              <a:t>, as shown in the following screenshot: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38B21-EFBD-44BF-9CFF-27CE3D46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6374" y="3865633"/>
            <a:ext cx="6051252" cy="25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07B3-DD98-46E5-8F6C-DBC26D51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Displaying pickups (icons) – </a:t>
            </a:r>
            <a:r>
              <a:rPr lang="en-US" altLang="ko-KR" dirty="0" smtClean="0"/>
              <a:t>Step(7)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4222-0168-48FD-97F4-23F4230A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2121408"/>
            <a:ext cx="3953869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dirty="0"/>
              <a:t>From the </a:t>
            </a:r>
            <a:r>
              <a:rPr lang="en-US" b="1" dirty="0"/>
              <a:t>Hierarchy</a:t>
            </a:r>
            <a:r>
              <a:rPr lang="en-US" dirty="0"/>
              <a:t> view,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player-</a:t>
            </a:r>
            <a:r>
              <a:rPr lang="en-US" dirty="0" err="1">
                <a:solidFill>
                  <a:srgbClr val="0070C0"/>
                </a:solidFill>
              </a:rPr>
              <a:t>SpaceGirl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from the Inspector,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access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Player Inventory Display (Script)</a:t>
            </a:r>
            <a:r>
              <a:rPr lang="en-US" dirty="0"/>
              <a:t> component 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the </a:t>
            </a:r>
            <a:r>
              <a:rPr lang="en-US" b="1" dirty="0"/>
              <a:t>Size</a:t>
            </a:r>
            <a:r>
              <a:rPr lang="en-US" dirty="0"/>
              <a:t> property of public field </a:t>
            </a:r>
            <a:r>
              <a:rPr lang="en-US" dirty="0">
                <a:solidFill>
                  <a:srgbClr val="0070C0"/>
                </a:solidFill>
              </a:rPr>
              <a:t>Star </a:t>
            </a:r>
            <a:r>
              <a:rPr lang="en-US" dirty="0" err="1">
                <a:solidFill>
                  <a:srgbClr val="0070C0"/>
                </a:solidFill>
              </a:rPr>
              <a:t>Playholders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/>
              <a:t>Next, </a:t>
            </a:r>
            <a:r>
              <a:rPr lang="en-US" dirty="0">
                <a:solidFill>
                  <a:srgbClr val="FF0000"/>
                </a:solidFill>
              </a:rPr>
              <a:t>populate</a:t>
            </a:r>
            <a:r>
              <a:rPr lang="en-US" dirty="0"/>
              <a:t> the </a:t>
            </a:r>
            <a:r>
              <a:rPr lang="en-US" b="1" dirty="0"/>
              <a:t>Element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 array values of public field Star </a:t>
            </a:r>
            <a:r>
              <a:rPr lang="en-US" dirty="0" err="1"/>
              <a:t>Playholders</a:t>
            </a:r>
            <a:r>
              <a:rPr lang="en-US" dirty="0"/>
              <a:t> with </a:t>
            </a:r>
            <a:r>
              <a:rPr lang="en-US" b="1" dirty="0"/>
              <a:t>UI Image </a:t>
            </a:r>
            <a:r>
              <a:rPr lang="en-US" dirty="0"/>
              <a:t>objects </a:t>
            </a:r>
            <a:r>
              <a:rPr lang="en-US" dirty="0">
                <a:solidFill>
                  <a:srgbClr val="00B050"/>
                </a:solidFill>
              </a:rPr>
              <a:t>Image-star0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79" y="2208466"/>
            <a:ext cx="4533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85D4-E2F4-4EB8-99A6-D7C9C746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Displaying pickups (icons) – </a:t>
            </a:r>
            <a:r>
              <a:rPr lang="en-US" altLang="ko-KR" dirty="0" smtClean="0"/>
              <a:t>Step(8)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1138-5FB3-4B30-BFE5-E200532B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5"/>
            </a:pPr>
            <a:r>
              <a:rPr lang="en-US" dirty="0"/>
              <a:t>Now, </a:t>
            </a:r>
            <a:r>
              <a:rPr lang="en-US" dirty="0">
                <a:solidFill>
                  <a:srgbClr val="FF0000"/>
                </a:solidFill>
              </a:rPr>
              <a:t>populate</a:t>
            </a:r>
            <a:r>
              <a:rPr lang="en-US" dirty="0"/>
              <a:t> the </a:t>
            </a:r>
            <a:r>
              <a:rPr lang="en-US" b="1" dirty="0"/>
              <a:t>Icon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Star Yellow </a:t>
            </a:r>
            <a:r>
              <a:rPr lang="en-US" dirty="0"/>
              <a:t>and Icon </a:t>
            </a:r>
            <a:r>
              <a:rPr lang="en-US" dirty="0">
                <a:solidFill>
                  <a:srgbClr val="0070C0"/>
                </a:solidFill>
              </a:rPr>
              <a:t>Star Grey </a:t>
            </a:r>
            <a:r>
              <a:rPr lang="en-US" dirty="0"/>
              <a:t>public fields from the </a:t>
            </a:r>
            <a:r>
              <a:rPr lang="en-US" b="1" dirty="0"/>
              <a:t>Project</a:t>
            </a:r>
            <a:r>
              <a:rPr lang="en-US" dirty="0"/>
              <a:t> panel with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icon_star_100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icon_star_grey_100</a:t>
            </a:r>
            <a:r>
              <a:rPr lang="en-US" dirty="0"/>
              <a:t>, as shown in the following screenshot: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F1232-682C-454E-B95A-BC57DE14B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4096" y="3182531"/>
            <a:ext cx="4690397" cy="34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0188-F062-4240-A011-B25D966E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Displaying pickups (icons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239F-8295-4563-A776-265D8185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5839796" cy="4050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rgbClr val="0070C0"/>
                </a:solidFill>
              </a:rPr>
              <a:t>OnTriggerEnter2D</a:t>
            </a:r>
            <a:r>
              <a:rPr lang="en-US" dirty="0"/>
              <a:t>()method,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totalStars</a:t>
            </a:r>
            <a:r>
              <a:rPr lang="en-US" dirty="0"/>
              <a:t> counter is incremented by 1 each time the player's character hits an </a:t>
            </a:r>
            <a:r>
              <a:rPr lang="en-US" b="1" dirty="0"/>
              <a:t>object</a:t>
            </a:r>
            <a:r>
              <a:rPr lang="en-US" dirty="0"/>
              <a:t> tagged </a:t>
            </a:r>
            <a:r>
              <a:rPr lang="en-US" dirty="0">
                <a:solidFill>
                  <a:srgbClr val="0070C0"/>
                </a:solidFill>
              </a:rPr>
              <a:t>Star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As well as </a:t>
            </a:r>
            <a:r>
              <a:rPr lang="en-US" dirty="0">
                <a:solidFill>
                  <a:srgbClr val="0070C0"/>
                </a:solidFill>
              </a:rPr>
              <a:t>destroying</a:t>
            </a:r>
            <a:r>
              <a:rPr lang="en-US" dirty="0"/>
              <a:t> the hit </a:t>
            </a:r>
            <a:r>
              <a:rPr lang="en-US" dirty="0" err="1"/>
              <a:t>GameObject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solidFill>
                  <a:srgbClr val="0070C0"/>
                </a:solidFill>
              </a:rPr>
              <a:t>OnChangeStarTotal</a:t>
            </a:r>
            <a:r>
              <a:rPr lang="en-US" dirty="0"/>
              <a:t>(…) method of the </a:t>
            </a:r>
            <a:r>
              <a:rPr lang="en-US" dirty="0" err="1">
                <a:solidFill>
                  <a:srgbClr val="0070C0"/>
                </a:solidFill>
              </a:rPr>
              <a:t>PlayerInventoryDisplay</a:t>
            </a:r>
            <a:r>
              <a:rPr lang="en-US" dirty="0"/>
              <a:t> component is called, passing the new star total integer.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OnChangeStarTotal</a:t>
            </a:r>
            <a:r>
              <a:rPr lang="en-US" dirty="0"/>
              <a:t>(…)method of script class </a:t>
            </a:r>
            <a:r>
              <a:rPr lang="en-US" dirty="0" err="1">
                <a:solidFill>
                  <a:srgbClr val="0070C0"/>
                </a:solidFill>
              </a:rPr>
              <a:t>PlayerInventoryDisplay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/>
              <a:t>references to the four </a:t>
            </a:r>
            <a:r>
              <a:rPr lang="en-US" b="1" dirty="0"/>
              <a:t>UI Images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loops </a:t>
            </a:r>
            <a:r>
              <a:rPr lang="en-US" dirty="0"/>
              <a:t>through each item in the array of </a:t>
            </a:r>
            <a:r>
              <a:rPr lang="en-US" b="1" dirty="0"/>
              <a:t>Image references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the given number of Images to yellow, and the remaining to grey. </a:t>
            </a:r>
          </a:p>
          <a:p>
            <a:r>
              <a:rPr lang="en-US" dirty="0"/>
              <a:t>This method is public, allowing it to be called from an instance of script class Player.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96" y="2347404"/>
            <a:ext cx="2466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05 Mini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Mini project 5-1:</a:t>
            </a:r>
          </a:p>
          <a:p>
            <a:pPr lvl="1"/>
            <a:r>
              <a:rPr lang="en-US" dirty="0" smtClean="0"/>
              <a:t>Displaying multiple pickups of the same object with text</a:t>
            </a:r>
          </a:p>
          <a:p>
            <a:r>
              <a:rPr lang="en-US" dirty="0"/>
              <a:t>Mini project </a:t>
            </a:r>
            <a:r>
              <a:rPr lang="en-US" dirty="0" smtClean="0"/>
              <a:t>5-2:</a:t>
            </a:r>
          </a:p>
          <a:p>
            <a:pPr lvl="1"/>
            <a:r>
              <a:rPr lang="en-US" dirty="0"/>
              <a:t>Displaying multiple pickups of the </a:t>
            </a:r>
            <a:r>
              <a:rPr lang="en-US" dirty="0" smtClean="0"/>
              <a:t>same object </a:t>
            </a:r>
            <a:r>
              <a:rPr lang="en-US" dirty="0"/>
              <a:t>with multiple status icons</a:t>
            </a:r>
          </a:p>
          <a:p>
            <a:r>
              <a:rPr lang="en-US" dirty="0"/>
              <a:t>Mini project </a:t>
            </a:r>
            <a:r>
              <a:rPr lang="en-US" dirty="0" smtClean="0"/>
              <a:t>5-3:</a:t>
            </a:r>
          </a:p>
          <a:p>
            <a:pPr lvl="1"/>
            <a:r>
              <a:rPr lang="en-US" dirty="0"/>
              <a:t>Revealing icons for multiple object </a:t>
            </a:r>
            <a:r>
              <a:rPr lang="en-US" dirty="0" smtClean="0"/>
              <a:t>pickups by </a:t>
            </a:r>
            <a:r>
              <a:rPr lang="en-US" dirty="0"/>
              <a:t>changing the size of a tiled image</a:t>
            </a:r>
          </a:p>
          <a:p>
            <a:r>
              <a:rPr lang="en-US" dirty="0"/>
              <a:t>Mini project </a:t>
            </a:r>
            <a:r>
              <a:rPr lang="en-US" dirty="0" smtClean="0"/>
              <a:t>5-4:</a:t>
            </a:r>
          </a:p>
          <a:p>
            <a:pPr lvl="1"/>
            <a:r>
              <a:rPr lang="en-US" dirty="0"/>
              <a:t>Displaying multiple pickups of </a:t>
            </a:r>
            <a:r>
              <a:rPr lang="en-US" dirty="0" smtClean="0"/>
              <a:t>different objects </a:t>
            </a:r>
            <a:r>
              <a:rPr lang="en-US" dirty="0"/>
              <a:t>as a list of text via a dynamic List</a:t>
            </a:r>
            <a:r>
              <a:rPr lang="en-US" dirty="0" smtClean="0"/>
              <a:t>&lt;&gt; of </a:t>
            </a:r>
            <a:r>
              <a:rPr lang="en-US" dirty="0" err="1"/>
              <a:t>PickUp</a:t>
            </a:r>
            <a:r>
              <a:rPr lang="en-US" dirty="0"/>
              <a:t> objects</a:t>
            </a:r>
          </a:p>
          <a:p>
            <a:r>
              <a:rPr lang="en-US" dirty="0"/>
              <a:t>Mini project </a:t>
            </a:r>
            <a:r>
              <a:rPr lang="en-US" dirty="0" smtClean="0"/>
              <a:t>5-5:</a:t>
            </a:r>
          </a:p>
          <a:p>
            <a:pPr lvl="1"/>
            <a:r>
              <a:rPr lang="en-US" dirty="0"/>
              <a:t>Displaying multiple pickups of different objects as text totals via a </a:t>
            </a:r>
            <a:r>
              <a:rPr lang="en-US" dirty="0" smtClean="0"/>
              <a:t>dynamic Dictionary</a:t>
            </a:r>
            <a:r>
              <a:rPr lang="en-US" dirty="0"/>
              <a:t>&lt;&gt; of </a:t>
            </a:r>
            <a:r>
              <a:rPr lang="en-US" dirty="0" err="1"/>
              <a:t>PickUp</a:t>
            </a:r>
            <a:r>
              <a:rPr lang="en-US" dirty="0"/>
              <a:t> objects and "</a:t>
            </a:r>
            <a:r>
              <a:rPr lang="en-US" dirty="0" err="1" smtClean="0"/>
              <a:t>enum</a:t>
            </a:r>
            <a:r>
              <a:rPr lang="en-US" dirty="0" smtClean="0"/>
              <a:t>“ pickup </a:t>
            </a:r>
            <a:r>
              <a:rPr lang="en-US" dirty="0"/>
              <a:t>types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3EB5BF-79C2-4494-BFC4-A25F19CA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Revealing icons for </a:t>
            </a:r>
            <a:r>
              <a:rPr lang="en-US" dirty="0">
                <a:solidFill>
                  <a:srgbClr val="00B050"/>
                </a:solidFill>
              </a:rPr>
              <a:t>multiple object </a:t>
            </a:r>
            <a:r>
              <a:rPr lang="en-US" dirty="0"/>
              <a:t>pickups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>
                <a:solidFill>
                  <a:srgbClr val="00B050"/>
                </a:solidFill>
              </a:rPr>
              <a:t>changing the size of a tiled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CA970-5950-4853-9506-2FAF53C34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approach that could be taken to show increasing numbers of images is to make use of tiled images. </a:t>
            </a:r>
          </a:p>
          <a:p>
            <a:r>
              <a:rPr lang="en-US" dirty="0"/>
              <a:t>The same visual effect as in the previous recipe can also be achieved by making use of a tiled grey star image of width 400 (showing four copies of the grey star icon), behind a tiled yellow star image, whose width is 100 times the number of stars collected.</a:t>
            </a:r>
          </a:p>
        </p:txBody>
      </p:sp>
    </p:spTree>
    <p:extLst>
      <p:ext uri="{BB962C8B-B14F-4D97-AF65-F5344CB8AC3E}">
        <p14:creationId xmlns:p14="http://schemas.microsoft.com/office/powerpoint/2010/main" val="4458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17D3F-EED9-4A9E-B274-D477BCE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icons – Steps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169933-3F98-4E07-B9D1-06642C66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4427738" cy="4050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Make</a:t>
            </a:r>
            <a:r>
              <a:rPr lang="en-US" dirty="0" smtClean="0"/>
              <a:t> </a:t>
            </a:r>
            <a:r>
              <a:rPr lang="en-US" dirty="0"/>
              <a:t>a copy of your work for the </a:t>
            </a:r>
            <a:r>
              <a:rPr lang="en-US" b="1" dirty="0"/>
              <a:t>previous</a:t>
            </a:r>
            <a:r>
              <a:rPr lang="en-US" dirty="0"/>
              <a:t> </a:t>
            </a:r>
            <a:r>
              <a:rPr lang="en-US" dirty="0" smtClean="0"/>
              <a:t>project.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Hierarchy</a:t>
            </a:r>
            <a:r>
              <a:rPr lang="en-US" dirty="0"/>
              <a:t> panel, 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 the four </a:t>
            </a:r>
            <a:r>
              <a:rPr lang="en-US" dirty="0">
                <a:solidFill>
                  <a:srgbClr val="00B050"/>
                </a:solidFill>
              </a:rPr>
              <a:t>Image-star0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/>
              <a:t>UI Images </a:t>
            </a:r>
            <a:r>
              <a:rPr lang="en-US" dirty="0"/>
              <a:t>in the Canvas.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Canvas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panel and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/>
              <a:t>a new </a:t>
            </a:r>
            <a:r>
              <a:rPr lang="en-US" b="1" dirty="0"/>
              <a:t>UI Image </a:t>
            </a:r>
            <a:r>
              <a:rPr lang="en-US" dirty="0"/>
              <a:t>object (</a:t>
            </a:r>
            <a:r>
              <a:rPr lang="en-US" b="1" dirty="0"/>
              <a:t>Create | UI | Image</a:t>
            </a:r>
            <a:r>
              <a:rPr lang="en-US" dirty="0"/>
              <a:t>).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Rename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Image-stars-grey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Image-stars-grey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21408"/>
            <a:ext cx="4038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5BFD-BE53-4AB8-9415-F4BBEF44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icons – Steps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81D4-F52B-4676-8FF1-9724B966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5680494" cy="405079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Project</a:t>
            </a:r>
            <a:r>
              <a:rPr lang="en-US" dirty="0"/>
              <a:t> panel,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drag</a:t>
            </a:r>
            <a:r>
              <a:rPr lang="en-US" dirty="0" smtClean="0"/>
              <a:t> </a:t>
            </a:r>
            <a:r>
              <a:rPr lang="en-US" dirty="0"/>
              <a:t>sprite </a:t>
            </a:r>
            <a:r>
              <a:rPr lang="en-US" dirty="0">
                <a:solidFill>
                  <a:srgbClr val="0070C0"/>
                </a:solidFill>
              </a:rPr>
              <a:t>icon_star_grey_100</a:t>
            </a:r>
            <a:r>
              <a:rPr lang="en-US" dirty="0"/>
              <a:t> (folder Sprites) into the </a:t>
            </a:r>
            <a:r>
              <a:rPr lang="en-US" b="1" dirty="0"/>
              <a:t>Source Image </a:t>
            </a:r>
            <a:r>
              <a:rPr lang="en-US" dirty="0"/>
              <a:t>field in the </a:t>
            </a:r>
            <a:r>
              <a:rPr lang="en-US" b="1" dirty="0"/>
              <a:t>Inspector</a:t>
            </a:r>
            <a:r>
              <a:rPr lang="en-US" dirty="0"/>
              <a:t> (in the Image (Script) component).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rgbClr val="FF0000"/>
                </a:solidFill>
              </a:rPr>
              <a:t>Click</a:t>
            </a:r>
            <a:r>
              <a:rPr lang="en-US" dirty="0"/>
              <a:t> on the </a:t>
            </a:r>
            <a:r>
              <a:rPr lang="en-US" b="1" dirty="0"/>
              <a:t>Set Native Size </a:t>
            </a:r>
            <a:r>
              <a:rPr lang="en-US" dirty="0"/>
              <a:t>button for this for the </a:t>
            </a:r>
            <a:r>
              <a:rPr lang="en-US" b="1" dirty="0"/>
              <a:t>Image</a:t>
            </a:r>
            <a:r>
              <a:rPr lang="en-US" dirty="0"/>
              <a:t> component. </a:t>
            </a:r>
          </a:p>
          <a:p>
            <a:pPr lvl="2"/>
            <a:r>
              <a:rPr lang="en-US" dirty="0"/>
              <a:t>This will resize the </a:t>
            </a:r>
            <a:r>
              <a:rPr lang="en-US" b="1" dirty="0"/>
              <a:t>UI Image </a:t>
            </a:r>
            <a:r>
              <a:rPr lang="en-US" dirty="0"/>
              <a:t>to fit the physical pixel width and height of sprite file </a:t>
            </a:r>
            <a:r>
              <a:rPr lang="en-US" dirty="0" err="1">
                <a:solidFill>
                  <a:srgbClr val="0070C0"/>
                </a:solidFill>
              </a:rPr>
              <a:t>star_empty_icon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Now we will </a:t>
            </a:r>
            <a:r>
              <a:rPr lang="en-US" dirty="0">
                <a:solidFill>
                  <a:srgbClr val="FF0000"/>
                </a:solidFill>
              </a:rPr>
              <a:t>position</a:t>
            </a:r>
            <a:r>
              <a:rPr lang="en-US" dirty="0"/>
              <a:t> our icon at the top and left of the Game panel.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Edit</a:t>
            </a:r>
            <a:r>
              <a:rPr lang="en-US" dirty="0"/>
              <a:t> the UI Image's </a:t>
            </a:r>
            <a:r>
              <a:rPr lang="en-US" b="1" dirty="0" err="1"/>
              <a:t>Rect</a:t>
            </a:r>
            <a:r>
              <a:rPr lang="en-US" b="1" dirty="0"/>
              <a:t> Transform </a:t>
            </a:r>
            <a:r>
              <a:rPr lang="en-US" dirty="0"/>
              <a:t>component, and while </a:t>
            </a:r>
            <a:r>
              <a:rPr lang="en-US" dirty="0">
                <a:solidFill>
                  <a:srgbClr val="FF0000"/>
                </a:solidFill>
              </a:rPr>
              <a:t>holding</a:t>
            </a:r>
            <a:r>
              <a:rPr lang="en-US" dirty="0"/>
              <a:t> down SHIFT and ALT (to set pivot and position), choose </a:t>
            </a:r>
            <a:r>
              <a:rPr lang="en-US" dirty="0">
                <a:solidFill>
                  <a:srgbClr val="00B050"/>
                </a:solidFill>
              </a:rPr>
              <a:t>the top-left box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UI Image </a:t>
            </a:r>
            <a:r>
              <a:rPr lang="en-US" dirty="0"/>
              <a:t>should now be positioned at the top left of the Game panel.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94" y="3647520"/>
            <a:ext cx="1952625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01" y="1770771"/>
            <a:ext cx="2552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4277-7E6F-4116-B27E-7635A1A4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icons – Steps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B893-C75E-44FB-9523-F2032AD8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3463506" cy="4050792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In the </a:t>
            </a:r>
            <a:r>
              <a:rPr lang="en-US" b="1" dirty="0"/>
              <a:t>Inspector</a:t>
            </a:r>
            <a:r>
              <a:rPr lang="en-US" dirty="0"/>
              <a:t> panel,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Width</a:t>
            </a:r>
            <a:r>
              <a:rPr lang="en-US" dirty="0"/>
              <a:t> (in the </a:t>
            </a:r>
            <a:r>
              <a:rPr lang="en-US" dirty="0" err="1"/>
              <a:t>Rect</a:t>
            </a:r>
            <a:r>
              <a:rPr lang="en-US" dirty="0"/>
              <a:t> Transform component) of </a:t>
            </a:r>
            <a:r>
              <a:rPr lang="en-US" dirty="0">
                <a:solidFill>
                  <a:srgbClr val="0070C0"/>
                </a:solidFill>
              </a:rPr>
              <a:t>Image-stars-grey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400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Also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the </a:t>
            </a:r>
            <a:r>
              <a:rPr lang="en-US" b="1" dirty="0"/>
              <a:t>Image Type </a:t>
            </a:r>
            <a:r>
              <a:rPr lang="en-US" dirty="0"/>
              <a:t>(in the Image (Script) component) to </a:t>
            </a:r>
            <a:r>
              <a:rPr lang="en-US" dirty="0">
                <a:solidFill>
                  <a:srgbClr val="0070C0"/>
                </a:solidFill>
              </a:rPr>
              <a:t>Tiled</a:t>
            </a:r>
            <a:r>
              <a:rPr lang="en-US" dirty="0"/>
              <a:t>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992C9-CD07-4AD2-B162-F5F58BE2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90" y="2121408"/>
            <a:ext cx="4917434" cy="34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1122-C66A-4B6E-80AB-3F4B30D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icons – Steps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9F78-66AF-469E-BF4D-2E9DBBB1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24816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>
                <a:solidFill>
                  <a:srgbClr val="FF0000"/>
                </a:solidFill>
              </a:rPr>
              <a:t>Make</a:t>
            </a:r>
            <a:r>
              <a:rPr lang="en-US" dirty="0"/>
              <a:t> a copy of </a:t>
            </a:r>
            <a:r>
              <a:rPr lang="en-US" dirty="0">
                <a:solidFill>
                  <a:srgbClr val="0070C0"/>
                </a:solidFill>
              </a:rPr>
              <a:t>Image-stars-grey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panel, naming the copy </a:t>
            </a:r>
            <a:r>
              <a:rPr lang="en-US" dirty="0">
                <a:solidFill>
                  <a:srgbClr val="0070C0"/>
                </a:solidFill>
              </a:rPr>
              <a:t>Image-stars-yellow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Image-stars-yellow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selected</a:t>
            </a:r>
            <a:r>
              <a:rPr lang="en-US" dirty="0"/>
              <a:t> in </a:t>
            </a:r>
            <a:r>
              <a:rPr lang="en-US" b="1" dirty="0"/>
              <a:t>Hierarchy</a:t>
            </a:r>
            <a:r>
              <a:rPr lang="en-US" dirty="0"/>
              <a:t> panel, from the </a:t>
            </a:r>
            <a:r>
              <a:rPr lang="en-US" b="1" dirty="0"/>
              <a:t>Project</a:t>
            </a:r>
            <a:r>
              <a:rPr lang="en-US" dirty="0"/>
              <a:t> panel, </a:t>
            </a:r>
            <a:r>
              <a:rPr lang="en-US" dirty="0">
                <a:solidFill>
                  <a:srgbClr val="FF0000"/>
                </a:solidFill>
              </a:rPr>
              <a:t>drag</a:t>
            </a:r>
            <a:r>
              <a:rPr lang="en-US" dirty="0"/>
              <a:t> the sprite </a:t>
            </a:r>
            <a:r>
              <a:rPr lang="en-US" dirty="0">
                <a:solidFill>
                  <a:srgbClr val="0070C0"/>
                </a:solidFill>
              </a:rPr>
              <a:t>icon_star_100</a:t>
            </a:r>
            <a:r>
              <a:rPr lang="en-US" dirty="0"/>
              <a:t> (folder Sprites) into the </a:t>
            </a:r>
            <a:r>
              <a:rPr lang="en-US" b="1" dirty="0"/>
              <a:t>Source Image </a:t>
            </a:r>
            <a:r>
              <a:rPr lang="en-US" dirty="0"/>
              <a:t>field in the </a:t>
            </a:r>
            <a:r>
              <a:rPr lang="en-US" b="1" dirty="0"/>
              <a:t>Inspector</a:t>
            </a:r>
            <a:r>
              <a:rPr lang="en-US" dirty="0"/>
              <a:t> (in the Image (Script) component).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the </a:t>
            </a:r>
            <a:r>
              <a:rPr lang="en-US" b="1" dirty="0"/>
              <a:t>width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Image-stars-yellow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(in the </a:t>
            </a:r>
            <a:r>
              <a:rPr lang="en-US" b="1" dirty="0" err="1"/>
              <a:t>Rect</a:t>
            </a:r>
            <a:r>
              <a:rPr lang="en-US" b="1" dirty="0"/>
              <a:t> Transform</a:t>
            </a:r>
            <a:r>
              <a:rPr lang="en-US" dirty="0"/>
              <a:t> component). So, now we have the yellow stars tiled image above the grey tiled image, but since its width is zero, we don't see any of the yellow stars yet.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91" b="30178"/>
          <a:stretch/>
        </p:blipFill>
        <p:spPr>
          <a:xfrm>
            <a:off x="1138237" y="4603071"/>
            <a:ext cx="6867525" cy="22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AE3C-2E40-4E6C-B463-F9A4014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icons – Steps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8F62-613A-4671-A1AB-5B50970D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7"/>
            <a:ext cx="8166370" cy="44447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dirty="0">
                <a:solidFill>
                  <a:srgbClr val="FF0000"/>
                </a:solidFill>
              </a:rPr>
              <a:t>Replace</a:t>
            </a:r>
            <a:r>
              <a:rPr lang="en-US" dirty="0"/>
              <a:t> the existing C# Script </a:t>
            </a:r>
            <a:r>
              <a:rPr lang="en-US" dirty="0" err="1">
                <a:solidFill>
                  <a:srgbClr val="0070C0"/>
                </a:solidFill>
              </a:rPr>
              <a:t>PlayerInventoryDisplay</a:t>
            </a:r>
            <a:r>
              <a:rPr lang="en-US" dirty="0"/>
              <a:t> with the following code:</a:t>
            </a:r>
          </a:p>
          <a:p>
            <a:pPr marL="457200" indent="-457200">
              <a:buFont typeface="+mj-lt"/>
              <a:buAutoNum type="arabicPeriod" startAt="12"/>
            </a:pPr>
            <a:endParaRPr lang="en-US" dirty="0"/>
          </a:p>
          <a:p>
            <a:pPr marL="457200" indent="-457200">
              <a:buFont typeface="+mj-lt"/>
              <a:buAutoNum type="arabicPeriod" startAt="12"/>
            </a:pPr>
            <a:endParaRPr lang="en-US" dirty="0"/>
          </a:p>
          <a:p>
            <a:pPr marL="457200" indent="-457200">
              <a:buFont typeface="+mj-lt"/>
              <a:buAutoNum type="arabicPeriod" startAt="12"/>
            </a:pPr>
            <a:endParaRPr lang="en-US" dirty="0"/>
          </a:p>
          <a:p>
            <a:pPr marL="457200" indent="-457200">
              <a:buFont typeface="+mj-lt"/>
              <a:buAutoNum type="arabicPeriod" startAt="12"/>
            </a:pPr>
            <a:endParaRPr lang="en-US" dirty="0"/>
          </a:p>
          <a:p>
            <a:pPr marL="457200" indent="-457200">
              <a:buFont typeface="+mj-lt"/>
              <a:buAutoNum type="arabicPeriod" startAt="12"/>
            </a:pPr>
            <a:endParaRPr lang="en-US" dirty="0"/>
          </a:p>
          <a:p>
            <a:pPr marL="457200" indent="-457200">
              <a:buFont typeface="+mj-lt"/>
              <a:buAutoNum type="arabicPeriod" startAt="12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E2D08-7AFD-4BFF-805D-9815834FF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2407" y="3219817"/>
            <a:ext cx="5758879" cy="27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AE3C-2E40-4E6C-B463-F9A4014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icons – Steps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8F62-613A-4671-A1AB-5B50970D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7"/>
            <a:ext cx="8166370" cy="44447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Hierarchy</a:t>
            </a:r>
            <a:r>
              <a:rPr lang="en-US" dirty="0"/>
              <a:t> view,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player-</a:t>
            </a:r>
            <a:r>
              <a:rPr lang="en-US" dirty="0" err="1">
                <a:solidFill>
                  <a:srgbClr val="0070C0"/>
                </a:solidFill>
              </a:rPr>
              <a:t>SpaceGirl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from the </a:t>
            </a:r>
            <a:r>
              <a:rPr lang="en-US" b="1" dirty="0"/>
              <a:t>Inspector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access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Player Inventory Display (Script) </a:t>
            </a:r>
            <a:r>
              <a:rPr lang="en-US" dirty="0"/>
              <a:t>component and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populate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Icons</a:t>
            </a:r>
            <a:r>
              <a:rPr lang="en-US" dirty="0"/>
              <a:t> Stars Yellow public field with UI Image object </a:t>
            </a:r>
            <a:r>
              <a:rPr lang="en-US" dirty="0">
                <a:solidFill>
                  <a:srgbClr val="0070C0"/>
                </a:solidFill>
              </a:rPr>
              <a:t>Image-stars-yellow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4084312"/>
            <a:ext cx="4533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39DB-4C8E-47B3-B298-BA68AE3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CB0A-D1EB-4CF9-9B9E-902CA98C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8234464" cy="4629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time a star is picked up, a call is made to the </a:t>
            </a:r>
            <a:r>
              <a:rPr lang="en-US" dirty="0" err="1">
                <a:solidFill>
                  <a:srgbClr val="0070C0"/>
                </a:solidFill>
              </a:rPr>
              <a:t>OnChangeStarTotal</a:t>
            </a:r>
            <a:r>
              <a:rPr lang="en-US" dirty="0"/>
              <a:t>(…)method of the script class </a:t>
            </a:r>
            <a:r>
              <a:rPr lang="en-US" dirty="0" err="1">
                <a:solidFill>
                  <a:srgbClr val="0070C0"/>
                </a:solidFill>
              </a:rPr>
              <a:t>PlayerInventoryDisplay</a:t>
            </a:r>
            <a:r>
              <a:rPr lang="en-US" dirty="0"/>
              <a:t> , passing the new integer number of stars collected.</a:t>
            </a:r>
          </a:p>
          <a:p>
            <a:r>
              <a:rPr lang="en-US" dirty="0"/>
              <a:t>By multiplying this by the width of the yellow sprite image (100px),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get the correct width to set for UI Image Image-stars-yellow so that the corresponding number of yellow stars will now be seen by the user. </a:t>
            </a:r>
          </a:p>
          <a:p>
            <a:r>
              <a:rPr lang="en-US" dirty="0"/>
              <a:t>Any stars that remain to be collected will still be seen as the grey stars that are not yet covered up.</a:t>
            </a:r>
          </a:p>
          <a:p>
            <a:r>
              <a:rPr lang="en-US" dirty="0"/>
              <a:t>The actual task of changing the width of UI Image </a:t>
            </a:r>
            <a:r>
              <a:rPr lang="en-US" dirty="0">
                <a:solidFill>
                  <a:srgbClr val="0070C0"/>
                </a:solidFill>
              </a:rPr>
              <a:t>Image-stars-yellow</a:t>
            </a:r>
            <a:r>
              <a:rPr lang="en-US" dirty="0"/>
              <a:t> is completed by calling the </a:t>
            </a:r>
            <a:r>
              <a:rPr lang="en-US" dirty="0" err="1">
                <a:solidFill>
                  <a:srgbClr val="0070C0"/>
                </a:solidFill>
              </a:rPr>
              <a:t>SetSizeWithCurrentAnchors</a:t>
            </a:r>
            <a:r>
              <a:rPr lang="en-US" dirty="0"/>
              <a:t>(…) method. </a:t>
            </a:r>
          </a:p>
          <a:p>
            <a:r>
              <a:rPr lang="en-US" dirty="0"/>
              <a:t>The first parameter is the axis, so we pass constant </a:t>
            </a:r>
            <a:r>
              <a:rPr lang="en-US" dirty="0" err="1">
                <a:solidFill>
                  <a:srgbClr val="0070C0"/>
                </a:solidFill>
              </a:rPr>
              <a:t>RectTransform.Axis.Horizontal</a:t>
            </a:r>
            <a:r>
              <a:rPr lang="en-US" dirty="0"/>
              <a:t> so that it will be the width that is changed. </a:t>
            </a:r>
          </a:p>
          <a:p>
            <a:r>
              <a:rPr lang="en-US" dirty="0"/>
              <a:t>The second parameter is the new size for that axis—so we pass a value that is 100 times the number of stars collected so far (variable </a:t>
            </a:r>
            <a:r>
              <a:rPr lang="en-US" dirty="0" err="1"/>
              <a:t>newWidth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829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24017E-2B63-42B0-8302-970BDF6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Displaying multiple pickups of different</a:t>
            </a:r>
            <a:br>
              <a:rPr lang="en-US" sz="5400" dirty="0"/>
            </a:br>
            <a:r>
              <a:rPr lang="en-US" sz="5400" dirty="0"/>
              <a:t>objects as a list of text via a dynamic List&lt;&gt;</a:t>
            </a:r>
            <a:br>
              <a:rPr lang="en-US" sz="5400" dirty="0"/>
            </a:br>
            <a:r>
              <a:rPr lang="en-US" sz="5400" dirty="0"/>
              <a:t>of </a:t>
            </a:r>
            <a:r>
              <a:rPr lang="en-US" sz="5400" dirty="0" err="1"/>
              <a:t>PickUp</a:t>
            </a:r>
            <a:r>
              <a:rPr lang="en-US" sz="5400" dirty="0"/>
              <a:t>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3FF2D-FBB3-4B5B-8DED-BA9E0F160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95458-27F4-42E0-8C4E-699D68F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F2410-7134-48C7-B674-34671526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will learn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how </a:t>
            </a:r>
            <a:r>
              <a:rPr lang="en-US" dirty="0">
                <a:solidFill>
                  <a:srgbClr val="0070C0"/>
                </a:solidFill>
              </a:rPr>
              <a:t>each time an item is picked up, a new object is added to such a List collection. </a:t>
            </a:r>
          </a:p>
          <a:p>
            <a:r>
              <a:rPr lang="en-US" dirty="0"/>
              <a:t>An iteration through the List is how the text display of items is generated each time the inventory changes. </a:t>
            </a:r>
          </a:p>
          <a:p>
            <a:r>
              <a:rPr lang="en-US" dirty="0"/>
              <a:t>We will learn a very simple </a:t>
            </a:r>
            <a:r>
              <a:rPr lang="en-US" dirty="0" err="1"/>
              <a:t>PickUp</a:t>
            </a:r>
            <a:r>
              <a:rPr lang="en-US" dirty="0"/>
              <a:t> script class, </a:t>
            </a:r>
            <a:r>
              <a:rPr lang="en-US" dirty="0">
                <a:solidFill>
                  <a:srgbClr val="0070C0"/>
                </a:solidFill>
              </a:rPr>
              <a:t>demonstrating how information about a pickup can be stored in a scripted component, extracted upon collision, and stored in our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7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0906-3BC7-44EE-B738-4CBE5B2A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</a:t>
            </a:r>
            <a:r>
              <a:rPr lang="en-US" dirty="0">
                <a:solidFill>
                  <a:srgbClr val="FF0000"/>
                </a:solidFill>
              </a:rPr>
              <a:t>multiple pickups</a:t>
            </a:r>
            <a:r>
              <a:rPr lang="en-US" dirty="0"/>
              <a:t> of the same</a:t>
            </a:r>
            <a:br>
              <a:rPr lang="en-US" dirty="0"/>
            </a:br>
            <a:r>
              <a:rPr lang="en-US" dirty="0"/>
              <a:t>object with text totals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7891F-222F-441A-BB0A-8AC0C38E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1419D-04B5-4041-A796-500B4EE1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92" y="4545016"/>
            <a:ext cx="5182613" cy="20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F9D8-71AE-47E2-8A39-F895A300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93D9-C25D-4671-B97D-270B28B4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1" y="2121408"/>
            <a:ext cx="3913377" cy="4050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 with a new copy of the mini-game </a:t>
            </a:r>
            <a:r>
              <a:rPr lang="en-US" dirty="0">
                <a:solidFill>
                  <a:srgbClr val="0070C0"/>
                </a:solidFill>
              </a:rPr>
              <a:t>Simple2Dgame_SpaceGirl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Edit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tags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changing</a:t>
            </a:r>
            <a:r>
              <a:rPr lang="en-US" dirty="0"/>
              <a:t> tag </a:t>
            </a:r>
            <a:r>
              <a:rPr lang="en-US" dirty="0">
                <a:solidFill>
                  <a:srgbClr val="0070C0"/>
                </a:solidFill>
              </a:rPr>
              <a:t>Star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Pickup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Ensure</a:t>
            </a:r>
            <a:r>
              <a:rPr lang="en-US" dirty="0"/>
              <a:t> that the star </a:t>
            </a:r>
            <a:r>
              <a:rPr lang="en-US" dirty="0" err="1"/>
              <a:t>GameObject</a:t>
            </a:r>
            <a:r>
              <a:rPr lang="en-US" dirty="0"/>
              <a:t> now has the tag </a:t>
            </a:r>
            <a:r>
              <a:rPr lang="en-US" dirty="0">
                <a:solidFill>
                  <a:srgbClr val="0070C0"/>
                </a:solidFill>
              </a:rPr>
              <a:t>Pickup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the following C# Script </a:t>
            </a:r>
            <a:r>
              <a:rPr lang="en-US" dirty="0" err="1">
                <a:solidFill>
                  <a:srgbClr val="0070C0"/>
                </a:solidFill>
              </a:rPr>
              <a:t>PickUp</a:t>
            </a:r>
            <a:r>
              <a:rPr lang="en-US" dirty="0"/>
              <a:t> to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star</a:t>
            </a:r>
            <a:r>
              <a:rPr lang="en-US" dirty="0"/>
              <a:t> in the Hierarchy: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750F6-10AA-4BC7-8F37-73B24E56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645" y="4989957"/>
            <a:ext cx="3526087" cy="144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645" y="2093976"/>
            <a:ext cx="2533650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645" y="3337179"/>
            <a:ext cx="2590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F4A7-BE51-4924-97C0-47FFB67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CD66-874C-4B2A-9714-344B47B5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In the </a:t>
            </a:r>
            <a:r>
              <a:rPr lang="en-US" b="1" dirty="0"/>
              <a:t>Inspector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/>
              <a:t>description</a:t>
            </a:r>
            <a:r>
              <a:rPr lang="en-US" dirty="0"/>
              <a:t> property of component </a:t>
            </a:r>
            <a:r>
              <a:rPr lang="en-US" b="1" dirty="0"/>
              <a:t>Pick Up </a:t>
            </a:r>
            <a:r>
              <a:rPr lang="en-US" dirty="0"/>
              <a:t>(Script) of </a:t>
            </a:r>
            <a:r>
              <a:rPr lang="en-US" dirty="0" err="1"/>
              <a:t>GameObject</a:t>
            </a:r>
            <a:r>
              <a:rPr lang="en-US" dirty="0"/>
              <a:t> star to the text </a:t>
            </a:r>
            <a:r>
              <a:rPr lang="en-US" dirty="0">
                <a:solidFill>
                  <a:srgbClr val="0070C0"/>
                </a:solidFill>
              </a:rPr>
              <a:t>star</a:t>
            </a:r>
            <a:r>
              <a:rPr lang="en-US" dirty="0"/>
              <a:t>, as shown in the following screenshot: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8B7B-13C2-4BC2-B092-B2B7DB37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177686"/>
            <a:ext cx="6352183" cy="22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5013-1CC7-44B1-A996-FE0C9A9F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44E5-139F-4418-972D-F3256370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the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star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panel and make a copy of this </a:t>
            </a:r>
            <a:r>
              <a:rPr lang="en-US" dirty="0" err="1"/>
              <a:t>GameObject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the copy </a:t>
            </a:r>
            <a:r>
              <a:rPr lang="en-US" dirty="0">
                <a:solidFill>
                  <a:srgbClr val="0070C0"/>
                </a:solidFill>
              </a:rPr>
              <a:t>heart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In the </a:t>
            </a:r>
            <a:r>
              <a:rPr lang="en-US" b="1" dirty="0"/>
              <a:t>Inspector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/>
              <a:t>description</a:t>
            </a:r>
            <a:r>
              <a:rPr lang="en-US" dirty="0"/>
              <a:t> property of component </a:t>
            </a:r>
            <a:r>
              <a:rPr lang="en-US" b="1" dirty="0"/>
              <a:t>Pick Up (Script) </a:t>
            </a:r>
            <a:r>
              <a:rPr lang="en-US" dirty="0"/>
              <a:t>of </a:t>
            </a:r>
            <a:r>
              <a:rPr lang="en-US" dirty="0" err="1"/>
              <a:t>GameObject</a:t>
            </a:r>
            <a:r>
              <a:rPr lang="en-US" dirty="0"/>
              <a:t> heart to the text </a:t>
            </a:r>
            <a:r>
              <a:rPr lang="en-US" dirty="0">
                <a:solidFill>
                  <a:srgbClr val="0070C0"/>
                </a:solidFill>
              </a:rPr>
              <a:t>heart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Also, </a:t>
            </a:r>
            <a:r>
              <a:rPr lang="en-US" dirty="0">
                <a:solidFill>
                  <a:srgbClr val="FF0000"/>
                </a:solidFill>
              </a:rPr>
              <a:t>drag</a:t>
            </a:r>
            <a:r>
              <a:rPr lang="en-US" dirty="0"/>
              <a:t> from the Project panel (folder Sprites) image </a:t>
            </a:r>
            <a:r>
              <a:rPr lang="en-US" dirty="0" err="1">
                <a:solidFill>
                  <a:srgbClr val="0070C0"/>
                </a:solidFill>
              </a:rPr>
              <a:t>healthheart</a:t>
            </a:r>
            <a:r>
              <a:rPr lang="en-US" dirty="0"/>
              <a:t> into the </a:t>
            </a:r>
            <a:r>
              <a:rPr lang="en-US" b="1" dirty="0"/>
              <a:t>Sprite</a:t>
            </a:r>
            <a:r>
              <a:rPr lang="en-US" dirty="0"/>
              <a:t> property of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heart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 player should now see the heart image on screen for this pickup item.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93" y="4545367"/>
            <a:ext cx="6292163" cy="23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FFF3-47FD-4E68-86FC-E2D9C9E6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EE7F-F9BE-4542-9CCE-C4C4276B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the </a:t>
            </a:r>
            <a:r>
              <a:rPr lang="en-US" dirty="0" err="1"/>
              <a:t>GameObject</a:t>
            </a:r>
            <a:r>
              <a:rPr lang="en-US" dirty="0"/>
              <a:t> star in the </a:t>
            </a:r>
            <a:r>
              <a:rPr lang="en-US" b="1" dirty="0"/>
              <a:t>Hierarchy</a:t>
            </a:r>
            <a:r>
              <a:rPr lang="en-US" dirty="0"/>
              <a:t> panel and </a:t>
            </a:r>
            <a:r>
              <a:rPr lang="en-US" dirty="0">
                <a:solidFill>
                  <a:srgbClr val="FF0000"/>
                </a:solidFill>
              </a:rPr>
              <a:t>make a copy</a:t>
            </a:r>
            <a:r>
              <a:rPr lang="en-US" dirty="0"/>
              <a:t> of this </a:t>
            </a:r>
            <a:r>
              <a:rPr lang="en-US" dirty="0" err="1"/>
              <a:t>GameObject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the copy </a:t>
            </a:r>
            <a:r>
              <a:rPr lang="en-US" dirty="0">
                <a:solidFill>
                  <a:srgbClr val="0070C0"/>
                </a:solidFill>
              </a:rPr>
              <a:t>key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In the </a:t>
            </a:r>
            <a:r>
              <a:rPr lang="en-US" b="1" dirty="0"/>
              <a:t>Inspector</a:t>
            </a:r>
            <a:r>
              <a:rPr lang="en-US" dirty="0"/>
              <a:t>, change the </a:t>
            </a:r>
            <a:r>
              <a:rPr lang="en-US" b="1" dirty="0"/>
              <a:t>description</a:t>
            </a:r>
            <a:r>
              <a:rPr lang="en-US" dirty="0"/>
              <a:t> property of component </a:t>
            </a:r>
            <a:r>
              <a:rPr lang="en-US" b="1" dirty="0"/>
              <a:t>Pick Up (Script) </a:t>
            </a:r>
            <a:r>
              <a:rPr lang="en-US" dirty="0"/>
              <a:t>of </a:t>
            </a:r>
            <a:r>
              <a:rPr lang="en-US" dirty="0" err="1"/>
              <a:t>GameObject</a:t>
            </a:r>
            <a:r>
              <a:rPr lang="en-US" dirty="0"/>
              <a:t> key to the text </a:t>
            </a:r>
            <a:r>
              <a:rPr lang="en-US" dirty="0">
                <a:solidFill>
                  <a:srgbClr val="0070C0"/>
                </a:solidFill>
              </a:rPr>
              <a:t>key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Also, </a:t>
            </a:r>
            <a:r>
              <a:rPr lang="en-US" dirty="0">
                <a:solidFill>
                  <a:srgbClr val="FF0000"/>
                </a:solidFill>
              </a:rPr>
              <a:t>drag</a:t>
            </a:r>
            <a:r>
              <a:rPr lang="en-US" dirty="0"/>
              <a:t> from the </a:t>
            </a:r>
            <a:r>
              <a:rPr lang="en-US" b="1" dirty="0"/>
              <a:t>Project</a:t>
            </a:r>
            <a:r>
              <a:rPr lang="en-US" dirty="0"/>
              <a:t> panel (folder Sprites) image </a:t>
            </a:r>
            <a:r>
              <a:rPr lang="en-US" dirty="0">
                <a:solidFill>
                  <a:srgbClr val="0070C0"/>
                </a:solidFill>
              </a:rPr>
              <a:t>icon_key_green_100</a:t>
            </a:r>
            <a:r>
              <a:rPr lang="en-US" dirty="0"/>
              <a:t> into the </a:t>
            </a:r>
            <a:r>
              <a:rPr lang="en-US" b="1" dirty="0"/>
              <a:t>Sprite</a:t>
            </a:r>
            <a:r>
              <a:rPr lang="en-US" dirty="0"/>
              <a:t> property of </a:t>
            </a:r>
            <a:r>
              <a:rPr lang="en-US" dirty="0" err="1"/>
              <a:t>GameObject</a:t>
            </a:r>
            <a:r>
              <a:rPr lang="en-US" dirty="0"/>
              <a:t> key. </a:t>
            </a:r>
          </a:p>
          <a:p>
            <a:pPr lvl="2"/>
            <a:r>
              <a:rPr lang="en-US" dirty="0"/>
              <a:t>The player should now see the key image on screen for this pickup item.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57" y="4685298"/>
            <a:ext cx="6729459" cy="21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E760-DECE-41EB-9AC5-94C29973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6F76-7F72-4F26-A2EF-F40059BC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>
                <a:solidFill>
                  <a:srgbClr val="FF0000"/>
                </a:solidFill>
              </a:rPr>
              <a:t>Make</a:t>
            </a:r>
            <a:r>
              <a:rPr lang="en-US" dirty="0"/>
              <a:t> another one or two copies of each </a:t>
            </a:r>
            <a:r>
              <a:rPr lang="en-US" b="1" dirty="0"/>
              <a:t>pickup</a:t>
            </a: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and arrange them around the screen, </a:t>
            </a:r>
            <a:r>
              <a:rPr lang="en-US" dirty="0">
                <a:solidFill>
                  <a:srgbClr val="0070C0"/>
                </a:solidFill>
              </a:rPr>
              <a:t>so there are two or three each of star, heart, and key pickup </a:t>
            </a:r>
            <a:r>
              <a:rPr lang="en-US" dirty="0" err="1">
                <a:solidFill>
                  <a:srgbClr val="0070C0"/>
                </a:solidFill>
              </a:rPr>
              <a:t>GameObjects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508621"/>
            <a:ext cx="4038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E760-DECE-41EB-9AC5-94C29973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6F76-7F72-4F26-A2EF-F40059BC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4012660" cy="4050792"/>
          </a:xfrm>
        </p:spPr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/>
              <a:t>the following C# Script Player to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player-</a:t>
            </a:r>
            <a:r>
              <a:rPr lang="en-US" dirty="0" err="1">
                <a:solidFill>
                  <a:srgbClr val="0070C0"/>
                </a:solidFill>
              </a:rPr>
              <a:t>SpaceGirl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98460" y="2121408"/>
            <a:ext cx="4361632" cy="3895671"/>
            <a:chOff x="4698460" y="2121408"/>
            <a:chExt cx="4361632" cy="38956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18F478-58C6-4382-93C7-152BFB254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98460" y="2121408"/>
              <a:ext cx="4361632" cy="19252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171D7E-618E-44E5-B4E2-B220AB88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0821" y="4036978"/>
              <a:ext cx="4259085" cy="1980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4EE6-E06C-4956-A414-F2902BDF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3F18-8B7E-400C-8B28-F4251460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1"/>
            </a:pP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a UI Text object (</a:t>
            </a:r>
            <a:r>
              <a:rPr lang="en-US" b="1" dirty="0"/>
              <a:t>Create | UI | Text</a:t>
            </a:r>
            <a:r>
              <a:rPr lang="en-US" dirty="0"/>
              <a:t>).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Rename</a:t>
            </a:r>
            <a:r>
              <a:rPr lang="en-US" dirty="0"/>
              <a:t> it </a:t>
            </a:r>
            <a:r>
              <a:rPr lang="en-US" dirty="0">
                <a:solidFill>
                  <a:srgbClr val="0070C0"/>
                </a:solidFill>
              </a:rPr>
              <a:t>Text-inventory-list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its </a:t>
            </a:r>
            <a:r>
              <a:rPr lang="en-US" dirty="0">
                <a:solidFill>
                  <a:srgbClr val="0070C0"/>
                </a:solidFill>
              </a:rPr>
              <a:t>text</a:t>
            </a:r>
            <a:r>
              <a:rPr lang="en-US" dirty="0"/>
              <a:t> to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quick brown fox jumped over the lazy dog the quick brown fox jumped over the lazy </a:t>
            </a:r>
            <a:r>
              <a:rPr lang="en-US" dirty="0" smtClean="0">
                <a:solidFill>
                  <a:srgbClr val="00B050"/>
                </a:solidFill>
              </a:rPr>
              <a:t>dog</a:t>
            </a:r>
            <a:r>
              <a:rPr lang="en-US" dirty="0" smtClean="0"/>
              <a:t>”, </a:t>
            </a:r>
            <a:r>
              <a:rPr lang="en-US" dirty="0"/>
              <a:t>or another long list of nonsense words, to test the overflow settings you change in the next step.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/>
              <a:t>In the </a:t>
            </a:r>
            <a:r>
              <a:rPr lang="en-US" b="1" dirty="0"/>
              <a:t>Text (Script) </a:t>
            </a:r>
            <a:r>
              <a:rPr lang="en-US" dirty="0"/>
              <a:t>component, </a:t>
            </a:r>
            <a:r>
              <a:rPr lang="en-US" dirty="0">
                <a:solidFill>
                  <a:srgbClr val="FF0000"/>
                </a:solidFill>
              </a:rPr>
              <a:t>ensure</a:t>
            </a:r>
            <a:r>
              <a:rPr lang="en-US" dirty="0"/>
              <a:t> that </a:t>
            </a:r>
            <a:r>
              <a:rPr lang="en-US" b="1" dirty="0"/>
              <a:t>Horizontal Overflow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Wrap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b="1" dirty="0"/>
              <a:t>Vertical Overflow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Overflow—</a:t>
            </a:r>
            <a:r>
              <a:rPr lang="en-US" dirty="0"/>
              <a:t>this will ensure that the text will wrap onto a second or third line (if needed) and not be hidden if there are lots of pickups.</a:t>
            </a:r>
          </a:p>
        </p:txBody>
      </p:sp>
    </p:spTree>
    <p:extLst>
      <p:ext uri="{BB962C8B-B14F-4D97-AF65-F5344CB8AC3E}">
        <p14:creationId xmlns:p14="http://schemas.microsoft.com/office/powerpoint/2010/main" val="27353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2FF5-B0E0-4A1A-8616-C5525F97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46F3-8C65-4089-AE69-FBE26487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5093563" cy="405079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dirty="0"/>
              <a:t>In the </a:t>
            </a:r>
            <a:r>
              <a:rPr lang="en-US" b="1" dirty="0"/>
              <a:t>Inspector</a:t>
            </a:r>
            <a:r>
              <a:rPr lang="en-US" dirty="0"/>
              <a:t> panel,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its font to </a:t>
            </a:r>
            <a:r>
              <a:rPr lang="en-US" dirty="0" err="1"/>
              <a:t>Xolonium</a:t>
            </a:r>
            <a:r>
              <a:rPr lang="en-US" dirty="0"/>
              <a:t>-Bold (folder Fonts) 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its </a:t>
            </a:r>
            <a:r>
              <a:rPr lang="en-US" b="1" dirty="0"/>
              <a:t>color</a:t>
            </a:r>
            <a:r>
              <a:rPr lang="en-US" dirty="0"/>
              <a:t> to yellow. </a:t>
            </a:r>
          </a:p>
          <a:p>
            <a:pPr lvl="1"/>
            <a:r>
              <a:rPr lang="en-US" dirty="0"/>
              <a:t>For the </a:t>
            </a:r>
            <a:r>
              <a:rPr lang="en-US" b="1" dirty="0"/>
              <a:t>Alignment</a:t>
            </a:r>
            <a:r>
              <a:rPr lang="en-US" dirty="0"/>
              <a:t> property, </a:t>
            </a:r>
            <a:r>
              <a:rPr lang="en-US" dirty="0">
                <a:solidFill>
                  <a:srgbClr val="FF0000"/>
                </a:solidFill>
              </a:rPr>
              <a:t>center</a:t>
            </a:r>
            <a:r>
              <a:rPr lang="en-US" dirty="0"/>
              <a:t> the text horizontally and </a:t>
            </a:r>
            <a:r>
              <a:rPr lang="en-US" dirty="0">
                <a:solidFill>
                  <a:srgbClr val="FF0000"/>
                </a:solidFill>
              </a:rPr>
              <a:t>ensure</a:t>
            </a:r>
            <a:r>
              <a:rPr lang="en-US" dirty="0"/>
              <a:t> that the text is </a:t>
            </a:r>
            <a:r>
              <a:rPr lang="en-US" dirty="0">
                <a:solidFill>
                  <a:srgbClr val="0070C0"/>
                </a:solidFill>
              </a:rPr>
              <a:t>top aligned vertically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the Font Size to 28 and </a:t>
            </a:r>
            <a:r>
              <a:rPr lang="en-US" dirty="0">
                <a:solidFill>
                  <a:srgbClr val="FF0000"/>
                </a:solidFill>
              </a:rPr>
              <a:t>choose</a:t>
            </a:r>
            <a:r>
              <a:rPr lang="en-US" dirty="0"/>
              <a:t> a yellow text Color.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>
                <a:solidFill>
                  <a:srgbClr val="FF0000"/>
                </a:solidFill>
              </a:rPr>
              <a:t>Edit</a:t>
            </a:r>
            <a:r>
              <a:rPr lang="en-US" dirty="0"/>
              <a:t> its </a:t>
            </a:r>
            <a:r>
              <a:rPr lang="en-US" b="1" dirty="0" err="1"/>
              <a:t>Rect</a:t>
            </a:r>
            <a:r>
              <a:rPr lang="en-US" b="1" dirty="0"/>
              <a:t> Transform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its </a:t>
            </a:r>
            <a:r>
              <a:rPr lang="en-US" b="1" dirty="0"/>
              <a:t>Height</a:t>
            </a:r>
            <a:r>
              <a:rPr lang="en-US" dirty="0"/>
              <a:t> to 50. </a:t>
            </a:r>
          </a:p>
          <a:p>
            <a:pPr lvl="1"/>
            <a:r>
              <a:rPr lang="en-US" dirty="0"/>
              <a:t>Then, while </a:t>
            </a:r>
            <a:r>
              <a:rPr lang="en-US" dirty="0">
                <a:solidFill>
                  <a:srgbClr val="FF0000"/>
                </a:solidFill>
              </a:rPr>
              <a:t>holding</a:t>
            </a:r>
            <a:r>
              <a:rPr lang="en-US" dirty="0"/>
              <a:t> down </a:t>
            </a:r>
            <a:r>
              <a:rPr lang="en-US" i="1" dirty="0"/>
              <a:t>SHIFT </a:t>
            </a:r>
            <a:r>
              <a:rPr lang="en-US" dirty="0"/>
              <a:t>and </a:t>
            </a:r>
            <a:r>
              <a:rPr lang="en-US" i="1" dirty="0"/>
              <a:t>ALT </a:t>
            </a:r>
            <a:r>
              <a:rPr lang="en-US" dirty="0"/>
              <a:t>(to set pivot and position), </a:t>
            </a:r>
            <a:r>
              <a:rPr lang="en-US" dirty="0">
                <a:solidFill>
                  <a:srgbClr val="FF0000"/>
                </a:solidFill>
              </a:rPr>
              <a:t>choose</a:t>
            </a:r>
            <a:r>
              <a:rPr lang="en-US" dirty="0"/>
              <a:t> the top-stretch box. </a:t>
            </a:r>
          </a:p>
          <a:p>
            <a:pPr lvl="1"/>
            <a:r>
              <a:rPr lang="en-US" dirty="0"/>
              <a:t>The text should now be positioned at the middle top of the Game panel, and its width should stretch to match that of the whole panel.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/>
              <a:t>Your text should now appear at the top of the game panel.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1993545"/>
            <a:ext cx="26479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2566-DF3B-4F6F-BF61-B92A0B12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442C-E7F7-40A3-9D6B-843188A9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6"/>
            </a:pP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the following C# Script </a:t>
            </a:r>
            <a:r>
              <a:rPr lang="en-US" dirty="0" err="1">
                <a:solidFill>
                  <a:srgbClr val="0070C0"/>
                </a:solidFill>
              </a:rPr>
              <a:t>PlayerInventoryDisplay</a:t>
            </a:r>
            <a:r>
              <a:rPr lang="en-US" dirty="0"/>
              <a:t> to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player-</a:t>
            </a:r>
            <a:r>
              <a:rPr lang="en-US" dirty="0" err="1">
                <a:solidFill>
                  <a:srgbClr val="0070C0"/>
                </a:solidFill>
              </a:rPr>
              <a:t>SpaceGirl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48343" y="2856385"/>
            <a:ext cx="3371850" cy="3457575"/>
            <a:chOff x="2548343" y="2856385"/>
            <a:chExt cx="3371850" cy="3457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E0A6B9-E6B8-413A-8556-320120830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48343" y="2856385"/>
              <a:ext cx="3171825" cy="14954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FE27C1-DD38-4A1C-85AE-0C81BEA9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48343" y="4351810"/>
              <a:ext cx="3371850" cy="1962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8F5-598E-4B06-AFE3-4D0BF238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List&lt;&gt;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PickUp</a:t>
            </a:r>
            <a:r>
              <a:rPr lang="en-US" dirty="0"/>
              <a:t> objects – Steps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6625-94A7-47C0-8086-A22D1A37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7"/>
            </a:pPr>
            <a:r>
              <a:rPr lang="en-US" dirty="0"/>
              <a:t>From the </a:t>
            </a:r>
            <a:r>
              <a:rPr lang="en-US" b="1" dirty="0"/>
              <a:t>Hierarchy</a:t>
            </a:r>
            <a:r>
              <a:rPr lang="en-US" dirty="0"/>
              <a:t> view,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the </a:t>
            </a:r>
            <a:r>
              <a:rPr lang="en-US" b="1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player-</a:t>
            </a:r>
            <a:r>
              <a:rPr lang="en-US" dirty="0" err="1">
                <a:solidFill>
                  <a:srgbClr val="0070C0"/>
                </a:solidFill>
              </a:rPr>
              <a:t>SpaceGirl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Then, from the </a:t>
            </a:r>
            <a:r>
              <a:rPr lang="en-US" b="1" dirty="0"/>
              <a:t>Inspector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access</a:t>
            </a:r>
            <a:r>
              <a:rPr lang="en-US" dirty="0"/>
              <a:t> the Player Inventory Display (Script) component and </a:t>
            </a:r>
            <a:r>
              <a:rPr lang="en-US" dirty="0">
                <a:solidFill>
                  <a:srgbClr val="FF0000"/>
                </a:solidFill>
              </a:rPr>
              <a:t>populate</a:t>
            </a:r>
            <a:r>
              <a:rPr lang="en-US" dirty="0"/>
              <a:t> the Inventory Text public field with the </a:t>
            </a:r>
            <a:r>
              <a:rPr lang="en-US" b="1" dirty="0"/>
              <a:t>UI Text </a:t>
            </a:r>
            <a:r>
              <a:rPr lang="en-US" dirty="0"/>
              <a:t>object </a:t>
            </a:r>
            <a:r>
              <a:rPr lang="en-US" dirty="0">
                <a:solidFill>
                  <a:srgbClr val="0070C0"/>
                </a:solidFill>
              </a:rPr>
              <a:t>Text-inventory-list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dirty="0">
                <a:solidFill>
                  <a:srgbClr val="FF0000"/>
                </a:solidFill>
              </a:rPr>
              <a:t>Play</a:t>
            </a:r>
            <a:r>
              <a:rPr lang="en-US" dirty="0"/>
              <a:t> the game—each time you pick up a star or key or heart, the updated list of what you are carrying should be displayed in the form carrying: [key] [heart].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619625"/>
            <a:ext cx="4286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FD393E-D6B0-4C0F-AAB0-F1853D3D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(Text) –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335C6E-DEE5-4C77-B0CE-3EB95195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from </a:t>
            </a:r>
            <a:r>
              <a:rPr lang="en-US" dirty="0">
                <a:solidFill>
                  <a:srgbClr val="0070C0"/>
                </a:solidFill>
              </a:rPr>
              <a:t>previous project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 with a new copy of the mini-game </a:t>
            </a:r>
            <a:r>
              <a:rPr lang="en-US" dirty="0">
                <a:solidFill>
                  <a:srgbClr val="0070C0"/>
                </a:solidFill>
              </a:rPr>
              <a:t>Simple2Dgame_SpaceGirl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a UI Text object (</a:t>
            </a: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b="1" dirty="0"/>
              <a:t> </a:t>
            </a:r>
            <a:r>
              <a:rPr lang="en-US" b="1" dirty="0" smtClean="0"/>
              <a:t>| </a:t>
            </a:r>
            <a:r>
              <a:rPr lang="en-US" b="1" dirty="0">
                <a:solidFill>
                  <a:srgbClr val="0070C0"/>
                </a:solidFill>
              </a:rPr>
              <a:t>UI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Text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Rename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>
                <a:solidFill>
                  <a:srgbClr val="00B050"/>
                </a:solidFill>
              </a:rPr>
              <a:t>Text-carrying-star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its </a:t>
            </a:r>
            <a:r>
              <a:rPr lang="en-US" dirty="0">
                <a:solidFill>
                  <a:srgbClr val="0070C0"/>
                </a:solidFill>
              </a:rPr>
              <a:t>text</a:t>
            </a:r>
            <a:r>
              <a:rPr lang="en-US" dirty="0"/>
              <a:t> to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B050"/>
                </a:solidFill>
              </a:rPr>
              <a:t>stars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”.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the provided Fonts folder into your project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4146804"/>
            <a:ext cx="49053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List&lt;&gt;</a:t>
            </a:r>
            <a:br>
              <a:rPr lang="en-US" altLang="ko-KR" dirty="0"/>
            </a:br>
            <a:r>
              <a:rPr lang="en-US" altLang="ko-KR" dirty="0"/>
              <a:t>of </a:t>
            </a:r>
            <a:r>
              <a:rPr lang="en-US" altLang="ko-KR" dirty="0" err="1"/>
              <a:t>PickUp</a:t>
            </a:r>
            <a:r>
              <a:rPr lang="en-US" altLang="ko-KR" dirty="0"/>
              <a:t> objects – </a:t>
            </a:r>
            <a:r>
              <a:rPr lang="en-US" altLang="ko-KR" dirty="0" smtClean="0"/>
              <a:t>sorting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you want to sort the output to have an alphabetical order,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 </a:t>
            </a:r>
            <a:r>
              <a:rPr lang="en-US" altLang="ko-KR" dirty="0"/>
              <a:t>the following C# code to the beginning of method </a:t>
            </a:r>
            <a:r>
              <a:rPr lang="en-US" altLang="ko-KR" dirty="0" err="1">
                <a:solidFill>
                  <a:srgbClr val="0070C0"/>
                </a:solidFill>
              </a:rPr>
              <a:t>OnChangeInventory</a:t>
            </a:r>
            <a:r>
              <a:rPr lang="en-US" altLang="ko-KR" dirty="0" smtClean="0"/>
              <a:t>(...) in </a:t>
            </a:r>
            <a:r>
              <a:rPr lang="en-US" altLang="ko-KR" dirty="0"/>
              <a:t>the script class </a:t>
            </a:r>
            <a:r>
              <a:rPr lang="en-US" altLang="ko-KR" dirty="0" err="1">
                <a:solidFill>
                  <a:srgbClr val="0070C0"/>
                </a:solidFill>
              </a:rPr>
              <a:t>PlayerInventoryDisplay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4464" y="3666068"/>
            <a:ext cx="4815072" cy="18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400" dirty="0"/>
              <a:t>Displaying multiple pickups of </a:t>
            </a:r>
            <a:r>
              <a:rPr lang="en-US" altLang="ko-KR" sz="4400" dirty="0" smtClean="0"/>
              <a:t>different objects </a:t>
            </a:r>
            <a:r>
              <a:rPr lang="en-US" altLang="ko-KR" sz="4400" dirty="0"/>
              <a:t>as text totals via a dynamic</a:t>
            </a:r>
            <a:br>
              <a:rPr lang="en-US" altLang="ko-KR" sz="4400" dirty="0"/>
            </a:br>
            <a:r>
              <a:rPr lang="en-US" altLang="ko-KR" sz="4400" dirty="0"/>
              <a:t>Dictionary&lt;&gt; of </a:t>
            </a:r>
            <a:r>
              <a:rPr lang="en-US" altLang="ko-KR" sz="4400" dirty="0" err="1"/>
              <a:t>PickUp</a:t>
            </a:r>
            <a:r>
              <a:rPr lang="en-US" altLang="ko-KR" sz="4400" dirty="0"/>
              <a:t> objects and "</a:t>
            </a:r>
            <a:r>
              <a:rPr lang="en-US" altLang="ko-KR" sz="4400" dirty="0" err="1"/>
              <a:t>enum</a:t>
            </a:r>
            <a:r>
              <a:rPr lang="en-US" altLang="ko-KR" sz="4400" dirty="0"/>
              <a:t>"</a:t>
            </a:r>
            <a:br>
              <a:rPr lang="en-US" altLang="ko-KR" sz="4400" dirty="0"/>
            </a:br>
            <a:r>
              <a:rPr lang="en-US" altLang="ko-KR" sz="4400" b="1" dirty="0"/>
              <a:t>pickup types</a:t>
            </a:r>
            <a:endParaRPr lang="ko-KR" alt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62" y="5459304"/>
            <a:ext cx="5409993" cy="13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pickup (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In this </a:t>
            </a:r>
            <a:r>
              <a:rPr lang="en-US" altLang="ko-KR" dirty="0" smtClean="0"/>
              <a:t>project, </a:t>
            </a:r>
          </a:p>
          <a:p>
            <a:r>
              <a:rPr lang="en-US" altLang="ko-KR" dirty="0" smtClean="0"/>
              <a:t>We </a:t>
            </a:r>
            <a:r>
              <a:rPr lang="en-US" altLang="ko-KR" dirty="0"/>
              <a:t>will improve our general purpose </a:t>
            </a:r>
            <a:r>
              <a:rPr lang="en-US" altLang="ko-KR" dirty="0" err="1"/>
              <a:t>PickUp</a:t>
            </a:r>
            <a:r>
              <a:rPr lang="en-US" altLang="ko-KR" dirty="0"/>
              <a:t> class by introducing three possible pickup </a:t>
            </a:r>
            <a:r>
              <a:rPr lang="en-US" altLang="ko-KR" dirty="0" smtClean="0"/>
              <a:t>types (</a:t>
            </a:r>
            <a:r>
              <a:rPr lang="en-US" altLang="ko-KR" dirty="0"/>
              <a:t>Star, Heart, and Key), </a:t>
            </a:r>
          </a:p>
          <a:p>
            <a:r>
              <a:rPr lang="en-US" altLang="ko-KR" dirty="0" smtClean="0"/>
              <a:t>We will write </a:t>
            </a:r>
            <a:r>
              <a:rPr lang="en-US" altLang="ko-KR" dirty="0"/>
              <a:t>inventory display code that </a:t>
            </a:r>
            <a:r>
              <a:rPr lang="en-US" altLang="ko-KR" dirty="0">
                <a:solidFill>
                  <a:srgbClr val="0070C0"/>
                </a:solidFill>
              </a:rPr>
              <a:t>counts the number of each </a:t>
            </a:r>
            <a:r>
              <a:rPr lang="en-US" altLang="ko-KR" dirty="0" smtClean="0">
                <a:solidFill>
                  <a:srgbClr val="0070C0"/>
                </a:solidFill>
              </a:rPr>
              <a:t>type of </a:t>
            </a:r>
            <a:r>
              <a:rPr lang="en-US" altLang="ko-KR" dirty="0">
                <a:solidFill>
                  <a:srgbClr val="0070C0"/>
                </a:solidFill>
              </a:rPr>
              <a:t>pickup being carried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70C0"/>
                </a:solidFill>
              </a:rPr>
              <a:t>displays </a:t>
            </a:r>
            <a:r>
              <a:rPr lang="en-US" altLang="ko-KR" dirty="0"/>
              <a:t>these totals </a:t>
            </a:r>
            <a:r>
              <a:rPr lang="en-US" altLang="ko-KR" dirty="0">
                <a:solidFill>
                  <a:srgbClr val="0070C0"/>
                </a:solidFill>
              </a:rPr>
              <a:t>via a UI Text</a:t>
            </a:r>
            <a:r>
              <a:rPr lang="en-US" altLang="ko-KR" dirty="0"/>
              <a:t> object on screen. </a:t>
            </a:r>
            <a:endParaRPr lang="en-US" altLang="ko-KR" dirty="0" smtClean="0"/>
          </a:p>
          <a:p>
            <a:r>
              <a:rPr lang="en-US" altLang="ko-KR" dirty="0" smtClean="0"/>
              <a:t>We also switch </a:t>
            </a:r>
            <a:r>
              <a:rPr lang="en-US" altLang="ko-KR" dirty="0"/>
              <a:t>from using a List to using a Dictionary,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since </a:t>
            </a:r>
            <a:r>
              <a:rPr lang="en-US" altLang="ko-KR" dirty="0"/>
              <a:t>the Dictionary data structure is </a:t>
            </a:r>
            <a:r>
              <a:rPr lang="en-US" altLang="ko-KR" dirty="0" smtClean="0"/>
              <a:t>designed specifically </a:t>
            </a:r>
            <a:r>
              <a:rPr lang="en-US" altLang="ko-KR" dirty="0"/>
              <a:t>for key-value </a:t>
            </a:r>
            <a:r>
              <a:rPr lang="en-US" altLang="ko-KR" dirty="0" smtClean="0"/>
              <a:t>pairs.</a:t>
            </a:r>
          </a:p>
          <a:p>
            <a:pPr lvl="1"/>
            <a:r>
              <a:rPr lang="en-US" altLang="ko-KR" dirty="0" smtClean="0"/>
              <a:t>Perfect </a:t>
            </a:r>
            <a:r>
              <a:rPr lang="en-US" altLang="ko-KR" dirty="0"/>
              <a:t>for associating a numeric total with an </a:t>
            </a:r>
            <a:r>
              <a:rPr lang="en-US" altLang="ko-KR" dirty="0" smtClean="0"/>
              <a:t>enumerated pickup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9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pickup (</a:t>
            </a:r>
            <a:r>
              <a:rPr lang="en-US" altLang="ko-KR" dirty="0" err="1"/>
              <a:t>Enum</a:t>
            </a:r>
            <a:r>
              <a:rPr lang="en-US" altLang="ko-KR" dirty="0"/>
              <a:t>) </a:t>
            </a:r>
            <a:r>
              <a:rPr lang="en-US" altLang="ko-KR" dirty="0" smtClean="0"/>
              <a:t>– step (1)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FF0000"/>
                </a:solidFill>
              </a:rPr>
              <a:t>Make</a:t>
            </a:r>
            <a:r>
              <a:rPr lang="en-US" altLang="ko-KR" dirty="0"/>
              <a:t> a copy of your work for the previous recipe.</a:t>
            </a:r>
          </a:p>
          <a:p>
            <a:r>
              <a:rPr lang="en-US" altLang="ko-KR" dirty="0"/>
              <a:t>2. </a:t>
            </a:r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the content of script class </a:t>
            </a:r>
            <a:r>
              <a:rPr lang="en-US" altLang="ko-KR" b="1" dirty="0" err="1"/>
              <a:t>PickUp</a:t>
            </a:r>
            <a:r>
              <a:rPr lang="en-US" altLang="ko-KR" dirty="0"/>
              <a:t> with the following code: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6232" y="3443611"/>
            <a:ext cx="3506702" cy="1128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6232" y="4599073"/>
            <a:ext cx="2415456" cy="10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pickup (</a:t>
            </a:r>
            <a:r>
              <a:rPr lang="en-US" altLang="ko-KR" dirty="0" err="1"/>
              <a:t>Enum</a:t>
            </a:r>
            <a:r>
              <a:rPr lang="en-US" altLang="ko-KR" dirty="0"/>
              <a:t>) – step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3442317" cy="405079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the content of script class </a:t>
            </a:r>
            <a:r>
              <a:rPr lang="en-US" altLang="ko-KR" b="1" dirty="0"/>
              <a:t>Player</a:t>
            </a:r>
            <a:r>
              <a:rPr lang="en-US" altLang="ko-KR" dirty="0"/>
              <a:t> with the following code: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4190" y="2376626"/>
            <a:ext cx="3962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pickup (</a:t>
            </a:r>
            <a:r>
              <a:rPr lang="en-US" altLang="ko-KR" dirty="0" err="1"/>
              <a:t>Enum</a:t>
            </a:r>
            <a:r>
              <a:rPr lang="en-US" altLang="ko-KR" dirty="0"/>
              <a:t>) – step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70" y="2121408"/>
            <a:ext cx="3363715" cy="405079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the content of script class </a:t>
            </a:r>
            <a:r>
              <a:rPr lang="en-US" altLang="ko-KR" b="1" dirty="0" err="1"/>
              <a:t>PlayerInventoryDisplay</a:t>
            </a:r>
            <a:r>
              <a:rPr lang="en-US" altLang="ko-KR" dirty="0"/>
              <a:t> with </a:t>
            </a:r>
            <a:r>
              <a:rPr lang="en-US" altLang="ko-KR" dirty="0" smtClean="0"/>
              <a:t>the following </a:t>
            </a:r>
            <a:r>
              <a:rPr lang="en-US" altLang="ko-KR" dirty="0"/>
              <a:t>code: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8499" y="1832229"/>
            <a:ext cx="47244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8499" y="4146804"/>
            <a:ext cx="4638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pickup (</a:t>
            </a:r>
            <a:r>
              <a:rPr lang="en-US" altLang="ko-KR" dirty="0" err="1"/>
              <a:t>Enum</a:t>
            </a:r>
            <a:r>
              <a:rPr lang="en-US" altLang="ko-KR" dirty="0"/>
              <a:t>) – step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3300274" cy="405079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the following C# Script </a:t>
            </a:r>
            <a:r>
              <a:rPr lang="en-US" altLang="ko-KR" b="1" dirty="0" err="1"/>
              <a:t>InventoryManager</a:t>
            </a:r>
            <a:r>
              <a:rPr lang="en-US" altLang="ko-KR" dirty="0"/>
              <a:t> to the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b="1" dirty="0" smtClean="0"/>
              <a:t>player-</a:t>
            </a:r>
            <a:r>
              <a:rPr lang="en-US" altLang="ko-KR" b="1" dirty="0" err="1" smtClean="0"/>
              <a:t>SpaceGirl</a:t>
            </a:r>
            <a:r>
              <a:rPr lang="en-US" altLang="ko-KR" dirty="0" smtClean="0"/>
              <a:t> </a:t>
            </a:r>
            <a:r>
              <a:rPr lang="en-US" altLang="ko-KR" dirty="0"/>
              <a:t>in the </a:t>
            </a:r>
            <a:r>
              <a:rPr lang="en-US" altLang="ko-KR" b="1" dirty="0"/>
              <a:t>Hierarchy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3488" y="1961641"/>
            <a:ext cx="4371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pickup (</a:t>
            </a:r>
            <a:r>
              <a:rPr lang="en-US" altLang="ko-KR" dirty="0" err="1"/>
              <a:t>Enum</a:t>
            </a:r>
            <a:r>
              <a:rPr lang="en-US" altLang="ko-KR" dirty="0"/>
              <a:t>) – step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6. In the </a:t>
            </a:r>
            <a:r>
              <a:rPr lang="en-US" altLang="ko-KR" b="1" dirty="0"/>
              <a:t>Hierarchy</a:t>
            </a:r>
            <a:r>
              <a:rPr lang="en-US" altLang="ko-KR" dirty="0"/>
              <a:t> (or Scene) panel,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each </a:t>
            </a:r>
            <a:r>
              <a:rPr lang="en-US" altLang="ko-KR" b="1" dirty="0"/>
              <a:t>pickup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r>
              <a:rPr lang="en-US" altLang="ko-KR" dirty="0"/>
              <a:t> in turn, </a:t>
            </a:r>
            <a:r>
              <a:rPr lang="en-US" altLang="ko-KR" dirty="0" smtClean="0"/>
              <a:t>and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choose</a:t>
            </a:r>
            <a:r>
              <a:rPr lang="en-US" altLang="ko-KR" dirty="0" smtClean="0"/>
              <a:t> </a:t>
            </a:r>
            <a:r>
              <a:rPr lang="en-US" altLang="ko-KR" dirty="0"/>
              <a:t>from the </a:t>
            </a:r>
            <a:r>
              <a:rPr lang="en-US" altLang="ko-KR" b="1" dirty="0"/>
              <a:t>drop-down</a:t>
            </a:r>
            <a:r>
              <a:rPr lang="en-US" altLang="ko-KR" dirty="0"/>
              <a:t> menu its corresponding </a:t>
            </a:r>
            <a:r>
              <a:rPr lang="en-US" altLang="ko-KR" b="1" dirty="0"/>
              <a:t>Type</a:t>
            </a:r>
            <a:r>
              <a:rPr lang="en-US" altLang="ko-KR" dirty="0"/>
              <a:t> in the Inspector panel.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 you </a:t>
            </a:r>
            <a:r>
              <a:rPr lang="en-US" altLang="ko-KR" dirty="0"/>
              <a:t>can see, public variables that are of an </a:t>
            </a:r>
            <a:r>
              <a:rPr lang="en-US" altLang="ko-KR" dirty="0" err="1"/>
              <a:t>enum</a:t>
            </a:r>
            <a:r>
              <a:rPr lang="en-US" altLang="ko-KR" dirty="0"/>
              <a:t> type are automatically restricted </a:t>
            </a:r>
            <a:r>
              <a:rPr lang="en-US" altLang="ko-KR" dirty="0" smtClean="0"/>
              <a:t>to the </a:t>
            </a:r>
            <a:r>
              <a:rPr lang="en-US" altLang="ko-KR" dirty="0"/>
              <a:t>set of possible values as a combo-box drop-down menu in the Inspector panel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7. Play the game.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4047886"/>
            <a:ext cx="5019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pickup (</a:t>
            </a:r>
            <a:r>
              <a:rPr lang="en-US" altLang="ko-KR" dirty="0" err="1"/>
              <a:t>Enum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 this </a:t>
            </a:r>
            <a:r>
              <a:rPr lang="en-US" altLang="ko-KR" dirty="0" smtClean="0"/>
              <a:t>project, </a:t>
            </a:r>
            <a:r>
              <a:rPr lang="en-US" altLang="ko-KR" dirty="0"/>
              <a:t>the inventory being carried by the player is being represented by a C</a:t>
            </a:r>
            <a:r>
              <a:rPr lang="en-US" altLang="ko-KR" dirty="0" smtClean="0"/>
              <a:t># Dictionary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case, we have in script class </a:t>
            </a:r>
            <a:r>
              <a:rPr lang="en-US" altLang="ko-KR" dirty="0" err="1">
                <a:solidFill>
                  <a:srgbClr val="0070C0"/>
                </a:solidFill>
              </a:rPr>
              <a:t>InventoryManager</a:t>
            </a:r>
            <a:r>
              <a:rPr lang="en-US" altLang="ko-KR" dirty="0"/>
              <a:t> a dictionary of </a:t>
            </a:r>
            <a:r>
              <a:rPr lang="en-US" altLang="ko-KR" dirty="0" err="1" smtClean="0"/>
              <a:t>keyvalue</a:t>
            </a:r>
            <a:r>
              <a:rPr lang="en-US" altLang="ko-KR" dirty="0" smtClean="0"/>
              <a:t> pairs</a:t>
            </a:r>
            <a:r>
              <a:rPr lang="en-US" altLang="ko-KR" dirty="0"/>
              <a:t>, where the key is one of the possible </a:t>
            </a:r>
            <a:r>
              <a:rPr lang="en-US" altLang="ko-KR" dirty="0" err="1">
                <a:solidFill>
                  <a:srgbClr val="0070C0"/>
                </a:solidFill>
              </a:rPr>
              <a:t>PickUp.PickUpType</a:t>
            </a:r>
            <a:r>
              <a:rPr lang="en-US" altLang="ko-KR" dirty="0"/>
              <a:t> enumerated </a:t>
            </a:r>
            <a:r>
              <a:rPr lang="en-US" altLang="ko-KR" dirty="0" smtClean="0"/>
              <a:t>values, and </a:t>
            </a:r>
            <a:r>
              <a:rPr lang="en-US" altLang="ko-KR" dirty="0"/>
              <a:t>the value is an integer total of how many of that type of pickup is being carried. </a:t>
            </a:r>
            <a:endParaRPr lang="en-US" altLang="ko-KR" dirty="0" smtClean="0"/>
          </a:p>
          <a:p>
            <a:r>
              <a:rPr lang="en-US" altLang="ko-KR" dirty="0" smtClean="0"/>
              <a:t>Each </a:t>
            </a:r>
            <a:r>
              <a:rPr lang="en-US" altLang="ko-KR" dirty="0" err="1" smtClean="0"/>
              <a:t>InventoryItemTotal</a:t>
            </a:r>
            <a:r>
              <a:rPr lang="en-US" altLang="ko-KR" dirty="0" smtClean="0"/>
              <a:t> </a:t>
            </a:r>
            <a:r>
              <a:rPr lang="en-US" altLang="ko-KR" dirty="0"/>
              <a:t>object has just two properties: a </a:t>
            </a:r>
            <a:r>
              <a:rPr lang="en-US" altLang="ko-KR" dirty="0" err="1"/>
              <a:t>PickUp</a:t>
            </a:r>
            <a:r>
              <a:rPr lang="en-US" altLang="ko-KR" dirty="0"/>
              <a:t> type and an integer total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Learn more about using C# lists and dictionaries in Unity in the Unity Technologies tutorial </a:t>
            </a:r>
            <a:r>
              <a:rPr lang="en-US" altLang="ko-KR" dirty="0" smtClean="0"/>
              <a:t>at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unity3d.com/learn/tutorials/modules/intermediate/scripting/lists-and-dictionaries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5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submission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FD393E-D6B0-4C0F-AAB0-F1853D3D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(Text) –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335C6E-DEE5-4C77-B0CE-3EB95195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4859594" cy="405079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/>
              <a:t>Inspector</a:t>
            </a:r>
            <a:r>
              <a:rPr lang="en-US" dirty="0"/>
              <a:t> panel,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font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Text-carrying-star</a:t>
            </a:r>
            <a:r>
              <a:rPr lang="en-US" dirty="0"/>
              <a:t> to </a:t>
            </a:r>
            <a:r>
              <a:rPr lang="en-US" dirty="0" err="1">
                <a:solidFill>
                  <a:srgbClr val="00B050"/>
                </a:solidFill>
              </a:rPr>
              <a:t>Xolonium</a:t>
            </a:r>
            <a:r>
              <a:rPr lang="en-US" dirty="0">
                <a:solidFill>
                  <a:srgbClr val="00B050"/>
                </a:solidFill>
              </a:rPr>
              <a:t>-Bold</a:t>
            </a:r>
            <a:r>
              <a:rPr lang="en-US" dirty="0"/>
              <a:t> (folder Fonts) and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its </a:t>
            </a:r>
            <a:r>
              <a:rPr lang="en-US" b="1" dirty="0"/>
              <a:t>color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yellow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Center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horizontally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vertically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its </a:t>
            </a:r>
            <a:r>
              <a:rPr lang="en-US" b="1" dirty="0"/>
              <a:t>Font Size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32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In its </a:t>
            </a:r>
            <a:r>
              <a:rPr lang="en-US" b="1" dirty="0" err="1"/>
              <a:t>Rect</a:t>
            </a:r>
            <a:r>
              <a:rPr lang="en-US" b="1" dirty="0"/>
              <a:t> Transform </a:t>
            </a:r>
            <a:r>
              <a:rPr lang="en-US" dirty="0"/>
              <a:t>component,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its </a:t>
            </a:r>
            <a:r>
              <a:rPr lang="en-US" b="1" dirty="0"/>
              <a:t>Height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50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</a:t>
            </a:r>
            <a:r>
              <a:rPr lang="en-US" dirty="0" smtClean="0"/>
              <a:t> </a:t>
            </a:r>
            <a:r>
              <a:rPr lang="en-US" dirty="0"/>
              <a:t>its </a:t>
            </a:r>
            <a:r>
              <a:rPr lang="en-US" b="1" dirty="0" err="1"/>
              <a:t>Rect</a:t>
            </a:r>
            <a:r>
              <a:rPr lang="en-US" b="1" dirty="0"/>
              <a:t> Transform</a:t>
            </a:r>
            <a:r>
              <a:rPr lang="en-US" dirty="0"/>
              <a:t>, and while </a:t>
            </a:r>
            <a:r>
              <a:rPr lang="en-US" dirty="0">
                <a:solidFill>
                  <a:srgbClr val="FF0000"/>
                </a:solidFill>
              </a:rPr>
              <a:t>holding</a:t>
            </a:r>
            <a:r>
              <a:rPr lang="en-US" dirty="0"/>
              <a:t> down </a:t>
            </a:r>
            <a:r>
              <a:rPr lang="en-US" dirty="0">
                <a:solidFill>
                  <a:srgbClr val="0070C0"/>
                </a:solidFill>
              </a:rPr>
              <a:t>SHIFT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ALT</a:t>
            </a:r>
            <a:r>
              <a:rPr lang="en-US" dirty="0"/>
              <a:t> (to set pivot and position), </a:t>
            </a:r>
            <a:r>
              <a:rPr lang="en-US" dirty="0">
                <a:solidFill>
                  <a:srgbClr val="FF0000"/>
                </a:solidFill>
              </a:rPr>
              <a:t>choose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top-stretch</a:t>
            </a:r>
            <a:r>
              <a:rPr lang="en-US" dirty="0"/>
              <a:t> box.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b="1" dirty="0"/>
              <a:t>text</a:t>
            </a:r>
            <a:r>
              <a:rPr lang="en-US" dirty="0"/>
              <a:t> should now be positioned at the </a:t>
            </a:r>
            <a:r>
              <a:rPr lang="en-US" dirty="0">
                <a:solidFill>
                  <a:srgbClr val="0070C0"/>
                </a:solidFill>
              </a:rPr>
              <a:t>middle top </a:t>
            </a:r>
            <a:r>
              <a:rPr lang="en-US" dirty="0"/>
              <a:t>of the </a:t>
            </a:r>
            <a:r>
              <a:rPr lang="en-US" b="1" dirty="0"/>
              <a:t>Game panel</a:t>
            </a:r>
            <a:r>
              <a:rPr lang="en-US" dirty="0"/>
              <a:t>, and its </a:t>
            </a:r>
            <a:r>
              <a:rPr lang="en-US" b="1" dirty="0"/>
              <a:t>width</a:t>
            </a:r>
            <a:r>
              <a:rPr lang="en-US" dirty="0"/>
              <a:t> should </a:t>
            </a:r>
            <a:r>
              <a:rPr lang="en-US" dirty="0">
                <a:solidFill>
                  <a:srgbClr val="0070C0"/>
                </a:solidFill>
              </a:rPr>
              <a:t>stretch</a:t>
            </a:r>
            <a:r>
              <a:rPr lang="en-US" dirty="0"/>
              <a:t> to match that of the whole panel.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94" y="1879854"/>
            <a:ext cx="32289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project 5-5 to CTL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submit?</a:t>
            </a:r>
          </a:p>
          <a:p>
            <a:pPr lvl="1"/>
            <a:r>
              <a:rPr lang="en-US" dirty="0" smtClean="0"/>
              <a:t>Create a package file for your final project</a:t>
            </a:r>
          </a:p>
          <a:p>
            <a:pPr lvl="2"/>
            <a:r>
              <a:rPr lang="en-US" dirty="0" smtClean="0"/>
              <a:t>Asset | Export package, then select any resources that you use for the project.</a:t>
            </a:r>
          </a:p>
          <a:p>
            <a:pPr lvl="2"/>
            <a:r>
              <a:rPr lang="en-US" dirty="0" smtClean="0"/>
              <a:t>It will create a single package file</a:t>
            </a:r>
          </a:p>
          <a:p>
            <a:pPr lvl="1"/>
            <a:r>
              <a:rPr lang="en-US" dirty="0" smtClean="0"/>
              <a:t>Upload the unity package file to ctl.kmu.ac.kr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D173-4C21-410B-8D76-BB45F07E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(Text) – </a:t>
            </a:r>
            <a:r>
              <a:rPr lang="en-US" dirty="0" err="1" smtClean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CA44-BEFD-4B2F-8932-7010C67A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3652736" cy="4050792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>
                <a:solidFill>
                  <a:srgbClr val="FF0000"/>
                </a:solidFill>
              </a:rPr>
              <a:t>Edit</a:t>
            </a:r>
            <a:r>
              <a:rPr lang="en-US" dirty="0"/>
              <a:t> previous </a:t>
            </a:r>
            <a:r>
              <a:rPr lang="en-US" b="1" dirty="0">
                <a:solidFill>
                  <a:srgbClr val="0070C0"/>
                </a:solidFill>
              </a:rPr>
              <a:t>Player</a:t>
            </a:r>
            <a:r>
              <a:rPr lang="en-US" dirty="0"/>
              <a:t> Class or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the following </a:t>
            </a:r>
            <a:r>
              <a:rPr lang="en-US" dirty="0">
                <a:solidFill>
                  <a:srgbClr val="0070C0"/>
                </a:solidFill>
              </a:rPr>
              <a:t>C# </a:t>
            </a:r>
            <a:r>
              <a:rPr lang="en-US" b="1" dirty="0">
                <a:solidFill>
                  <a:srgbClr val="0070C0"/>
                </a:solidFill>
              </a:rPr>
              <a:t>Script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Player</a:t>
            </a:r>
            <a:r>
              <a:rPr lang="en-US" dirty="0"/>
              <a:t> to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player-</a:t>
            </a:r>
            <a:r>
              <a:rPr lang="en-US" dirty="0" err="1">
                <a:solidFill>
                  <a:srgbClr val="0070C0"/>
                </a:solidFill>
              </a:rPr>
              <a:t>SpaceGirl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E0A49-CB1B-45AD-9D6B-3FE5E14A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886612"/>
            <a:ext cx="4027252" cy="45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9936-8DA0-4D64-9091-B38F18F8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(Text) – Step(3)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4F5A-38D5-4DAE-AA7C-41D53DA3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4170872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/>
              <a:t>From the </a:t>
            </a:r>
            <a:r>
              <a:rPr lang="en-US" b="1" dirty="0"/>
              <a:t>Hierarchy</a:t>
            </a:r>
            <a:r>
              <a:rPr lang="en-US" dirty="0"/>
              <a:t> view,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player-</a:t>
            </a:r>
            <a:r>
              <a:rPr lang="en-US" dirty="0" err="1">
                <a:solidFill>
                  <a:srgbClr val="0070C0"/>
                </a:solidFill>
              </a:rPr>
              <a:t>SpaceGirl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from the </a:t>
            </a:r>
            <a:r>
              <a:rPr lang="en-US" b="1" dirty="0"/>
              <a:t>Inspector</a:t>
            </a:r>
            <a:r>
              <a:rPr lang="en-US" dirty="0"/>
              <a:t>,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access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Player (Script) </a:t>
            </a:r>
            <a:r>
              <a:rPr lang="en-US" dirty="0"/>
              <a:t>component and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populate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Star Text</a:t>
            </a:r>
            <a:r>
              <a:rPr lang="en-US" dirty="0"/>
              <a:t> public field with </a:t>
            </a:r>
            <a:r>
              <a:rPr lang="en-US" b="1" dirty="0"/>
              <a:t>UI Text</a:t>
            </a:r>
            <a:r>
              <a:rPr lang="en-US" dirty="0"/>
              <a:t> object </a:t>
            </a:r>
            <a:r>
              <a:rPr lang="en-US" dirty="0">
                <a:solidFill>
                  <a:srgbClr val="0070C0"/>
                </a:solidFill>
              </a:rPr>
              <a:t>Text-carrying-star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34" y="2689479"/>
            <a:ext cx="3955839" cy="22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9936-8DA0-4D64-9091-B38F18F8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(Text) – Step(3)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4F5A-38D5-4DAE-AA7C-41D53DA3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star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panel and </a:t>
            </a:r>
            <a:r>
              <a:rPr lang="en-US" dirty="0">
                <a:solidFill>
                  <a:srgbClr val="FF0000"/>
                </a:solidFill>
              </a:rPr>
              <a:t>make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three more copies </a:t>
            </a:r>
            <a:r>
              <a:rPr lang="en-US" dirty="0"/>
              <a:t>of this </a:t>
            </a:r>
            <a:r>
              <a:rPr lang="en-US" dirty="0" err="1"/>
              <a:t>GameObject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/>
              <a:t> these new </a:t>
            </a:r>
            <a:r>
              <a:rPr lang="en-US" dirty="0" err="1"/>
              <a:t>GameObject</a:t>
            </a:r>
            <a:r>
              <a:rPr lang="en-US" dirty="0"/>
              <a:t> to different parts of the screen.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>
                <a:solidFill>
                  <a:srgbClr val="FF0000"/>
                </a:solidFill>
              </a:rPr>
              <a:t>Play</a:t>
            </a:r>
            <a:r>
              <a:rPr lang="en-US" dirty="0"/>
              <a:t> the game—each time you pick up a star, the total should be displayed in the form stars = 2.</a:t>
            </a:r>
          </a:p>
          <a:p>
            <a:pPr marL="0" indent="0">
              <a:buNone/>
            </a:pPr>
            <a:r>
              <a:rPr lang="en-US" dirty="0"/>
              <a:t>Note: Use keyboard shortcut CTRL + D (Windows) or CMD + D (Mac) to quickly duplicate </a:t>
            </a:r>
            <a:r>
              <a:rPr lang="en-US" dirty="0" err="1"/>
              <a:t>GameObjects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4681076"/>
            <a:ext cx="3848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AEF2-840D-4A79-BDEB-BE96519F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pickups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3886-8F4C-4925-B951-4CE52CD0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OnTriggerEnter2D() method,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totalStars</a:t>
            </a:r>
            <a:r>
              <a:rPr lang="en-US" dirty="0"/>
              <a:t> counter is incremented by 1 each time the player's character hits an object tagged Star. </a:t>
            </a:r>
          </a:p>
          <a:p>
            <a:r>
              <a:rPr lang="en-US" dirty="0"/>
              <a:t>The collided star </a:t>
            </a:r>
            <a:r>
              <a:rPr lang="en-US" dirty="0" err="1"/>
              <a:t>GameObject</a:t>
            </a:r>
            <a:r>
              <a:rPr lang="en-US" dirty="0"/>
              <a:t> is destroyed and a call is made to the </a:t>
            </a:r>
            <a:r>
              <a:rPr lang="en-US" dirty="0" err="1"/>
              <a:t>UpdateStarText</a:t>
            </a:r>
            <a:r>
              <a:rPr lang="en-US" dirty="0"/>
              <a:t>()method.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4085082"/>
            <a:ext cx="3867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263</TotalTime>
  <Words>2920</Words>
  <Application>Microsoft Office PowerPoint</Application>
  <PresentationFormat>On-screen Show (4:3)</PresentationFormat>
  <Paragraphs>226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바탕</vt:lpstr>
      <vt:lpstr>Calibri</vt:lpstr>
      <vt:lpstr>Rockwell</vt:lpstr>
      <vt:lpstr>Rockwell Condensed</vt:lpstr>
      <vt:lpstr>Source Sans Pro Light</vt:lpstr>
      <vt:lpstr>Wingdings</vt:lpstr>
      <vt:lpstr>Wood Type</vt:lpstr>
      <vt:lpstr>3D Game Basic – Inventory GUIs</vt:lpstr>
      <vt:lpstr>Class 05 Mini Projects</vt:lpstr>
      <vt:lpstr>Displaying multiple pickups of the same object with text totals</vt:lpstr>
      <vt:lpstr>Displaying pickups (Text) – Steps</vt:lpstr>
      <vt:lpstr>Displaying pickups (Text) – Steps</vt:lpstr>
      <vt:lpstr>Displaying pickups (Text) – StepS</vt:lpstr>
      <vt:lpstr>Displaying pickups (Text) – Step(3)</vt:lpstr>
      <vt:lpstr>Displaying pickups (Text) – Step(3)</vt:lpstr>
      <vt:lpstr>Displaying pickups (Text)</vt:lpstr>
      <vt:lpstr>Displaying multiple pickups of the same object with multiple status icons</vt:lpstr>
      <vt:lpstr>Displaying pickups (icons) – Step(1)</vt:lpstr>
      <vt:lpstr>Displaying pickups (icons) – Step(2)</vt:lpstr>
      <vt:lpstr>Displaying pickups (icons) – Step(3)</vt:lpstr>
      <vt:lpstr>Displaying pickups (icons) – Step(4)</vt:lpstr>
      <vt:lpstr>Displaying pickups (icons) – Step(5)</vt:lpstr>
      <vt:lpstr>Displaying pickups (icons) – Step(6)</vt:lpstr>
      <vt:lpstr>Displaying pickups (icons) – Step(7)</vt:lpstr>
      <vt:lpstr>Displaying pickups (icons) – Step(8)</vt:lpstr>
      <vt:lpstr>Displaying pickups (icons)</vt:lpstr>
      <vt:lpstr>Revealing icons for multiple object pickups by changing the size of a tiled image</vt:lpstr>
      <vt:lpstr>Revealing icons – Steps (1)</vt:lpstr>
      <vt:lpstr>Revealing icons – Steps (2)</vt:lpstr>
      <vt:lpstr>Revealing icons – Steps (3)</vt:lpstr>
      <vt:lpstr>Revealing icons – Steps (4)</vt:lpstr>
      <vt:lpstr>Revealing icons – Steps (5)</vt:lpstr>
      <vt:lpstr>Revealing icons – Steps (6)</vt:lpstr>
      <vt:lpstr>Revealing icons</vt:lpstr>
      <vt:lpstr>Displaying multiple pickups of different objects as a list of text via a dynamic List&lt;&gt; of PickUp objects</vt:lpstr>
      <vt:lpstr>dynamic List&lt;&gt; of PickUp objects </vt:lpstr>
      <vt:lpstr>dynamic List&lt;&gt; of PickUp objects – Steps (1)</vt:lpstr>
      <vt:lpstr>dynamic List&lt;&gt; of PickUp objects – Steps (2)</vt:lpstr>
      <vt:lpstr>dynamic List&lt;&gt; of PickUp objects – Steps (3)</vt:lpstr>
      <vt:lpstr>dynamic List&lt;&gt; of PickUp objects – Steps (4)</vt:lpstr>
      <vt:lpstr>dynamic List&lt;&gt; of PickUp objects – Steps (5)</vt:lpstr>
      <vt:lpstr>dynamic List&lt;&gt; of PickUp objects – Steps (6)</vt:lpstr>
      <vt:lpstr>dynamic List&lt;&gt; of PickUp objects – Steps (7)</vt:lpstr>
      <vt:lpstr>dynamic List&lt;&gt; of PickUp objects – Steps (8)</vt:lpstr>
      <vt:lpstr>dynamic List&lt;&gt; of PickUp objects – Steps (7)</vt:lpstr>
      <vt:lpstr>dynamic List&lt;&gt; of PickUp objects – Steps (8)</vt:lpstr>
      <vt:lpstr>dynamic List&lt;&gt; of PickUp objects – sorting</vt:lpstr>
      <vt:lpstr>Displaying multiple pickups of different objects as text totals via a dynamic Dictionary&lt;&gt; of PickUp objects and "enum" pickup types</vt:lpstr>
      <vt:lpstr>Multiple pickup (Enum) </vt:lpstr>
      <vt:lpstr>Multiple pickup (Enum) – step (1)</vt:lpstr>
      <vt:lpstr>Multiple pickup (Enum) – step (2)</vt:lpstr>
      <vt:lpstr>Multiple pickup (Enum) – step (3)</vt:lpstr>
      <vt:lpstr>Multiple pickup (Enum) – step (4)</vt:lpstr>
      <vt:lpstr>Multiple pickup (Enum) – step (5)</vt:lpstr>
      <vt:lpstr>Multiple pickup (Enum)</vt:lpstr>
      <vt:lpstr>Project submission</vt:lpstr>
      <vt:lpstr>Submit your project 5-5 to CTL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Game Basic – Inventory GUIs</dc:title>
  <dc:creator>Handityo Aulia</dc:creator>
  <cp:lastModifiedBy>Aulia Handityo</cp:lastModifiedBy>
  <cp:revision>42</cp:revision>
  <dcterms:created xsi:type="dcterms:W3CDTF">2017-09-18T22:23:25Z</dcterms:created>
  <dcterms:modified xsi:type="dcterms:W3CDTF">2018-09-18T03:32:20Z</dcterms:modified>
</cp:coreProperties>
</file>