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1E529E-F21F-4112-9BD3-46D9839A14C9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noegnud/files/tilesets_nethack-3.4.1/absurd%20128x128/" TargetMode="External"/><Relationship Id="rId2" Type="http://schemas.openxmlformats.org/officeDocument/2006/relationships/hyperlink" Target="http://en.wikipedia.org/wiki/NetHack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Game Basic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478098"/>
            <a:ext cx="7543800" cy="17590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Class 13</a:t>
            </a:r>
          </a:p>
          <a:p>
            <a:r>
              <a:rPr lang="en-US" altLang="ko-KR" dirty="0"/>
              <a:t>Working with external resources [1]</a:t>
            </a:r>
          </a:p>
          <a:p>
            <a:endParaRPr lang="en-US" altLang="ko-KR" dirty="0"/>
          </a:p>
          <a:p>
            <a:pPr algn="r"/>
            <a:r>
              <a:rPr lang="en-US" altLang="ko-KR" dirty="0"/>
              <a:t>Handityo </a:t>
            </a:r>
            <a:r>
              <a:rPr lang="en-US" altLang="ko-KR" dirty="0" err="1"/>
              <a:t>aulia</a:t>
            </a:r>
            <a:r>
              <a:rPr lang="en-US" altLang="ko-KR" dirty="0"/>
              <a:t> putra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8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Unity's </a:t>
            </a:r>
            <a:r>
              <a:rPr lang="en-US" altLang="ko-KR" sz="2800" dirty="0">
                <a:solidFill>
                  <a:srgbClr val="0070C0"/>
                </a:solidFill>
              </a:rPr>
              <a:t>WWW</a:t>
            </a:r>
            <a:r>
              <a:rPr lang="en-US" altLang="ko-KR" sz="2800" dirty="0"/>
              <a:t> class permits three file types </a:t>
            </a:r>
          </a:p>
          <a:p>
            <a:pPr lvl="1"/>
            <a:r>
              <a:rPr lang="en-US" altLang="ko-KR" sz="2400" dirty="0"/>
              <a:t>text files, </a:t>
            </a:r>
          </a:p>
          <a:p>
            <a:pPr lvl="1"/>
            <a:r>
              <a:rPr lang="en-US" altLang="ko-KR" sz="2400" dirty="0"/>
              <a:t>binary audio clips, and </a:t>
            </a:r>
          </a:p>
          <a:p>
            <a:pPr lvl="1"/>
            <a:r>
              <a:rPr lang="en-US" altLang="ko-KR" sz="2400" dirty="0"/>
              <a:t>binary image textures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Sometimes need Sprite images and not Textures, </a:t>
            </a:r>
          </a:p>
          <a:p>
            <a:pPr lvl="1"/>
            <a:r>
              <a:rPr lang="en-US" altLang="ko-KR" sz="2600" dirty="0"/>
              <a:t>In this situation, we can use a C# method to </a:t>
            </a:r>
            <a:r>
              <a:rPr lang="en-US" altLang="ko-KR" sz="2600" dirty="0">
                <a:solidFill>
                  <a:srgbClr val="00B050"/>
                </a:solidFill>
              </a:rPr>
              <a:t>create a Sprite from a Texture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099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en-US" altLang="ko-KR" sz="3600" dirty="0"/>
              <a:t>When using the </a:t>
            </a:r>
            <a:r>
              <a:rPr lang="en-US" altLang="ko-KR" sz="3600" b="1" dirty="0" err="1">
                <a:solidFill>
                  <a:srgbClr val="0070C0"/>
                </a:solidFill>
              </a:rPr>
              <a:t>PlayerPrefs</a:t>
            </a:r>
            <a:r>
              <a:rPr lang="en-US" altLang="ko-KR" sz="3600" dirty="0"/>
              <a:t> class, </a:t>
            </a:r>
          </a:p>
          <a:p>
            <a:pPr lvl="1"/>
            <a:r>
              <a:rPr lang="en-US" altLang="ko-KR" sz="3200" dirty="0"/>
              <a:t>we are limited to saving and loading </a:t>
            </a:r>
          </a:p>
          <a:p>
            <a:pPr lvl="2"/>
            <a:r>
              <a:rPr lang="en-US" altLang="ko-KR" sz="2800" dirty="0"/>
              <a:t>integers, </a:t>
            </a:r>
          </a:p>
          <a:p>
            <a:pPr lvl="2"/>
            <a:r>
              <a:rPr lang="en-US" altLang="ko-KR" sz="2800" dirty="0"/>
              <a:t>floats, and </a:t>
            </a:r>
          </a:p>
          <a:p>
            <a:pPr lvl="2"/>
            <a:r>
              <a:rPr lang="en-US" altLang="ko-KR" sz="2800" dirty="0"/>
              <a:t>strings.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8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en-US" altLang="ko-KR" sz="3600" dirty="0"/>
              <a:t>When communicating with a </a:t>
            </a:r>
            <a:r>
              <a:rPr lang="en-US" altLang="ko-KR" sz="3600" b="1" dirty="0">
                <a:solidFill>
                  <a:srgbClr val="0070C0"/>
                </a:solidFill>
              </a:rPr>
              <a:t>web</a:t>
            </a:r>
            <a:r>
              <a:rPr lang="en-US" altLang="ko-KR" sz="3600" b="1" dirty="0"/>
              <a:t> </a:t>
            </a:r>
            <a:r>
              <a:rPr lang="en-US" altLang="ko-KR" sz="3600" b="1" dirty="0">
                <a:solidFill>
                  <a:srgbClr val="0070C0"/>
                </a:solidFill>
              </a:rPr>
              <a:t>server</a:t>
            </a:r>
            <a:r>
              <a:rPr lang="en-US" altLang="ko-KR" sz="3600" b="1" dirty="0"/>
              <a:t> </a:t>
            </a:r>
            <a:r>
              <a:rPr lang="en-US" altLang="ko-KR" sz="3600" dirty="0"/>
              <a:t>using the URL encoded data, </a:t>
            </a:r>
          </a:p>
          <a:p>
            <a:pPr lvl="1"/>
            <a:r>
              <a:rPr lang="en-US" altLang="ko-KR" sz="3200" dirty="0"/>
              <a:t>we are restricted to whatever we can place into </a:t>
            </a:r>
            <a:r>
              <a:rPr lang="en-US" altLang="ko-KR" sz="3200" b="1" dirty="0"/>
              <a:t>strings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6839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Unity Cloud </a:t>
            </a:r>
            <a:r>
              <a:rPr lang="en-US" altLang="ko-KR" sz="3200" dirty="0"/>
              <a:t>will </a:t>
            </a:r>
          </a:p>
          <a:p>
            <a:pPr lvl="1"/>
            <a:r>
              <a:rPr lang="en-US" altLang="ko-KR" sz="3000" i="1" dirty="0">
                <a:solidFill>
                  <a:srgbClr val="0070C0"/>
                </a:solidFill>
              </a:rPr>
              <a:t>pull</a:t>
            </a:r>
            <a:r>
              <a:rPr lang="en-US" altLang="ko-KR" sz="3000" i="1" dirty="0"/>
              <a:t> </a:t>
            </a:r>
            <a:r>
              <a:rPr lang="en-US" altLang="ko-KR" sz="3000" dirty="0"/>
              <a:t>the updated source code projects from your online repository, and </a:t>
            </a:r>
          </a:p>
          <a:p>
            <a:pPr lvl="1"/>
            <a:r>
              <a:rPr lang="en-US" altLang="ko-KR" sz="3000" dirty="0">
                <a:solidFill>
                  <a:srgbClr val="0070C0"/>
                </a:solidFill>
              </a:rPr>
              <a:t>build</a:t>
            </a:r>
            <a:r>
              <a:rPr lang="en-US" altLang="ko-KR" sz="3000" dirty="0"/>
              <a:t> the game for designated versions of Unity and the deployment devices.</a:t>
            </a:r>
            <a:endParaRPr lang="ko-KR" altLang="en-US" sz="5800" b="1" dirty="0"/>
          </a:p>
        </p:txBody>
      </p:sp>
    </p:spTree>
    <p:extLst>
      <p:ext uri="{BB962C8B-B14F-4D97-AF65-F5344CB8AC3E}">
        <p14:creationId xmlns:p14="http://schemas.microsoft.com/office/powerpoint/2010/main" val="313461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/>
              <a:t>[Mini-Project 12-1]</a:t>
            </a:r>
            <a:br>
              <a:rPr lang="en-US" altLang="ko-KR" sz="7200" b="1" dirty="0"/>
            </a:br>
            <a:r>
              <a:rPr lang="en-US" altLang="ko-KR" sz="7200" b="1" dirty="0"/>
              <a:t>Saving and loading player data</a:t>
            </a:r>
            <a:endParaRPr lang="ko-KR" altLang="en-US" sz="7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using static 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4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16087" y="1826684"/>
            <a:ext cx="4082416" cy="436110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dirty="0"/>
              <a:t>In this project, </a:t>
            </a:r>
          </a:p>
          <a:p>
            <a:pPr lvl="1"/>
            <a:r>
              <a:rPr lang="en-US" altLang="ko-KR" sz="2600" dirty="0"/>
              <a:t>we will learn how to make our game </a:t>
            </a:r>
            <a:r>
              <a:rPr lang="en-US" altLang="ko-KR" sz="2600" dirty="0">
                <a:solidFill>
                  <a:srgbClr val="0070C0"/>
                </a:solidFill>
              </a:rPr>
              <a:t>remember the player's score between the different levels </a:t>
            </a:r>
            <a:r>
              <a:rPr lang="en-US" altLang="ko-KR" sz="2600" dirty="0"/>
              <a:t>(scenes).</a:t>
            </a:r>
          </a:p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2D project </a:t>
            </a:r>
            <a:r>
              <a:rPr lang="en-US" altLang="ko-KR" sz="2800" dirty="0"/>
              <a:t>and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game_HigherOrLower</a:t>
            </a:r>
            <a:r>
              <a:rPr lang="en-US" altLang="ko-KR" sz="2800" dirty="0"/>
              <a:t> package.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each of the scenes to the build in the sequence [</a:t>
            </a:r>
            <a:r>
              <a:rPr lang="en-US" altLang="ko-KR" sz="2800" dirty="0">
                <a:solidFill>
                  <a:srgbClr val="0070C0"/>
                </a:solidFill>
              </a:rPr>
              <a:t>File</a:t>
            </a:r>
            <a:r>
              <a:rPr lang="en-US" altLang="ko-KR" sz="2800" dirty="0"/>
              <a:t> &gt; </a:t>
            </a:r>
            <a:r>
              <a:rPr lang="en-US" altLang="ko-KR" sz="2800" dirty="0">
                <a:solidFill>
                  <a:srgbClr val="0070C0"/>
                </a:solidFill>
              </a:rPr>
              <a:t>Build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Setting</a:t>
            </a:r>
            <a:r>
              <a:rPr lang="en-US" altLang="ko-KR" sz="2800" dirty="0"/>
              <a:t>; </a:t>
            </a:r>
            <a:r>
              <a:rPr lang="en-US" altLang="ko-KR" sz="2800" dirty="0">
                <a:solidFill>
                  <a:srgbClr val="00B050"/>
                </a:solidFill>
              </a:rPr>
              <a:t>Add Open Scenes</a:t>
            </a:r>
            <a:r>
              <a:rPr lang="en-US" altLang="ko-KR" sz="2800" dirty="0"/>
              <a:t>]</a:t>
            </a:r>
          </a:p>
          <a:p>
            <a:pPr lvl="1"/>
            <a:r>
              <a:rPr lang="en-US" altLang="ko-KR" sz="2600" dirty="0"/>
              <a:t>scene0_mainMenu, </a:t>
            </a:r>
          </a:p>
          <a:p>
            <a:pPr lvl="1"/>
            <a:r>
              <a:rPr lang="en-US" altLang="ko-KR" sz="2600" dirty="0"/>
              <a:t>scene1_gamePlaying, </a:t>
            </a:r>
          </a:p>
          <a:p>
            <a:pPr lvl="1"/>
            <a:r>
              <a:rPr lang="en-US" altLang="ko-KR" sz="2600" dirty="0"/>
              <a:t>and so on).</a:t>
            </a:r>
            <a:endParaRPr lang="ko-KR" alt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679A7-058E-4090-A397-88A8F5E0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98" y="2128837"/>
            <a:ext cx="4498502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Make yourself familiar </a:t>
            </a:r>
            <a:r>
              <a:rPr lang="en-US" altLang="ko-KR" sz="2800" dirty="0"/>
              <a:t>with the game by playing it a few times and examining the contents of the scenes. </a:t>
            </a:r>
          </a:p>
          <a:p>
            <a:r>
              <a:rPr lang="en-US" altLang="ko-KR" sz="2800" dirty="0"/>
              <a:t>The game starts on the </a:t>
            </a:r>
            <a:r>
              <a:rPr lang="en-US" altLang="ko-KR" sz="2800" dirty="0">
                <a:solidFill>
                  <a:srgbClr val="00B050"/>
                </a:solidFill>
              </a:rPr>
              <a:t>scene0_mainMenu </a:t>
            </a:r>
            <a:r>
              <a:rPr lang="en-US" altLang="ko-KR" sz="2800" dirty="0"/>
              <a:t>scene, inside the </a:t>
            </a:r>
            <a:r>
              <a:rPr lang="en-US" altLang="ko-KR" sz="2800" b="1" i="1" dirty="0">
                <a:solidFill>
                  <a:srgbClr val="00B050"/>
                </a:solidFill>
              </a:rPr>
              <a:t>Scenes</a:t>
            </a:r>
            <a:r>
              <a:rPr lang="en-US" altLang="ko-KR" sz="2800" dirty="0"/>
              <a:t> folder.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078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Let's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class to </a:t>
            </a:r>
            <a:r>
              <a:rPr lang="en-US" altLang="ko-KR" sz="2800" dirty="0">
                <a:solidFill>
                  <a:srgbClr val="0070C0"/>
                </a:solidFill>
              </a:rPr>
              <a:t>store the number of correct and incorrect guesses </a:t>
            </a:r>
            <a:r>
              <a:rPr lang="en-US" altLang="ko-KR" sz="2800" dirty="0"/>
              <a:t>made by the user. 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C# script called </a:t>
            </a:r>
            <a:r>
              <a:rPr lang="en-US" altLang="ko-KR" sz="2800" i="1" dirty="0">
                <a:solidFill>
                  <a:srgbClr val="00B050"/>
                </a:solidFill>
              </a:rPr>
              <a:t>Player</a:t>
            </a:r>
            <a:r>
              <a:rPr lang="en-US" altLang="ko-KR" sz="2800" dirty="0"/>
              <a:t> with the following code:</a:t>
            </a:r>
            <a:endParaRPr lang="ko-KR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13534" y="4041154"/>
            <a:ext cx="6330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using </a:t>
            </a:r>
            <a:r>
              <a:rPr lang="en-US" altLang="ko-KR" dirty="0" err="1">
                <a:latin typeface="CourierStd"/>
              </a:rPr>
              <a:t>UnityEngine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public class Player : </a:t>
            </a:r>
            <a:r>
              <a:rPr lang="en-US" altLang="ko-KR" dirty="0" err="1">
                <a:latin typeface="CourierStd"/>
              </a:rPr>
              <a:t>MonoBehaviour</a:t>
            </a:r>
            <a:r>
              <a:rPr lang="en-US" altLang="ko-KR" dirty="0">
                <a:latin typeface="CourierStd"/>
              </a:rPr>
              <a:t> {</a:t>
            </a:r>
          </a:p>
          <a:p>
            <a:r>
              <a:rPr lang="en-US" altLang="ko-KR" dirty="0">
                <a:latin typeface="CourierStd"/>
              </a:rPr>
              <a:t>  public static int </a:t>
            </a:r>
            <a:r>
              <a:rPr lang="en-US" altLang="ko-KR" dirty="0" err="1">
                <a:latin typeface="CourierStd"/>
              </a:rPr>
              <a:t>scoreCorrect</a:t>
            </a:r>
            <a:r>
              <a:rPr lang="en-US" altLang="ko-KR" dirty="0">
                <a:latin typeface="CourierStd"/>
              </a:rPr>
              <a:t> = 0;</a:t>
            </a:r>
          </a:p>
          <a:p>
            <a:r>
              <a:rPr lang="en-US" altLang="ko-KR" dirty="0">
                <a:latin typeface="CourierStd"/>
              </a:rPr>
              <a:t>  public static int </a:t>
            </a:r>
            <a:r>
              <a:rPr lang="en-US" altLang="ko-KR" dirty="0" err="1">
                <a:latin typeface="CourierStd"/>
              </a:rPr>
              <a:t>scoreIncorrect</a:t>
            </a:r>
            <a:r>
              <a:rPr lang="en-US" altLang="ko-KR" dirty="0">
                <a:latin typeface="CourierStd"/>
              </a:rPr>
              <a:t> = 0;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6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5. In the lower-left corner of the </a:t>
            </a:r>
            <a:r>
              <a:rPr lang="en-US" altLang="ko-KR" sz="2400" dirty="0">
                <a:solidFill>
                  <a:srgbClr val="00B050"/>
                </a:solidFill>
              </a:rPr>
              <a:t>scene0_mainMenu </a:t>
            </a:r>
            <a:r>
              <a:rPr lang="en-US" altLang="ko-KR" sz="2400" dirty="0"/>
              <a:t>scene,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create</a:t>
            </a:r>
            <a:r>
              <a:rPr lang="en-US" altLang="ko-KR" sz="2200" dirty="0"/>
              <a:t> a UI Text </a:t>
            </a:r>
            <a:r>
              <a:rPr lang="en-US" altLang="ko-KR" sz="2200" dirty="0" err="1"/>
              <a:t>GameObject</a:t>
            </a:r>
            <a:r>
              <a:rPr lang="en-US" altLang="ko-KR" sz="2200" dirty="0"/>
              <a:t>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named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00B050"/>
                </a:solidFill>
              </a:rPr>
              <a:t>Text – score</a:t>
            </a:r>
            <a:r>
              <a:rPr lang="en-US" altLang="ko-KR" sz="2200" dirty="0"/>
              <a:t>,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containing</a:t>
            </a:r>
            <a:r>
              <a:rPr lang="en-US" altLang="ko-KR" sz="2200" dirty="0"/>
              <a:t> the placeholder </a:t>
            </a:r>
            <a:r>
              <a:rPr lang="en-US" altLang="ko-KR" sz="2200" dirty="0">
                <a:solidFill>
                  <a:srgbClr val="0070C0"/>
                </a:solidFill>
              </a:rPr>
              <a:t>text</a:t>
            </a:r>
            <a:r>
              <a:rPr lang="en-US" altLang="ko-KR" sz="2200" dirty="0"/>
              <a:t> </a:t>
            </a:r>
            <a:r>
              <a:rPr lang="en-US" altLang="ko-KR" sz="2200" b="1" dirty="0">
                <a:solidFill>
                  <a:srgbClr val="00B050"/>
                </a:solidFill>
              </a:rPr>
              <a:t>Score: 99 / 99</a:t>
            </a:r>
            <a:r>
              <a:rPr lang="en-US" altLang="ko-KR" sz="2200" dirty="0"/>
              <a:t>.</a:t>
            </a:r>
            <a:endParaRPr lang="ko-KR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52" y="3429000"/>
            <a:ext cx="6983414" cy="33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6. Next, </a:t>
            </a:r>
            <a:r>
              <a:rPr lang="en-US" altLang="ko-KR" sz="2400" dirty="0">
                <a:solidFill>
                  <a:srgbClr val="FF0000"/>
                </a:solidFill>
              </a:rPr>
              <a:t>attach</a:t>
            </a:r>
            <a:r>
              <a:rPr lang="en-US" altLang="ko-KR" sz="2400" dirty="0"/>
              <a:t> the following </a:t>
            </a:r>
            <a:r>
              <a:rPr lang="en-US" altLang="ko-KR" sz="2400" dirty="0">
                <a:solidFill>
                  <a:srgbClr val="0070C0"/>
                </a:solidFill>
              </a:rPr>
              <a:t>C# </a:t>
            </a:r>
            <a:r>
              <a:rPr lang="en-US" altLang="ko-KR" sz="2400" b="1" dirty="0">
                <a:solidFill>
                  <a:srgbClr val="0070C0"/>
                </a:solidFill>
              </a:rPr>
              <a:t>script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to UI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00B050"/>
                </a:solidFill>
              </a:rPr>
              <a:t>Text – score</a:t>
            </a:r>
            <a:r>
              <a:rPr lang="en-US" altLang="ko-KR" sz="2400" dirty="0"/>
              <a:t>:</a:t>
            </a:r>
            <a:endParaRPr lang="ko-KR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23875" y="2822106"/>
            <a:ext cx="84135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Std"/>
              </a:rPr>
              <a:t>using </a:t>
            </a:r>
            <a:r>
              <a:rPr lang="en-US" altLang="ko-KR" sz="1600" dirty="0" err="1">
                <a:latin typeface="CourierStd"/>
              </a:rPr>
              <a:t>UnityEngine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using </a:t>
            </a:r>
            <a:r>
              <a:rPr lang="en-US" altLang="ko-KR" sz="1600" dirty="0" err="1">
                <a:latin typeface="CourierStd"/>
              </a:rPr>
              <a:t>System.Collections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using </a:t>
            </a:r>
            <a:r>
              <a:rPr lang="en-US" altLang="ko-KR" sz="1600" dirty="0" err="1">
                <a:latin typeface="CourierStd"/>
              </a:rPr>
              <a:t>UnityEngine.UI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public class </a:t>
            </a:r>
            <a:r>
              <a:rPr lang="en-US" altLang="ko-KR" sz="1600" dirty="0" err="1">
                <a:latin typeface="CourierStd"/>
              </a:rPr>
              <a:t>UpdateScoreText</a:t>
            </a:r>
            <a:r>
              <a:rPr lang="en-US" altLang="ko-KR" sz="1600" dirty="0">
                <a:latin typeface="CourierStd"/>
              </a:rPr>
              <a:t> : </a:t>
            </a:r>
            <a:r>
              <a:rPr lang="en-US" altLang="ko-KR" sz="1600" dirty="0" err="1">
                <a:latin typeface="CourierStd"/>
              </a:rPr>
              <a:t>MonoBehaviour</a:t>
            </a:r>
            <a:r>
              <a:rPr lang="en-US" altLang="ko-KR" sz="1600" dirty="0">
                <a:latin typeface="CourierStd"/>
              </a:rPr>
              <a:t> {</a:t>
            </a:r>
          </a:p>
          <a:p>
            <a:r>
              <a:rPr lang="en-US" altLang="ko-KR" sz="1600" dirty="0">
                <a:latin typeface="CourierStd"/>
              </a:rPr>
              <a:t>  void Start(){</a:t>
            </a:r>
          </a:p>
          <a:p>
            <a:r>
              <a:rPr lang="en-US" altLang="ko-KR" sz="1600" dirty="0">
                <a:latin typeface="CourierStd"/>
              </a:rPr>
              <a:t>    Text </a:t>
            </a:r>
            <a:r>
              <a:rPr lang="en-US" altLang="ko-KR" sz="1600" dirty="0" err="1">
                <a:latin typeface="CourierStd"/>
              </a:rPr>
              <a:t>scoreText</a:t>
            </a:r>
            <a:r>
              <a:rPr lang="en-US" altLang="ko-KR" sz="1600" dirty="0">
                <a:latin typeface="CourierStd"/>
              </a:rPr>
              <a:t> = </a:t>
            </a:r>
            <a:r>
              <a:rPr lang="en-US" altLang="ko-KR" sz="1600" dirty="0" err="1">
                <a:latin typeface="CourierStd"/>
              </a:rPr>
              <a:t>GetComponent</a:t>
            </a:r>
            <a:r>
              <a:rPr lang="en-US" altLang="ko-KR" sz="1600" dirty="0">
                <a:latin typeface="CourierStd"/>
              </a:rPr>
              <a:t>&lt;Text&gt;();</a:t>
            </a:r>
          </a:p>
          <a:p>
            <a:r>
              <a:rPr lang="en-US" altLang="ko-KR" sz="1600" dirty="0">
                <a:latin typeface="CourierStd"/>
              </a:rPr>
              <a:t>    int </a:t>
            </a:r>
            <a:r>
              <a:rPr lang="en-US" altLang="ko-KR" sz="1600" dirty="0" err="1">
                <a:latin typeface="CourierStd"/>
              </a:rPr>
              <a:t>totalAttempts</a:t>
            </a:r>
            <a:r>
              <a:rPr lang="en-US" altLang="ko-KR" sz="1600" dirty="0">
                <a:latin typeface="CourierStd"/>
              </a:rPr>
              <a:t> = </a:t>
            </a:r>
            <a:r>
              <a:rPr lang="en-US" altLang="ko-KR" sz="1600" dirty="0" err="1">
                <a:latin typeface="CourierStd"/>
              </a:rPr>
              <a:t>Player.scoreCorrect</a:t>
            </a:r>
            <a:r>
              <a:rPr lang="en-US" altLang="ko-KR" sz="1600" dirty="0">
                <a:latin typeface="CourierStd"/>
              </a:rPr>
              <a:t> + </a:t>
            </a:r>
            <a:r>
              <a:rPr lang="en-US" altLang="ko-KR" sz="1600" dirty="0" err="1">
                <a:latin typeface="CourierStd"/>
              </a:rPr>
              <a:t>Player.scoreIncorrect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    string </a:t>
            </a:r>
            <a:r>
              <a:rPr lang="en-US" altLang="ko-KR" sz="1600" dirty="0" err="1">
                <a:latin typeface="CourierStd"/>
              </a:rPr>
              <a:t>scoreMessage</a:t>
            </a:r>
            <a:r>
              <a:rPr lang="en-US" altLang="ko-KR" sz="1600" dirty="0">
                <a:latin typeface="CourierStd"/>
              </a:rPr>
              <a:t> = "Score = ";</a:t>
            </a:r>
          </a:p>
          <a:p>
            <a:r>
              <a:rPr lang="en-US" altLang="ko-KR" sz="1600" dirty="0">
                <a:latin typeface="CourierStd"/>
              </a:rPr>
              <a:t>    </a:t>
            </a:r>
            <a:r>
              <a:rPr lang="en-US" altLang="ko-KR" sz="1600" dirty="0" err="1">
                <a:latin typeface="CourierStd"/>
              </a:rPr>
              <a:t>scoreMessage</a:t>
            </a:r>
            <a:r>
              <a:rPr lang="en-US" altLang="ko-KR" sz="1600" dirty="0">
                <a:latin typeface="CourierStd"/>
              </a:rPr>
              <a:t> += </a:t>
            </a:r>
            <a:r>
              <a:rPr lang="en-US" altLang="ko-KR" sz="1600" dirty="0" err="1">
                <a:latin typeface="CourierStd"/>
              </a:rPr>
              <a:t>Player.scoreCorrect</a:t>
            </a:r>
            <a:r>
              <a:rPr lang="en-US" altLang="ko-KR" sz="1600" dirty="0">
                <a:latin typeface="CourierStd"/>
              </a:rPr>
              <a:t> + " / " + </a:t>
            </a:r>
            <a:r>
              <a:rPr lang="en-US" altLang="ko-KR" sz="1600" dirty="0" err="1">
                <a:latin typeface="CourierStd"/>
              </a:rPr>
              <a:t>totalAttempts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    </a:t>
            </a:r>
            <a:r>
              <a:rPr lang="en-US" altLang="ko-KR" sz="1600" dirty="0" err="1">
                <a:latin typeface="CourierStd"/>
              </a:rPr>
              <a:t>scoreText.text</a:t>
            </a:r>
            <a:r>
              <a:rPr lang="en-US" altLang="ko-KR" sz="1600" dirty="0">
                <a:latin typeface="CourierStd"/>
              </a:rPr>
              <a:t> = </a:t>
            </a:r>
            <a:r>
              <a:rPr lang="en-US" altLang="ko-KR" sz="1600" dirty="0" err="1">
                <a:latin typeface="CourierStd"/>
              </a:rPr>
              <a:t>scoreMessage</a:t>
            </a:r>
            <a:r>
              <a:rPr lang="en-US" altLang="ko-KR" sz="1600" dirty="0">
                <a:latin typeface="CourierStd"/>
              </a:rPr>
              <a:t>;</a:t>
            </a:r>
          </a:p>
          <a:p>
            <a:r>
              <a:rPr lang="en-US" altLang="ko-KR" sz="1600" dirty="0">
                <a:latin typeface="CourierStd"/>
              </a:rPr>
              <a:t>  }</a:t>
            </a:r>
          </a:p>
          <a:p>
            <a:r>
              <a:rPr lang="en-US" altLang="ko-KR" sz="1600" dirty="0">
                <a:latin typeface="CourierStd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4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</a:t>
            </a:r>
            <a:r>
              <a:rPr lang="en-US" altLang="ko-KR"/>
              <a:t>this topic</a:t>
            </a:r>
            <a:r>
              <a:rPr lang="en-US" altLang="ko-KR" dirty="0"/>
              <a:t>, we will cover:</a:t>
            </a:r>
          </a:p>
          <a:p>
            <a:pPr lvl="1"/>
            <a:r>
              <a:rPr lang="en-US" altLang="ko-KR" dirty="0"/>
              <a:t>Loading external resource files – using Unity Default Resources</a:t>
            </a:r>
          </a:p>
          <a:p>
            <a:pPr lvl="1"/>
            <a:r>
              <a:rPr lang="en-US" altLang="ko-KR" dirty="0"/>
              <a:t>Loading external resource files – by downloading files from the Internet</a:t>
            </a:r>
          </a:p>
          <a:p>
            <a:pPr lvl="1"/>
            <a:r>
              <a:rPr lang="en-US" altLang="ko-KR" dirty="0"/>
              <a:t>Loading external resource files – by manually storing files in the Unity Resources folder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Saving and loading player data – using static properties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Saving and loading player data – using </a:t>
            </a:r>
            <a:r>
              <a:rPr lang="en-US" altLang="ko-KR" dirty="0" err="1">
                <a:solidFill>
                  <a:srgbClr val="0070C0"/>
                </a:solidFill>
              </a:rPr>
              <a:t>PlayerPrefs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Saving screenshots from the game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Loading game data from a text file map</a:t>
            </a:r>
          </a:p>
          <a:p>
            <a:pPr lvl="1"/>
            <a:r>
              <a:rPr lang="en-US" altLang="ko-KR" dirty="0"/>
              <a:t>Setting up a leaderboard using PHP/MySQL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In the </a:t>
            </a:r>
            <a:r>
              <a:rPr lang="en-US" altLang="ko-KR" sz="2800" b="1" dirty="0">
                <a:solidFill>
                  <a:srgbClr val="00B050"/>
                </a:solidFill>
              </a:rPr>
              <a:t>scene2_gameWon</a:t>
            </a:r>
            <a:r>
              <a:rPr lang="en-US" altLang="ko-KR" sz="2800" dirty="0">
                <a:solidFill>
                  <a:srgbClr val="00B050"/>
                </a:solidFill>
              </a:rPr>
              <a:t> </a:t>
            </a:r>
            <a:r>
              <a:rPr lang="en-US" altLang="ko-KR" sz="2800" dirty="0"/>
              <a:t>scene,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attach</a:t>
            </a:r>
            <a:r>
              <a:rPr lang="en-US" altLang="ko-KR" sz="2600" dirty="0"/>
              <a:t> the following C# </a:t>
            </a:r>
            <a:r>
              <a:rPr lang="en-US" altLang="ko-KR" sz="2600" b="1" dirty="0"/>
              <a:t>script</a:t>
            </a:r>
            <a:r>
              <a:rPr lang="en-US" altLang="ko-KR" sz="2600" dirty="0"/>
              <a:t> to the </a:t>
            </a:r>
            <a:r>
              <a:rPr lang="en-US" altLang="ko-KR" sz="2600" b="1" dirty="0">
                <a:solidFill>
                  <a:srgbClr val="0070C0"/>
                </a:solidFill>
              </a:rPr>
              <a:t>Main Camera</a:t>
            </a:r>
            <a:r>
              <a:rPr lang="en-US" altLang="ko-KR" sz="2600" dirty="0"/>
              <a:t>:</a:t>
            </a:r>
            <a:endParaRPr lang="ko-KR" altLang="en-US" sz="4200" dirty="0"/>
          </a:p>
        </p:txBody>
      </p:sp>
      <p:sp>
        <p:nvSpPr>
          <p:cNvPr id="2" name="Rectangle 1"/>
          <p:cNvSpPr/>
          <p:nvPr/>
        </p:nvSpPr>
        <p:spPr>
          <a:xfrm>
            <a:off x="924790" y="3153691"/>
            <a:ext cx="7441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using </a:t>
            </a:r>
            <a:r>
              <a:rPr lang="en-US" altLang="ko-KR" dirty="0" err="1">
                <a:latin typeface="CourierStd"/>
              </a:rPr>
              <a:t>UnityEngine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public class </a:t>
            </a:r>
            <a:r>
              <a:rPr lang="en-US" altLang="ko-KR" dirty="0" err="1">
                <a:latin typeface="CourierStd"/>
              </a:rPr>
              <a:t>IncrementCorrectScore</a:t>
            </a:r>
            <a:r>
              <a:rPr lang="en-US" altLang="ko-KR" dirty="0">
                <a:latin typeface="CourierStd"/>
              </a:rPr>
              <a:t> : </a:t>
            </a:r>
            <a:r>
              <a:rPr lang="en-US" altLang="ko-KR" dirty="0" err="1">
                <a:latin typeface="CourierStd"/>
              </a:rPr>
              <a:t>MonoBehaviour</a:t>
            </a:r>
            <a:r>
              <a:rPr lang="en-US" altLang="ko-KR" dirty="0">
                <a:latin typeface="CourierStd"/>
              </a:rPr>
              <a:t> {</a:t>
            </a:r>
          </a:p>
          <a:p>
            <a:r>
              <a:rPr lang="en-US" altLang="ko-KR" dirty="0">
                <a:latin typeface="CourierStd"/>
              </a:rPr>
              <a:t>  void Start () {</a:t>
            </a:r>
          </a:p>
          <a:p>
            <a:r>
              <a:rPr lang="en-US" altLang="ko-KR" dirty="0">
                <a:latin typeface="CourierStd"/>
              </a:rPr>
              <a:t>    </a:t>
            </a:r>
            <a:r>
              <a:rPr lang="en-US" altLang="ko-KR" dirty="0" err="1">
                <a:latin typeface="CourierStd"/>
              </a:rPr>
              <a:t>Player.scoreCorrect</a:t>
            </a:r>
            <a:r>
              <a:rPr lang="en-US" altLang="ko-KR" dirty="0">
                <a:latin typeface="CourierStd"/>
              </a:rPr>
              <a:t>++;</a:t>
            </a:r>
          </a:p>
          <a:p>
            <a:r>
              <a:rPr lang="en-US" altLang="ko-KR" dirty="0">
                <a:latin typeface="CourierStd"/>
              </a:rPr>
              <a:t>  }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88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8. In the </a:t>
            </a:r>
            <a:r>
              <a:rPr lang="en-US" altLang="ko-KR" sz="2800" b="1" dirty="0">
                <a:solidFill>
                  <a:srgbClr val="00B050"/>
                </a:solidFill>
              </a:rPr>
              <a:t>scene3_gameLost</a:t>
            </a:r>
            <a:r>
              <a:rPr lang="en-US" altLang="ko-KR" sz="2800" dirty="0">
                <a:solidFill>
                  <a:srgbClr val="00B050"/>
                </a:solidFill>
              </a:rPr>
              <a:t> </a:t>
            </a:r>
            <a:r>
              <a:rPr lang="en-US" altLang="ko-KR" sz="2800" dirty="0"/>
              <a:t>scene,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attach</a:t>
            </a:r>
            <a:r>
              <a:rPr lang="en-US" altLang="ko-KR" sz="2600" dirty="0"/>
              <a:t> the following C# </a:t>
            </a:r>
            <a:r>
              <a:rPr lang="en-US" altLang="ko-KR" sz="2600" b="1" dirty="0"/>
              <a:t>script</a:t>
            </a:r>
            <a:r>
              <a:rPr lang="en-US" altLang="ko-KR" sz="2600" dirty="0"/>
              <a:t> to the </a:t>
            </a:r>
            <a:r>
              <a:rPr lang="en-US" altLang="ko-KR" sz="2600" b="1" dirty="0"/>
              <a:t>Main Camera</a:t>
            </a:r>
            <a:r>
              <a:rPr lang="en-US" altLang="ko-KR" sz="2600" dirty="0"/>
              <a:t>:</a:t>
            </a:r>
            <a:endParaRPr lang="ko-KR" altLang="en-US" sz="5200" dirty="0"/>
          </a:p>
        </p:txBody>
      </p:sp>
      <p:sp>
        <p:nvSpPr>
          <p:cNvPr id="5" name="Rectangle 4"/>
          <p:cNvSpPr/>
          <p:nvPr/>
        </p:nvSpPr>
        <p:spPr>
          <a:xfrm>
            <a:off x="822958" y="3189193"/>
            <a:ext cx="7543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using </a:t>
            </a:r>
            <a:r>
              <a:rPr lang="en-US" altLang="ko-KR" dirty="0" err="1">
                <a:latin typeface="CourierStd"/>
              </a:rPr>
              <a:t>UnityEngine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public class </a:t>
            </a:r>
            <a:r>
              <a:rPr lang="en-US" altLang="ko-KR" dirty="0" err="1">
                <a:latin typeface="CourierStd"/>
              </a:rPr>
              <a:t>IncrementIncorrectScore</a:t>
            </a:r>
            <a:r>
              <a:rPr lang="en-US" altLang="ko-KR" dirty="0">
                <a:latin typeface="CourierStd"/>
              </a:rPr>
              <a:t> : </a:t>
            </a:r>
            <a:r>
              <a:rPr lang="en-US" altLang="ko-KR" dirty="0" err="1">
                <a:latin typeface="CourierStd"/>
              </a:rPr>
              <a:t>MonoBehaviour</a:t>
            </a:r>
            <a:r>
              <a:rPr lang="en-US" altLang="ko-KR" dirty="0">
                <a:latin typeface="CourierStd"/>
              </a:rPr>
              <a:t> {</a:t>
            </a:r>
          </a:p>
          <a:p>
            <a:r>
              <a:rPr lang="en-US" altLang="ko-KR" dirty="0">
                <a:latin typeface="CourierStd"/>
              </a:rPr>
              <a:t>  void Start () {</a:t>
            </a:r>
          </a:p>
          <a:p>
            <a:r>
              <a:rPr lang="en-US" altLang="ko-KR" dirty="0">
                <a:latin typeface="CourierStd"/>
              </a:rPr>
              <a:t>    </a:t>
            </a:r>
            <a:r>
              <a:rPr lang="en-US" altLang="ko-KR" dirty="0" err="1">
                <a:latin typeface="CourierStd"/>
              </a:rPr>
              <a:t>Player.scoreIncorrect</a:t>
            </a:r>
            <a:r>
              <a:rPr lang="en-US" altLang="ko-KR" dirty="0">
                <a:latin typeface="CourierStd"/>
              </a:rPr>
              <a:t>++;</a:t>
            </a:r>
          </a:p>
          <a:p>
            <a:r>
              <a:rPr lang="en-US" altLang="ko-KR" dirty="0">
                <a:latin typeface="CourierStd"/>
              </a:rPr>
              <a:t>  }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7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9. </a:t>
            </a:r>
            <a:r>
              <a:rPr lang="en-US" altLang="ko-KR" sz="2800" dirty="0">
                <a:solidFill>
                  <a:srgbClr val="FF0000"/>
                </a:solidFill>
              </a:rPr>
              <a:t>Save</a:t>
            </a:r>
            <a:r>
              <a:rPr lang="en-US" altLang="ko-KR" sz="2800" dirty="0"/>
              <a:t> your scripts and </a:t>
            </a:r>
            <a:r>
              <a:rPr lang="en-US" altLang="ko-KR" sz="2800" dirty="0">
                <a:solidFill>
                  <a:srgbClr val="FF0000"/>
                </a:solidFill>
              </a:rPr>
              <a:t>play</a:t>
            </a:r>
            <a:r>
              <a:rPr lang="en-US" altLang="ko-KR" sz="2800" dirty="0"/>
              <a:t> the game.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As you progress from level (scene) to level, </a:t>
            </a:r>
          </a:p>
          <a:p>
            <a:pPr lvl="1"/>
            <a:r>
              <a:rPr lang="en-US" altLang="ko-KR" sz="2600" dirty="0"/>
              <a:t>you will find that</a:t>
            </a:r>
          </a:p>
          <a:p>
            <a:pPr lvl="2"/>
            <a:r>
              <a:rPr lang="en-US" altLang="ko-KR" sz="2200" dirty="0">
                <a:solidFill>
                  <a:srgbClr val="0070C0"/>
                </a:solidFill>
              </a:rPr>
              <a:t>the score and player's name are remembered</a:t>
            </a:r>
            <a:r>
              <a:rPr lang="en-US" altLang="ko-KR" sz="2200" dirty="0"/>
              <a:t>, </a:t>
            </a:r>
          </a:p>
          <a:p>
            <a:pPr lvl="2"/>
            <a:r>
              <a:rPr lang="en-US" altLang="ko-KR" sz="2200" dirty="0"/>
              <a:t>until you quit the application.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6405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00B050"/>
                </a:solidFill>
              </a:rPr>
              <a:t>Player</a:t>
            </a:r>
            <a:r>
              <a:rPr lang="en-US" altLang="ko-KR" sz="2800" dirty="0"/>
              <a:t> class </a:t>
            </a:r>
            <a:r>
              <a:rPr lang="en-US" altLang="ko-KR" sz="2800" dirty="0">
                <a:solidFill>
                  <a:srgbClr val="0070C0"/>
                </a:solidFill>
              </a:rPr>
              <a:t>uses</a:t>
            </a:r>
            <a:r>
              <a:rPr lang="en-US" altLang="ko-KR" sz="2800" dirty="0"/>
              <a:t> </a:t>
            </a:r>
            <a:r>
              <a:rPr lang="en-US" altLang="ko-KR" sz="2800" b="1" dirty="0"/>
              <a:t>static</a:t>
            </a:r>
            <a:r>
              <a:rPr lang="en-US" altLang="ko-KR" sz="2800" dirty="0"/>
              <a:t> (class) properties </a:t>
            </a:r>
            <a:r>
              <a:rPr lang="en-US" altLang="ko-KR" sz="2800" dirty="0" err="1">
                <a:solidFill>
                  <a:srgbClr val="00B050"/>
                </a:solidFill>
              </a:rPr>
              <a:t>scoreCorrect</a:t>
            </a:r>
            <a:r>
              <a:rPr lang="en-US" altLang="ko-KR" sz="2800" dirty="0"/>
              <a:t> and </a:t>
            </a:r>
            <a:r>
              <a:rPr lang="en-US" altLang="ko-KR" sz="2800" dirty="0" err="1">
                <a:solidFill>
                  <a:srgbClr val="00B050"/>
                </a:solidFill>
              </a:rPr>
              <a:t>scoreIncorrect</a:t>
            </a:r>
            <a:r>
              <a:rPr lang="en-US" altLang="ko-KR" sz="2800" dirty="0"/>
              <a:t> to </a:t>
            </a:r>
            <a:r>
              <a:rPr lang="en-US" altLang="ko-KR" sz="2800" dirty="0">
                <a:solidFill>
                  <a:srgbClr val="FF0000"/>
                </a:solidFill>
              </a:rPr>
              <a:t>store</a:t>
            </a:r>
            <a:r>
              <a:rPr lang="en-US" altLang="ko-KR" sz="2800" dirty="0"/>
              <a:t> the current total number of correct and incorrect guesses.</a:t>
            </a:r>
          </a:p>
          <a:p>
            <a:pPr lvl="1"/>
            <a:endParaRPr lang="en-US" altLang="ko-KR" sz="2600" dirty="0">
              <a:solidFill>
                <a:srgbClr val="0070C0"/>
              </a:solidFill>
            </a:endParaRP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public</a:t>
            </a:r>
            <a:r>
              <a:rPr lang="en-US" altLang="ko-KR" sz="2600" dirty="0"/>
              <a:t> static </a:t>
            </a:r>
            <a:r>
              <a:rPr lang="en-US" altLang="ko-KR" sz="2600" dirty="0">
                <a:solidFill>
                  <a:srgbClr val="0070C0"/>
                </a:solidFill>
              </a:rPr>
              <a:t>properties</a:t>
            </a:r>
            <a:r>
              <a:rPr lang="en-US" altLang="ko-KR" sz="2600" dirty="0"/>
              <a:t>, </a:t>
            </a:r>
          </a:p>
          <a:p>
            <a:pPr lvl="2"/>
            <a:r>
              <a:rPr lang="en-US" altLang="ko-KR" sz="2200" dirty="0"/>
              <a:t>any object from any scene can access (set or get) these values, </a:t>
            </a:r>
          </a:p>
          <a:p>
            <a:pPr lvl="1"/>
            <a:r>
              <a:rPr lang="en-US" altLang="ko-KR" sz="2600" dirty="0"/>
              <a:t>the </a:t>
            </a:r>
            <a:r>
              <a:rPr lang="en-US" altLang="ko-KR" sz="2600" dirty="0">
                <a:solidFill>
                  <a:srgbClr val="0070C0"/>
                </a:solidFill>
              </a:rPr>
              <a:t>static </a:t>
            </a:r>
            <a:r>
              <a:rPr lang="en-US" altLang="ko-KR" sz="2800" dirty="0">
                <a:solidFill>
                  <a:srgbClr val="0070C0"/>
                </a:solidFill>
              </a:rPr>
              <a:t>properties</a:t>
            </a:r>
            <a:r>
              <a:rPr lang="en-US" altLang="ko-KR" sz="2800" dirty="0"/>
              <a:t> are remembered from scene to scene.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966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static properties</a:t>
            </a:r>
            <a:endParaRPr lang="ko-KR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B050"/>
                </a:solidFill>
              </a:rPr>
              <a:t>Hiding the score before the first attempt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Showing a score of zero out of zero isn't very professional.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Let's make that the score is only displayed if the total number of attempts is greater than zero:</a:t>
            </a:r>
            <a:endParaRPr lang="ko-KR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2018" y="3638550"/>
            <a:ext cx="8221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Std"/>
              </a:rPr>
              <a:t>void Start()</a:t>
            </a:r>
          </a:p>
          <a:p>
            <a:r>
              <a:rPr lang="en-US" altLang="ko-KR" sz="1400" dirty="0">
                <a:latin typeface="CourierStd"/>
              </a:rPr>
              <a:t>{</a:t>
            </a:r>
          </a:p>
          <a:p>
            <a:r>
              <a:rPr lang="en-US" altLang="ko-KR" sz="1400" dirty="0">
                <a:latin typeface="CourierStd"/>
              </a:rPr>
              <a:t>  Text </a:t>
            </a:r>
            <a:r>
              <a:rPr lang="en-US" altLang="ko-KR" sz="1400" dirty="0" err="1">
                <a:latin typeface="CourierStd"/>
              </a:rPr>
              <a:t>scoreText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GetComponent</a:t>
            </a:r>
            <a:r>
              <a:rPr lang="en-US" altLang="ko-KR" sz="1400" dirty="0">
                <a:latin typeface="CourierStd"/>
              </a:rPr>
              <a:t>&lt;Text&gt;();</a:t>
            </a:r>
          </a:p>
          <a:p>
            <a:r>
              <a:rPr lang="en-US" altLang="ko-KR" sz="1400" dirty="0">
                <a:latin typeface="CourierStd"/>
              </a:rPr>
              <a:t>  int </a:t>
            </a:r>
            <a:r>
              <a:rPr lang="en-US" altLang="ko-KR" sz="1400" dirty="0" err="1">
                <a:latin typeface="CourierStd"/>
              </a:rPr>
              <a:t>totalAttempts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Player.scoreCorrect</a:t>
            </a:r>
            <a:r>
              <a:rPr lang="en-US" altLang="ko-KR" sz="1400" dirty="0">
                <a:latin typeface="CourierStd"/>
              </a:rPr>
              <a:t> + </a:t>
            </a:r>
            <a:r>
              <a:rPr lang="en-US" altLang="ko-KR" sz="1400" dirty="0" err="1">
                <a:latin typeface="CourierStd"/>
              </a:rPr>
              <a:t>Player.scoreIncorrect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  // default is empty string</a:t>
            </a:r>
          </a:p>
          <a:p>
            <a:r>
              <a:rPr lang="en-US" altLang="ko-KR" sz="1400" dirty="0">
                <a:latin typeface="CourierStd"/>
              </a:rPr>
              <a:t>  string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 = "";</a:t>
            </a:r>
          </a:p>
          <a:p>
            <a:r>
              <a:rPr lang="en-US" altLang="ko-KR" sz="1400" dirty="0">
                <a:latin typeface="CourierStd"/>
              </a:rPr>
              <a:t>  if( </a:t>
            </a:r>
            <a:r>
              <a:rPr lang="en-US" altLang="ko-KR" sz="1400" dirty="0" err="1">
                <a:latin typeface="CourierStd"/>
              </a:rPr>
              <a:t>totalAttempts</a:t>
            </a:r>
            <a:r>
              <a:rPr lang="en-US" altLang="ko-KR" sz="1400" dirty="0">
                <a:latin typeface="CourierStd"/>
              </a:rPr>
              <a:t> &gt; 0){</a:t>
            </a:r>
          </a:p>
          <a:p>
            <a:r>
              <a:rPr lang="en-US" altLang="ko-KR" sz="1400" dirty="0">
                <a:latin typeface="CourierStd"/>
              </a:rPr>
              <a:t>   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 = "Score = ";</a:t>
            </a:r>
          </a:p>
          <a:p>
            <a:r>
              <a:rPr lang="en-US" altLang="ko-KR" sz="1400" dirty="0">
                <a:latin typeface="CourierStd"/>
              </a:rPr>
              <a:t>   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 += </a:t>
            </a:r>
            <a:r>
              <a:rPr lang="en-US" altLang="ko-KR" sz="1400" dirty="0" err="1">
                <a:latin typeface="CourierStd"/>
              </a:rPr>
              <a:t>Player.scoreCorrect</a:t>
            </a:r>
            <a:r>
              <a:rPr lang="en-US" altLang="ko-KR" sz="1400" dirty="0">
                <a:latin typeface="CourierStd"/>
              </a:rPr>
              <a:t> + " / " + </a:t>
            </a:r>
            <a:r>
              <a:rPr lang="en-US" altLang="ko-KR" sz="1400" dirty="0" err="1">
                <a:latin typeface="CourierStd"/>
              </a:rPr>
              <a:t>totalAttempts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  }</a:t>
            </a:r>
          </a:p>
          <a:p>
            <a:r>
              <a:rPr lang="en-US" altLang="ko-KR" sz="1400" dirty="0">
                <a:latin typeface="CourierStd"/>
              </a:rPr>
              <a:t>  </a:t>
            </a:r>
            <a:r>
              <a:rPr lang="en-US" altLang="ko-KR" sz="1400" dirty="0" err="1">
                <a:latin typeface="CourierStd"/>
              </a:rPr>
              <a:t>scoreText.text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81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b="1" dirty="0"/>
              <a:t>[Mini-Project 12-2]</a:t>
            </a:r>
            <a:br>
              <a:rPr lang="en-US" altLang="ko-KR" sz="6600" b="1" dirty="0"/>
            </a:br>
            <a:r>
              <a:rPr lang="en-US" altLang="ko-KR" sz="6600" b="1" dirty="0"/>
              <a:t>Saving and loading player data – using</a:t>
            </a:r>
            <a:br>
              <a:rPr lang="en-US" altLang="ko-KR" sz="6600" b="1" dirty="0"/>
            </a:br>
            <a:r>
              <a:rPr lang="en-US" altLang="ko-KR" sz="6600" b="1" dirty="0" err="1">
                <a:solidFill>
                  <a:srgbClr val="7030A0"/>
                </a:solidFill>
              </a:rPr>
              <a:t>PlayerPrefs</a:t>
            </a:r>
            <a:endParaRPr lang="ko-KR" altLang="en-US" sz="6600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8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>
                <a:solidFill>
                  <a:srgbClr val="7030A0"/>
                </a:solidFill>
              </a:rPr>
              <a:t>PlayerPrefs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87" y="1846263"/>
            <a:ext cx="6719676" cy="4022725"/>
          </a:xfrm>
        </p:spPr>
      </p:pic>
    </p:spTree>
    <p:extLst>
      <p:ext uri="{BB962C8B-B14F-4D97-AF65-F5344CB8AC3E}">
        <p14:creationId xmlns:p14="http://schemas.microsoft.com/office/powerpoint/2010/main" val="400604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While the previous project illustrates </a:t>
            </a:r>
          </a:p>
          <a:p>
            <a:pPr lvl="1"/>
            <a:r>
              <a:rPr lang="en-US" altLang="ko-KR" sz="2600" dirty="0"/>
              <a:t>how the </a:t>
            </a:r>
            <a:r>
              <a:rPr lang="en-US" altLang="ko-KR" sz="2600" dirty="0">
                <a:solidFill>
                  <a:srgbClr val="7030A0"/>
                </a:solidFill>
              </a:rPr>
              <a:t>static</a:t>
            </a:r>
            <a:r>
              <a:rPr lang="en-US" altLang="ko-KR" sz="2600" dirty="0"/>
              <a:t> properties allow </a:t>
            </a:r>
          </a:p>
          <a:p>
            <a:pPr lvl="2"/>
            <a:r>
              <a:rPr lang="en-US" altLang="ko-KR" sz="2200" dirty="0"/>
              <a:t>a game to </a:t>
            </a:r>
            <a:r>
              <a:rPr lang="en-US" altLang="ko-KR" sz="2200" dirty="0">
                <a:solidFill>
                  <a:srgbClr val="0070C0"/>
                </a:solidFill>
              </a:rPr>
              <a:t>remember values between different scenes</a:t>
            </a:r>
            <a:r>
              <a:rPr lang="en-US" altLang="ko-KR" sz="2200" dirty="0"/>
              <a:t>, </a:t>
            </a:r>
          </a:p>
          <a:p>
            <a:pPr lvl="2"/>
            <a:r>
              <a:rPr lang="en-US" altLang="ko-KR" sz="2200" dirty="0"/>
              <a:t>these values are </a:t>
            </a:r>
            <a:r>
              <a:rPr lang="en-US" altLang="ko-KR" sz="2200" dirty="0">
                <a:solidFill>
                  <a:srgbClr val="0070C0"/>
                </a:solidFill>
              </a:rPr>
              <a:t>forgotten once the game application has quit</a:t>
            </a:r>
            <a:r>
              <a:rPr lang="en-US" altLang="ko-KR" sz="2200" dirty="0"/>
              <a:t>. </a:t>
            </a:r>
          </a:p>
          <a:p>
            <a:r>
              <a:rPr lang="en-US" altLang="ko-KR" sz="2800" dirty="0"/>
              <a:t>Unity provides the </a:t>
            </a:r>
            <a:r>
              <a:rPr lang="en-US" altLang="ko-KR" sz="2800" dirty="0" err="1">
                <a:solidFill>
                  <a:srgbClr val="7030A0"/>
                </a:solidFill>
              </a:rPr>
              <a:t>PlayerPrefs</a:t>
            </a:r>
            <a:r>
              <a:rPr lang="en-US" altLang="ko-KR" sz="2800" dirty="0"/>
              <a:t> feature to </a:t>
            </a:r>
          </a:p>
          <a:p>
            <a:pPr lvl="1"/>
            <a:r>
              <a:rPr lang="en-US" altLang="ko-KR" sz="2600" dirty="0"/>
              <a:t>allow a game to </a:t>
            </a:r>
            <a:r>
              <a:rPr lang="en-US" altLang="ko-KR" sz="2600" dirty="0">
                <a:solidFill>
                  <a:srgbClr val="0070C0"/>
                </a:solidFill>
              </a:rPr>
              <a:t>store and retrieve data, between the different game playing sessions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655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Delete</a:t>
            </a:r>
            <a:r>
              <a:rPr lang="en-US" altLang="ko-KR" sz="2800" dirty="0"/>
              <a:t> the </a:t>
            </a:r>
            <a:r>
              <a:rPr lang="en-US" altLang="ko-KR" sz="2800" dirty="0">
                <a:solidFill>
                  <a:srgbClr val="0070C0"/>
                </a:solidFill>
              </a:rPr>
              <a:t>C# </a:t>
            </a:r>
            <a:r>
              <a:rPr lang="en-US" altLang="ko-KR" sz="2800" b="1" dirty="0">
                <a:solidFill>
                  <a:srgbClr val="0070C0"/>
                </a:solidFill>
              </a:rPr>
              <a:t>script</a:t>
            </a:r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/>
              <a:t>called </a:t>
            </a:r>
            <a:r>
              <a:rPr lang="en-US" altLang="ko-KR" sz="2800" b="1" dirty="0">
                <a:solidFill>
                  <a:srgbClr val="00B050"/>
                </a:solidFill>
              </a:rPr>
              <a:t>Player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Edit</a:t>
            </a:r>
            <a:r>
              <a:rPr lang="en-US" altLang="ko-KR" sz="2800" dirty="0"/>
              <a:t> the </a:t>
            </a:r>
            <a:r>
              <a:rPr lang="en-US" altLang="ko-KR" sz="2800" dirty="0">
                <a:solidFill>
                  <a:srgbClr val="0070C0"/>
                </a:solidFill>
              </a:rPr>
              <a:t>C# </a:t>
            </a:r>
            <a:r>
              <a:rPr lang="en-US" altLang="ko-KR" sz="2800" b="1" dirty="0">
                <a:solidFill>
                  <a:srgbClr val="0070C0"/>
                </a:solidFill>
              </a:rPr>
              <a:t>script</a:t>
            </a:r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/>
              <a:t>called </a:t>
            </a:r>
            <a:r>
              <a:rPr lang="en-US" altLang="ko-KR" sz="2800" b="1" dirty="0" err="1">
                <a:solidFill>
                  <a:srgbClr val="00B050"/>
                </a:solidFill>
              </a:rPr>
              <a:t>UpdateScoreText</a:t>
            </a:r>
            <a:r>
              <a:rPr lang="en-US" altLang="ko-KR" sz="2800" dirty="0"/>
              <a:t> by </a:t>
            </a:r>
            <a:r>
              <a:rPr lang="en-US" altLang="ko-KR" sz="2800" dirty="0">
                <a:solidFill>
                  <a:srgbClr val="FF0000"/>
                </a:solidFill>
              </a:rPr>
              <a:t>replacing</a:t>
            </a:r>
            <a:r>
              <a:rPr lang="en-US" altLang="ko-KR" sz="2800" dirty="0"/>
              <a:t> the </a:t>
            </a:r>
            <a:r>
              <a:rPr lang="en-US" altLang="ko-KR" sz="2800" b="1" dirty="0">
                <a:solidFill>
                  <a:srgbClr val="0070C0"/>
                </a:solidFill>
              </a:rPr>
              <a:t>Start</a:t>
            </a:r>
            <a:r>
              <a:rPr lang="en-US" altLang="ko-KR" sz="2800" dirty="0">
                <a:solidFill>
                  <a:srgbClr val="0070C0"/>
                </a:solidFill>
              </a:rPr>
              <a:t>() </a:t>
            </a:r>
            <a:r>
              <a:rPr lang="en-US" altLang="ko-KR" sz="2800" dirty="0"/>
              <a:t>method with the following:</a:t>
            </a:r>
            <a:endParaRPr lang="ko-KR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123950" y="3392144"/>
            <a:ext cx="72428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Std"/>
              </a:rPr>
              <a:t>void Start()</a:t>
            </a:r>
          </a:p>
          <a:p>
            <a:r>
              <a:rPr lang="en-US" altLang="ko-KR" sz="1400" dirty="0">
                <a:latin typeface="CourierStd"/>
              </a:rPr>
              <a:t>{</a:t>
            </a:r>
          </a:p>
          <a:p>
            <a:r>
              <a:rPr lang="en-US" altLang="ko-KR" sz="1400" dirty="0">
                <a:latin typeface="CourierStd"/>
              </a:rPr>
              <a:t>  Text </a:t>
            </a:r>
            <a:r>
              <a:rPr lang="en-US" altLang="ko-KR" sz="1400" dirty="0" err="1">
                <a:latin typeface="CourierStd"/>
              </a:rPr>
              <a:t>scoreText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GetComponent</a:t>
            </a:r>
            <a:r>
              <a:rPr lang="en-US" altLang="ko-KR" sz="1400" dirty="0">
                <a:latin typeface="CourierStd"/>
              </a:rPr>
              <a:t>&lt;Text&gt;();</a:t>
            </a:r>
          </a:p>
          <a:p>
            <a:r>
              <a:rPr lang="en-US" altLang="ko-KR" sz="1400" dirty="0">
                <a:latin typeface="CourierStd"/>
              </a:rPr>
              <a:t>  int </a:t>
            </a:r>
            <a:r>
              <a:rPr lang="en-US" altLang="ko-KR" sz="1400" dirty="0" err="1">
                <a:latin typeface="CourierStd"/>
              </a:rPr>
              <a:t>scoreCorrect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PlayerPrefs.GetInt</a:t>
            </a:r>
            <a:r>
              <a:rPr lang="en-US" altLang="ko-KR" sz="1400" dirty="0">
                <a:latin typeface="CourierStd"/>
              </a:rPr>
              <a:t>("</a:t>
            </a:r>
            <a:r>
              <a:rPr lang="en-US" altLang="ko-KR" sz="1400" dirty="0" err="1">
                <a:latin typeface="CourierStd"/>
              </a:rPr>
              <a:t>scoreCorrect</a:t>
            </a:r>
            <a:r>
              <a:rPr lang="en-US" altLang="ko-KR" sz="1400" dirty="0">
                <a:latin typeface="CourierStd"/>
              </a:rPr>
              <a:t>");</a:t>
            </a:r>
          </a:p>
          <a:p>
            <a:r>
              <a:rPr lang="en-US" altLang="ko-KR" sz="1400" dirty="0">
                <a:latin typeface="CourierStd"/>
              </a:rPr>
              <a:t>  int </a:t>
            </a:r>
            <a:r>
              <a:rPr lang="en-US" altLang="ko-KR" sz="1400" dirty="0" err="1">
                <a:latin typeface="CourierStd"/>
              </a:rPr>
              <a:t>scoreIncorrect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PlayerPrefs.GetInt</a:t>
            </a:r>
            <a:r>
              <a:rPr lang="en-US" altLang="ko-KR" sz="1400" dirty="0">
                <a:latin typeface="CourierStd"/>
              </a:rPr>
              <a:t>("</a:t>
            </a:r>
            <a:r>
              <a:rPr lang="en-US" altLang="ko-KR" sz="1400" dirty="0" err="1">
                <a:latin typeface="CourierStd"/>
              </a:rPr>
              <a:t>scoreIncorrect</a:t>
            </a:r>
            <a:r>
              <a:rPr lang="en-US" altLang="ko-KR" sz="1400" dirty="0">
                <a:latin typeface="CourierStd"/>
              </a:rPr>
              <a:t>");</a:t>
            </a:r>
          </a:p>
          <a:p>
            <a:r>
              <a:rPr lang="en-US" altLang="ko-KR" sz="1400" dirty="0">
                <a:latin typeface="CourierStd"/>
              </a:rPr>
              <a:t>  int </a:t>
            </a:r>
            <a:r>
              <a:rPr lang="en-US" altLang="ko-KR" sz="1400" dirty="0" err="1">
                <a:latin typeface="CourierStd"/>
              </a:rPr>
              <a:t>totalAttempts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scoreCorrect</a:t>
            </a:r>
            <a:r>
              <a:rPr lang="en-US" altLang="ko-KR" sz="1400" dirty="0">
                <a:latin typeface="CourierStd"/>
              </a:rPr>
              <a:t> + </a:t>
            </a:r>
            <a:r>
              <a:rPr lang="en-US" altLang="ko-KR" sz="1400" dirty="0" err="1">
                <a:latin typeface="CourierStd"/>
              </a:rPr>
              <a:t>scoreIncorrect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  string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 = "Score = ";</a:t>
            </a:r>
          </a:p>
          <a:p>
            <a:r>
              <a:rPr lang="en-US" altLang="ko-KR" sz="1400" dirty="0">
                <a:latin typeface="CourierStd"/>
              </a:rPr>
              <a:t> 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 += </a:t>
            </a:r>
            <a:r>
              <a:rPr lang="en-US" altLang="ko-KR" sz="1400" dirty="0" err="1">
                <a:latin typeface="CourierStd"/>
              </a:rPr>
              <a:t>scoreCorrect</a:t>
            </a:r>
            <a:r>
              <a:rPr lang="en-US" altLang="ko-KR" sz="1400" dirty="0">
                <a:latin typeface="CourierStd"/>
              </a:rPr>
              <a:t> + " / " + </a:t>
            </a:r>
            <a:r>
              <a:rPr lang="en-US" altLang="ko-KR" sz="1400" dirty="0" err="1">
                <a:latin typeface="CourierStd"/>
              </a:rPr>
              <a:t>totalAttempts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  </a:t>
            </a:r>
            <a:r>
              <a:rPr lang="en-US" altLang="ko-KR" sz="1400" dirty="0" err="1">
                <a:latin typeface="CourierStd"/>
              </a:rPr>
              <a:t>scoreText.text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scoreMessage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191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Now,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edit</a:t>
            </a:r>
            <a:r>
              <a:rPr lang="en-US" altLang="ko-KR" sz="2600" dirty="0"/>
              <a:t> the </a:t>
            </a:r>
            <a:r>
              <a:rPr lang="en-US" altLang="ko-KR" sz="2600" dirty="0">
                <a:solidFill>
                  <a:srgbClr val="0070C0"/>
                </a:solidFill>
              </a:rPr>
              <a:t>C# </a:t>
            </a:r>
            <a:r>
              <a:rPr lang="en-US" altLang="ko-KR" sz="2600" b="1" dirty="0">
                <a:solidFill>
                  <a:srgbClr val="0070C0"/>
                </a:solidFill>
              </a:rPr>
              <a:t>script</a:t>
            </a:r>
            <a:r>
              <a:rPr lang="en-US" altLang="ko-KR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/>
              <a:t>called </a:t>
            </a:r>
            <a:r>
              <a:rPr lang="en-US" altLang="ko-KR" sz="2600" b="1" dirty="0" err="1">
                <a:solidFill>
                  <a:srgbClr val="00B050"/>
                </a:solidFill>
              </a:rPr>
              <a:t>IncrementCorrectScore</a:t>
            </a:r>
            <a:r>
              <a:rPr lang="en-US" altLang="ko-KR" sz="2600" dirty="0"/>
              <a:t> by </a:t>
            </a:r>
            <a:r>
              <a:rPr lang="en-US" altLang="ko-KR" sz="2600" dirty="0">
                <a:solidFill>
                  <a:srgbClr val="FF0000"/>
                </a:solidFill>
              </a:rPr>
              <a:t>replacing</a:t>
            </a:r>
            <a:r>
              <a:rPr lang="en-US" altLang="ko-KR" sz="2600" dirty="0"/>
              <a:t> the </a:t>
            </a:r>
            <a:r>
              <a:rPr lang="en-US" altLang="ko-KR" sz="2600" b="1" dirty="0">
                <a:solidFill>
                  <a:srgbClr val="0070C0"/>
                </a:solidFill>
              </a:rPr>
              <a:t>Start</a:t>
            </a:r>
            <a:r>
              <a:rPr lang="en-US" altLang="ko-KR" sz="2600" dirty="0">
                <a:solidFill>
                  <a:srgbClr val="0070C0"/>
                </a:solidFill>
              </a:rPr>
              <a:t>() </a:t>
            </a:r>
            <a:r>
              <a:rPr lang="en-US" altLang="ko-KR" sz="2600" dirty="0"/>
              <a:t>method with the following code:</a:t>
            </a:r>
            <a:endParaRPr lang="ko-KR" altLang="en-US" sz="3400" dirty="0"/>
          </a:p>
        </p:txBody>
      </p:sp>
      <p:sp>
        <p:nvSpPr>
          <p:cNvPr id="3" name="Rectangle 2"/>
          <p:cNvSpPr/>
          <p:nvPr/>
        </p:nvSpPr>
        <p:spPr>
          <a:xfrm>
            <a:off x="904875" y="3480092"/>
            <a:ext cx="7972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Std"/>
              </a:rPr>
              <a:t>void Start () </a:t>
            </a:r>
          </a:p>
          <a:p>
            <a:r>
              <a:rPr lang="en-US" altLang="ko-KR" sz="1600" dirty="0">
                <a:latin typeface="CourierStd"/>
              </a:rPr>
              <a:t>{</a:t>
            </a:r>
          </a:p>
          <a:p>
            <a:r>
              <a:rPr lang="en-US" altLang="ko-KR" sz="1600" dirty="0">
                <a:latin typeface="CourierStd"/>
              </a:rPr>
              <a:t>  int </a:t>
            </a:r>
            <a:r>
              <a:rPr lang="en-US" altLang="ko-KR" sz="1600" dirty="0" err="1">
                <a:latin typeface="CourierStd"/>
              </a:rPr>
              <a:t>newScoreCorrect</a:t>
            </a:r>
            <a:r>
              <a:rPr lang="en-US" altLang="ko-KR" sz="1600" dirty="0">
                <a:latin typeface="CourierStd"/>
              </a:rPr>
              <a:t> = 1 + </a:t>
            </a:r>
            <a:r>
              <a:rPr lang="en-US" altLang="ko-KR" sz="1600" dirty="0" err="1">
                <a:latin typeface="CourierStd"/>
              </a:rPr>
              <a:t>PlayerPrefs.GetInt</a:t>
            </a:r>
            <a:r>
              <a:rPr lang="en-US" altLang="ko-KR" sz="1600" dirty="0">
                <a:latin typeface="CourierStd"/>
              </a:rPr>
              <a:t>("</a:t>
            </a:r>
            <a:r>
              <a:rPr lang="en-US" altLang="ko-KR" sz="1600" dirty="0" err="1">
                <a:latin typeface="CourierStd"/>
              </a:rPr>
              <a:t>scoreCorrect</a:t>
            </a:r>
            <a:r>
              <a:rPr lang="en-US" altLang="ko-KR" sz="1600" dirty="0">
                <a:latin typeface="CourierStd"/>
              </a:rPr>
              <a:t>");</a:t>
            </a:r>
          </a:p>
          <a:p>
            <a:r>
              <a:rPr lang="en-US" altLang="ko-KR" sz="1600" dirty="0">
                <a:latin typeface="CourierStd"/>
              </a:rPr>
              <a:t>  </a:t>
            </a:r>
            <a:r>
              <a:rPr lang="en-US" altLang="ko-KR" sz="1600" dirty="0" err="1">
                <a:latin typeface="CourierStd"/>
              </a:rPr>
              <a:t>PlayerPrefs.SetInt</a:t>
            </a:r>
            <a:r>
              <a:rPr lang="en-US" altLang="ko-KR" sz="1600" dirty="0">
                <a:latin typeface="CourierStd"/>
              </a:rPr>
              <a:t>("</a:t>
            </a:r>
            <a:r>
              <a:rPr lang="en-US" altLang="ko-KR" sz="1600" dirty="0" err="1">
                <a:latin typeface="CourierStd"/>
              </a:rPr>
              <a:t>scoreCorrect</a:t>
            </a:r>
            <a:r>
              <a:rPr lang="en-US" altLang="ko-KR" sz="1600" dirty="0">
                <a:latin typeface="CourierStd"/>
              </a:rPr>
              <a:t>", </a:t>
            </a:r>
            <a:r>
              <a:rPr lang="en-US" altLang="ko-KR" sz="1600" dirty="0" err="1">
                <a:latin typeface="CourierStd"/>
              </a:rPr>
              <a:t>newScoreCorrect</a:t>
            </a:r>
            <a:r>
              <a:rPr lang="en-US" altLang="ko-KR" sz="1600" dirty="0">
                <a:latin typeface="CourierStd"/>
              </a:rPr>
              <a:t>);</a:t>
            </a:r>
          </a:p>
          <a:p>
            <a:r>
              <a:rPr lang="en-US" altLang="ko-KR" sz="1600" dirty="0">
                <a:latin typeface="CourierStd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53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For some projects, </a:t>
            </a:r>
          </a:p>
          <a:p>
            <a:pPr lvl="1"/>
            <a:r>
              <a:rPr lang="en-US" altLang="ko-KR" sz="2600" dirty="0"/>
              <a:t>it works fine to use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 window to </a:t>
            </a:r>
            <a:r>
              <a:rPr lang="en-US" altLang="ko-KR" sz="2600" dirty="0">
                <a:solidFill>
                  <a:srgbClr val="0070C0"/>
                </a:solidFill>
              </a:rPr>
              <a:t>manually </a:t>
            </a:r>
            <a:r>
              <a:rPr lang="en-US" altLang="ko-KR" sz="2600" dirty="0">
                <a:solidFill>
                  <a:srgbClr val="FF0000"/>
                </a:solidFill>
              </a:rPr>
              <a:t>assign</a:t>
            </a:r>
            <a:r>
              <a:rPr lang="en-US" altLang="ko-KR" sz="2600" dirty="0">
                <a:solidFill>
                  <a:srgbClr val="0070C0"/>
                </a:solidFill>
              </a:rPr>
              <a:t> imported assets </a:t>
            </a:r>
            <a:r>
              <a:rPr lang="en-US" altLang="ko-KR" sz="2600" dirty="0"/>
              <a:t>to the component slots, and then </a:t>
            </a:r>
            <a:r>
              <a:rPr lang="en-US" altLang="ko-KR" sz="2600" dirty="0">
                <a:solidFill>
                  <a:srgbClr val="FF0000"/>
                </a:solidFill>
              </a:rPr>
              <a:t>build</a:t>
            </a:r>
            <a:r>
              <a:rPr lang="en-US" altLang="ko-KR" sz="2600" dirty="0"/>
              <a:t> and </a:t>
            </a:r>
            <a:r>
              <a:rPr lang="en-US" altLang="ko-KR" sz="2600" dirty="0">
                <a:solidFill>
                  <a:srgbClr val="FF0000"/>
                </a:solidFill>
              </a:rPr>
              <a:t>play</a:t>
            </a:r>
            <a:r>
              <a:rPr lang="en-US" altLang="ko-KR" sz="2600" dirty="0"/>
              <a:t> the game with no further changes.</a:t>
            </a:r>
          </a:p>
          <a:p>
            <a:r>
              <a:rPr lang="en-US" altLang="ko-KR" sz="2800" dirty="0"/>
              <a:t>However, there are also many times when </a:t>
            </a: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external data </a:t>
            </a:r>
            <a:r>
              <a:rPr lang="en-US" altLang="ko-KR" sz="2600" dirty="0"/>
              <a:t>of some kind can add </a:t>
            </a:r>
            <a:r>
              <a:rPr lang="en-US" altLang="ko-KR" sz="2600" dirty="0">
                <a:solidFill>
                  <a:srgbClr val="00B050"/>
                </a:solidFill>
              </a:rPr>
              <a:t>flexibility and features to a game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7931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Now,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edit</a:t>
            </a:r>
            <a:r>
              <a:rPr lang="en-US" altLang="ko-KR" sz="2600" dirty="0"/>
              <a:t> the </a:t>
            </a:r>
            <a:r>
              <a:rPr lang="en-US" altLang="ko-KR" sz="2600" dirty="0">
                <a:solidFill>
                  <a:srgbClr val="0070C0"/>
                </a:solidFill>
              </a:rPr>
              <a:t>C# </a:t>
            </a:r>
            <a:r>
              <a:rPr lang="en-US" altLang="ko-KR" sz="2600" b="1" dirty="0">
                <a:solidFill>
                  <a:srgbClr val="0070C0"/>
                </a:solidFill>
              </a:rPr>
              <a:t>script</a:t>
            </a:r>
            <a:r>
              <a:rPr lang="en-US" altLang="ko-KR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/>
              <a:t>called </a:t>
            </a:r>
            <a:r>
              <a:rPr lang="en-US" altLang="ko-KR" sz="2600" b="1" dirty="0" err="1">
                <a:solidFill>
                  <a:srgbClr val="00B050"/>
                </a:solidFill>
              </a:rPr>
              <a:t>IncrementIncorrectScore</a:t>
            </a:r>
            <a:r>
              <a:rPr lang="en-US" altLang="ko-KR" sz="2600" dirty="0"/>
              <a:t> by </a:t>
            </a:r>
            <a:r>
              <a:rPr lang="en-US" altLang="ko-KR" sz="2600" dirty="0">
                <a:solidFill>
                  <a:srgbClr val="FF0000"/>
                </a:solidFill>
              </a:rPr>
              <a:t>replacing</a:t>
            </a:r>
            <a:r>
              <a:rPr lang="en-US" altLang="ko-KR" sz="2600" dirty="0"/>
              <a:t> the </a:t>
            </a:r>
            <a:r>
              <a:rPr lang="en-US" altLang="ko-KR" sz="2600" b="1" dirty="0">
                <a:solidFill>
                  <a:srgbClr val="0070C0"/>
                </a:solidFill>
              </a:rPr>
              <a:t>Start</a:t>
            </a:r>
            <a:r>
              <a:rPr lang="en-US" altLang="ko-KR" sz="2600" dirty="0">
                <a:solidFill>
                  <a:srgbClr val="0070C0"/>
                </a:solidFill>
              </a:rPr>
              <a:t>() </a:t>
            </a:r>
            <a:r>
              <a:rPr lang="en-US" altLang="ko-KR" sz="2600" dirty="0"/>
              <a:t>method with the following code:</a:t>
            </a:r>
            <a:endParaRPr lang="ko-KR" altLang="en-US" sz="4200" dirty="0"/>
          </a:p>
        </p:txBody>
      </p:sp>
      <p:sp>
        <p:nvSpPr>
          <p:cNvPr id="4" name="Rectangle 3"/>
          <p:cNvSpPr/>
          <p:nvPr/>
        </p:nvSpPr>
        <p:spPr>
          <a:xfrm>
            <a:off x="652896" y="3577073"/>
            <a:ext cx="8281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Std"/>
              </a:rPr>
              <a:t>void Start () {</a:t>
            </a:r>
          </a:p>
          <a:p>
            <a:r>
              <a:rPr lang="en-US" altLang="ko-KR" sz="1600" dirty="0">
                <a:latin typeface="CourierStd"/>
              </a:rPr>
              <a:t>  int </a:t>
            </a:r>
            <a:r>
              <a:rPr lang="en-US" altLang="ko-KR" sz="1600" dirty="0" err="1">
                <a:latin typeface="CourierStd"/>
              </a:rPr>
              <a:t>newScoreIncorrect</a:t>
            </a:r>
            <a:r>
              <a:rPr lang="en-US" altLang="ko-KR" sz="1600" dirty="0">
                <a:latin typeface="CourierStd"/>
              </a:rPr>
              <a:t> = 1 + </a:t>
            </a:r>
            <a:r>
              <a:rPr lang="en-US" altLang="ko-KR" sz="1600" dirty="0" err="1">
                <a:latin typeface="CourierStd"/>
              </a:rPr>
              <a:t>PlayerPrefs.GetInt</a:t>
            </a:r>
            <a:r>
              <a:rPr lang="en-US" altLang="ko-KR" sz="1600" dirty="0">
                <a:latin typeface="CourierStd"/>
              </a:rPr>
              <a:t>("</a:t>
            </a:r>
            <a:r>
              <a:rPr lang="en-US" altLang="ko-KR" sz="1600" dirty="0" err="1">
                <a:latin typeface="CourierStd"/>
              </a:rPr>
              <a:t>scoreIncorrect</a:t>
            </a:r>
            <a:r>
              <a:rPr lang="en-US" altLang="ko-KR" sz="1600" dirty="0">
                <a:latin typeface="CourierStd"/>
              </a:rPr>
              <a:t>");</a:t>
            </a:r>
          </a:p>
          <a:p>
            <a:r>
              <a:rPr lang="en-US" altLang="ko-KR" sz="1600" dirty="0">
                <a:latin typeface="CourierStd"/>
              </a:rPr>
              <a:t>  </a:t>
            </a:r>
            <a:r>
              <a:rPr lang="en-US" altLang="ko-KR" sz="1600" dirty="0" err="1">
                <a:latin typeface="CourierStd"/>
              </a:rPr>
              <a:t>PlayerPrefs.SetInt</a:t>
            </a:r>
            <a:r>
              <a:rPr lang="en-US" altLang="ko-KR" sz="1600" dirty="0">
                <a:latin typeface="CourierStd"/>
              </a:rPr>
              <a:t>("</a:t>
            </a:r>
            <a:r>
              <a:rPr lang="en-US" altLang="ko-KR" sz="1600" dirty="0" err="1">
                <a:latin typeface="CourierStd"/>
              </a:rPr>
              <a:t>scoreIncorrect</a:t>
            </a:r>
            <a:r>
              <a:rPr lang="en-US" altLang="ko-KR" sz="1600" dirty="0">
                <a:latin typeface="CourierStd"/>
              </a:rPr>
              <a:t>", </a:t>
            </a:r>
            <a:r>
              <a:rPr lang="en-US" altLang="ko-KR" sz="1600" dirty="0" err="1">
                <a:latin typeface="CourierStd"/>
              </a:rPr>
              <a:t>newScoreIncorrect</a:t>
            </a:r>
            <a:r>
              <a:rPr lang="en-US" altLang="ko-KR" sz="1600" dirty="0">
                <a:latin typeface="CourierStd"/>
              </a:rPr>
              <a:t>);</a:t>
            </a:r>
          </a:p>
          <a:p>
            <a:r>
              <a:rPr lang="en-US" altLang="ko-KR" sz="1600" dirty="0">
                <a:latin typeface="CourierStd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2225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Save</a:t>
            </a:r>
            <a:r>
              <a:rPr lang="en-US" altLang="ko-KR" sz="2800" dirty="0"/>
              <a:t> your </a:t>
            </a:r>
            <a:r>
              <a:rPr lang="en-US" altLang="ko-KR" sz="2800" b="1" dirty="0"/>
              <a:t>scripts</a:t>
            </a:r>
            <a:r>
              <a:rPr lang="en-US" altLang="ko-KR" sz="2800" dirty="0"/>
              <a:t> and </a:t>
            </a:r>
            <a:r>
              <a:rPr lang="en-US" altLang="ko-KR" sz="2800" dirty="0">
                <a:solidFill>
                  <a:srgbClr val="FF0000"/>
                </a:solidFill>
              </a:rPr>
              <a:t>play</a:t>
            </a:r>
            <a:r>
              <a:rPr lang="en-US" altLang="ko-KR" sz="2800" dirty="0"/>
              <a:t> the game.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Quit</a:t>
            </a:r>
            <a:r>
              <a:rPr lang="en-US" altLang="ko-KR" sz="2600" dirty="0"/>
              <a:t> from Unity and then </a:t>
            </a:r>
            <a:r>
              <a:rPr lang="en-US" altLang="ko-KR" sz="2600" dirty="0">
                <a:solidFill>
                  <a:srgbClr val="FF0000"/>
                </a:solidFill>
              </a:rPr>
              <a:t>restart</a:t>
            </a:r>
            <a:r>
              <a:rPr lang="en-US" altLang="ko-KR" sz="2600" dirty="0"/>
              <a:t> the application.</a:t>
            </a: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en-US" altLang="ko-KR" sz="2800" dirty="0">
                <a:solidFill>
                  <a:srgbClr val="0070C0"/>
                </a:solidFill>
              </a:rPr>
              <a:t>You will find that the player's name, level, and score are now kept between the game sessions</a:t>
            </a:r>
            <a:r>
              <a:rPr lang="en-US" altLang="ko-KR" sz="2800" dirty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0940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We had </a:t>
            </a:r>
            <a:r>
              <a:rPr lang="en-US" altLang="ko-KR" sz="3200" dirty="0">
                <a:solidFill>
                  <a:srgbClr val="FF0000"/>
                </a:solidFill>
              </a:rPr>
              <a:t>no need </a:t>
            </a:r>
            <a:r>
              <a:rPr lang="en-US" altLang="ko-KR" sz="3200" dirty="0"/>
              <a:t>for the </a:t>
            </a:r>
            <a:r>
              <a:rPr lang="en-US" altLang="ko-KR" sz="3200" dirty="0">
                <a:solidFill>
                  <a:srgbClr val="0070C0"/>
                </a:solidFill>
              </a:rPr>
              <a:t>Player class</a:t>
            </a:r>
            <a:r>
              <a:rPr lang="en-US" altLang="ko-KR" sz="3200" dirty="0"/>
              <a:t>, </a:t>
            </a:r>
          </a:p>
          <a:p>
            <a:pPr lvl="1" algn="ctr"/>
            <a:r>
              <a:rPr lang="en-US" altLang="ko-KR" sz="2800" dirty="0"/>
              <a:t>since this recipe uses the </a:t>
            </a:r>
            <a:r>
              <a:rPr lang="en-US" altLang="ko-KR" sz="2800" dirty="0">
                <a:solidFill>
                  <a:srgbClr val="0070C0"/>
                </a:solidFill>
              </a:rPr>
              <a:t>built-in runtime </a:t>
            </a:r>
            <a:r>
              <a:rPr lang="en-US" altLang="ko-KR" sz="2800" dirty="0"/>
              <a:t>class called </a:t>
            </a:r>
            <a:r>
              <a:rPr lang="en-US" altLang="ko-KR" sz="2800" dirty="0" err="1">
                <a:solidFill>
                  <a:srgbClr val="7030A0"/>
                </a:solidFill>
              </a:rPr>
              <a:t>PlayerPrefs</a:t>
            </a:r>
            <a:r>
              <a:rPr lang="en-US" altLang="ko-KR" sz="2800" dirty="0"/>
              <a:t>, provided by Unity.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297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355" y="1845734"/>
            <a:ext cx="8267010" cy="402336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Unity's </a:t>
            </a:r>
            <a:r>
              <a:rPr lang="en-US" altLang="ko-KR" sz="3600" b="1" dirty="0" err="1">
                <a:solidFill>
                  <a:srgbClr val="7030A0"/>
                </a:solidFill>
              </a:rPr>
              <a:t>PlayerPrefs</a:t>
            </a:r>
            <a:r>
              <a:rPr lang="en-US" altLang="ko-KR" sz="3600" dirty="0"/>
              <a:t> runtime class is </a:t>
            </a:r>
          </a:p>
          <a:p>
            <a:pPr lvl="1"/>
            <a:r>
              <a:rPr lang="en-US" altLang="ko-KR" sz="3200" dirty="0">
                <a:solidFill>
                  <a:srgbClr val="0070C0"/>
                </a:solidFill>
              </a:rPr>
              <a:t>capable of storing and accessing information </a:t>
            </a:r>
          </a:p>
          <a:p>
            <a:pPr lvl="2"/>
            <a:r>
              <a:rPr lang="en-US" altLang="ko-KR" sz="2800" dirty="0"/>
              <a:t>(the string,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, and float variables) in the user's machine. </a:t>
            </a:r>
          </a:p>
          <a:p>
            <a:pPr lvl="1"/>
            <a:r>
              <a:rPr lang="en-US" altLang="ko-KR" sz="3200" dirty="0"/>
              <a:t>Values are stored in a </a:t>
            </a:r>
            <a:r>
              <a:rPr lang="en-US" altLang="ko-KR" sz="3200" dirty="0" err="1">
                <a:solidFill>
                  <a:srgbClr val="0070C0"/>
                </a:solidFill>
              </a:rPr>
              <a:t>plist</a:t>
            </a:r>
            <a:r>
              <a:rPr lang="en-US" altLang="ko-KR" sz="3200" dirty="0"/>
              <a:t> file (Mac) or the </a:t>
            </a:r>
            <a:r>
              <a:rPr lang="en-US" altLang="ko-KR" sz="3200" dirty="0">
                <a:solidFill>
                  <a:srgbClr val="0070C0"/>
                </a:solidFill>
              </a:rPr>
              <a:t>registry</a:t>
            </a:r>
            <a:r>
              <a:rPr lang="en-US" altLang="ko-KR" sz="3200" dirty="0"/>
              <a:t> (Windows), </a:t>
            </a:r>
          </a:p>
          <a:p>
            <a:pPr lvl="2"/>
            <a:r>
              <a:rPr lang="en-US" altLang="ko-KR" sz="2800" dirty="0"/>
              <a:t>in a similar way to web browser cookies, and therefore, remembered between game application sessions.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575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These methods use the </a:t>
            </a:r>
          </a:p>
          <a:p>
            <a:pPr lvl="1"/>
            <a:r>
              <a:rPr lang="en-US" altLang="ko-KR" sz="2800" b="1" dirty="0" err="1"/>
              <a:t>PlayerPrefs.GetInt</a:t>
            </a:r>
            <a:r>
              <a:rPr lang="en-US" altLang="ko-KR" sz="2800" dirty="0"/>
              <a:t>("&lt;</a:t>
            </a:r>
            <a:r>
              <a:rPr lang="en-US" altLang="ko-KR" sz="2800" dirty="0" err="1"/>
              <a:t>variableName</a:t>
            </a:r>
            <a:r>
              <a:rPr lang="en-US" altLang="ko-KR" sz="2800" dirty="0"/>
              <a:t>&gt;") method </a:t>
            </a:r>
            <a:r>
              <a:rPr lang="en-US" altLang="ko-KR" sz="2800" dirty="0">
                <a:solidFill>
                  <a:srgbClr val="0070C0"/>
                </a:solidFill>
              </a:rPr>
              <a:t>to retrieve the old total</a:t>
            </a:r>
            <a:r>
              <a:rPr lang="en-US" altLang="ko-KR" sz="2800" dirty="0"/>
              <a:t>,  </a:t>
            </a:r>
          </a:p>
          <a:p>
            <a:pPr lvl="1"/>
            <a:r>
              <a:rPr lang="en-US" altLang="ko-KR" sz="2800" b="1" dirty="0" err="1"/>
              <a:t>PlayerPrefs.SetInt</a:t>
            </a:r>
            <a:r>
              <a:rPr lang="en-US" altLang="ko-KR" sz="2800" dirty="0"/>
              <a:t>("&lt;</a:t>
            </a:r>
            <a:r>
              <a:rPr lang="en-US" altLang="ko-KR" sz="2800" dirty="0" err="1"/>
              <a:t>variableName</a:t>
            </a:r>
            <a:r>
              <a:rPr lang="en-US" altLang="ko-KR" sz="2800" dirty="0"/>
              <a:t>&gt;") method </a:t>
            </a:r>
            <a:r>
              <a:rPr lang="en-US" altLang="ko-KR" sz="2800" dirty="0">
                <a:solidFill>
                  <a:srgbClr val="0070C0"/>
                </a:solidFill>
              </a:rPr>
              <a:t>to store the new total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7443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Saving and loading player data – using </a:t>
            </a:r>
            <a:r>
              <a:rPr lang="en-US" altLang="ko-KR" b="1" dirty="0" err="1"/>
              <a:t>PlayerPrefs</a:t>
            </a:r>
            <a:endParaRPr lang="ko-KR" alt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For more information on </a:t>
            </a:r>
            <a:r>
              <a:rPr lang="en-US" altLang="ko-KR" sz="2800" dirty="0" err="1"/>
              <a:t>PlayerPrefs</a:t>
            </a:r>
            <a:r>
              <a:rPr lang="en-US" altLang="ko-KR" sz="2800" dirty="0"/>
              <a:t>, see Unity's online documentation at </a:t>
            </a:r>
          </a:p>
          <a:p>
            <a:pPr lvl="1" algn="ctr"/>
            <a:r>
              <a:rPr lang="en-US" altLang="ko-KR" sz="2600" dirty="0">
                <a:solidFill>
                  <a:srgbClr val="0070C0"/>
                </a:solidFill>
              </a:rPr>
              <a:t>http://docs.unity3d.com/ScriptReference/PlayerPrefs.html</a:t>
            </a:r>
            <a:endParaRPr lang="ko-KR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96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[Mini-Project 12-3]</a:t>
            </a:r>
            <a:br>
              <a:rPr lang="en-US" altLang="ko-KR" b="1" dirty="0"/>
            </a:br>
            <a:r>
              <a:rPr lang="en-US" altLang="ko-KR" dirty="0"/>
              <a:t>Saving screenshots from the game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In this project, </a:t>
            </a:r>
          </a:p>
          <a:p>
            <a:pPr lvl="1"/>
            <a:r>
              <a:rPr lang="en-US" altLang="ko-KR" sz="2600" dirty="0"/>
              <a:t>we will learn </a:t>
            </a:r>
            <a:r>
              <a:rPr lang="en-US" altLang="ko-KR" sz="2600" dirty="0">
                <a:solidFill>
                  <a:srgbClr val="0070C0"/>
                </a:solidFill>
              </a:rPr>
              <a:t>how to take in-game snapshots</a:t>
            </a:r>
            <a:r>
              <a:rPr lang="en-US" altLang="ko-KR" sz="2600" dirty="0"/>
              <a:t>, and </a:t>
            </a:r>
            <a:r>
              <a:rPr lang="en-US" altLang="ko-KR" sz="2600" dirty="0">
                <a:solidFill>
                  <a:srgbClr val="0070C0"/>
                </a:solidFill>
              </a:rPr>
              <a:t>save them in an external file</a:t>
            </a:r>
            <a:r>
              <a:rPr lang="en-US" altLang="ko-KR" sz="2600" dirty="0"/>
              <a:t>.</a:t>
            </a:r>
            <a:endParaRPr lang="en-US" altLang="ko-KR" sz="2200" dirty="0"/>
          </a:p>
          <a:p>
            <a:r>
              <a:rPr lang="en-US" altLang="ko-KR" sz="2800" dirty="0"/>
              <a:t>This technique </a:t>
            </a:r>
            <a:r>
              <a:rPr lang="en-US" altLang="ko-KR" sz="2800" dirty="0">
                <a:solidFill>
                  <a:srgbClr val="FF0000"/>
                </a:solidFill>
              </a:rPr>
              <a:t>only</a:t>
            </a:r>
            <a:r>
              <a:rPr lang="en-US" altLang="ko-KR" sz="2800" dirty="0"/>
              <a:t> works when you compile to a </a:t>
            </a:r>
            <a:r>
              <a:rPr lang="en-US" altLang="ko-KR" sz="2800" dirty="0">
                <a:solidFill>
                  <a:srgbClr val="0070C0"/>
                </a:solidFill>
              </a:rPr>
              <a:t>Windows</a:t>
            </a:r>
            <a:r>
              <a:rPr lang="en-US" altLang="ko-KR" sz="2800" dirty="0"/>
              <a:t> or </a:t>
            </a:r>
            <a:r>
              <a:rPr lang="en-US" altLang="ko-KR" sz="2800" dirty="0">
                <a:solidFill>
                  <a:srgbClr val="0070C0"/>
                </a:solidFill>
              </a:rPr>
              <a:t>Mac</a:t>
            </a:r>
            <a:r>
              <a:rPr lang="en-US" altLang="ko-KR" sz="2800" dirty="0"/>
              <a:t> standalone executable—</a:t>
            </a:r>
          </a:p>
          <a:p>
            <a:pPr lvl="1"/>
            <a:r>
              <a:rPr lang="en-US" altLang="ko-KR" sz="2600" dirty="0"/>
              <a:t>it will not work for Web Player builds, for example.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90775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</a:t>
            </a:r>
            <a:r>
              <a:rPr lang="en-US" altLang="ko-KR" sz="2800" b="1" dirty="0" err="1">
                <a:solidFill>
                  <a:srgbClr val="00B050"/>
                </a:solidFill>
              </a:rPr>
              <a:t>completedUnityProject</a:t>
            </a:r>
            <a:r>
              <a:rPr lang="en-US" altLang="ko-KR" sz="2800" b="1" dirty="0">
                <a:solidFill>
                  <a:srgbClr val="00B050"/>
                </a:solidFill>
              </a:rPr>
              <a:t> – screenshot </a:t>
            </a:r>
            <a:r>
              <a:rPr lang="en-US" altLang="ko-KR" sz="2800" dirty="0"/>
              <a:t>and </a:t>
            </a:r>
            <a:r>
              <a:rPr lang="en-US" altLang="ko-KR" sz="2800" dirty="0">
                <a:solidFill>
                  <a:srgbClr val="FF0000"/>
                </a:solidFill>
              </a:rPr>
              <a:t>open</a:t>
            </a:r>
            <a:r>
              <a:rPr lang="en-US" altLang="ko-KR" sz="2800" dirty="0"/>
              <a:t> the </a:t>
            </a:r>
            <a:r>
              <a:rPr lang="en-US" altLang="ko-KR" sz="2800" b="1" dirty="0" err="1">
                <a:solidFill>
                  <a:srgbClr val="00B050"/>
                </a:solidFill>
              </a:rPr>
              <a:t>screenshotLevel</a:t>
            </a:r>
            <a:r>
              <a:rPr lang="en-US" altLang="ko-KR" sz="2800" dirty="0"/>
              <a:t> scene.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r>
              <a:rPr lang="en-US" altLang="ko-KR" sz="2800" dirty="0"/>
              <a:t> the following C# </a:t>
            </a:r>
            <a:r>
              <a:rPr lang="en-US" altLang="ko-KR" sz="2800" b="1" dirty="0"/>
              <a:t>Script</a:t>
            </a:r>
            <a:r>
              <a:rPr lang="en-US" altLang="ko-KR" sz="2800" dirty="0"/>
              <a:t> to the </a:t>
            </a:r>
            <a:r>
              <a:rPr lang="en-US" altLang="ko-KR" sz="2800" b="1" dirty="0"/>
              <a:t>Main Camera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0856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1833541"/>
            <a:ext cx="3888973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CourierStd"/>
              </a:rPr>
              <a:t>using </a:t>
            </a:r>
            <a:r>
              <a:rPr lang="en-US" altLang="ko-KR" sz="1050" dirty="0" err="1">
                <a:latin typeface="CourierStd"/>
              </a:rPr>
              <a:t>UnityEngine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using </a:t>
            </a:r>
            <a:r>
              <a:rPr lang="en-US" altLang="ko-KR" sz="1050" dirty="0" err="1">
                <a:latin typeface="CourierStd"/>
              </a:rPr>
              <a:t>System.Collections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using System;</a:t>
            </a:r>
          </a:p>
          <a:p>
            <a:r>
              <a:rPr lang="en-US" altLang="ko-KR" sz="1050" dirty="0">
                <a:latin typeface="CourierStd"/>
              </a:rPr>
              <a:t>using System.IO;</a:t>
            </a:r>
          </a:p>
          <a:p>
            <a:r>
              <a:rPr lang="en-US" altLang="ko-KR" sz="1050" dirty="0">
                <a:latin typeface="CourierStd"/>
              </a:rPr>
              <a:t>public class </a:t>
            </a:r>
            <a:r>
              <a:rPr lang="en-US" altLang="ko-KR" sz="1050" dirty="0" err="1">
                <a:latin typeface="CourierStd"/>
              </a:rPr>
              <a:t>TakeScreenshot</a:t>
            </a:r>
            <a:r>
              <a:rPr lang="en-US" altLang="ko-KR" sz="1050" dirty="0">
                <a:latin typeface="CourierStd"/>
              </a:rPr>
              <a:t> : </a:t>
            </a:r>
            <a:r>
              <a:rPr lang="en-US" altLang="ko-KR" sz="1050" dirty="0" err="1">
                <a:latin typeface="CourierStd"/>
              </a:rPr>
              <a:t>MonoBehaviour</a:t>
            </a:r>
            <a:r>
              <a:rPr lang="en-US" altLang="ko-KR" sz="1050" dirty="0">
                <a:latin typeface="CourierStd"/>
              </a:rPr>
              <a:t> {</a:t>
            </a:r>
          </a:p>
          <a:p>
            <a:r>
              <a:rPr lang="en-US" altLang="ko-KR" sz="1050" dirty="0">
                <a:latin typeface="CourierStd"/>
              </a:rPr>
              <a:t>public string prefix = "Screenshot";</a:t>
            </a:r>
          </a:p>
          <a:p>
            <a:r>
              <a:rPr lang="en-US" altLang="ko-KR" sz="1050" dirty="0">
                <a:latin typeface="CourierStd"/>
              </a:rPr>
              <a:t>public </a:t>
            </a:r>
            <a:r>
              <a:rPr lang="en-US" altLang="ko-KR" sz="1050" dirty="0" err="1">
                <a:latin typeface="CourierStd"/>
              </a:rPr>
              <a:t>enum</a:t>
            </a:r>
            <a:r>
              <a:rPr lang="en-US" altLang="ko-KR" sz="1050" dirty="0">
                <a:latin typeface="CourierStd"/>
              </a:rPr>
              <a:t> method{</a:t>
            </a:r>
            <a:r>
              <a:rPr lang="en-US" altLang="ko-KR" sz="1050" dirty="0" err="1">
                <a:latin typeface="CourierStd"/>
              </a:rPr>
              <a:t>captureScreenshotPng</a:t>
            </a:r>
            <a:r>
              <a:rPr lang="en-US" altLang="ko-KR" sz="1050" dirty="0">
                <a:latin typeface="CourierStd"/>
              </a:rPr>
              <a:t>, </a:t>
            </a:r>
            <a:r>
              <a:rPr lang="en-US" altLang="ko-KR" sz="1050" dirty="0" err="1">
                <a:latin typeface="CourierStd"/>
              </a:rPr>
              <a:t>ReadPixelsPng</a:t>
            </a:r>
            <a:r>
              <a:rPr lang="en-US" altLang="ko-KR" sz="1050" dirty="0">
                <a:latin typeface="CourierStd"/>
              </a:rPr>
              <a:t>,</a:t>
            </a:r>
          </a:p>
          <a:p>
            <a:r>
              <a:rPr lang="en-US" altLang="ko-KR" sz="1050" dirty="0" err="1">
                <a:latin typeface="CourierStd"/>
              </a:rPr>
              <a:t>ReadPixelsJpg</a:t>
            </a:r>
            <a:r>
              <a:rPr lang="en-US" altLang="ko-KR" sz="1050" dirty="0">
                <a:latin typeface="CourierStd"/>
              </a:rPr>
              <a:t>};</a:t>
            </a:r>
          </a:p>
          <a:p>
            <a:r>
              <a:rPr lang="en-US" altLang="ko-KR" sz="1050" dirty="0">
                <a:latin typeface="CourierStd"/>
              </a:rPr>
              <a:t>public method </a:t>
            </a:r>
            <a:r>
              <a:rPr lang="en-US" altLang="ko-KR" sz="1050" dirty="0" err="1">
                <a:latin typeface="CourierStd"/>
              </a:rPr>
              <a:t>captMethod</a:t>
            </a:r>
            <a:r>
              <a:rPr lang="en-US" altLang="ko-KR" sz="1050" dirty="0">
                <a:latin typeface="CourierStd"/>
              </a:rPr>
              <a:t> = </a:t>
            </a:r>
            <a:r>
              <a:rPr lang="en-US" altLang="ko-KR" sz="1050" dirty="0" err="1">
                <a:latin typeface="CourierStd"/>
              </a:rPr>
              <a:t>method.captureScreenshotPng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public </a:t>
            </a:r>
            <a:r>
              <a:rPr lang="en-US" altLang="ko-KR" sz="1050" dirty="0" err="1">
                <a:latin typeface="CourierStd"/>
              </a:rPr>
              <a:t>int</a:t>
            </a:r>
            <a:r>
              <a:rPr lang="en-US" altLang="ko-KR" sz="1050" dirty="0">
                <a:latin typeface="CourierStd"/>
              </a:rPr>
              <a:t> </a:t>
            </a:r>
            <a:r>
              <a:rPr lang="en-US" altLang="ko-KR" sz="1050" dirty="0" err="1">
                <a:latin typeface="CourierStd"/>
              </a:rPr>
              <a:t>captureScreenshotScale</a:t>
            </a:r>
            <a:r>
              <a:rPr lang="en-US" altLang="ko-KR" sz="1050" dirty="0">
                <a:latin typeface="CourierStd"/>
              </a:rPr>
              <a:t> = 1;</a:t>
            </a:r>
          </a:p>
          <a:p>
            <a:r>
              <a:rPr lang="en-US" altLang="ko-KR" sz="1050" dirty="0">
                <a:latin typeface="CourierStd"/>
              </a:rPr>
              <a:t>[Range(0, 100)]</a:t>
            </a:r>
          </a:p>
          <a:p>
            <a:r>
              <a:rPr lang="en-US" altLang="ko-KR" sz="1050" dirty="0">
                <a:latin typeface="CourierStd"/>
              </a:rPr>
              <a:t>public </a:t>
            </a:r>
            <a:r>
              <a:rPr lang="en-US" altLang="ko-KR" sz="1050" dirty="0" err="1">
                <a:latin typeface="CourierStd"/>
              </a:rPr>
              <a:t>int</a:t>
            </a:r>
            <a:r>
              <a:rPr lang="en-US" altLang="ko-KR" sz="1050" dirty="0">
                <a:latin typeface="CourierStd"/>
              </a:rPr>
              <a:t> </a:t>
            </a:r>
            <a:r>
              <a:rPr lang="en-US" altLang="ko-KR" sz="1050" dirty="0" err="1">
                <a:latin typeface="CourierStd"/>
              </a:rPr>
              <a:t>jpgQuality</a:t>
            </a:r>
            <a:r>
              <a:rPr lang="en-US" altLang="ko-KR" sz="1050" dirty="0">
                <a:latin typeface="CourierStd"/>
              </a:rPr>
              <a:t> = 75;</a:t>
            </a:r>
          </a:p>
          <a:p>
            <a:r>
              <a:rPr lang="en-US" altLang="ko-KR" sz="1050" dirty="0">
                <a:latin typeface="CourierStd"/>
              </a:rPr>
              <a:t>private Texture2D texture;</a:t>
            </a:r>
          </a:p>
          <a:p>
            <a:r>
              <a:rPr lang="en-US" altLang="ko-KR" sz="1050" dirty="0">
                <a:latin typeface="CourierStd"/>
              </a:rPr>
              <a:t>private </a:t>
            </a:r>
            <a:r>
              <a:rPr lang="en-US" altLang="ko-KR" sz="1050" dirty="0" err="1">
                <a:latin typeface="CourierStd"/>
              </a:rPr>
              <a:t>int</a:t>
            </a:r>
            <a:r>
              <a:rPr lang="en-US" altLang="ko-KR" sz="1050" dirty="0">
                <a:latin typeface="CourierStd"/>
              </a:rPr>
              <a:t> </a:t>
            </a:r>
            <a:r>
              <a:rPr lang="en-US" altLang="ko-KR" sz="1050" dirty="0" err="1">
                <a:latin typeface="CourierStd"/>
              </a:rPr>
              <a:t>sw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private </a:t>
            </a:r>
            <a:r>
              <a:rPr lang="en-US" altLang="ko-KR" sz="1050" dirty="0" err="1">
                <a:latin typeface="CourierStd"/>
              </a:rPr>
              <a:t>int</a:t>
            </a:r>
            <a:r>
              <a:rPr lang="en-US" altLang="ko-KR" sz="1050" dirty="0">
                <a:latin typeface="CourierStd"/>
              </a:rPr>
              <a:t> </a:t>
            </a:r>
            <a:r>
              <a:rPr lang="en-US" altLang="ko-KR" sz="1050" dirty="0" err="1">
                <a:latin typeface="CourierStd"/>
              </a:rPr>
              <a:t>sh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private </a:t>
            </a:r>
            <a:r>
              <a:rPr lang="en-US" altLang="ko-KR" sz="1050" dirty="0" err="1">
                <a:latin typeface="CourierStd"/>
              </a:rPr>
              <a:t>Rect</a:t>
            </a:r>
            <a:r>
              <a:rPr lang="en-US" altLang="ko-KR" sz="1050" dirty="0">
                <a:latin typeface="CourierStd"/>
              </a:rPr>
              <a:t> </a:t>
            </a:r>
            <a:r>
              <a:rPr lang="en-US" altLang="ko-KR" sz="1050" dirty="0" err="1">
                <a:latin typeface="CourierStd"/>
              </a:rPr>
              <a:t>sRect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>
                <a:latin typeface="CourierStd"/>
              </a:rPr>
              <a:t>string date;</a:t>
            </a:r>
          </a:p>
          <a:p>
            <a:r>
              <a:rPr lang="en-US" altLang="ko-KR" sz="1050" dirty="0">
                <a:latin typeface="CourierStd"/>
              </a:rPr>
              <a:t>void Start(){</a:t>
            </a:r>
          </a:p>
          <a:p>
            <a:r>
              <a:rPr lang="en-US" altLang="ko-KR" sz="1050" dirty="0" err="1">
                <a:latin typeface="CourierStd"/>
              </a:rPr>
              <a:t>sw</a:t>
            </a:r>
            <a:r>
              <a:rPr lang="en-US" altLang="ko-KR" sz="1050" dirty="0">
                <a:latin typeface="CourierStd"/>
              </a:rPr>
              <a:t> = </a:t>
            </a:r>
            <a:r>
              <a:rPr lang="en-US" altLang="ko-KR" sz="1050" dirty="0" err="1">
                <a:latin typeface="CourierStd"/>
              </a:rPr>
              <a:t>Screen.width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 err="1">
                <a:latin typeface="CourierStd"/>
              </a:rPr>
              <a:t>sh</a:t>
            </a:r>
            <a:r>
              <a:rPr lang="en-US" altLang="ko-KR" sz="1050" dirty="0">
                <a:latin typeface="CourierStd"/>
              </a:rPr>
              <a:t> = </a:t>
            </a:r>
            <a:r>
              <a:rPr lang="en-US" altLang="ko-KR" sz="1050" dirty="0" err="1">
                <a:latin typeface="CourierStd"/>
              </a:rPr>
              <a:t>Screen.height</a:t>
            </a:r>
            <a:r>
              <a:rPr lang="en-US" altLang="ko-KR" sz="1050" dirty="0">
                <a:latin typeface="CourierStd"/>
              </a:rPr>
              <a:t>;</a:t>
            </a:r>
          </a:p>
          <a:p>
            <a:r>
              <a:rPr lang="en-US" altLang="ko-KR" sz="1050" dirty="0" err="1">
                <a:latin typeface="CourierStd"/>
              </a:rPr>
              <a:t>sRect</a:t>
            </a:r>
            <a:r>
              <a:rPr lang="en-US" altLang="ko-KR" sz="1050" dirty="0">
                <a:latin typeface="CourierStd"/>
              </a:rPr>
              <a:t> = new </a:t>
            </a:r>
            <a:r>
              <a:rPr lang="en-US" altLang="ko-KR" sz="1050" dirty="0" err="1">
                <a:latin typeface="CourierStd"/>
              </a:rPr>
              <a:t>Rect</a:t>
            </a:r>
            <a:r>
              <a:rPr lang="en-US" altLang="ko-KR" sz="1050" dirty="0">
                <a:latin typeface="CourierStd"/>
              </a:rPr>
              <a:t>(0,0,sw,sh);</a:t>
            </a:r>
          </a:p>
          <a:p>
            <a:r>
              <a:rPr lang="en-US" altLang="ko-KR" sz="1050" dirty="0">
                <a:latin typeface="CourierStd"/>
              </a:rPr>
              <a:t>}</a:t>
            </a:r>
          </a:p>
          <a:p>
            <a:r>
              <a:rPr lang="en-US" altLang="ko-KR" sz="1050" dirty="0">
                <a:latin typeface="CourierStd"/>
              </a:rPr>
              <a:t>void Update (){</a:t>
            </a:r>
          </a:p>
          <a:p>
            <a:r>
              <a:rPr lang="en-US" altLang="ko-KR" sz="1050" dirty="0">
                <a:latin typeface="CourierStd"/>
              </a:rPr>
              <a:t>if (</a:t>
            </a:r>
            <a:r>
              <a:rPr lang="en-US" altLang="ko-KR" sz="1050" dirty="0" err="1">
                <a:latin typeface="CourierStd"/>
              </a:rPr>
              <a:t>Input.GetKeyDown</a:t>
            </a:r>
            <a:r>
              <a:rPr lang="en-US" altLang="ko-KR" sz="1050" dirty="0">
                <a:latin typeface="CourierStd"/>
              </a:rPr>
              <a:t> (</a:t>
            </a:r>
            <a:r>
              <a:rPr lang="en-US" altLang="ko-KR" sz="1050" dirty="0" err="1">
                <a:latin typeface="CourierStd"/>
              </a:rPr>
              <a:t>KeyCode.P</a:t>
            </a:r>
            <a:r>
              <a:rPr lang="en-US" altLang="ko-KR" sz="1050" dirty="0">
                <a:latin typeface="CourierStd"/>
              </a:rPr>
              <a:t>)){</a:t>
            </a:r>
          </a:p>
          <a:p>
            <a:r>
              <a:rPr lang="en-US" altLang="ko-KR" sz="1050" dirty="0" err="1">
                <a:latin typeface="CourierStd"/>
              </a:rPr>
              <a:t>TakeShot</a:t>
            </a:r>
            <a:r>
              <a:rPr lang="en-US" altLang="ko-KR" sz="1050" dirty="0">
                <a:latin typeface="CourierStd"/>
              </a:rPr>
              <a:t>();</a:t>
            </a:r>
          </a:p>
          <a:p>
            <a:r>
              <a:rPr lang="en-US" altLang="ko-KR" sz="1050" dirty="0">
                <a:latin typeface="CourierStd"/>
              </a:rPr>
              <a:t>}</a:t>
            </a:r>
          </a:p>
          <a:p>
            <a:r>
              <a:rPr lang="en-US" altLang="ko-KR" sz="1050" dirty="0">
                <a:latin typeface="CourierStd"/>
              </a:rPr>
              <a:t>}</a:t>
            </a:r>
          </a:p>
          <a:p>
            <a:endParaRPr lang="en-US" altLang="ko-KR" sz="1050" dirty="0">
              <a:latin typeface="CourierSt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0823" y="1737361"/>
            <a:ext cx="49931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urierStd"/>
              </a:rPr>
              <a:t>private void </a:t>
            </a:r>
            <a:r>
              <a:rPr lang="en-US" altLang="ko-KR" sz="1100" dirty="0" err="1">
                <a:latin typeface="CourierStd"/>
              </a:rPr>
              <a:t>TakeShot</a:t>
            </a:r>
            <a:r>
              <a:rPr lang="en-US" altLang="ko-KR" sz="1100" dirty="0">
                <a:latin typeface="CourierStd"/>
              </a:rPr>
              <a:t>(){</a:t>
            </a:r>
          </a:p>
          <a:p>
            <a:r>
              <a:rPr lang="en-US" altLang="ko-KR" sz="1100" dirty="0">
                <a:latin typeface="CourierStd"/>
              </a:rPr>
              <a:t>date = </a:t>
            </a:r>
            <a:r>
              <a:rPr lang="en-US" altLang="ko-KR" sz="1100" dirty="0" err="1">
                <a:latin typeface="CourierStd"/>
              </a:rPr>
              <a:t>System.DateTime.Now.ToString</a:t>
            </a:r>
            <a:r>
              <a:rPr lang="en-US" altLang="ko-KR" sz="1100" dirty="0">
                <a:latin typeface="CourierStd"/>
              </a:rPr>
              <a:t>("_d-MMM-</a:t>
            </a:r>
            <a:r>
              <a:rPr lang="en-US" altLang="ko-KR" sz="1100" dirty="0" err="1">
                <a:latin typeface="CourierStd"/>
              </a:rPr>
              <a:t>yyyy</a:t>
            </a:r>
            <a:r>
              <a:rPr lang="en-US" altLang="ko-KR" sz="1100" dirty="0">
                <a:latin typeface="CourierStd"/>
              </a:rPr>
              <a:t>-HH-mm-</a:t>
            </a:r>
            <a:r>
              <a:rPr lang="en-US" altLang="ko-KR" sz="1100" dirty="0" err="1">
                <a:latin typeface="CourierStd"/>
              </a:rPr>
              <a:t>ss</a:t>
            </a:r>
            <a:r>
              <a:rPr lang="en-US" altLang="ko-KR" sz="1100" dirty="0">
                <a:latin typeface="CourierStd"/>
              </a:rPr>
              <a:t>-f");</a:t>
            </a:r>
          </a:p>
          <a:p>
            <a:r>
              <a:rPr lang="en-US" altLang="ko-KR" sz="1100" dirty="0">
                <a:latin typeface="CourierStd"/>
              </a:rPr>
              <a:t>if (</a:t>
            </a:r>
            <a:r>
              <a:rPr lang="en-US" altLang="ko-KR" sz="1100" dirty="0" err="1">
                <a:latin typeface="CourierStd"/>
              </a:rPr>
              <a:t>captMethod</a:t>
            </a:r>
            <a:r>
              <a:rPr lang="en-US" altLang="ko-KR" sz="1100" dirty="0">
                <a:latin typeface="CourierStd"/>
              </a:rPr>
              <a:t> == </a:t>
            </a:r>
            <a:r>
              <a:rPr lang="en-US" altLang="ko-KR" sz="1100" dirty="0" err="1">
                <a:latin typeface="CourierStd"/>
              </a:rPr>
              <a:t>method.captureScreenshotPng</a:t>
            </a:r>
            <a:r>
              <a:rPr lang="en-US" altLang="ko-KR" sz="1100" dirty="0">
                <a:latin typeface="CourierStd"/>
              </a:rPr>
              <a:t>){</a:t>
            </a:r>
          </a:p>
          <a:p>
            <a:r>
              <a:rPr lang="en-US" altLang="ko-KR" sz="1100" dirty="0" err="1">
                <a:latin typeface="CourierStd"/>
              </a:rPr>
              <a:t>Application.CaptureScreenshot</a:t>
            </a:r>
            <a:r>
              <a:rPr lang="en-US" altLang="ko-KR" sz="1100" dirty="0">
                <a:latin typeface="CourierStd"/>
              </a:rPr>
              <a:t>(prefix + date + ".</a:t>
            </a:r>
            <a:r>
              <a:rPr lang="en-US" altLang="ko-KR" sz="1100" dirty="0" err="1">
                <a:latin typeface="CourierStd"/>
              </a:rPr>
              <a:t>png</a:t>
            </a:r>
            <a:r>
              <a:rPr lang="en-US" altLang="ko-KR" sz="1100" dirty="0">
                <a:latin typeface="CourierStd"/>
              </a:rPr>
              <a:t>",</a:t>
            </a:r>
          </a:p>
          <a:p>
            <a:r>
              <a:rPr lang="en-US" altLang="ko-KR" sz="1100" dirty="0" err="1">
                <a:latin typeface="CourierStd"/>
              </a:rPr>
              <a:t>captureScreenshotScale</a:t>
            </a:r>
            <a:r>
              <a:rPr lang="en-US" altLang="ko-KR" sz="1100" dirty="0">
                <a:latin typeface="CourierStd"/>
              </a:rPr>
              <a:t>);</a:t>
            </a:r>
          </a:p>
          <a:p>
            <a:r>
              <a:rPr lang="en-US" altLang="ko-KR" sz="1100" dirty="0">
                <a:latin typeface="CourierStd"/>
              </a:rPr>
              <a:t>} else {</a:t>
            </a:r>
          </a:p>
          <a:p>
            <a:r>
              <a:rPr lang="en-US" altLang="ko-KR" sz="1100" dirty="0" err="1">
                <a:latin typeface="CourierStd"/>
              </a:rPr>
              <a:t>StartCoroutine</a:t>
            </a:r>
            <a:r>
              <a:rPr lang="en-US" altLang="ko-KR" sz="1100" dirty="0">
                <a:latin typeface="CourierStd"/>
              </a:rPr>
              <a:t>(</a:t>
            </a:r>
            <a:r>
              <a:rPr lang="en-US" altLang="ko-KR" sz="1100" dirty="0" err="1">
                <a:latin typeface="CourierStd"/>
              </a:rPr>
              <a:t>ReadPixels</a:t>
            </a:r>
            <a:r>
              <a:rPr lang="en-US" altLang="ko-KR" sz="1100" dirty="0">
                <a:latin typeface="CourierStd"/>
              </a:rPr>
              <a:t>());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 err="1">
                <a:latin typeface="CourierStd"/>
              </a:rPr>
              <a:t>IEnumerator</a:t>
            </a:r>
            <a:r>
              <a:rPr lang="en-US" altLang="ko-KR" sz="1100" dirty="0">
                <a:latin typeface="CourierStd"/>
              </a:rPr>
              <a:t> </a:t>
            </a:r>
            <a:r>
              <a:rPr lang="en-US" altLang="ko-KR" sz="1100" dirty="0" err="1">
                <a:latin typeface="CourierStd"/>
              </a:rPr>
              <a:t>ReadPixels</a:t>
            </a:r>
            <a:r>
              <a:rPr lang="en-US" altLang="ko-KR" sz="1100" dirty="0">
                <a:latin typeface="CourierStd"/>
              </a:rPr>
              <a:t> (){</a:t>
            </a:r>
          </a:p>
          <a:p>
            <a:r>
              <a:rPr lang="en-US" altLang="ko-KR" sz="1100" dirty="0">
                <a:latin typeface="CourierStd"/>
              </a:rPr>
              <a:t>yield return new </a:t>
            </a:r>
            <a:r>
              <a:rPr lang="en-US" altLang="ko-KR" sz="1100" dirty="0" err="1">
                <a:latin typeface="CourierStd"/>
              </a:rPr>
              <a:t>WaitForEndOfFrame</a:t>
            </a:r>
            <a:r>
              <a:rPr lang="en-US" altLang="ko-KR" sz="1100" dirty="0">
                <a:latin typeface="CourierStd"/>
              </a:rPr>
              <a:t>();</a:t>
            </a:r>
          </a:p>
          <a:p>
            <a:r>
              <a:rPr lang="en-US" altLang="ko-KR" sz="1100" dirty="0">
                <a:latin typeface="CourierStd"/>
              </a:rPr>
              <a:t>byte[] bytes;</a:t>
            </a:r>
          </a:p>
          <a:p>
            <a:r>
              <a:rPr lang="en-US" altLang="ko-KR" sz="1100" dirty="0">
                <a:latin typeface="CourierStd"/>
              </a:rPr>
              <a:t>texture = new Texture2D (sw,sh,TextureFormat.RGB24,false);</a:t>
            </a:r>
          </a:p>
          <a:p>
            <a:r>
              <a:rPr lang="en-US" altLang="ko-KR" sz="1100" dirty="0" err="1">
                <a:latin typeface="CourierStd"/>
              </a:rPr>
              <a:t>texture.ReadPixels</a:t>
            </a:r>
            <a:r>
              <a:rPr lang="en-US" altLang="ko-KR" sz="1100" dirty="0">
                <a:latin typeface="CourierStd"/>
              </a:rPr>
              <a:t>(sRect,0,0);</a:t>
            </a:r>
          </a:p>
          <a:p>
            <a:r>
              <a:rPr lang="en-US" altLang="ko-KR" sz="1100" dirty="0" err="1">
                <a:latin typeface="CourierStd"/>
              </a:rPr>
              <a:t>texture.Apply</a:t>
            </a:r>
            <a:r>
              <a:rPr lang="en-US" altLang="ko-KR" sz="1100" dirty="0">
                <a:latin typeface="CourierStd"/>
              </a:rPr>
              <a:t>();</a:t>
            </a:r>
          </a:p>
          <a:p>
            <a:r>
              <a:rPr lang="en-US" altLang="ko-KR" sz="1100" dirty="0">
                <a:latin typeface="CourierStd"/>
              </a:rPr>
              <a:t>if (</a:t>
            </a:r>
            <a:r>
              <a:rPr lang="en-US" altLang="ko-KR" sz="1100" dirty="0" err="1">
                <a:latin typeface="CourierStd"/>
              </a:rPr>
              <a:t>captMethod</a:t>
            </a:r>
            <a:r>
              <a:rPr lang="en-US" altLang="ko-KR" sz="1100" dirty="0">
                <a:latin typeface="CourierStd"/>
              </a:rPr>
              <a:t> == </a:t>
            </a:r>
            <a:r>
              <a:rPr lang="en-US" altLang="ko-KR" sz="1100" dirty="0" err="1">
                <a:latin typeface="CourierStd"/>
              </a:rPr>
              <a:t>method.ReadPixelsJpg</a:t>
            </a:r>
            <a:r>
              <a:rPr lang="en-US" altLang="ko-KR" sz="1100" dirty="0">
                <a:latin typeface="CourierStd"/>
              </a:rPr>
              <a:t>){</a:t>
            </a:r>
          </a:p>
          <a:p>
            <a:r>
              <a:rPr lang="en-US" altLang="ko-KR" sz="1100" dirty="0">
                <a:latin typeface="CourierStd"/>
              </a:rPr>
              <a:t>bytes = </a:t>
            </a:r>
            <a:r>
              <a:rPr lang="en-US" altLang="ko-KR" sz="1100" dirty="0" err="1">
                <a:latin typeface="CourierStd"/>
              </a:rPr>
              <a:t>texture.EncodeToJPG</a:t>
            </a:r>
            <a:r>
              <a:rPr lang="en-US" altLang="ko-KR" sz="1100" dirty="0">
                <a:latin typeface="CourierStd"/>
              </a:rPr>
              <a:t>(</a:t>
            </a:r>
            <a:r>
              <a:rPr lang="en-US" altLang="ko-KR" sz="1100" dirty="0" err="1">
                <a:latin typeface="CourierStd"/>
              </a:rPr>
              <a:t>jpgQuality</a:t>
            </a:r>
            <a:r>
              <a:rPr lang="en-US" altLang="ko-KR" sz="1100" dirty="0">
                <a:latin typeface="CourierStd"/>
              </a:rPr>
              <a:t>);</a:t>
            </a:r>
          </a:p>
          <a:p>
            <a:r>
              <a:rPr lang="en-US" altLang="ko-KR" sz="1100" dirty="0" err="1">
                <a:latin typeface="CourierStd"/>
              </a:rPr>
              <a:t>WriteBytesToFile</a:t>
            </a:r>
            <a:r>
              <a:rPr lang="en-US" altLang="ko-KR" sz="1100" dirty="0">
                <a:latin typeface="CourierStd"/>
              </a:rPr>
              <a:t>(bytes, ".jpg");</a:t>
            </a:r>
          </a:p>
          <a:p>
            <a:r>
              <a:rPr lang="en-US" altLang="ko-KR" sz="1100" dirty="0">
                <a:latin typeface="CourierStd"/>
              </a:rPr>
              <a:t>} else if (</a:t>
            </a:r>
            <a:r>
              <a:rPr lang="en-US" altLang="ko-KR" sz="1100" dirty="0" err="1">
                <a:latin typeface="CourierStd"/>
              </a:rPr>
              <a:t>captMethod</a:t>
            </a:r>
            <a:r>
              <a:rPr lang="en-US" altLang="ko-KR" sz="1100" dirty="0">
                <a:latin typeface="CourierStd"/>
              </a:rPr>
              <a:t> == </a:t>
            </a:r>
            <a:r>
              <a:rPr lang="en-US" altLang="ko-KR" sz="1100" dirty="0" err="1">
                <a:latin typeface="CourierStd"/>
              </a:rPr>
              <a:t>method.ReadPixelsPng</a:t>
            </a:r>
            <a:r>
              <a:rPr lang="en-US" altLang="ko-KR" sz="1100" dirty="0">
                <a:latin typeface="CourierStd"/>
              </a:rPr>
              <a:t>){</a:t>
            </a:r>
          </a:p>
          <a:p>
            <a:r>
              <a:rPr lang="en-US" altLang="ko-KR" sz="1100" dirty="0">
                <a:latin typeface="CourierStd"/>
              </a:rPr>
              <a:t>bytes = </a:t>
            </a:r>
            <a:r>
              <a:rPr lang="en-US" altLang="ko-KR" sz="1100" dirty="0" err="1">
                <a:latin typeface="CourierStd"/>
              </a:rPr>
              <a:t>texture.EncodeToPNG</a:t>
            </a:r>
            <a:r>
              <a:rPr lang="en-US" altLang="ko-KR" sz="1100" dirty="0">
                <a:latin typeface="CourierStd"/>
              </a:rPr>
              <a:t>();</a:t>
            </a:r>
          </a:p>
          <a:p>
            <a:r>
              <a:rPr lang="en-US" altLang="ko-KR" sz="1100" dirty="0" err="1">
                <a:latin typeface="CourierStd"/>
              </a:rPr>
              <a:t>WriteBytesToFile</a:t>
            </a:r>
            <a:r>
              <a:rPr lang="en-US" altLang="ko-KR" sz="1100" dirty="0">
                <a:latin typeface="CourierStd"/>
              </a:rPr>
              <a:t>(bytes, ".</a:t>
            </a:r>
            <a:r>
              <a:rPr lang="en-US" altLang="ko-KR" sz="1100" dirty="0" err="1">
                <a:latin typeface="CourierStd"/>
              </a:rPr>
              <a:t>png</a:t>
            </a:r>
            <a:r>
              <a:rPr lang="en-US" altLang="ko-KR" sz="1100" dirty="0">
                <a:latin typeface="CourierStd"/>
              </a:rPr>
              <a:t>");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>
                <a:latin typeface="CourierStd"/>
              </a:rPr>
              <a:t>}</a:t>
            </a:r>
          </a:p>
          <a:p>
            <a:r>
              <a:rPr lang="en-US" altLang="ko-KR" sz="1100" dirty="0"/>
              <a:t>private void </a:t>
            </a:r>
            <a:r>
              <a:rPr lang="en-US" altLang="ko-KR" sz="1100" dirty="0" err="1"/>
              <a:t>WriteBytesToFile</a:t>
            </a:r>
            <a:r>
              <a:rPr lang="en-US" altLang="ko-KR" sz="1100" dirty="0"/>
              <a:t>(byte[] bytes, string format){</a:t>
            </a:r>
          </a:p>
          <a:p>
            <a:r>
              <a:rPr lang="en-US" altLang="ko-KR" sz="1100" dirty="0"/>
              <a:t>Destroy (texture);</a:t>
            </a:r>
          </a:p>
          <a:p>
            <a:r>
              <a:rPr lang="en-US" altLang="ko-KR" sz="1100" dirty="0" err="1"/>
              <a:t>File.WriteAllBytes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Application.dataPath</a:t>
            </a:r>
            <a:r>
              <a:rPr lang="en-US" altLang="ko-KR" sz="1100" dirty="0"/>
              <a:t> + "/../"+prefix + date</a:t>
            </a:r>
          </a:p>
          <a:p>
            <a:r>
              <a:rPr lang="en-US" altLang="ko-KR" sz="1100" dirty="0"/>
              <a:t>+ format, bytes);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11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For </a:t>
            </a:r>
            <a:r>
              <a:rPr lang="en-US" altLang="ko-KR" sz="2800" dirty="0">
                <a:solidFill>
                  <a:srgbClr val="00B050"/>
                </a:solidFill>
              </a:rPr>
              <a:t>example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400" dirty="0"/>
              <a:t>it might add </a:t>
            </a:r>
            <a:r>
              <a:rPr lang="en-US" altLang="ko-KR" sz="2400" dirty="0">
                <a:solidFill>
                  <a:srgbClr val="0070C0"/>
                </a:solidFill>
              </a:rPr>
              <a:t>updateable</a:t>
            </a:r>
            <a:r>
              <a:rPr lang="en-US" altLang="ko-KR" sz="2400" dirty="0"/>
              <a:t> or </a:t>
            </a:r>
            <a:r>
              <a:rPr lang="en-US" altLang="ko-KR" sz="2400" dirty="0">
                <a:solidFill>
                  <a:srgbClr val="0070C0"/>
                </a:solidFill>
              </a:rPr>
              <a:t>user-editable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content</a:t>
            </a:r>
            <a:r>
              <a:rPr lang="en-US" altLang="ko-KR" sz="2400" dirty="0"/>
              <a:t>; </a:t>
            </a:r>
          </a:p>
          <a:p>
            <a:pPr lvl="1"/>
            <a:r>
              <a:rPr lang="en-US" altLang="ko-KR" sz="2400" dirty="0"/>
              <a:t>it can allow memory of user preferences and achievements between scenes, and even game-playing sessions. </a:t>
            </a:r>
          </a:p>
          <a:p>
            <a:r>
              <a:rPr lang="en-US" altLang="ko-KR" sz="2800" dirty="0"/>
              <a:t>Using </a:t>
            </a:r>
            <a:r>
              <a:rPr lang="en-US" altLang="ko-KR" sz="2800" dirty="0">
                <a:solidFill>
                  <a:srgbClr val="0070C0"/>
                </a:solidFill>
              </a:rPr>
              <a:t>code</a:t>
            </a:r>
            <a:r>
              <a:rPr lang="en-US" altLang="ko-KR" sz="2800" dirty="0"/>
              <a:t> to </a:t>
            </a:r>
            <a:r>
              <a:rPr lang="en-US" altLang="ko-KR" sz="2800" dirty="0">
                <a:solidFill>
                  <a:srgbClr val="00B050"/>
                </a:solidFill>
              </a:rPr>
              <a:t>read local or Internet file contents at runtime</a:t>
            </a:r>
            <a:r>
              <a:rPr lang="en-US" altLang="ko-KR" sz="2800" dirty="0"/>
              <a:t> can help file organization and separation of tasks between game programmers and the content designers.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388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Save</a:t>
            </a:r>
            <a:r>
              <a:rPr lang="en-US" altLang="ko-KR" sz="2800" dirty="0"/>
              <a:t> your </a:t>
            </a:r>
            <a:r>
              <a:rPr lang="en-US" altLang="ko-KR" sz="2800" b="1" dirty="0">
                <a:solidFill>
                  <a:srgbClr val="0070C0"/>
                </a:solidFill>
              </a:rPr>
              <a:t>script</a:t>
            </a:r>
            <a:r>
              <a:rPr lang="en-US" altLang="ko-KR" sz="2800" dirty="0"/>
              <a:t> and </a:t>
            </a:r>
            <a:r>
              <a:rPr lang="en-US" altLang="ko-KR" sz="2800" dirty="0">
                <a:solidFill>
                  <a:srgbClr val="FF0000"/>
                </a:solidFill>
              </a:rPr>
              <a:t>attach</a:t>
            </a:r>
            <a:r>
              <a:rPr lang="en-US" altLang="ko-KR" sz="2800" dirty="0"/>
              <a:t> it to the </a:t>
            </a:r>
            <a:r>
              <a:rPr lang="en-US" altLang="ko-KR" sz="2800" b="1" dirty="0">
                <a:solidFill>
                  <a:srgbClr val="00B050"/>
                </a:solidFill>
              </a:rPr>
              <a:t>Main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B050"/>
                </a:solidFill>
              </a:rPr>
              <a:t>Camera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/>
              <a:t>by </a:t>
            </a:r>
            <a:r>
              <a:rPr lang="en-US" altLang="ko-KR" sz="2600" dirty="0">
                <a:solidFill>
                  <a:srgbClr val="FF0000"/>
                </a:solidFill>
              </a:rPr>
              <a:t>dragging</a:t>
            </a:r>
            <a:r>
              <a:rPr lang="en-US" altLang="ko-KR" sz="2600" dirty="0"/>
              <a:t> it from the </a:t>
            </a:r>
            <a:r>
              <a:rPr lang="en-US" altLang="ko-KR" sz="2600" b="1" dirty="0"/>
              <a:t>Project</a:t>
            </a:r>
            <a:r>
              <a:rPr lang="en-US" altLang="ko-KR" sz="2600" dirty="0"/>
              <a:t> view to the </a:t>
            </a:r>
            <a:r>
              <a:rPr lang="en-US" altLang="ko-KR" sz="2600" b="1" dirty="0"/>
              <a:t>Main Camera</a:t>
            </a:r>
            <a:r>
              <a:rPr lang="en-US" altLang="ko-KR" sz="2600" dirty="0"/>
              <a:t> </a:t>
            </a:r>
            <a:r>
              <a:rPr lang="en-US" altLang="ko-KR" sz="2600" dirty="0" err="1"/>
              <a:t>GameObject</a:t>
            </a:r>
            <a:r>
              <a:rPr lang="en-US" altLang="ko-KR" sz="2600" dirty="0"/>
              <a:t>, in the </a:t>
            </a:r>
            <a:r>
              <a:rPr lang="en-US" altLang="ko-KR" sz="2600" b="1" dirty="0"/>
              <a:t>Hierarchy</a:t>
            </a:r>
            <a:r>
              <a:rPr lang="en-US" altLang="ko-KR" sz="2600" dirty="0"/>
              <a:t> view.</a:t>
            </a:r>
          </a:p>
          <a:p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FF0000"/>
                </a:solidFill>
              </a:rPr>
              <a:t>Access</a:t>
            </a:r>
            <a:r>
              <a:rPr lang="en-US" altLang="ko-KR" sz="2800" dirty="0"/>
              <a:t> the </a:t>
            </a:r>
            <a:r>
              <a:rPr lang="en-US" altLang="ko-KR" sz="2800" b="1" dirty="0">
                <a:solidFill>
                  <a:srgbClr val="0070C0"/>
                </a:solidFill>
              </a:rPr>
              <a:t>Take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Screenshot</a:t>
            </a:r>
            <a:r>
              <a:rPr lang="en-US" altLang="ko-KR" sz="2800" b="1" dirty="0"/>
              <a:t> </a:t>
            </a:r>
            <a:r>
              <a:rPr lang="en-US" altLang="ko-KR" sz="2800" dirty="0"/>
              <a:t>component.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Set</a:t>
            </a:r>
            <a:r>
              <a:rPr lang="en-US" altLang="ko-KR" sz="2600" dirty="0"/>
              <a:t> </a:t>
            </a:r>
            <a:r>
              <a:rPr lang="en-US" altLang="ko-KR" sz="2600" b="1" dirty="0" err="1">
                <a:solidFill>
                  <a:srgbClr val="0070C0"/>
                </a:solidFill>
              </a:rPr>
              <a:t>Capt</a:t>
            </a:r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Method</a:t>
            </a:r>
            <a:r>
              <a:rPr lang="en-US" altLang="ko-KR" sz="2600" b="1" dirty="0"/>
              <a:t> </a:t>
            </a:r>
            <a:r>
              <a:rPr lang="en-US" altLang="ko-KR" sz="2600" dirty="0"/>
              <a:t>as </a:t>
            </a:r>
            <a:r>
              <a:rPr lang="en-US" altLang="ko-KR" sz="2600" b="1" dirty="0">
                <a:solidFill>
                  <a:srgbClr val="00B050"/>
                </a:solidFill>
              </a:rPr>
              <a:t>Capture</a:t>
            </a:r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00B050"/>
                </a:solidFill>
              </a:rPr>
              <a:t>Screenshot</a:t>
            </a:r>
            <a:r>
              <a:rPr lang="en-US" altLang="ko-KR" sz="2600" b="1" dirty="0"/>
              <a:t> </a:t>
            </a:r>
            <a:r>
              <a:rPr lang="en-US" altLang="ko-KR" sz="2600" b="1" dirty="0" err="1">
                <a:solidFill>
                  <a:srgbClr val="00B050"/>
                </a:solidFill>
              </a:rPr>
              <a:t>Png</a:t>
            </a:r>
            <a:r>
              <a:rPr lang="en-US" altLang="ko-KR" sz="2600" dirty="0"/>
              <a:t>.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Change</a:t>
            </a:r>
            <a:r>
              <a:rPr lang="en-US" altLang="ko-KR" sz="2600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Capture</a:t>
            </a:r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Screenshot</a:t>
            </a:r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Scale</a:t>
            </a:r>
            <a:r>
              <a:rPr lang="en-US" altLang="ko-KR" sz="2600" b="1" dirty="0"/>
              <a:t> </a:t>
            </a:r>
            <a:r>
              <a:rPr lang="en-US" altLang="ko-KR" sz="2600" dirty="0"/>
              <a:t>to </a:t>
            </a:r>
            <a:r>
              <a:rPr lang="en-US" altLang="ko-KR" sz="2600" b="1" dirty="0">
                <a:solidFill>
                  <a:srgbClr val="00B050"/>
                </a:solidFill>
              </a:rPr>
              <a:t>2</a:t>
            </a:r>
            <a:r>
              <a:rPr lang="en-US" altLang="ko-KR" sz="26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434341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92" y="1979469"/>
            <a:ext cx="6105084" cy="13733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594909"/>
            <a:ext cx="7701749" cy="94211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22959" y="4779126"/>
            <a:ext cx="7543801" cy="1089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</a:t>
            </a:r>
            <a:r>
              <a:rPr lang="en-US" altLang="ko-KR" sz="2400" dirty="0">
                <a:solidFill>
                  <a:srgbClr val="FF0000"/>
                </a:solidFill>
              </a:rPr>
              <a:t>Play</a:t>
            </a:r>
            <a:r>
              <a:rPr lang="en-US" altLang="ko-KR" sz="2400" dirty="0"/>
              <a:t> the scene. </a:t>
            </a:r>
          </a:p>
          <a:p>
            <a:r>
              <a:rPr lang="en-US" altLang="ko-KR" sz="2400" dirty="0">
                <a:solidFill>
                  <a:srgbClr val="00B050"/>
                </a:solidFill>
              </a:rPr>
              <a:t>A new screenshot with twice the original size will be saved in your project folder every time you press </a:t>
            </a:r>
            <a:r>
              <a:rPr lang="en-US" altLang="ko-KR" sz="2400" i="1" dirty="0">
                <a:solidFill>
                  <a:srgbClr val="00B050"/>
                </a:solidFill>
              </a:rPr>
              <a:t>P</a:t>
            </a:r>
            <a:r>
              <a:rPr lang="en-US" altLang="ko-KR" sz="2400" dirty="0">
                <a:solidFill>
                  <a:srgbClr val="00B050"/>
                </a:solidFill>
              </a:rPr>
              <a:t>.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85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822277" cy="4023360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b="1" dirty="0">
                <a:solidFill>
                  <a:srgbClr val="0070C0"/>
                </a:solidFill>
              </a:rPr>
              <a:t>Start</a:t>
            </a:r>
            <a:r>
              <a:rPr lang="en-US" altLang="ko-KR" sz="2800" dirty="0">
                <a:solidFill>
                  <a:srgbClr val="0070C0"/>
                </a:solidFill>
              </a:rPr>
              <a:t>() </a:t>
            </a:r>
            <a:r>
              <a:rPr lang="en-US" altLang="ko-KR" sz="2800" dirty="0"/>
              <a:t>method </a:t>
            </a:r>
          </a:p>
          <a:p>
            <a:pPr lvl="1"/>
            <a:r>
              <a:rPr lang="en-US" altLang="ko-KR" sz="2600" dirty="0">
                <a:solidFill>
                  <a:srgbClr val="00B050"/>
                </a:solidFill>
              </a:rPr>
              <a:t>creates a </a:t>
            </a:r>
            <a:r>
              <a:rPr lang="en-US" altLang="ko-KR" sz="2600" dirty="0" err="1">
                <a:solidFill>
                  <a:srgbClr val="00B050"/>
                </a:solidFill>
              </a:rPr>
              <a:t>Rect</a:t>
            </a:r>
            <a:r>
              <a:rPr lang="en-US" altLang="ko-KR" sz="2600" dirty="0">
                <a:solidFill>
                  <a:srgbClr val="00B050"/>
                </a:solidFill>
              </a:rPr>
              <a:t> object with the screen width and height</a:t>
            </a:r>
            <a:r>
              <a:rPr lang="en-US" altLang="ko-KR" sz="2600" dirty="0"/>
              <a:t>. </a:t>
            </a:r>
          </a:p>
          <a:p>
            <a:r>
              <a:rPr lang="en-US" altLang="ko-KR" sz="2800" dirty="0"/>
              <a:t>Each frame the </a:t>
            </a:r>
            <a:r>
              <a:rPr lang="en-US" altLang="ko-KR" sz="2800" b="1" dirty="0">
                <a:solidFill>
                  <a:srgbClr val="0070C0"/>
                </a:solidFill>
              </a:rPr>
              <a:t>Update</a:t>
            </a:r>
            <a:r>
              <a:rPr lang="en-US" altLang="ko-KR" sz="2800" dirty="0">
                <a:solidFill>
                  <a:srgbClr val="0070C0"/>
                </a:solidFill>
              </a:rPr>
              <a:t>() </a:t>
            </a:r>
            <a:r>
              <a:rPr lang="en-US" altLang="ko-KR" sz="2800" dirty="0"/>
              <a:t>methods </a:t>
            </a:r>
          </a:p>
          <a:p>
            <a:pPr lvl="1"/>
            <a:r>
              <a:rPr lang="en-US" altLang="ko-KR" sz="2600" dirty="0">
                <a:solidFill>
                  <a:srgbClr val="00B050"/>
                </a:solidFill>
              </a:rPr>
              <a:t>tests whether the </a:t>
            </a:r>
            <a:r>
              <a:rPr lang="en-US" altLang="ko-KR" sz="2600" i="1" dirty="0">
                <a:solidFill>
                  <a:srgbClr val="00B050"/>
                </a:solidFill>
              </a:rPr>
              <a:t>P </a:t>
            </a:r>
            <a:r>
              <a:rPr lang="en-US" altLang="ko-KR" sz="2600" dirty="0">
                <a:solidFill>
                  <a:srgbClr val="00B050"/>
                </a:solidFill>
              </a:rPr>
              <a:t>key has been pressed</a:t>
            </a:r>
            <a:r>
              <a:rPr lang="en-US" altLang="ko-KR" sz="2600" dirty="0"/>
              <a:t>.</a:t>
            </a:r>
          </a:p>
          <a:p>
            <a:pPr lvl="1"/>
            <a:r>
              <a:rPr lang="en-US" altLang="ko-KR" sz="2600" dirty="0"/>
              <a:t>Once the script has detected that the </a:t>
            </a:r>
            <a:r>
              <a:rPr lang="en-US" altLang="ko-KR" sz="2600" i="1" dirty="0"/>
              <a:t>P </a:t>
            </a:r>
            <a:r>
              <a:rPr lang="en-US" altLang="ko-KR" sz="2600" dirty="0"/>
              <a:t>key was pressed, </a:t>
            </a:r>
            <a:r>
              <a:rPr lang="en-US" altLang="ko-KR" sz="2600" dirty="0">
                <a:solidFill>
                  <a:srgbClr val="00B050"/>
                </a:solidFill>
              </a:rPr>
              <a:t>the screen is captured and stored as an image file into the same folder where the executable is.</a:t>
            </a:r>
            <a:endParaRPr lang="ko-KR" altLang="en-US" sz="7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71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screenshots from the game - How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In case the </a:t>
            </a:r>
            <a:r>
              <a:rPr lang="en-US" altLang="ko-KR" sz="3200" b="1" dirty="0"/>
              <a:t>Capture Screenshot </a:t>
            </a:r>
            <a:r>
              <a:rPr lang="en-US" altLang="ko-KR" sz="3200" b="1" dirty="0" err="1"/>
              <a:t>Png</a:t>
            </a:r>
            <a:r>
              <a:rPr lang="en-US" altLang="ko-KR" sz="3200" b="1" dirty="0"/>
              <a:t> </a:t>
            </a:r>
            <a:r>
              <a:rPr lang="en-US" altLang="ko-KR" sz="3200" dirty="0"/>
              <a:t>option is </a:t>
            </a:r>
            <a:r>
              <a:rPr lang="en-US" altLang="ko-KR" sz="3200" dirty="0">
                <a:solidFill>
                  <a:srgbClr val="00B050"/>
                </a:solidFill>
              </a:rPr>
              <a:t>selected</a:t>
            </a:r>
            <a:r>
              <a:rPr lang="en-US" altLang="ko-KR" sz="3200" dirty="0"/>
              <a:t>, </a:t>
            </a:r>
          </a:p>
          <a:p>
            <a:pPr lvl="1"/>
            <a:r>
              <a:rPr lang="en-US" altLang="ko-KR" sz="2800" dirty="0"/>
              <a:t>the script will </a:t>
            </a:r>
            <a:r>
              <a:rPr lang="en-US" altLang="ko-KR" sz="2800" dirty="0">
                <a:solidFill>
                  <a:srgbClr val="0070C0"/>
                </a:solidFill>
              </a:rPr>
              <a:t>call a built-in Unity function </a:t>
            </a:r>
            <a:r>
              <a:rPr lang="en-US" altLang="ko-KR" sz="2800" dirty="0"/>
              <a:t>called </a:t>
            </a:r>
            <a:r>
              <a:rPr lang="en-US" altLang="ko-KR" sz="2800" b="1" dirty="0" err="1"/>
              <a:t>CaptureScreenshot</a:t>
            </a:r>
            <a:r>
              <a:rPr lang="en-US" altLang="ko-KR" sz="2800" dirty="0"/>
              <a:t>(), </a:t>
            </a:r>
          </a:p>
          <a:p>
            <a:pPr lvl="2"/>
            <a:r>
              <a:rPr lang="en-US" altLang="ko-KR" sz="2400" dirty="0"/>
              <a:t>which is capable of scaling up the original screen size.</a:t>
            </a:r>
          </a:p>
          <a:p>
            <a:r>
              <a:rPr lang="en-US" altLang="ko-KR" sz="3200" dirty="0"/>
              <a:t>If </a:t>
            </a:r>
            <a:r>
              <a:rPr lang="en-US" altLang="ko-KR" sz="3200" dirty="0">
                <a:solidFill>
                  <a:srgbClr val="00B050"/>
                </a:solidFill>
              </a:rPr>
              <a:t>not</a:t>
            </a:r>
            <a:r>
              <a:rPr lang="en-US" altLang="ko-KR" sz="3200" dirty="0"/>
              <a:t>, </a:t>
            </a:r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0070C0"/>
                </a:solidFill>
              </a:rPr>
              <a:t>image</a:t>
            </a:r>
            <a:r>
              <a:rPr lang="en-US" altLang="ko-KR" sz="2800" dirty="0"/>
              <a:t> will be </a:t>
            </a: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captured by the </a:t>
            </a:r>
            <a:r>
              <a:rPr lang="en-US" altLang="ko-KR" sz="2600" dirty="0" err="1">
                <a:solidFill>
                  <a:srgbClr val="0070C0"/>
                </a:solidFill>
              </a:rPr>
              <a:t>ReadPixels</a:t>
            </a:r>
            <a:r>
              <a:rPr lang="en-US" altLang="ko-KR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/>
              <a:t>function, </a:t>
            </a: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encoded</a:t>
            </a:r>
            <a:r>
              <a:rPr lang="en-US" altLang="ko-KR" sz="2600" dirty="0"/>
              <a:t> to </a:t>
            </a:r>
            <a:r>
              <a:rPr lang="en-US" altLang="ko-KR" sz="2600" b="1" dirty="0"/>
              <a:t>PNG</a:t>
            </a:r>
            <a:r>
              <a:rPr lang="en-US" altLang="ko-KR" sz="2600" dirty="0"/>
              <a:t> or </a:t>
            </a:r>
            <a:r>
              <a:rPr lang="en-US" altLang="ko-KR" sz="2600" b="1" dirty="0"/>
              <a:t>JPG</a:t>
            </a:r>
            <a:r>
              <a:rPr lang="en-US" altLang="ko-KR" sz="2600" dirty="0"/>
              <a:t> and finally, </a:t>
            </a:r>
          </a:p>
          <a:p>
            <a:pPr lvl="1"/>
            <a:r>
              <a:rPr lang="en-US" altLang="ko-KR" sz="2600" dirty="0">
                <a:solidFill>
                  <a:srgbClr val="0070C0"/>
                </a:solidFill>
              </a:rPr>
              <a:t>written</a:t>
            </a:r>
            <a:r>
              <a:rPr lang="en-US" altLang="ko-KR" sz="2600" dirty="0"/>
              <a:t> via the </a:t>
            </a:r>
            <a:r>
              <a:rPr lang="en-US" altLang="ko-KR" sz="2600" b="1" dirty="0" err="1"/>
              <a:t>WriteAllBytes</a:t>
            </a:r>
            <a:r>
              <a:rPr lang="en-US" altLang="ko-KR" sz="2600" dirty="0"/>
              <a:t> function.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73979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[Mini-Project 12-4]</a:t>
            </a:r>
            <a:br>
              <a:rPr lang="en-US" altLang="ko-KR" b="1" dirty="0"/>
            </a:br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07419"/>
            <a:ext cx="7543800" cy="3300412"/>
          </a:xfrm>
        </p:spPr>
      </p:pic>
    </p:spTree>
    <p:extLst>
      <p:ext uri="{BB962C8B-B14F-4D97-AF65-F5344CB8AC3E}">
        <p14:creationId xmlns:p14="http://schemas.microsoft.com/office/powerpoint/2010/main" val="67053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Rather than, for every level of a game, 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having to create and place every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on the screen </a:t>
            </a:r>
            <a:r>
              <a:rPr lang="en-US" altLang="ko-KR" sz="2800" dirty="0">
                <a:solidFill>
                  <a:srgbClr val="FF0000"/>
                </a:solidFill>
              </a:rPr>
              <a:t>by hand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/>
              <a:t>a </a:t>
            </a:r>
            <a:r>
              <a:rPr lang="en-US" altLang="ko-KR" sz="2800" dirty="0">
                <a:solidFill>
                  <a:srgbClr val="FF0000"/>
                </a:solidFill>
              </a:rPr>
              <a:t>better</a:t>
            </a:r>
            <a:r>
              <a:rPr lang="en-US" altLang="ko-KR" sz="2800" dirty="0"/>
              <a:t> approach can be to </a:t>
            </a:r>
            <a:r>
              <a:rPr lang="en-US" altLang="ko-KR" sz="2800" dirty="0">
                <a:solidFill>
                  <a:srgbClr val="0070C0"/>
                </a:solidFill>
              </a:rPr>
              <a:t>create the text files of rows, and columns of characters</a:t>
            </a:r>
            <a:r>
              <a:rPr lang="en-US" altLang="ko-KR" sz="2800" dirty="0"/>
              <a:t>, </a:t>
            </a:r>
          </a:p>
          <a:p>
            <a:pPr lvl="2"/>
            <a:r>
              <a:rPr lang="en-US" altLang="ko-KR" sz="2400" dirty="0"/>
              <a:t>where each character corresponds to the type of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that is to be created in the corresponding location. </a:t>
            </a:r>
          </a:p>
        </p:txBody>
      </p:sp>
    </p:spTree>
    <p:extLst>
      <p:ext uri="{BB962C8B-B14F-4D97-AF65-F5344CB8AC3E}">
        <p14:creationId xmlns:p14="http://schemas.microsoft.com/office/powerpoint/2010/main" val="241864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sz="3600" dirty="0"/>
          </a:p>
          <a:p>
            <a:r>
              <a:rPr lang="en-US" altLang="ko-KR" sz="3600" dirty="0"/>
              <a:t>In this project, </a:t>
            </a:r>
          </a:p>
          <a:p>
            <a:pPr lvl="1"/>
            <a:r>
              <a:rPr lang="en-US" altLang="ko-KR" sz="3200" dirty="0"/>
              <a:t>we'll </a:t>
            </a:r>
            <a:r>
              <a:rPr lang="en-US" altLang="ko-KR" sz="3200" dirty="0">
                <a:solidFill>
                  <a:srgbClr val="00B050"/>
                </a:solidFill>
              </a:rPr>
              <a:t>use a text file and set of prefab sprites to display a graphical version of a text-data </a:t>
            </a:r>
            <a:r>
              <a:rPr lang="en-US" altLang="ko-KR" sz="3200" dirty="0"/>
              <a:t>file for a screen from the classic game called </a:t>
            </a:r>
            <a:r>
              <a:rPr lang="en-US" altLang="ko-KR" sz="3200" b="1" dirty="0" err="1">
                <a:solidFill>
                  <a:srgbClr val="0070C0"/>
                </a:solidFill>
              </a:rPr>
              <a:t>NetHack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348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The level data came from the </a:t>
            </a:r>
            <a:r>
              <a:rPr lang="en-US" altLang="ko-KR" sz="3200" dirty="0" err="1">
                <a:solidFill>
                  <a:srgbClr val="0070C0"/>
                </a:solidFill>
              </a:rPr>
              <a:t>Nethack</a:t>
            </a:r>
            <a:r>
              <a:rPr lang="en-US" altLang="ko-KR" sz="3200" dirty="0"/>
              <a:t> Wikipedia page, and the sprite sheet came from </a:t>
            </a:r>
            <a:r>
              <a:rPr lang="en-US" altLang="ko-KR" sz="3200" dirty="0" err="1"/>
              <a:t>SourceForge</a:t>
            </a:r>
            <a:r>
              <a:rPr lang="en-US" altLang="ko-KR" sz="3200" dirty="0"/>
              <a:t>:</a:t>
            </a:r>
          </a:p>
          <a:p>
            <a:pPr lvl="1"/>
            <a:r>
              <a:rPr lang="en-US" altLang="ko-KR" sz="2800" dirty="0">
                <a:hlinkClick r:id="rId2"/>
              </a:rPr>
              <a:t>http://en.wikipedia.org/wiki/NetHack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800" dirty="0">
                <a:hlinkClick r:id="rId3"/>
              </a:rPr>
              <a:t>http://sourceforge.net/projects/noegnud/files/tilesets_nethack-3.4.1/absurd%20128x128/</a:t>
            </a:r>
            <a:r>
              <a:rPr lang="en-US" altLang="ko-KR" sz="2800" dirty="0"/>
              <a:t>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8437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Import</a:t>
            </a:r>
            <a:r>
              <a:rPr lang="en-US" altLang="ko-KR" sz="2800" dirty="0"/>
              <a:t> the text file called </a:t>
            </a:r>
            <a:r>
              <a:rPr lang="en-US" altLang="ko-KR" sz="2800" b="1" dirty="0">
                <a:solidFill>
                  <a:srgbClr val="00B050"/>
                </a:solidFill>
              </a:rPr>
              <a:t>level1.txt</a:t>
            </a:r>
            <a:r>
              <a:rPr lang="en-US" altLang="ko-KR" sz="2800" dirty="0"/>
              <a:t>, and the </a:t>
            </a:r>
            <a:r>
              <a:rPr lang="en-US" altLang="ko-KR" sz="2800" b="1" dirty="0"/>
              <a:t>image</a:t>
            </a:r>
            <a:r>
              <a:rPr lang="en-US" altLang="ko-KR" sz="2800" dirty="0"/>
              <a:t> file called </a:t>
            </a:r>
            <a:r>
              <a:rPr lang="en-US" altLang="ko-KR" sz="2800" b="1" dirty="0">
                <a:solidFill>
                  <a:srgbClr val="00B050"/>
                </a:solidFill>
              </a:rPr>
              <a:t>absurd128.png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B050"/>
                </a:solidFill>
              </a:rPr>
              <a:t>absurd128.png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set</a:t>
            </a:r>
            <a:r>
              <a:rPr lang="en-US" altLang="ko-KR" sz="2600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Texture</a:t>
            </a:r>
            <a:r>
              <a:rPr lang="en-US" altLang="ko-KR" sz="2600" dirty="0">
                <a:solidFill>
                  <a:srgbClr val="0070C0"/>
                </a:solidFill>
              </a:rPr>
              <a:t> Type </a:t>
            </a:r>
            <a:r>
              <a:rPr lang="en-US" altLang="ko-KR" sz="2600" dirty="0"/>
              <a:t>to </a:t>
            </a:r>
            <a:r>
              <a:rPr lang="en-US" altLang="ko-KR" sz="2600" b="1" dirty="0">
                <a:solidFill>
                  <a:srgbClr val="00B050"/>
                </a:solidFill>
              </a:rPr>
              <a:t>Sprite</a:t>
            </a:r>
            <a:r>
              <a:rPr lang="en-US" altLang="ko-KR" sz="2600" dirty="0"/>
              <a:t> (2D/</a:t>
            </a:r>
            <a:r>
              <a:rPr lang="en-US" altLang="ko-KR" sz="2600" dirty="0" err="1"/>
              <a:t>uGUI</a:t>
            </a:r>
            <a:r>
              <a:rPr lang="en-US" altLang="ko-KR" sz="2600" dirty="0"/>
              <a:t>), and </a:t>
            </a:r>
            <a:r>
              <a:rPr lang="en-US" altLang="ko-KR" sz="2600" b="1" dirty="0">
                <a:solidFill>
                  <a:srgbClr val="0070C0"/>
                </a:solidFill>
              </a:rPr>
              <a:t>Sprite Mode</a:t>
            </a:r>
            <a:r>
              <a:rPr lang="en-US" altLang="ko-KR" sz="2600" dirty="0"/>
              <a:t> to </a:t>
            </a:r>
            <a:r>
              <a:rPr lang="en-US" altLang="ko-KR" sz="2600" b="1" dirty="0">
                <a:solidFill>
                  <a:srgbClr val="00B050"/>
                </a:solidFill>
              </a:rPr>
              <a:t>Multiple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27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most </a:t>
            </a:r>
            <a:r>
              <a:rPr lang="en-US" altLang="ko-KR" dirty="0">
                <a:solidFill>
                  <a:srgbClr val="00B050"/>
                </a:solidFill>
              </a:rPr>
              <a:t>straightforward way to work with assets </a:t>
            </a:r>
            <a:r>
              <a:rPr lang="en-US" altLang="ko-KR" dirty="0"/>
              <a:t>is to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en-US" altLang="ko-KR" dirty="0"/>
              <a:t> them into a Unity project,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use</a:t>
            </a:r>
            <a:r>
              <a:rPr lang="en-US" altLang="ko-KR" dirty="0"/>
              <a:t> the </a:t>
            </a:r>
            <a:r>
              <a:rPr lang="en-US" altLang="ko-KR" b="1" dirty="0"/>
              <a:t>Inspector</a:t>
            </a:r>
            <a:r>
              <a:rPr lang="en-US" altLang="ko-KR" dirty="0"/>
              <a:t> window to </a:t>
            </a:r>
            <a:r>
              <a:rPr lang="en-US" altLang="ko-KR" dirty="0">
                <a:solidFill>
                  <a:srgbClr val="FF0000"/>
                </a:solidFill>
              </a:rPr>
              <a:t>assign</a:t>
            </a:r>
            <a:r>
              <a:rPr lang="en-US" altLang="ko-KR" dirty="0"/>
              <a:t> the assets to the components in the Inspector, and then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build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play</a:t>
            </a:r>
            <a:r>
              <a:rPr lang="en-US" altLang="ko-KR" dirty="0"/>
              <a:t> the game.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27" y="3472574"/>
            <a:ext cx="6586264" cy="3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0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Edit</a:t>
            </a:r>
            <a:r>
              <a:rPr lang="en-US" altLang="ko-KR" sz="2800" dirty="0"/>
              <a:t> this sprite in the </a:t>
            </a:r>
            <a:r>
              <a:rPr lang="en-US" altLang="ko-KR" sz="2800" b="1" dirty="0"/>
              <a:t>Sprite Editor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choosing</a:t>
            </a:r>
            <a:r>
              <a:rPr lang="en-US" altLang="ko-KR" sz="2600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Type</a:t>
            </a:r>
            <a:r>
              <a:rPr lang="en-US" altLang="ko-KR" sz="2600" dirty="0"/>
              <a:t> as </a:t>
            </a:r>
            <a:r>
              <a:rPr lang="en-US" altLang="ko-KR" sz="2600" b="1" dirty="0">
                <a:solidFill>
                  <a:srgbClr val="00B050"/>
                </a:solidFill>
              </a:rPr>
              <a:t>Grid</a:t>
            </a:r>
            <a:r>
              <a:rPr lang="en-US" altLang="ko-KR" sz="2600" dirty="0"/>
              <a:t> and </a:t>
            </a:r>
            <a:r>
              <a:rPr lang="en-US" altLang="ko-KR" sz="2600" b="1" dirty="0">
                <a:solidFill>
                  <a:srgbClr val="0070C0"/>
                </a:solidFill>
              </a:rPr>
              <a:t>Pixel</a:t>
            </a:r>
            <a:r>
              <a:rPr lang="en-US" altLang="ko-KR" sz="2600" b="1" dirty="0"/>
              <a:t> </a:t>
            </a:r>
            <a:r>
              <a:rPr lang="en-US" altLang="ko-KR" sz="2600" b="1" dirty="0">
                <a:solidFill>
                  <a:srgbClr val="0070C0"/>
                </a:solidFill>
              </a:rPr>
              <a:t>Size</a:t>
            </a:r>
            <a:r>
              <a:rPr lang="en-US" altLang="ko-KR" sz="2600" b="1" dirty="0"/>
              <a:t> </a:t>
            </a:r>
            <a:r>
              <a:rPr lang="en-US" altLang="ko-KR" sz="2600" dirty="0"/>
              <a:t>as </a:t>
            </a:r>
            <a:r>
              <a:rPr lang="en-US" altLang="ko-KR" sz="2600" dirty="0">
                <a:solidFill>
                  <a:srgbClr val="00B050"/>
                </a:solidFill>
              </a:rPr>
              <a:t>128</a:t>
            </a:r>
            <a:r>
              <a:rPr lang="en-US" altLang="ko-KR" sz="2600" dirty="0"/>
              <a:t> x </a:t>
            </a:r>
            <a:r>
              <a:rPr lang="en-US" altLang="ko-KR" sz="2600" dirty="0">
                <a:solidFill>
                  <a:srgbClr val="00B050"/>
                </a:solidFill>
              </a:rPr>
              <a:t>128</a:t>
            </a:r>
            <a:r>
              <a:rPr lang="en-US" altLang="ko-KR" sz="2600" dirty="0"/>
              <a:t>, and </a:t>
            </a:r>
            <a:r>
              <a:rPr lang="en-US" altLang="ko-KR" sz="2600" dirty="0">
                <a:solidFill>
                  <a:srgbClr val="FF0000"/>
                </a:solidFill>
              </a:rPr>
              <a:t>apply</a:t>
            </a:r>
            <a:r>
              <a:rPr lang="en-US" altLang="ko-KR" sz="2600" dirty="0"/>
              <a:t> these settings.</a:t>
            </a:r>
            <a:endParaRPr lang="ko-KR" alt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43" y="3187525"/>
            <a:ext cx="5543884" cy="27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In the </a:t>
            </a:r>
            <a:r>
              <a:rPr lang="en-US" altLang="ko-KR" sz="2800" b="1" dirty="0"/>
              <a:t>Project</a:t>
            </a:r>
            <a:r>
              <a:rPr lang="en-US" altLang="ko-KR" sz="2800" dirty="0"/>
              <a:t> panel,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click</a:t>
            </a:r>
            <a:r>
              <a:rPr lang="en-US" altLang="ko-KR" sz="2600" dirty="0"/>
              <a:t> on the </a:t>
            </a:r>
            <a:r>
              <a:rPr lang="en-US" altLang="ko-KR" sz="2600" b="1" dirty="0"/>
              <a:t>right-facing white triangle </a:t>
            </a:r>
            <a:r>
              <a:rPr lang="en-US" altLang="ko-KR" sz="2600" dirty="0"/>
              <a:t>to </a:t>
            </a:r>
            <a:r>
              <a:rPr lang="en-US" altLang="ko-KR" sz="2600" i="1" dirty="0">
                <a:solidFill>
                  <a:srgbClr val="FF0000"/>
                </a:solidFill>
              </a:rPr>
              <a:t>explode</a:t>
            </a:r>
            <a:r>
              <a:rPr lang="en-US" altLang="ko-KR" sz="2600" i="1" dirty="0"/>
              <a:t> </a:t>
            </a:r>
            <a:r>
              <a:rPr lang="en-US" altLang="ko-KR" sz="2600" dirty="0"/>
              <a:t>the icon, to </a:t>
            </a:r>
            <a:r>
              <a:rPr lang="en-US" altLang="ko-KR" sz="2600" dirty="0">
                <a:solidFill>
                  <a:srgbClr val="00B050"/>
                </a:solidFill>
              </a:rPr>
              <a:t>show all the sprites in this sprite sheet individually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6" y="3628253"/>
            <a:ext cx="7543927" cy="20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4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Drag</a:t>
            </a:r>
            <a:r>
              <a:rPr lang="en-US" altLang="ko-KR" sz="2800" dirty="0"/>
              <a:t> the </a:t>
            </a:r>
            <a:r>
              <a:rPr lang="en-US" altLang="ko-KR" sz="2800" b="1" dirty="0">
                <a:solidFill>
                  <a:srgbClr val="0070C0"/>
                </a:solidFill>
              </a:rPr>
              <a:t>Sprite</a:t>
            </a:r>
            <a:r>
              <a:rPr lang="en-US" altLang="ko-KR" sz="2800" dirty="0"/>
              <a:t> called </a:t>
            </a:r>
            <a:r>
              <a:rPr lang="en-US" altLang="ko-KR" sz="2800" b="1" dirty="0">
                <a:solidFill>
                  <a:srgbClr val="00B050"/>
                </a:solidFill>
              </a:rPr>
              <a:t>absurd128_175</a:t>
            </a:r>
            <a:r>
              <a:rPr lang="en-US" altLang="ko-KR" sz="2800" dirty="0"/>
              <a:t> onto the </a:t>
            </a:r>
            <a:r>
              <a:rPr lang="en-US" altLang="ko-KR" sz="2800" b="1" dirty="0"/>
              <a:t>scene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6.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>
                <a:solidFill>
                  <a:srgbClr val="0070C0"/>
                </a:solidFill>
              </a:rPr>
              <a:t>Prefab</a:t>
            </a:r>
            <a:r>
              <a:rPr lang="en-US" altLang="ko-KR" sz="2800" dirty="0"/>
              <a:t> named </a:t>
            </a:r>
            <a:r>
              <a:rPr lang="en-US" altLang="ko-KR" sz="2800" b="1" dirty="0">
                <a:solidFill>
                  <a:srgbClr val="00B050"/>
                </a:solidFill>
              </a:rPr>
              <a:t>corpse_175</a:t>
            </a:r>
            <a:r>
              <a:rPr lang="en-US" altLang="ko-KR" sz="2800" dirty="0">
                <a:solidFill>
                  <a:srgbClr val="00B050"/>
                </a:solidFill>
              </a:rPr>
              <a:t> </a:t>
            </a:r>
            <a:r>
              <a:rPr lang="en-US" altLang="ko-KR" sz="2800" dirty="0"/>
              <a:t>in the </a:t>
            </a:r>
            <a:r>
              <a:rPr lang="en-US" altLang="ko-KR" sz="2800" b="1" dirty="0"/>
              <a:t>Project</a:t>
            </a:r>
            <a:r>
              <a:rPr lang="en-US" altLang="ko-KR" sz="2800" dirty="0"/>
              <a:t> panel, </a:t>
            </a:r>
          </a:p>
          <a:p>
            <a:pPr lvl="1"/>
            <a:r>
              <a:rPr lang="en-US" altLang="ko-KR" sz="2600" dirty="0"/>
              <a:t>and </a:t>
            </a:r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onto this blank prefab Sprite </a:t>
            </a:r>
            <a:r>
              <a:rPr lang="en-US" altLang="ko-KR" sz="2600" b="1" dirty="0">
                <a:solidFill>
                  <a:srgbClr val="00B050"/>
                </a:solidFill>
              </a:rPr>
              <a:t>absurd128_175</a:t>
            </a:r>
            <a:r>
              <a:rPr lang="en-US" altLang="ko-KR" sz="2600" dirty="0"/>
              <a:t> from the scene. </a:t>
            </a:r>
          </a:p>
          <a:p>
            <a:pPr lvl="1"/>
            <a:r>
              <a:rPr lang="en-US" altLang="ko-KR" sz="2600" dirty="0"/>
              <a:t>Now, </a:t>
            </a:r>
            <a:r>
              <a:rPr lang="en-US" altLang="ko-KR" sz="2600" dirty="0">
                <a:solidFill>
                  <a:srgbClr val="FF0000"/>
                </a:solidFill>
              </a:rPr>
              <a:t>delete</a:t>
            </a:r>
            <a:r>
              <a:rPr lang="en-US" altLang="ko-KR" sz="2600" dirty="0"/>
              <a:t> the sprite instance from the scene. </a:t>
            </a:r>
          </a:p>
          <a:p>
            <a:pPr lvl="1"/>
            <a:r>
              <a:rPr lang="en-US" altLang="ko-KR" sz="2600" dirty="0"/>
              <a:t>You have now created a prefab containing the </a:t>
            </a:r>
            <a:r>
              <a:rPr lang="en-US" altLang="ko-KR" sz="2600" dirty="0">
                <a:solidFill>
                  <a:srgbClr val="00B050"/>
                </a:solidFill>
              </a:rPr>
              <a:t>Sprite_175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74138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</a:t>
            </a:r>
            <a:r>
              <a:rPr lang="en-US" altLang="ko-KR" sz="2800" dirty="0">
                <a:solidFill>
                  <a:srgbClr val="FF0000"/>
                </a:solidFill>
              </a:rPr>
              <a:t>Repeat</a:t>
            </a:r>
            <a:r>
              <a:rPr lang="en-US" altLang="ko-KR" sz="2800" dirty="0"/>
              <a:t> this process for the following sprites </a:t>
            </a:r>
          </a:p>
          <a:p>
            <a:pPr lvl="1"/>
            <a:r>
              <a:rPr lang="en-US" altLang="ko-KR" sz="2600" dirty="0"/>
              <a:t>(that is, create prefabs for each one):</a:t>
            </a:r>
            <a:endParaRPr lang="ko-KR" alt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1. floor_848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2. corridor_849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3. horiz_1034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4. vert_1025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5. door_844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6. potion_675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7. chest_586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8. alter_583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9. stairs_up_994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10. stairs_down_993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11. wizard_287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481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8. </a:t>
            </a:r>
            <a:r>
              <a:rPr lang="en-US" altLang="ko-KR" sz="2800" dirty="0">
                <a:solidFill>
                  <a:srgbClr val="FF0000"/>
                </a:solidFill>
              </a:rPr>
              <a:t>Select</a:t>
            </a:r>
            <a:r>
              <a:rPr lang="en-US" altLang="ko-KR" sz="2800" dirty="0"/>
              <a:t> the </a:t>
            </a:r>
            <a:r>
              <a:rPr lang="en-US" altLang="ko-KR" sz="2800" b="1" dirty="0">
                <a:solidFill>
                  <a:srgbClr val="0070C0"/>
                </a:solidFill>
              </a:rPr>
              <a:t>Main Camera </a:t>
            </a:r>
            <a:r>
              <a:rPr lang="en-US" altLang="ko-KR" sz="2800" dirty="0"/>
              <a:t>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ensure</a:t>
            </a:r>
            <a:r>
              <a:rPr lang="en-US" altLang="ko-KR" sz="2600" dirty="0"/>
              <a:t> that it is set to </a:t>
            </a:r>
          </a:p>
          <a:p>
            <a:pPr lvl="2"/>
            <a:r>
              <a:rPr lang="en-US" altLang="ko-KR" sz="2200" dirty="0"/>
              <a:t>an </a:t>
            </a:r>
            <a:r>
              <a:rPr lang="en-US" altLang="ko-KR" sz="2200" b="1" dirty="0">
                <a:solidFill>
                  <a:srgbClr val="00B050"/>
                </a:solidFill>
              </a:rPr>
              <a:t>Orthographic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rgbClr val="00B050"/>
                </a:solidFill>
              </a:rPr>
              <a:t>camera</a:t>
            </a:r>
            <a:r>
              <a:rPr lang="en-US" altLang="ko-KR" sz="2200" dirty="0"/>
              <a:t>, </a:t>
            </a:r>
          </a:p>
          <a:p>
            <a:pPr lvl="2"/>
            <a:r>
              <a:rPr lang="en-US" altLang="ko-KR" sz="2200" b="1" dirty="0">
                <a:solidFill>
                  <a:srgbClr val="0070C0"/>
                </a:solidFill>
              </a:rPr>
              <a:t>sized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00B050"/>
                </a:solidFill>
              </a:rPr>
              <a:t>20</a:t>
            </a:r>
            <a:r>
              <a:rPr lang="en-US" altLang="ko-KR" sz="2200" dirty="0"/>
              <a:t>, </a:t>
            </a:r>
          </a:p>
          <a:p>
            <a:pPr lvl="2"/>
            <a:r>
              <a:rPr lang="en-US" altLang="ko-KR" sz="2200" dirty="0"/>
              <a:t>with </a:t>
            </a:r>
            <a:r>
              <a:rPr lang="en-US" altLang="ko-KR" sz="2200" b="1" dirty="0">
                <a:solidFill>
                  <a:srgbClr val="0070C0"/>
                </a:solidFill>
              </a:rPr>
              <a:t>Clear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rgbClr val="0070C0"/>
                </a:solidFill>
              </a:rPr>
              <a:t>Flags</a:t>
            </a:r>
            <a:r>
              <a:rPr lang="en-US" altLang="ko-KR" sz="2200" b="1" dirty="0"/>
              <a:t> </a:t>
            </a:r>
            <a:r>
              <a:rPr lang="en-US" altLang="ko-KR" sz="2200" dirty="0"/>
              <a:t>as </a:t>
            </a:r>
            <a:r>
              <a:rPr lang="en-US" altLang="ko-KR" sz="2200" b="1" dirty="0">
                <a:solidFill>
                  <a:srgbClr val="00B050"/>
                </a:solidFill>
              </a:rPr>
              <a:t>Solid Color </a:t>
            </a:r>
            <a:r>
              <a:rPr lang="en-US" altLang="ko-KR" sz="2200" dirty="0"/>
              <a:t>and </a:t>
            </a:r>
          </a:p>
          <a:p>
            <a:pPr lvl="2"/>
            <a:r>
              <a:rPr lang="en-US" altLang="ko-KR" sz="2200" b="1" dirty="0">
                <a:solidFill>
                  <a:srgbClr val="0070C0"/>
                </a:solidFill>
              </a:rPr>
              <a:t>Background</a:t>
            </a:r>
            <a:r>
              <a:rPr lang="en-US" altLang="ko-KR" sz="2200" dirty="0"/>
              <a:t> as </a:t>
            </a:r>
            <a:r>
              <a:rPr lang="en-US" altLang="ko-KR" sz="2200" b="1" dirty="0">
                <a:solidFill>
                  <a:srgbClr val="00B050"/>
                </a:solidFill>
              </a:rPr>
              <a:t>Black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76158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8183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en-US" altLang="ko-KR" dirty="0">
                <a:solidFill>
                  <a:srgbClr val="FF0000"/>
                </a:solidFill>
              </a:rPr>
              <a:t>Attach</a:t>
            </a:r>
            <a:r>
              <a:rPr lang="en-US" altLang="ko-KR" dirty="0"/>
              <a:t> the following C# code to the Main Camera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33695" y="224183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UnityEngine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System.Collections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using </a:t>
            </a:r>
            <a:r>
              <a:rPr lang="en-US" altLang="ko-KR" sz="1200" dirty="0" err="1">
                <a:latin typeface="CourierStd"/>
              </a:rPr>
              <a:t>System.Collections.Generic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public class </a:t>
            </a:r>
            <a:r>
              <a:rPr lang="en-US" altLang="ko-KR" sz="1200" dirty="0" err="1">
                <a:latin typeface="CourierStd"/>
              </a:rPr>
              <a:t>LoadMapFromTextfile</a:t>
            </a:r>
            <a:r>
              <a:rPr lang="en-US" altLang="ko-KR" sz="1200" dirty="0">
                <a:latin typeface="CourierStd"/>
              </a:rPr>
              <a:t> : </a:t>
            </a:r>
            <a:r>
              <a:rPr lang="en-US" altLang="ko-KR" sz="1200" dirty="0" err="1">
                <a:latin typeface="CourierStd"/>
              </a:rPr>
              <a:t>MonoBehaviour</a:t>
            </a:r>
            <a:endParaRPr lang="en-US" altLang="ko-KR" sz="1200" dirty="0">
              <a:latin typeface="CourierStd"/>
            </a:endParaRPr>
          </a:p>
          <a:p>
            <a:r>
              <a:rPr lang="en-US" altLang="ko-KR" sz="1200" dirty="0">
                <a:latin typeface="CourierStd"/>
              </a:rPr>
              <a:t>{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TextAsset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levelDataTextFile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floor_848;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corridor_849;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horiz_1034;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vert_1025;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corpse_175;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door_844;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potion_675;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chest_586;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alter_583;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stairs_up_994;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stairs_down_993;</a:t>
            </a:r>
          </a:p>
          <a:p>
            <a:r>
              <a:rPr lang="en-US" altLang="ko-KR" sz="1200" dirty="0">
                <a:latin typeface="CourierStd"/>
              </a:rPr>
              <a:t>public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wizard_287;</a:t>
            </a:r>
          </a:p>
          <a:p>
            <a:r>
              <a:rPr lang="en-US" altLang="ko-KR" sz="1200" dirty="0">
                <a:latin typeface="CourierStd"/>
              </a:rPr>
              <a:t>public Dictionary&lt;char,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&gt; dictionary = new</a:t>
            </a:r>
          </a:p>
          <a:p>
            <a:r>
              <a:rPr lang="en-US" altLang="ko-KR" sz="1200" dirty="0">
                <a:latin typeface="CourierStd"/>
              </a:rPr>
              <a:t>Dictionary&lt;char, 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&gt;();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5695" y="2327564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dirty="0">
              <a:latin typeface="CourierStd"/>
            </a:endParaRPr>
          </a:p>
          <a:p>
            <a:r>
              <a:rPr lang="en-US" altLang="ko-KR" sz="1200" dirty="0">
                <a:latin typeface="CourierStd"/>
              </a:rPr>
              <a:t>void Awake(){</a:t>
            </a:r>
          </a:p>
          <a:p>
            <a:r>
              <a:rPr lang="en-US" altLang="ko-KR" sz="1200" dirty="0">
                <a:latin typeface="CourierStd"/>
              </a:rPr>
              <a:t>char </a:t>
            </a:r>
            <a:r>
              <a:rPr lang="en-US" altLang="ko-KR" sz="1200" dirty="0" err="1">
                <a:latin typeface="CourierStd"/>
              </a:rPr>
              <a:t>newlineChar</a:t>
            </a:r>
            <a:r>
              <a:rPr lang="en-US" altLang="ko-KR" sz="1200" dirty="0">
                <a:latin typeface="CourierStd"/>
              </a:rPr>
              <a:t> = '\n';</a:t>
            </a:r>
          </a:p>
          <a:p>
            <a:r>
              <a:rPr lang="en-US" altLang="ko-KR" sz="1200" dirty="0">
                <a:latin typeface="CourierStd"/>
              </a:rPr>
              <a:t>dictionary['.'] = floor_848;</a:t>
            </a:r>
          </a:p>
          <a:p>
            <a:r>
              <a:rPr lang="en-US" altLang="ko-KR" sz="1200" dirty="0">
                <a:latin typeface="CourierStd"/>
              </a:rPr>
              <a:t>dictionary['#'] = corridor_849;</a:t>
            </a:r>
          </a:p>
          <a:p>
            <a:r>
              <a:rPr lang="en-US" altLang="ko-KR" sz="1200" dirty="0">
                <a:latin typeface="CourierStd"/>
              </a:rPr>
              <a:t>dictionary['('] = chest_586;</a:t>
            </a:r>
          </a:p>
          <a:p>
            <a:r>
              <a:rPr lang="en-US" altLang="ko-KR" sz="1200" dirty="0">
                <a:latin typeface="CourierStd"/>
              </a:rPr>
              <a:t>dictionary['!'] = potion_675;</a:t>
            </a:r>
          </a:p>
          <a:p>
            <a:r>
              <a:rPr lang="en-US" altLang="ko-KR" sz="1200" dirty="0">
                <a:latin typeface="CourierStd"/>
              </a:rPr>
              <a:t>dictionary['_'] = alter_583;</a:t>
            </a:r>
          </a:p>
          <a:p>
            <a:r>
              <a:rPr lang="en-US" altLang="ko-KR" sz="1200" dirty="0">
                <a:latin typeface="CourierStd"/>
              </a:rPr>
              <a:t>dictionary['&gt;'] = stairs_down_993;</a:t>
            </a:r>
          </a:p>
          <a:p>
            <a:r>
              <a:rPr lang="en-US" altLang="ko-KR" sz="1200" dirty="0">
                <a:latin typeface="CourierStd"/>
              </a:rPr>
              <a:t>dictionary['&lt;'] = stairs_up_994;</a:t>
            </a:r>
          </a:p>
          <a:p>
            <a:r>
              <a:rPr lang="en-US" altLang="ko-KR" sz="1200" dirty="0">
                <a:latin typeface="CourierStd"/>
              </a:rPr>
              <a:t>dictionary['-'] = horiz_1034;</a:t>
            </a:r>
          </a:p>
          <a:p>
            <a:r>
              <a:rPr lang="en-US" altLang="ko-KR" sz="1200" dirty="0">
                <a:latin typeface="CourierStd"/>
              </a:rPr>
              <a:t>dictionary['|'] = vert_1025;</a:t>
            </a:r>
          </a:p>
          <a:p>
            <a:r>
              <a:rPr lang="en-US" altLang="ko-KR" sz="1200" dirty="0">
                <a:latin typeface="CourierStd"/>
              </a:rPr>
              <a:t>dictionary['+'] = door_844;</a:t>
            </a:r>
          </a:p>
          <a:p>
            <a:r>
              <a:rPr lang="en-US" altLang="ko-KR" sz="1200" dirty="0">
                <a:latin typeface="CourierStd"/>
              </a:rPr>
              <a:t>dictionary['%'] = corpse_175;</a:t>
            </a:r>
          </a:p>
          <a:p>
            <a:r>
              <a:rPr lang="en-US" altLang="ko-KR" sz="1200" dirty="0">
                <a:latin typeface="CourierStd"/>
              </a:rPr>
              <a:t>dictionary['@'] = wizard_287;</a:t>
            </a:r>
          </a:p>
          <a:p>
            <a:r>
              <a:rPr lang="en-US" altLang="ko-KR" sz="1200" dirty="0">
                <a:latin typeface="CourierStd"/>
              </a:rPr>
              <a:t>string[] </a:t>
            </a:r>
            <a:r>
              <a:rPr lang="en-US" altLang="ko-KR" sz="1200" dirty="0" err="1">
                <a:latin typeface="CourierStd"/>
              </a:rPr>
              <a:t>stringArray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levelDataTextFile.text</a:t>
            </a:r>
            <a:r>
              <a:rPr lang="en-US" altLang="ko-KR" sz="1200" dirty="0">
                <a:latin typeface="CourierStd"/>
              </a:rPr>
              <a:t>.</a:t>
            </a:r>
          </a:p>
          <a:p>
            <a:r>
              <a:rPr lang="en-US" altLang="ko-KR" sz="1200" dirty="0">
                <a:latin typeface="CourierStd"/>
              </a:rPr>
              <a:t>Split(</a:t>
            </a:r>
            <a:r>
              <a:rPr lang="en-US" altLang="ko-KR" sz="1200" dirty="0" err="1">
                <a:latin typeface="CourierStd"/>
              </a:rPr>
              <a:t>newlineChar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 err="1">
                <a:latin typeface="CourierStd"/>
              </a:rPr>
              <a:t>BuildMaze</a:t>
            </a:r>
            <a:r>
              <a:rPr lang="en-US" altLang="ko-KR" sz="1200" dirty="0">
                <a:latin typeface="CourierStd"/>
              </a:rPr>
              <a:t>( </a:t>
            </a:r>
            <a:r>
              <a:rPr lang="en-US" altLang="ko-KR" sz="1200" dirty="0" err="1">
                <a:latin typeface="CourierStd"/>
              </a:rPr>
              <a:t>stringArray</a:t>
            </a:r>
            <a:r>
              <a:rPr lang="en-US" altLang="ko-KR" sz="1200" dirty="0">
                <a:latin typeface="CourierStd"/>
              </a:rPr>
              <a:t> );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6565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private void </a:t>
            </a:r>
            <a:r>
              <a:rPr lang="en-US" altLang="ko-KR" sz="1200" dirty="0" err="1">
                <a:latin typeface="CourierStd"/>
              </a:rPr>
              <a:t>BuildMaze</a:t>
            </a:r>
            <a:r>
              <a:rPr lang="en-US" altLang="ko-KR" sz="1200" dirty="0">
                <a:latin typeface="CourierStd"/>
              </a:rPr>
              <a:t>(string[] </a:t>
            </a:r>
            <a:r>
              <a:rPr lang="en-US" altLang="ko-KR" sz="1200" dirty="0" err="1">
                <a:latin typeface="CourierStd"/>
              </a:rPr>
              <a:t>stringArray</a:t>
            </a:r>
            <a:r>
              <a:rPr lang="en-US" altLang="ko-KR" sz="1200" dirty="0">
                <a:latin typeface="CourierStd"/>
              </a:rPr>
              <a:t>){</a:t>
            </a:r>
          </a:p>
          <a:p>
            <a:r>
              <a:rPr lang="en-US" altLang="ko-KR" sz="1200" dirty="0" err="1">
                <a:latin typeface="CourierStd"/>
              </a:rPr>
              <a:t>int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numRows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stringArray.Length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float </a:t>
            </a:r>
            <a:r>
              <a:rPr lang="en-US" altLang="ko-KR" sz="1200" dirty="0" err="1">
                <a:latin typeface="CourierStd"/>
              </a:rPr>
              <a:t>yOffset</a:t>
            </a:r>
            <a:r>
              <a:rPr lang="en-US" altLang="ko-KR" sz="1200" dirty="0">
                <a:latin typeface="CourierStd"/>
              </a:rPr>
              <a:t> = (</a:t>
            </a:r>
            <a:r>
              <a:rPr lang="en-US" altLang="ko-KR" sz="1200" dirty="0" err="1">
                <a:latin typeface="CourierStd"/>
              </a:rPr>
              <a:t>numRows</a:t>
            </a:r>
            <a:r>
              <a:rPr lang="en-US" altLang="ko-KR" sz="1200" dirty="0">
                <a:latin typeface="CourierStd"/>
              </a:rPr>
              <a:t> / 2);</a:t>
            </a:r>
          </a:p>
          <a:p>
            <a:r>
              <a:rPr lang="en-US" altLang="ko-KR" sz="1200" dirty="0">
                <a:latin typeface="CourierStd"/>
              </a:rPr>
              <a:t>for(</a:t>
            </a:r>
            <a:r>
              <a:rPr lang="en-US" altLang="ko-KR" sz="1200" dirty="0" err="1">
                <a:latin typeface="CourierStd"/>
              </a:rPr>
              <a:t>int</a:t>
            </a:r>
            <a:r>
              <a:rPr lang="en-US" altLang="ko-KR" sz="1200" dirty="0">
                <a:latin typeface="CourierStd"/>
              </a:rPr>
              <a:t> row=0; row &lt; </a:t>
            </a:r>
            <a:r>
              <a:rPr lang="en-US" altLang="ko-KR" sz="1200" dirty="0" err="1">
                <a:latin typeface="CourierStd"/>
              </a:rPr>
              <a:t>numRows</a:t>
            </a:r>
            <a:r>
              <a:rPr lang="en-US" altLang="ko-KR" sz="1200" dirty="0">
                <a:latin typeface="CourierStd"/>
              </a:rPr>
              <a:t>; row++){</a:t>
            </a:r>
          </a:p>
          <a:p>
            <a:r>
              <a:rPr lang="en-US" altLang="ko-KR" sz="1200" dirty="0">
                <a:latin typeface="CourierStd"/>
              </a:rPr>
              <a:t>string </a:t>
            </a:r>
            <a:r>
              <a:rPr lang="en-US" altLang="ko-KR" sz="1200" dirty="0" err="1">
                <a:latin typeface="CourierStd"/>
              </a:rPr>
              <a:t>currentRowString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stringArray</a:t>
            </a:r>
            <a:r>
              <a:rPr lang="en-US" altLang="ko-KR" sz="1200" dirty="0">
                <a:latin typeface="CourierStd"/>
              </a:rPr>
              <a:t>[row];</a:t>
            </a:r>
          </a:p>
          <a:p>
            <a:r>
              <a:rPr lang="en-US" altLang="ko-KR" sz="1200" dirty="0">
                <a:latin typeface="CourierStd"/>
              </a:rPr>
              <a:t>float y = -1 * (row - </a:t>
            </a:r>
            <a:r>
              <a:rPr lang="en-US" altLang="ko-KR" sz="1200" dirty="0" err="1">
                <a:latin typeface="CourierStd"/>
              </a:rPr>
              <a:t>yOffset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 err="1">
                <a:latin typeface="CourierStd"/>
              </a:rPr>
              <a:t>CreateRow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currentRowString</a:t>
            </a:r>
            <a:r>
              <a:rPr lang="en-US" altLang="ko-KR" sz="1200" dirty="0">
                <a:latin typeface="CourierStd"/>
              </a:rPr>
              <a:t>, y);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37339" y="173736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CourierStd"/>
              </a:rPr>
              <a:t>private void </a:t>
            </a:r>
            <a:r>
              <a:rPr lang="en-US" altLang="ko-KR" sz="1200" dirty="0" err="1">
                <a:latin typeface="CourierStd"/>
              </a:rPr>
              <a:t>CreateRow</a:t>
            </a:r>
            <a:r>
              <a:rPr lang="en-US" altLang="ko-KR" sz="1200" dirty="0">
                <a:latin typeface="CourierStd"/>
              </a:rPr>
              <a:t>(string </a:t>
            </a:r>
            <a:r>
              <a:rPr lang="en-US" altLang="ko-KR" sz="1200" dirty="0" err="1">
                <a:latin typeface="CourierStd"/>
              </a:rPr>
              <a:t>currentRowString</a:t>
            </a:r>
            <a:r>
              <a:rPr lang="en-US" altLang="ko-KR" sz="1200" dirty="0">
                <a:latin typeface="CourierStd"/>
              </a:rPr>
              <a:t>, float y) {</a:t>
            </a:r>
          </a:p>
          <a:p>
            <a:r>
              <a:rPr lang="en-US" altLang="ko-KR" sz="1200" dirty="0" err="1">
                <a:latin typeface="CourierStd"/>
              </a:rPr>
              <a:t>int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numChars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currentRowString.Length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float </a:t>
            </a:r>
            <a:r>
              <a:rPr lang="en-US" altLang="ko-KR" sz="1200" dirty="0" err="1">
                <a:latin typeface="CourierStd"/>
              </a:rPr>
              <a:t>xOffset</a:t>
            </a:r>
            <a:r>
              <a:rPr lang="en-US" altLang="ko-KR" sz="1200" dirty="0">
                <a:latin typeface="CourierStd"/>
              </a:rPr>
              <a:t> = (</a:t>
            </a:r>
            <a:r>
              <a:rPr lang="en-US" altLang="ko-KR" sz="1200" dirty="0" err="1">
                <a:latin typeface="CourierStd"/>
              </a:rPr>
              <a:t>numChars</a:t>
            </a:r>
            <a:r>
              <a:rPr lang="en-US" altLang="ko-KR" sz="1200" dirty="0">
                <a:latin typeface="CourierStd"/>
              </a:rPr>
              <a:t>/2);</a:t>
            </a:r>
          </a:p>
          <a:p>
            <a:r>
              <a:rPr lang="en-US" altLang="ko-KR" sz="1200" dirty="0">
                <a:latin typeface="CourierStd"/>
              </a:rPr>
              <a:t>for(</a:t>
            </a:r>
            <a:r>
              <a:rPr lang="en-US" altLang="ko-KR" sz="1200" dirty="0" err="1">
                <a:latin typeface="CourierStd"/>
              </a:rPr>
              <a:t>int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charPos</a:t>
            </a:r>
            <a:r>
              <a:rPr lang="en-US" altLang="ko-KR" sz="1200" dirty="0">
                <a:latin typeface="CourierStd"/>
              </a:rPr>
              <a:t> = 0; </a:t>
            </a:r>
            <a:r>
              <a:rPr lang="en-US" altLang="ko-KR" sz="1200" dirty="0" err="1">
                <a:latin typeface="CourierStd"/>
              </a:rPr>
              <a:t>charPos</a:t>
            </a:r>
            <a:r>
              <a:rPr lang="en-US" altLang="ko-KR" sz="1200" dirty="0">
                <a:latin typeface="CourierStd"/>
              </a:rPr>
              <a:t> &lt; </a:t>
            </a:r>
            <a:r>
              <a:rPr lang="en-US" altLang="ko-KR" sz="1200" dirty="0" err="1">
                <a:latin typeface="CourierStd"/>
              </a:rPr>
              <a:t>numChars</a:t>
            </a:r>
            <a:r>
              <a:rPr lang="en-US" altLang="ko-KR" sz="1200" dirty="0">
                <a:latin typeface="CourierStd"/>
              </a:rPr>
              <a:t>; </a:t>
            </a:r>
            <a:r>
              <a:rPr lang="en-US" altLang="ko-KR" sz="1200" dirty="0" err="1">
                <a:latin typeface="CourierStd"/>
              </a:rPr>
              <a:t>charPos</a:t>
            </a:r>
            <a:r>
              <a:rPr lang="en-US" altLang="ko-KR" sz="1200" dirty="0">
                <a:latin typeface="CourierStd"/>
              </a:rPr>
              <a:t>++){</a:t>
            </a:r>
          </a:p>
          <a:p>
            <a:r>
              <a:rPr lang="en-US" altLang="ko-KR" sz="1200" dirty="0">
                <a:latin typeface="CourierStd"/>
              </a:rPr>
              <a:t>float x = (</a:t>
            </a:r>
            <a:r>
              <a:rPr lang="en-US" altLang="ko-KR" sz="1200" dirty="0" err="1">
                <a:latin typeface="CourierStd"/>
              </a:rPr>
              <a:t>charPos</a:t>
            </a:r>
            <a:r>
              <a:rPr lang="en-US" altLang="ko-KR" sz="1200" dirty="0">
                <a:latin typeface="CourierStd"/>
              </a:rPr>
              <a:t> - </a:t>
            </a:r>
            <a:r>
              <a:rPr lang="en-US" altLang="ko-KR" sz="1200" dirty="0" err="1">
                <a:latin typeface="CourierStd"/>
              </a:rPr>
              <a:t>xOffset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char </a:t>
            </a:r>
            <a:r>
              <a:rPr lang="en-US" altLang="ko-KR" sz="1200" dirty="0" err="1">
                <a:latin typeface="CourierStd"/>
              </a:rPr>
              <a:t>prefabCharacter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currentRowString</a:t>
            </a:r>
            <a:r>
              <a:rPr lang="en-US" altLang="ko-KR" sz="1200" dirty="0">
                <a:latin typeface="CourierStd"/>
              </a:rPr>
              <a:t>[</a:t>
            </a:r>
            <a:r>
              <a:rPr lang="en-US" altLang="ko-KR" sz="1200" dirty="0" err="1">
                <a:latin typeface="CourierStd"/>
              </a:rPr>
              <a:t>charPos</a:t>
            </a:r>
            <a:r>
              <a:rPr lang="en-US" altLang="ko-KR" sz="1200" dirty="0">
                <a:latin typeface="CourierStd"/>
              </a:rPr>
              <a:t>];</a:t>
            </a:r>
          </a:p>
          <a:p>
            <a:r>
              <a:rPr lang="en-US" altLang="ko-KR" sz="1200" dirty="0">
                <a:latin typeface="CourierStd"/>
              </a:rPr>
              <a:t>if (</a:t>
            </a:r>
            <a:r>
              <a:rPr lang="en-US" altLang="ko-KR" sz="1200" dirty="0" err="1">
                <a:latin typeface="CourierStd"/>
              </a:rPr>
              <a:t>dictionary.ContainsKey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prefabCharacter</a:t>
            </a:r>
            <a:r>
              <a:rPr lang="en-US" altLang="ko-KR" sz="1200" dirty="0">
                <a:latin typeface="CourierStd"/>
              </a:rPr>
              <a:t>)){</a:t>
            </a:r>
          </a:p>
          <a:p>
            <a:r>
              <a:rPr lang="en-US" altLang="ko-KR" sz="1200" dirty="0" err="1">
                <a:latin typeface="CourierStd"/>
              </a:rPr>
              <a:t>CreatePrefabInstance</a:t>
            </a:r>
            <a:r>
              <a:rPr lang="en-US" altLang="ko-KR" sz="1200" dirty="0">
                <a:latin typeface="CourierStd"/>
              </a:rPr>
              <a:t>( dictionary[</a:t>
            </a:r>
            <a:r>
              <a:rPr lang="en-US" altLang="ko-KR" sz="1200" dirty="0" err="1">
                <a:latin typeface="CourierStd"/>
              </a:rPr>
              <a:t>prefabCharacter</a:t>
            </a:r>
            <a:r>
              <a:rPr lang="en-US" altLang="ko-KR" sz="1200" dirty="0">
                <a:latin typeface="CourierStd"/>
              </a:rPr>
              <a:t>], x, y);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private void </a:t>
            </a:r>
            <a:r>
              <a:rPr lang="en-US" altLang="ko-KR" sz="1200" dirty="0" err="1">
                <a:latin typeface="CourierStd"/>
              </a:rPr>
              <a:t>CreatePrefabInstance</a:t>
            </a:r>
            <a:r>
              <a:rPr lang="en-US" altLang="ko-KR" sz="1200" dirty="0">
                <a:latin typeface="CourierStd"/>
              </a:rPr>
              <a:t>(</a:t>
            </a:r>
            <a:r>
              <a:rPr lang="en-US" altLang="ko-KR" sz="1200" dirty="0" err="1">
                <a:latin typeface="CourierStd"/>
              </a:rPr>
              <a:t>GameObject</a:t>
            </a:r>
            <a:r>
              <a:rPr lang="en-US" altLang="ko-KR" sz="1200" dirty="0">
                <a:latin typeface="CourierStd"/>
              </a:rPr>
              <a:t> </a:t>
            </a:r>
            <a:r>
              <a:rPr lang="en-US" altLang="ko-KR" sz="1200" dirty="0" err="1">
                <a:latin typeface="CourierStd"/>
              </a:rPr>
              <a:t>objectPrefab</a:t>
            </a:r>
            <a:r>
              <a:rPr lang="en-US" altLang="ko-KR" sz="1200" dirty="0">
                <a:latin typeface="CourierStd"/>
              </a:rPr>
              <a:t>, float</a:t>
            </a:r>
          </a:p>
          <a:p>
            <a:r>
              <a:rPr lang="en-US" altLang="ko-KR" sz="1200" dirty="0">
                <a:latin typeface="CourierStd"/>
              </a:rPr>
              <a:t>x, float y){</a:t>
            </a:r>
          </a:p>
          <a:p>
            <a:r>
              <a:rPr lang="en-US" altLang="ko-KR" sz="1200" dirty="0">
                <a:latin typeface="CourierStd"/>
              </a:rPr>
              <a:t>float z = 0;</a:t>
            </a:r>
          </a:p>
          <a:p>
            <a:r>
              <a:rPr lang="en-US" altLang="ko-KR" sz="1200" dirty="0">
                <a:latin typeface="CourierStd"/>
              </a:rPr>
              <a:t>Vector3 position = new Vector3(x, y, z);</a:t>
            </a:r>
          </a:p>
          <a:p>
            <a:r>
              <a:rPr lang="en-US" altLang="ko-KR" sz="1200" dirty="0">
                <a:latin typeface="CourierStd"/>
              </a:rPr>
              <a:t>Quaternion </a:t>
            </a:r>
            <a:r>
              <a:rPr lang="en-US" altLang="ko-KR" sz="1200" dirty="0" err="1">
                <a:latin typeface="CourierStd"/>
              </a:rPr>
              <a:t>noRotation</a:t>
            </a:r>
            <a:r>
              <a:rPr lang="en-US" altLang="ko-KR" sz="1200" dirty="0">
                <a:latin typeface="CourierStd"/>
              </a:rPr>
              <a:t> = </a:t>
            </a:r>
            <a:r>
              <a:rPr lang="en-US" altLang="ko-KR" sz="1200" dirty="0" err="1">
                <a:latin typeface="CourierStd"/>
              </a:rPr>
              <a:t>Quaternion.identity</a:t>
            </a:r>
            <a:r>
              <a:rPr lang="en-US" altLang="ko-KR" sz="1200" dirty="0">
                <a:latin typeface="CourierStd"/>
              </a:rPr>
              <a:t>;</a:t>
            </a:r>
          </a:p>
          <a:p>
            <a:r>
              <a:rPr lang="en-US" altLang="ko-KR" sz="1200" dirty="0">
                <a:latin typeface="CourierStd"/>
              </a:rPr>
              <a:t>Instantiate (</a:t>
            </a:r>
            <a:r>
              <a:rPr lang="en-US" altLang="ko-KR" sz="1200" dirty="0" err="1">
                <a:latin typeface="CourierStd"/>
              </a:rPr>
              <a:t>objectPrefab</a:t>
            </a:r>
            <a:r>
              <a:rPr lang="en-US" altLang="ko-KR" sz="1200" dirty="0">
                <a:latin typeface="CourierStd"/>
              </a:rPr>
              <a:t>, position, </a:t>
            </a:r>
            <a:r>
              <a:rPr lang="en-US" altLang="ko-KR" sz="1200" dirty="0" err="1">
                <a:latin typeface="CourierStd"/>
              </a:rPr>
              <a:t>noRotation</a:t>
            </a:r>
            <a:r>
              <a:rPr lang="en-US" altLang="ko-KR" sz="1200" dirty="0">
                <a:latin typeface="CourierStd"/>
              </a:rPr>
              <a:t>);</a:t>
            </a:r>
          </a:p>
          <a:p>
            <a:r>
              <a:rPr lang="en-US" altLang="ko-KR" sz="1200" dirty="0">
                <a:latin typeface="CourierStd"/>
              </a:rPr>
              <a:t>}</a:t>
            </a:r>
          </a:p>
          <a:p>
            <a:r>
              <a:rPr lang="en-US" altLang="ko-KR" sz="1200" dirty="0">
                <a:latin typeface="CourierStd"/>
              </a:rPr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9267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10. With the </a:t>
            </a:r>
            <a:r>
              <a:rPr lang="en-US" altLang="ko-KR" sz="2400" b="1" dirty="0">
                <a:solidFill>
                  <a:srgbClr val="0070C0"/>
                </a:solidFill>
              </a:rPr>
              <a:t>Main Camera </a:t>
            </a:r>
            <a:r>
              <a:rPr lang="en-US" altLang="ko-KR" sz="2400" dirty="0">
                <a:solidFill>
                  <a:srgbClr val="FF0000"/>
                </a:solidFill>
              </a:rPr>
              <a:t>selected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drag</a:t>
            </a:r>
            <a:r>
              <a:rPr lang="en-US" altLang="ko-KR" sz="2200" dirty="0"/>
              <a:t> the appropriate </a:t>
            </a:r>
            <a:r>
              <a:rPr lang="en-US" altLang="ko-KR" sz="2200" b="1" dirty="0"/>
              <a:t>prefabs</a:t>
            </a:r>
            <a:r>
              <a:rPr lang="en-US" altLang="ko-KR" sz="2200" dirty="0"/>
              <a:t> onto the </a:t>
            </a:r>
            <a:r>
              <a:rPr lang="en-US" altLang="ko-KR" sz="2200" b="1" dirty="0">
                <a:solidFill>
                  <a:srgbClr val="0070C0"/>
                </a:solidFill>
              </a:rPr>
              <a:t>prefabs slots </a:t>
            </a:r>
            <a:r>
              <a:rPr lang="en-US" altLang="ko-KR" sz="2200" dirty="0"/>
              <a:t>in the </a:t>
            </a:r>
            <a:r>
              <a:rPr lang="en-US" altLang="ko-KR" sz="2200" b="1" dirty="0"/>
              <a:t>Inspector</a:t>
            </a:r>
            <a:r>
              <a:rPr lang="en-US" altLang="ko-KR" sz="2200" dirty="0"/>
              <a:t>, for the </a:t>
            </a:r>
            <a:r>
              <a:rPr lang="en-US" altLang="ko-KR" sz="2200" b="1" dirty="0" err="1">
                <a:solidFill>
                  <a:srgbClr val="0070C0"/>
                </a:solidFill>
              </a:rPr>
              <a:t>LoadMapFromTextfile</a:t>
            </a:r>
            <a:r>
              <a:rPr lang="en-US" altLang="ko-KR" sz="2200" dirty="0"/>
              <a:t> Script component.</a:t>
            </a:r>
            <a:endParaRPr lang="ko-KR" alt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113998"/>
            <a:ext cx="3702050" cy="3487255"/>
          </a:xfrm>
        </p:spPr>
      </p:pic>
    </p:spTree>
    <p:extLst>
      <p:ext uri="{BB962C8B-B14F-4D97-AF65-F5344CB8AC3E}">
        <p14:creationId xmlns:p14="http://schemas.microsoft.com/office/powerpoint/2010/main" val="2157929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 – HOW it work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dirty="0">
                <a:solidFill>
                  <a:srgbClr val="0070C0"/>
                </a:solidFill>
              </a:rPr>
              <a:t>Sprite sheet </a:t>
            </a:r>
            <a:r>
              <a:rPr lang="en-US" altLang="ko-KR" sz="2800" dirty="0"/>
              <a:t>was </a:t>
            </a:r>
          </a:p>
          <a:p>
            <a:pPr lvl="1"/>
            <a:r>
              <a:rPr lang="en-US" altLang="ko-KR" sz="2600" dirty="0"/>
              <a:t>automatically sliced up into hundreds of 128 x 128 pixel Sprite squares.</a:t>
            </a:r>
          </a:p>
          <a:p>
            <a:r>
              <a:rPr lang="en-US" altLang="ko-KR" sz="2800" dirty="0"/>
              <a:t>We created the prefab objects from some of these sprites, </a:t>
            </a:r>
          </a:p>
          <a:p>
            <a:pPr lvl="1"/>
            <a:r>
              <a:rPr lang="en-US" altLang="ko-KR" sz="2600" dirty="0"/>
              <a:t>so that the copies can be created at runtime when needed.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81658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 – HOW it work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b="1" dirty="0">
                <a:solidFill>
                  <a:srgbClr val="0070C0"/>
                </a:solidFill>
              </a:rPr>
              <a:t>Awake</a:t>
            </a:r>
            <a:r>
              <a:rPr lang="en-US" altLang="ko-KR" sz="2800" dirty="0">
                <a:solidFill>
                  <a:srgbClr val="0070C0"/>
                </a:solidFill>
              </a:rPr>
              <a:t>() </a:t>
            </a:r>
            <a:r>
              <a:rPr lang="en-US" altLang="ko-KR" sz="2800" dirty="0"/>
              <a:t>method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splits</a:t>
            </a:r>
            <a:r>
              <a:rPr lang="en-US" altLang="ko-KR" sz="2600" dirty="0"/>
              <a:t> the string into an array using the newline character as a separator. </a:t>
            </a:r>
          </a:p>
          <a:p>
            <a:pPr lvl="1"/>
            <a:r>
              <a:rPr lang="en-US" altLang="ko-KR" sz="2600" dirty="0"/>
              <a:t>So now, we have </a:t>
            </a:r>
            <a:r>
              <a:rPr lang="en-US" altLang="ko-KR" sz="2600" b="1" dirty="0" err="1"/>
              <a:t>stringArray</a:t>
            </a:r>
            <a:r>
              <a:rPr lang="en-US" altLang="ko-KR" sz="2600" dirty="0"/>
              <a:t> with an entry for each row of the text data.</a:t>
            </a:r>
          </a:p>
          <a:p>
            <a:pPr lvl="1"/>
            <a:r>
              <a:rPr lang="en-US" altLang="ko-KR" sz="2600" dirty="0"/>
              <a:t>The </a:t>
            </a:r>
            <a:r>
              <a:rPr lang="en-US" altLang="ko-KR" sz="2600" b="1" dirty="0" err="1">
                <a:solidFill>
                  <a:srgbClr val="0070C0"/>
                </a:solidFill>
              </a:rPr>
              <a:t>BuildMase</a:t>
            </a:r>
            <a:r>
              <a:rPr lang="en-US" altLang="ko-KR" sz="2600" dirty="0">
                <a:solidFill>
                  <a:srgbClr val="0070C0"/>
                </a:solidFill>
              </a:rPr>
              <a:t>(…) </a:t>
            </a:r>
            <a:r>
              <a:rPr lang="en-US" altLang="ko-KR" sz="2600" dirty="0"/>
              <a:t>method is </a:t>
            </a:r>
            <a:r>
              <a:rPr lang="en-US" altLang="ko-KR" sz="2600" dirty="0">
                <a:solidFill>
                  <a:srgbClr val="FF0000"/>
                </a:solidFill>
              </a:rPr>
              <a:t>called</a:t>
            </a:r>
            <a:r>
              <a:rPr lang="en-US" altLang="ko-KR" sz="2600" dirty="0"/>
              <a:t> with the </a:t>
            </a:r>
            <a:r>
              <a:rPr lang="en-US" altLang="ko-KR" sz="2600" dirty="0" err="1"/>
              <a:t>stringArray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2578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Standalone executables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/>
              <a:t>(.exe) offer another possible workflow, </a:t>
            </a:r>
          </a:p>
          <a:p>
            <a:pPr lvl="1"/>
            <a:r>
              <a:rPr lang="en-US" altLang="ko-KR" sz="2800" dirty="0"/>
              <a:t>which is the </a:t>
            </a:r>
            <a:r>
              <a:rPr lang="en-US" altLang="ko-KR" sz="2800" dirty="0">
                <a:solidFill>
                  <a:srgbClr val="00B050"/>
                </a:solidFill>
              </a:rPr>
              <a:t>adding of files into the Resources folder of the game after it has been built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800" dirty="0"/>
              <a:t>This will support game media asset developers being able to </a:t>
            </a:r>
            <a:r>
              <a:rPr lang="en-US" altLang="ko-KR" sz="2800" dirty="0">
                <a:solidFill>
                  <a:srgbClr val="00B050"/>
                </a:solidFill>
              </a:rPr>
              <a:t>provide the final version of assets </a:t>
            </a:r>
            <a:r>
              <a:rPr lang="en-US" altLang="ko-KR" sz="2800" dirty="0">
                <a:solidFill>
                  <a:srgbClr val="FF0000"/>
                </a:solidFill>
              </a:rPr>
              <a:t>after</a:t>
            </a:r>
            <a:r>
              <a:rPr lang="en-US" altLang="ko-KR" sz="2800" dirty="0">
                <a:solidFill>
                  <a:srgbClr val="00B050"/>
                </a:solidFill>
              </a:rPr>
              <a:t> development and building has been completed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632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 – HOW it 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609"/>
            <a:ext cx="7696200" cy="402336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dirty="0" err="1">
                <a:solidFill>
                  <a:srgbClr val="0070C0"/>
                </a:solidFill>
              </a:rPr>
              <a:t>BuildMaze</a:t>
            </a:r>
            <a:r>
              <a:rPr lang="en-US" altLang="ko-KR" sz="2400" dirty="0">
                <a:solidFill>
                  <a:srgbClr val="0070C0"/>
                </a:solidFill>
              </a:rPr>
              <a:t>(…) </a:t>
            </a:r>
            <a:r>
              <a:rPr lang="en-US" altLang="ko-KR" sz="2400" dirty="0"/>
              <a:t>method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interrogates</a:t>
            </a:r>
            <a:r>
              <a:rPr lang="en-US" altLang="ko-KR" sz="2400" dirty="0"/>
              <a:t> the array </a:t>
            </a:r>
            <a:r>
              <a:rPr lang="en-US" altLang="ko-KR" sz="2400" dirty="0">
                <a:solidFill>
                  <a:srgbClr val="0070C0"/>
                </a:solidFill>
              </a:rPr>
              <a:t>to find </a:t>
            </a:r>
            <a:r>
              <a:rPr lang="en-US" altLang="ko-KR" sz="2400" dirty="0"/>
              <a:t>its length </a:t>
            </a:r>
          </a:p>
          <a:p>
            <a:pPr lvl="2"/>
            <a:r>
              <a:rPr lang="en-US" altLang="ko-KR" sz="2000" dirty="0"/>
              <a:t>(the number of rows of data for this level), and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sets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yOffSet</a:t>
            </a:r>
            <a:r>
              <a:rPr lang="en-US" altLang="ko-KR" sz="2400" dirty="0"/>
              <a:t> to half this value. </a:t>
            </a:r>
          </a:p>
          <a:p>
            <a:pPr lvl="1"/>
            <a:r>
              <a:rPr lang="en-US" altLang="ko-KR" sz="2400" dirty="0"/>
              <a:t>This is done to </a:t>
            </a:r>
            <a:r>
              <a:rPr lang="en-US" altLang="ko-KR" sz="2400" dirty="0">
                <a:solidFill>
                  <a:srgbClr val="FF0000"/>
                </a:solidFill>
              </a:rPr>
              <a:t>allow</a:t>
            </a:r>
            <a:r>
              <a:rPr lang="en-US" altLang="ko-KR" sz="2400" dirty="0"/>
              <a:t> the </a:t>
            </a:r>
            <a:r>
              <a:rPr lang="en-US" altLang="ko-KR" sz="2400" dirty="0">
                <a:solidFill>
                  <a:srgbClr val="0070C0"/>
                </a:solidFill>
              </a:rPr>
              <a:t>placing of the prefabs </a:t>
            </a:r>
            <a:r>
              <a:rPr lang="en-US" altLang="ko-KR" sz="2400" dirty="0"/>
              <a:t>half above </a:t>
            </a:r>
            <a:r>
              <a:rPr lang="en-US" altLang="ko-KR" sz="2400" dirty="0">
                <a:solidFill>
                  <a:srgbClr val="00B050"/>
                </a:solidFill>
              </a:rPr>
              <a:t>Y = 0 </a:t>
            </a:r>
            <a:r>
              <a:rPr lang="en-US" altLang="ko-KR" sz="2400" dirty="0"/>
              <a:t>and half below, so </a:t>
            </a:r>
            <a:r>
              <a:rPr lang="en-US" altLang="ko-KR" sz="2400" dirty="0">
                <a:solidFill>
                  <a:srgbClr val="00B050"/>
                </a:solidFill>
              </a:rPr>
              <a:t>(0,0,0) </a:t>
            </a:r>
            <a:r>
              <a:rPr lang="en-US" altLang="ko-KR" sz="2400" dirty="0"/>
              <a:t>is the center of the level map. </a:t>
            </a:r>
          </a:p>
          <a:p>
            <a:pPr lvl="1"/>
            <a:r>
              <a:rPr lang="en-US" altLang="ko-KR" sz="2400" dirty="0"/>
              <a:t>A for-loop is used to read each row's string from the array. </a:t>
            </a:r>
          </a:p>
          <a:p>
            <a:r>
              <a:rPr lang="en-US" altLang="ko-KR" sz="2400" dirty="0"/>
              <a:t>It </a:t>
            </a:r>
            <a:r>
              <a:rPr lang="en-US" altLang="ko-KR" sz="2400" dirty="0">
                <a:solidFill>
                  <a:srgbClr val="FF0000"/>
                </a:solidFill>
              </a:rPr>
              <a:t>passes</a:t>
            </a:r>
            <a:r>
              <a:rPr lang="en-US" altLang="ko-KR" sz="2400" dirty="0"/>
              <a:t> it to the </a:t>
            </a:r>
            <a:r>
              <a:rPr lang="en-US" altLang="ko-KR" sz="2400" b="1" dirty="0" err="1"/>
              <a:t>CreateRow</a:t>
            </a:r>
            <a:r>
              <a:rPr lang="en-US" altLang="ko-KR" sz="2400" dirty="0"/>
              <a:t>(…) method along with the Y-value corresponding to the current row.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6516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 – HOW it work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dirty="0" err="1">
                <a:solidFill>
                  <a:srgbClr val="0070C0"/>
                </a:solidFill>
              </a:rPr>
              <a:t>CreateRow</a:t>
            </a:r>
            <a:r>
              <a:rPr lang="en-US" altLang="ko-KR" sz="2800" dirty="0">
                <a:solidFill>
                  <a:srgbClr val="0070C0"/>
                </a:solidFill>
              </a:rPr>
              <a:t>(…) </a:t>
            </a:r>
            <a:r>
              <a:rPr lang="en-US" altLang="ko-KR" sz="2800" dirty="0"/>
              <a:t>method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extracts</a:t>
            </a:r>
            <a:r>
              <a:rPr lang="en-US" altLang="ko-KR" sz="2400" dirty="0"/>
              <a:t> the length of the string, and </a:t>
            </a:r>
            <a:r>
              <a:rPr lang="en-US" altLang="ko-KR" sz="2400" dirty="0">
                <a:solidFill>
                  <a:srgbClr val="FF0000"/>
                </a:solidFill>
              </a:rPr>
              <a:t>sets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0070C0"/>
                </a:solidFill>
              </a:rPr>
              <a:t>xOffSet</a:t>
            </a:r>
            <a:r>
              <a:rPr lang="en-US" altLang="ko-KR" sz="2400" dirty="0"/>
              <a:t> to half this value. </a:t>
            </a:r>
          </a:p>
          <a:p>
            <a:pPr lvl="1"/>
            <a:r>
              <a:rPr lang="en-US" altLang="ko-KR" sz="2400" dirty="0"/>
              <a:t>This is done to </a:t>
            </a:r>
            <a:r>
              <a:rPr lang="en-US" altLang="ko-KR" sz="2400" dirty="0">
                <a:solidFill>
                  <a:srgbClr val="00B050"/>
                </a:solidFill>
              </a:rPr>
              <a:t>allow the placing of the prefabs </a:t>
            </a:r>
            <a:r>
              <a:rPr lang="en-US" altLang="ko-KR" sz="2400" dirty="0"/>
              <a:t>half to the left of </a:t>
            </a:r>
            <a:r>
              <a:rPr lang="en-US" altLang="ko-KR" sz="2400" dirty="0">
                <a:solidFill>
                  <a:srgbClr val="00B050"/>
                </a:solidFill>
              </a:rPr>
              <a:t>X = 0 </a:t>
            </a:r>
            <a:r>
              <a:rPr lang="en-US" altLang="ko-KR" sz="2400" dirty="0"/>
              <a:t>and half to the right, so (0,0,0) is the center of the level map. </a:t>
            </a:r>
          </a:p>
          <a:p>
            <a:pPr lvl="1"/>
            <a:r>
              <a:rPr lang="en-US" altLang="ko-KR" sz="2400" dirty="0"/>
              <a:t>A for-loop is used to read each character from the current row's string, and </a:t>
            </a:r>
          </a:p>
          <a:p>
            <a:pPr lvl="1"/>
            <a:r>
              <a:rPr lang="en-US" altLang="ko-KR" sz="2400" dirty="0"/>
              <a:t>the </a:t>
            </a:r>
            <a:r>
              <a:rPr lang="en-US" altLang="ko-KR" sz="2400" b="1" dirty="0" err="1">
                <a:solidFill>
                  <a:srgbClr val="0070C0"/>
                </a:solidFill>
              </a:rPr>
              <a:t>CreatePrefabIInstance</a:t>
            </a:r>
            <a:r>
              <a:rPr lang="en-US" altLang="ko-KR" sz="2400" dirty="0">
                <a:solidFill>
                  <a:srgbClr val="0070C0"/>
                </a:solidFill>
              </a:rPr>
              <a:t> (…) </a:t>
            </a:r>
            <a:r>
              <a:rPr lang="en-US" altLang="ko-KR" sz="2400" dirty="0"/>
              <a:t>method is </a:t>
            </a:r>
            <a:r>
              <a:rPr lang="en-US" altLang="ko-KR" sz="2400" dirty="0">
                <a:solidFill>
                  <a:srgbClr val="0070C0"/>
                </a:solidFill>
              </a:rPr>
              <a:t>called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70C0"/>
                </a:solidFill>
              </a:rPr>
              <a:t>passing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prefab reference </a:t>
            </a:r>
            <a:r>
              <a:rPr lang="en-US" altLang="ko-KR" sz="2400" dirty="0"/>
              <a:t>in the dictionary for that character, and the </a:t>
            </a:r>
            <a:r>
              <a:rPr lang="en-US" altLang="ko-KR" sz="2400" i="1" dirty="0"/>
              <a:t>x </a:t>
            </a:r>
            <a:r>
              <a:rPr lang="en-US" altLang="ko-KR" sz="2400" dirty="0"/>
              <a:t>and </a:t>
            </a:r>
            <a:r>
              <a:rPr lang="en-US" altLang="ko-KR" sz="2400" i="1" dirty="0"/>
              <a:t>y </a:t>
            </a:r>
            <a:r>
              <a:rPr lang="en-US" altLang="ko-KR" sz="2400" dirty="0"/>
              <a:t>value.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43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game data from a text file map – HOW it work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dirty="0" err="1">
                <a:solidFill>
                  <a:srgbClr val="0070C0"/>
                </a:solidFill>
              </a:rPr>
              <a:t>CreatePrefabInstance</a:t>
            </a:r>
            <a:r>
              <a:rPr lang="en-US" altLang="ko-KR" sz="2800" dirty="0">
                <a:solidFill>
                  <a:srgbClr val="0070C0"/>
                </a:solidFill>
              </a:rPr>
              <a:t>(…) </a:t>
            </a:r>
            <a:r>
              <a:rPr lang="en-US" altLang="ko-KR" sz="2800" dirty="0"/>
              <a:t>method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instantiates</a:t>
            </a:r>
            <a:r>
              <a:rPr lang="en-US" altLang="ko-KR" sz="2600" dirty="0"/>
              <a:t> the given </a:t>
            </a:r>
            <a:r>
              <a:rPr lang="en-US" altLang="ko-KR" sz="2600" b="1" dirty="0"/>
              <a:t>prefab</a:t>
            </a:r>
          </a:p>
          <a:p>
            <a:pPr lvl="1"/>
            <a:r>
              <a:rPr lang="en-US" altLang="ko-KR" sz="2600" dirty="0"/>
              <a:t>at a </a:t>
            </a:r>
            <a:r>
              <a:rPr lang="en-US" altLang="ko-KR" sz="2600" b="1" dirty="0">
                <a:solidFill>
                  <a:srgbClr val="0070C0"/>
                </a:solidFill>
              </a:rPr>
              <a:t>position</a:t>
            </a:r>
            <a:r>
              <a:rPr lang="en-US" altLang="ko-KR" sz="2600" dirty="0"/>
              <a:t> of (</a:t>
            </a:r>
            <a:r>
              <a:rPr lang="en-US" altLang="ko-KR" sz="2600" i="1" dirty="0">
                <a:solidFill>
                  <a:srgbClr val="00B050"/>
                </a:solidFill>
              </a:rPr>
              <a:t>x</a:t>
            </a:r>
            <a:r>
              <a:rPr lang="en-US" altLang="ko-KR" sz="2600" dirty="0"/>
              <a:t>, </a:t>
            </a:r>
            <a:r>
              <a:rPr lang="en-US" altLang="ko-KR" sz="2600" i="1" dirty="0">
                <a:solidFill>
                  <a:srgbClr val="00B050"/>
                </a:solidFill>
              </a:rPr>
              <a:t>y</a:t>
            </a:r>
            <a:r>
              <a:rPr lang="en-US" altLang="ko-KR" sz="2600" dirty="0"/>
              <a:t>, </a:t>
            </a:r>
            <a:r>
              <a:rPr lang="en-US" altLang="ko-KR" sz="2600" i="1" dirty="0">
                <a:solidFill>
                  <a:srgbClr val="00B050"/>
                </a:solidFill>
              </a:rPr>
              <a:t>z</a:t>
            </a:r>
            <a:r>
              <a:rPr lang="en-US" altLang="ko-KR" sz="2600" dirty="0"/>
              <a:t>) where </a:t>
            </a:r>
            <a:r>
              <a:rPr lang="en-US" altLang="ko-KR" sz="2600" i="1" dirty="0">
                <a:solidFill>
                  <a:srgbClr val="0070C0"/>
                </a:solidFill>
              </a:rPr>
              <a:t>z</a:t>
            </a:r>
            <a:r>
              <a:rPr lang="en-US" altLang="ko-KR" sz="2600" i="1" dirty="0"/>
              <a:t> </a:t>
            </a:r>
            <a:r>
              <a:rPr lang="en-US" altLang="ko-KR" sz="2600" dirty="0"/>
              <a:t>is always </a:t>
            </a:r>
            <a:r>
              <a:rPr lang="en-US" altLang="ko-KR" sz="2600" dirty="0">
                <a:solidFill>
                  <a:srgbClr val="00B050"/>
                </a:solidFill>
              </a:rPr>
              <a:t>zero</a:t>
            </a:r>
            <a:r>
              <a:rPr lang="en-US" altLang="ko-KR" sz="2600" dirty="0"/>
              <a:t>, </a:t>
            </a:r>
          </a:p>
          <a:p>
            <a:pPr lvl="1"/>
            <a:r>
              <a:rPr lang="en-US" altLang="ko-KR" sz="2600" dirty="0"/>
              <a:t>and there is </a:t>
            </a:r>
            <a:r>
              <a:rPr lang="en-US" altLang="ko-KR" sz="2600" dirty="0">
                <a:solidFill>
                  <a:srgbClr val="0070C0"/>
                </a:solidFill>
              </a:rPr>
              <a:t>no rotation </a:t>
            </a:r>
            <a:r>
              <a:rPr lang="en-US" altLang="ko-KR" sz="2600" dirty="0"/>
              <a:t>(</a:t>
            </a:r>
            <a:r>
              <a:rPr lang="en-US" altLang="ko-KR" sz="2600" dirty="0" err="1"/>
              <a:t>Quarternion.identity</a:t>
            </a:r>
            <a:r>
              <a:rPr lang="en-US" altLang="ko-KR" sz="2600" dirty="0"/>
              <a:t>).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3754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However, </a:t>
            </a:r>
            <a:r>
              <a:rPr lang="en-US" altLang="ko-KR" sz="3600" dirty="0">
                <a:solidFill>
                  <a:srgbClr val="7030A0"/>
                </a:solidFill>
              </a:rPr>
              <a:t>another option </a:t>
            </a:r>
            <a:r>
              <a:rPr lang="en-US" altLang="ko-KR" sz="3600" dirty="0"/>
              <a:t>is </a:t>
            </a:r>
          </a:p>
          <a:p>
            <a:pPr lvl="1"/>
            <a:r>
              <a:rPr lang="en-US" altLang="ko-KR" sz="3200" dirty="0"/>
              <a:t>to use the </a:t>
            </a:r>
            <a:r>
              <a:rPr lang="en-US" altLang="ko-KR" sz="3200" dirty="0">
                <a:solidFill>
                  <a:srgbClr val="0070C0"/>
                </a:solidFill>
              </a:rPr>
              <a:t>WWW</a:t>
            </a:r>
            <a:r>
              <a:rPr lang="en-US" altLang="ko-KR" sz="3200" dirty="0"/>
              <a:t> class </a:t>
            </a:r>
          </a:p>
          <a:p>
            <a:pPr lvl="2"/>
            <a:r>
              <a:rPr lang="en-US" altLang="ko-KR" sz="2800" dirty="0"/>
              <a:t>to </a:t>
            </a:r>
            <a:r>
              <a:rPr lang="en-US" altLang="ko-KR" sz="2800" dirty="0">
                <a:solidFill>
                  <a:srgbClr val="00B050"/>
                </a:solidFill>
              </a:rPr>
              <a:t>dynamically read assets from the web at runtime</a:t>
            </a:r>
            <a:r>
              <a:rPr lang="en-US" altLang="ko-KR" sz="2800" dirty="0"/>
              <a:t>; </a:t>
            </a:r>
          </a:p>
          <a:p>
            <a:pPr lvl="2"/>
            <a:r>
              <a:rPr lang="en-US" altLang="ko-KR" sz="2800" dirty="0"/>
              <a:t>for </a:t>
            </a:r>
            <a:r>
              <a:rPr lang="en-US" altLang="ko-KR" sz="2800" dirty="0">
                <a:solidFill>
                  <a:srgbClr val="FF0000"/>
                </a:solidFill>
              </a:rPr>
              <a:t>communication</a:t>
            </a:r>
            <a:r>
              <a:rPr lang="en-US" altLang="ko-KR" sz="2800" dirty="0"/>
              <a:t> with a high score or multiplayer server, and </a:t>
            </a:r>
            <a:r>
              <a:rPr lang="en-US" altLang="ko-KR" sz="2800" dirty="0">
                <a:solidFill>
                  <a:srgbClr val="FF0000"/>
                </a:solidFill>
              </a:rPr>
              <a:t>sending</a:t>
            </a:r>
            <a:r>
              <a:rPr lang="en-US" altLang="ko-KR" sz="2800" dirty="0"/>
              <a:t> and </a:t>
            </a:r>
            <a:r>
              <a:rPr lang="en-US" altLang="ko-KR" sz="2800" dirty="0">
                <a:solidFill>
                  <a:srgbClr val="FF0000"/>
                </a:solidFill>
              </a:rPr>
              <a:t>receiving</a:t>
            </a:r>
            <a:r>
              <a:rPr lang="en-US" altLang="ko-KR" sz="2800" dirty="0"/>
              <a:t> information and files.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394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3" y="1846263"/>
            <a:ext cx="6763063" cy="4022725"/>
          </a:xfrm>
        </p:spPr>
      </p:pic>
    </p:spTree>
    <p:extLst>
      <p:ext uri="{BB962C8B-B14F-4D97-AF65-F5344CB8AC3E}">
        <p14:creationId xmlns:p14="http://schemas.microsoft.com/office/powerpoint/2010/main" val="40854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Working with external resources – introduction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It is </a:t>
            </a:r>
            <a:r>
              <a:rPr lang="en-US" altLang="ko-KR" sz="3200" dirty="0">
                <a:solidFill>
                  <a:srgbClr val="FF0000"/>
                </a:solidFill>
              </a:rPr>
              <a:t>important</a:t>
            </a:r>
            <a:r>
              <a:rPr lang="en-US" altLang="ko-KR" sz="3200" dirty="0"/>
              <a:t> to keep in mind the </a:t>
            </a:r>
            <a:r>
              <a:rPr lang="en-US" altLang="ko-KR" sz="3200" dirty="0">
                <a:solidFill>
                  <a:srgbClr val="0070C0"/>
                </a:solidFill>
              </a:rPr>
              <a:t>data types that can be used </a:t>
            </a:r>
            <a:r>
              <a:rPr lang="en-US" altLang="ko-KR" sz="3200" dirty="0"/>
              <a:t>when </a:t>
            </a:r>
            <a:r>
              <a:rPr lang="en-US" altLang="ko-KR" sz="3200" dirty="0">
                <a:solidFill>
                  <a:srgbClr val="00B050"/>
                </a:solidFill>
              </a:rPr>
              <a:t>loading/saving data</a:t>
            </a:r>
            <a:r>
              <a:rPr lang="en-US" altLang="ko-KR" sz="3200" dirty="0"/>
              <a:t> either </a:t>
            </a:r>
            <a:r>
              <a:rPr lang="en-US" altLang="ko-KR" sz="3200" dirty="0">
                <a:solidFill>
                  <a:srgbClr val="7030A0"/>
                </a:solidFill>
              </a:rPr>
              <a:t>locally</a:t>
            </a:r>
            <a:r>
              <a:rPr lang="en-US" altLang="ko-KR" sz="3200" dirty="0"/>
              <a:t> or via the </a:t>
            </a:r>
            <a:r>
              <a:rPr lang="en-US" altLang="ko-KR" sz="3200" dirty="0">
                <a:solidFill>
                  <a:srgbClr val="7030A0"/>
                </a:solidFill>
              </a:rPr>
              <a:t>web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7030A0"/>
                </a:solidFill>
              </a:rPr>
              <a:t>interface</a:t>
            </a:r>
            <a:r>
              <a:rPr lang="en-US" altLang="ko-KR" sz="3200" dirty="0"/>
              <a:t>.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C# code</a:t>
            </a:r>
            <a:r>
              <a:rPr lang="en-US" altLang="ko-KR" sz="2800" dirty="0"/>
              <a:t>, </a:t>
            </a:r>
          </a:p>
          <a:p>
            <a:pPr lvl="2"/>
            <a:r>
              <a:rPr lang="en-US" altLang="ko-KR" sz="2400" dirty="0"/>
              <a:t>our variables can be of any type permitted by the language,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Web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interface</a:t>
            </a:r>
            <a:r>
              <a:rPr lang="en-US" altLang="ko-KR" sz="2800" dirty="0"/>
              <a:t>, or to a </a:t>
            </a:r>
            <a:r>
              <a:rPr lang="en-US" altLang="ko-KR" sz="2800" dirty="0">
                <a:solidFill>
                  <a:srgbClr val="0070C0"/>
                </a:solidFill>
              </a:rPr>
              <a:t>local storage </a:t>
            </a:r>
            <a:r>
              <a:rPr lang="en-US" altLang="ko-KR" sz="2800" dirty="0"/>
              <a:t>using Unity's </a:t>
            </a:r>
            <a:r>
              <a:rPr lang="en-US" altLang="ko-KR" sz="2800" dirty="0" err="1"/>
              <a:t>PlayerPrefs</a:t>
            </a:r>
            <a:r>
              <a:rPr lang="en-US" altLang="ko-KR" sz="2800" dirty="0"/>
              <a:t> class, </a:t>
            </a:r>
          </a:p>
          <a:p>
            <a:pPr lvl="2"/>
            <a:r>
              <a:rPr lang="en-US" altLang="ko-KR" sz="2400" dirty="0"/>
              <a:t>it is restricted in the types of data that we can work with.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563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6614</TotalTime>
  <Words>3743</Words>
  <Application>Microsoft Office PowerPoint</Application>
  <PresentationFormat>On-screen Show (4:3)</PresentationFormat>
  <Paragraphs>474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CourierStd</vt:lpstr>
      <vt:lpstr>맑은 고딕</vt:lpstr>
      <vt:lpstr>Calibri</vt:lpstr>
      <vt:lpstr>Calibri Light</vt:lpstr>
      <vt:lpstr>Wingdings</vt:lpstr>
      <vt:lpstr>Retrospect</vt:lpstr>
      <vt:lpstr>3D Game Basic</vt:lpstr>
      <vt:lpstr>Working with external resources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Working with external resources – introduction</vt:lpstr>
      <vt:lpstr>[Mini-Project 12-1] Saving and loading player data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Saving and loading player data – using static properties</vt:lpstr>
      <vt:lpstr>[Mini-Project 12-2] 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Saving and loading player data – using PlayerPrefs</vt:lpstr>
      <vt:lpstr>[Mini-Project 12-3] Saving screenshots from the game</vt:lpstr>
      <vt:lpstr>Saving screenshots from the game</vt:lpstr>
      <vt:lpstr>Saving screenshots from the game - How</vt:lpstr>
      <vt:lpstr>Saving screenshots from the game - How</vt:lpstr>
      <vt:lpstr>Saving screenshots from the game - How</vt:lpstr>
      <vt:lpstr>Saving screenshots from the game - How</vt:lpstr>
      <vt:lpstr>Saving screenshots from the game - How</vt:lpstr>
      <vt:lpstr>Saving screenshots from the game - How</vt:lpstr>
      <vt:lpstr>[Mini-Project 12-4] 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</vt:lpstr>
      <vt:lpstr>Loading game data from a text file map – HOW it work</vt:lpstr>
      <vt:lpstr>Loading game data from a text file map – HOW it work</vt:lpstr>
      <vt:lpstr>Loading game data from a text file map – HOW it work</vt:lpstr>
      <vt:lpstr>Loading game data from a text file map – HOW it work</vt:lpstr>
      <vt:lpstr>Loading game data from a text file map – HOW it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</dc:title>
  <dc:creator>Handityo Aulia putra</dc:creator>
  <cp:lastModifiedBy>Aulia Handityo</cp:lastModifiedBy>
  <cp:revision>399</cp:revision>
  <dcterms:created xsi:type="dcterms:W3CDTF">2017-10-12T01:26:41Z</dcterms:created>
  <dcterms:modified xsi:type="dcterms:W3CDTF">2018-10-21T11:46:48Z</dcterms:modified>
</cp:coreProperties>
</file>