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321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81" r:id="rId24"/>
    <p:sldId id="282" r:id="rId25"/>
    <p:sldId id="278" r:id="rId26"/>
    <p:sldId id="279" r:id="rId27"/>
    <p:sldId id="280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6" r:id="rId40"/>
    <p:sldId id="297" r:id="rId41"/>
    <p:sldId id="298" r:id="rId42"/>
    <p:sldId id="299" r:id="rId43"/>
    <p:sldId id="300" r:id="rId44"/>
    <p:sldId id="301" r:id="rId45"/>
    <p:sldId id="295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22" r:id="rId60"/>
    <p:sldId id="315" r:id="rId61"/>
    <p:sldId id="316" r:id="rId62"/>
    <p:sldId id="317" r:id="rId63"/>
    <p:sldId id="318" r:id="rId64"/>
    <p:sldId id="319" r:id="rId65"/>
    <p:sldId id="320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29E-F21F-4112-9BD3-46D9839A14C9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71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29E-F21F-4112-9BD3-46D9839A14C9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29E-F21F-4112-9BD3-46D9839A14C9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42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29E-F21F-4112-9BD3-46D9839A14C9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30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29E-F21F-4112-9BD3-46D9839A14C9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15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29E-F21F-4112-9BD3-46D9839A14C9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50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29E-F21F-4112-9BD3-46D9839A14C9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74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29E-F21F-4112-9BD3-46D9839A14C9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23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29E-F21F-4112-9BD3-46D9839A14C9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3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C1E529E-F21F-4112-9BD3-46D9839A14C9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75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529E-F21F-4112-9BD3-46D9839A14C9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59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1E529E-F21F-4112-9BD3-46D9839A14C9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16B18A-1073-493F-BAC2-D751D5DA6D7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66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ScriptReference/MonoBehaviour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3D Game Basic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4478098"/>
            <a:ext cx="7543800" cy="1759073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16</a:t>
            </a:r>
            <a:r>
              <a:rPr lang="en-US" altLang="ko-KR" baseline="30000" dirty="0"/>
              <a:t>th</a:t>
            </a:r>
            <a:r>
              <a:rPr lang="en-US" altLang="ko-KR" dirty="0"/>
              <a:t> class</a:t>
            </a:r>
          </a:p>
          <a:p>
            <a:r>
              <a:rPr lang="en-US" altLang="ko-KR" u="sng" dirty="0"/>
              <a:t>Positions, Movement and Navigation for </a:t>
            </a:r>
            <a:r>
              <a:rPr lang="en-US" altLang="ko-KR" b="1" u="sng" dirty="0"/>
              <a:t>Character </a:t>
            </a:r>
            <a:r>
              <a:rPr lang="en-US" altLang="ko-KR" b="1" u="sng" dirty="0" err="1"/>
              <a:t>GameObjects</a:t>
            </a:r>
            <a:endParaRPr lang="en-US" altLang="ko-KR" b="1" u="sng" dirty="0"/>
          </a:p>
          <a:p>
            <a:pPr algn="r"/>
            <a:r>
              <a:rPr lang="en-US" altLang="ko-KR" dirty="0"/>
              <a:t>Handityo </a:t>
            </a:r>
            <a:r>
              <a:rPr lang="en-US" altLang="ko-KR" dirty="0" err="1"/>
              <a:t>aulia</a:t>
            </a:r>
            <a:r>
              <a:rPr lang="en-US" altLang="ko-KR" dirty="0"/>
              <a:t> putra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083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Positions, Movement and Navigation for </a:t>
            </a:r>
            <a:r>
              <a:rPr lang="en-US" altLang="ko-KR" sz="4000" b="1" dirty="0"/>
              <a:t>Character </a:t>
            </a:r>
            <a:r>
              <a:rPr lang="en-US" altLang="ko-KR" sz="4000" b="1" dirty="0" err="1"/>
              <a:t>GameObjects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901941" cy="4023360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Core movement concept:</a:t>
            </a:r>
          </a:p>
          <a:p>
            <a:pPr lvl="1"/>
            <a:r>
              <a:rPr lang="en-US" altLang="ko-KR" sz="2800" b="1" dirty="0">
                <a:solidFill>
                  <a:srgbClr val="0070C0"/>
                </a:solidFill>
              </a:rPr>
              <a:t>Spawn points</a:t>
            </a:r>
          </a:p>
          <a:p>
            <a:pPr lvl="2"/>
            <a:r>
              <a:rPr lang="en-US" altLang="ko-KR" sz="2000" dirty="0"/>
              <a:t>Specific locations in the scene where objects are to be created, or moved to</a:t>
            </a:r>
          </a:p>
          <a:p>
            <a:pPr lvl="1"/>
            <a:r>
              <a:rPr lang="en-US" altLang="ko-KR" sz="2800" b="1" dirty="0">
                <a:solidFill>
                  <a:srgbClr val="0070C0"/>
                </a:solidFill>
              </a:rPr>
              <a:t>Waypoints</a:t>
            </a:r>
          </a:p>
          <a:p>
            <a:pPr lvl="2"/>
            <a:r>
              <a:rPr lang="en-US" altLang="ko-KR" sz="2000" dirty="0"/>
              <a:t>The sequence of locations to define a path for NPCs or perhaps, the Player's character to follow</a:t>
            </a:r>
          </a:p>
          <a:p>
            <a:pPr lvl="1"/>
            <a:r>
              <a:rPr lang="en-US" altLang="ko-KR" sz="2800" b="1" dirty="0">
                <a:solidFill>
                  <a:srgbClr val="0070C0"/>
                </a:solidFill>
              </a:rPr>
              <a:t>Checkpoints</a:t>
            </a:r>
          </a:p>
          <a:p>
            <a:pPr lvl="2"/>
            <a:r>
              <a:rPr lang="en-US" altLang="ko-KR" sz="2000" dirty="0"/>
              <a:t>Locations (or colliders) that, once passed through, change what happens in the game (for example, extra time, or if a Player's character gets killed, they respawn to the last crossed checkpoint, and so on)</a:t>
            </a:r>
          </a:p>
          <a:p>
            <a:pPr lvl="1"/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134175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6000" dirty="0"/>
              <a:t>Player control of a 2D </a:t>
            </a:r>
            <a:r>
              <a:rPr lang="en-US" altLang="ko-KR" sz="6000" dirty="0" err="1"/>
              <a:t>GameObject</a:t>
            </a:r>
            <a:endParaRPr lang="ko-KR" altLang="en-US" sz="6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limiting the movement within a rectangle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833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6000" dirty="0"/>
              <a:t>Limiting the movement within a rectangle</a:t>
            </a:r>
            <a:endParaRPr lang="ko-KR" altLang="en-US" sz="6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536" y="1996617"/>
            <a:ext cx="5708648" cy="423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69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b="1" dirty="0"/>
              <a:t>Limiting the movement within a rectangle : Preparation</a:t>
            </a:r>
            <a:endParaRPr lang="ko-KR" alt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0D1DB8-9E9C-44E7-8691-5AEF0AAB5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latinLnBrk="0"/>
            <a:endParaRPr lang="en-US" sz="2800" dirty="0"/>
          </a:p>
          <a:p>
            <a:pPr algn="ctr" latinLnBrk="0"/>
            <a:endParaRPr lang="en-US" sz="2800" dirty="0"/>
          </a:p>
          <a:p>
            <a:pPr algn="ctr" latinLnBrk="0"/>
            <a:r>
              <a:rPr lang="en-US" sz="2800" dirty="0"/>
              <a:t>Import Assets:</a:t>
            </a:r>
          </a:p>
          <a:p>
            <a:pPr algn="ctr" latinLnBrk="0"/>
            <a:r>
              <a:rPr lang="en-US" sz="2800" dirty="0"/>
              <a:t>A Unity Package: </a:t>
            </a:r>
            <a:r>
              <a:rPr lang="en-US" sz="2800" dirty="0">
                <a:solidFill>
                  <a:srgbClr val="0070C0"/>
                </a:solidFill>
              </a:rPr>
              <a:t>Simple2DGame_SpaceGirl</a:t>
            </a:r>
          </a:p>
          <a:p>
            <a:pPr lvl="2" algn="ctr" latinLnBrk="0"/>
            <a:endParaRPr lang="en-US" sz="220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11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6000" dirty="0"/>
              <a:t>Limiting the movement within a rectangle</a:t>
            </a:r>
            <a:endParaRPr lang="ko-KR" altLang="en-US" sz="6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2960" y="1845733"/>
            <a:ext cx="3749040" cy="4183591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/>
              <a:t>1. </a:t>
            </a:r>
            <a:r>
              <a:rPr lang="en-US" altLang="ko-KR" sz="2800" dirty="0">
                <a:solidFill>
                  <a:srgbClr val="FF0000"/>
                </a:solidFill>
              </a:rPr>
              <a:t>Create</a:t>
            </a:r>
            <a:r>
              <a:rPr lang="en-US" altLang="ko-KR" sz="2800" dirty="0"/>
              <a:t> a new </a:t>
            </a:r>
            <a:r>
              <a:rPr lang="en-US" altLang="ko-KR" sz="2800" dirty="0">
                <a:solidFill>
                  <a:srgbClr val="0070C0"/>
                </a:solidFill>
              </a:rPr>
              <a:t>empty</a:t>
            </a:r>
            <a:r>
              <a:rPr lang="en-US" altLang="ko-KR" sz="2800" dirty="0"/>
              <a:t> </a:t>
            </a:r>
            <a:r>
              <a:rPr lang="en-US" altLang="ko-KR" sz="2800" dirty="0" err="1"/>
              <a:t>GameObject</a:t>
            </a:r>
            <a:r>
              <a:rPr lang="en-US" altLang="ko-KR" sz="2800" dirty="0"/>
              <a:t> </a:t>
            </a:r>
          </a:p>
          <a:p>
            <a:pPr lvl="1"/>
            <a:r>
              <a:rPr lang="en-US" altLang="ko-KR" sz="2400" dirty="0">
                <a:solidFill>
                  <a:srgbClr val="FF0000"/>
                </a:solidFill>
              </a:rPr>
              <a:t>named</a:t>
            </a:r>
            <a:r>
              <a:rPr lang="en-US" altLang="ko-KR" sz="2400" dirty="0"/>
              <a:t> </a:t>
            </a:r>
            <a:r>
              <a:rPr lang="en-US" altLang="ko-KR" sz="2400" b="1" dirty="0" err="1">
                <a:solidFill>
                  <a:srgbClr val="00B050"/>
                </a:solidFill>
              </a:rPr>
              <a:t>corner_max</a:t>
            </a:r>
            <a:r>
              <a:rPr lang="en-US" altLang="ko-KR" sz="2400" dirty="0"/>
              <a:t>, and </a:t>
            </a:r>
          </a:p>
          <a:p>
            <a:pPr lvl="1"/>
            <a:r>
              <a:rPr lang="en-US" altLang="ko-KR" sz="2400" dirty="0">
                <a:solidFill>
                  <a:srgbClr val="FF0000"/>
                </a:solidFill>
              </a:rPr>
              <a:t>position</a:t>
            </a:r>
            <a:r>
              <a:rPr lang="en-US" altLang="ko-KR" sz="2400" dirty="0"/>
              <a:t> it somewhere above and to the right of the </a:t>
            </a:r>
            <a:r>
              <a:rPr lang="en-US" altLang="ko-KR" sz="2400" dirty="0" err="1"/>
              <a:t>GameObject</a:t>
            </a:r>
            <a:r>
              <a:rPr lang="en-US" altLang="ko-KR" sz="2400" dirty="0"/>
              <a:t> called </a:t>
            </a:r>
            <a:r>
              <a:rPr lang="en-US" altLang="ko-KR" sz="2400" b="1" dirty="0">
                <a:solidFill>
                  <a:srgbClr val="00B050"/>
                </a:solidFill>
              </a:rPr>
              <a:t>Player-girl1</a:t>
            </a:r>
            <a:r>
              <a:rPr lang="en-US" altLang="ko-KR" sz="2400" dirty="0"/>
              <a:t>. </a:t>
            </a:r>
          </a:p>
          <a:p>
            <a:pPr lvl="1"/>
            <a:r>
              <a:rPr lang="en-US" altLang="ko-KR" sz="2400" dirty="0"/>
              <a:t>With this </a:t>
            </a:r>
            <a:r>
              <a:rPr lang="en-US" altLang="ko-KR" sz="2400" dirty="0" err="1"/>
              <a:t>GameObject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selected</a:t>
            </a:r>
            <a:r>
              <a:rPr lang="en-US" altLang="ko-KR" sz="2400" dirty="0"/>
              <a:t> in the </a:t>
            </a:r>
            <a:r>
              <a:rPr lang="en-US" altLang="ko-KR" sz="2400" b="1" dirty="0"/>
              <a:t>Hierarchy</a:t>
            </a:r>
            <a:r>
              <a:rPr lang="en-US" altLang="ko-KR" sz="2400" dirty="0"/>
              <a:t> view, </a:t>
            </a:r>
          </a:p>
          <a:p>
            <a:pPr lvl="2"/>
            <a:r>
              <a:rPr lang="en-US" altLang="ko-KR" sz="1800" dirty="0">
                <a:solidFill>
                  <a:srgbClr val="FF0000"/>
                </a:solidFill>
              </a:rPr>
              <a:t>choose</a:t>
            </a:r>
            <a:r>
              <a:rPr lang="en-US" altLang="ko-KR" sz="1800" dirty="0"/>
              <a:t> the large yellow oblong icon, highlighted in the </a:t>
            </a:r>
            <a:r>
              <a:rPr lang="en-US" altLang="ko-KR" sz="1800" b="1" dirty="0"/>
              <a:t>Inspector</a:t>
            </a:r>
            <a:r>
              <a:rPr lang="en-US" altLang="ko-KR" sz="1800" dirty="0"/>
              <a:t> panel.</a:t>
            </a:r>
            <a:endParaRPr lang="ko-KR" alt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114" y="2910830"/>
            <a:ext cx="4006216" cy="170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45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6000" dirty="0"/>
              <a:t>Limiting the movement within a rectangle</a:t>
            </a:r>
            <a:endParaRPr lang="ko-KR" altLang="en-US" sz="6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2. </a:t>
            </a:r>
            <a:r>
              <a:rPr lang="en-US" altLang="ko-KR" sz="2800" dirty="0">
                <a:solidFill>
                  <a:srgbClr val="FF0000"/>
                </a:solidFill>
              </a:rPr>
              <a:t>Duplicate</a:t>
            </a:r>
            <a:r>
              <a:rPr lang="en-US" altLang="ko-KR" sz="2800" dirty="0"/>
              <a:t> the </a:t>
            </a:r>
            <a:r>
              <a:rPr lang="en-US" altLang="ko-KR" sz="2800" b="1" dirty="0" err="1">
                <a:solidFill>
                  <a:srgbClr val="0070C0"/>
                </a:solidFill>
              </a:rPr>
              <a:t>corner_max</a:t>
            </a:r>
            <a:r>
              <a:rPr lang="en-US" altLang="ko-KR" sz="2800" dirty="0">
                <a:solidFill>
                  <a:srgbClr val="0070C0"/>
                </a:solidFill>
              </a:rPr>
              <a:t> </a:t>
            </a:r>
            <a:r>
              <a:rPr lang="en-US" altLang="ko-KR" sz="2800" dirty="0" err="1"/>
              <a:t>GameObject</a:t>
            </a:r>
            <a:r>
              <a:rPr lang="en-US" altLang="ko-KR" sz="2800" dirty="0"/>
              <a:t>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naming</a:t>
            </a:r>
            <a:r>
              <a:rPr lang="en-US" altLang="ko-KR" sz="2600" dirty="0"/>
              <a:t> the clone as </a:t>
            </a:r>
            <a:r>
              <a:rPr lang="en-US" altLang="ko-KR" sz="2600" b="1" dirty="0" err="1">
                <a:solidFill>
                  <a:srgbClr val="00B050"/>
                </a:solidFill>
              </a:rPr>
              <a:t>corner_min</a:t>
            </a:r>
            <a:r>
              <a:rPr lang="en-US" altLang="ko-KR" sz="2600" dirty="0"/>
              <a:t>,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position</a:t>
            </a:r>
            <a:r>
              <a:rPr lang="en-US" altLang="ko-KR" sz="2600" dirty="0"/>
              <a:t> this clone somewhere </a:t>
            </a:r>
            <a:r>
              <a:rPr lang="en-US" altLang="ko-KR" sz="2600" dirty="0">
                <a:solidFill>
                  <a:srgbClr val="00B050"/>
                </a:solidFill>
              </a:rPr>
              <a:t>below</a:t>
            </a:r>
            <a:r>
              <a:rPr lang="en-US" altLang="ko-KR" sz="2600" dirty="0"/>
              <a:t> and </a:t>
            </a:r>
            <a:r>
              <a:rPr lang="en-US" altLang="ko-KR" sz="2600" dirty="0">
                <a:solidFill>
                  <a:srgbClr val="00B050"/>
                </a:solidFill>
              </a:rPr>
              <a:t>to the left </a:t>
            </a:r>
            <a:r>
              <a:rPr lang="en-US" altLang="ko-KR" sz="2600" dirty="0"/>
              <a:t>of the </a:t>
            </a:r>
            <a:r>
              <a:rPr lang="en-US" altLang="ko-KR" sz="2600" b="1" dirty="0">
                <a:solidFill>
                  <a:srgbClr val="0070C0"/>
                </a:solidFill>
              </a:rPr>
              <a:t>player-spaceGirl1</a:t>
            </a:r>
            <a:r>
              <a:rPr lang="en-US" altLang="ko-KR" sz="2600" dirty="0"/>
              <a:t> </a:t>
            </a:r>
            <a:r>
              <a:rPr lang="en-US" altLang="ko-KR" sz="2600" dirty="0" err="1"/>
              <a:t>GameObject</a:t>
            </a:r>
            <a:r>
              <a:rPr lang="en-US" altLang="ko-KR" sz="2600" dirty="0"/>
              <a:t>. </a:t>
            </a:r>
          </a:p>
          <a:p>
            <a:pPr lvl="1"/>
            <a:endParaRPr lang="en-US" altLang="ko-KR" sz="2600" dirty="0"/>
          </a:p>
          <a:p>
            <a:pPr lvl="1"/>
            <a:r>
              <a:rPr lang="en-US" altLang="ko-KR" sz="2600" dirty="0"/>
              <a:t>The </a:t>
            </a:r>
            <a:r>
              <a:rPr lang="en-US" altLang="ko-KR" sz="2600" dirty="0">
                <a:solidFill>
                  <a:srgbClr val="7030A0"/>
                </a:solidFill>
              </a:rPr>
              <a:t>coordinates</a:t>
            </a:r>
            <a:r>
              <a:rPr lang="en-US" altLang="ko-KR" sz="2600" dirty="0"/>
              <a:t> of these two </a:t>
            </a:r>
            <a:r>
              <a:rPr lang="en-US" altLang="ko-KR" sz="2600" dirty="0" err="1"/>
              <a:t>GameObjects</a:t>
            </a:r>
            <a:r>
              <a:rPr lang="en-US" altLang="ko-KR" sz="2600" dirty="0"/>
              <a:t> will determine the </a:t>
            </a:r>
            <a:r>
              <a:rPr lang="en-US" altLang="ko-KR" sz="2600" dirty="0">
                <a:solidFill>
                  <a:srgbClr val="FF0000"/>
                </a:solidFill>
              </a:rPr>
              <a:t>maximum</a:t>
            </a:r>
            <a:r>
              <a:rPr lang="en-US" altLang="ko-KR" sz="2600" dirty="0"/>
              <a:t> and </a:t>
            </a:r>
            <a:r>
              <a:rPr lang="en-US" altLang="ko-KR" sz="2600" dirty="0">
                <a:solidFill>
                  <a:srgbClr val="FF0000"/>
                </a:solidFill>
              </a:rPr>
              <a:t>minimum</a:t>
            </a:r>
            <a:r>
              <a:rPr lang="en-US" altLang="ko-KR" sz="2600" dirty="0"/>
              <a:t> bounds of movement, permitted for the player's character.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60822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6000" dirty="0"/>
              <a:t>Limiting the movement within a rectangle</a:t>
            </a:r>
            <a:endParaRPr lang="ko-KR" altLang="en-US" sz="6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3. </a:t>
            </a:r>
            <a:r>
              <a:rPr lang="en-US" altLang="ko-KR" sz="2800" dirty="0">
                <a:solidFill>
                  <a:srgbClr val="FF0000"/>
                </a:solidFill>
              </a:rPr>
              <a:t>Modify</a:t>
            </a:r>
            <a:r>
              <a:rPr lang="en-US" altLang="ko-KR" sz="2800" dirty="0"/>
              <a:t> the C# Script called </a:t>
            </a:r>
            <a:r>
              <a:rPr lang="en-US" altLang="ko-KR" sz="2800" i="1" dirty="0" err="1">
                <a:solidFill>
                  <a:srgbClr val="0070C0"/>
                </a:solidFill>
              </a:rPr>
              <a:t>PlayerMove</a:t>
            </a:r>
            <a:r>
              <a:rPr lang="en-US" altLang="ko-KR" sz="2800" dirty="0"/>
              <a:t> to declare some new variables </a:t>
            </a:r>
            <a:r>
              <a:rPr lang="en-US" altLang="ko-KR" sz="2800" dirty="0">
                <a:solidFill>
                  <a:srgbClr val="7030A0"/>
                </a:solidFill>
              </a:rPr>
              <a:t>at the beginning </a:t>
            </a:r>
            <a:r>
              <a:rPr lang="en-US" altLang="ko-KR" sz="2800" dirty="0"/>
              <a:t>of the class:</a:t>
            </a:r>
            <a:endParaRPr lang="ko-KR" alt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2489200" y="325033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CourierStd"/>
              </a:rPr>
              <a:t>public Transform </a:t>
            </a:r>
            <a:r>
              <a:rPr lang="en-US" altLang="ko-KR" dirty="0" err="1">
                <a:latin typeface="CourierStd"/>
              </a:rPr>
              <a:t>corner_max</a:t>
            </a:r>
            <a:r>
              <a:rPr lang="en-US" altLang="ko-KR" dirty="0">
                <a:latin typeface="CourierStd"/>
              </a:rPr>
              <a:t>;</a:t>
            </a:r>
          </a:p>
          <a:p>
            <a:r>
              <a:rPr lang="en-US" altLang="ko-KR" dirty="0">
                <a:latin typeface="CourierStd"/>
              </a:rPr>
              <a:t>public Transform </a:t>
            </a:r>
            <a:r>
              <a:rPr lang="en-US" altLang="ko-KR" dirty="0" err="1">
                <a:latin typeface="CourierStd"/>
              </a:rPr>
              <a:t>corner_min</a:t>
            </a:r>
            <a:r>
              <a:rPr lang="en-US" altLang="ko-KR" dirty="0">
                <a:latin typeface="CourierStd"/>
              </a:rPr>
              <a:t>;</a:t>
            </a:r>
          </a:p>
          <a:p>
            <a:r>
              <a:rPr lang="en-US" altLang="ko-KR" dirty="0">
                <a:latin typeface="CourierStd"/>
              </a:rPr>
              <a:t>private float </a:t>
            </a:r>
            <a:r>
              <a:rPr lang="en-US" altLang="ko-KR" dirty="0" err="1">
                <a:latin typeface="CourierStd"/>
              </a:rPr>
              <a:t>x_min</a:t>
            </a:r>
            <a:r>
              <a:rPr lang="en-US" altLang="ko-KR" dirty="0">
                <a:latin typeface="CourierStd"/>
              </a:rPr>
              <a:t>;</a:t>
            </a:r>
          </a:p>
          <a:p>
            <a:r>
              <a:rPr lang="en-US" altLang="ko-KR" dirty="0">
                <a:latin typeface="CourierStd"/>
              </a:rPr>
              <a:t>private float </a:t>
            </a:r>
            <a:r>
              <a:rPr lang="en-US" altLang="ko-KR" dirty="0" err="1">
                <a:latin typeface="CourierStd"/>
              </a:rPr>
              <a:t>y_min</a:t>
            </a:r>
            <a:r>
              <a:rPr lang="en-US" altLang="ko-KR" dirty="0">
                <a:latin typeface="CourierStd"/>
              </a:rPr>
              <a:t>;</a:t>
            </a:r>
          </a:p>
          <a:p>
            <a:r>
              <a:rPr lang="en-US" altLang="ko-KR" dirty="0">
                <a:latin typeface="CourierStd"/>
              </a:rPr>
              <a:t>private float </a:t>
            </a:r>
            <a:r>
              <a:rPr lang="en-US" altLang="ko-KR" dirty="0" err="1">
                <a:latin typeface="CourierStd"/>
              </a:rPr>
              <a:t>x_max</a:t>
            </a:r>
            <a:r>
              <a:rPr lang="en-US" altLang="ko-KR" dirty="0">
                <a:latin typeface="CourierStd"/>
              </a:rPr>
              <a:t>;</a:t>
            </a:r>
          </a:p>
          <a:p>
            <a:r>
              <a:rPr lang="en-US" altLang="ko-KR" dirty="0">
                <a:latin typeface="CourierStd"/>
              </a:rPr>
              <a:t>private float </a:t>
            </a:r>
            <a:r>
              <a:rPr lang="en-US" altLang="ko-KR" dirty="0" err="1">
                <a:latin typeface="CourierStd"/>
              </a:rPr>
              <a:t>y_max</a:t>
            </a:r>
            <a:r>
              <a:rPr lang="en-US" altLang="ko-KR" dirty="0">
                <a:latin typeface="CourierStd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595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6000" dirty="0"/>
              <a:t>Limiting the movement within a rectangle</a:t>
            </a:r>
            <a:endParaRPr lang="ko-KR" altLang="en-US" sz="6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4. </a:t>
            </a:r>
            <a:r>
              <a:rPr lang="en-US" altLang="ko-KR" sz="2800" dirty="0">
                <a:solidFill>
                  <a:srgbClr val="FF0000"/>
                </a:solidFill>
              </a:rPr>
              <a:t>Modify</a:t>
            </a:r>
            <a:r>
              <a:rPr lang="en-US" altLang="ko-KR" sz="2800" dirty="0"/>
              <a:t> the C# Script called </a:t>
            </a:r>
            <a:r>
              <a:rPr lang="en-US" altLang="ko-KR" sz="2800" i="1" dirty="0" err="1">
                <a:solidFill>
                  <a:srgbClr val="0070C0"/>
                </a:solidFill>
              </a:rPr>
              <a:t>PlayerMove</a:t>
            </a:r>
            <a:r>
              <a:rPr lang="en-US" altLang="ko-KR" sz="2800" dirty="0"/>
              <a:t> so that </a:t>
            </a:r>
          </a:p>
          <a:p>
            <a:pPr lvl="1"/>
            <a:r>
              <a:rPr lang="en-US" altLang="ko-KR" sz="2600" dirty="0"/>
              <a:t>the </a:t>
            </a:r>
            <a:r>
              <a:rPr lang="en-US" altLang="ko-KR" sz="2600" b="1" dirty="0">
                <a:solidFill>
                  <a:srgbClr val="0070C0"/>
                </a:solidFill>
              </a:rPr>
              <a:t>Awake</a:t>
            </a:r>
            <a:r>
              <a:rPr lang="en-US" altLang="ko-KR" sz="2600" dirty="0"/>
              <a:t>() method now gets a reference to the </a:t>
            </a:r>
            <a:r>
              <a:rPr lang="en-US" altLang="ko-KR" sz="2600" dirty="0" err="1">
                <a:solidFill>
                  <a:srgbClr val="00B050"/>
                </a:solidFill>
              </a:rPr>
              <a:t>SpriteRenderer</a:t>
            </a:r>
            <a:r>
              <a:rPr lang="en-US" altLang="ko-KR" sz="2600" dirty="0"/>
              <a:t>, and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uses</a:t>
            </a:r>
            <a:r>
              <a:rPr lang="en-US" altLang="ko-KR" sz="2600" dirty="0"/>
              <a:t> this object to help </a:t>
            </a:r>
            <a:r>
              <a:rPr lang="en-US" altLang="ko-KR" sz="2600" dirty="0">
                <a:solidFill>
                  <a:srgbClr val="0070C0"/>
                </a:solidFill>
              </a:rPr>
              <a:t>setup the </a:t>
            </a:r>
            <a:r>
              <a:rPr lang="en-US" altLang="ko-KR" sz="2600" b="1" dirty="0">
                <a:solidFill>
                  <a:srgbClr val="0070C0"/>
                </a:solidFill>
              </a:rPr>
              <a:t>maximum</a:t>
            </a:r>
            <a:r>
              <a:rPr lang="en-US" altLang="ko-KR" sz="2600" dirty="0">
                <a:solidFill>
                  <a:srgbClr val="0070C0"/>
                </a:solidFill>
              </a:rPr>
              <a:t> and </a:t>
            </a:r>
            <a:r>
              <a:rPr lang="en-US" altLang="ko-KR" sz="2600" b="1" dirty="0">
                <a:solidFill>
                  <a:srgbClr val="0070C0"/>
                </a:solidFill>
              </a:rPr>
              <a:t>minimum</a:t>
            </a:r>
            <a:r>
              <a:rPr lang="en-US" altLang="ko-KR" sz="2600" dirty="0">
                <a:solidFill>
                  <a:srgbClr val="0070C0"/>
                </a:solidFill>
              </a:rPr>
              <a:t> X and Y movement limits</a:t>
            </a:r>
            <a:r>
              <a:rPr lang="en-US" altLang="ko-KR" sz="2600" dirty="0"/>
              <a:t>:</a:t>
            </a:r>
            <a:endParaRPr lang="ko-KR" altLang="en-US" sz="3800" dirty="0"/>
          </a:p>
        </p:txBody>
      </p:sp>
      <p:sp>
        <p:nvSpPr>
          <p:cNvPr id="5" name="Rectangle 4"/>
          <p:cNvSpPr/>
          <p:nvPr/>
        </p:nvSpPr>
        <p:spPr>
          <a:xfrm>
            <a:off x="2139950" y="3857414"/>
            <a:ext cx="56515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Std"/>
              </a:rPr>
              <a:t>void Awake()</a:t>
            </a:r>
          </a:p>
          <a:p>
            <a:r>
              <a:rPr lang="en-US" altLang="ko-KR" dirty="0">
                <a:latin typeface="CourierStd"/>
              </a:rPr>
              <a:t>{</a:t>
            </a:r>
          </a:p>
          <a:p>
            <a:r>
              <a:rPr lang="en-US" altLang="ko-KR" dirty="0">
                <a:latin typeface="CourierStd"/>
              </a:rPr>
              <a:t>  rigidBody2D = </a:t>
            </a:r>
            <a:r>
              <a:rPr lang="en-US" altLang="ko-KR" dirty="0" err="1">
                <a:latin typeface="CourierStd"/>
              </a:rPr>
              <a:t>GetComponent</a:t>
            </a:r>
            <a:r>
              <a:rPr lang="en-US" altLang="ko-KR" dirty="0">
                <a:latin typeface="CourierStd"/>
              </a:rPr>
              <a:t>&lt;Rigidbody2D&gt;();</a:t>
            </a:r>
          </a:p>
          <a:p>
            <a:r>
              <a:rPr lang="en-US" altLang="ko-KR" dirty="0">
                <a:latin typeface="CourierStd"/>
              </a:rPr>
              <a:t>  </a:t>
            </a:r>
            <a:r>
              <a:rPr lang="en-US" altLang="ko-KR" dirty="0" err="1">
                <a:latin typeface="CourierStd"/>
              </a:rPr>
              <a:t>x_max</a:t>
            </a:r>
            <a:r>
              <a:rPr lang="en-US" altLang="ko-KR" dirty="0">
                <a:latin typeface="CourierStd"/>
              </a:rPr>
              <a:t> = </a:t>
            </a:r>
            <a:r>
              <a:rPr lang="en-US" altLang="ko-KR" dirty="0" err="1">
                <a:latin typeface="CourierStd"/>
              </a:rPr>
              <a:t>corner_max.position.x</a:t>
            </a:r>
            <a:r>
              <a:rPr lang="en-US" altLang="ko-KR" dirty="0">
                <a:latin typeface="CourierStd"/>
              </a:rPr>
              <a:t>;</a:t>
            </a:r>
          </a:p>
          <a:p>
            <a:r>
              <a:rPr lang="en-US" altLang="ko-KR" dirty="0">
                <a:latin typeface="CourierStd"/>
              </a:rPr>
              <a:t>  </a:t>
            </a:r>
            <a:r>
              <a:rPr lang="en-US" altLang="ko-KR" dirty="0" err="1">
                <a:latin typeface="CourierStd"/>
              </a:rPr>
              <a:t>x_min</a:t>
            </a:r>
            <a:r>
              <a:rPr lang="en-US" altLang="ko-KR" dirty="0">
                <a:latin typeface="CourierStd"/>
              </a:rPr>
              <a:t> = </a:t>
            </a:r>
            <a:r>
              <a:rPr lang="en-US" altLang="ko-KR" dirty="0" err="1">
                <a:latin typeface="CourierStd"/>
              </a:rPr>
              <a:t>corner_min.position.x</a:t>
            </a:r>
            <a:r>
              <a:rPr lang="en-US" altLang="ko-KR" dirty="0">
                <a:latin typeface="CourierStd"/>
              </a:rPr>
              <a:t>;</a:t>
            </a:r>
          </a:p>
          <a:p>
            <a:r>
              <a:rPr lang="en-US" altLang="ko-KR" dirty="0">
                <a:latin typeface="CourierStd"/>
              </a:rPr>
              <a:t>  </a:t>
            </a:r>
            <a:r>
              <a:rPr lang="en-US" altLang="ko-KR" dirty="0" err="1">
                <a:latin typeface="CourierStd"/>
              </a:rPr>
              <a:t>y_max</a:t>
            </a:r>
            <a:r>
              <a:rPr lang="en-US" altLang="ko-KR" dirty="0">
                <a:latin typeface="CourierStd"/>
              </a:rPr>
              <a:t> = </a:t>
            </a:r>
            <a:r>
              <a:rPr lang="en-US" altLang="ko-KR" dirty="0" err="1">
                <a:latin typeface="CourierStd"/>
              </a:rPr>
              <a:t>corner_max.position.y</a:t>
            </a:r>
            <a:r>
              <a:rPr lang="en-US" altLang="ko-KR" dirty="0">
                <a:latin typeface="CourierStd"/>
              </a:rPr>
              <a:t>; </a:t>
            </a:r>
          </a:p>
          <a:p>
            <a:r>
              <a:rPr lang="en-US" altLang="ko-KR" dirty="0">
                <a:latin typeface="CourierStd"/>
              </a:rPr>
              <a:t>  </a:t>
            </a:r>
            <a:r>
              <a:rPr lang="en-US" altLang="ko-KR" dirty="0" err="1">
                <a:latin typeface="CourierStd"/>
              </a:rPr>
              <a:t>y_min</a:t>
            </a:r>
            <a:r>
              <a:rPr lang="en-US" altLang="ko-KR" dirty="0">
                <a:latin typeface="CourierStd"/>
              </a:rPr>
              <a:t> = </a:t>
            </a:r>
            <a:r>
              <a:rPr lang="en-US" altLang="ko-KR" dirty="0" err="1">
                <a:latin typeface="CourierStd"/>
              </a:rPr>
              <a:t>corner_min.position.y</a:t>
            </a:r>
            <a:r>
              <a:rPr lang="en-US" altLang="ko-KR" dirty="0">
                <a:latin typeface="CourierStd"/>
              </a:rPr>
              <a:t>;</a:t>
            </a:r>
          </a:p>
          <a:p>
            <a:r>
              <a:rPr lang="en-US" altLang="ko-KR" dirty="0">
                <a:latin typeface="CourierStd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3594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6000" dirty="0"/>
              <a:t>Limiting the movement within a rectangle</a:t>
            </a:r>
            <a:endParaRPr lang="ko-KR" altLang="en-US" sz="6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5. </a:t>
            </a:r>
            <a:r>
              <a:rPr lang="en-US" altLang="ko-KR" sz="2800" dirty="0">
                <a:solidFill>
                  <a:srgbClr val="FF0000"/>
                </a:solidFill>
              </a:rPr>
              <a:t>Modify</a:t>
            </a:r>
            <a:r>
              <a:rPr lang="en-US" altLang="ko-KR" sz="2800" dirty="0"/>
              <a:t> the C# Script called </a:t>
            </a:r>
            <a:r>
              <a:rPr lang="en-US" altLang="ko-KR" sz="2800" i="1" dirty="0" err="1">
                <a:solidFill>
                  <a:srgbClr val="0070C0"/>
                </a:solidFill>
              </a:rPr>
              <a:t>PlayerMove</a:t>
            </a:r>
            <a:r>
              <a:rPr lang="en-US" altLang="ko-KR" sz="2800" dirty="0"/>
              <a:t> to </a:t>
            </a:r>
            <a:r>
              <a:rPr lang="en-US" altLang="ko-KR" sz="2800" dirty="0">
                <a:solidFill>
                  <a:srgbClr val="FF0000"/>
                </a:solidFill>
              </a:rPr>
              <a:t>declare</a:t>
            </a:r>
            <a:r>
              <a:rPr lang="en-US" altLang="ko-KR" sz="2800" dirty="0"/>
              <a:t> a new method called </a:t>
            </a:r>
            <a:r>
              <a:rPr lang="en-US" altLang="ko-KR" sz="2800" b="1" dirty="0" err="1">
                <a:solidFill>
                  <a:srgbClr val="00B050"/>
                </a:solidFill>
              </a:rPr>
              <a:t>KeepWithinMinMaxRectangle</a:t>
            </a:r>
            <a:r>
              <a:rPr lang="en-US" altLang="ko-KR" sz="2800" dirty="0"/>
              <a:t>():</a:t>
            </a:r>
            <a:endParaRPr lang="ko-KR" alt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1546860" y="3283771"/>
            <a:ext cx="68199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Std"/>
              </a:rPr>
              <a:t>private void </a:t>
            </a:r>
            <a:r>
              <a:rPr lang="en-US" altLang="ko-KR" dirty="0" err="1">
                <a:latin typeface="CourierStd"/>
              </a:rPr>
              <a:t>KeepWithinMinMaxRectangle</a:t>
            </a:r>
            <a:r>
              <a:rPr lang="en-US" altLang="ko-KR" dirty="0">
                <a:latin typeface="CourierStd"/>
              </a:rPr>
              <a:t>()</a:t>
            </a:r>
          </a:p>
          <a:p>
            <a:r>
              <a:rPr lang="en-US" altLang="ko-KR" dirty="0">
                <a:latin typeface="CourierStd"/>
              </a:rPr>
              <a:t>{</a:t>
            </a:r>
          </a:p>
          <a:p>
            <a:r>
              <a:rPr lang="en-US" altLang="ko-KR" dirty="0">
                <a:latin typeface="CourierStd"/>
              </a:rPr>
              <a:t>float x = </a:t>
            </a:r>
            <a:r>
              <a:rPr lang="en-US" altLang="ko-KR" dirty="0" err="1">
                <a:latin typeface="CourierStd"/>
              </a:rPr>
              <a:t>transform.position.x</a:t>
            </a:r>
            <a:r>
              <a:rPr lang="en-US" altLang="ko-KR" dirty="0">
                <a:latin typeface="CourierStd"/>
              </a:rPr>
              <a:t>;</a:t>
            </a:r>
          </a:p>
          <a:p>
            <a:r>
              <a:rPr lang="en-US" altLang="ko-KR" dirty="0">
                <a:latin typeface="CourierStd"/>
              </a:rPr>
              <a:t>float y = </a:t>
            </a:r>
            <a:r>
              <a:rPr lang="en-US" altLang="ko-KR" dirty="0" err="1">
                <a:latin typeface="CourierStd"/>
              </a:rPr>
              <a:t>transform.position.y</a:t>
            </a:r>
            <a:r>
              <a:rPr lang="en-US" altLang="ko-KR" dirty="0">
                <a:latin typeface="CourierStd"/>
              </a:rPr>
              <a:t>;</a:t>
            </a:r>
          </a:p>
          <a:p>
            <a:r>
              <a:rPr lang="en-US" altLang="ko-KR" dirty="0">
                <a:latin typeface="CourierStd"/>
              </a:rPr>
              <a:t>float z = </a:t>
            </a:r>
            <a:r>
              <a:rPr lang="en-US" altLang="ko-KR" dirty="0" err="1">
                <a:latin typeface="CourierStd"/>
              </a:rPr>
              <a:t>transform.position.z</a:t>
            </a:r>
            <a:r>
              <a:rPr lang="en-US" altLang="ko-KR" dirty="0">
                <a:latin typeface="CourierStd"/>
              </a:rPr>
              <a:t>;</a:t>
            </a:r>
          </a:p>
          <a:p>
            <a:r>
              <a:rPr lang="en-US" altLang="ko-KR" dirty="0">
                <a:latin typeface="CourierStd"/>
              </a:rPr>
              <a:t>float </a:t>
            </a:r>
            <a:r>
              <a:rPr lang="en-US" altLang="ko-KR" dirty="0" err="1">
                <a:latin typeface="CourierStd"/>
              </a:rPr>
              <a:t>clampedX</a:t>
            </a:r>
            <a:r>
              <a:rPr lang="en-US" altLang="ko-KR" dirty="0">
                <a:latin typeface="CourierStd"/>
              </a:rPr>
              <a:t> = </a:t>
            </a:r>
            <a:r>
              <a:rPr lang="en-US" altLang="ko-KR" dirty="0" err="1">
                <a:latin typeface="CourierStd"/>
              </a:rPr>
              <a:t>Mathf.Clamp</a:t>
            </a:r>
            <a:r>
              <a:rPr lang="en-US" altLang="ko-KR" dirty="0">
                <a:latin typeface="CourierStd"/>
              </a:rPr>
              <a:t>(x, </a:t>
            </a:r>
            <a:r>
              <a:rPr lang="en-US" altLang="ko-KR" dirty="0" err="1">
                <a:latin typeface="CourierStd"/>
              </a:rPr>
              <a:t>x_min</a:t>
            </a:r>
            <a:r>
              <a:rPr lang="en-US" altLang="ko-KR" dirty="0">
                <a:latin typeface="CourierStd"/>
              </a:rPr>
              <a:t>, </a:t>
            </a:r>
            <a:r>
              <a:rPr lang="en-US" altLang="ko-KR" dirty="0" err="1">
                <a:latin typeface="CourierStd"/>
              </a:rPr>
              <a:t>x_max</a:t>
            </a:r>
            <a:r>
              <a:rPr lang="en-US" altLang="ko-KR" dirty="0">
                <a:latin typeface="CourierStd"/>
              </a:rPr>
              <a:t>);</a:t>
            </a:r>
          </a:p>
          <a:p>
            <a:r>
              <a:rPr lang="es-ES" altLang="ko-KR" dirty="0" err="1">
                <a:latin typeface="CourierStd"/>
              </a:rPr>
              <a:t>float</a:t>
            </a:r>
            <a:r>
              <a:rPr lang="es-ES" altLang="ko-KR" dirty="0">
                <a:latin typeface="CourierStd"/>
              </a:rPr>
              <a:t> </a:t>
            </a:r>
            <a:r>
              <a:rPr lang="es-ES" altLang="ko-KR" dirty="0" err="1">
                <a:latin typeface="CourierStd"/>
              </a:rPr>
              <a:t>clampedY</a:t>
            </a:r>
            <a:r>
              <a:rPr lang="es-ES" altLang="ko-KR" dirty="0">
                <a:latin typeface="CourierStd"/>
              </a:rPr>
              <a:t> = </a:t>
            </a:r>
            <a:r>
              <a:rPr lang="es-ES" altLang="ko-KR" dirty="0" err="1">
                <a:latin typeface="CourierStd"/>
              </a:rPr>
              <a:t>Mathf.Clamp</a:t>
            </a:r>
            <a:r>
              <a:rPr lang="es-ES" altLang="ko-KR" dirty="0">
                <a:latin typeface="CourierStd"/>
              </a:rPr>
              <a:t>(y, </a:t>
            </a:r>
            <a:r>
              <a:rPr lang="es-ES" altLang="ko-KR" dirty="0" err="1">
                <a:latin typeface="CourierStd"/>
              </a:rPr>
              <a:t>y_min</a:t>
            </a:r>
            <a:r>
              <a:rPr lang="es-ES" altLang="ko-KR" dirty="0">
                <a:latin typeface="CourierStd"/>
              </a:rPr>
              <a:t>, </a:t>
            </a:r>
            <a:r>
              <a:rPr lang="es-ES" altLang="ko-KR" dirty="0" err="1">
                <a:latin typeface="CourierStd"/>
              </a:rPr>
              <a:t>y_max</a:t>
            </a:r>
            <a:r>
              <a:rPr lang="es-ES" altLang="ko-KR" dirty="0">
                <a:latin typeface="CourierStd"/>
              </a:rPr>
              <a:t>);</a:t>
            </a:r>
          </a:p>
          <a:p>
            <a:r>
              <a:rPr lang="en-US" altLang="ko-KR" dirty="0" err="1">
                <a:latin typeface="CourierStd"/>
              </a:rPr>
              <a:t>transform.position</a:t>
            </a:r>
            <a:r>
              <a:rPr lang="en-US" altLang="ko-KR" dirty="0">
                <a:latin typeface="CourierStd"/>
              </a:rPr>
              <a:t> = new Vector3(</a:t>
            </a:r>
            <a:r>
              <a:rPr lang="en-US" altLang="ko-KR" dirty="0" err="1">
                <a:latin typeface="CourierStd"/>
              </a:rPr>
              <a:t>clampedX</a:t>
            </a:r>
            <a:r>
              <a:rPr lang="en-US" altLang="ko-KR" dirty="0">
                <a:latin typeface="CourierStd"/>
              </a:rPr>
              <a:t>, </a:t>
            </a:r>
            <a:r>
              <a:rPr lang="en-US" altLang="ko-KR" dirty="0" err="1">
                <a:latin typeface="CourierStd"/>
              </a:rPr>
              <a:t>clampedY</a:t>
            </a:r>
            <a:r>
              <a:rPr lang="en-US" altLang="ko-KR" dirty="0">
                <a:latin typeface="CourierStd"/>
              </a:rPr>
              <a:t>, z);</a:t>
            </a:r>
          </a:p>
          <a:p>
            <a:r>
              <a:rPr lang="en-US" altLang="ko-KR" dirty="0">
                <a:latin typeface="CourierStd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4310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6000" dirty="0"/>
              <a:t>Limiting the movement within a rectangle</a:t>
            </a:r>
            <a:endParaRPr lang="ko-KR" altLang="en-US" sz="6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2959" y="1845734"/>
            <a:ext cx="7787641" cy="402336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6. </a:t>
            </a:r>
            <a:r>
              <a:rPr lang="en-US" altLang="ko-KR" sz="2400" dirty="0">
                <a:solidFill>
                  <a:srgbClr val="FF0000"/>
                </a:solidFill>
              </a:rPr>
              <a:t>Modify</a:t>
            </a:r>
            <a:r>
              <a:rPr lang="en-US" altLang="ko-KR" sz="2400" dirty="0"/>
              <a:t> the C# Script called </a:t>
            </a:r>
            <a:r>
              <a:rPr lang="en-US" altLang="ko-KR" sz="2400" i="1" dirty="0" err="1">
                <a:solidFill>
                  <a:srgbClr val="0070C0"/>
                </a:solidFill>
              </a:rPr>
              <a:t>PlayerMove</a:t>
            </a:r>
            <a:r>
              <a:rPr lang="en-US" altLang="ko-KR" sz="2400" dirty="0"/>
              <a:t> so that, </a:t>
            </a:r>
          </a:p>
          <a:p>
            <a:pPr lvl="1"/>
            <a:r>
              <a:rPr lang="en-US" altLang="ko-KR" sz="2200" dirty="0"/>
              <a:t>after having done everything else in the </a:t>
            </a:r>
            <a:r>
              <a:rPr lang="en-US" altLang="ko-KR" sz="2200" b="1" dirty="0" err="1"/>
              <a:t>FixedUpdate</a:t>
            </a:r>
            <a:r>
              <a:rPr lang="en-US" altLang="ko-KR" sz="2200" dirty="0"/>
              <a:t>()method, </a:t>
            </a:r>
          </a:p>
          <a:p>
            <a:pPr lvl="1"/>
            <a:r>
              <a:rPr lang="en-US" altLang="ko-KR" sz="2200" dirty="0"/>
              <a:t>a call will finally be made to the </a:t>
            </a:r>
            <a:r>
              <a:rPr lang="en-US" altLang="ko-KR" sz="2200" b="1" dirty="0" err="1"/>
              <a:t>KeepWithinMinMaxRectangle</a:t>
            </a:r>
            <a:r>
              <a:rPr lang="en-US" altLang="ko-KR" sz="2200" dirty="0"/>
              <a:t>() method:</a:t>
            </a:r>
            <a:endParaRPr lang="ko-KR" altLang="en-US" sz="4600" dirty="0"/>
          </a:p>
        </p:txBody>
      </p:sp>
      <p:sp>
        <p:nvSpPr>
          <p:cNvPr id="3" name="Rectangle 2"/>
          <p:cNvSpPr/>
          <p:nvPr/>
        </p:nvSpPr>
        <p:spPr>
          <a:xfrm>
            <a:off x="2286000" y="3281740"/>
            <a:ext cx="64389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Std"/>
              </a:rPr>
              <a:t>void </a:t>
            </a:r>
            <a:r>
              <a:rPr lang="en-US" altLang="ko-KR" dirty="0" err="1">
                <a:latin typeface="CourierStd"/>
              </a:rPr>
              <a:t>FixedUpdate</a:t>
            </a:r>
            <a:r>
              <a:rPr lang="en-US" altLang="ko-KR" dirty="0">
                <a:latin typeface="CourierStd"/>
              </a:rPr>
              <a:t>(){</a:t>
            </a:r>
          </a:p>
          <a:p>
            <a:r>
              <a:rPr lang="en-US" altLang="ko-KR" dirty="0">
                <a:latin typeface="CourierStd"/>
              </a:rPr>
              <a:t>float </a:t>
            </a:r>
            <a:r>
              <a:rPr lang="en-US" altLang="ko-KR" dirty="0" err="1">
                <a:latin typeface="CourierStd"/>
              </a:rPr>
              <a:t>xMove</a:t>
            </a:r>
            <a:r>
              <a:rPr lang="en-US" altLang="ko-KR" dirty="0">
                <a:latin typeface="CourierStd"/>
              </a:rPr>
              <a:t> = </a:t>
            </a:r>
            <a:r>
              <a:rPr lang="en-US" altLang="ko-KR" dirty="0" err="1">
                <a:latin typeface="CourierStd"/>
              </a:rPr>
              <a:t>Input.GetAxis</a:t>
            </a:r>
            <a:r>
              <a:rPr lang="en-US" altLang="ko-KR" dirty="0">
                <a:latin typeface="CourierStd"/>
              </a:rPr>
              <a:t>("Horizontal");</a:t>
            </a:r>
          </a:p>
          <a:p>
            <a:r>
              <a:rPr lang="en-US" altLang="ko-KR" dirty="0">
                <a:latin typeface="CourierStd"/>
              </a:rPr>
              <a:t>float </a:t>
            </a:r>
            <a:r>
              <a:rPr lang="en-US" altLang="ko-KR" dirty="0" err="1">
                <a:latin typeface="CourierStd"/>
              </a:rPr>
              <a:t>yMove</a:t>
            </a:r>
            <a:r>
              <a:rPr lang="en-US" altLang="ko-KR" dirty="0">
                <a:latin typeface="CourierStd"/>
              </a:rPr>
              <a:t> = </a:t>
            </a:r>
            <a:r>
              <a:rPr lang="en-US" altLang="ko-KR" dirty="0" err="1">
                <a:latin typeface="CourierStd"/>
              </a:rPr>
              <a:t>Input.GetAxis</a:t>
            </a:r>
            <a:r>
              <a:rPr lang="en-US" altLang="ko-KR" dirty="0">
                <a:latin typeface="CourierStd"/>
              </a:rPr>
              <a:t>("Vertical");</a:t>
            </a:r>
          </a:p>
          <a:p>
            <a:r>
              <a:rPr lang="en-US" altLang="ko-KR" dirty="0">
                <a:latin typeface="CourierStd"/>
              </a:rPr>
              <a:t>float </a:t>
            </a:r>
            <a:r>
              <a:rPr lang="en-US" altLang="ko-KR" dirty="0" err="1">
                <a:latin typeface="CourierStd"/>
              </a:rPr>
              <a:t>xSpeed</a:t>
            </a:r>
            <a:r>
              <a:rPr lang="en-US" altLang="ko-KR" dirty="0">
                <a:latin typeface="CourierStd"/>
              </a:rPr>
              <a:t> = </a:t>
            </a:r>
            <a:r>
              <a:rPr lang="en-US" altLang="ko-KR" dirty="0" err="1">
                <a:latin typeface="CourierStd"/>
              </a:rPr>
              <a:t>xMove</a:t>
            </a:r>
            <a:r>
              <a:rPr lang="en-US" altLang="ko-KR" dirty="0">
                <a:latin typeface="CourierStd"/>
              </a:rPr>
              <a:t> * speed;</a:t>
            </a:r>
          </a:p>
          <a:p>
            <a:r>
              <a:rPr lang="en-US" altLang="ko-KR" dirty="0">
                <a:latin typeface="CourierStd"/>
              </a:rPr>
              <a:t>float </a:t>
            </a:r>
            <a:r>
              <a:rPr lang="en-US" altLang="ko-KR" dirty="0" err="1">
                <a:latin typeface="CourierStd"/>
              </a:rPr>
              <a:t>ySpeed</a:t>
            </a:r>
            <a:r>
              <a:rPr lang="en-US" altLang="ko-KR" dirty="0">
                <a:latin typeface="CourierStd"/>
              </a:rPr>
              <a:t> = </a:t>
            </a:r>
            <a:r>
              <a:rPr lang="en-US" altLang="ko-KR" dirty="0" err="1">
                <a:latin typeface="CourierStd"/>
              </a:rPr>
              <a:t>yMove</a:t>
            </a:r>
            <a:r>
              <a:rPr lang="en-US" altLang="ko-KR" dirty="0">
                <a:latin typeface="CourierStd"/>
              </a:rPr>
              <a:t> * speed;</a:t>
            </a:r>
          </a:p>
          <a:p>
            <a:r>
              <a:rPr lang="en-US" altLang="ko-KR" dirty="0">
                <a:latin typeface="CourierStd"/>
              </a:rPr>
              <a:t>Vector2 </a:t>
            </a:r>
            <a:r>
              <a:rPr lang="en-US" altLang="ko-KR" dirty="0" err="1">
                <a:latin typeface="CourierStd"/>
              </a:rPr>
              <a:t>newVelocity</a:t>
            </a:r>
            <a:r>
              <a:rPr lang="en-US" altLang="ko-KR" dirty="0">
                <a:latin typeface="CourierStd"/>
              </a:rPr>
              <a:t> = new Vector2(</a:t>
            </a:r>
            <a:r>
              <a:rPr lang="en-US" altLang="ko-KR" dirty="0" err="1">
                <a:latin typeface="CourierStd"/>
              </a:rPr>
              <a:t>xSpeed</a:t>
            </a:r>
            <a:r>
              <a:rPr lang="en-US" altLang="ko-KR" dirty="0">
                <a:latin typeface="CourierStd"/>
              </a:rPr>
              <a:t>, </a:t>
            </a:r>
            <a:r>
              <a:rPr lang="en-US" altLang="ko-KR" dirty="0" err="1">
                <a:latin typeface="CourierStd"/>
              </a:rPr>
              <a:t>ySpeed</a:t>
            </a:r>
            <a:r>
              <a:rPr lang="en-US" altLang="ko-KR" dirty="0">
                <a:latin typeface="CourierStd"/>
              </a:rPr>
              <a:t>);</a:t>
            </a:r>
          </a:p>
          <a:p>
            <a:r>
              <a:rPr lang="en-US" altLang="ko-KR" dirty="0">
                <a:latin typeface="CourierStd"/>
              </a:rPr>
              <a:t>rigidBody2D.velocity = </a:t>
            </a:r>
            <a:r>
              <a:rPr lang="en-US" altLang="ko-KR" dirty="0" err="1">
                <a:latin typeface="CourierStd"/>
              </a:rPr>
              <a:t>newVelocity</a:t>
            </a:r>
            <a:r>
              <a:rPr lang="en-US" altLang="ko-KR" dirty="0">
                <a:latin typeface="CourierStd"/>
              </a:rPr>
              <a:t>;</a:t>
            </a:r>
          </a:p>
          <a:p>
            <a:r>
              <a:rPr lang="en-US" altLang="ko-KR" dirty="0">
                <a:latin typeface="CourierStd"/>
              </a:rPr>
              <a:t>// restrict player movement</a:t>
            </a:r>
          </a:p>
          <a:p>
            <a:r>
              <a:rPr lang="en-US" altLang="ko-KR" dirty="0" err="1">
                <a:latin typeface="CourierStd"/>
              </a:rPr>
              <a:t>KeepWithinMinMaxRectangle</a:t>
            </a:r>
            <a:r>
              <a:rPr lang="en-US" altLang="ko-KR" dirty="0">
                <a:latin typeface="CourierStd"/>
              </a:rPr>
              <a:t>();</a:t>
            </a:r>
          </a:p>
          <a:p>
            <a:r>
              <a:rPr lang="en-US" altLang="ko-KR" dirty="0">
                <a:latin typeface="CourierStd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98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Positions, Movement and Navigation for </a:t>
            </a:r>
            <a:r>
              <a:rPr lang="en-US" altLang="ko-KR" sz="4000" b="1" dirty="0"/>
              <a:t>Character </a:t>
            </a:r>
            <a:r>
              <a:rPr lang="en-US" altLang="ko-KR" sz="4000" b="1" dirty="0" err="1"/>
              <a:t>GameObjects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Many </a:t>
            </a:r>
            <a:r>
              <a:rPr lang="en-US" altLang="ko-KR" sz="2800" dirty="0" err="1"/>
              <a:t>GameObjects</a:t>
            </a:r>
            <a:r>
              <a:rPr lang="en-US" altLang="ko-KR" sz="2800" dirty="0"/>
              <a:t> in games </a:t>
            </a:r>
            <a:r>
              <a:rPr lang="en-US" altLang="ko-KR" sz="2800" dirty="0">
                <a:solidFill>
                  <a:srgbClr val="0070C0"/>
                </a:solidFill>
              </a:rPr>
              <a:t>move</a:t>
            </a:r>
            <a:r>
              <a:rPr lang="en-US" altLang="ko-KR" sz="2800" dirty="0"/>
              <a:t>! </a:t>
            </a:r>
          </a:p>
          <a:p>
            <a:r>
              <a:rPr lang="en-US" altLang="ko-KR" sz="2800" dirty="0"/>
              <a:t>Movement can be controlled by </a:t>
            </a:r>
          </a:p>
          <a:p>
            <a:pPr lvl="1"/>
            <a:r>
              <a:rPr lang="en-US" altLang="ko-KR" sz="2400" dirty="0"/>
              <a:t>the player,</a:t>
            </a:r>
          </a:p>
          <a:p>
            <a:pPr lvl="1"/>
            <a:r>
              <a:rPr lang="en-US" altLang="ko-KR" sz="2400" dirty="0"/>
              <a:t>The (simulated) laws of physics in the environment,</a:t>
            </a:r>
          </a:p>
          <a:p>
            <a:pPr lvl="1"/>
            <a:r>
              <a:rPr lang="en-US" altLang="ko-KR" sz="2400" dirty="0"/>
              <a:t>The Non-Player Character (NPC) logic.</a:t>
            </a:r>
          </a:p>
          <a:p>
            <a:r>
              <a:rPr lang="en-US" altLang="ko-KR" sz="2800" dirty="0"/>
              <a:t>For example, </a:t>
            </a:r>
          </a:p>
          <a:p>
            <a:pPr lvl="1"/>
            <a:r>
              <a:rPr lang="en-US" altLang="ko-KR" sz="2400" dirty="0"/>
              <a:t>objects that follow a path of waypoints, </a:t>
            </a:r>
          </a:p>
          <a:p>
            <a:pPr lvl="1"/>
            <a:r>
              <a:rPr lang="en-US" altLang="ko-KR" sz="2400" dirty="0"/>
              <a:t>seek (move towards) </a:t>
            </a:r>
          </a:p>
          <a:p>
            <a:pPr lvl="1"/>
            <a:r>
              <a:rPr lang="en-US" altLang="ko-KR" sz="2400" dirty="0"/>
              <a:t>flee (away) from the current position of a character.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7230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6000" dirty="0"/>
              <a:t>Limiting the movement within a rectangle</a:t>
            </a:r>
            <a:endParaRPr lang="ko-KR" altLang="en-US" sz="6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2959" y="1845734"/>
            <a:ext cx="7787641" cy="402336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7. With the </a:t>
            </a:r>
            <a:r>
              <a:rPr lang="en-US" altLang="ko-KR" sz="2800" b="1" dirty="0">
                <a:solidFill>
                  <a:srgbClr val="0070C0"/>
                </a:solidFill>
              </a:rPr>
              <a:t>player-SpaceGirl1</a:t>
            </a:r>
            <a:r>
              <a:rPr lang="en-US" altLang="ko-KR" sz="2800" dirty="0"/>
              <a:t> </a:t>
            </a:r>
            <a:r>
              <a:rPr lang="en-US" altLang="ko-KR" sz="2800" dirty="0" err="1"/>
              <a:t>GameObject</a:t>
            </a:r>
            <a:r>
              <a:rPr lang="en-US" altLang="ko-KR" sz="2800" dirty="0"/>
              <a:t> in the </a:t>
            </a:r>
            <a:r>
              <a:rPr lang="en-US" altLang="ko-KR" sz="2800" b="1" dirty="0"/>
              <a:t>Hierarchy</a:t>
            </a:r>
            <a:r>
              <a:rPr lang="en-US" altLang="ko-KR" sz="2800" dirty="0"/>
              <a:t> view,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drag</a:t>
            </a:r>
            <a:r>
              <a:rPr lang="en-US" altLang="ko-KR" sz="2600" dirty="0"/>
              <a:t> the </a:t>
            </a:r>
            <a:r>
              <a:rPr lang="en-US" altLang="ko-KR" sz="2600" b="1" dirty="0" err="1">
                <a:solidFill>
                  <a:srgbClr val="0070C0"/>
                </a:solidFill>
              </a:rPr>
              <a:t>corner_max</a:t>
            </a:r>
            <a:r>
              <a:rPr lang="en-US" altLang="ko-KR" sz="2600" dirty="0">
                <a:solidFill>
                  <a:srgbClr val="0070C0"/>
                </a:solidFill>
              </a:rPr>
              <a:t> </a:t>
            </a:r>
            <a:r>
              <a:rPr lang="en-US" altLang="ko-KR" sz="2600" dirty="0"/>
              <a:t>and </a:t>
            </a:r>
            <a:r>
              <a:rPr lang="en-US" altLang="ko-KR" sz="2600" b="1" dirty="0" err="1">
                <a:solidFill>
                  <a:srgbClr val="0070C0"/>
                </a:solidFill>
              </a:rPr>
              <a:t>corner_min</a:t>
            </a:r>
            <a:r>
              <a:rPr lang="en-US" altLang="ko-KR" sz="2600" dirty="0">
                <a:solidFill>
                  <a:srgbClr val="0070C0"/>
                </a:solidFill>
              </a:rPr>
              <a:t> </a:t>
            </a:r>
            <a:r>
              <a:rPr lang="en-US" altLang="ko-KR" sz="2600" dirty="0" err="1"/>
              <a:t>GameObjects</a:t>
            </a:r>
            <a:r>
              <a:rPr lang="en-US" altLang="ko-KR" sz="2600" dirty="0"/>
              <a:t> over the public variables called </a:t>
            </a:r>
            <a:r>
              <a:rPr lang="en-US" altLang="ko-KR" sz="2600" b="1" dirty="0" err="1">
                <a:solidFill>
                  <a:srgbClr val="00B050"/>
                </a:solidFill>
              </a:rPr>
              <a:t>corner_max</a:t>
            </a:r>
            <a:r>
              <a:rPr lang="en-US" altLang="ko-KR" sz="2600" dirty="0">
                <a:solidFill>
                  <a:srgbClr val="00B050"/>
                </a:solidFill>
              </a:rPr>
              <a:t> </a:t>
            </a:r>
            <a:r>
              <a:rPr lang="en-US" altLang="ko-KR" sz="2600" dirty="0"/>
              <a:t>and </a:t>
            </a:r>
            <a:r>
              <a:rPr lang="en-US" altLang="ko-KR" sz="2600" b="1" dirty="0" err="1">
                <a:solidFill>
                  <a:srgbClr val="00B050"/>
                </a:solidFill>
              </a:rPr>
              <a:t>corner_min</a:t>
            </a:r>
            <a:r>
              <a:rPr lang="en-US" altLang="ko-KR" sz="2600" dirty="0">
                <a:solidFill>
                  <a:srgbClr val="00B050"/>
                </a:solidFill>
              </a:rPr>
              <a:t> </a:t>
            </a:r>
            <a:r>
              <a:rPr lang="en-US" altLang="ko-KR" sz="2600" dirty="0"/>
              <a:t>in the </a:t>
            </a:r>
            <a:r>
              <a:rPr lang="en-US" altLang="ko-KR" sz="2600" b="1" dirty="0"/>
              <a:t>Inspector</a:t>
            </a:r>
            <a:r>
              <a:rPr lang="en-US" altLang="ko-KR" sz="2600" dirty="0"/>
              <a:t>.</a:t>
            </a:r>
            <a:endParaRPr lang="ko-KR" altLang="en-US" sz="5200" dirty="0"/>
          </a:p>
        </p:txBody>
      </p:sp>
    </p:spTree>
    <p:extLst>
      <p:ext uri="{BB962C8B-B14F-4D97-AF65-F5344CB8AC3E}">
        <p14:creationId xmlns:p14="http://schemas.microsoft.com/office/powerpoint/2010/main" val="3606089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6000" dirty="0"/>
              <a:t>Limiting the movement within a rectangle</a:t>
            </a:r>
            <a:endParaRPr lang="ko-KR" altLang="en-US" sz="6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2959" y="1845734"/>
            <a:ext cx="7787641" cy="402336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8. Before running the scene in the Scene panel, </a:t>
            </a:r>
          </a:p>
          <a:p>
            <a:pPr lvl="1"/>
            <a:r>
              <a:rPr lang="en-US" altLang="ko-KR" sz="2400" dirty="0"/>
              <a:t>try </a:t>
            </a:r>
            <a:r>
              <a:rPr lang="en-US" altLang="ko-KR" sz="2400" dirty="0">
                <a:solidFill>
                  <a:srgbClr val="FF0000"/>
                </a:solidFill>
              </a:rPr>
              <a:t>repositioning</a:t>
            </a:r>
            <a:r>
              <a:rPr lang="en-US" altLang="ko-KR" sz="2400" dirty="0"/>
              <a:t> the </a:t>
            </a:r>
            <a:r>
              <a:rPr lang="en-US" altLang="ko-KR" sz="2400" b="1" dirty="0" err="1"/>
              <a:t>corner_max</a:t>
            </a:r>
            <a:r>
              <a:rPr lang="en-US" altLang="ko-KR" sz="2400" dirty="0"/>
              <a:t> and </a:t>
            </a:r>
            <a:r>
              <a:rPr lang="en-US" altLang="ko-KR" sz="2400" b="1" dirty="0" err="1"/>
              <a:t>corner_min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GameObjects</a:t>
            </a:r>
            <a:r>
              <a:rPr lang="en-US" altLang="ko-KR" sz="2400" dirty="0"/>
              <a:t>. </a:t>
            </a:r>
          </a:p>
          <a:p>
            <a:r>
              <a:rPr lang="en-US" altLang="ko-KR" sz="2800" dirty="0"/>
              <a:t>When you run the scene, </a:t>
            </a:r>
          </a:p>
          <a:p>
            <a:pPr lvl="1"/>
            <a:r>
              <a:rPr lang="en-US" altLang="ko-KR" sz="2600" dirty="0"/>
              <a:t>the positions of these two </a:t>
            </a:r>
            <a:r>
              <a:rPr lang="en-US" altLang="ko-KR" sz="2600" dirty="0" err="1"/>
              <a:t>GameObjects</a:t>
            </a:r>
            <a:r>
              <a:rPr lang="en-US" altLang="ko-KR" sz="2600" dirty="0"/>
              <a:t> (max and min, and X and Y) will be used as the </a:t>
            </a:r>
            <a:r>
              <a:rPr lang="en-US" altLang="ko-KR" sz="2600" dirty="0">
                <a:solidFill>
                  <a:srgbClr val="FF0000"/>
                </a:solidFill>
              </a:rPr>
              <a:t>limits of movement </a:t>
            </a:r>
            <a:r>
              <a:rPr lang="en-US" altLang="ko-KR" sz="2600" dirty="0"/>
              <a:t>for the Player's </a:t>
            </a:r>
            <a:r>
              <a:rPr lang="en-US" altLang="ko-KR" sz="2600" b="1" dirty="0"/>
              <a:t>player-SpaceGirl1</a:t>
            </a:r>
            <a:r>
              <a:rPr lang="en-US" altLang="ko-KR" sz="2600" dirty="0"/>
              <a:t> character.</a:t>
            </a:r>
            <a:endParaRPr lang="ko-KR" altLang="en-US" sz="5800" dirty="0"/>
          </a:p>
        </p:txBody>
      </p:sp>
    </p:spTree>
    <p:extLst>
      <p:ext uri="{BB962C8B-B14F-4D97-AF65-F5344CB8AC3E}">
        <p14:creationId xmlns:p14="http://schemas.microsoft.com/office/powerpoint/2010/main" val="23359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6000" dirty="0"/>
              <a:t>Limiting the movement within a rectangle</a:t>
            </a:r>
            <a:endParaRPr lang="ko-KR" altLang="en-US" sz="6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9. While all this works fine, </a:t>
            </a:r>
          </a:p>
          <a:p>
            <a:pPr lvl="1"/>
            <a:r>
              <a:rPr lang="en-US" altLang="ko-KR" sz="2200" dirty="0"/>
              <a:t>let's </a:t>
            </a:r>
            <a:r>
              <a:rPr lang="en-US" altLang="ko-KR" sz="2200" dirty="0">
                <a:solidFill>
                  <a:srgbClr val="00B050"/>
                </a:solidFill>
              </a:rPr>
              <a:t>make the rectangular bounds of the movement visually explicit </a:t>
            </a:r>
            <a:r>
              <a:rPr lang="en-US" altLang="ko-KR" sz="2200" dirty="0"/>
              <a:t>in the Scene panel </a:t>
            </a:r>
          </a:p>
          <a:p>
            <a:pPr lvl="2"/>
            <a:r>
              <a:rPr lang="en-US" altLang="ko-KR" sz="1800" dirty="0"/>
              <a:t>by having a yellow "</a:t>
            </a:r>
            <a:r>
              <a:rPr lang="en-US" altLang="ko-KR" sz="1800" b="1" dirty="0">
                <a:solidFill>
                  <a:srgbClr val="7030A0"/>
                </a:solidFill>
              </a:rPr>
              <a:t>gizmo</a:t>
            </a:r>
            <a:r>
              <a:rPr lang="en-US" altLang="ko-KR" sz="1800" dirty="0"/>
              <a:t>" rectangle drawn. </a:t>
            </a:r>
          </a:p>
          <a:p>
            <a:pPr lvl="1"/>
            <a:r>
              <a:rPr lang="en-US" altLang="ko-KR" sz="2200" dirty="0">
                <a:solidFill>
                  <a:srgbClr val="FF0000"/>
                </a:solidFill>
              </a:rPr>
              <a:t>Add</a:t>
            </a:r>
            <a:r>
              <a:rPr lang="en-US" altLang="ko-KR" sz="2200" dirty="0"/>
              <a:t> the following method to the C# script class called </a:t>
            </a:r>
            <a:r>
              <a:rPr lang="en-US" altLang="ko-KR" sz="2200" i="1" dirty="0" err="1">
                <a:solidFill>
                  <a:srgbClr val="0070C0"/>
                </a:solidFill>
              </a:rPr>
              <a:t>PlayerMove</a:t>
            </a:r>
            <a:r>
              <a:rPr lang="en-US" altLang="ko-KR" sz="2200" dirty="0"/>
              <a:t>:</a:t>
            </a:r>
            <a:endParaRPr lang="ko-KR" altLang="en-US" sz="5800" dirty="0"/>
          </a:p>
        </p:txBody>
      </p:sp>
      <p:sp>
        <p:nvSpPr>
          <p:cNvPr id="5" name="Rectangle 4"/>
          <p:cNvSpPr/>
          <p:nvPr/>
        </p:nvSpPr>
        <p:spPr>
          <a:xfrm>
            <a:off x="4594860" y="1845734"/>
            <a:ext cx="439674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urierStd"/>
              </a:rPr>
              <a:t>void </a:t>
            </a:r>
            <a:r>
              <a:rPr lang="en-US" altLang="ko-KR" sz="1400" dirty="0" err="1">
                <a:latin typeface="CourierStd"/>
              </a:rPr>
              <a:t>OnDrawGizmos</a:t>
            </a:r>
            <a:r>
              <a:rPr lang="en-US" altLang="ko-KR" sz="1400" dirty="0">
                <a:latin typeface="CourierStd"/>
              </a:rPr>
              <a:t>(){</a:t>
            </a:r>
          </a:p>
          <a:p>
            <a:r>
              <a:rPr lang="en-US" altLang="ko-KR" sz="1400" dirty="0">
                <a:latin typeface="CourierStd"/>
              </a:rPr>
              <a:t>Vector3 </a:t>
            </a:r>
            <a:r>
              <a:rPr lang="en-US" altLang="ko-KR" sz="1400" dirty="0" err="1">
                <a:latin typeface="CourierStd"/>
              </a:rPr>
              <a:t>top_right</a:t>
            </a:r>
            <a:r>
              <a:rPr lang="en-US" altLang="ko-KR" sz="1400" dirty="0">
                <a:latin typeface="CourierStd"/>
              </a:rPr>
              <a:t> = Vector3.zero; Vector3 </a:t>
            </a:r>
            <a:r>
              <a:rPr lang="en-US" altLang="ko-KR" sz="1400" dirty="0" err="1">
                <a:latin typeface="CourierStd"/>
              </a:rPr>
              <a:t>bottom_right</a:t>
            </a:r>
            <a:r>
              <a:rPr lang="en-US" altLang="ko-KR" sz="1400" dirty="0">
                <a:latin typeface="CourierStd"/>
              </a:rPr>
              <a:t> = Vector3.zero;</a:t>
            </a:r>
          </a:p>
          <a:p>
            <a:r>
              <a:rPr lang="en-US" altLang="ko-KR" sz="1400" dirty="0">
                <a:latin typeface="CourierStd"/>
              </a:rPr>
              <a:t>Vector3 </a:t>
            </a:r>
            <a:r>
              <a:rPr lang="en-US" altLang="ko-KR" sz="1400" dirty="0" err="1">
                <a:latin typeface="CourierStd"/>
              </a:rPr>
              <a:t>bottom_left</a:t>
            </a:r>
            <a:r>
              <a:rPr lang="en-US" altLang="ko-KR" sz="1400" dirty="0">
                <a:latin typeface="CourierStd"/>
              </a:rPr>
              <a:t> = Vector3.zero;</a:t>
            </a:r>
          </a:p>
          <a:p>
            <a:r>
              <a:rPr lang="en-US" altLang="ko-KR" sz="1400" dirty="0">
                <a:latin typeface="CourierStd"/>
              </a:rPr>
              <a:t>Vector3 </a:t>
            </a:r>
            <a:r>
              <a:rPr lang="en-US" altLang="ko-KR" sz="1400" dirty="0" err="1">
                <a:latin typeface="CourierStd"/>
              </a:rPr>
              <a:t>top_left</a:t>
            </a:r>
            <a:r>
              <a:rPr lang="en-US" altLang="ko-KR" sz="1400" dirty="0">
                <a:latin typeface="CourierStd"/>
              </a:rPr>
              <a:t> = Vector3.zero;</a:t>
            </a:r>
          </a:p>
          <a:p>
            <a:r>
              <a:rPr lang="en-US" altLang="ko-KR" sz="1400" dirty="0">
                <a:latin typeface="CourierStd"/>
              </a:rPr>
              <a:t>if(</a:t>
            </a:r>
            <a:r>
              <a:rPr lang="en-US" altLang="ko-KR" sz="1400" dirty="0" err="1">
                <a:latin typeface="CourierStd"/>
              </a:rPr>
              <a:t>corner_max</a:t>
            </a:r>
            <a:r>
              <a:rPr lang="en-US" altLang="ko-KR" sz="1400" dirty="0">
                <a:latin typeface="CourierStd"/>
              </a:rPr>
              <a:t> &amp;&amp; </a:t>
            </a:r>
            <a:r>
              <a:rPr lang="en-US" altLang="ko-KR" sz="1400" dirty="0" err="1">
                <a:latin typeface="CourierStd"/>
              </a:rPr>
              <a:t>corner_min</a:t>
            </a:r>
            <a:r>
              <a:rPr lang="en-US" altLang="ko-KR" sz="1400" dirty="0">
                <a:latin typeface="CourierStd"/>
              </a:rPr>
              <a:t>){</a:t>
            </a:r>
          </a:p>
          <a:p>
            <a:r>
              <a:rPr lang="en-US" altLang="ko-KR" sz="1400" dirty="0" err="1">
                <a:latin typeface="CourierStd"/>
              </a:rPr>
              <a:t>top_right</a:t>
            </a:r>
            <a:r>
              <a:rPr lang="en-US" altLang="ko-KR" sz="1400" dirty="0">
                <a:latin typeface="CourierStd"/>
              </a:rPr>
              <a:t> = </a:t>
            </a:r>
            <a:r>
              <a:rPr lang="en-US" altLang="ko-KR" sz="1400" dirty="0" err="1">
                <a:latin typeface="CourierStd"/>
              </a:rPr>
              <a:t>corner_max.position</a:t>
            </a:r>
            <a:r>
              <a:rPr lang="en-US" altLang="ko-KR" sz="1400" dirty="0">
                <a:latin typeface="CourierStd"/>
              </a:rPr>
              <a:t>;</a:t>
            </a:r>
          </a:p>
          <a:p>
            <a:r>
              <a:rPr lang="en-US" altLang="ko-KR" sz="1400" dirty="0" err="1">
                <a:latin typeface="CourierStd"/>
              </a:rPr>
              <a:t>bottom_left</a:t>
            </a:r>
            <a:r>
              <a:rPr lang="en-US" altLang="ko-KR" sz="1400" dirty="0">
                <a:latin typeface="CourierStd"/>
              </a:rPr>
              <a:t> = </a:t>
            </a:r>
            <a:r>
              <a:rPr lang="en-US" altLang="ko-KR" sz="1400" dirty="0" err="1">
                <a:latin typeface="CourierStd"/>
              </a:rPr>
              <a:t>corner_min.position</a:t>
            </a:r>
            <a:r>
              <a:rPr lang="en-US" altLang="ko-KR" sz="1400" dirty="0">
                <a:latin typeface="CourierStd"/>
              </a:rPr>
              <a:t>;</a:t>
            </a:r>
          </a:p>
          <a:p>
            <a:r>
              <a:rPr lang="en-US" altLang="ko-KR" sz="1400" dirty="0" err="1">
                <a:latin typeface="CourierStd"/>
              </a:rPr>
              <a:t>bottom_right</a:t>
            </a:r>
            <a:r>
              <a:rPr lang="en-US" altLang="ko-KR" sz="1400" dirty="0">
                <a:latin typeface="CourierStd"/>
              </a:rPr>
              <a:t> = </a:t>
            </a:r>
            <a:r>
              <a:rPr lang="en-US" altLang="ko-KR" sz="1400" dirty="0" err="1">
                <a:latin typeface="CourierStd"/>
              </a:rPr>
              <a:t>top_right</a:t>
            </a:r>
            <a:r>
              <a:rPr lang="en-US" altLang="ko-KR" sz="1400" dirty="0">
                <a:latin typeface="CourierStd"/>
              </a:rPr>
              <a:t>;</a:t>
            </a:r>
          </a:p>
          <a:p>
            <a:r>
              <a:rPr lang="en-US" altLang="ko-KR" sz="1400" dirty="0" err="1">
                <a:latin typeface="CourierStd"/>
              </a:rPr>
              <a:t>bottom_right.y</a:t>
            </a:r>
            <a:r>
              <a:rPr lang="en-US" altLang="ko-KR" sz="1400" dirty="0">
                <a:latin typeface="CourierStd"/>
              </a:rPr>
              <a:t> = </a:t>
            </a:r>
            <a:r>
              <a:rPr lang="en-US" altLang="ko-KR" sz="1400" dirty="0" err="1">
                <a:latin typeface="CourierStd"/>
              </a:rPr>
              <a:t>bottom_left.y</a:t>
            </a:r>
            <a:r>
              <a:rPr lang="en-US" altLang="ko-KR" sz="1400" dirty="0">
                <a:latin typeface="CourierStd"/>
              </a:rPr>
              <a:t>;</a:t>
            </a:r>
          </a:p>
          <a:p>
            <a:r>
              <a:rPr lang="en-US" altLang="ko-KR" sz="1400" dirty="0" err="1">
                <a:latin typeface="CourierStd"/>
              </a:rPr>
              <a:t>top_left</a:t>
            </a:r>
            <a:r>
              <a:rPr lang="en-US" altLang="ko-KR" sz="1400" dirty="0">
                <a:latin typeface="CourierStd"/>
              </a:rPr>
              <a:t> = </a:t>
            </a:r>
            <a:r>
              <a:rPr lang="en-US" altLang="ko-KR" sz="1400" dirty="0" err="1">
                <a:latin typeface="CourierStd"/>
              </a:rPr>
              <a:t>top_right</a:t>
            </a:r>
            <a:r>
              <a:rPr lang="en-US" altLang="ko-KR" sz="1400" dirty="0">
                <a:latin typeface="CourierStd"/>
              </a:rPr>
              <a:t>;</a:t>
            </a:r>
          </a:p>
          <a:p>
            <a:r>
              <a:rPr lang="en-US" altLang="ko-KR" sz="1400" dirty="0" err="1">
                <a:latin typeface="CourierStd"/>
              </a:rPr>
              <a:t>top_left.x</a:t>
            </a:r>
            <a:r>
              <a:rPr lang="en-US" altLang="ko-KR" sz="1400" dirty="0">
                <a:latin typeface="CourierStd"/>
              </a:rPr>
              <a:t> = </a:t>
            </a:r>
            <a:r>
              <a:rPr lang="en-US" altLang="ko-KR" sz="1400" dirty="0" err="1">
                <a:latin typeface="CourierStd"/>
              </a:rPr>
              <a:t>bottom_left.x</a:t>
            </a:r>
            <a:r>
              <a:rPr lang="en-US" altLang="ko-KR" sz="1400" dirty="0">
                <a:latin typeface="CourierStd"/>
              </a:rPr>
              <a:t>;</a:t>
            </a:r>
          </a:p>
          <a:p>
            <a:r>
              <a:rPr lang="en-US" altLang="ko-KR" sz="1400" dirty="0">
                <a:latin typeface="CourierStd"/>
              </a:rPr>
              <a:t>}</a:t>
            </a:r>
          </a:p>
          <a:p>
            <a:r>
              <a:rPr lang="en-US" altLang="ko-KR" sz="1400" dirty="0">
                <a:latin typeface="CourierStd"/>
              </a:rPr>
              <a:t>//Set the following gizmo colors to YELLOW</a:t>
            </a:r>
          </a:p>
          <a:p>
            <a:r>
              <a:rPr lang="en-US" altLang="ko-KR" sz="1400" dirty="0" err="1">
                <a:latin typeface="CourierStd"/>
              </a:rPr>
              <a:t>Gizmos.color</a:t>
            </a:r>
            <a:r>
              <a:rPr lang="en-US" altLang="ko-KR" sz="1400" dirty="0">
                <a:latin typeface="CourierStd"/>
              </a:rPr>
              <a:t> = </a:t>
            </a:r>
            <a:r>
              <a:rPr lang="en-US" altLang="ko-KR" sz="1400" dirty="0" err="1">
                <a:latin typeface="CourierStd"/>
              </a:rPr>
              <a:t>Color.yellow</a:t>
            </a:r>
            <a:r>
              <a:rPr lang="en-US" altLang="ko-KR" sz="1400" dirty="0">
                <a:latin typeface="CourierStd"/>
              </a:rPr>
              <a:t>;</a:t>
            </a:r>
          </a:p>
          <a:p>
            <a:r>
              <a:rPr lang="en-US" altLang="ko-KR" sz="1400" dirty="0">
                <a:latin typeface="CourierStd"/>
              </a:rPr>
              <a:t>//Draw 4 lines making a rectangle</a:t>
            </a:r>
          </a:p>
          <a:p>
            <a:r>
              <a:rPr lang="en-US" altLang="ko-KR" sz="1400" dirty="0" err="1">
                <a:latin typeface="CourierStd"/>
              </a:rPr>
              <a:t>Gizmos.DrawLine</a:t>
            </a:r>
            <a:r>
              <a:rPr lang="en-US" altLang="ko-KR" sz="1400" dirty="0">
                <a:latin typeface="CourierStd"/>
              </a:rPr>
              <a:t>(</a:t>
            </a:r>
            <a:r>
              <a:rPr lang="en-US" altLang="ko-KR" sz="1400" dirty="0" err="1">
                <a:latin typeface="CourierStd"/>
              </a:rPr>
              <a:t>top_right</a:t>
            </a:r>
            <a:r>
              <a:rPr lang="en-US" altLang="ko-KR" sz="1400" dirty="0">
                <a:latin typeface="CourierStd"/>
              </a:rPr>
              <a:t>, </a:t>
            </a:r>
            <a:r>
              <a:rPr lang="en-US" altLang="ko-KR" sz="1400" dirty="0" err="1">
                <a:latin typeface="CourierStd"/>
              </a:rPr>
              <a:t>bottom_right</a:t>
            </a:r>
            <a:r>
              <a:rPr lang="en-US" altLang="ko-KR" sz="1400" dirty="0">
                <a:latin typeface="CourierStd"/>
              </a:rPr>
              <a:t>);</a:t>
            </a:r>
          </a:p>
          <a:p>
            <a:r>
              <a:rPr lang="en-US" altLang="ko-KR" sz="1400" dirty="0" err="1">
                <a:latin typeface="CourierStd"/>
              </a:rPr>
              <a:t>Gizmos.DrawLine</a:t>
            </a:r>
            <a:r>
              <a:rPr lang="en-US" altLang="ko-KR" sz="1400" dirty="0">
                <a:latin typeface="CourierStd"/>
              </a:rPr>
              <a:t>(</a:t>
            </a:r>
            <a:r>
              <a:rPr lang="en-US" altLang="ko-KR" sz="1400" dirty="0" err="1">
                <a:latin typeface="CourierStd"/>
              </a:rPr>
              <a:t>bottom_right</a:t>
            </a:r>
            <a:r>
              <a:rPr lang="en-US" altLang="ko-KR" sz="1400" dirty="0">
                <a:latin typeface="CourierStd"/>
              </a:rPr>
              <a:t>, </a:t>
            </a:r>
            <a:r>
              <a:rPr lang="en-US" altLang="ko-KR" sz="1400" dirty="0" err="1">
                <a:latin typeface="CourierStd"/>
              </a:rPr>
              <a:t>bottom_left</a:t>
            </a:r>
            <a:r>
              <a:rPr lang="en-US" altLang="ko-KR" sz="1400" dirty="0">
                <a:latin typeface="CourierStd"/>
              </a:rPr>
              <a:t>);</a:t>
            </a:r>
          </a:p>
          <a:p>
            <a:r>
              <a:rPr lang="en-US" altLang="ko-KR" sz="1400" dirty="0" err="1">
                <a:latin typeface="CourierStd"/>
              </a:rPr>
              <a:t>Gizmos.DrawLine</a:t>
            </a:r>
            <a:r>
              <a:rPr lang="en-US" altLang="ko-KR" sz="1400" dirty="0">
                <a:latin typeface="CourierStd"/>
              </a:rPr>
              <a:t>(</a:t>
            </a:r>
            <a:r>
              <a:rPr lang="en-US" altLang="ko-KR" sz="1400" dirty="0" err="1">
                <a:latin typeface="CourierStd"/>
              </a:rPr>
              <a:t>bottom_left</a:t>
            </a:r>
            <a:r>
              <a:rPr lang="en-US" altLang="ko-KR" sz="1400" dirty="0">
                <a:latin typeface="CourierStd"/>
              </a:rPr>
              <a:t>, </a:t>
            </a:r>
            <a:r>
              <a:rPr lang="en-US" altLang="ko-KR" sz="1400" dirty="0" err="1">
                <a:latin typeface="CourierStd"/>
              </a:rPr>
              <a:t>top_left</a:t>
            </a:r>
            <a:r>
              <a:rPr lang="en-US" altLang="ko-KR" sz="1400" dirty="0">
                <a:latin typeface="CourierStd"/>
              </a:rPr>
              <a:t>);</a:t>
            </a:r>
          </a:p>
          <a:p>
            <a:r>
              <a:rPr lang="en-US" altLang="ko-KR" sz="1400" dirty="0" err="1">
                <a:latin typeface="CourierStd"/>
              </a:rPr>
              <a:t>Gizmos.DrawLine</a:t>
            </a:r>
            <a:r>
              <a:rPr lang="en-US" altLang="ko-KR" sz="1400" dirty="0">
                <a:latin typeface="CourierStd"/>
              </a:rPr>
              <a:t>(</a:t>
            </a:r>
            <a:r>
              <a:rPr lang="en-US" altLang="ko-KR" sz="1400" dirty="0" err="1">
                <a:latin typeface="CourierStd"/>
              </a:rPr>
              <a:t>top_left</a:t>
            </a:r>
            <a:r>
              <a:rPr lang="en-US" altLang="ko-KR" sz="1400" dirty="0">
                <a:latin typeface="CourierStd"/>
              </a:rPr>
              <a:t>, </a:t>
            </a:r>
            <a:r>
              <a:rPr lang="en-US" altLang="ko-KR" sz="1400" dirty="0" err="1">
                <a:latin typeface="CourierStd"/>
              </a:rPr>
              <a:t>top_right</a:t>
            </a:r>
            <a:r>
              <a:rPr lang="en-US" altLang="ko-KR" sz="1400" dirty="0">
                <a:latin typeface="CourierStd"/>
              </a:rPr>
              <a:t>);</a:t>
            </a:r>
          </a:p>
          <a:p>
            <a:r>
              <a:rPr lang="en-US" altLang="ko-KR" sz="1400" dirty="0">
                <a:latin typeface="CourierStd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78444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6000" dirty="0"/>
              <a:t>Limiting the movement within a rectangle - How</a:t>
            </a:r>
            <a:endParaRPr lang="ko-KR" alt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We added the empty </a:t>
            </a:r>
            <a:r>
              <a:rPr lang="en-US" altLang="ko-KR" sz="2400" dirty="0" err="1"/>
              <a:t>GameObjects</a:t>
            </a:r>
            <a:r>
              <a:rPr lang="en-US" altLang="ko-KR" sz="2400" dirty="0"/>
              <a:t> called </a:t>
            </a:r>
            <a:r>
              <a:rPr lang="en-US" altLang="ko-KR" sz="2400" b="1" dirty="0" err="1"/>
              <a:t>corner_max</a:t>
            </a:r>
            <a:r>
              <a:rPr lang="en-US" altLang="ko-KR" sz="2400" dirty="0"/>
              <a:t> and </a:t>
            </a:r>
            <a:r>
              <a:rPr lang="en-US" altLang="ko-KR" sz="2400" b="1" dirty="0" err="1"/>
              <a:t>corner_min</a:t>
            </a:r>
            <a:r>
              <a:rPr lang="en-US" altLang="ko-KR" sz="2400" dirty="0"/>
              <a:t> to the scene. </a:t>
            </a:r>
          </a:p>
          <a:p>
            <a:r>
              <a:rPr lang="en-US" altLang="ko-KR" sz="2400" dirty="0"/>
              <a:t>The X and Y- coordinates of these </a:t>
            </a:r>
            <a:r>
              <a:rPr lang="en-US" altLang="ko-KR" sz="2400" dirty="0" err="1"/>
              <a:t>GameObjects</a:t>
            </a:r>
            <a:r>
              <a:rPr lang="en-US" altLang="ko-KR" sz="2400" dirty="0"/>
              <a:t> will be used to </a:t>
            </a:r>
            <a:r>
              <a:rPr lang="en-US" altLang="ko-KR" sz="2400" dirty="0">
                <a:solidFill>
                  <a:srgbClr val="0070C0"/>
                </a:solidFill>
              </a:rPr>
              <a:t>determine the bounds of movement that we will permit for the character called </a:t>
            </a:r>
            <a:r>
              <a:rPr lang="en-US" altLang="ko-KR" sz="2400" b="1" dirty="0">
                <a:solidFill>
                  <a:srgbClr val="0070C0"/>
                </a:solidFill>
              </a:rPr>
              <a:t>player-SpaceGirl1</a:t>
            </a:r>
            <a:r>
              <a:rPr lang="en-US" altLang="ko-KR" sz="2400" dirty="0"/>
              <a:t>. </a:t>
            </a:r>
          </a:p>
          <a:p>
            <a:pPr lvl="1"/>
            <a:r>
              <a:rPr lang="en-US" altLang="ko-KR" sz="2000" dirty="0"/>
              <a:t>Since these are the </a:t>
            </a:r>
            <a:r>
              <a:rPr lang="en-US" altLang="ko-KR" sz="2000" b="1" dirty="0"/>
              <a:t>empty </a:t>
            </a:r>
            <a:r>
              <a:rPr lang="en-US" altLang="ko-KR" sz="2000" b="1" dirty="0" err="1"/>
              <a:t>GameObjects</a:t>
            </a:r>
            <a:r>
              <a:rPr lang="en-US" altLang="ko-KR" sz="2000" dirty="0"/>
              <a:t>, </a:t>
            </a:r>
            <a:r>
              <a:rPr lang="en-US" altLang="ko-KR" sz="2000" dirty="0">
                <a:solidFill>
                  <a:srgbClr val="00B050"/>
                </a:solidFill>
              </a:rPr>
              <a:t>they will not be seen by the player when in the play-mode</a:t>
            </a:r>
            <a:r>
              <a:rPr lang="en-US" altLang="ko-KR" sz="2000" dirty="0"/>
              <a:t>. </a:t>
            </a:r>
          </a:p>
          <a:p>
            <a:pPr lvl="1"/>
            <a:r>
              <a:rPr lang="en-US" altLang="ko-KR" sz="2000" dirty="0"/>
              <a:t>However, we can see and move them in the Scene panel, and </a:t>
            </a:r>
            <a:r>
              <a:rPr lang="en-US" altLang="ko-KR" sz="2000" dirty="0">
                <a:solidFill>
                  <a:srgbClr val="00B050"/>
                </a:solidFill>
              </a:rPr>
              <a:t>having added the yellow oblong icons, we can see their positions and names very easily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21159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6000" dirty="0"/>
              <a:t>Limiting the movement within a rectangle - How</a:t>
            </a:r>
            <a:endParaRPr lang="ko-KR" alt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Upon </a:t>
            </a:r>
            <a:r>
              <a:rPr lang="en-US" altLang="ko-KR" sz="2400" b="1" dirty="0"/>
              <a:t>Awake</a:t>
            </a:r>
            <a:r>
              <a:rPr lang="en-US" altLang="ko-KR" sz="2400" dirty="0"/>
              <a:t>() the </a:t>
            </a:r>
            <a:r>
              <a:rPr lang="en-US" altLang="ko-KR" sz="2400" dirty="0" err="1"/>
              <a:t>PlayerMoveWithLimits</a:t>
            </a:r>
            <a:r>
              <a:rPr lang="en-US" altLang="ko-KR" sz="2400" dirty="0"/>
              <a:t> object, </a:t>
            </a:r>
          </a:p>
          <a:p>
            <a:pPr lvl="1"/>
            <a:r>
              <a:rPr lang="en-US" altLang="ko-KR" sz="2000" dirty="0"/>
              <a:t>records the maximum and minimum X- and Y- values of the </a:t>
            </a:r>
            <a:r>
              <a:rPr lang="en-US" altLang="ko-KR" sz="2000" dirty="0" err="1"/>
              <a:t>GameObjects</a:t>
            </a:r>
            <a:r>
              <a:rPr lang="en-US" altLang="ko-KR" sz="2000" dirty="0"/>
              <a:t> called </a:t>
            </a:r>
            <a:r>
              <a:rPr lang="en-US" altLang="ko-KR" sz="2000" dirty="0" err="1"/>
              <a:t>corner_max</a:t>
            </a:r>
            <a:r>
              <a:rPr lang="en-US" altLang="ko-KR" sz="2000" dirty="0"/>
              <a:t> and </a:t>
            </a:r>
            <a:r>
              <a:rPr lang="en-US" altLang="ko-KR" sz="2000" dirty="0" err="1"/>
              <a:t>corner_min</a:t>
            </a:r>
            <a:r>
              <a:rPr lang="en-US" altLang="ko-KR" sz="2000" dirty="0"/>
              <a:t> inside the player-SpaceGirl1 </a:t>
            </a:r>
            <a:r>
              <a:rPr lang="en-US" altLang="ko-KR" sz="2000" dirty="0" err="1"/>
              <a:t>GameObject</a:t>
            </a:r>
            <a:r>
              <a:rPr lang="en-US" altLang="ko-KR" sz="2000" dirty="0"/>
              <a:t>. </a:t>
            </a:r>
          </a:p>
          <a:p>
            <a:r>
              <a:rPr lang="en-US" altLang="ko-KR" sz="2400" dirty="0"/>
              <a:t>Each time the physics system is called via the </a:t>
            </a:r>
            <a:r>
              <a:rPr lang="en-US" altLang="ko-KR" sz="2400" b="1" dirty="0" err="1">
                <a:solidFill>
                  <a:srgbClr val="7030A0"/>
                </a:solidFill>
              </a:rPr>
              <a:t>FixedUpdate</a:t>
            </a:r>
            <a:r>
              <a:rPr lang="en-US" altLang="ko-KR" sz="2400" dirty="0"/>
              <a:t>() method, </a:t>
            </a:r>
          </a:p>
          <a:p>
            <a:pPr lvl="1"/>
            <a:r>
              <a:rPr lang="en-US" altLang="ko-KR" sz="2000" dirty="0"/>
              <a:t>the </a:t>
            </a:r>
            <a:r>
              <a:rPr lang="en-US" altLang="ko-KR" sz="2000" dirty="0">
                <a:solidFill>
                  <a:srgbClr val="0070C0"/>
                </a:solidFill>
              </a:rPr>
              <a:t>velocity</a:t>
            </a:r>
            <a:r>
              <a:rPr lang="en-US" altLang="ko-KR" sz="2000" dirty="0"/>
              <a:t> of the player-SpaceGirl1 character is </a:t>
            </a:r>
            <a:r>
              <a:rPr lang="en-US" altLang="ko-KR" sz="2000" dirty="0">
                <a:solidFill>
                  <a:srgbClr val="0070C0"/>
                </a:solidFill>
              </a:rPr>
              <a:t>set according to the horizontal and vertical keyboard/joystick inputs</a:t>
            </a:r>
            <a:r>
              <a:rPr lang="en-US" altLang="ko-KR" sz="2000" dirty="0"/>
              <a:t>. </a:t>
            </a:r>
          </a:p>
          <a:p>
            <a:pPr lvl="1"/>
            <a:r>
              <a:rPr lang="en-US" altLang="ko-KR" sz="2000" dirty="0"/>
              <a:t>However, the </a:t>
            </a:r>
            <a:r>
              <a:rPr lang="en-US" altLang="ko-KR" sz="2000" dirty="0">
                <a:solidFill>
                  <a:srgbClr val="0070C0"/>
                </a:solidFill>
              </a:rPr>
              <a:t>final action </a:t>
            </a:r>
            <a:r>
              <a:rPr lang="en-US" altLang="ko-KR" sz="2000" dirty="0"/>
              <a:t>of the </a:t>
            </a:r>
            <a:r>
              <a:rPr lang="en-US" altLang="ko-KR" sz="2000" b="1" dirty="0" err="1"/>
              <a:t>FixedUpdate</a:t>
            </a:r>
            <a:r>
              <a:rPr lang="en-US" altLang="ko-KR" sz="2000" dirty="0"/>
              <a:t>() method is to call the </a:t>
            </a:r>
            <a:r>
              <a:rPr lang="en-US" altLang="ko-KR" sz="2000" b="1" dirty="0" err="1"/>
              <a:t>KeepWithinMinMaxRectangle</a:t>
            </a:r>
            <a:r>
              <a:rPr lang="en-US" altLang="ko-KR" sz="2000" dirty="0"/>
              <a:t>() method, </a:t>
            </a:r>
          </a:p>
          <a:p>
            <a:pPr lvl="2"/>
            <a:r>
              <a:rPr lang="en-US" altLang="ko-KR" sz="1600" dirty="0"/>
              <a:t>which </a:t>
            </a:r>
            <a:r>
              <a:rPr lang="en-US" altLang="ko-KR" sz="1600" dirty="0">
                <a:solidFill>
                  <a:srgbClr val="0070C0"/>
                </a:solidFill>
              </a:rPr>
              <a:t>uses the </a:t>
            </a:r>
            <a:r>
              <a:rPr lang="en-US" altLang="ko-KR" sz="1600" dirty="0" err="1">
                <a:solidFill>
                  <a:srgbClr val="0070C0"/>
                </a:solidFill>
              </a:rPr>
              <a:t>Math.Clamp</a:t>
            </a:r>
            <a:r>
              <a:rPr lang="en-US" altLang="ko-KR" sz="1600" dirty="0">
                <a:solidFill>
                  <a:srgbClr val="0070C0"/>
                </a:solidFill>
              </a:rPr>
              <a:t>(…) function to move the character back inside the X- and Y- limits</a:t>
            </a:r>
            <a:r>
              <a:rPr lang="en-US" altLang="ko-KR" sz="1600" dirty="0"/>
              <a:t>. </a:t>
            </a:r>
          </a:p>
          <a:p>
            <a:pPr lvl="2"/>
            <a:r>
              <a:rPr lang="en-US" altLang="ko-KR" sz="1600" dirty="0"/>
              <a:t>This happens so that the player's character is not permitted to move outside the area defined by the </a:t>
            </a:r>
            <a:r>
              <a:rPr lang="en-US" altLang="ko-KR" sz="1600" dirty="0" err="1"/>
              <a:t>corner_max</a:t>
            </a:r>
            <a:r>
              <a:rPr lang="en-US" altLang="ko-KR" sz="1600" dirty="0"/>
              <a:t> and </a:t>
            </a:r>
            <a:r>
              <a:rPr lang="en-US" altLang="ko-KR" sz="1600" dirty="0" err="1"/>
              <a:t>corner_min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GameObjects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98043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 Order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In addition to Unity Update() method which is </a:t>
            </a:r>
            <a:r>
              <a:rPr lang="en-US" altLang="ko-KR" sz="2800" dirty="0">
                <a:solidFill>
                  <a:srgbClr val="FF0000"/>
                </a:solidFill>
              </a:rPr>
              <a:t>called one per frame</a:t>
            </a:r>
            <a:r>
              <a:rPr lang="en-US" altLang="ko-KR" sz="2800" dirty="0"/>
              <a:t>, there are two other Update in Unity:</a:t>
            </a:r>
          </a:p>
          <a:p>
            <a:pPr lvl="1"/>
            <a:r>
              <a:rPr lang="en-US" altLang="ko-KR" sz="2400" b="1" dirty="0" err="1"/>
              <a:t>LateUpdate</a:t>
            </a:r>
            <a:endParaRPr lang="en-US" altLang="ko-KR" sz="2400" b="1" dirty="0"/>
          </a:p>
          <a:p>
            <a:pPr lvl="1"/>
            <a:r>
              <a:rPr lang="en-US" altLang="ko-KR" sz="2400" b="1" dirty="0" err="1"/>
              <a:t>FixedUpdate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22586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 Order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err="1"/>
              <a:t>LateUpdate</a:t>
            </a:r>
            <a:r>
              <a:rPr lang="en-US" altLang="ko-KR" sz="3600" dirty="0"/>
              <a:t>():</a:t>
            </a:r>
          </a:p>
          <a:p>
            <a:pPr lvl="1"/>
            <a:r>
              <a:rPr lang="en-US" altLang="ko-KR" sz="2400" dirty="0"/>
              <a:t>Called once per frame, after </a:t>
            </a:r>
            <a:r>
              <a:rPr lang="en-US" altLang="ko-KR" sz="2400" b="1" dirty="0"/>
              <a:t>Update</a:t>
            </a:r>
            <a:r>
              <a:rPr lang="en-US" altLang="ko-KR" sz="2400" dirty="0"/>
              <a:t> has finished. </a:t>
            </a:r>
          </a:p>
          <a:p>
            <a:pPr lvl="1"/>
            <a:r>
              <a:rPr lang="en-US" altLang="ko-KR" sz="2400" dirty="0"/>
              <a:t>Any calculations that are performed in </a:t>
            </a:r>
            <a:r>
              <a:rPr lang="en-US" altLang="ko-KR" sz="2400" b="1" dirty="0"/>
              <a:t>Update</a:t>
            </a:r>
            <a:r>
              <a:rPr lang="en-US" altLang="ko-KR" sz="2400" dirty="0"/>
              <a:t> will have completed when </a:t>
            </a:r>
            <a:r>
              <a:rPr lang="en-US" altLang="ko-KR" sz="2400" b="1" dirty="0" err="1"/>
              <a:t>LateUpdate</a:t>
            </a:r>
            <a:r>
              <a:rPr lang="en-US" altLang="ko-KR" sz="2400" dirty="0"/>
              <a:t> begins. </a:t>
            </a:r>
          </a:p>
          <a:p>
            <a:pPr lvl="1"/>
            <a:r>
              <a:rPr lang="en-US" altLang="ko-KR" sz="2400" dirty="0"/>
              <a:t>A common use for </a:t>
            </a:r>
            <a:r>
              <a:rPr lang="en-US" altLang="ko-KR" sz="2400" b="1" dirty="0" err="1"/>
              <a:t>LateUpdate</a:t>
            </a:r>
            <a:r>
              <a:rPr lang="en-US" altLang="ko-KR" sz="2400" dirty="0"/>
              <a:t> would be a following third-person camera. </a:t>
            </a:r>
          </a:p>
          <a:p>
            <a:pPr lvl="2"/>
            <a:r>
              <a:rPr lang="en-US" altLang="ko-KR" sz="1800" dirty="0"/>
              <a:t>If you make your character move and turn inside </a:t>
            </a:r>
            <a:r>
              <a:rPr lang="en-US" altLang="ko-KR" sz="1800" b="1" dirty="0"/>
              <a:t>Update</a:t>
            </a:r>
            <a:r>
              <a:rPr lang="en-US" altLang="ko-KR" sz="1800" dirty="0"/>
              <a:t>, you can perform all camera movement and rotation calculations in </a:t>
            </a:r>
            <a:r>
              <a:rPr lang="en-US" altLang="ko-KR" sz="1800" b="1" dirty="0" err="1"/>
              <a:t>LateUpdate</a:t>
            </a:r>
            <a:r>
              <a:rPr lang="en-US" altLang="ko-KR" sz="1800" dirty="0"/>
              <a:t>. </a:t>
            </a:r>
          </a:p>
          <a:p>
            <a:pPr lvl="2"/>
            <a:r>
              <a:rPr lang="en-US" altLang="ko-KR" sz="1800" dirty="0"/>
              <a:t>This will </a:t>
            </a:r>
            <a:r>
              <a:rPr lang="en-US" altLang="ko-KR" sz="1800" dirty="0">
                <a:solidFill>
                  <a:srgbClr val="FF0000"/>
                </a:solidFill>
              </a:rPr>
              <a:t>ensure</a:t>
            </a:r>
            <a:r>
              <a:rPr lang="en-US" altLang="ko-KR" sz="1800" dirty="0"/>
              <a:t> that </a:t>
            </a:r>
            <a:r>
              <a:rPr lang="en-US" altLang="ko-KR" sz="1800" dirty="0">
                <a:solidFill>
                  <a:srgbClr val="0070C0"/>
                </a:solidFill>
              </a:rPr>
              <a:t>the character has moved completely before the camera tracks its position</a:t>
            </a:r>
            <a:r>
              <a:rPr lang="en-US" altLang="ko-KR" sz="1800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28707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 Order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2959" y="1845734"/>
            <a:ext cx="7673341" cy="4023360"/>
          </a:xfrm>
        </p:spPr>
        <p:txBody>
          <a:bodyPr>
            <a:noAutofit/>
          </a:bodyPr>
          <a:lstStyle/>
          <a:p>
            <a:r>
              <a:rPr lang="en-US" altLang="ko-KR" sz="2800" b="1" dirty="0" err="1"/>
              <a:t>FixedUpdate</a:t>
            </a:r>
            <a:r>
              <a:rPr lang="en-US" altLang="ko-KR" sz="2800" b="1" dirty="0"/>
              <a:t>:</a:t>
            </a:r>
            <a:r>
              <a:rPr lang="en-US" altLang="ko-KR" sz="2800" dirty="0"/>
              <a:t> </a:t>
            </a:r>
          </a:p>
          <a:p>
            <a:pPr lvl="1"/>
            <a:r>
              <a:rPr lang="en-US" altLang="ko-KR" sz="2400" b="1" dirty="0" err="1"/>
              <a:t>FixedUpdate</a:t>
            </a:r>
            <a:r>
              <a:rPr lang="en-US" altLang="ko-KR" sz="2400" dirty="0"/>
              <a:t> is often called more frequently than </a:t>
            </a:r>
            <a:r>
              <a:rPr lang="en-US" altLang="ko-KR" sz="2400" b="1" dirty="0"/>
              <a:t>Update</a:t>
            </a:r>
            <a:r>
              <a:rPr lang="en-US" altLang="ko-KR" sz="2400" dirty="0"/>
              <a:t>. </a:t>
            </a:r>
          </a:p>
          <a:p>
            <a:pPr lvl="1"/>
            <a:r>
              <a:rPr lang="en-US" altLang="ko-KR" sz="2400" dirty="0">
                <a:solidFill>
                  <a:srgbClr val="0070C0"/>
                </a:solidFill>
              </a:rPr>
              <a:t>It can be called multiple times per frame, if the frame rate is low, </a:t>
            </a:r>
          </a:p>
          <a:p>
            <a:pPr lvl="1"/>
            <a:r>
              <a:rPr lang="en-US" altLang="ko-KR" sz="2400" dirty="0">
                <a:solidFill>
                  <a:srgbClr val="0070C0"/>
                </a:solidFill>
              </a:rPr>
              <a:t>it may not be called between frames at all if the frame rate is high</a:t>
            </a:r>
            <a:r>
              <a:rPr lang="en-US" altLang="ko-KR" sz="2400" dirty="0"/>
              <a:t>. </a:t>
            </a:r>
          </a:p>
          <a:p>
            <a:pPr lvl="1"/>
            <a:r>
              <a:rPr lang="en-US" altLang="ko-KR" sz="2400" dirty="0"/>
              <a:t>All physics calculations and updates occur immediately after </a:t>
            </a:r>
            <a:r>
              <a:rPr lang="en-US" altLang="ko-KR" sz="2400" b="1" dirty="0" err="1"/>
              <a:t>FixedUpdate</a:t>
            </a:r>
            <a:r>
              <a:rPr lang="en-US" altLang="ko-KR" sz="2400" dirty="0"/>
              <a:t>. </a:t>
            </a:r>
          </a:p>
          <a:p>
            <a:pPr lvl="2"/>
            <a:r>
              <a:rPr lang="en-US" altLang="ko-KR" sz="1800" dirty="0"/>
              <a:t>When applying movement calculations inside </a:t>
            </a:r>
            <a:r>
              <a:rPr lang="en-US" altLang="ko-KR" sz="1800" b="1" dirty="0" err="1"/>
              <a:t>FixedUpdate</a:t>
            </a:r>
            <a:r>
              <a:rPr lang="en-US" altLang="ko-KR" sz="1800" dirty="0"/>
              <a:t>, you do not need to multiply your values by </a:t>
            </a:r>
            <a:r>
              <a:rPr lang="en-US" altLang="ko-KR" sz="1800" b="1" dirty="0" err="1"/>
              <a:t>Time.deltaTime</a:t>
            </a:r>
            <a:r>
              <a:rPr lang="en-US" altLang="ko-KR" sz="1800" dirty="0"/>
              <a:t>. </a:t>
            </a:r>
          </a:p>
          <a:p>
            <a:pPr lvl="2"/>
            <a:r>
              <a:rPr lang="en-US" altLang="ko-KR" sz="1800" dirty="0"/>
              <a:t>This is because </a:t>
            </a:r>
            <a:r>
              <a:rPr lang="en-US" altLang="ko-KR" sz="1800" b="1" dirty="0" err="1"/>
              <a:t>FixedUpdate</a:t>
            </a:r>
            <a:r>
              <a:rPr lang="en-US" altLang="ko-KR" sz="1800" dirty="0"/>
              <a:t> is called on a reliable timer, independent of the frame rate.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8902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Player control of a 3D </a:t>
            </a:r>
            <a:r>
              <a:rPr lang="en-US" altLang="ko-KR" dirty="0" err="1"/>
              <a:t>GameObject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limiting the movement within a rectangle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1945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Limiting the movement within a rectangle</a:t>
            </a:r>
            <a:r>
              <a:rPr lang="ko-KR" altLang="en-US" dirty="0"/>
              <a:t> </a:t>
            </a:r>
            <a:r>
              <a:rPr lang="en-US" altLang="ko-KR" dirty="0"/>
              <a:t>(3D)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bounds of movement of the cube are constrained using the same technique as in the previous 2D recipe.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37" y="2541587"/>
            <a:ext cx="4538663" cy="378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8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Positions, Movement and Navigation for </a:t>
            </a:r>
            <a:r>
              <a:rPr lang="en-US" altLang="ko-KR" sz="4000" b="1" dirty="0"/>
              <a:t>Character </a:t>
            </a:r>
            <a:r>
              <a:rPr lang="en-US" altLang="ko-KR" sz="4000" b="1" dirty="0" err="1"/>
              <a:t>GameObjects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Unity provides several controllers, </a:t>
            </a:r>
          </a:p>
          <a:p>
            <a:pPr lvl="1"/>
            <a:r>
              <a:rPr lang="en-US" altLang="ko-KR" sz="2400" dirty="0"/>
              <a:t>for first and third-person characters, </a:t>
            </a:r>
          </a:p>
          <a:p>
            <a:pPr lvl="1"/>
            <a:r>
              <a:rPr lang="en-US" altLang="ko-KR" sz="2400" dirty="0"/>
              <a:t>for vehicles such as cars and airplanes. </a:t>
            </a:r>
          </a:p>
          <a:p>
            <a:r>
              <a:rPr lang="en-US" altLang="ko-KR" sz="2800" dirty="0" err="1"/>
              <a:t>GameObject</a:t>
            </a:r>
            <a:r>
              <a:rPr lang="en-US" altLang="ko-KR" sz="2800" dirty="0"/>
              <a:t> movement can also be controlled through the state machines of the Unity </a:t>
            </a:r>
            <a:r>
              <a:rPr lang="en-US" altLang="ko-KR" sz="2800" dirty="0" err="1">
                <a:solidFill>
                  <a:srgbClr val="0070C0"/>
                </a:solidFill>
              </a:rPr>
              <a:t>Mecanim</a:t>
            </a:r>
            <a:r>
              <a:rPr lang="en-US" altLang="ko-KR" sz="2800" dirty="0">
                <a:solidFill>
                  <a:srgbClr val="0070C0"/>
                </a:solidFill>
              </a:rPr>
              <a:t> animation system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15831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Limiting the movement within a rectangle</a:t>
            </a:r>
            <a:r>
              <a:rPr lang="ko-KR" altLang="en-US" dirty="0"/>
              <a:t> </a:t>
            </a:r>
            <a:r>
              <a:rPr lang="en-US" altLang="ko-KR" dirty="0"/>
              <a:t>(3D)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>
                <a:solidFill>
                  <a:srgbClr val="FF0000"/>
                </a:solidFill>
              </a:rPr>
              <a:t>Create</a:t>
            </a:r>
            <a:r>
              <a:rPr lang="en-US" altLang="ko-KR" dirty="0"/>
              <a:t> a new, empty 3D project.</a:t>
            </a:r>
          </a:p>
          <a:p>
            <a:r>
              <a:rPr lang="en-US" altLang="ko-KR" dirty="0"/>
              <a:t>2. Once the project has been created,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import</a:t>
            </a:r>
            <a:r>
              <a:rPr lang="en-US" altLang="ko-KR" dirty="0"/>
              <a:t> the single </a:t>
            </a:r>
            <a:r>
              <a:rPr lang="en-US" altLang="ko-KR" b="1" dirty="0"/>
              <a:t>Terrain</a:t>
            </a:r>
            <a:r>
              <a:rPr lang="en-US" altLang="ko-KR" dirty="0"/>
              <a:t> Texture named </a:t>
            </a:r>
            <a:r>
              <a:rPr lang="en-US" altLang="ko-KR" b="1" dirty="0" err="1"/>
              <a:t>SandAlbedo</a:t>
            </a:r>
            <a:r>
              <a:rPr lang="en-US" altLang="ko-KR" dirty="0"/>
              <a:t> (it was named </a:t>
            </a:r>
            <a:r>
              <a:rPr lang="en-US" altLang="ko-KR" dirty="0" err="1"/>
              <a:t>GoodDirt</a:t>
            </a:r>
            <a:r>
              <a:rPr lang="en-US" altLang="ko-KR" dirty="0"/>
              <a:t> in Unity 4).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Choose</a:t>
            </a:r>
            <a:r>
              <a:rPr lang="en-US" altLang="ko-KR" dirty="0"/>
              <a:t> menu: </a:t>
            </a:r>
            <a:r>
              <a:rPr lang="en-US" altLang="ko-KR" b="1" dirty="0"/>
              <a:t>Assets | Import Package | Environments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deselect</a:t>
            </a:r>
            <a:r>
              <a:rPr lang="en-US" altLang="ko-KR" dirty="0"/>
              <a:t> everything, and then </a:t>
            </a:r>
            <a:r>
              <a:rPr lang="en-US" altLang="ko-KR" dirty="0">
                <a:solidFill>
                  <a:srgbClr val="FF0000"/>
                </a:solidFill>
              </a:rPr>
              <a:t>locate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rgbClr val="FF0000"/>
                </a:solidFill>
              </a:rPr>
              <a:t>tick</a:t>
            </a:r>
            <a:r>
              <a:rPr lang="en-US" altLang="ko-KR" dirty="0"/>
              <a:t> the asset: Assets/Environment/</a:t>
            </a:r>
            <a:r>
              <a:rPr lang="en-US" altLang="ko-KR" dirty="0" err="1"/>
              <a:t>TerrainAssets</a:t>
            </a:r>
            <a:r>
              <a:rPr lang="en-US" altLang="ko-KR" dirty="0"/>
              <a:t>/</a:t>
            </a:r>
            <a:r>
              <a:rPr lang="en-US" altLang="ko-KR" dirty="0" err="1"/>
              <a:t>SurfaceTextures</a:t>
            </a:r>
            <a:r>
              <a:rPr lang="en-US" altLang="ko-KR" dirty="0"/>
              <a:t>/</a:t>
            </a:r>
            <a:r>
              <a:rPr lang="en-US" altLang="ko-KR" dirty="0" err="1"/>
              <a:t>SandAlbedo.psd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12" y="4403725"/>
            <a:ext cx="6537025" cy="168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29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Limiting the movement within a rectangle</a:t>
            </a:r>
            <a:r>
              <a:rPr lang="ko-KR" altLang="en-US" dirty="0"/>
              <a:t> </a:t>
            </a:r>
            <a:r>
              <a:rPr lang="en-US" altLang="ko-KR" dirty="0"/>
              <a:t>(3D)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2959" y="1845734"/>
            <a:ext cx="7965441" cy="402336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3. </a:t>
            </a:r>
            <a:r>
              <a:rPr lang="en-US" altLang="ko-KR" sz="2400" dirty="0">
                <a:solidFill>
                  <a:srgbClr val="FF0000"/>
                </a:solidFill>
              </a:rPr>
              <a:t>Create</a:t>
            </a:r>
            <a:r>
              <a:rPr lang="en-US" altLang="ko-KR" sz="2400" dirty="0"/>
              <a:t> a terrain </a:t>
            </a:r>
            <a:r>
              <a:rPr lang="en-US" altLang="ko-KR" sz="2400" dirty="0">
                <a:solidFill>
                  <a:srgbClr val="FF0000"/>
                </a:solidFill>
              </a:rPr>
              <a:t>positioned</a:t>
            </a:r>
            <a:r>
              <a:rPr lang="en-US" altLang="ko-KR" sz="2400" dirty="0"/>
              <a:t> at (-15, 0, -10) and </a:t>
            </a:r>
            <a:r>
              <a:rPr lang="en-US" altLang="ko-KR" sz="2400" dirty="0">
                <a:solidFill>
                  <a:srgbClr val="FF0000"/>
                </a:solidFill>
              </a:rPr>
              <a:t>sized</a:t>
            </a:r>
            <a:r>
              <a:rPr lang="en-US" altLang="ko-KR" sz="2400" dirty="0"/>
              <a:t> 30 by 20. </a:t>
            </a:r>
            <a:endParaRPr lang="ko-KR" alt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2557462"/>
            <a:ext cx="69342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96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Limiting the movement within a rectangle</a:t>
            </a:r>
            <a:r>
              <a:rPr lang="ko-KR" altLang="en-US" dirty="0"/>
              <a:t> </a:t>
            </a:r>
            <a:r>
              <a:rPr lang="en-US" altLang="ko-KR" dirty="0"/>
              <a:t>(3D)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4. </a:t>
            </a:r>
            <a:r>
              <a:rPr lang="en-US" altLang="ko-KR" sz="2800" dirty="0">
                <a:solidFill>
                  <a:srgbClr val="FF0000"/>
                </a:solidFill>
              </a:rPr>
              <a:t>Texture</a:t>
            </a:r>
            <a:r>
              <a:rPr lang="en-US" altLang="ko-KR" sz="2800" dirty="0"/>
              <a:t> paint this terrain with your texture called </a:t>
            </a:r>
            <a:r>
              <a:rPr lang="en-US" altLang="ko-KR" sz="2800" i="1" dirty="0" err="1"/>
              <a:t>SandAlbedo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/>
              <a:t>5. </a:t>
            </a:r>
            <a:r>
              <a:rPr lang="en-US" altLang="ko-KR" sz="2800" dirty="0">
                <a:solidFill>
                  <a:srgbClr val="FF0000"/>
                </a:solidFill>
              </a:rPr>
              <a:t>Create</a:t>
            </a:r>
            <a:r>
              <a:rPr lang="en-US" altLang="ko-KR" sz="2800" dirty="0"/>
              <a:t> a </a:t>
            </a:r>
            <a:r>
              <a:rPr lang="en-US" altLang="ko-KR" sz="2800" b="1" dirty="0"/>
              <a:t>directional light </a:t>
            </a:r>
          </a:p>
          <a:p>
            <a:pPr lvl="1"/>
            <a:r>
              <a:rPr lang="en-US" altLang="ko-KR" sz="2600" dirty="0"/>
              <a:t>(it should face downwards to the terrain with the default settings—but if it doesn't for some reason, then rotate it so that the terrain is well lit).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6113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Limiting the movement within a rectangle</a:t>
            </a:r>
            <a:r>
              <a:rPr lang="ko-KR" altLang="en-US" dirty="0"/>
              <a:t> </a:t>
            </a:r>
            <a:r>
              <a:rPr lang="en-US" altLang="ko-KR" dirty="0"/>
              <a:t>(3D)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3200" dirty="0"/>
              <a:t>6. </a:t>
            </a:r>
            <a:r>
              <a:rPr lang="en-US" altLang="ko-KR" sz="3200" dirty="0">
                <a:solidFill>
                  <a:srgbClr val="FF0000"/>
                </a:solidFill>
              </a:rPr>
              <a:t>Make</a:t>
            </a:r>
            <a:r>
              <a:rPr lang="en-US" altLang="ko-KR" sz="3200" dirty="0"/>
              <a:t> the following </a:t>
            </a:r>
            <a:r>
              <a:rPr lang="en-US" altLang="ko-KR" sz="3200" dirty="0">
                <a:solidFill>
                  <a:srgbClr val="FF0000"/>
                </a:solidFill>
              </a:rPr>
              <a:t>changes</a:t>
            </a:r>
            <a:r>
              <a:rPr lang="en-US" altLang="ko-KR" sz="3200" dirty="0"/>
              <a:t> to the </a:t>
            </a:r>
            <a:r>
              <a:rPr lang="en-US" altLang="ko-KR" sz="3200" b="1" dirty="0"/>
              <a:t>Main Camera</a:t>
            </a:r>
            <a:r>
              <a:rPr lang="en-US" altLang="ko-KR" sz="3200" dirty="0"/>
              <a:t>: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3200" dirty="0"/>
              <a:t>7. </a:t>
            </a:r>
            <a:r>
              <a:rPr lang="en-US" altLang="ko-KR" sz="3200" dirty="0">
                <a:solidFill>
                  <a:srgbClr val="FF0000"/>
                </a:solidFill>
              </a:rPr>
              <a:t>Change</a:t>
            </a:r>
            <a:r>
              <a:rPr lang="en-US" altLang="ko-KR" sz="3200" dirty="0"/>
              <a:t> the </a:t>
            </a:r>
            <a:r>
              <a:rPr lang="en-US" altLang="ko-KR" sz="3200" b="1" dirty="0"/>
              <a:t>Aspect Ratio </a:t>
            </a:r>
            <a:r>
              <a:rPr lang="en-US" altLang="ko-KR" sz="3200" dirty="0"/>
              <a:t>of the Game Panel from Free Aspect to </a:t>
            </a:r>
            <a:r>
              <a:rPr lang="en-US" altLang="ko-KR" sz="3200" b="1" dirty="0"/>
              <a:t>4:3</a:t>
            </a:r>
            <a:r>
              <a:rPr lang="en-US" altLang="ko-KR" sz="3200" dirty="0"/>
              <a:t>. </a:t>
            </a:r>
          </a:p>
          <a:p>
            <a:r>
              <a:rPr lang="en-US" altLang="ko-KR" sz="3200" dirty="0">
                <a:solidFill>
                  <a:srgbClr val="0070C0"/>
                </a:solidFill>
              </a:rPr>
              <a:t>You will now see the whole of the Terrain in the Game Panel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674" y="2487612"/>
            <a:ext cx="3411945" cy="100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05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Limiting the movement within a rectangle</a:t>
            </a:r>
            <a:r>
              <a:rPr lang="ko-KR" altLang="en-US" dirty="0"/>
              <a:t> </a:t>
            </a:r>
            <a:r>
              <a:rPr lang="en-US" altLang="ko-KR" dirty="0"/>
              <a:t>(3D)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8. </a:t>
            </a:r>
            <a:r>
              <a:rPr lang="en-US" altLang="ko-KR" sz="2800" dirty="0">
                <a:solidFill>
                  <a:srgbClr val="FF0000"/>
                </a:solidFill>
              </a:rPr>
              <a:t>Create</a:t>
            </a:r>
            <a:r>
              <a:rPr lang="en-US" altLang="ko-KR" sz="2800" dirty="0"/>
              <a:t> a new empty </a:t>
            </a:r>
            <a:r>
              <a:rPr lang="en-US" altLang="ko-KR" sz="2800" dirty="0" err="1"/>
              <a:t>GameObject</a:t>
            </a:r>
            <a:r>
              <a:rPr lang="en-US" altLang="ko-KR" sz="2800" dirty="0"/>
              <a:t>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named</a:t>
            </a:r>
            <a:r>
              <a:rPr lang="en-US" altLang="ko-KR" sz="2600" dirty="0"/>
              <a:t> </a:t>
            </a:r>
            <a:r>
              <a:rPr lang="en-US" altLang="ko-KR" sz="2600" b="1" dirty="0" err="1"/>
              <a:t>corner_max</a:t>
            </a:r>
            <a:r>
              <a:rPr lang="en-US" altLang="ko-KR" sz="2600" dirty="0"/>
              <a:t>, and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position</a:t>
            </a:r>
            <a:r>
              <a:rPr lang="en-US" altLang="ko-KR" sz="2600" dirty="0"/>
              <a:t> it at (14, 0, 9).</a:t>
            </a:r>
          </a:p>
          <a:p>
            <a:endParaRPr lang="en-US" altLang="ko-KR" sz="2800" dirty="0"/>
          </a:p>
          <a:p>
            <a:r>
              <a:rPr lang="en-US" altLang="ko-KR" sz="2800" dirty="0"/>
              <a:t>With this </a:t>
            </a:r>
            <a:r>
              <a:rPr lang="en-US" altLang="ko-KR" sz="2800" dirty="0" err="1"/>
              <a:t>GameObject</a:t>
            </a:r>
            <a:r>
              <a:rPr lang="en-US" altLang="ko-KR" sz="2800" dirty="0"/>
              <a:t> selected in the Hierarchy,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choose</a:t>
            </a:r>
            <a:r>
              <a:rPr lang="en-US" altLang="ko-KR" sz="2600" dirty="0"/>
              <a:t> the large, yellow oblong icon, highlighted in the Inspector panel.</a:t>
            </a:r>
            <a:endParaRPr lang="ko-KR" altLang="en-US" sz="3800" dirty="0"/>
          </a:p>
        </p:txBody>
      </p:sp>
    </p:spTree>
    <p:extLst>
      <p:ext uri="{BB962C8B-B14F-4D97-AF65-F5344CB8AC3E}">
        <p14:creationId xmlns:p14="http://schemas.microsoft.com/office/powerpoint/2010/main" val="29429431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Limiting the movement within a rectangle</a:t>
            </a:r>
            <a:r>
              <a:rPr lang="ko-KR" altLang="en-US" dirty="0"/>
              <a:t> </a:t>
            </a:r>
            <a:r>
              <a:rPr lang="en-US" altLang="ko-KR" dirty="0"/>
              <a:t>(3D)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9. </a:t>
            </a:r>
            <a:r>
              <a:rPr lang="en-US" altLang="ko-KR" sz="2800" dirty="0">
                <a:solidFill>
                  <a:srgbClr val="FF0000"/>
                </a:solidFill>
              </a:rPr>
              <a:t>Duplicate</a:t>
            </a:r>
            <a:r>
              <a:rPr lang="en-US" altLang="ko-KR" sz="2800" dirty="0"/>
              <a:t> the </a:t>
            </a:r>
            <a:r>
              <a:rPr lang="en-US" altLang="ko-KR" sz="2800" b="1" dirty="0" err="1"/>
              <a:t>corner_max</a:t>
            </a:r>
            <a:r>
              <a:rPr lang="en-US" altLang="ko-KR" sz="2800" dirty="0"/>
              <a:t> </a:t>
            </a:r>
            <a:r>
              <a:rPr lang="en-US" altLang="ko-KR" sz="2800" dirty="0" err="1"/>
              <a:t>GameObject</a:t>
            </a:r>
            <a:r>
              <a:rPr lang="en-US" altLang="ko-KR" sz="2800" dirty="0"/>
              <a:t>,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naming</a:t>
            </a:r>
            <a:r>
              <a:rPr lang="en-US" altLang="ko-KR" sz="2600" dirty="0"/>
              <a:t> the clone as </a:t>
            </a:r>
            <a:r>
              <a:rPr lang="en-US" altLang="ko-KR" sz="2600" b="1" dirty="0" err="1"/>
              <a:t>corner_min</a:t>
            </a:r>
            <a:r>
              <a:rPr lang="en-US" altLang="ko-KR" sz="2600" dirty="0"/>
              <a:t>, and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position</a:t>
            </a:r>
            <a:r>
              <a:rPr lang="en-US" altLang="ko-KR" sz="2600" dirty="0"/>
              <a:t> this clone at (-14, 0, -9). </a:t>
            </a:r>
          </a:p>
          <a:p>
            <a:endParaRPr lang="en-US" altLang="ko-KR" sz="2800" dirty="0"/>
          </a:p>
          <a:p>
            <a:r>
              <a:rPr lang="en-US" altLang="ko-KR" sz="2800" dirty="0"/>
              <a:t>The </a:t>
            </a:r>
            <a:r>
              <a:rPr lang="en-US" altLang="ko-KR" sz="2800" b="1" dirty="0"/>
              <a:t>coordinates</a:t>
            </a:r>
            <a:r>
              <a:rPr lang="en-US" altLang="ko-KR" sz="2800" dirty="0"/>
              <a:t> of these two </a:t>
            </a:r>
            <a:r>
              <a:rPr lang="en-US" altLang="ko-KR" sz="2800" dirty="0" err="1"/>
              <a:t>GameObjects</a:t>
            </a:r>
            <a:r>
              <a:rPr lang="en-US" altLang="ko-KR" sz="2800" dirty="0"/>
              <a:t> will </a:t>
            </a:r>
            <a:r>
              <a:rPr lang="en-US" altLang="ko-KR" sz="2800" dirty="0">
                <a:solidFill>
                  <a:srgbClr val="FF0000"/>
                </a:solidFill>
              </a:rPr>
              <a:t>determine</a:t>
            </a:r>
            <a:r>
              <a:rPr lang="en-US" altLang="ko-KR" sz="2800" dirty="0"/>
              <a:t> the </a:t>
            </a:r>
            <a:r>
              <a:rPr lang="en-US" altLang="ko-KR" sz="2800" b="1" dirty="0"/>
              <a:t>maximum</a:t>
            </a:r>
            <a:r>
              <a:rPr lang="en-US" altLang="ko-KR" sz="2800" dirty="0"/>
              <a:t> and </a:t>
            </a:r>
            <a:r>
              <a:rPr lang="en-US" altLang="ko-KR" sz="2800" b="1" dirty="0"/>
              <a:t>minimum</a:t>
            </a:r>
            <a:r>
              <a:rPr lang="en-US" altLang="ko-KR" sz="2800" dirty="0"/>
              <a:t> bounds of the movement permitted for the player's character.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96251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Limiting the movement within a rectangle</a:t>
            </a:r>
            <a:r>
              <a:rPr lang="ko-KR" altLang="en-US" dirty="0"/>
              <a:t> </a:t>
            </a:r>
            <a:r>
              <a:rPr lang="en-US" altLang="ko-KR" dirty="0"/>
              <a:t>(3D)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0426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10. </a:t>
            </a:r>
            <a:r>
              <a:rPr lang="en-US" altLang="ko-KR" sz="2400" dirty="0">
                <a:solidFill>
                  <a:srgbClr val="FF0000"/>
                </a:solidFill>
              </a:rPr>
              <a:t>Create</a:t>
            </a:r>
            <a:r>
              <a:rPr lang="en-US" altLang="ko-KR" sz="2400" dirty="0"/>
              <a:t> a new Cube </a:t>
            </a:r>
            <a:r>
              <a:rPr lang="en-US" altLang="ko-KR" sz="2400" dirty="0" err="1"/>
              <a:t>GameObject</a:t>
            </a:r>
            <a:r>
              <a:rPr lang="en-US" altLang="ko-KR" sz="2400" dirty="0"/>
              <a:t> </a:t>
            </a:r>
          </a:p>
          <a:p>
            <a:pPr lvl="1"/>
            <a:r>
              <a:rPr lang="en-US" altLang="ko-KR" sz="2200" dirty="0">
                <a:solidFill>
                  <a:srgbClr val="FF0000"/>
                </a:solidFill>
              </a:rPr>
              <a:t>named</a:t>
            </a:r>
            <a:r>
              <a:rPr lang="en-US" altLang="ko-KR" sz="2200" dirty="0"/>
              <a:t> </a:t>
            </a:r>
            <a:r>
              <a:rPr lang="en-US" altLang="ko-KR" sz="2200" b="1" dirty="0"/>
              <a:t>Cube-player</a:t>
            </a:r>
            <a:r>
              <a:rPr lang="en-US" altLang="ko-KR" sz="2200" dirty="0"/>
              <a:t> </a:t>
            </a:r>
          </a:p>
          <a:p>
            <a:pPr lvl="1"/>
            <a:r>
              <a:rPr lang="en-US" altLang="ko-KR" sz="2200" dirty="0">
                <a:solidFill>
                  <a:srgbClr val="FF0000"/>
                </a:solidFill>
              </a:rPr>
              <a:t>position</a:t>
            </a:r>
            <a:r>
              <a:rPr lang="en-US" altLang="ko-KR" sz="2200" dirty="0"/>
              <a:t> it at (0, 0.5, 0), and </a:t>
            </a:r>
          </a:p>
          <a:p>
            <a:pPr lvl="1"/>
            <a:r>
              <a:rPr lang="en-US" altLang="ko-KR" sz="2200" dirty="0">
                <a:solidFill>
                  <a:srgbClr val="FF0000"/>
                </a:solidFill>
              </a:rPr>
              <a:t>size</a:t>
            </a:r>
            <a:r>
              <a:rPr lang="en-US" altLang="ko-KR" sz="2200" dirty="0"/>
              <a:t> it as (1,1,1).</a:t>
            </a:r>
          </a:p>
          <a:p>
            <a:r>
              <a:rPr lang="en-US" altLang="ko-KR" sz="2400" dirty="0"/>
              <a:t>11. </a:t>
            </a:r>
            <a:r>
              <a:rPr lang="en-US" altLang="ko-KR" sz="2400" dirty="0">
                <a:solidFill>
                  <a:srgbClr val="FF0000"/>
                </a:solidFill>
              </a:rPr>
              <a:t>Add</a:t>
            </a:r>
            <a:r>
              <a:rPr lang="en-US" altLang="ko-KR" sz="2400" dirty="0"/>
              <a:t> to the </a:t>
            </a:r>
            <a:r>
              <a:rPr lang="en-US" altLang="ko-KR" sz="2400" b="1" dirty="0"/>
              <a:t>Cube-player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GameObject</a:t>
            </a:r>
            <a:r>
              <a:rPr lang="en-US" altLang="ko-KR" sz="2400" dirty="0"/>
              <a:t>, </a:t>
            </a:r>
          </a:p>
          <a:p>
            <a:pPr lvl="1"/>
            <a:r>
              <a:rPr lang="en-US" altLang="ko-KR" sz="2200" dirty="0">
                <a:solidFill>
                  <a:srgbClr val="FF0000"/>
                </a:solidFill>
              </a:rPr>
              <a:t>apply</a:t>
            </a:r>
            <a:r>
              <a:rPr lang="en-US" altLang="ko-KR" sz="2200" dirty="0"/>
              <a:t> a </a:t>
            </a:r>
            <a:r>
              <a:rPr lang="en-US" altLang="ko-KR" sz="2200" b="1" dirty="0"/>
              <a:t>component</a:t>
            </a:r>
            <a:r>
              <a:rPr lang="en-US" altLang="ko-KR" sz="2200" dirty="0"/>
              <a:t> called </a:t>
            </a:r>
            <a:r>
              <a:rPr lang="en-US" altLang="ko-KR" sz="2200" b="1" dirty="0"/>
              <a:t>Physics | </a:t>
            </a:r>
            <a:r>
              <a:rPr lang="en-US" altLang="ko-KR" sz="2200" b="1" dirty="0" err="1"/>
              <a:t>RigidBody</a:t>
            </a:r>
            <a:r>
              <a:rPr lang="en-US" altLang="ko-KR" sz="2200" dirty="0"/>
              <a:t>, and </a:t>
            </a:r>
          </a:p>
          <a:p>
            <a:pPr lvl="1"/>
            <a:r>
              <a:rPr lang="en-US" altLang="ko-KR" sz="2200" dirty="0">
                <a:solidFill>
                  <a:srgbClr val="FF0000"/>
                </a:solidFill>
              </a:rPr>
              <a:t>uncheck</a:t>
            </a:r>
            <a:r>
              <a:rPr lang="en-US" altLang="ko-KR" sz="2200" dirty="0"/>
              <a:t> the </a:t>
            </a:r>
            <a:r>
              <a:rPr lang="en-US" altLang="ko-KR" sz="2200" b="1" dirty="0" err="1"/>
              <a:t>RigidBody</a:t>
            </a:r>
            <a:r>
              <a:rPr lang="en-US" altLang="ko-KR" sz="2200" dirty="0"/>
              <a:t> property </a:t>
            </a:r>
            <a:r>
              <a:rPr lang="en-US" altLang="ko-KR" sz="2200" b="1" dirty="0"/>
              <a:t>Use Gravity</a:t>
            </a:r>
            <a:r>
              <a:rPr lang="en-US" altLang="ko-KR" sz="2200" dirty="0"/>
              <a:t>.</a:t>
            </a:r>
          </a:p>
          <a:p>
            <a:r>
              <a:rPr lang="en-US" altLang="ko-KR" sz="2400" dirty="0"/>
              <a:t>12. </a:t>
            </a:r>
            <a:r>
              <a:rPr lang="en-US" altLang="ko-KR" sz="2400" dirty="0">
                <a:solidFill>
                  <a:srgbClr val="FF0000"/>
                </a:solidFill>
              </a:rPr>
              <a:t>Create</a:t>
            </a:r>
            <a:r>
              <a:rPr lang="en-US" altLang="ko-KR" sz="2400" dirty="0"/>
              <a:t> a red Material </a:t>
            </a:r>
          </a:p>
          <a:p>
            <a:pPr lvl="1"/>
            <a:r>
              <a:rPr lang="en-US" altLang="ko-KR" sz="2200" dirty="0">
                <a:solidFill>
                  <a:srgbClr val="FF0000"/>
                </a:solidFill>
              </a:rPr>
              <a:t>named</a:t>
            </a:r>
            <a:r>
              <a:rPr lang="en-US" altLang="ko-KR" sz="2200" dirty="0"/>
              <a:t> </a:t>
            </a:r>
            <a:r>
              <a:rPr lang="en-US" altLang="ko-KR" sz="2200" b="1" dirty="0" err="1"/>
              <a:t>m_red</a:t>
            </a:r>
            <a:r>
              <a:rPr lang="en-US" altLang="ko-KR" sz="2200" dirty="0"/>
              <a:t>, and </a:t>
            </a:r>
          </a:p>
          <a:p>
            <a:pPr lvl="1"/>
            <a:r>
              <a:rPr lang="en-US" altLang="ko-KR" sz="2200" dirty="0">
                <a:solidFill>
                  <a:srgbClr val="FF0000"/>
                </a:solidFill>
              </a:rPr>
              <a:t>apply</a:t>
            </a:r>
            <a:r>
              <a:rPr lang="en-US" altLang="ko-KR" sz="2200" dirty="0"/>
              <a:t> this </a:t>
            </a:r>
            <a:r>
              <a:rPr lang="en-US" altLang="ko-KR" sz="2200" b="1" dirty="0"/>
              <a:t>Material</a:t>
            </a:r>
            <a:r>
              <a:rPr lang="en-US" altLang="ko-KR" sz="2200" dirty="0"/>
              <a:t> to </a:t>
            </a:r>
            <a:r>
              <a:rPr lang="en-US" altLang="ko-KR" sz="2200" b="1" dirty="0"/>
              <a:t>Cube-player</a:t>
            </a:r>
            <a:r>
              <a:rPr lang="en-US" altLang="ko-KR" sz="2200" dirty="0"/>
              <a:t>.</a:t>
            </a:r>
            <a:endParaRPr lang="ko-KR" altLang="en-US" sz="5200" dirty="0"/>
          </a:p>
        </p:txBody>
      </p:sp>
    </p:spTree>
    <p:extLst>
      <p:ext uri="{BB962C8B-B14F-4D97-AF65-F5344CB8AC3E}">
        <p14:creationId xmlns:p14="http://schemas.microsoft.com/office/powerpoint/2010/main" val="17188076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Limiting the movement within a rectangle</a:t>
            </a:r>
            <a:r>
              <a:rPr lang="ko-KR" altLang="en-US" dirty="0"/>
              <a:t> </a:t>
            </a:r>
            <a:r>
              <a:rPr lang="en-US" altLang="ko-KR" dirty="0"/>
              <a:t>(3D)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04266"/>
          </a:xfrm>
        </p:spPr>
        <p:txBody>
          <a:bodyPr>
            <a:normAutofit/>
          </a:bodyPr>
          <a:lstStyle/>
          <a:p>
            <a:r>
              <a:rPr lang="en-US" altLang="ko-KR" dirty="0"/>
              <a:t>13. </a:t>
            </a:r>
            <a:r>
              <a:rPr lang="en-US" altLang="ko-KR" dirty="0">
                <a:solidFill>
                  <a:srgbClr val="FF0000"/>
                </a:solidFill>
              </a:rPr>
              <a:t>Add</a:t>
            </a:r>
            <a:r>
              <a:rPr lang="en-US" altLang="ko-KR" dirty="0"/>
              <a:t> the following C# script class called </a:t>
            </a:r>
            <a:r>
              <a:rPr lang="en-US" altLang="ko-KR" b="1" dirty="0" err="1"/>
              <a:t>PlayerControl</a:t>
            </a:r>
            <a:r>
              <a:rPr lang="en-US" altLang="ko-KR" dirty="0"/>
              <a:t> to the Cube-player:</a:t>
            </a:r>
            <a:endParaRPr lang="ko-KR" altLang="en-US" sz="5200" dirty="0"/>
          </a:p>
        </p:txBody>
      </p:sp>
      <p:sp>
        <p:nvSpPr>
          <p:cNvPr id="2" name="Rectangle 1"/>
          <p:cNvSpPr/>
          <p:nvPr/>
        </p:nvSpPr>
        <p:spPr>
          <a:xfrm>
            <a:off x="114300" y="2533571"/>
            <a:ext cx="46228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CourierStd"/>
              </a:rPr>
              <a:t>using </a:t>
            </a:r>
            <a:r>
              <a:rPr lang="en-US" altLang="ko-KR" sz="1000" dirty="0" err="1">
                <a:latin typeface="CourierStd"/>
              </a:rPr>
              <a:t>UnityEngine</a:t>
            </a:r>
            <a:r>
              <a:rPr lang="en-US" altLang="ko-KR" sz="1000" dirty="0">
                <a:latin typeface="CourierStd"/>
              </a:rPr>
              <a:t>;</a:t>
            </a:r>
          </a:p>
          <a:p>
            <a:r>
              <a:rPr lang="en-US" altLang="ko-KR" sz="1000" dirty="0">
                <a:latin typeface="CourierStd"/>
              </a:rPr>
              <a:t>using </a:t>
            </a:r>
            <a:r>
              <a:rPr lang="en-US" altLang="ko-KR" sz="1000" dirty="0" err="1">
                <a:latin typeface="CourierStd"/>
              </a:rPr>
              <a:t>System.Collections</a:t>
            </a:r>
            <a:r>
              <a:rPr lang="en-US" altLang="ko-KR" sz="1000" dirty="0">
                <a:latin typeface="CourierStd"/>
              </a:rPr>
              <a:t>;</a:t>
            </a:r>
          </a:p>
          <a:p>
            <a:r>
              <a:rPr lang="en-US" altLang="ko-KR" sz="1000" dirty="0">
                <a:latin typeface="CourierStd"/>
              </a:rPr>
              <a:t>public class </a:t>
            </a:r>
            <a:r>
              <a:rPr lang="en-US" altLang="ko-KR" sz="1000" dirty="0" err="1">
                <a:latin typeface="CourierStd"/>
              </a:rPr>
              <a:t>PlayerControl</a:t>
            </a:r>
            <a:r>
              <a:rPr lang="en-US" altLang="ko-KR" sz="1000" dirty="0">
                <a:latin typeface="CourierStd"/>
              </a:rPr>
              <a:t> : </a:t>
            </a:r>
            <a:r>
              <a:rPr lang="en-US" altLang="ko-KR" sz="1000" dirty="0" err="1">
                <a:latin typeface="CourierStd"/>
              </a:rPr>
              <a:t>MonoBehaviour</a:t>
            </a:r>
            <a:r>
              <a:rPr lang="en-US" altLang="ko-KR" sz="1000" dirty="0">
                <a:latin typeface="CourierStd"/>
              </a:rPr>
              <a:t> {</a:t>
            </a:r>
          </a:p>
          <a:p>
            <a:r>
              <a:rPr lang="en-US" altLang="ko-KR" sz="1000" dirty="0">
                <a:latin typeface="CourierStd"/>
              </a:rPr>
              <a:t>public Transform </a:t>
            </a:r>
            <a:r>
              <a:rPr lang="en-US" altLang="ko-KR" sz="1000" dirty="0" err="1">
                <a:latin typeface="CourierStd"/>
              </a:rPr>
              <a:t>corner_max</a:t>
            </a:r>
            <a:r>
              <a:rPr lang="en-US" altLang="ko-KR" sz="1000" dirty="0">
                <a:latin typeface="CourierStd"/>
              </a:rPr>
              <a:t>;</a:t>
            </a:r>
          </a:p>
          <a:p>
            <a:r>
              <a:rPr lang="en-US" altLang="ko-KR" sz="1000" dirty="0">
                <a:latin typeface="CourierStd"/>
              </a:rPr>
              <a:t>public Transform </a:t>
            </a:r>
            <a:r>
              <a:rPr lang="en-US" altLang="ko-KR" sz="1000" dirty="0" err="1">
                <a:latin typeface="CourierStd"/>
              </a:rPr>
              <a:t>corner_min</a:t>
            </a:r>
            <a:r>
              <a:rPr lang="en-US" altLang="ko-KR" sz="1000" dirty="0">
                <a:latin typeface="CourierStd"/>
              </a:rPr>
              <a:t>;</a:t>
            </a:r>
          </a:p>
          <a:p>
            <a:r>
              <a:rPr lang="en-US" altLang="ko-KR" sz="1000" dirty="0">
                <a:latin typeface="CourierStd"/>
              </a:rPr>
              <a:t>public float speed = 40;</a:t>
            </a:r>
          </a:p>
          <a:p>
            <a:r>
              <a:rPr lang="en-US" altLang="ko-KR" sz="1000" dirty="0">
                <a:latin typeface="CourierStd"/>
              </a:rPr>
              <a:t>private </a:t>
            </a:r>
            <a:r>
              <a:rPr lang="en-US" altLang="ko-KR" sz="1000" dirty="0" err="1">
                <a:latin typeface="CourierStd"/>
              </a:rPr>
              <a:t>Rigidbody</a:t>
            </a:r>
            <a:r>
              <a:rPr lang="en-US" altLang="ko-KR" sz="1000" dirty="0">
                <a:latin typeface="CourierStd"/>
              </a:rPr>
              <a:t> </a:t>
            </a:r>
            <a:r>
              <a:rPr lang="en-US" altLang="ko-KR" sz="1000" dirty="0" err="1">
                <a:latin typeface="CourierStd"/>
              </a:rPr>
              <a:t>rigidBody</a:t>
            </a:r>
            <a:r>
              <a:rPr lang="en-US" altLang="ko-KR" sz="1000" dirty="0">
                <a:latin typeface="CourierStd"/>
              </a:rPr>
              <a:t>;</a:t>
            </a:r>
          </a:p>
          <a:p>
            <a:r>
              <a:rPr lang="en-US" altLang="ko-KR" sz="1000" dirty="0">
                <a:latin typeface="CourierStd"/>
              </a:rPr>
              <a:t>private float </a:t>
            </a:r>
            <a:r>
              <a:rPr lang="en-US" altLang="ko-KR" sz="1000" dirty="0" err="1">
                <a:latin typeface="CourierStd"/>
              </a:rPr>
              <a:t>x_min</a:t>
            </a:r>
            <a:r>
              <a:rPr lang="en-US" altLang="ko-KR" sz="1000" dirty="0">
                <a:latin typeface="CourierStd"/>
              </a:rPr>
              <a:t>;</a:t>
            </a:r>
          </a:p>
          <a:p>
            <a:r>
              <a:rPr lang="en-US" altLang="ko-KR" sz="1000" dirty="0">
                <a:latin typeface="CourierStd"/>
              </a:rPr>
              <a:t>private float </a:t>
            </a:r>
            <a:r>
              <a:rPr lang="en-US" altLang="ko-KR" sz="1000" dirty="0" err="1">
                <a:latin typeface="CourierStd"/>
              </a:rPr>
              <a:t>x_max</a:t>
            </a:r>
            <a:r>
              <a:rPr lang="en-US" altLang="ko-KR" sz="1000" dirty="0">
                <a:latin typeface="CourierStd"/>
              </a:rPr>
              <a:t>;</a:t>
            </a:r>
          </a:p>
          <a:p>
            <a:r>
              <a:rPr lang="en-US" altLang="ko-KR" sz="1000" dirty="0">
                <a:latin typeface="CourierStd"/>
              </a:rPr>
              <a:t>private float </a:t>
            </a:r>
            <a:r>
              <a:rPr lang="en-US" altLang="ko-KR" sz="1000" dirty="0" err="1">
                <a:latin typeface="CourierStd"/>
              </a:rPr>
              <a:t>z_min</a:t>
            </a:r>
            <a:r>
              <a:rPr lang="en-US" altLang="ko-KR" sz="1000" dirty="0">
                <a:latin typeface="CourierStd"/>
              </a:rPr>
              <a:t>;</a:t>
            </a:r>
          </a:p>
          <a:p>
            <a:r>
              <a:rPr lang="en-US" altLang="ko-KR" sz="1000" dirty="0">
                <a:latin typeface="CourierStd"/>
              </a:rPr>
              <a:t>private float </a:t>
            </a:r>
            <a:r>
              <a:rPr lang="en-US" altLang="ko-KR" sz="1000" dirty="0" err="1">
                <a:latin typeface="CourierStd"/>
              </a:rPr>
              <a:t>z_max</a:t>
            </a:r>
            <a:r>
              <a:rPr lang="en-US" altLang="ko-KR" sz="1000" dirty="0">
                <a:latin typeface="CourierStd"/>
              </a:rPr>
              <a:t>;</a:t>
            </a:r>
          </a:p>
          <a:p>
            <a:endParaRPr lang="en-US" altLang="ko-KR" sz="1000" dirty="0">
              <a:latin typeface="CourierStd"/>
            </a:endParaRPr>
          </a:p>
          <a:p>
            <a:r>
              <a:rPr lang="en-US" altLang="ko-KR" sz="1000" dirty="0">
                <a:latin typeface="CourierStd"/>
              </a:rPr>
              <a:t>void Awake (){</a:t>
            </a:r>
          </a:p>
          <a:p>
            <a:r>
              <a:rPr lang="en-US" altLang="ko-KR" sz="1000" dirty="0" err="1">
                <a:latin typeface="CourierStd"/>
              </a:rPr>
              <a:t>rigidBody</a:t>
            </a:r>
            <a:r>
              <a:rPr lang="en-US" altLang="ko-KR" sz="1000" dirty="0">
                <a:latin typeface="CourierStd"/>
              </a:rPr>
              <a:t> = </a:t>
            </a:r>
            <a:r>
              <a:rPr lang="en-US" altLang="ko-KR" sz="1000" dirty="0" err="1">
                <a:latin typeface="CourierStd"/>
              </a:rPr>
              <a:t>GetComponent</a:t>
            </a:r>
            <a:r>
              <a:rPr lang="en-US" altLang="ko-KR" sz="1000" dirty="0">
                <a:latin typeface="CourierStd"/>
              </a:rPr>
              <a:t>&lt;</a:t>
            </a:r>
            <a:r>
              <a:rPr lang="en-US" altLang="ko-KR" sz="1000" dirty="0" err="1">
                <a:latin typeface="CourierStd"/>
              </a:rPr>
              <a:t>Rigidbody</a:t>
            </a:r>
            <a:r>
              <a:rPr lang="en-US" altLang="ko-KR" sz="1000" dirty="0">
                <a:latin typeface="CourierStd"/>
              </a:rPr>
              <a:t>&gt;();</a:t>
            </a:r>
          </a:p>
          <a:p>
            <a:r>
              <a:rPr lang="en-US" altLang="ko-KR" sz="1000" dirty="0" err="1">
                <a:latin typeface="CourierStd"/>
              </a:rPr>
              <a:t>x_max</a:t>
            </a:r>
            <a:r>
              <a:rPr lang="en-US" altLang="ko-KR" sz="1000" dirty="0">
                <a:latin typeface="CourierStd"/>
              </a:rPr>
              <a:t> = </a:t>
            </a:r>
            <a:r>
              <a:rPr lang="en-US" altLang="ko-KR" sz="1000" dirty="0" err="1">
                <a:latin typeface="CourierStd"/>
              </a:rPr>
              <a:t>corner_max.position.x</a:t>
            </a:r>
            <a:r>
              <a:rPr lang="en-US" altLang="ko-KR" sz="1000" dirty="0">
                <a:latin typeface="CourierStd"/>
              </a:rPr>
              <a:t>;</a:t>
            </a:r>
          </a:p>
          <a:p>
            <a:r>
              <a:rPr lang="en-US" altLang="ko-KR" sz="1000" dirty="0" err="1">
                <a:latin typeface="CourierStd"/>
              </a:rPr>
              <a:t>x_min</a:t>
            </a:r>
            <a:r>
              <a:rPr lang="en-US" altLang="ko-KR" sz="1000" dirty="0">
                <a:latin typeface="CourierStd"/>
              </a:rPr>
              <a:t> = </a:t>
            </a:r>
            <a:r>
              <a:rPr lang="en-US" altLang="ko-KR" sz="1000" dirty="0" err="1">
                <a:latin typeface="CourierStd"/>
              </a:rPr>
              <a:t>corner_min.position.x</a:t>
            </a:r>
            <a:r>
              <a:rPr lang="en-US" altLang="ko-KR" sz="1000" dirty="0">
                <a:latin typeface="CourierStd"/>
              </a:rPr>
              <a:t>;</a:t>
            </a:r>
          </a:p>
          <a:p>
            <a:r>
              <a:rPr lang="en-US" altLang="ko-KR" sz="1000" dirty="0" err="1">
                <a:latin typeface="CourierStd"/>
              </a:rPr>
              <a:t>z_max</a:t>
            </a:r>
            <a:r>
              <a:rPr lang="en-US" altLang="ko-KR" sz="1000" dirty="0">
                <a:latin typeface="CourierStd"/>
              </a:rPr>
              <a:t> = </a:t>
            </a:r>
            <a:r>
              <a:rPr lang="en-US" altLang="ko-KR" sz="1000" dirty="0" err="1">
                <a:latin typeface="CourierStd"/>
              </a:rPr>
              <a:t>corner_max.position.z</a:t>
            </a:r>
            <a:r>
              <a:rPr lang="en-US" altLang="ko-KR" sz="1000" dirty="0">
                <a:latin typeface="CourierStd"/>
              </a:rPr>
              <a:t>;</a:t>
            </a:r>
          </a:p>
          <a:p>
            <a:r>
              <a:rPr lang="en-US" altLang="ko-KR" sz="1000" dirty="0" err="1">
                <a:latin typeface="CourierStd"/>
              </a:rPr>
              <a:t>z_min</a:t>
            </a:r>
            <a:r>
              <a:rPr lang="en-US" altLang="ko-KR" sz="1000" dirty="0">
                <a:latin typeface="CourierStd"/>
              </a:rPr>
              <a:t> = </a:t>
            </a:r>
            <a:r>
              <a:rPr lang="en-US" altLang="ko-KR" sz="1000" dirty="0" err="1">
                <a:latin typeface="CourierStd"/>
              </a:rPr>
              <a:t>corner_min.position.z</a:t>
            </a:r>
            <a:r>
              <a:rPr lang="en-US" altLang="ko-KR" sz="1000" dirty="0">
                <a:latin typeface="CourierStd"/>
              </a:rPr>
              <a:t>;</a:t>
            </a:r>
          </a:p>
          <a:p>
            <a:r>
              <a:rPr lang="en-US" altLang="ko-KR" sz="1000" dirty="0">
                <a:latin typeface="CourierStd"/>
              </a:rPr>
              <a:t>}</a:t>
            </a:r>
          </a:p>
          <a:p>
            <a:r>
              <a:rPr lang="en-US" altLang="ko-KR" sz="1000" dirty="0">
                <a:latin typeface="CourierStd"/>
              </a:rPr>
              <a:t>void </a:t>
            </a:r>
            <a:r>
              <a:rPr lang="en-US" altLang="ko-KR" sz="1000" dirty="0" err="1">
                <a:latin typeface="CourierStd"/>
              </a:rPr>
              <a:t>FixedUpdate</a:t>
            </a:r>
            <a:r>
              <a:rPr lang="en-US" altLang="ko-KR" sz="1000" dirty="0">
                <a:latin typeface="CourierStd"/>
              </a:rPr>
              <a:t>() {</a:t>
            </a:r>
          </a:p>
          <a:p>
            <a:r>
              <a:rPr lang="en-US" altLang="ko-KR" sz="1000" dirty="0" err="1">
                <a:latin typeface="CourierStd"/>
              </a:rPr>
              <a:t>KeyboardMovement</a:t>
            </a:r>
            <a:r>
              <a:rPr lang="en-US" altLang="ko-KR" sz="1000" dirty="0">
                <a:latin typeface="CourierStd"/>
              </a:rPr>
              <a:t>();</a:t>
            </a:r>
          </a:p>
          <a:p>
            <a:r>
              <a:rPr lang="en-US" altLang="ko-KR" sz="1000" dirty="0" err="1">
                <a:latin typeface="CourierStd"/>
              </a:rPr>
              <a:t>KeepWithinMinMaxRectangle</a:t>
            </a:r>
            <a:r>
              <a:rPr lang="en-US" altLang="ko-KR" sz="1000" dirty="0">
                <a:latin typeface="CourierStd"/>
              </a:rPr>
              <a:t>();</a:t>
            </a:r>
          </a:p>
          <a:p>
            <a:r>
              <a:rPr lang="en-US" altLang="ko-KR" sz="1000" dirty="0">
                <a:latin typeface="CourierStd"/>
              </a:rPr>
              <a:t>}</a:t>
            </a:r>
            <a:endParaRPr lang="ko-KR" altLang="en-US" sz="1000" dirty="0"/>
          </a:p>
        </p:txBody>
      </p:sp>
      <p:sp>
        <p:nvSpPr>
          <p:cNvPr id="3" name="Rectangle 2"/>
          <p:cNvSpPr/>
          <p:nvPr/>
        </p:nvSpPr>
        <p:spPr>
          <a:xfrm>
            <a:off x="3022203" y="2533571"/>
            <a:ext cx="3145311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CourierStd"/>
              </a:rPr>
              <a:t>private void </a:t>
            </a:r>
            <a:r>
              <a:rPr lang="en-US" altLang="ko-KR" sz="1000" dirty="0" err="1">
                <a:latin typeface="CourierStd"/>
              </a:rPr>
              <a:t>KeyboardMovement</a:t>
            </a:r>
            <a:r>
              <a:rPr lang="en-US" altLang="ko-KR" sz="1000" dirty="0">
                <a:latin typeface="CourierStd"/>
              </a:rPr>
              <a:t> (){</a:t>
            </a:r>
          </a:p>
          <a:p>
            <a:r>
              <a:rPr lang="en-US" altLang="ko-KR" sz="1000" dirty="0">
                <a:latin typeface="CourierStd"/>
              </a:rPr>
              <a:t>float </a:t>
            </a:r>
            <a:r>
              <a:rPr lang="en-US" altLang="ko-KR" sz="1000" dirty="0" err="1">
                <a:latin typeface="CourierStd"/>
              </a:rPr>
              <a:t>xMove</a:t>
            </a:r>
            <a:r>
              <a:rPr lang="en-US" altLang="ko-KR" sz="1000" dirty="0">
                <a:latin typeface="CourierStd"/>
              </a:rPr>
              <a:t> = </a:t>
            </a:r>
            <a:r>
              <a:rPr lang="en-US" altLang="ko-KR" sz="1000" dirty="0" err="1">
                <a:latin typeface="CourierStd"/>
              </a:rPr>
              <a:t>Input.GetAxis</a:t>
            </a:r>
            <a:r>
              <a:rPr lang="en-US" altLang="ko-KR" sz="1000" dirty="0">
                <a:latin typeface="CourierStd"/>
              </a:rPr>
              <a:t>("Horizontal") * speed * Time.</a:t>
            </a:r>
          </a:p>
          <a:p>
            <a:r>
              <a:rPr lang="en-US" altLang="ko-KR" sz="1000" dirty="0" err="1">
                <a:latin typeface="CourierStd"/>
              </a:rPr>
              <a:t>deltaTime</a:t>
            </a:r>
            <a:r>
              <a:rPr lang="en-US" altLang="ko-KR" sz="1000" dirty="0">
                <a:latin typeface="CourierStd"/>
              </a:rPr>
              <a:t>;</a:t>
            </a:r>
          </a:p>
          <a:p>
            <a:r>
              <a:rPr lang="en-US" altLang="ko-KR" sz="1000" dirty="0">
                <a:latin typeface="CourierStd"/>
              </a:rPr>
              <a:t>float </a:t>
            </a:r>
            <a:r>
              <a:rPr lang="en-US" altLang="ko-KR" sz="1000" dirty="0" err="1">
                <a:latin typeface="CourierStd"/>
              </a:rPr>
              <a:t>zMove</a:t>
            </a:r>
            <a:r>
              <a:rPr lang="en-US" altLang="ko-KR" sz="1000" dirty="0">
                <a:latin typeface="CourierStd"/>
              </a:rPr>
              <a:t> = </a:t>
            </a:r>
            <a:r>
              <a:rPr lang="en-US" altLang="ko-KR" sz="1000" dirty="0" err="1">
                <a:latin typeface="CourierStd"/>
              </a:rPr>
              <a:t>Input.GetAxis</a:t>
            </a:r>
            <a:r>
              <a:rPr lang="en-US" altLang="ko-KR" sz="1000" dirty="0">
                <a:latin typeface="CourierStd"/>
              </a:rPr>
              <a:t>("Vertical") * speed * Time.</a:t>
            </a:r>
          </a:p>
          <a:p>
            <a:r>
              <a:rPr lang="en-US" altLang="ko-KR" sz="1000" dirty="0" err="1">
                <a:latin typeface="CourierStd"/>
              </a:rPr>
              <a:t>deltaTime</a:t>
            </a:r>
            <a:r>
              <a:rPr lang="en-US" altLang="ko-KR" sz="1000" dirty="0">
                <a:latin typeface="CourierStd"/>
              </a:rPr>
              <a:t>;</a:t>
            </a:r>
          </a:p>
          <a:p>
            <a:r>
              <a:rPr lang="en-US" altLang="ko-KR" sz="1000" dirty="0">
                <a:latin typeface="CourierStd"/>
              </a:rPr>
              <a:t>float </a:t>
            </a:r>
            <a:r>
              <a:rPr lang="en-US" altLang="ko-KR" sz="1000" dirty="0" err="1">
                <a:latin typeface="CourierStd"/>
              </a:rPr>
              <a:t>xSpeed</a:t>
            </a:r>
            <a:r>
              <a:rPr lang="en-US" altLang="ko-KR" sz="1000" dirty="0">
                <a:latin typeface="CourierStd"/>
              </a:rPr>
              <a:t> = </a:t>
            </a:r>
            <a:r>
              <a:rPr lang="en-US" altLang="ko-KR" sz="1000" dirty="0" err="1">
                <a:latin typeface="CourierStd"/>
              </a:rPr>
              <a:t>xMove</a:t>
            </a:r>
            <a:r>
              <a:rPr lang="en-US" altLang="ko-KR" sz="1000" dirty="0">
                <a:latin typeface="CourierStd"/>
              </a:rPr>
              <a:t> * speed;</a:t>
            </a:r>
          </a:p>
          <a:p>
            <a:r>
              <a:rPr lang="en-US" altLang="ko-KR" sz="1000" dirty="0">
                <a:latin typeface="CourierStd"/>
              </a:rPr>
              <a:t>float </a:t>
            </a:r>
            <a:r>
              <a:rPr lang="en-US" altLang="ko-KR" sz="1000" dirty="0" err="1">
                <a:latin typeface="CourierStd"/>
              </a:rPr>
              <a:t>zSpeed</a:t>
            </a:r>
            <a:r>
              <a:rPr lang="en-US" altLang="ko-KR" sz="1000" dirty="0">
                <a:latin typeface="CourierStd"/>
              </a:rPr>
              <a:t> = </a:t>
            </a:r>
            <a:r>
              <a:rPr lang="en-US" altLang="ko-KR" sz="1000" dirty="0" err="1">
                <a:latin typeface="CourierStd"/>
              </a:rPr>
              <a:t>zMove</a:t>
            </a:r>
            <a:r>
              <a:rPr lang="en-US" altLang="ko-KR" sz="1000" dirty="0">
                <a:latin typeface="CourierStd"/>
              </a:rPr>
              <a:t> * speed;</a:t>
            </a:r>
          </a:p>
          <a:p>
            <a:r>
              <a:rPr lang="en-US" altLang="ko-KR" sz="1000" dirty="0">
                <a:latin typeface="CourierStd"/>
              </a:rPr>
              <a:t>Vector3 </a:t>
            </a:r>
            <a:r>
              <a:rPr lang="en-US" altLang="ko-KR" sz="1000" dirty="0" err="1">
                <a:latin typeface="CourierStd"/>
              </a:rPr>
              <a:t>newVelocity</a:t>
            </a:r>
            <a:r>
              <a:rPr lang="en-US" altLang="ko-KR" sz="1000" dirty="0">
                <a:latin typeface="CourierStd"/>
              </a:rPr>
              <a:t> = new Vector3(</a:t>
            </a:r>
            <a:r>
              <a:rPr lang="en-US" altLang="ko-KR" sz="1000" dirty="0" err="1">
                <a:latin typeface="CourierStd"/>
              </a:rPr>
              <a:t>xSpeed</a:t>
            </a:r>
            <a:r>
              <a:rPr lang="en-US" altLang="ko-KR" sz="1000" dirty="0">
                <a:latin typeface="CourierStd"/>
              </a:rPr>
              <a:t>, 0, </a:t>
            </a:r>
            <a:r>
              <a:rPr lang="en-US" altLang="ko-KR" sz="1000" dirty="0" err="1">
                <a:latin typeface="CourierStd"/>
              </a:rPr>
              <a:t>zSpeed</a:t>
            </a:r>
            <a:r>
              <a:rPr lang="en-US" altLang="ko-KR" sz="1000" dirty="0">
                <a:latin typeface="CourierStd"/>
              </a:rPr>
              <a:t>);</a:t>
            </a:r>
          </a:p>
          <a:p>
            <a:r>
              <a:rPr lang="en-US" altLang="ko-KR" sz="1000" dirty="0" err="1">
                <a:latin typeface="CourierStd"/>
              </a:rPr>
              <a:t>rigidBody.velocity</a:t>
            </a:r>
            <a:r>
              <a:rPr lang="en-US" altLang="ko-KR" sz="1000" dirty="0">
                <a:latin typeface="CourierStd"/>
              </a:rPr>
              <a:t> = </a:t>
            </a:r>
            <a:r>
              <a:rPr lang="en-US" altLang="ko-KR" sz="1000" dirty="0" err="1">
                <a:latin typeface="CourierStd"/>
              </a:rPr>
              <a:t>newVelocity</a:t>
            </a:r>
            <a:r>
              <a:rPr lang="en-US" altLang="ko-KR" sz="1000" dirty="0">
                <a:latin typeface="CourierStd"/>
              </a:rPr>
              <a:t>;</a:t>
            </a:r>
          </a:p>
          <a:p>
            <a:r>
              <a:rPr lang="en-US" altLang="ko-KR" sz="1000" dirty="0">
                <a:latin typeface="CourierStd"/>
              </a:rPr>
              <a:t>// restrict player movement</a:t>
            </a:r>
          </a:p>
          <a:p>
            <a:r>
              <a:rPr lang="en-US" altLang="ko-KR" sz="1000" dirty="0" err="1">
                <a:latin typeface="CourierStd"/>
              </a:rPr>
              <a:t>KeepWithinMinMaxRectangle</a:t>
            </a:r>
            <a:r>
              <a:rPr lang="en-US" altLang="ko-KR" sz="1000" dirty="0">
                <a:latin typeface="CourierStd"/>
              </a:rPr>
              <a:t> ();</a:t>
            </a:r>
          </a:p>
          <a:p>
            <a:r>
              <a:rPr lang="en-US" altLang="ko-KR" sz="1000" dirty="0">
                <a:latin typeface="CourierStd"/>
              </a:rPr>
              <a:t>}</a:t>
            </a:r>
          </a:p>
          <a:p>
            <a:endParaRPr lang="en-US" altLang="ko-KR" sz="1000" dirty="0">
              <a:latin typeface="CourierStd"/>
            </a:endParaRPr>
          </a:p>
          <a:p>
            <a:r>
              <a:rPr lang="en-US" altLang="ko-KR" sz="1000" dirty="0">
                <a:latin typeface="CourierStd"/>
              </a:rPr>
              <a:t>private void </a:t>
            </a:r>
            <a:r>
              <a:rPr lang="en-US" altLang="ko-KR" sz="1000" dirty="0" err="1">
                <a:latin typeface="CourierStd"/>
              </a:rPr>
              <a:t>KeepWithinMinMaxRectangle</a:t>
            </a:r>
            <a:r>
              <a:rPr lang="en-US" altLang="ko-KR" sz="1000" dirty="0">
                <a:latin typeface="CourierStd"/>
              </a:rPr>
              <a:t> (){</a:t>
            </a:r>
          </a:p>
          <a:p>
            <a:r>
              <a:rPr lang="en-US" altLang="ko-KR" sz="1000" dirty="0">
                <a:latin typeface="CourierStd"/>
              </a:rPr>
              <a:t>float x = </a:t>
            </a:r>
            <a:r>
              <a:rPr lang="en-US" altLang="ko-KR" sz="1000" dirty="0" err="1">
                <a:latin typeface="CourierStd"/>
              </a:rPr>
              <a:t>transform.position.x</a:t>
            </a:r>
            <a:r>
              <a:rPr lang="en-US" altLang="ko-KR" sz="1000" dirty="0">
                <a:latin typeface="CourierStd"/>
              </a:rPr>
              <a:t>;</a:t>
            </a:r>
          </a:p>
          <a:p>
            <a:r>
              <a:rPr lang="en-US" altLang="ko-KR" sz="1000" dirty="0">
                <a:latin typeface="CourierStd"/>
              </a:rPr>
              <a:t>float y = </a:t>
            </a:r>
            <a:r>
              <a:rPr lang="en-US" altLang="ko-KR" sz="1000" dirty="0" err="1">
                <a:latin typeface="CourierStd"/>
              </a:rPr>
              <a:t>transform.position.y</a:t>
            </a:r>
            <a:r>
              <a:rPr lang="en-US" altLang="ko-KR" sz="1000" dirty="0">
                <a:latin typeface="CourierStd"/>
              </a:rPr>
              <a:t>;</a:t>
            </a:r>
          </a:p>
          <a:p>
            <a:r>
              <a:rPr lang="en-US" altLang="ko-KR" sz="1000" dirty="0">
                <a:latin typeface="CourierStd"/>
              </a:rPr>
              <a:t>float z = </a:t>
            </a:r>
            <a:r>
              <a:rPr lang="en-US" altLang="ko-KR" sz="1000" dirty="0" err="1">
                <a:latin typeface="CourierStd"/>
              </a:rPr>
              <a:t>transform.position.z</a:t>
            </a:r>
            <a:r>
              <a:rPr lang="en-US" altLang="ko-KR" sz="1000" dirty="0">
                <a:latin typeface="CourierStd"/>
              </a:rPr>
              <a:t>;</a:t>
            </a:r>
          </a:p>
          <a:p>
            <a:r>
              <a:rPr lang="en-US" altLang="ko-KR" sz="1000" dirty="0">
                <a:latin typeface="CourierStd"/>
              </a:rPr>
              <a:t>float </a:t>
            </a:r>
            <a:r>
              <a:rPr lang="en-US" altLang="ko-KR" sz="1000" dirty="0" err="1">
                <a:latin typeface="CourierStd"/>
              </a:rPr>
              <a:t>clampedX</a:t>
            </a:r>
            <a:r>
              <a:rPr lang="en-US" altLang="ko-KR" sz="1000" dirty="0">
                <a:latin typeface="CourierStd"/>
              </a:rPr>
              <a:t> = </a:t>
            </a:r>
            <a:r>
              <a:rPr lang="en-US" altLang="ko-KR" sz="1000" dirty="0" err="1">
                <a:latin typeface="CourierStd"/>
              </a:rPr>
              <a:t>Mathf.Clamp</a:t>
            </a:r>
            <a:r>
              <a:rPr lang="en-US" altLang="ko-KR" sz="1000" dirty="0">
                <a:latin typeface="CourierStd"/>
              </a:rPr>
              <a:t>(x, </a:t>
            </a:r>
            <a:r>
              <a:rPr lang="en-US" altLang="ko-KR" sz="1000" dirty="0" err="1">
                <a:latin typeface="CourierStd"/>
              </a:rPr>
              <a:t>x_min</a:t>
            </a:r>
            <a:r>
              <a:rPr lang="en-US" altLang="ko-KR" sz="1000" dirty="0">
                <a:latin typeface="CourierStd"/>
              </a:rPr>
              <a:t>, </a:t>
            </a:r>
            <a:r>
              <a:rPr lang="en-US" altLang="ko-KR" sz="1000" dirty="0" err="1">
                <a:latin typeface="CourierStd"/>
              </a:rPr>
              <a:t>x_max</a:t>
            </a:r>
            <a:r>
              <a:rPr lang="en-US" altLang="ko-KR" sz="1000" dirty="0">
                <a:latin typeface="CourierStd"/>
              </a:rPr>
              <a:t>);</a:t>
            </a:r>
          </a:p>
          <a:p>
            <a:r>
              <a:rPr lang="en-US" altLang="ko-KR" sz="1000" dirty="0">
                <a:latin typeface="CourierStd"/>
              </a:rPr>
              <a:t>float </a:t>
            </a:r>
            <a:r>
              <a:rPr lang="en-US" altLang="ko-KR" sz="1000" dirty="0" err="1">
                <a:latin typeface="CourierStd"/>
              </a:rPr>
              <a:t>clampedZ</a:t>
            </a:r>
            <a:r>
              <a:rPr lang="en-US" altLang="ko-KR" sz="1000" dirty="0">
                <a:latin typeface="CourierStd"/>
              </a:rPr>
              <a:t> = </a:t>
            </a:r>
            <a:r>
              <a:rPr lang="en-US" altLang="ko-KR" sz="1000" dirty="0" err="1">
                <a:latin typeface="CourierStd"/>
              </a:rPr>
              <a:t>Mathf.Clamp</a:t>
            </a:r>
            <a:r>
              <a:rPr lang="en-US" altLang="ko-KR" sz="1000" dirty="0">
                <a:latin typeface="CourierStd"/>
              </a:rPr>
              <a:t>(z, </a:t>
            </a:r>
            <a:r>
              <a:rPr lang="en-US" altLang="ko-KR" sz="1000" dirty="0" err="1">
                <a:latin typeface="CourierStd"/>
              </a:rPr>
              <a:t>z_min</a:t>
            </a:r>
            <a:r>
              <a:rPr lang="en-US" altLang="ko-KR" sz="1000" dirty="0">
                <a:latin typeface="CourierStd"/>
              </a:rPr>
              <a:t>, </a:t>
            </a:r>
            <a:r>
              <a:rPr lang="en-US" altLang="ko-KR" sz="1000" dirty="0" err="1">
                <a:latin typeface="CourierStd"/>
              </a:rPr>
              <a:t>z_max</a:t>
            </a:r>
            <a:r>
              <a:rPr lang="en-US" altLang="ko-KR" sz="1000" dirty="0">
                <a:latin typeface="CourierStd"/>
              </a:rPr>
              <a:t>);</a:t>
            </a:r>
          </a:p>
          <a:p>
            <a:r>
              <a:rPr lang="en-US" altLang="ko-KR" sz="1000" dirty="0" err="1">
                <a:latin typeface="CourierStd"/>
              </a:rPr>
              <a:t>transform.position</a:t>
            </a:r>
            <a:r>
              <a:rPr lang="en-US" altLang="ko-KR" sz="1000" dirty="0">
                <a:latin typeface="CourierStd"/>
              </a:rPr>
              <a:t> = new Vector3(</a:t>
            </a:r>
            <a:r>
              <a:rPr lang="en-US" altLang="ko-KR" sz="1000" dirty="0" err="1">
                <a:latin typeface="CourierStd"/>
              </a:rPr>
              <a:t>clampedX</a:t>
            </a:r>
            <a:r>
              <a:rPr lang="en-US" altLang="ko-KR" sz="1000" dirty="0">
                <a:latin typeface="CourierStd"/>
              </a:rPr>
              <a:t>, y, </a:t>
            </a:r>
            <a:r>
              <a:rPr lang="en-US" altLang="ko-KR" sz="1000" dirty="0" err="1">
                <a:latin typeface="CourierStd"/>
              </a:rPr>
              <a:t>clampedZ</a:t>
            </a:r>
            <a:r>
              <a:rPr lang="en-US" altLang="ko-KR" sz="1000" dirty="0">
                <a:latin typeface="CourierStd"/>
              </a:rPr>
              <a:t>);</a:t>
            </a:r>
          </a:p>
          <a:p>
            <a:r>
              <a:rPr lang="en-US" altLang="ko-KR" sz="1000" dirty="0">
                <a:latin typeface="CourierStd"/>
              </a:rPr>
              <a:t>}</a:t>
            </a:r>
            <a:endParaRPr lang="ko-KR" alt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6167514" y="2558469"/>
            <a:ext cx="290790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CourierStd"/>
              </a:rPr>
              <a:t>void </a:t>
            </a:r>
            <a:r>
              <a:rPr lang="en-US" altLang="ko-KR" sz="1000" dirty="0" err="1">
                <a:latin typeface="CourierStd"/>
              </a:rPr>
              <a:t>OnDrawGizmos</a:t>
            </a:r>
            <a:r>
              <a:rPr lang="en-US" altLang="ko-KR" sz="1000" dirty="0">
                <a:latin typeface="CourierStd"/>
              </a:rPr>
              <a:t> (){</a:t>
            </a:r>
          </a:p>
          <a:p>
            <a:r>
              <a:rPr lang="en-US" altLang="ko-KR" sz="1000" dirty="0">
                <a:latin typeface="CourierStd"/>
              </a:rPr>
              <a:t>Vector3 </a:t>
            </a:r>
            <a:r>
              <a:rPr lang="en-US" altLang="ko-KR" sz="1000" dirty="0" err="1">
                <a:latin typeface="CourierStd"/>
              </a:rPr>
              <a:t>top_right</a:t>
            </a:r>
            <a:r>
              <a:rPr lang="en-US" altLang="ko-KR" sz="1000" dirty="0">
                <a:latin typeface="CourierStd"/>
              </a:rPr>
              <a:t> = Vector3.zero;</a:t>
            </a:r>
          </a:p>
          <a:p>
            <a:r>
              <a:rPr lang="en-US" altLang="ko-KR" sz="1000" dirty="0">
                <a:latin typeface="CourierStd"/>
              </a:rPr>
              <a:t>Vector3 </a:t>
            </a:r>
            <a:r>
              <a:rPr lang="en-US" altLang="ko-KR" sz="1000" dirty="0" err="1">
                <a:latin typeface="CourierStd"/>
              </a:rPr>
              <a:t>bottom_right</a:t>
            </a:r>
            <a:r>
              <a:rPr lang="en-US" altLang="ko-KR" sz="1000" dirty="0">
                <a:latin typeface="CourierStd"/>
              </a:rPr>
              <a:t> = Vector3.zero;</a:t>
            </a:r>
          </a:p>
          <a:p>
            <a:r>
              <a:rPr lang="en-US" altLang="ko-KR" sz="1000" dirty="0">
                <a:latin typeface="CourierStd"/>
              </a:rPr>
              <a:t>Vector3 </a:t>
            </a:r>
            <a:r>
              <a:rPr lang="en-US" altLang="ko-KR" sz="1000" dirty="0" err="1">
                <a:latin typeface="CourierStd"/>
              </a:rPr>
              <a:t>bottom_left</a:t>
            </a:r>
            <a:r>
              <a:rPr lang="en-US" altLang="ko-KR" sz="1000" dirty="0">
                <a:latin typeface="CourierStd"/>
              </a:rPr>
              <a:t> = Vector3.zero;</a:t>
            </a:r>
          </a:p>
          <a:p>
            <a:r>
              <a:rPr lang="en-US" altLang="ko-KR" sz="1000" dirty="0">
                <a:latin typeface="CourierStd"/>
              </a:rPr>
              <a:t>Vector3 </a:t>
            </a:r>
            <a:r>
              <a:rPr lang="en-US" altLang="ko-KR" sz="1000" dirty="0" err="1">
                <a:latin typeface="CourierStd"/>
              </a:rPr>
              <a:t>top_left</a:t>
            </a:r>
            <a:r>
              <a:rPr lang="en-US" altLang="ko-KR" sz="1000" dirty="0">
                <a:latin typeface="CourierStd"/>
              </a:rPr>
              <a:t> = Vector3.zero;</a:t>
            </a:r>
          </a:p>
          <a:p>
            <a:r>
              <a:rPr lang="en-US" altLang="ko-KR" sz="1000" dirty="0">
                <a:latin typeface="CourierStd"/>
              </a:rPr>
              <a:t>if(</a:t>
            </a:r>
            <a:r>
              <a:rPr lang="en-US" altLang="ko-KR" sz="1000" dirty="0" err="1">
                <a:latin typeface="CourierStd"/>
              </a:rPr>
              <a:t>corner_max</a:t>
            </a:r>
            <a:r>
              <a:rPr lang="en-US" altLang="ko-KR" sz="1000" dirty="0">
                <a:latin typeface="CourierStd"/>
              </a:rPr>
              <a:t> &amp;&amp; </a:t>
            </a:r>
            <a:r>
              <a:rPr lang="en-US" altLang="ko-KR" sz="1000" dirty="0" err="1">
                <a:latin typeface="CourierStd"/>
              </a:rPr>
              <a:t>corner_min</a:t>
            </a:r>
            <a:r>
              <a:rPr lang="en-US" altLang="ko-KR" sz="1000" dirty="0">
                <a:latin typeface="CourierStd"/>
              </a:rPr>
              <a:t>){</a:t>
            </a:r>
          </a:p>
          <a:p>
            <a:r>
              <a:rPr lang="en-US" altLang="ko-KR" sz="1000" dirty="0" err="1">
                <a:latin typeface="CourierStd"/>
              </a:rPr>
              <a:t>top_right</a:t>
            </a:r>
            <a:r>
              <a:rPr lang="en-US" altLang="ko-KR" sz="1000" dirty="0">
                <a:latin typeface="CourierStd"/>
              </a:rPr>
              <a:t> = </a:t>
            </a:r>
            <a:r>
              <a:rPr lang="en-US" altLang="ko-KR" sz="1000" dirty="0" err="1">
                <a:latin typeface="CourierStd"/>
              </a:rPr>
              <a:t>corner_max.position</a:t>
            </a:r>
            <a:r>
              <a:rPr lang="en-US" altLang="ko-KR" sz="1000" dirty="0">
                <a:latin typeface="CourierStd"/>
              </a:rPr>
              <a:t>;</a:t>
            </a:r>
          </a:p>
          <a:p>
            <a:r>
              <a:rPr lang="en-US" altLang="ko-KR" sz="1000" dirty="0" err="1">
                <a:latin typeface="CourierStd"/>
              </a:rPr>
              <a:t>bottom_left</a:t>
            </a:r>
            <a:r>
              <a:rPr lang="en-US" altLang="ko-KR" sz="1000" dirty="0">
                <a:latin typeface="CourierStd"/>
              </a:rPr>
              <a:t> = </a:t>
            </a:r>
            <a:r>
              <a:rPr lang="en-US" altLang="ko-KR" sz="1000" dirty="0" err="1">
                <a:latin typeface="CourierStd"/>
              </a:rPr>
              <a:t>corner_min.position</a:t>
            </a:r>
            <a:r>
              <a:rPr lang="en-US" altLang="ko-KR" sz="1000" dirty="0">
                <a:latin typeface="CourierStd"/>
              </a:rPr>
              <a:t>;</a:t>
            </a:r>
          </a:p>
          <a:p>
            <a:r>
              <a:rPr lang="en-US" altLang="ko-KR" sz="1000" dirty="0" err="1">
                <a:latin typeface="CourierStd"/>
              </a:rPr>
              <a:t>bottom_right</a:t>
            </a:r>
            <a:r>
              <a:rPr lang="en-US" altLang="ko-KR" sz="1000" dirty="0">
                <a:latin typeface="CourierStd"/>
              </a:rPr>
              <a:t> = </a:t>
            </a:r>
            <a:r>
              <a:rPr lang="en-US" altLang="ko-KR" sz="1000" dirty="0" err="1">
                <a:latin typeface="CourierStd"/>
              </a:rPr>
              <a:t>top_right</a:t>
            </a:r>
            <a:r>
              <a:rPr lang="en-US" altLang="ko-KR" sz="1000" dirty="0">
                <a:latin typeface="CourierStd"/>
              </a:rPr>
              <a:t>;</a:t>
            </a:r>
          </a:p>
          <a:p>
            <a:r>
              <a:rPr lang="en-US" altLang="ko-KR" sz="1000" dirty="0" err="1">
                <a:latin typeface="CourierStd"/>
              </a:rPr>
              <a:t>bottom_right.z</a:t>
            </a:r>
            <a:r>
              <a:rPr lang="en-US" altLang="ko-KR" sz="1000" dirty="0">
                <a:latin typeface="CourierStd"/>
              </a:rPr>
              <a:t> = </a:t>
            </a:r>
            <a:r>
              <a:rPr lang="en-US" altLang="ko-KR" sz="1000" dirty="0" err="1">
                <a:latin typeface="CourierStd"/>
              </a:rPr>
              <a:t>bottom_left.z</a:t>
            </a:r>
            <a:r>
              <a:rPr lang="en-US" altLang="ko-KR" sz="1000" dirty="0">
                <a:latin typeface="CourierStd"/>
              </a:rPr>
              <a:t>;</a:t>
            </a:r>
          </a:p>
          <a:p>
            <a:r>
              <a:rPr lang="en-US" altLang="ko-KR" sz="1000" dirty="0" err="1">
                <a:latin typeface="CourierStd"/>
              </a:rPr>
              <a:t>top_left</a:t>
            </a:r>
            <a:r>
              <a:rPr lang="en-US" altLang="ko-KR" sz="1000" dirty="0">
                <a:latin typeface="CourierStd"/>
              </a:rPr>
              <a:t> = </a:t>
            </a:r>
            <a:r>
              <a:rPr lang="en-US" altLang="ko-KR" sz="1000" dirty="0" err="1">
                <a:latin typeface="CourierStd"/>
              </a:rPr>
              <a:t>bottom_left</a:t>
            </a:r>
            <a:r>
              <a:rPr lang="en-US" altLang="ko-KR" sz="1000" dirty="0">
                <a:latin typeface="CourierStd"/>
              </a:rPr>
              <a:t>;</a:t>
            </a:r>
          </a:p>
          <a:p>
            <a:r>
              <a:rPr lang="en-US" altLang="ko-KR" sz="1000" dirty="0" err="1">
                <a:latin typeface="CourierStd"/>
              </a:rPr>
              <a:t>top_left.z</a:t>
            </a:r>
            <a:r>
              <a:rPr lang="en-US" altLang="ko-KR" sz="1000" dirty="0">
                <a:latin typeface="CourierStd"/>
              </a:rPr>
              <a:t> = </a:t>
            </a:r>
            <a:r>
              <a:rPr lang="en-US" altLang="ko-KR" sz="1000" dirty="0" err="1">
                <a:latin typeface="CourierStd"/>
              </a:rPr>
              <a:t>top_right.z</a:t>
            </a:r>
            <a:r>
              <a:rPr lang="en-US" altLang="ko-KR" sz="1000" dirty="0">
                <a:latin typeface="CourierStd"/>
              </a:rPr>
              <a:t>;</a:t>
            </a:r>
          </a:p>
          <a:p>
            <a:r>
              <a:rPr lang="en-US" altLang="ko-KR" sz="1000" dirty="0">
                <a:latin typeface="CourierStd"/>
              </a:rPr>
              <a:t>}</a:t>
            </a:r>
          </a:p>
          <a:p>
            <a:r>
              <a:rPr lang="en-US" altLang="ko-KR" sz="1000" dirty="0">
                <a:latin typeface="CourierStd"/>
              </a:rPr>
              <a:t>//Set the following gizmo colors to YELLOW</a:t>
            </a:r>
          </a:p>
          <a:p>
            <a:r>
              <a:rPr lang="en-US" altLang="ko-KR" sz="1000" dirty="0" err="1">
                <a:latin typeface="CourierStd"/>
              </a:rPr>
              <a:t>Gizmos.color</a:t>
            </a:r>
            <a:r>
              <a:rPr lang="en-US" altLang="ko-KR" sz="1000" dirty="0">
                <a:latin typeface="CourierStd"/>
              </a:rPr>
              <a:t> = </a:t>
            </a:r>
            <a:r>
              <a:rPr lang="en-US" altLang="ko-KR" sz="1000" dirty="0" err="1">
                <a:latin typeface="CourierStd"/>
              </a:rPr>
              <a:t>Color.yellow</a:t>
            </a:r>
            <a:r>
              <a:rPr lang="en-US" altLang="ko-KR" sz="1000" dirty="0">
                <a:latin typeface="CourierStd"/>
              </a:rPr>
              <a:t>;</a:t>
            </a:r>
          </a:p>
          <a:p>
            <a:r>
              <a:rPr lang="en-US" altLang="ko-KR" sz="1000" dirty="0">
                <a:latin typeface="CourierStd"/>
              </a:rPr>
              <a:t>//Draw 4 lines making a rectangle</a:t>
            </a:r>
          </a:p>
          <a:p>
            <a:r>
              <a:rPr lang="en-US" altLang="ko-KR" sz="1000" dirty="0" err="1">
                <a:latin typeface="CourierStd"/>
              </a:rPr>
              <a:t>Gizmos.DrawLine</a:t>
            </a:r>
            <a:r>
              <a:rPr lang="en-US" altLang="ko-KR" sz="1000" dirty="0">
                <a:latin typeface="CourierStd"/>
              </a:rPr>
              <a:t>(</a:t>
            </a:r>
            <a:r>
              <a:rPr lang="en-US" altLang="ko-KR" sz="1000" dirty="0" err="1">
                <a:latin typeface="CourierStd"/>
              </a:rPr>
              <a:t>top_right</a:t>
            </a:r>
            <a:r>
              <a:rPr lang="en-US" altLang="ko-KR" sz="1000" dirty="0">
                <a:latin typeface="CourierStd"/>
              </a:rPr>
              <a:t>, </a:t>
            </a:r>
            <a:r>
              <a:rPr lang="en-US" altLang="ko-KR" sz="1000" dirty="0" err="1">
                <a:latin typeface="CourierStd"/>
              </a:rPr>
              <a:t>bottom_right</a:t>
            </a:r>
            <a:r>
              <a:rPr lang="en-US" altLang="ko-KR" sz="1000" dirty="0">
                <a:latin typeface="CourierStd"/>
              </a:rPr>
              <a:t>);</a:t>
            </a:r>
          </a:p>
          <a:p>
            <a:r>
              <a:rPr lang="en-US" altLang="ko-KR" sz="1000" dirty="0" err="1">
                <a:latin typeface="CourierStd"/>
              </a:rPr>
              <a:t>Gizmos.DrawLine</a:t>
            </a:r>
            <a:r>
              <a:rPr lang="en-US" altLang="ko-KR" sz="1000" dirty="0">
                <a:latin typeface="CourierStd"/>
              </a:rPr>
              <a:t>(</a:t>
            </a:r>
            <a:r>
              <a:rPr lang="en-US" altLang="ko-KR" sz="1000" dirty="0" err="1">
                <a:latin typeface="CourierStd"/>
              </a:rPr>
              <a:t>bottom_right</a:t>
            </a:r>
            <a:r>
              <a:rPr lang="en-US" altLang="ko-KR" sz="1000" dirty="0">
                <a:latin typeface="CourierStd"/>
              </a:rPr>
              <a:t>, </a:t>
            </a:r>
            <a:r>
              <a:rPr lang="en-US" altLang="ko-KR" sz="1000" dirty="0" err="1">
                <a:latin typeface="CourierStd"/>
              </a:rPr>
              <a:t>bottom_left</a:t>
            </a:r>
            <a:r>
              <a:rPr lang="en-US" altLang="ko-KR" sz="1000" dirty="0">
                <a:latin typeface="CourierStd"/>
              </a:rPr>
              <a:t>);</a:t>
            </a:r>
          </a:p>
          <a:p>
            <a:r>
              <a:rPr lang="en-US" altLang="ko-KR" sz="1000" dirty="0" err="1">
                <a:latin typeface="CourierStd"/>
              </a:rPr>
              <a:t>Gizmos.DrawLine</a:t>
            </a:r>
            <a:r>
              <a:rPr lang="en-US" altLang="ko-KR" sz="1000" dirty="0">
                <a:latin typeface="CourierStd"/>
              </a:rPr>
              <a:t>(</a:t>
            </a:r>
            <a:r>
              <a:rPr lang="en-US" altLang="ko-KR" sz="1000" dirty="0" err="1">
                <a:latin typeface="CourierStd"/>
              </a:rPr>
              <a:t>bottom_left</a:t>
            </a:r>
            <a:r>
              <a:rPr lang="en-US" altLang="ko-KR" sz="1000" dirty="0">
                <a:latin typeface="CourierStd"/>
              </a:rPr>
              <a:t>, </a:t>
            </a:r>
            <a:r>
              <a:rPr lang="en-US" altLang="ko-KR" sz="1000" dirty="0" err="1">
                <a:latin typeface="CourierStd"/>
              </a:rPr>
              <a:t>top_left</a:t>
            </a:r>
            <a:r>
              <a:rPr lang="en-US" altLang="ko-KR" sz="1000" dirty="0">
                <a:latin typeface="CourierStd"/>
              </a:rPr>
              <a:t>);</a:t>
            </a:r>
          </a:p>
          <a:p>
            <a:r>
              <a:rPr lang="en-US" altLang="ko-KR" sz="1000" dirty="0" err="1">
                <a:latin typeface="CourierStd"/>
              </a:rPr>
              <a:t>Gizmos.DrawLine</a:t>
            </a:r>
            <a:r>
              <a:rPr lang="en-US" altLang="ko-KR" sz="1000" dirty="0">
                <a:latin typeface="CourierStd"/>
              </a:rPr>
              <a:t>(</a:t>
            </a:r>
            <a:r>
              <a:rPr lang="en-US" altLang="ko-KR" sz="1000" dirty="0" err="1">
                <a:latin typeface="CourierStd"/>
              </a:rPr>
              <a:t>top_left</a:t>
            </a:r>
            <a:r>
              <a:rPr lang="en-US" altLang="ko-KR" sz="1000" dirty="0">
                <a:latin typeface="CourierStd"/>
              </a:rPr>
              <a:t>, </a:t>
            </a:r>
            <a:r>
              <a:rPr lang="en-US" altLang="ko-KR" sz="1000" dirty="0" err="1">
                <a:latin typeface="CourierStd"/>
              </a:rPr>
              <a:t>top_right</a:t>
            </a:r>
            <a:r>
              <a:rPr lang="en-US" altLang="ko-KR" sz="1000" dirty="0">
                <a:latin typeface="CourierStd"/>
              </a:rPr>
              <a:t>);</a:t>
            </a:r>
          </a:p>
          <a:p>
            <a:r>
              <a:rPr lang="en-US" altLang="ko-KR" sz="1000" dirty="0">
                <a:latin typeface="CourierStd"/>
              </a:rPr>
              <a:t>}</a:t>
            </a:r>
          </a:p>
          <a:p>
            <a:r>
              <a:rPr lang="en-US" altLang="ko-KR" sz="1000" dirty="0">
                <a:latin typeface="CourierStd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860541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Limiting the movement within a rectangle</a:t>
            </a:r>
            <a:r>
              <a:rPr lang="ko-KR" altLang="en-US" dirty="0"/>
              <a:t> </a:t>
            </a:r>
            <a:r>
              <a:rPr lang="en-US" altLang="ko-KR" dirty="0"/>
              <a:t>(3D)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04266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14. With the </a:t>
            </a:r>
            <a:r>
              <a:rPr lang="en-US" altLang="ko-KR" sz="2800" b="1" dirty="0"/>
              <a:t>Cube-player</a:t>
            </a:r>
            <a:r>
              <a:rPr lang="en-US" altLang="ko-KR" sz="2800" dirty="0"/>
              <a:t> </a:t>
            </a:r>
            <a:r>
              <a:rPr lang="en-US" altLang="ko-KR" sz="2800" dirty="0" err="1"/>
              <a:t>GameObject</a:t>
            </a:r>
            <a:r>
              <a:rPr lang="en-US" altLang="ko-KR" sz="2800" dirty="0"/>
              <a:t> </a:t>
            </a:r>
            <a:r>
              <a:rPr lang="en-US" altLang="ko-KR" sz="2800" dirty="0">
                <a:solidFill>
                  <a:srgbClr val="FF0000"/>
                </a:solidFill>
              </a:rPr>
              <a:t>selected</a:t>
            </a:r>
            <a:r>
              <a:rPr lang="en-US" altLang="ko-KR" sz="2800" dirty="0"/>
              <a:t> in the </a:t>
            </a:r>
            <a:r>
              <a:rPr lang="en-US" altLang="ko-KR" sz="2800" b="1" dirty="0"/>
              <a:t>Hierarchy</a:t>
            </a:r>
            <a:r>
              <a:rPr lang="en-US" altLang="ko-KR" sz="2800" dirty="0"/>
              <a:t>,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drag</a:t>
            </a:r>
            <a:r>
              <a:rPr lang="en-US" altLang="ko-KR" sz="2600" dirty="0"/>
              <a:t> the </a:t>
            </a:r>
            <a:r>
              <a:rPr lang="en-US" altLang="ko-KR" sz="2600" dirty="0" err="1"/>
              <a:t>GameObjects</a:t>
            </a:r>
            <a:r>
              <a:rPr lang="en-US" altLang="ko-KR" sz="2600" dirty="0"/>
              <a:t> called </a:t>
            </a:r>
            <a:r>
              <a:rPr lang="en-US" altLang="ko-KR" sz="2600" b="1" dirty="0" err="1"/>
              <a:t>corner_max</a:t>
            </a:r>
            <a:r>
              <a:rPr lang="en-US" altLang="ko-KR" sz="2600" dirty="0"/>
              <a:t> and </a:t>
            </a:r>
            <a:r>
              <a:rPr lang="en-US" altLang="ko-KR" sz="2600" b="1" dirty="0" err="1"/>
              <a:t>corner_min</a:t>
            </a:r>
            <a:r>
              <a:rPr lang="en-US" altLang="ko-KR" sz="2600" dirty="0"/>
              <a:t> over the </a:t>
            </a:r>
            <a:r>
              <a:rPr lang="en-US" altLang="ko-KR" sz="2600" i="1" dirty="0"/>
              <a:t>public variables </a:t>
            </a:r>
            <a:r>
              <a:rPr lang="en-US" altLang="ko-KR" sz="2600" dirty="0"/>
              <a:t>called </a:t>
            </a:r>
            <a:r>
              <a:rPr lang="en-US" altLang="ko-KR" sz="2600" b="1" dirty="0" err="1"/>
              <a:t>corner_max</a:t>
            </a:r>
            <a:r>
              <a:rPr lang="en-US" altLang="ko-KR" sz="2600" dirty="0"/>
              <a:t> and </a:t>
            </a:r>
            <a:r>
              <a:rPr lang="en-US" altLang="ko-KR" sz="2600" b="1" dirty="0" err="1"/>
              <a:t>corner_min</a:t>
            </a:r>
            <a:r>
              <a:rPr lang="en-US" altLang="ko-KR" sz="2600" dirty="0"/>
              <a:t> in the </a:t>
            </a:r>
            <a:r>
              <a:rPr lang="en-US" altLang="ko-KR" sz="2600" b="1" dirty="0"/>
              <a:t>Inspector</a:t>
            </a:r>
            <a:r>
              <a:rPr lang="en-US" altLang="ko-KR" sz="2600" dirty="0"/>
              <a:t> panel.</a:t>
            </a:r>
          </a:p>
          <a:p>
            <a:r>
              <a:rPr lang="en-US" altLang="ko-KR" sz="2800" dirty="0"/>
              <a:t>15. When you </a:t>
            </a:r>
            <a:r>
              <a:rPr lang="en-US" altLang="ko-KR" sz="2800" dirty="0">
                <a:solidFill>
                  <a:srgbClr val="FF0000"/>
                </a:solidFill>
              </a:rPr>
              <a:t>run</a:t>
            </a:r>
            <a:r>
              <a:rPr lang="en-US" altLang="ko-KR" sz="2800" dirty="0"/>
              <a:t> the scene, </a:t>
            </a:r>
          </a:p>
          <a:p>
            <a:pPr lvl="1"/>
            <a:r>
              <a:rPr lang="en-US" altLang="ko-KR" sz="2600" dirty="0">
                <a:solidFill>
                  <a:srgbClr val="00B050"/>
                </a:solidFill>
              </a:rPr>
              <a:t>the positions of the </a:t>
            </a:r>
            <a:r>
              <a:rPr lang="en-US" altLang="ko-KR" sz="2600" b="1" dirty="0" err="1">
                <a:solidFill>
                  <a:srgbClr val="00B050"/>
                </a:solidFill>
              </a:rPr>
              <a:t>corner_max</a:t>
            </a:r>
            <a:r>
              <a:rPr lang="en-US" altLang="ko-KR" sz="2600" dirty="0">
                <a:solidFill>
                  <a:srgbClr val="00B050"/>
                </a:solidFill>
              </a:rPr>
              <a:t> and </a:t>
            </a:r>
            <a:r>
              <a:rPr lang="en-US" altLang="ko-KR" sz="2600" b="1" dirty="0" err="1">
                <a:solidFill>
                  <a:srgbClr val="00B050"/>
                </a:solidFill>
              </a:rPr>
              <a:t>corner_min</a:t>
            </a:r>
            <a:r>
              <a:rPr lang="en-US" altLang="ko-KR" sz="2600" dirty="0">
                <a:solidFill>
                  <a:srgbClr val="00B050"/>
                </a:solidFill>
              </a:rPr>
              <a:t> </a:t>
            </a:r>
            <a:r>
              <a:rPr lang="en-US" altLang="ko-KR" sz="2600" dirty="0" err="1">
                <a:solidFill>
                  <a:srgbClr val="00B050"/>
                </a:solidFill>
              </a:rPr>
              <a:t>GameObjects</a:t>
            </a:r>
            <a:r>
              <a:rPr lang="en-US" altLang="ko-KR" sz="2600" dirty="0">
                <a:solidFill>
                  <a:srgbClr val="00B050"/>
                </a:solidFill>
              </a:rPr>
              <a:t> will define the bounds of movement for the Player's Cube-player character</a:t>
            </a:r>
            <a:r>
              <a:rPr lang="en-US" altLang="ko-KR" sz="2600" dirty="0"/>
              <a:t>.</a:t>
            </a:r>
            <a:endParaRPr lang="ko-KR" altLang="en-US" sz="5800" dirty="0"/>
          </a:p>
        </p:txBody>
      </p:sp>
    </p:spTree>
    <p:extLst>
      <p:ext uri="{BB962C8B-B14F-4D97-AF65-F5344CB8AC3E}">
        <p14:creationId xmlns:p14="http://schemas.microsoft.com/office/powerpoint/2010/main" val="4520723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Limiting the movement within a rectangle</a:t>
            </a:r>
            <a:r>
              <a:rPr lang="ko-KR" altLang="en-US" dirty="0"/>
              <a:t> </a:t>
            </a:r>
            <a:r>
              <a:rPr lang="en-US" altLang="ko-KR" dirty="0"/>
              <a:t>(3D) - How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04266"/>
          </a:xfrm>
        </p:spPr>
        <p:txBody>
          <a:bodyPr>
            <a:normAutofit/>
          </a:bodyPr>
          <a:lstStyle/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The scene contains a positioned terrain so that its center is (0,0,0). </a:t>
            </a:r>
          </a:p>
          <a:p>
            <a:r>
              <a:rPr lang="en-US" altLang="ko-KR" sz="2800" dirty="0"/>
              <a:t>The red cube is controlled by the user's arrow keys through the </a:t>
            </a:r>
            <a:r>
              <a:rPr lang="en-US" altLang="ko-KR" sz="2800" dirty="0" err="1"/>
              <a:t>PlayerControl</a:t>
            </a:r>
            <a:r>
              <a:rPr lang="en-US" altLang="ko-KR" sz="2800" dirty="0"/>
              <a:t> script.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4815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Positions, Movement and Navigation for </a:t>
            </a:r>
            <a:r>
              <a:rPr lang="en-US" altLang="ko-KR" sz="4000" b="1" dirty="0"/>
              <a:t>Character </a:t>
            </a:r>
            <a:r>
              <a:rPr lang="en-US" altLang="ko-KR" sz="4000" b="1" dirty="0" err="1"/>
              <a:t>GameObjects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There maybe times when you wish to </a:t>
            </a:r>
          </a:p>
          <a:p>
            <a:pPr lvl="1"/>
            <a:r>
              <a:rPr lang="en-US" altLang="ko-KR" sz="2600" b="1" dirty="0"/>
              <a:t>tweak</a:t>
            </a:r>
            <a:r>
              <a:rPr lang="en-US" altLang="ko-KR" sz="2600" dirty="0"/>
              <a:t> the Player character controllers from Unity,</a:t>
            </a:r>
          </a:p>
          <a:p>
            <a:pPr lvl="1"/>
            <a:r>
              <a:rPr lang="en-US" altLang="ko-KR" sz="2600" dirty="0"/>
              <a:t>write your own movement. </a:t>
            </a:r>
          </a:p>
          <a:p>
            <a:r>
              <a:rPr lang="en-US" altLang="ko-KR" sz="2800" dirty="0"/>
              <a:t>You might wish to write directional logic—</a:t>
            </a:r>
          </a:p>
          <a:p>
            <a:pPr lvl="1"/>
            <a:r>
              <a:rPr lang="en-US" altLang="ko-KR" sz="2600" dirty="0"/>
              <a:t>simple or sophisticated </a:t>
            </a:r>
            <a:r>
              <a:rPr lang="en-US" altLang="ko-KR" sz="2600" dirty="0">
                <a:solidFill>
                  <a:srgbClr val="0070C0"/>
                </a:solidFill>
              </a:rPr>
              <a:t>Artificial Intelligence (AI) </a:t>
            </a:r>
            <a:r>
              <a:rPr lang="en-US" altLang="ko-KR" sz="2600" dirty="0"/>
              <a:t>to control the game's NPC and enemy characters. </a:t>
            </a:r>
          </a:p>
        </p:txBody>
      </p:sp>
    </p:spTree>
    <p:extLst>
      <p:ext uri="{BB962C8B-B14F-4D97-AF65-F5344CB8AC3E}">
        <p14:creationId xmlns:p14="http://schemas.microsoft.com/office/powerpoint/2010/main" val="18509550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Limiting the movement within a rectangle</a:t>
            </a:r>
            <a:r>
              <a:rPr lang="ko-KR" altLang="en-US" dirty="0"/>
              <a:t> </a:t>
            </a:r>
            <a:r>
              <a:rPr lang="en-US" altLang="ko-KR" dirty="0"/>
              <a:t>(3D) - How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04266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Just as with the previous 2D recipe, </a:t>
            </a:r>
          </a:p>
          <a:p>
            <a:pPr lvl="1"/>
            <a:r>
              <a:rPr lang="en-US" altLang="ko-KR" sz="2600" dirty="0"/>
              <a:t>a </a:t>
            </a:r>
            <a:r>
              <a:rPr lang="en-US" altLang="ko-KR" sz="2600" dirty="0">
                <a:solidFill>
                  <a:srgbClr val="0070C0"/>
                </a:solidFill>
              </a:rPr>
              <a:t>reference</a:t>
            </a:r>
            <a:r>
              <a:rPr lang="en-US" altLang="ko-KR" sz="2600" dirty="0"/>
              <a:t> to the (3D) </a:t>
            </a:r>
            <a:r>
              <a:rPr lang="en-US" altLang="ko-KR" sz="2600" b="1" dirty="0" err="1"/>
              <a:t>RigidBody</a:t>
            </a:r>
            <a:r>
              <a:rPr lang="en-US" altLang="ko-KR" sz="2600" dirty="0"/>
              <a:t> component is </a:t>
            </a:r>
            <a:r>
              <a:rPr lang="en-US" altLang="ko-KR" sz="2600" dirty="0">
                <a:solidFill>
                  <a:srgbClr val="FF0000"/>
                </a:solidFill>
              </a:rPr>
              <a:t>stored</a:t>
            </a:r>
            <a:r>
              <a:rPr lang="en-US" altLang="ko-KR" sz="2600" dirty="0"/>
              <a:t> </a:t>
            </a:r>
            <a:r>
              <a:rPr lang="en-US" altLang="ko-KR" sz="2800" dirty="0"/>
              <a:t>when the </a:t>
            </a:r>
            <a:r>
              <a:rPr lang="en-US" altLang="ko-KR" sz="2800" b="1" dirty="0"/>
              <a:t>Awake</a:t>
            </a:r>
            <a:r>
              <a:rPr lang="en-US" altLang="ko-KR" sz="2800" dirty="0"/>
              <a:t>() method </a:t>
            </a:r>
            <a:r>
              <a:rPr lang="en-US" altLang="ko-KR" sz="2800" dirty="0">
                <a:solidFill>
                  <a:srgbClr val="FF0000"/>
                </a:solidFill>
              </a:rPr>
              <a:t>executes</a:t>
            </a:r>
            <a:r>
              <a:rPr lang="en-US" altLang="ko-KR" sz="2800" dirty="0"/>
              <a:t>, and </a:t>
            </a:r>
          </a:p>
          <a:p>
            <a:pPr lvl="1"/>
            <a:r>
              <a:rPr lang="en-US" altLang="ko-KR" sz="2800" dirty="0"/>
              <a:t>the </a:t>
            </a:r>
            <a:r>
              <a:rPr lang="en-US" altLang="ko-KR" sz="2800" b="1" dirty="0"/>
              <a:t>maximum</a:t>
            </a:r>
            <a:r>
              <a:rPr lang="en-US" altLang="ko-KR" sz="2800" dirty="0"/>
              <a:t> and </a:t>
            </a:r>
            <a:r>
              <a:rPr lang="en-US" altLang="ko-KR" sz="2800" b="1" dirty="0"/>
              <a:t>minimum</a:t>
            </a:r>
            <a:r>
              <a:rPr lang="en-US" altLang="ko-KR" sz="2800" dirty="0"/>
              <a:t> X- and Z- values are </a:t>
            </a:r>
            <a:r>
              <a:rPr lang="en-US" altLang="ko-KR" sz="2800" dirty="0">
                <a:solidFill>
                  <a:srgbClr val="FF0000"/>
                </a:solidFill>
              </a:rPr>
              <a:t>retrieved</a:t>
            </a:r>
            <a:r>
              <a:rPr lang="en-US" altLang="ko-KR" sz="2800" dirty="0"/>
              <a:t> from the two corner </a:t>
            </a:r>
            <a:r>
              <a:rPr lang="en-US" altLang="ko-KR" sz="2800" dirty="0" err="1"/>
              <a:t>GameObjects</a:t>
            </a:r>
            <a:r>
              <a:rPr lang="en-US" altLang="ko-KR" sz="2800" dirty="0"/>
              <a:t>, and is </a:t>
            </a:r>
            <a:r>
              <a:rPr lang="en-US" altLang="ko-KR" sz="2800" dirty="0">
                <a:solidFill>
                  <a:srgbClr val="FF0000"/>
                </a:solidFill>
              </a:rPr>
              <a:t>stored</a:t>
            </a:r>
            <a:r>
              <a:rPr lang="en-US" altLang="ko-KR" sz="2800" dirty="0"/>
              <a:t> in the </a:t>
            </a:r>
            <a:r>
              <a:rPr lang="en-US" altLang="ko-KR" sz="2800" b="1" dirty="0" err="1"/>
              <a:t>x_min</a:t>
            </a:r>
            <a:r>
              <a:rPr lang="en-US" altLang="ko-KR" sz="2800" dirty="0"/>
              <a:t>, </a:t>
            </a:r>
            <a:r>
              <a:rPr lang="en-US" altLang="ko-KR" sz="2800" b="1" dirty="0" err="1"/>
              <a:t>x_max</a:t>
            </a:r>
            <a:r>
              <a:rPr lang="en-US" altLang="ko-KR" sz="2800" dirty="0"/>
              <a:t>, </a:t>
            </a:r>
            <a:r>
              <a:rPr lang="en-US" altLang="ko-KR" sz="2800" b="1" dirty="0" err="1"/>
              <a:t>z_min</a:t>
            </a:r>
            <a:r>
              <a:rPr lang="en-US" altLang="ko-KR" sz="2800" dirty="0"/>
              <a:t>, and </a:t>
            </a:r>
            <a:r>
              <a:rPr lang="en-US" altLang="ko-KR" sz="2800" b="1" dirty="0" err="1"/>
              <a:t>z_max</a:t>
            </a:r>
            <a:r>
              <a:rPr lang="en-US" altLang="ko-KR" sz="2800" dirty="0"/>
              <a:t> variables.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359067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Limiting the movement within a rectangle</a:t>
            </a:r>
            <a:r>
              <a:rPr lang="ko-KR" altLang="en-US" dirty="0"/>
              <a:t> </a:t>
            </a:r>
            <a:r>
              <a:rPr lang="en-US" altLang="ko-KR" dirty="0"/>
              <a:t>(3D) - How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04266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Note that </a:t>
            </a:r>
          </a:p>
          <a:p>
            <a:pPr lvl="1"/>
            <a:r>
              <a:rPr lang="en-US" altLang="ko-KR" sz="2800" dirty="0"/>
              <a:t>for this basic 3D game, </a:t>
            </a:r>
            <a:r>
              <a:rPr lang="en-US" altLang="ko-KR" sz="2800" dirty="0">
                <a:solidFill>
                  <a:srgbClr val="FF0000"/>
                </a:solidFill>
              </a:rPr>
              <a:t>we won't allow any Y-movement,</a:t>
            </a:r>
            <a:r>
              <a:rPr lang="en-US" altLang="ko-KR" sz="2800" dirty="0"/>
              <a:t> </a:t>
            </a:r>
          </a:p>
          <a:p>
            <a:pPr lvl="1"/>
            <a:r>
              <a:rPr lang="en-US" altLang="ko-KR" sz="2800" dirty="0"/>
              <a:t>such movement can be easily added by extending the code in this recipe</a:t>
            </a:r>
          </a:p>
          <a:p>
            <a:pPr lvl="2"/>
            <a:r>
              <a:rPr lang="en-US" altLang="ko-KR" sz="2400" dirty="0"/>
              <a:t> (</a:t>
            </a:r>
            <a:r>
              <a:rPr lang="en-US" altLang="ko-KR" sz="2400" dirty="0">
                <a:solidFill>
                  <a:srgbClr val="0070C0"/>
                </a:solidFill>
              </a:rPr>
              <a:t>by adding a third 'max-height' corner </a:t>
            </a:r>
            <a:r>
              <a:rPr lang="en-US" altLang="ko-KR" sz="2400" dirty="0" err="1">
                <a:solidFill>
                  <a:srgbClr val="0070C0"/>
                </a:solidFill>
              </a:rPr>
              <a:t>GameObject</a:t>
            </a:r>
            <a:r>
              <a:rPr lang="en-US" altLang="ko-KR" sz="2400" dirty="0"/>
              <a:t>).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6684467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Limiting the movement within a rectangle</a:t>
            </a:r>
            <a:r>
              <a:rPr lang="ko-KR" altLang="en-US" dirty="0"/>
              <a:t> </a:t>
            </a:r>
            <a:r>
              <a:rPr lang="en-US" altLang="ko-KR" dirty="0"/>
              <a:t>(3D) - How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04266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The </a:t>
            </a:r>
            <a:r>
              <a:rPr lang="en-US" altLang="ko-KR" sz="3200" dirty="0" err="1"/>
              <a:t>KeyboardMovement</a:t>
            </a:r>
            <a:r>
              <a:rPr lang="en-US" altLang="ko-KR" sz="3200" dirty="0"/>
              <a:t>() method </a:t>
            </a:r>
          </a:p>
          <a:p>
            <a:pPr lvl="1"/>
            <a:r>
              <a:rPr lang="en-US" altLang="ko-KR" sz="2800" dirty="0">
                <a:solidFill>
                  <a:srgbClr val="0070C0"/>
                </a:solidFill>
              </a:rPr>
              <a:t>reads</a:t>
            </a:r>
            <a:r>
              <a:rPr lang="en-US" altLang="ko-KR" sz="2800" dirty="0"/>
              <a:t> the horizontal and vertical input values </a:t>
            </a:r>
          </a:p>
          <a:p>
            <a:pPr lvl="2"/>
            <a:r>
              <a:rPr lang="en-US" altLang="ko-KR" sz="2000" dirty="0"/>
              <a:t>(which the Unity default settings read from the four directional arrow keys). </a:t>
            </a:r>
          </a:p>
          <a:p>
            <a:pPr lvl="1"/>
            <a:r>
              <a:rPr lang="en-US" altLang="ko-KR" sz="2800" dirty="0"/>
              <a:t>Based on these </a:t>
            </a:r>
            <a:r>
              <a:rPr lang="en-US" altLang="ko-KR" sz="2800" b="1" dirty="0"/>
              <a:t>left-right</a:t>
            </a:r>
            <a:r>
              <a:rPr lang="en-US" altLang="ko-KR" sz="2800" dirty="0"/>
              <a:t> and </a:t>
            </a:r>
            <a:r>
              <a:rPr lang="en-US" altLang="ko-KR" sz="2800" b="1" dirty="0"/>
              <a:t>up-down</a:t>
            </a:r>
            <a:r>
              <a:rPr lang="en-US" altLang="ko-KR" sz="2800" dirty="0"/>
              <a:t> values, the </a:t>
            </a:r>
            <a:r>
              <a:rPr lang="en-US" altLang="ko-KR" sz="2800" b="1" dirty="0"/>
              <a:t>velocity</a:t>
            </a:r>
            <a:r>
              <a:rPr lang="en-US" altLang="ko-KR" sz="2800" dirty="0"/>
              <a:t> of the cube is </a:t>
            </a:r>
            <a:r>
              <a:rPr lang="en-US" altLang="ko-KR" sz="2800" dirty="0">
                <a:solidFill>
                  <a:srgbClr val="0070C0"/>
                </a:solidFill>
              </a:rPr>
              <a:t>updated</a:t>
            </a:r>
            <a:r>
              <a:rPr lang="en-US" altLang="ko-KR" sz="2800" dirty="0"/>
              <a:t>. </a:t>
            </a:r>
          </a:p>
          <a:p>
            <a:pPr lvl="1"/>
            <a:r>
              <a:rPr lang="en-US" altLang="ko-KR" sz="2800" dirty="0"/>
              <a:t>The amount it will move depends on the </a:t>
            </a:r>
            <a:r>
              <a:rPr lang="en-US" altLang="ko-KR" sz="2800" b="1" dirty="0"/>
              <a:t>speed</a:t>
            </a:r>
            <a:r>
              <a:rPr lang="en-US" altLang="ko-KR" sz="2800" dirty="0"/>
              <a:t> variable.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21129788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Limiting the movement within a rectangle</a:t>
            </a:r>
            <a:r>
              <a:rPr lang="ko-KR" altLang="en-US" dirty="0"/>
              <a:t> </a:t>
            </a:r>
            <a:r>
              <a:rPr lang="en-US" altLang="ko-KR" dirty="0"/>
              <a:t>(3D) - How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04266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The </a:t>
            </a:r>
            <a:r>
              <a:rPr lang="en-US" altLang="ko-KR" sz="3200" b="1" dirty="0" err="1"/>
              <a:t>KeepWithinMinMaxRectangle</a:t>
            </a:r>
            <a:r>
              <a:rPr lang="en-US" altLang="ko-KR" sz="3200" dirty="0"/>
              <a:t>() method </a:t>
            </a:r>
          </a:p>
          <a:p>
            <a:pPr lvl="1"/>
            <a:r>
              <a:rPr lang="en-US" altLang="ko-KR" sz="2800" dirty="0">
                <a:solidFill>
                  <a:srgbClr val="0070C0"/>
                </a:solidFill>
              </a:rPr>
              <a:t>uses</a:t>
            </a:r>
            <a:r>
              <a:rPr lang="en-US" altLang="ko-KR" sz="2800" dirty="0"/>
              <a:t> the </a:t>
            </a:r>
            <a:r>
              <a:rPr lang="en-US" altLang="ko-KR" sz="2800" b="1" dirty="0" err="1"/>
              <a:t>Math.Clamp</a:t>
            </a:r>
            <a:r>
              <a:rPr lang="en-US" altLang="ko-KR" sz="2800" dirty="0"/>
              <a:t>(…) function to </a:t>
            </a:r>
            <a:r>
              <a:rPr lang="en-US" altLang="ko-KR" sz="2800" dirty="0">
                <a:solidFill>
                  <a:srgbClr val="0070C0"/>
                </a:solidFill>
              </a:rPr>
              <a:t>move</a:t>
            </a:r>
            <a:r>
              <a:rPr lang="en-US" altLang="ko-KR" sz="2800" dirty="0"/>
              <a:t> the character back inside the X and Z limits, </a:t>
            </a:r>
          </a:p>
          <a:p>
            <a:pPr lvl="1"/>
            <a:r>
              <a:rPr lang="en-US" altLang="ko-KR" sz="2800" dirty="0">
                <a:solidFill>
                  <a:srgbClr val="00B050"/>
                </a:solidFill>
              </a:rPr>
              <a:t>so that the player's character is not permitted to move outside the area </a:t>
            </a:r>
            <a:r>
              <a:rPr lang="en-US" altLang="ko-KR" sz="2800" dirty="0">
                <a:solidFill>
                  <a:srgbClr val="0070C0"/>
                </a:solidFill>
              </a:rPr>
              <a:t>defined</a:t>
            </a:r>
            <a:r>
              <a:rPr lang="en-US" altLang="ko-KR" sz="2800" dirty="0"/>
              <a:t> by the </a:t>
            </a:r>
            <a:r>
              <a:rPr lang="en-US" altLang="ko-KR" sz="2800" b="1" dirty="0" err="1"/>
              <a:t>corner_max</a:t>
            </a:r>
            <a:r>
              <a:rPr lang="en-US" altLang="ko-KR" sz="2800" dirty="0"/>
              <a:t> and </a:t>
            </a:r>
            <a:r>
              <a:rPr lang="en-US" altLang="ko-KR" sz="2800" b="1" dirty="0" err="1"/>
              <a:t>corner_min</a:t>
            </a:r>
            <a:r>
              <a:rPr lang="en-US" altLang="ko-KR" sz="2800" dirty="0"/>
              <a:t> </a:t>
            </a:r>
            <a:r>
              <a:rPr lang="en-US" altLang="ko-KR" sz="2800" dirty="0" err="1"/>
              <a:t>GameObjects</a:t>
            </a:r>
            <a:r>
              <a:rPr lang="en-US" altLang="ko-KR" sz="2800" dirty="0"/>
              <a:t>.</a:t>
            </a:r>
            <a:endParaRPr lang="ko-KR" altLang="en-US" sz="28700" dirty="0"/>
          </a:p>
        </p:txBody>
      </p:sp>
    </p:spTree>
    <p:extLst>
      <p:ext uri="{BB962C8B-B14F-4D97-AF65-F5344CB8AC3E}">
        <p14:creationId xmlns:p14="http://schemas.microsoft.com/office/powerpoint/2010/main" val="18366061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Limiting the movement within a rectangle</a:t>
            </a:r>
            <a:r>
              <a:rPr lang="ko-KR" altLang="en-US" dirty="0"/>
              <a:t> </a:t>
            </a:r>
            <a:r>
              <a:rPr lang="en-US" altLang="ko-KR" dirty="0"/>
              <a:t>(3D) - How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04266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The </a:t>
            </a:r>
            <a:r>
              <a:rPr lang="en-US" altLang="ko-KR" sz="3200" dirty="0" err="1"/>
              <a:t>OnDrawGizmos</a:t>
            </a:r>
            <a:r>
              <a:rPr lang="en-US" altLang="ko-KR" sz="3200" dirty="0"/>
              <a:t>() method </a:t>
            </a:r>
          </a:p>
          <a:p>
            <a:pPr lvl="1"/>
            <a:r>
              <a:rPr lang="en-US" altLang="ko-KR" sz="2800" dirty="0">
                <a:solidFill>
                  <a:srgbClr val="0070C0"/>
                </a:solidFill>
              </a:rPr>
              <a:t>tests</a:t>
            </a:r>
            <a:r>
              <a:rPr lang="en-US" altLang="ko-KR" sz="2800" dirty="0"/>
              <a:t> that the references to the </a:t>
            </a:r>
            <a:r>
              <a:rPr lang="en-US" altLang="ko-KR" sz="2800" b="1" dirty="0" err="1"/>
              <a:t>corner_max</a:t>
            </a:r>
            <a:r>
              <a:rPr lang="en-US" altLang="ko-KR" sz="2800" dirty="0"/>
              <a:t> and </a:t>
            </a:r>
            <a:r>
              <a:rPr lang="en-US" altLang="ko-KR" sz="2800" b="1" dirty="0" err="1"/>
              <a:t>corner_min</a:t>
            </a:r>
            <a:r>
              <a:rPr lang="en-US" altLang="ko-KR" sz="2800" dirty="0"/>
              <a:t> </a:t>
            </a:r>
            <a:r>
              <a:rPr lang="en-US" altLang="ko-KR" sz="2800" dirty="0" err="1"/>
              <a:t>GameObjects</a:t>
            </a:r>
            <a:r>
              <a:rPr lang="en-US" altLang="ko-KR" sz="2800" dirty="0"/>
              <a:t> are </a:t>
            </a:r>
            <a:r>
              <a:rPr lang="en-US" altLang="ko-KR" sz="2800" dirty="0">
                <a:solidFill>
                  <a:srgbClr val="0070C0"/>
                </a:solidFill>
              </a:rPr>
              <a:t>not null</a:t>
            </a:r>
            <a:r>
              <a:rPr lang="en-US" altLang="ko-KR" sz="2800" dirty="0"/>
              <a:t>, </a:t>
            </a:r>
          </a:p>
          <a:p>
            <a:pPr lvl="1"/>
            <a:r>
              <a:rPr lang="en-US" altLang="ko-KR" sz="2800" dirty="0">
                <a:solidFill>
                  <a:srgbClr val="0070C0"/>
                </a:solidFill>
              </a:rPr>
              <a:t>sets</a:t>
            </a:r>
            <a:r>
              <a:rPr lang="en-US" altLang="ko-KR" sz="2800" dirty="0"/>
              <a:t> the </a:t>
            </a:r>
            <a:r>
              <a:rPr lang="en-US" altLang="ko-KR" sz="2800" b="1" dirty="0"/>
              <a:t>positions</a:t>
            </a:r>
            <a:r>
              <a:rPr lang="en-US" altLang="ko-KR" sz="2800" dirty="0"/>
              <a:t> of the four Vector3 objects, </a:t>
            </a:r>
          </a:p>
          <a:p>
            <a:pPr lvl="2"/>
            <a:r>
              <a:rPr lang="en-US" altLang="ko-KR" sz="2000" dirty="0"/>
              <a:t>representing the four corners defined by the rectangle with the </a:t>
            </a:r>
            <a:r>
              <a:rPr lang="en-US" altLang="ko-KR" sz="2000" b="1" dirty="0" err="1"/>
              <a:t>corner_max</a:t>
            </a:r>
            <a:r>
              <a:rPr lang="en-US" altLang="ko-KR" sz="2000" dirty="0"/>
              <a:t> and </a:t>
            </a:r>
            <a:r>
              <a:rPr lang="en-US" altLang="ko-KR" sz="2000" b="1" dirty="0" err="1"/>
              <a:t>corner_min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GameObjects</a:t>
            </a:r>
            <a:r>
              <a:rPr lang="en-US" altLang="ko-KR" sz="2000" dirty="0"/>
              <a:t> at the </a:t>
            </a:r>
            <a:r>
              <a:rPr lang="en-US" altLang="ko-KR" sz="2000" dirty="0">
                <a:solidFill>
                  <a:srgbClr val="0070C0"/>
                </a:solidFill>
              </a:rPr>
              <a:t>opposite</a:t>
            </a:r>
            <a:r>
              <a:rPr lang="en-US" altLang="ko-KR" sz="2000" dirty="0"/>
              <a:t> corners. </a:t>
            </a:r>
          </a:p>
          <a:p>
            <a:pPr lvl="1"/>
            <a:endParaRPr lang="en-US" altLang="ko-KR" sz="2800" dirty="0"/>
          </a:p>
          <a:p>
            <a:pPr lvl="1"/>
            <a:r>
              <a:rPr lang="en-US" altLang="ko-KR" sz="2800" dirty="0"/>
              <a:t>It then </a:t>
            </a:r>
            <a:r>
              <a:rPr lang="en-US" altLang="ko-KR" sz="2800" dirty="0">
                <a:solidFill>
                  <a:srgbClr val="0070C0"/>
                </a:solidFill>
              </a:rPr>
              <a:t>sets</a:t>
            </a:r>
            <a:r>
              <a:rPr lang="en-US" altLang="ko-KR" sz="2800" dirty="0"/>
              <a:t> the Gizmo </a:t>
            </a:r>
            <a:r>
              <a:rPr lang="en-US" altLang="ko-KR" sz="2800" b="1" dirty="0"/>
              <a:t>color</a:t>
            </a:r>
            <a:r>
              <a:rPr lang="en-US" altLang="ko-KR" sz="2800" dirty="0"/>
              <a:t> to yellow, and </a:t>
            </a:r>
            <a:r>
              <a:rPr lang="en-US" altLang="ko-KR" sz="2800" dirty="0">
                <a:solidFill>
                  <a:srgbClr val="0070C0"/>
                </a:solidFill>
              </a:rPr>
              <a:t>draws</a:t>
            </a:r>
            <a:r>
              <a:rPr lang="en-US" altLang="ko-KR" sz="2800" dirty="0"/>
              <a:t> </a:t>
            </a:r>
            <a:r>
              <a:rPr lang="en-US" altLang="ko-KR" sz="2800" b="1" dirty="0"/>
              <a:t>lines</a:t>
            </a:r>
            <a:r>
              <a:rPr lang="en-US" altLang="ko-KR" sz="2800" dirty="0"/>
              <a:t> connecting the four corners in the Scene panel.</a:t>
            </a:r>
            <a:endParaRPr lang="ko-KR" altLang="en-US" sz="49600" dirty="0"/>
          </a:p>
        </p:txBody>
      </p:sp>
    </p:spTree>
    <p:extLst>
      <p:ext uri="{BB962C8B-B14F-4D97-AF65-F5344CB8AC3E}">
        <p14:creationId xmlns:p14="http://schemas.microsoft.com/office/powerpoint/2010/main" val="3416239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2960" y="286604"/>
            <a:ext cx="8016240" cy="1450757"/>
          </a:xfrm>
        </p:spPr>
        <p:txBody>
          <a:bodyPr>
            <a:normAutofit/>
          </a:bodyPr>
          <a:lstStyle/>
          <a:p>
            <a:r>
              <a:rPr lang="en-US" altLang="ko-KR" b="1" u="sng" dirty="0" err="1">
                <a:hlinkClick r:id="rId2"/>
              </a:rPr>
              <a:t>MonoBehaviour</a:t>
            </a:r>
            <a:r>
              <a:rPr lang="en-US" altLang="ko-KR" b="1" dirty="0" err="1"/>
              <a:t>.OnDrawGizmos</a:t>
            </a:r>
            <a:r>
              <a:rPr lang="en-US" altLang="ko-KR" b="1" dirty="0"/>
              <a:t>()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1" y="1845734"/>
            <a:ext cx="8813800" cy="4504266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Implement </a:t>
            </a:r>
            <a:r>
              <a:rPr lang="en-US" altLang="ko-KR" sz="2800" dirty="0" err="1"/>
              <a:t>OnDrawGizmos</a:t>
            </a:r>
            <a:r>
              <a:rPr lang="en-US" altLang="ko-KR" sz="2800" dirty="0"/>
              <a:t> </a:t>
            </a:r>
            <a:r>
              <a:rPr lang="en-US" altLang="ko-KR" sz="2800" dirty="0">
                <a:solidFill>
                  <a:srgbClr val="00B050"/>
                </a:solidFill>
              </a:rPr>
              <a:t>if you want to draw gizmos that are also </a:t>
            </a:r>
            <a:r>
              <a:rPr lang="en-US" altLang="ko-KR" sz="2800" dirty="0" err="1">
                <a:solidFill>
                  <a:srgbClr val="00B050"/>
                </a:solidFill>
              </a:rPr>
              <a:t>pickable</a:t>
            </a:r>
            <a:r>
              <a:rPr lang="en-US" altLang="ko-KR" sz="2800" dirty="0">
                <a:solidFill>
                  <a:srgbClr val="00B050"/>
                </a:solidFill>
              </a:rPr>
              <a:t> and always drawn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/>
              <a:t>This allows you to </a:t>
            </a:r>
            <a:r>
              <a:rPr lang="en-US" altLang="ko-KR" sz="2800" dirty="0">
                <a:solidFill>
                  <a:srgbClr val="FF0000"/>
                </a:solidFill>
              </a:rPr>
              <a:t>quickly</a:t>
            </a:r>
            <a:r>
              <a:rPr lang="en-US" altLang="ko-KR" sz="2800" dirty="0"/>
              <a:t> </a:t>
            </a:r>
            <a:r>
              <a:rPr lang="en-US" altLang="ko-KR" sz="2800" dirty="0">
                <a:solidFill>
                  <a:srgbClr val="FF0000"/>
                </a:solidFill>
              </a:rPr>
              <a:t>pick</a:t>
            </a:r>
            <a:r>
              <a:rPr lang="en-US" altLang="ko-KR" sz="2800" dirty="0"/>
              <a:t> important objects in your scene.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en-US" altLang="ko-KR" sz="2800" dirty="0"/>
              <a:t>Note that </a:t>
            </a:r>
            <a:r>
              <a:rPr lang="en-US" altLang="ko-KR" sz="2800" dirty="0" err="1"/>
              <a:t>OnDrawGizmos</a:t>
            </a:r>
            <a:r>
              <a:rPr lang="en-US" altLang="ko-KR" sz="2800" dirty="0"/>
              <a:t> will use a </a:t>
            </a:r>
            <a:r>
              <a:rPr lang="en-US" altLang="ko-KR" sz="2800" b="1" dirty="0"/>
              <a:t>mouse position </a:t>
            </a:r>
            <a:r>
              <a:rPr lang="en-US" altLang="ko-KR" sz="2800" dirty="0"/>
              <a:t>that is relative to the Scene View.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en-US" altLang="ko-KR" sz="2800" dirty="0"/>
              <a:t>This function </a:t>
            </a:r>
            <a:r>
              <a:rPr lang="en-US" altLang="ko-KR" sz="2800" dirty="0">
                <a:solidFill>
                  <a:srgbClr val="FF0000"/>
                </a:solidFill>
              </a:rPr>
              <a:t>does </a:t>
            </a:r>
            <a:r>
              <a:rPr lang="en-US" altLang="ko-KR" sz="2800" i="1" dirty="0">
                <a:solidFill>
                  <a:srgbClr val="FF0000"/>
                </a:solidFill>
              </a:rPr>
              <a:t>not</a:t>
            </a:r>
            <a:r>
              <a:rPr lang="en-US" altLang="ko-KR" sz="2800" dirty="0">
                <a:solidFill>
                  <a:srgbClr val="FF0000"/>
                </a:solidFill>
              </a:rPr>
              <a:t> </a:t>
            </a:r>
            <a:r>
              <a:rPr lang="en-US" altLang="ko-KR" sz="2800" dirty="0"/>
              <a:t>get called if the component is collapsed in the inspector. </a:t>
            </a:r>
          </a:p>
        </p:txBody>
      </p:sp>
    </p:spTree>
    <p:extLst>
      <p:ext uri="{BB962C8B-B14F-4D97-AF65-F5344CB8AC3E}">
        <p14:creationId xmlns:p14="http://schemas.microsoft.com/office/powerpoint/2010/main" val="14293033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Choosing destinations  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find the nearest</a:t>
            </a:r>
            <a:br>
              <a:rPr lang="en-US" altLang="ko-KR" dirty="0"/>
            </a:br>
            <a:r>
              <a:rPr lang="en-US" altLang="ko-KR" b="1" dirty="0"/>
              <a:t>(or a random) spawn point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91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Choosing destinations  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This project demonstrates two very common examples of spawning—</a:t>
            </a:r>
          </a:p>
          <a:p>
            <a:pPr lvl="1"/>
            <a:r>
              <a:rPr lang="en-US" altLang="ko-KR" sz="2400" dirty="0"/>
              <a:t>the choosing of either a </a:t>
            </a:r>
            <a:r>
              <a:rPr lang="en-US" altLang="ko-KR" sz="2400" dirty="0">
                <a:solidFill>
                  <a:srgbClr val="0070C0"/>
                </a:solidFill>
              </a:rPr>
              <a:t>random</a:t>
            </a:r>
            <a:r>
              <a:rPr lang="en-US" altLang="ko-KR" sz="2400" dirty="0"/>
              <a:t> spawn point, or the </a:t>
            </a:r>
            <a:r>
              <a:rPr lang="en-US" altLang="ko-KR" sz="2400" dirty="0">
                <a:solidFill>
                  <a:srgbClr val="0070C0"/>
                </a:solidFill>
              </a:rPr>
              <a:t>nearest</a:t>
            </a:r>
            <a:r>
              <a:rPr lang="en-US" altLang="ko-KR" sz="2400" dirty="0"/>
              <a:t> one to an object of interest (such as the Player's character), </a:t>
            </a:r>
          </a:p>
          <a:p>
            <a:pPr lvl="1"/>
            <a:r>
              <a:rPr lang="en-US" altLang="ko-KR" sz="2400" dirty="0"/>
              <a:t>the instantiation of an object at that chosen point.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32264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Choosing destinations  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1. </a:t>
            </a:r>
            <a:r>
              <a:rPr lang="en-US" altLang="ko-KR" sz="3200" dirty="0">
                <a:solidFill>
                  <a:srgbClr val="FF0000"/>
                </a:solidFill>
              </a:rPr>
              <a:t>Create</a:t>
            </a:r>
            <a:r>
              <a:rPr lang="en-US" altLang="ko-KR" sz="3200" dirty="0"/>
              <a:t> a </a:t>
            </a:r>
            <a:r>
              <a:rPr lang="en-US" altLang="ko-KR" sz="3200" b="1" dirty="0"/>
              <a:t>Sphere</a:t>
            </a:r>
            <a:r>
              <a:rPr lang="en-US" altLang="ko-KR" sz="3200" dirty="0"/>
              <a:t> </a:t>
            </a:r>
          </a:p>
          <a:p>
            <a:pPr lvl="1"/>
            <a:r>
              <a:rPr lang="en-US" altLang="ko-KR" sz="3000" dirty="0">
                <a:solidFill>
                  <a:srgbClr val="FF0000"/>
                </a:solidFill>
              </a:rPr>
              <a:t>sized</a:t>
            </a:r>
            <a:r>
              <a:rPr lang="en-US" altLang="ko-KR" sz="3000" dirty="0"/>
              <a:t> as (1,1,1) at </a:t>
            </a:r>
          </a:p>
          <a:p>
            <a:pPr lvl="1"/>
            <a:r>
              <a:rPr lang="en-US" altLang="ko-KR" sz="3000" dirty="0">
                <a:solidFill>
                  <a:srgbClr val="FF0000"/>
                </a:solidFill>
              </a:rPr>
              <a:t>position</a:t>
            </a:r>
            <a:r>
              <a:rPr lang="en-US" altLang="ko-KR" sz="3000" dirty="0"/>
              <a:t> (2,2,2), and </a:t>
            </a:r>
          </a:p>
          <a:p>
            <a:pPr lvl="1"/>
            <a:r>
              <a:rPr lang="en-US" altLang="ko-KR" sz="3000" dirty="0">
                <a:solidFill>
                  <a:srgbClr val="FF0000"/>
                </a:solidFill>
              </a:rPr>
              <a:t>apply</a:t>
            </a:r>
            <a:r>
              <a:rPr lang="en-US" altLang="ko-KR" sz="3000" dirty="0"/>
              <a:t> the </a:t>
            </a:r>
            <a:r>
              <a:rPr lang="en-US" altLang="ko-KR" sz="3000" b="1" dirty="0" err="1"/>
              <a:t>m_red</a:t>
            </a:r>
            <a:r>
              <a:rPr lang="en-US" altLang="ko-KR" sz="3000" dirty="0"/>
              <a:t> Material.</a:t>
            </a:r>
          </a:p>
          <a:p>
            <a:r>
              <a:rPr lang="en-US" altLang="ko-KR" sz="3200" dirty="0"/>
              <a:t>2. </a:t>
            </a:r>
            <a:r>
              <a:rPr lang="en-US" altLang="ko-KR" sz="3200" dirty="0">
                <a:solidFill>
                  <a:srgbClr val="FF0000"/>
                </a:solidFill>
              </a:rPr>
              <a:t>Create</a:t>
            </a:r>
            <a:r>
              <a:rPr lang="en-US" altLang="ko-KR" sz="3200" dirty="0"/>
              <a:t> a new </a:t>
            </a:r>
            <a:r>
              <a:rPr lang="en-US" altLang="ko-KR" sz="3200" b="1" dirty="0"/>
              <a:t>Prefab</a:t>
            </a:r>
            <a:r>
              <a:rPr lang="en-US" altLang="ko-KR" sz="3200" dirty="0"/>
              <a:t> named </a:t>
            </a:r>
            <a:r>
              <a:rPr lang="en-US" altLang="ko-KR" sz="3200" b="1" dirty="0"/>
              <a:t>Prefab-ball</a:t>
            </a:r>
            <a:r>
              <a:rPr lang="en-US" altLang="ko-KR" sz="3200" dirty="0"/>
              <a:t>, and </a:t>
            </a:r>
            <a:r>
              <a:rPr lang="en-US" altLang="ko-KR" sz="3200" dirty="0">
                <a:solidFill>
                  <a:srgbClr val="FF0000"/>
                </a:solidFill>
              </a:rPr>
              <a:t>drag</a:t>
            </a:r>
            <a:r>
              <a:rPr lang="en-US" altLang="ko-KR" sz="3200" dirty="0"/>
              <a:t> the Sphere into it </a:t>
            </a:r>
          </a:p>
          <a:p>
            <a:pPr lvl="1"/>
            <a:r>
              <a:rPr lang="en-US" altLang="ko-KR" sz="3000" dirty="0"/>
              <a:t>(and then </a:t>
            </a:r>
            <a:r>
              <a:rPr lang="en-US" altLang="ko-KR" sz="3000" dirty="0">
                <a:solidFill>
                  <a:srgbClr val="FF0000"/>
                </a:solidFill>
              </a:rPr>
              <a:t>delete</a:t>
            </a:r>
            <a:r>
              <a:rPr lang="en-US" altLang="ko-KR" sz="3000" dirty="0"/>
              <a:t> the Sphere from the </a:t>
            </a:r>
            <a:r>
              <a:rPr lang="en-US" altLang="ko-KR" sz="3000" b="1" dirty="0"/>
              <a:t>Hierarchy</a:t>
            </a:r>
            <a:r>
              <a:rPr lang="en-US" altLang="ko-KR" sz="3000" dirty="0"/>
              <a:t> panel).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22062619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Choosing destinations  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3. </a:t>
            </a:r>
            <a:r>
              <a:rPr lang="en-US" altLang="ko-KR" sz="2800" dirty="0">
                <a:solidFill>
                  <a:srgbClr val="FF0000"/>
                </a:solidFill>
              </a:rPr>
              <a:t>Create</a:t>
            </a:r>
            <a:r>
              <a:rPr lang="en-US" altLang="ko-KR" sz="2800" dirty="0"/>
              <a:t> a new </a:t>
            </a:r>
            <a:r>
              <a:rPr lang="en-US" altLang="ko-KR" sz="2800" b="1" dirty="0"/>
              <a:t>capsule</a:t>
            </a:r>
            <a:r>
              <a:rPr lang="en-US" altLang="ko-KR" sz="2800" dirty="0"/>
              <a:t> object </a:t>
            </a:r>
          </a:p>
          <a:p>
            <a:pPr lvl="1"/>
            <a:r>
              <a:rPr lang="en-US" altLang="ko-KR" sz="2400" dirty="0">
                <a:solidFill>
                  <a:srgbClr val="FF0000"/>
                </a:solidFill>
              </a:rPr>
              <a:t>named</a:t>
            </a:r>
            <a:r>
              <a:rPr lang="en-US" altLang="ko-KR" sz="2400" dirty="0"/>
              <a:t> </a:t>
            </a:r>
            <a:r>
              <a:rPr lang="en-US" altLang="ko-KR" sz="2400" b="1" dirty="0"/>
              <a:t>Capsule-</a:t>
            </a:r>
            <a:r>
              <a:rPr lang="en-US" altLang="ko-KR" sz="2400" b="1" dirty="0" err="1"/>
              <a:t>spawnPoint</a:t>
            </a:r>
            <a:r>
              <a:rPr lang="en-US" altLang="ko-KR" sz="2400" dirty="0"/>
              <a:t> at </a:t>
            </a:r>
          </a:p>
          <a:p>
            <a:pPr lvl="1"/>
            <a:r>
              <a:rPr lang="en-US" altLang="ko-KR" sz="2400" dirty="0">
                <a:solidFill>
                  <a:srgbClr val="FF0000"/>
                </a:solidFill>
              </a:rPr>
              <a:t>position</a:t>
            </a:r>
            <a:r>
              <a:rPr lang="en-US" altLang="ko-KR" sz="2400" dirty="0"/>
              <a:t> (3, 0.5, 3), </a:t>
            </a:r>
          </a:p>
          <a:p>
            <a:pPr lvl="1"/>
            <a:r>
              <a:rPr lang="en-US" altLang="ko-KR" sz="2400" dirty="0">
                <a:solidFill>
                  <a:srgbClr val="FF0000"/>
                </a:solidFill>
              </a:rPr>
              <a:t>give it the tag </a:t>
            </a:r>
            <a:r>
              <a:rPr lang="en-US" altLang="ko-KR" sz="2400" dirty="0"/>
              <a:t>as </a:t>
            </a:r>
            <a:r>
              <a:rPr lang="en-US" altLang="ko-KR" sz="2400" b="1" dirty="0"/>
              <a:t>Respawn</a:t>
            </a:r>
            <a:r>
              <a:rPr lang="en-US" altLang="ko-KR" sz="2400" dirty="0"/>
              <a:t> </a:t>
            </a:r>
          </a:p>
          <a:p>
            <a:pPr lvl="2"/>
            <a:r>
              <a:rPr lang="en-US" altLang="ko-KR" sz="1800" dirty="0"/>
              <a:t>(this is one of the default tags that Unity provides).</a:t>
            </a:r>
            <a:endParaRPr lang="ko-KR" alt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889" y="4240212"/>
            <a:ext cx="6865940" cy="137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4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Positions, Movement and Navigation for </a:t>
            </a:r>
            <a:r>
              <a:rPr lang="en-US" altLang="ko-KR" sz="4000" b="1" dirty="0"/>
              <a:t>Character </a:t>
            </a:r>
            <a:r>
              <a:rPr lang="en-US" altLang="ko-KR" sz="4000" b="1" dirty="0" err="1"/>
              <a:t>GameObjects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Unity provides sophisticated </a:t>
            </a:r>
            <a:r>
              <a:rPr lang="en-US" altLang="ko-KR" sz="2400" b="1" dirty="0"/>
              <a:t>classes</a:t>
            </a:r>
            <a:r>
              <a:rPr lang="en-US" altLang="ko-KR" sz="2400" dirty="0"/>
              <a:t> and </a:t>
            </a:r>
            <a:r>
              <a:rPr lang="en-US" altLang="ko-KR" sz="2400" b="1" dirty="0"/>
              <a:t>components</a:t>
            </a:r>
            <a:r>
              <a:rPr lang="en-US" altLang="ko-KR" sz="2400" dirty="0"/>
              <a:t> </a:t>
            </a:r>
          </a:p>
          <a:p>
            <a:pPr lvl="1"/>
            <a:r>
              <a:rPr lang="en-US" altLang="ko-KR" sz="2000" dirty="0"/>
              <a:t>Vector3 class</a:t>
            </a:r>
          </a:p>
          <a:p>
            <a:pPr lvl="1"/>
            <a:r>
              <a:rPr lang="en-US" altLang="ko-KR" sz="2000" dirty="0"/>
              <a:t>Rigid body physics </a:t>
            </a:r>
          </a:p>
          <a:p>
            <a:r>
              <a:rPr lang="en-US" altLang="ko-KR" sz="2400" dirty="0"/>
              <a:t>These can be used for modeling </a:t>
            </a:r>
          </a:p>
          <a:p>
            <a:pPr lvl="1"/>
            <a:r>
              <a:rPr lang="en-US" altLang="ko-KR" sz="2000" dirty="0"/>
              <a:t>realistic movements, </a:t>
            </a:r>
          </a:p>
          <a:p>
            <a:pPr lvl="1"/>
            <a:r>
              <a:rPr lang="en-US" altLang="ko-KR" sz="2000" dirty="0"/>
              <a:t>forces, </a:t>
            </a:r>
          </a:p>
          <a:p>
            <a:pPr lvl="1"/>
            <a:r>
              <a:rPr lang="en-US" altLang="ko-KR" sz="2000" dirty="0"/>
              <a:t>collisions in games. </a:t>
            </a:r>
          </a:p>
          <a:p>
            <a:r>
              <a:rPr lang="en-US" altLang="ko-KR" sz="2400" dirty="0"/>
              <a:t>We make use of these game engine features to implement some sophisticated NPC and enemy character movements in the recipes of this chapter.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7510208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Choosing destinations  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2860040" cy="402336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4. </a:t>
            </a:r>
            <a:r>
              <a:rPr lang="en-US" altLang="ko-KR" sz="2400" dirty="0">
                <a:solidFill>
                  <a:srgbClr val="FF0000"/>
                </a:solidFill>
              </a:rPr>
              <a:t>Make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0070C0"/>
                </a:solidFill>
              </a:rPr>
              <a:t>several copies </a:t>
            </a:r>
            <a:r>
              <a:rPr lang="en-US" altLang="ko-KR" sz="2400" dirty="0"/>
              <a:t>of your </a:t>
            </a:r>
            <a:r>
              <a:rPr lang="en-US" altLang="ko-KR" sz="2400" b="1" dirty="0"/>
              <a:t>Capsule-</a:t>
            </a:r>
            <a:r>
              <a:rPr lang="en-US" altLang="ko-KR" sz="2400" b="1" dirty="0" err="1"/>
              <a:t>spawnPoint</a:t>
            </a:r>
            <a:r>
              <a:rPr lang="en-US" altLang="ko-KR" sz="2400" dirty="0"/>
              <a:t> by </a:t>
            </a:r>
            <a:r>
              <a:rPr lang="en-US" altLang="ko-KR" sz="2400" dirty="0">
                <a:solidFill>
                  <a:srgbClr val="FF0000"/>
                </a:solidFill>
              </a:rPr>
              <a:t>moving</a:t>
            </a:r>
            <a:r>
              <a:rPr lang="en-US" altLang="ko-KR" sz="2400" dirty="0"/>
              <a:t> them to different </a:t>
            </a:r>
            <a:r>
              <a:rPr lang="en-US" altLang="ko-KR" sz="2400" b="1" dirty="0"/>
              <a:t>locations</a:t>
            </a:r>
            <a:r>
              <a:rPr lang="en-US" altLang="ko-KR" sz="2400" dirty="0"/>
              <a:t> on the terrain.</a:t>
            </a:r>
          </a:p>
          <a:p>
            <a:r>
              <a:rPr lang="en-US" altLang="ko-KR" sz="2400" dirty="0"/>
              <a:t>5. </a:t>
            </a:r>
            <a:r>
              <a:rPr lang="en-US" altLang="ko-KR" sz="2400" dirty="0">
                <a:solidFill>
                  <a:srgbClr val="FF0000"/>
                </a:solidFill>
              </a:rPr>
              <a:t>Add</a:t>
            </a:r>
            <a:r>
              <a:rPr lang="en-US" altLang="ko-KR" sz="2400" dirty="0"/>
              <a:t> an instance of the following C# script class called </a:t>
            </a:r>
            <a:r>
              <a:rPr lang="en-US" altLang="ko-KR" sz="2400" b="1" dirty="0" err="1"/>
              <a:t>SpawnBall</a:t>
            </a:r>
            <a:r>
              <a:rPr lang="en-US" altLang="ko-KR" sz="2400" dirty="0"/>
              <a:t> to the </a:t>
            </a:r>
            <a:r>
              <a:rPr lang="en-US" altLang="ko-KR" sz="2400" b="1" dirty="0"/>
              <a:t>Cube-the</a:t>
            </a:r>
            <a:r>
              <a:rPr lang="en-US" altLang="ko-KR" sz="2400" dirty="0"/>
              <a:t> </a:t>
            </a:r>
            <a:r>
              <a:rPr lang="en-US" altLang="ko-KR" sz="2400" b="1" dirty="0"/>
              <a:t>player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GameObject</a:t>
            </a:r>
            <a:r>
              <a:rPr lang="en-US" altLang="ko-KR" sz="2400" dirty="0"/>
              <a:t>:</a:t>
            </a:r>
            <a:endParaRPr lang="ko-KR" alt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3911600" y="1845734"/>
            <a:ext cx="51435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CourierStd"/>
              </a:rPr>
              <a:t>using </a:t>
            </a:r>
            <a:r>
              <a:rPr lang="en-US" altLang="ko-KR" sz="1000" dirty="0" err="1">
                <a:latin typeface="CourierStd"/>
              </a:rPr>
              <a:t>UnityEngine</a:t>
            </a:r>
            <a:r>
              <a:rPr lang="en-US" altLang="ko-KR" sz="1000" dirty="0">
                <a:latin typeface="CourierStd"/>
              </a:rPr>
              <a:t>;</a:t>
            </a:r>
          </a:p>
          <a:p>
            <a:r>
              <a:rPr lang="en-US" altLang="ko-KR" sz="1000" dirty="0">
                <a:latin typeface="CourierStd"/>
              </a:rPr>
              <a:t>using </a:t>
            </a:r>
            <a:r>
              <a:rPr lang="en-US" altLang="ko-KR" sz="1000" dirty="0" err="1">
                <a:latin typeface="CourierStd"/>
              </a:rPr>
              <a:t>System.Collections</a:t>
            </a:r>
            <a:r>
              <a:rPr lang="en-US" altLang="ko-KR" sz="1000" dirty="0">
                <a:latin typeface="CourierStd"/>
              </a:rPr>
              <a:t>;</a:t>
            </a:r>
          </a:p>
          <a:p>
            <a:r>
              <a:rPr lang="en-US" altLang="ko-KR" sz="1000" dirty="0">
                <a:latin typeface="CourierStd"/>
              </a:rPr>
              <a:t>public class </a:t>
            </a:r>
            <a:r>
              <a:rPr lang="en-US" altLang="ko-KR" sz="1000" dirty="0" err="1">
                <a:latin typeface="CourierStd"/>
              </a:rPr>
              <a:t>SpawnBall</a:t>
            </a:r>
            <a:r>
              <a:rPr lang="en-US" altLang="ko-KR" sz="1000" dirty="0">
                <a:latin typeface="CourierStd"/>
              </a:rPr>
              <a:t> : </a:t>
            </a:r>
            <a:r>
              <a:rPr lang="en-US" altLang="ko-KR" sz="1000" dirty="0" err="1">
                <a:latin typeface="CourierStd"/>
              </a:rPr>
              <a:t>MonoBehaviour</a:t>
            </a:r>
            <a:r>
              <a:rPr lang="en-US" altLang="ko-KR" sz="1000" dirty="0">
                <a:latin typeface="CourierStd"/>
              </a:rPr>
              <a:t> {</a:t>
            </a:r>
          </a:p>
          <a:p>
            <a:r>
              <a:rPr lang="en-US" altLang="ko-KR" sz="1000" dirty="0">
                <a:latin typeface="CourierStd"/>
              </a:rPr>
              <a:t>public </a:t>
            </a:r>
            <a:r>
              <a:rPr lang="en-US" altLang="ko-KR" sz="1000" dirty="0" err="1">
                <a:latin typeface="CourierStd"/>
              </a:rPr>
              <a:t>GameObject</a:t>
            </a:r>
            <a:r>
              <a:rPr lang="en-US" altLang="ko-KR" sz="1000" dirty="0">
                <a:latin typeface="CourierStd"/>
              </a:rPr>
              <a:t> </a:t>
            </a:r>
            <a:r>
              <a:rPr lang="en-US" altLang="ko-KR" sz="1000" dirty="0" err="1">
                <a:latin typeface="CourierStd"/>
              </a:rPr>
              <a:t>prefabBall</a:t>
            </a:r>
            <a:r>
              <a:rPr lang="en-US" altLang="ko-KR" sz="1000" dirty="0">
                <a:latin typeface="CourierStd"/>
              </a:rPr>
              <a:t>;</a:t>
            </a:r>
          </a:p>
          <a:p>
            <a:r>
              <a:rPr lang="en-US" altLang="ko-KR" sz="1000" dirty="0">
                <a:latin typeface="CourierStd"/>
              </a:rPr>
              <a:t>private </a:t>
            </a:r>
            <a:r>
              <a:rPr lang="en-US" altLang="ko-KR" sz="1000" dirty="0" err="1">
                <a:latin typeface="CourierStd"/>
              </a:rPr>
              <a:t>SpawnPointManager</a:t>
            </a:r>
            <a:r>
              <a:rPr lang="en-US" altLang="ko-KR" sz="1000" dirty="0">
                <a:latin typeface="CourierStd"/>
              </a:rPr>
              <a:t> </a:t>
            </a:r>
            <a:r>
              <a:rPr lang="en-US" altLang="ko-KR" sz="1000" dirty="0" err="1">
                <a:latin typeface="CourierStd"/>
              </a:rPr>
              <a:t>spawnPointManager</a:t>
            </a:r>
            <a:r>
              <a:rPr lang="en-US" altLang="ko-KR" sz="1000" dirty="0">
                <a:latin typeface="CourierStd"/>
              </a:rPr>
              <a:t>;</a:t>
            </a:r>
          </a:p>
          <a:p>
            <a:r>
              <a:rPr lang="en-US" altLang="ko-KR" sz="1000" dirty="0">
                <a:latin typeface="CourierStd"/>
              </a:rPr>
              <a:t>private float </a:t>
            </a:r>
            <a:r>
              <a:rPr lang="en-US" altLang="ko-KR" sz="1000" dirty="0" err="1">
                <a:latin typeface="CourierStd"/>
              </a:rPr>
              <a:t>destroyAfterDelay</a:t>
            </a:r>
            <a:r>
              <a:rPr lang="en-US" altLang="ko-KR" sz="1000" dirty="0">
                <a:latin typeface="CourierStd"/>
              </a:rPr>
              <a:t> = 1; private float </a:t>
            </a:r>
            <a:r>
              <a:rPr lang="en-US" altLang="ko-KR" sz="1000" dirty="0" err="1">
                <a:latin typeface="CourierStd"/>
              </a:rPr>
              <a:t>testFireKeyDelay</a:t>
            </a:r>
            <a:r>
              <a:rPr lang="en-US" altLang="ko-KR" sz="1000" dirty="0">
                <a:latin typeface="CourierStd"/>
              </a:rPr>
              <a:t> = 0;</a:t>
            </a:r>
          </a:p>
          <a:p>
            <a:r>
              <a:rPr lang="en-US" altLang="ko-KR" sz="1000" dirty="0">
                <a:latin typeface="CourierStd"/>
              </a:rPr>
              <a:t>void Start (){</a:t>
            </a:r>
          </a:p>
          <a:p>
            <a:r>
              <a:rPr lang="en-US" altLang="ko-KR" sz="1000" dirty="0" err="1">
                <a:latin typeface="CourierStd"/>
              </a:rPr>
              <a:t>spawnPointManager</a:t>
            </a:r>
            <a:r>
              <a:rPr lang="en-US" altLang="ko-KR" sz="1000" dirty="0">
                <a:latin typeface="CourierStd"/>
              </a:rPr>
              <a:t> = </a:t>
            </a:r>
            <a:r>
              <a:rPr lang="en-US" altLang="ko-KR" sz="1000" dirty="0" err="1">
                <a:latin typeface="CourierStd"/>
              </a:rPr>
              <a:t>GetComponent</a:t>
            </a:r>
            <a:r>
              <a:rPr lang="en-US" altLang="ko-KR" sz="1000" dirty="0">
                <a:latin typeface="CourierStd"/>
              </a:rPr>
              <a:t>&lt;</a:t>
            </a:r>
            <a:r>
              <a:rPr lang="en-US" altLang="ko-KR" sz="1000" dirty="0" err="1">
                <a:latin typeface="CourierStd"/>
              </a:rPr>
              <a:t>SpawnPointManager</a:t>
            </a:r>
            <a:r>
              <a:rPr lang="en-US" altLang="ko-KR" sz="1000" dirty="0">
                <a:latin typeface="CourierStd"/>
              </a:rPr>
              <a:t>&gt; ();</a:t>
            </a:r>
          </a:p>
          <a:p>
            <a:r>
              <a:rPr lang="en-US" altLang="ko-KR" sz="1000" dirty="0" err="1">
                <a:latin typeface="CourierStd"/>
              </a:rPr>
              <a:t>StartCoroutine</a:t>
            </a:r>
            <a:r>
              <a:rPr lang="en-US" altLang="ko-KR" sz="1000" dirty="0">
                <a:latin typeface="CourierStd"/>
              </a:rPr>
              <a:t>("</a:t>
            </a:r>
            <a:r>
              <a:rPr lang="en-US" altLang="ko-KR" sz="1000" dirty="0" err="1">
                <a:latin typeface="CourierStd"/>
              </a:rPr>
              <a:t>CheckFireKeyAfterShortDelay</a:t>
            </a:r>
            <a:r>
              <a:rPr lang="en-US" altLang="ko-KR" sz="1000" dirty="0">
                <a:latin typeface="CourierStd"/>
              </a:rPr>
              <a:t>");</a:t>
            </a:r>
          </a:p>
          <a:p>
            <a:r>
              <a:rPr lang="en-US" altLang="ko-KR" sz="1000" dirty="0">
                <a:latin typeface="CourierStd"/>
              </a:rPr>
              <a:t>}</a:t>
            </a:r>
          </a:p>
          <a:p>
            <a:r>
              <a:rPr lang="en-US" altLang="ko-KR" sz="1000" dirty="0" err="1">
                <a:latin typeface="CourierStd"/>
              </a:rPr>
              <a:t>IEnumerator</a:t>
            </a:r>
            <a:r>
              <a:rPr lang="en-US" altLang="ko-KR" sz="1000" dirty="0">
                <a:latin typeface="CourierStd"/>
              </a:rPr>
              <a:t> </a:t>
            </a:r>
            <a:r>
              <a:rPr lang="en-US" altLang="ko-KR" sz="1000" dirty="0" err="1">
                <a:latin typeface="CourierStd"/>
              </a:rPr>
              <a:t>CheckFireKeyAfterShortDelay</a:t>
            </a:r>
            <a:r>
              <a:rPr lang="en-US" altLang="ko-KR" sz="1000" dirty="0">
                <a:latin typeface="CourierStd"/>
              </a:rPr>
              <a:t> () {</a:t>
            </a:r>
          </a:p>
          <a:p>
            <a:r>
              <a:rPr lang="en-US" altLang="ko-KR" sz="1000" dirty="0">
                <a:latin typeface="CourierStd"/>
              </a:rPr>
              <a:t>while(true){</a:t>
            </a:r>
          </a:p>
          <a:p>
            <a:r>
              <a:rPr lang="en-US" altLang="ko-KR" sz="1000" dirty="0">
                <a:latin typeface="CourierStd"/>
              </a:rPr>
              <a:t>yield return new </a:t>
            </a:r>
            <a:r>
              <a:rPr lang="en-US" altLang="ko-KR" sz="1000" dirty="0" err="1">
                <a:latin typeface="CourierStd"/>
              </a:rPr>
              <a:t>WaitForSeconds</a:t>
            </a:r>
            <a:r>
              <a:rPr lang="en-US" altLang="ko-KR" sz="1000" dirty="0">
                <a:latin typeface="CourierStd"/>
              </a:rPr>
              <a:t>(</a:t>
            </a:r>
            <a:r>
              <a:rPr lang="en-US" altLang="ko-KR" sz="1000" dirty="0" err="1">
                <a:latin typeface="CourierStd"/>
              </a:rPr>
              <a:t>testFireKeyDelay</a:t>
            </a:r>
            <a:r>
              <a:rPr lang="en-US" altLang="ko-KR" sz="1000" dirty="0">
                <a:latin typeface="CourierStd"/>
              </a:rPr>
              <a:t>);</a:t>
            </a:r>
          </a:p>
          <a:p>
            <a:r>
              <a:rPr lang="en-US" altLang="ko-KR" sz="1000" dirty="0">
                <a:latin typeface="CourierStd"/>
              </a:rPr>
              <a:t>// having waited, now we check every frame</a:t>
            </a:r>
          </a:p>
          <a:p>
            <a:r>
              <a:rPr lang="en-US" altLang="ko-KR" sz="1000" dirty="0" err="1">
                <a:latin typeface="CourierStd"/>
              </a:rPr>
              <a:t>testFireKeyDelay</a:t>
            </a:r>
            <a:r>
              <a:rPr lang="en-US" altLang="ko-KR" sz="1000" dirty="0">
                <a:latin typeface="CourierStd"/>
              </a:rPr>
              <a:t> = 0;</a:t>
            </a:r>
          </a:p>
          <a:p>
            <a:r>
              <a:rPr lang="en-US" altLang="ko-KR" sz="1000" dirty="0" err="1">
                <a:latin typeface="CourierStd"/>
              </a:rPr>
              <a:t>CheckFireKey</a:t>
            </a:r>
            <a:r>
              <a:rPr lang="en-US" altLang="ko-KR" sz="1000" dirty="0">
                <a:latin typeface="CourierStd"/>
              </a:rPr>
              <a:t>();}</a:t>
            </a:r>
          </a:p>
          <a:p>
            <a:r>
              <a:rPr lang="en-US" altLang="ko-KR" sz="1000" dirty="0">
                <a:latin typeface="CourierStd"/>
              </a:rPr>
              <a:t>}</a:t>
            </a:r>
          </a:p>
          <a:p>
            <a:r>
              <a:rPr lang="en-US" altLang="ko-KR" sz="1000" dirty="0">
                <a:latin typeface="CourierStd"/>
              </a:rPr>
              <a:t>private void </a:t>
            </a:r>
            <a:r>
              <a:rPr lang="en-US" altLang="ko-KR" sz="1000" dirty="0" err="1">
                <a:latin typeface="CourierStd"/>
              </a:rPr>
              <a:t>CheckFireKey</a:t>
            </a:r>
            <a:r>
              <a:rPr lang="en-US" altLang="ko-KR" sz="1000" dirty="0">
                <a:latin typeface="CourierStd"/>
              </a:rPr>
              <a:t>() {</a:t>
            </a:r>
          </a:p>
          <a:p>
            <a:r>
              <a:rPr lang="en-US" altLang="ko-KR" sz="1000" dirty="0">
                <a:latin typeface="CourierStd"/>
              </a:rPr>
              <a:t>if(</a:t>
            </a:r>
            <a:r>
              <a:rPr lang="en-US" altLang="ko-KR" sz="1000" dirty="0" err="1">
                <a:latin typeface="CourierStd"/>
              </a:rPr>
              <a:t>Input.GetButton</a:t>
            </a:r>
            <a:r>
              <a:rPr lang="en-US" altLang="ko-KR" sz="1000" dirty="0">
                <a:latin typeface="CourierStd"/>
              </a:rPr>
              <a:t>("Fire1")){</a:t>
            </a:r>
          </a:p>
          <a:p>
            <a:r>
              <a:rPr lang="en-US" altLang="ko-KR" sz="1000" dirty="0" err="1">
                <a:latin typeface="CourierStd"/>
              </a:rPr>
              <a:t>CreateSphere</a:t>
            </a:r>
            <a:r>
              <a:rPr lang="en-US" altLang="ko-KR" sz="1000" dirty="0">
                <a:latin typeface="CourierStd"/>
              </a:rPr>
              <a:t>();</a:t>
            </a:r>
          </a:p>
          <a:p>
            <a:r>
              <a:rPr lang="en-US" altLang="ko-KR" sz="1000" dirty="0">
                <a:latin typeface="CourierStd"/>
              </a:rPr>
              <a:t>// wait half-second before </a:t>
            </a:r>
            <a:r>
              <a:rPr lang="en-US" altLang="ko-KR" sz="1000" dirty="0" err="1">
                <a:latin typeface="CourierStd"/>
              </a:rPr>
              <a:t>alling</a:t>
            </a:r>
            <a:r>
              <a:rPr lang="en-US" altLang="ko-KR" sz="1000" dirty="0">
                <a:latin typeface="CourierStd"/>
              </a:rPr>
              <a:t> next spawn</a:t>
            </a:r>
          </a:p>
          <a:p>
            <a:r>
              <a:rPr lang="en-US" altLang="ko-KR" sz="1000" dirty="0" err="1">
                <a:latin typeface="CourierStd"/>
              </a:rPr>
              <a:t>testFireKeyDelay</a:t>
            </a:r>
            <a:r>
              <a:rPr lang="en-US" altLang="ko-KR" sz="1000" dirty="0">
                <a:latin typeface="CourierStd"/>
              </a:rPr>
              <a:t> = 0.5f;}</a:t>
            </a:r>
          </a:p>
          <a:p>
            <a:r>
              <a:rPr lang="en-US" altLang="ko-KR" sz="1000" dirty="0">
                <a:latin typeface="CourierStd"/>
              </a:rPr>
              <a:t>}</a:t>
            </a:r>
          </a:p>
          <a:p>
            <a:r>
              <a:rPr lang="en-US" altLang="ko-KR" sz="1000" dirty="0">
                <a:latin typeface="CourierStd"/>
              </a:rPr>
              <a:t>private void </a:t>
            </a:r>
            <a:r>
              <a:rPr lang="en-US" altLang="ko-KR" sz="1000" dirty="0" err="1">
                <a:latin typeface="CourierStd"/>
              </a:rPr>
              <a:t>CreateSphere</a:t>
            </a:r>
            <a:r>
              <a:rPr lang="en-US" altLang="ko-KR" sz="1000" dirty="0">
                <a:latin typeface="CourierStd"/>
              </a:rPr>
              <a:t>(){</a:t>
            </a:r>
          </a:p>
          <a:p>
            <a:r>
              <a:rPr lang="en-US" altLang="ko-KR" sz="1000" dirty="0" err="1">
                <a:latin typeface="CourierStd"/>
              </a:rPr>
              <a:t>GameObject</a:t>
            </a:r>
            <a:r>
              <a:rPr lang="en-US" altLang="ko-KR" sz="1000" dirty="0">
                <a:latin typeface="CourierStd"/>
              </a:rPr>
              <a:t> </a:t>
            </a:r>
            <a:r>
              <a:rPr lang="en-US" altLang="ko-KR" sz="1000" dirty="0" err="1">
                <a:latin typeface="CourierStd"/>
              </a:rPr>
              <a:t>spawnPoint</a:t>
            </a:r>
            <a:r>
              <a:rPr lang="en-US" altLang="ko-KR" sz="1000" dirty="0">
                <a:latin typeface="CourierStd"/>
              </a:rPr>
              <a:t> = </a:t>
            </a:r>
            <a:r>
              <a:rPr lang="en-US" altLang="ko-KR" sz="1000" dirty="0" err="1">
                <a:latin typeface="CourierStd"/>
              </a:rPr>
              <a:t>spawnPointManager.RandomSpawnPoint</a:t>
            </a:r>
            <a:r>
              <a:rPr lang="en-US" altLang="ko-KR" sz="1000" dirty="0">
                <a:latin typeface="CourierStd"/>
              </a:rPr>
              <a:t> ();</a:t>
            </a:r>
          </a:p>
          <a:p>
            <a:r>
              <a:rPr lang="en-US" altLang="ko-KR" sz="1000" dirty="0" err="1">
                <a:latin typeface="CourierStd"/>
              </a:rPr>
              <a:t>GameObject</a:t>
            </a:r>
            <a:r>
              <a:rPr lang="en-US" altLang="ko-KR" sz="1000" dirty="0">
                <a:latin typeface="CourierStd"/>
              </a:rPr>
              <a:t> </a:t>
            </a:r>
            <a:r>
              <a:rPr lang="en-US" altLang="ko-KR" sz="1000" dirty="0" err="1">
                <a:latin typeface="CourierStd"/>
              </a:rPr>
              <a:t>newBall</a:t>
            </a:r>
            <a:r>
              <a:rPr lang="en-US" altLang="ko-KR" sz="1000" dirty="0">
                <a:latin typeface="CourierStd"/>
              </a:rPr>
              <a:t> = (</a:t>
            </a:r>
            <a:r>
              <a:rPr lang="en-US" altLang="ko-KR" sz="1000" dirty="0" err="1">
                <a:latin typeface="CourierStd"/>
              </a:rPr>
              <a:t>GameObject</a:t>
            </a:r>
            <a:r>
              <a:rPr lang="en-US" altLang="ko-KR" sz="1000" dirty="0">
                <a:latin typeface="CourierStd"/>
              </a:rPr>
              <a:t>)Instantiate (</a:t>
            </a:r>
            <a:r>
              <a:rPr lang="en-US" altLang="ko-KR" sz="1000" dirty="0" err="1">
                <a:latin typeface="CourierStd"/>
              </a:rPr>
              <a:t>prefabBall</a:t>
            </a:r>
            <a:r>
              <a:rPr lang="en-US" altLang="ko-KR" sz="1000" dirty="0">
                <a:latin typeface="CourierStd"/>
              </a:rPr>
              <a:t>,</a:t>
            </a:r>
          </a:p>
          <a:p>
            <a:r>
              <a:rPr lang="en-US" altLang="ko-KR" sz="1000" dirty="0" err="1">
                <a:latin typeface="CourierStd"/>
              </a:rPr>
              <a:t>spawnPoint.transform.position</a:t>
            </a:r>
            <a:r>
              <a:rPr lang="en-US" altLang="ko-KR" sz="1000" dirty="0">
                <a:latin typeface="CourierStd"/>
              </a:rPr>
              <a:t>, </a:t>
            </a:r>
            <a:r>
              <a:rPr lang="en-US" altLang="ko-KR" sz="1000" dirty="0" err="1">
                <a:latin typeface="CourierStd"/>
              </a:rPr>
              <a:t>Quaternion.identity</a:t>
            </a:r>
            <a:r>
              <a:rPr lang="en-US" altLang="ko-KR" sz="1000" dirty="0">
                <a:latin typeface="CourierStd"/>
              </a:rPr>
              <a:t>);</a:t>
            </a:r>
          </a:p>
          <a:p>
            <a:r>
              <a:rPr lang="en-US" altLang="ko-KR" sz="1000" dirty="0">
                <a:latin typeface="CourierStd"/>
              </a:rPr>
              <a:t>Destroy(</a:t>
            </a:r>
            <a:r>
              <a:rPr lang="en-US" altLang="ko-KR" sz="1000" dirty="0" err="1">
                <a:latin typeface="CourierStd"/>
              </a:rPr>
              <a:t>newBall</a:t>
            </a:r>
            <a:r>
              <a:rPr lang="en-US" altLang="ko-KR" sz="1000" dirty="0">
                <a:latin typeface="CourierStd"/>
              </a:rPr>
              <a:t>, </a:t>
            </a:r>
            <a:r>
              <a:rPr lang="en-US" altLang="ko-KR" sz="1000" dirty="0" err="1">
                <a:latin typeface="CourierStd"/>
              </a:rPr>
              <a:t>destroyAfterDelay</a:t>
            </a:r>
            <a:r>
              <a:rPr lang="en-US" altLang="ko-KR" sz="1000" dirty="0">
                <a:latin typeface="CourierStd"/>
              </a:rPr>
              <a:t>);}</a:t>
            </a:r>
          </a:p>
          <a:p>
            <a:r>
              <a:rPr lang="en-US" altLang="ko-KR" sz="1000" dirty="0">
                <a:latin typeface="CourierStd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789587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Choosing destinations  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2860040" cy="4023360"/>
          </a:xfrm>
        </p:spPr>
        <p:txBody>
          <a:bodyPr>
            <a:normAutofit/>
          </a:bodyPr>
          <a:lstStyle/>
          <a:p>
            <a:r>
              <a:rPr lang="en-US" altLang="ko-KR" dirty="0"/>
              <a:t>6. </a:t>
            </a:r>
            <a:r>
              <a:rPr lang="en-US" altLang="ko-KR" dirty="0">
                <a:solidFill>
                  <a:srgbClr val="FF0000"/>
                </a:solidFill>
              </a:rPr>
              <a:t>Add</a:t>
            </a:r>
            <a:r>
              <a:rPr lang="en-US" altLang="ko-KR" dirty="0"/>
              <a:t> an instance of the following C# script class called </a:t>
            </a:r>
            <a:r>
              <a:rPr lang="en-US" altLang="ko-KR" b="1" dirty="0" err="1"/>
              <a:t>SpawnPointManager</a:t>
            </a:r>
            <a:r>
              <a:rPr lang="en-US" altLang="ko-KR" dirty="0"/>
              <a:t> to the </a:t>
            </a:r>
            <a:r>
              <a:rPr lang="en-US" altLang="ko-KR" b="1" dirty="0"/>
              <a:t>Cube-player</a:t>
            </a:r>
            <a:r>
              <a:rPr lang="en-US" altLang="ko-KR" dirty="0"/>
              <a:t> </a:t>
            </a:r>
            <a:r>
              <a:rPr lang="en-US" altLang="ko-KR" dirty="0" err="1"/>
              <a:t>GameObject</a:t>
            </a:r>
            <a:r>
              <a:rPr lang="en-US" altLang="ko-KR" dirty="0"/>
              <a:t>:</a:t>
            </a:r>
            <a:endParaRPr lang="ko-KR" alt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3783397" y="2282975"/>
            <a:ext cx="52451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urierStd"/>
              </a:rPr>
              <a:t>using </a:t>
            </a:r>
            <a:r>
              <a:rPr lang="en-US" altLang="ko-KR" sz="1400" dirty="0" err="1">
                <a:latin typeface="CourierStd"/>
              </a:rPr>
              <a:t>UnityEngine</a:t>
            </a:r>
            <a:r>
              <a:rPr lang="en-US" altLang="ko-KR" sz="1400" dirty="0">
                <a:latin typeface="CourierStd"/>
              </a:rPr>
              <a:t>;</a:t>
            </a:r>
          </a:p>
          <a:p>
            <a:r>
              <a:rPr lang="en-US" altLang="ko-KR" sz="1400" dirty="0">
                <a:latin typeface="CourierStd"/>
              </a:rPr>
              <a:t>using </a:t>
            </a:r>
            <a:r>
              <a:rPr lang="en-US" altLang="ko-KR" sz="1400" dirty="0" err="1">
                <a:latin typeface="CourierStd"/>
              </a:rPr>
              <a:t>System.Collections</a:t>
            </a:r>
            <a:r>
              <a:rPr lang="en-US" altLang="ko-KR" sz="1400" dirty="0">
                <a:latin typeface="CourierStd"/>
              </a:rPr>
              <a:t>;</a:t>
            </a:r>
          </a:p>
          <a:p>
            <a:r>
              <a:rPr lang="en-US" altLang="ko-KR" sz="1400" dirty="0">
                <a:latin typeface="CourierStd"/>
              </a:rPr>
              <a:t>public class </a:t>
            </a:r>
            <a:r>
              <a:rPr lang="en-US" altLang="ko-KR" sz="1400" dirty="0" err="1">
                <a:latin typeface="CourierStd"/>
              </a:rPr>
              <a:t>SpawnPointManager</a:t>
            </a:r>
            <a:r>
              <a:rPr lang="en-US" altLang="ko-KR" sz="1400" dirty="0">
                <a:latin typeface="CourierStd"/>
              </a:rPr>
              <a:t> : </a:t>
            </a:r>
            <a:r>
              <a:rPr lang="en-US" altLang="ko-KR" sz="1400" dirty="0" err="1">
                <a:latin typeface="CourierStd"/>
              </a:rPr>
              <a:t>MonoBehaviour</a:t>
            </a:r>
            <a:r>
              <a:rPr lang="en-US" altLang="ko-KR" sz="1400" dirty="0">
                <a:latin typeface="CourierStd"/>
              </a:rPr>
              <a:t> {</a:t>
            </a:r>
          </a:p>
          <a:p>
            <a:r>
              <a:rPr lang="en-US" altLang="ko-KR" sz="1400" dirty="0">
                <a:latin typeface="CourierStd"/>
              </a:rPr>
              <a:t>private </a:t>
            </a:r>
            <a:r>
              <a:rPr lang="en-US" altLang="ko-KR" sz="1400" dirty="0" err="1">
                <a:latin typeface="CourierStd"/>
              </a:rPr>
              <a:t>GameObject</a:t>
            </a:r>
            <a:r>
              <a:rPr lang="en-US" altLang="ko-KR" sz="1400" dirty="0">
                <a:latin typeface="CourierStd"/>
              </a:rPr>
              <a:t>[] </a:t>
            </a:r>
            <a:r>
              <a:rPr lang="en-US" altLang="ko-KR" sz="1400" dirty="0" err="1">
                <a:latin typeface="CourierStd"/>
              </a:rPr>
              <a:t>spawnPoints</a:t>
            </a:r>
            <a:r>
              <a:rPr lang="en-US" altLang="ko-KR" sz="1400" dirty="0">
                <a:latin typeface="CourierStd"/>
              </a:rPr>
              <a:t>;</a:t>
            </a:r>
          </a:p>
          <a:p>
            <a:r>
              <a:rPr lang="en-US" altLang="ko-KR" sz="1400" dirty="0">
                <a:latin typeface="CourierStd"/>
              </a:rPr>
              <a:t>void Start() {</a:t>
            </a:r>
          </a:p>
          <a:p>
            <a:r>
              <a:rPr lang="en-US" altLang="ko-KR" sz="1400" dirty="0" err="1">
                <a:latin typeface="CourierStd"/>
              </a:rPr>
              <a:t>spawnPoints</a:t>
            </a:r>
            <a:r>
              <a:rPr lang="en-US" altLang="ko-KR" sz="1400" dirty="0">
                <a:latin typeface="CourierStd"/>
              </a:rPr>
              <a:t> = </a:t>
            </a:r>
            <a:r>
              <a:rPr lang="en-US" altLang="ko-KR" sz="1400" dirty="0" err="1">
                <a:latin typeface="CourierStd"/>
              </a:rPr>
              <a:t>GameObject.FindGameObjectsWithTag</a:t>
            </a:r>
            <a:r>
              <a:rPr lang="en-US" altLang="ko-KR" sz="1400" dirty="0">
                <a:latin typeface="CourierStd"/>
              </a:rPr>
              <a:t>("Respawn"); </a:t>
            </a:r>
          </a:p>
          <a:p>
            <a:r>
              <a:rPr lang="en-US" altLang="ko-KR" sz="1400" dirty="0">
                <a:latin typeface="CourierStd"/>
              </a:rPr>
              <a:t>}</a:t>
            </a:r>
          </a:p>
          <a:p>
            <a:r>
              <a:rPr lang="en-US" altLang="ko-KR" sz="1400" dirty="0">
                <a:latin typeface="CourierStd"/>
              </a:rPr>
              <a:t>public </a:t>
            </a:r>
            <a:r>
              <a:rPr lang="en-US" altLang="ko-KR" sz="1400" dirty="0" err="1">
                <a:latin typeface="CourierStd"/>
              </a:rPr>
              <a:t>GameObject</a:t>
            </a:r>
            <a:r>
              <a:rPr lang="en-US" altLang="ko-KR" sz="1400" dirty="0">
                <a:latin typeface="CourierStd"/>
              </a:rPr>
              <a:t> </a:t>
            </a:r>
            <a:r>
              <a:rPr lang="en-US" altLang="ko-KR" sz="1400" dirty="0" err="1">
                <a:latin typeface="CourierStd"/>
              </a:rPr>
              <a:t>RandomSpawnPoint</a:t>
            </a:r>
            <a:r>
              <a:rPr lang="en-US" altLang="ko-KR" sz="1400" dirty="0">
                <a:latin typeface="CourierStd"/>
              </a:rPr>
              <a:t> (){</a:t>
            </a:r>
          </a:p>
          <a:p>
            <a:r>
              <a:rPr lang="en-US" altLang="ko-KR" sz="1400" dirty="0" err="1">
                <a:latin typeface="CourierStd"/>
              </a:rPr>
              <a:t>int</a:t>
            </a:r>
            <a:r>
              <a:rPr lang="en-US" altLang="ko-KR" sz="1400" dirty="0">
                <a:latin typeface="CourierStd"/>
              </a:rPr>
              <a:t> r = </a:t>
            </a:r>
            <a:r>
              <a:rPr lang="en-US" altLang="ko-KR" sz="1400" dirty="0" err="1">
                <a:latin typeface="CourierStd"/>
              </a:rPr>
              <a:t>Random.Range</a:t>
            </a:r>
            <a:r>
              <a:rPr lang="en-US" altLang="ko-KR" sz="1400" dirty="0">
                <a:latin typeface="CourierStd"/>
              </a:rPr>
              <a:t>(0, </a:t>
            </a:r>
            <a:r>
              <a:rPr lang="en-US" altLang="ko-KR" sz="1400" dirty="0" err="1">
                <a:latin typeface="CourierStd"/>
              </a:rPr>
              <a:t>spawnPoints.Length</a:t>
            </a:r>
            <a:r>
              <a:rPr lang="en-US" altLang="ko-KR" sz="1400" dirty="0">
                <a:latin typeface="CourierStd"/>
              </a:rPr>
              <a:t>);</a:t>
            </a:r>
          </a:p>
          <a:p>
            <a:r>
              <a:rPr lang="en-US" altLang="ko-KR" sz="1400" dirty="0">
                <a:latin typeface="CourierStd"/>
              </a:rPr>
              <a:t>return </a:t>
            </a:r>
            <a:r>
              <a:rPr lang="en-US" altLang="ko-KR" sz="1400" dirty="0" err="1">
                <a:latin typeface="CourierStd"/>
              </a:rPr>
              <a:t>spawnPoints</a:t>
            </a:r>
            <a:r>
              <a:rPr lang="en-US" altLang="ko-KR" sz="1400" dirty="0">
                <a:latin typeface="CourierStd"/>
              </a:rPr>
              <a:t>[r];</a:t>
            </a:r>
          </a:p>
          <a:p>
            <a:r>
              <a:rPr lang="en-US" altLang="ko-KR" sz="1400" dirty="0">
                <a:latin typeface="CourierStd"/>
              </a:rPr>
              <a:t>}</a:t>
            </a:r>
          </a:p>
          <a:p>
            <a:r>
              <a:rPr lang="en-US" altLang="ko-KR" sz="1400" dirty="0">
                <a:latin typeface="CourierStd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705535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Choosing destinations  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7. </a:t>
            </a:r>
            <a:r>
              <a:rPr lang="en-US" altLang="ko-KR" sz="2800" dirty="0">
                <a:solidFill>
                  <a:srgbClr val="FF0000"/>
                </a:solidFill>
              </a:rPr>
              <a:t>Ensure</a:t>
            </a:r>
            <a:r>
              <a:rPr lang="en-US" altLang="ko-KR" sz="2800" dirty="0"/>
              <a:t> that </a:t>
            </a:r>
            <a:r>
              <a:rPr lang="en-US" altLang="ko-KR" sz="2800" b="1" dirty="0"/>
              <a:t>Cube-player</a:t>
            </a:r>
            <a:r>
              <a:rPr lang="en-US" altLang="ko-KR" sz="2800" dirty="0"/>
              <a:t> is </a:t>
            </a:r>
            <a:r>
              <a:rPr lang="en-US" altLang="ko-KR" sz="2800" dirty="0">
                <a:solidFill>
                  <a:srgbClr val="FF0000"/>
                </a:solidFill>
              </a:rPr>
              <a:t>selected</a:t>
            </a:r>
            <a:r>
              <a:rPr lang="en-US" altLang="ko-KR" sz="2800" dirty="0"/>
              <a:t> in the </a:t>
            </a:r>
            <a:r>
              <a:rPr lang="en-US" altLang="ko-KR" sz="2800" b="1" dirty="0"/>
              <a:t>Inspector</a:t>
            </a:r>
            <a:r>
              <a:rPr lang="en-US" altLang="ko-KR" sz="2800" dirty="0"/>
              <a:t> for the </a:t>
            </a:r>
            <a:r>
              <a:rPr lang="en-US" altLang="ko-KR" sz="2800" b="1" dirty="0" err="1"/>
              <a:t>SpawnBall</a:t>
            </a:r>
            <a:r>
              <a:rPr lang="en-US" altLang="ko-KR" sz="2800" dirty="0"/>
              <a:t> scripted component. </a:t>
            </a:r>
          </a:p>
          <a:p>
            <a:pPr lvl="1"/>
            <a:r>
              <a:rPr lang="en-US" altLang="ko-KR" sz="2600" dirty="0"/>
              <a:t>Then, </a:t>
            </a:r>
            <a:r>
              <a:rPr lang="en-US" altLang="ko-KR" sz="2600" dirty="0">
                <a:solidFill>
                  <a:srgbClr val="FF0000"/>
                </a:solidFill>
              </a:rPr>
              <a:t>drag</a:t>
            </a:r>
            <a:r>
              <a:rPr lang="en-US" altLang="ko-KR" sz="2600" dirty="0"/>
              <a:t> </a:t>
            </a:r>
            <a:r>
              <a:rPr lang="en-US" altLang="ko-KR" sz="2600" b="1" dirty="0"/>
              <a:t>Prefab-ball</a:t>
            </a:r>
            <a:r>
              <a:rPr lang="en-US" altLang="ko-KR" sz="2600" dirty="0"/>
              <a:t> over the public variable projectile called </a:t>
            </a:r>
            <a:r>
              <a:rPr lang="en-US" altLang="ko-KR" sz="2600" b="1" dirty="0"/>
              <a:t>Prefab</a:t>
            </a:r>
            <a:r>
              <a:rPr lang="en-US" altLang="ko-KR" sz="2600" dirty="0"/>
              <a:t> Ball.</a:t>
            </a:r>
          </a:p>
          <a:p>
            <a:r>
              <a:rPr lang="en-US" altLang="ko-KR" sz="2800" dirty="0"/>
              <a:t>8. Now, </a:t>
            </a:r>
            <a:r>
              <a:rPr lang="en-US" altLang="ko-KR" sz="2800" dirty="0">
                <a:solidFill>
                  <a:srgbClr val="FF0000"/>
                </a:solidFill>
              </a:rPr>
              <a:t>run</a:t>
            </a:r>
            <a:r>
              <a:rPr lang="en-US" altLang="ko-KR" sz="2800" dirty="0"/>
              <a:t> your game. </a:t>
            </a:r>
          </a:p>
          <a:p>
            <a:pPr lvl="1"/>
            <a:r>
              <a:rPr lang="en-US" altLang="ko-KR" sz="2600" dirty="0"/>
              <a:t>When you </a:t>
            </a:r>
            <a:r>
              <a:rPr lang="en-US" altLang="ko-KR" sz="2600" dirty="0">
                <a:solidFill>
                  <a:srgbClr val="FF0000"/>
                </a:solidFill>
              </a:rPr>
              <a:t>click</a:t>
            </a:r>
            <a:r>
              <a:rPr lang="en-US" altLang="ko-KR" sz="2600" dirty="0"/>
              <a:t> on the mouse (fire) button, </a:t>
            </a:r>
          </a:p>
          <a:p>
            <a:pPr lvl="1"/>
            <a:r>
              <a:rPr lang="en-US" altLang="ko-KR" sz="2600" dirty="0"/>
              <a:t>a sphere will be instantiated randomly to one of the capsule locations.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1030922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Choosing destinations  </a:t>
            </a:r>
            <a:endParaRPr lang="ko-KR" alt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136" y="1972522"/>
            <a:ext cx="6775448" cy="402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089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Choosing destinations - How  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When the </a:t>
            </a:r>
            <a:r>
              <a:rPr lang="en-US" altLang="ko-KR" sz="2800" b="1" dirty="0" err="1"/>
              <a:t>SpawnBall</a:t>
            </a:r>
            <a:r>
              <a:rPr lang="en-US" altLang="ko-KR" sz="2800" dirty="0"/>
              <a:t> object </a:t>
            </a:r>
            <a:r>
              <a:rPr lang="en-US" altLang="ko-KR" sz="2800" dirty="0" err="1"/>
              <a:t>GameObject</a:t>
            </a:r>
            <a:r>
              <a:rPr lang="en-US" altLang="ko-KR" sz="2800" dirty="0"/>
              <a:t> </a:t>
            </a:r>
            <a:r>
              <a:rPr lang="en-US" altLang="ko-KR" sz="2800" b="1" dirty="0"/>
              <a:t>Cube-player</a:t>
            </a:r>
            <a:r>
              <a:rPr lang="en-US" altLang="ko-KR" sz="2800" dirty="0"/>
              <a:t> </a:t>
            </a:r>
            <a:r>
              <a:rPr lang="en-US" altLang="ko-KR" sz="2800" dirty="0">
                <a:solidFill>
                  <a:srgbClr val="FF0000"/>
                </a:solidFill>
              </a:rPr>
              <a:t>receives</a:t>
            </a:r>
            <a:r>
              <a:rPr lang="en-US" altLang="ko-KR" sz="2800" dirty="0"/>
              <a:t> the </a:t>
            </a:r>
            <a:r>
              <a:rPr lang="en-US" altLang="ko-KR" sz="2800" b="1" dirty="0"/>
              <a:t>Start</a:t>
            </a:r>
            <a:r>
              <a:rPr lang="en-US" altLang="ko-KR" sz="2800" dirty="0"/>
              <a:t>() message, </a:t>
            </a:r>
          </a:p>
          <a:p>
            <a:pPr lvl="1"/>
            <a:r>
              <a:rPr lang="en-US" altLang="ko-KR" sz="2400" dirty="0"/>
              <a:t>it </a:t>
            </a:r>
            <a:r>
              <a:rPr lang="en-US" altLang="ko-KR" sz="2400" dirty="0">
                <a:solidFill>
                  <a:srgbClr val="FF0000"/>
                </a:solidFill>
              </a:rPr>
              <a:t>sets</a:t>
            </a:r>
            <a:r>
              <a:rPr lang="en-US" altLang="ko-KR" sz="2400" dirty="0"/>
              <a:t> the </a:t>
            </a:r>
            <a:r>
              <a:rPr lang="en-US" altLang="ko-KR" sz="2400" b="1" i="1" dirty="0" err="1"/>
              <a:t>spawnPointManager</a:t>
            </a:r>
            <a:r>
              <a:rPr lang="en-US" altLang="ko-KR" sz="2400" dirty="0"/>
              <a:t> variable to be a </a:t>
            </a:r>
            <a:r>
              <a:rPr lang="en-US" altLang="ko-KR" sz="2400" dirty="0">
                <a:solidFill>
                  <a:srgbClr val="0070C0"/>
                </a:solidFill>
              </a:rPr>
              <a:t>reference</a:t>
            </a:r>
            <a:r>
              <a:rPr lang="en-US" altLang="ko-KR" sz="2400" dirty="0"/>
              <a:t> to its sibling </a:t>
            </a:r>
            <a:r>
              <a:rPr lang="en-US" altLang="ko-KR" sz="2400" i="1" dirty="0" err="1"/>
              <a:t>SpawnPointManager</a:t>
            </a:r>
            <a:r>
              <a:rPr lang="en-US" altLang="ko-KR" sz="2400" dirty="0"/>
              <a:t> script component. </a:t>
            </a:r>
          </a:p>
          <a:p>
            <a:pPr lvl="1"/>
            <a:r>
              <a:rPr lang="en-US" altLang="ko-KR" sz="2400" dirty="0"/>
              <a:t>Next, the </a:t>
            </a:r>
            <a:r>
              <a:rPr lang="en-US" altLang="ko-KR" sz="2400" dirty="0" err="1">
                <a:solidFill>
                  <a:srgbClr val="0070C0"/>
                </a:solidFill>
              </a:rPr>
              <a:t>coroutine</a:t>
            </a:r>
            <a:r>
              <a:rPr lang="en-US" altLang="ko-KR" sz="2400" dirty="0"/>
              <a:t> method is </a:t>
            </a:r>
            <a:r>
              <a:rPr lang="en-US" altLang="ko-KR" sz="2400" dirty="0">
                <a:solidFill>
                  <a:srgbClr val="FF0000"/>
                </a:solidFill>
              </a:rPr>
              <a:t>started</a:t>
            </a:r>
            <a:r>
              <a:rPr lang="en-US" altLang="ko-KR" sz="2400" dirty="0"/>
              <a:t> </a:t>
            </a:r>
            <a:r>
              <a:rPr lang="en-US" altLang="ko-KR" sz="2400" b="1" dirty="0" err="1"/>
              <a:t>CheckFireKeyAfterShortDelay</a:t>
            </a:r>
            <a:r>
              <a:rPr lang="en-US" altLang="ko-KR" sz="2400" dirty="0"/>
              <a:t>().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259876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Choosing destinations - How  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The </a:t>
            </a:r>
            <a:r>
              <a:rPr lang="en-US" altLang="ko-KR" sz="2800" b="1" dirty="0" err="1"/>
              <a:t>CheckFireKeyAfterShortDelay</a:t>
            </a:r>
            <a:r>
              <a:rPr lang="en-US" altLang="ko-KR" sz="2800" dirty="0"/>
              <a:t>() method </a:t>
            </a:r>
          </a:p>
          <a:p>
            <a:pPr lvl="1"/>
            <a:r>
              <a:rPr lang="en-US" altLang="ko-KR" sz="2600" dirty="0">
                <a:solidFill>
                  <a:srgbClr val="FF0000"/>
                </a:solidFill>
              </a:rPr>
              <a:t>uses</a:t>
            </a:r>
            <a:r>
              <a:rPr lang="en-US" altLang="ko-KR" sz="2600" dirty="0"/>
              <a:t> a typical Unity </a:t>
            </a:r>
            <a:r>
              <a:rPr lang="en-US" altLang="ko-KR" sz="2600" dirty="0" err="1">
                <a:solidFill>
                  <a:srgbClr val="0070C0"/>
                </a:solidFill>
              </a:rPr>
              <a:t>coroutine</a:t>
            </a:r>
            <a:r>
              <a:rPr lang="en-US" altLang="ko-KR" sz="2600" dirty="0"/>
              <a:t> technique that goes into an infinite loop using a delay controlled by the value of the </a:t>
            </a:r>
            <a:r>
              <a:rPr lang="en-US" altLang="ko-KR" sz="2600" b="1" dirty="0" err="1"/>
              <a:t>testFireKeyDelay</a:t>
            </a:r>
            <a:r>
              <a:rPr lang="en-US" altLang="ko-KR" sz="2600" dirty="0"/>
              <a:t> variable. </a:t>
            </a:r>
          </a:p>
          <a:p>
            <a:endParaRPr lang="en-US" altLang="ko-KR" sz="2800" dirty="0"/>
          </a:p>
          <a:p>
            <a:r>
              <a:rPr lang="en-US" altLang="ko-KR" sz="2800" dirty="0"/>
              <a:t>The </a:t>
            </a:r>
            <a:r>
              <a:rPr lang="en-US" altLang="ko-KR" sz="2800" b="1" dirty="0"/>
              <a:t>delay</a:t>
            </a:r>
            <a:r>
              <a:rPr lang="en-US" altLang="ko-KR" sz="2800" dirty="0"/>
              <a:t> is to make Unity wait before calling </a:t>
            </a:r>
            <a:r>
              <a:rPr lang="en-US" altLang="ko-KR" sz="2800" b="1" dirty="0" err="1"/>
              <a:t>CheckFireKey</a:t>
            </a:r>
            <a:r>
              <a:rPr lang="en-US" altLang="ko-KR" sz="2800" dirty="0"/>
              <a:t>() to </a:t>
            </a:r>
            <a:r>
              <a:rPr lang="en-US" altLang="ko-KR" sz="2800" dirty="0">
                <a:solidFill>
                  <a:srgbClr val="0070C0"/>
                </a:solidFill>
              </a:rPr>
              <a:t>test</a:t>
            </a:r>
            <a:r>
              <a:rPr lang="en-US" altLang="ko-KR" sz="2800" dirty="0"/>
              <a:t> </a:t>
            </a:r>
            <a:r>
              <a:rPr lang="en-US" altLang="ko-KR" sz="2800" dirty="0">
                <a:solidFill>
                  <a:srgbClr val="00B050"/>
                </a:solidFill>
              </a:rPr>
              <a:t>if the user wants a new sphere to be spawned</a:t>
            </a:r>
            <a:r>
              <a:rPr lang="en-US" altLang="ko-KR" sz="28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429958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Choosing destinations - How  </a:t>
            </a:r>
            <a:endParaRPr lang="ko-KR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33" y="2343151"/>
            <a:ext cx="8643584" cy="3028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97000" y="2343151"/>
            <a:ext cx="7099300" cy="3028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rgbClr val="00B050"/>
                </a:solidFill>
              </a:rPr>
              <a:t>Coroutines</a:t>
            </a:r>
            <a:r>
              <a:rPr lang="en-US" altLang="ko-KR" sz="1600" dirty="0"/>
              <a:t> are an advanced technique, where </a:t>
            </a:r>
            <a:r>
              <a:rPr lang="en-US" altLang="ko-KR" sz="1600" dirty="0">
                <a:solidFill>
                  <a:srgbClr val="00B050"/>
                </a:solidFill>
              </a:rPr>
              <a:t>execution inside the method</a:t>
            </a:r>
          </a:p>
          <a:p>
            <a:r>
              <a:rPr lang="en-US" altLang="ko-KR" sz="1600" dirty="0">
                <a:solidFill>
                  <a:srgbClr val="00B050"/>
                </a:solidFill>
              </a:rPr>
              <a:t>can be paused, and resumed from the same point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/>
              <a:t>The Yield command temporarily halts the execution of code in the method, allowing Unity to go off and execute code in the other </a:t>
            </a:r>
            <a:r>
              <a:rPr lang="en-US" altLang="ko-KR" sz="1600" dirty="0" err="1"/>
              <a:t>GameObjects</a:t>
            </a:r>
            <a:r>
              <a:rPr lang="en-US" altLang="ko-KR" sz="1600" dirty="0"/>
              <a:t> and undertake physics and rendering work and more. </a:t>
            </a:r>
          </a:p>
          <a:p>
            <a:r>
              <a:rPr lang="en-US" altLang="ko-KR" sz="1600" dirty="0"/>
              <a:t>They are perfect for situations where</a:t>
            </a:r>
            <a:r>
              <a:rPr lang="en-US" altLang="ko-KR" sz="1600" dirty="0">
                <a:solidFill>
                  <a:srgbClr val="00B050"/>
                </a:solidFill>
              </a:rPr>
              <a:t>, at regular intervals, we wish to check whether something has happened </a:t>
            </a:r>
            <a:r>
              <a:rPr lang="en-US" altLang="ko-KR" sz="1600" dirty="0"/>
              <a:t>(such as testing for the Fire key, or whether a response message has been received from an Internet request and so on).</a:t>
            </a:r>
          </a:p>
          <a:p>
            <a:endParaRPr lang="en-US" altLang="ko-KR" sz="1600" dirty="0"/>
          </a:p>
          <a:p>
            <a:r>
              <a:rPr lang="en-US" altLang="ko-KR" sz="1600" dirty="0"/>
              <a:t>Learn more about the Unity </a:t>
            </a:r>
            <a:r>
              <a:rPr lang="en-US" altLang="ko-KR" sz="1600" dirty="0" err="1"/>
              <a:t>coroutines</a:t>
            </a:r>
            <a:r>
              <a:rPr lang="en-US" altLang="ko-KR" sz="1600" dirty="0"/>
              <a:t> at http://docs.unity3d.com/Manual/Coroutines.html.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716691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Choosing destinations - How  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The </a:t>
            </a:r>
            <a:r>
              <a:rPr lang="en-US" altLang="ko-KR" sz="2800" b="1" dirty="0" err="1"/>
              <a:t>SpawnBall</a:t>
            </a:r>
            <a:r>
              <a:rPr lang="en-US" altLang="ko-KR" sz="2800" dirty="0"/>
              <a:t> method </a:t>
            </a:r>
            <a:r>
              <a:rPr lang="en-US" altLang="ko-KR" sz="2800" b="1" dirty="0" err="1"/>
              <a:t>CheckFireKey</a:t>
            </a:r>
            <a:r>
              <a:rPr lang="en-US" altLang="ko-KR" sz="2800" dirty="0"/>
              <a:t>() </a:t>
            </a:r>
          </a:p>
          <a:p>
            <a:pPr lvl="1"/>
            <a:r>
              <a:rPr lang="en-US" altLang="ko-KR" sz="2400" dirty="0">
                <a:solidFill>
                  <a:srgbClr val="0070C0"/>
                </a:solidFill>
              </a:rPr>
              <a:t>tests</a:t>
            </a:r>
            <a:r>
              <a:rPr lang="en-US" altLang="ko-KR" sz="2400" dirty="0"/>
              <a:t> whether, at that instant, the user is </a:t>
            </a:r>
            <a:r>
              <a:rPr lang="en-US" altLang="ko-KR" sz="2400" dirty="0">
                <a:solidFill>
                  <a:srgbClr val="0070C0"/>
                </a:solidFill>
              </a:rPr>
              <a:t>pressing</a:t>
            </a:r>
            <a:r>
              <a:rPr lang="en-US" altLang="ko-KR" sz="2400" dirty="0"/>
              <a:t> the </a:t>
            </a:r>
            <a:r>
              <a:rPr lang="en-US" altLang="ko-KR" sz="2400" b="1" dirty="0"/>
              <a:t>Fire</a:t>
            </a:r>
            <a:r>
              <a:rPr lang="en-US" altLang="ko-KR" sz="2400" dirty="0"/>
              <a:t> button. </a:t>
            </a:r>
          </a:p>
          <a:p>
            <a:pPr lvl="1"/>
            <a:r>
              <a:rPr lang="en-US" altLang="ko-KR" sz="2400" dirty="0"/>
              <a:t>If the </a:t>
            </a:r>
            <a:r>
              <a:rPr lang="en-US" altLang="ko-KR" sz="2400" b="1" dirty="0"/>
              <a:t>Fire</a:t>
            </a:r>
            <a:r>
              <a:rPr lang="en-US" altLang="ko-KR" sz="2400" dirty="0"/>
              <a:t> button is </a:t>
            </a:r>
            <a:r>
              <a:rPr lang="en-US" altLang="ko-KR" sz="2400" dirty="0">
                <a:solidFill>
                  <a:srgbClr val="0070C0"/>
                </a:solidFill>
              </a:rPr>
              <a:t>pressed</a:t>
            </a:r>
            <a:r>
              <a:rPr lang="en-US" altLang="ko-KR" sz="2400" dirty="0"/>
              <a:t>, then the </a:t>
            </a:r>
            <a:r>
              <a:rPr lang="en-US" altLang="ko-KR" sz="2400" b="1" dirty="0" err="1"/>
              <a:t>CreateSphere</a:t>
            </a:r>
            <a:r>
              <a:rPr lang="en-US" altLang="ko-KR" sz="2400" dirty="0"/>
              <a:t>()method is </a:t>
            </a:r>
            <a:r>
              <a:rPr lang="en-US" altLang="ko-KR" sz="2400" dirty="0">
                <a:solidFill>
                  <a:srgbClr val="0070C0"/>
                </a:solidFill>
              </a:rPr>
              <a:t>called</a:t>
            </a:r>
            <a:r>
              <a:rPr lang="en-US" altLang="ko-KR" sz="2400" dirty="0"/>
              <a:t>. </a:t>
            </a:r>
          </a:p>
          <a:p>
            <a:pPr lvl="1"/>
            <a:r>
              <a:rPr lang="en-US" altLang="ko-KR" sz="2400" dirty="0"/>
              <a:t>Also, the </a:t>
            </a:r>
            <a:r>
              <a:rPr lang="en-US" altLang="ko-KR" sz="2400" b="1" dirty="0" err="1"/>
              <a:t>testFireKeyDelay</a:t>
            </a:r>
            <a:r>
              <a:rPr lang="en-US" altLang="ko-KR" sz="2400" dirty="0"/>
              <a:t> variable is set to 0.5. </a:t>
            </a:r>
          </a:p>
          <a:p>
            <a:pPr lvl="1"/>
            <a:r>
              <a:rPr lang="en-US" altLang="ko-KR" sz="2400" dirty="0">
                <a:solidFill>
                  <a:srgbClr val="00B050"/>
                </a:solidFill>
              </a:rPr>
              <a:t>This ensures that we won't test the Fire button again for half a second</a:t>
            </a:r>
            <a:r>
              <a:rPr lang="en-US" altLang="ko-KR" sz="2400" dirty="0"/>
              <a:t>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007675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Choosing destinations - How  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The </a:t>
            </a:r>
            <a:r>
              <a:rPr lang="en-US" altLang="ko-KR" sz="2800" b="1" dirty="0" err="1"/>
              <a:t>SpawnBall</a:t>
            </a:r>
            <a:r>
              <a:rPr lang="en-US" altLang="ko-KR" sz="2800" dirty="0"/>
              <a:t> method </a:t>
            </a:r>
            <a:r>
              <a:rPr lang="en-US" altLang="ko-KR" sz="2800" b="1" dirty="0" err="1"/>
              <a:t>CreateSphere</a:t>
            </a:r>
            <a:r>
              <a:rPr lang="en-US" altLang="ko-KR" sz="2800" dirty="0"/>
              <a:t>() </a:t>
            </a:r>
          </a:p>
          <a:p>
            <a:pPr lvl="1"/>
            <a:r>
              <a:rPr lang="en-US" altLang="ko-KR" sz="2800" dirty="0">
                <a:solidFill>
                  <a:srgbClr val="00B050"/>
                </a:solidFill>
              </a:rPr>
              <a:t>assigns</a:t>
            </a:r>
            <a:r>
              <a:rPr lang="en-US" altLang="ko-KR" sz="2800" dirty="0"/>
              <a:t> variable </a:t>
            </a:r>
            <a:r>
              <a:rPr lang="en-US" altLang="ko-KR" sz="2800" b="1" dirty="0" err="1"/>
              <a:t>spawnPoint</a:t>
            </a:r>
            <a:r>
              <a:rPr lang="en-US" altLang="ko-KR" sz="2800" dirty="0"/>
              <a:t> to the </a:t>
            </a:r>
            <a:r>
              <a:rPr lang="en-US" altLang="ko-KR" sz="2800" dirty="0" err="1"/>
              <a:t>GameObject</a:t>
            </a:r>
            <a:r>
              <a:rPr lang="en-US" altLang="ko-KR" sz="2800" dirty="0"/>
              <a:t> returned by a call to the </a:t>
            </a:r>
            <a:r>
              <a:rPr lang="en-US" altLang="ko-KR" sz="2800" b="1" dirty="0" err="1"/>
              <a:t>RandomSpawnpoint</a:t>
            </a:r>
            <a:r>
              <a:rPr lang="en-US" altLang="ko-KR" sz="2800" dirty="0"/>
              <a:t>(…) method of the </a:t>
            </a:r>
            <a:r>
              <a:rPr lang="en-US" altLang="ko-KR" sz="2800" b="1" dirty="0" err="1"/>
              <a:t>spawnPointManager</a:t>
            </a:r>
            <a:r>
              <a:rPr lang="en-US" altLang="ko-KR" sz="2800" dirty="0"/>
              <a:t>. </a:t>
            </a:r>
          </a:p>
          <a:p>
            <a:pPr lvl="1"/>
            <a:r>
              <a:rPr lang="en-US" altLang="ko-KR" sz="2800" dirty="0"/>
              <a:t>Then it </a:t>
            </a:r>
            <a:r>
              <a:rPr lang="en-US" altLang="ko-KR" sz="2800" dirty="0">
                <a:solidFill>
                  <a:srgbClr val="00B050"/>
                </a:solidFill>
              </a:rPr>
              <a:t>creates</a:t>
            </a:r>
            <a:r>
              <a:rPr lang="en-US" altLang="ko-KR" sz="2800" dirty="0"/>
              <a:t> a new instance of </a:t>
            </a:r>
            <a:r>
              <a:rPr lang="en-US" altLang="ko-KR" sz="2800" b="1" dirty="0" err="1"/>
              <a:t>prefab_Ball</a:t>
            </a:r>
            <a:r>
              <a:rPr lang="en-US" altLang="ko-KR" sz="2800" dirty="0"/>
              <a:t> (via the public variable) at the same position as the </a:t>
            </a:r>
            <a:r>
              <a:rPr lang="en-US" altLang="ko-KR" sz="2800" b="1" dirty="0" err="1"/>
              <a:t>spawnPoint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GameObject</a:t>
            </a:r>
            <a:r>
              <a:rPr lang="en-US" altLang="ko-KR" sz="2800" dirty="0"/>
              <a:t>.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275336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BC703-77FC-4869-BF34-8F1BE2E3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Choosing destinations – </a:t>
            </a:r>
            <a:r>
              <a:rPr lang="en-US" altLang="ko-KR" b="1" dirty="0"/>
              <a:t>Nearest Spawn Point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CF608-9B48-40E4-92E2-18B470D61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3 modification</a:t>
            </a:r>
          </a:p>
        </p:txBody>
      </p:sp>
    </p:spTree>
    <p:extLst>
      <p:ext uri="{BB962C8B-B14F-4D97-AF65-F5344CB8AC3E}">
        <p14:creationId xmlns:p14="http://schemas.microsoft.com/office/powerpoint/2010/main" val="94582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Positions, Movement and Navigation for </a:t>
            </a:r>
            <a:r>
              <a:rPr lang="en-US" altLang="ko-KR" sz="4000" b="1" dirty="0"/>
              <a:t>Character </a:t>
            </a:r>
            <a:r>
              <a:rPr lang="en-US" altLang="ko-KR" sz="4000" b="1" dirty="0" err="1"/>
              <a:t>GameObjects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5683719" cy="4023360"/>
          </a:xfrm>
        </p:spPr>
        <p:txBody>
          <a:bodyPr>
            <a:no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Vector3</a:t>
            </a:r>
            <a:r>
              <a:rPr lang="en-US" altLang="ko-KR" sz="2800" dirty="0"/>
              <a:t> class</a:t>
            </a:r>
          </a:p>
          <a:p>
            <a:pPr lvl="1"/>
            <a:r>
              <a:rPr lang="en-US" altLang="ko-KR" sz="2400" dirty="0"/>
              <a:t>A fundamental class of object for 3D games (and to some extent, 2D games as well)</a:t>
            </a:r>
          </a:p>
          <a:p>
            <a:pPr lvl="1"/>
            <a:r>
              <a:rPr lang="en-US" altLang="ko-KR" sz="2400" dirty="0"/>
              <a:t>An object that store and manipulate (</a:t>
            </a:r>
            <a:r>
              <a:rPr lang="en-US" altLang="ko-KR" sz="2400" dirty="0" err="1"/>
              <a:t>x,y,z</a:t>
            </a:r>
            <a:r>
              <a:rPr lang="en-US" altLang="ko-KR" sz="2400" dirty="0"/>
              <a:t>) values representing locations in 3D space. </a:t>
            </a:r>
          </a:p>
          <a:p>
            <a:r>
              <a:rPr lang="en-US" altLang="ko-KR" dirty="0"/>
              <a:t>If we draw an imaginary arrow from the origin (0,0,0) to a point on space, then the direction and length of this arrow (vector) can represent a </a:t>
            </a:r>
            <a:r>
              <a:rPr lang="en-US" altLang="ko-KR" dirty="0">
                <a:solidFill>
                  <a:srgbClr val="FF0000"/>
                </a:solidFill>
              </a:rPr>
              <a:t>velocity</a:t>
            </a:r>
            <a:r>
              <a:rPr lang="en-US" altLang="ko-KR" dirty="0"/>
              <a:t> or </a:t>
            </a:r>
            <a:r>
              <a:rPr lang="en-US" altLang="ko-KR" dirty="0">
                <a:solidFill>
                  <a:srgbClr val="FF0000"/>
                </a:solidFill>
              </a:rPr>
              <a:t>force</a:t>
            </a:r>
            <a:r>
              <a:rPr lang="en-US" altLang="ko-KR" dirty="0"/>
              <a:t> (that is, a certain amount of magnitude in a certain direction).</a:t>
            </a:r>
            <a:endParaRPr lang="en-US" altLang="ko-KR" sz="3200" dirty="0"/>
          </a:p>
        </p:txBody>
      </p:sp>
      <p:pic>
        <p:nvPicPr>
          <p:cNvPr id="1026" name="Picture 2" descr="Image result for vector3 un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628" y="2752825"/>
            <a:ext cx="2099251" cy="183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6459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Choosing destinations – </a:t>
            </a:r>
            <a:r>
              <a:rPr lang="en-US" altLang="ko-KR" b="1" dirty="0"/>
              <a:t>Nearest Spawn Point</a:t>
            </a:r>
            <a:endParaRPr lang="ko-KR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find the nearest spawn point, we need to do the following:</a:t>
            </a:r>
          </a:p>
          <a:p>
            <a:r>
              <a:rPr lang="en-US" altLang="ko-KR" dirty="0"/>
              <a:t>1. </a:t>
            </a:r>
            <a:r>
              <a:rPr lang="en-US" altLang="ko-KR" dirty="0">
                <a:solidFill>
                  <a:srgbClr val="FF0000"/>
                </a:solidFill>
              </a:rPr>
              <a:t>Add</a:t>
            </a:r>
            <a:r>
              <a:rPr lang="en-US" altLang="ko-KR" dirty="0"/>
              <a:t> the following method to the C# script class called </a:t>
            </a:r>
            <a:r>
              <a:rPr lang="en-US" altLang="ko-KR" i="1" dirty="0" err="1"/>
              <a:t>SpawnPointManager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718109" y="3002091"/>
            <a:ext cx="617460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urierStd"/>
              </a:rPr>
              <a:t>public </a:t>
            </a:r>
            <a:r>
              <a:rPr lang="en-US" altLang="ko-KR" sz="1400" dirty="0" err="1">
                <a:latin typeface="CourierStd"/>
              </a:rPr>
              <a:t>GameObject</a:t>
            </a:r>
            <a:r>
              <a:rPr lang="en-US" altLang="ko-KR" sz="1400" dirty="0">
                <a:latin typeface="CourierStd"/>
              </a:rPr>
              <a:t> </a:t>
            </a:r>
            <a:r>
              <a:rPr lang="en-US" altLang="ko-KR" sz="1400" dirty="0" err="1">
                <a:latin typeface="CourierStd"/>
              </a:rPr>
              <a:t>NearestSpawnpoint</a:t>
            </a:r>
            <a:r>
              <a:rPr lang="en-US" altLang="ko-KR" sz="1400" dirty="0">
                <a:latin typeface="CourierStd"/>
              </a:rPr>
              <a:t> (Vector3 source)</a:t>
            </a:r>
          </a:p>
          <a:p>
            <a:r>
              <a:rPr lang="en-US" altLang="ko-KR" sz="1400" dirty="0">
                <a:latin typeface="CourierStd"/>
              </a:rPr>
              <a:t>{</a:t>
            </a:r>
          </a:p>
          <a:p>
            <a:r>
              <a:rPr lang="en-US" altLang="ko-KR" sz="1400" dirty="0" err="1">
                <a:latin typeface="CourierStd"/>
              </a:rPr>
              <a:t>GameObject</a:t>
            </a:r>
            <a:r>
              <a:rPr lang="en-US" altLang="ko-KR" sz="1400" dirty="0">
                <a:latin typeface="CourierStd"/>
              </a:rPr>
              <a:t> </a:t>
            </a:r>
            <a:r>
              <a:rPr lang="en-US" altLang="ko-KR" sz="1400" dirty="0" err="1">
                <a:latin typeface="CourierStd"/>
              </a:rPr>
              <a:t>nearestSpawnPoint</a:t>
            </a:r>
            <a:r>
              <a:rPr lang="en-US" altLang="ko-KR" sz="1400" dirty="0">
                <a:latin typeface="CourierStd"/>
              </a:rPr>
              <a:t> = </a:t>
            </a:r>
            <a:r>
              <a:rPr lang="en-US" altLang="ko-KR" sz="1400" dirty="0" err="1">
                <a:latin typeface="CourierStd"/>
              </a:rPr>
              <a:t>spawnPoints</a:t>
            </a:r>
            <a:r>
              <a:rPr lang="en-US" altLang="ko-KR" sz="1400" dirty="0">
                <a:latin typeface="CourierStd"/>
              </a:rPr>
              <a:t>[0]; </a:t>
            </a:r>
          </a:p>
          <a:p>
            <a:r>
              <a:rPr lang="en-US" altLang="ko-KR" sz="1400" dirty="0">
                <a:latin typeface="CourierStd"/>
              </a:rPr>
              <a:t>Vector3 </a:t>
            </a:r>
            <a:r>
              <a:rPr lang="en-US" altLang="ko-KR" sz="1400" dirty="0" err="1">
                <a:latin typeface="CourierStd"/>
              </a:rPr>
              <a:t>spawnPointPos</a:t>
            </a:r>
            <a:r>
              <a:rPr lang="en-US" altLang="ko-KR" sz="1400" dirty="0">
                <a:latin typeface="CourierStd"/>
              </a:rPr>
              <a:t> = </a:t>
            </a:r>
            <a:r>
              <a:rPr lang="en-US" altLang="ko-KR" sz="1400" dirty="0" err="1">
                <a:latin typeface="CourierStd"/>
              </a:rPr>
              <a:t>spawnPoints</a:t>
            </a:r>
            <a:r>
              <a:rPr lang="en-US" altLang="ko-KR" sz="1400" dirty="0">
                <a:latin typeface="CourierStd"/>
              </a:rPr>
              <a:t>[0].</a:t>
            </a:r>
            <a:r>
              <a:rPr lang="en-US" altLang="ko-KR" sz="1400" dirty="0" err="1">
                <a:latin typeface="CourierStd"/>
              </a:rPr>
              <a:t>transform.position</a:t>
            </a:r>
            <a:r>
              <a:rPr lang="en-US" altLang="ko-KR" sz="1400" dirty="0">
                <a:latin typeface="CourierStd"/>
              </a:rPr>
              <a:t>;</a:t>
            </a:r>
          </a:p>
          <a:p>
            <a:r>
              <a:rPr lang="en-US" altLang="ko-KR" sz="1400" dirty="0">
                <a:latin typeface="CourierStd"/>
              </a:rPr>
              <a:t>float </a:t>
            </a:r>
            <a:r>
              <a:rPr lang="en-US" altLang="ko-KR" sz="1400" dirty="0" err="1">
                <a:latin typeface="CourierStd"/>
              </a:rPr>
              <a:t>shortestDistance</a:t>
            </a:r>
            <a:r>
              <a:rPr lang="en-US" altLang="ko-KR" sz="1400" dirty="0">
                <a:latin typeface="CourierStd"/>
              </a:rPr>
              <a:t> = Vector3.Distance(source,</a:t>
            </a:r>
          </a:p>
          <a:p>
            <a:r>
              <a:rPr lang="en-US" altLang="ko-KR" sz="1400" dirty="0" err="1">
                <a:latin typeface="CourierStd"/>
              </a:rPr>
              <a:t>spawnPointPos</a:t>
            </a:r>
            <a:r>
              <a:rPr lang="en-US" altLang="ko-KR" sz="1400" dirty="0">
                <a:latin typeface="CourierStd"/>
              </a:rPr>
              <a:t>);</a:t>
            </a:r>
          </a:p>
          <a:p>
            <a:r>
              <a:rPr lang="en-US" altLang="ko-KR" sz="1400" dirty="0">
                <a:latin typeface="CourierStd"/>
              </a:rPr>
              <a:t>for (</a:t>
            </a:r>
            <a:r>
              <a:rPr lang="en-US" altLang="ko-KR" sz="1400" dirty="0" err="1">
                <a:latin typeface="CourierStd"/>
              </a:rPr>
              <a:t>int</a:t>
            </a:r>
            <a:r>
              <a:rPr lang="en-US" altLang="ko-KR" sz="1400" dirty="0">
                <a:latin typeface="CourierStd"/>
              </a:rPr>
              <a:t> </a:t>
            </a:r>
            <a:r>
              <a:rPr lang="en-US" altLang="ko-KR" sz="1400" dirty="0" err="1">
                <a:latin typeface="CourierStd"/>
              </a:rPr>
              <a:t>i</a:t>
            </a:r>
            <a:r>
              <a:rPr lang="en-US" altLang="ko-KR" sz="1400" dirty="0">
                <a:latin typeface="CourierStd"/>
              </a:rPr>
              <a:t> = 1; </a:t>
            </a:r>
            <a:r>
              <a:rPr lang="en-US" altLang="ko-KR" sz="1400" dirty="0" err="1">
                <a:latin typeface="CourierStd"/>
              </a:rPr>
              <a:t>i</a:t>
            </a:r>
            <a:r>
              <a:rPr lang="en-US" altLang="ko-KR" sz="1400" dirty="0">
                <a:latin typeface="CourierStd"/>
              </a:rPr>
              <a:t> &lt; </a:t>
            </a:r>
            <a:r>
              <a:rPr lang="en-US" altLang="ko-KR" sz="1400" dirty="0" err="1">
                <a:latin typeface="CourierStd"/>
              </a:rPr>
              <a:t>spawnPoints.Length</a:t>
            </a:r>
            <a:r>
              <a:rPr lang="en-US" altLang="ko-KR" sz="1400" dirty="0">
                <a:latin typeface="CourierStd"/>
              </a:rPr>
              <a:t>; </a:t>
            </a:r>
            <a:r>
              <a:rPr lang="en-US" altLang="ko-KR" sz="1400" dirty="0" err="1">
                <a:latin typeface="CourierStd"/>
              </a:rPr>
              <a:t>i</a:t>
            </a:r>
            <a:r>
              <a:rPr lang="en-US" altLang="ko-KR" sz="1400" dirty="0">
                <a:latin typeface="CourierStd"/>
              </a:rPr>
              <a:t>++){</a:t>
            </a:r>
          </a:p>
          <a:p>
            <a:r>
              <a:rPr lang="en-US" altLang="ko-KR" sz="1400" dirty="0" err="1">
                <a:latin typeface="CourierStd"/>
              </a:rPr>
              <a:t>spawnPointPos</a:t>
            </a:r>
            <a:r>
              <a:rPr lang="en-US" altLang="ko-KR" sz="1400" dirty="0">
                <a:latin typeface="CourierStd"/>
              </a:rPr>
              <a:t> = </a:t>
            </a:r>
            <a:r>
              <a:rPr lang="en-US" altLang="ko-KR" sz="1400" dirty="0" err="1">
                <a:latin typeface="CourierStd"/>
              </a:rPr>
              <a:t>spawnPoints</a:t>
            </a:r>
            <a:r>
              <a:rPr lang="en-US" altLang="ko-KR" sz="1400" dirty="0">
                <a:latin typeface="CourierStd"/>
              </a:rPr>
              <a:t>[</a:t>
            </a:r>
            <a:r>
              <a:rPr lang="en-US" altLang="ko-KR" sz="1400" dirty="0" err="1">
                <a:latin typeface="CourierStd"/>
              </a:rPr>
              <a:t>i</a:t>
            </a:r>
            <a:r>
              <a:rPr lang="en-US" altLang="ko-KR" sz="1400" dirty="0">
                <a:latin typeface="CourierStd"/>
              </a:rPr>
              <a:t>].</a:t>
            </a:r>
            <a:r>
              <a:rPr lang="en-US" altLang="ko-KR" sz="1400" dirty="0" err="1">
                <a:latin typeface="CourierStd"/>
              </a:rPr>
              <a:t>transform.position</a:t>
            </a:r>
            <a:r>
              <a:rPr lang="en-US" altLang="ko-KR" sz="1400" dirty="0">
                <a:latin typeface="CourierStd"/>
              </a:rPr>
              <a:t>;</a:t>
            </a:r>
          </a:p>
          <a:p>
            <a:r>
              <a:rPr lang="en-US" altLang="ko-KR" sz="1400" dirty="0">
                <a:latin typeface="CourierStd"/>
              </a:rPr>
              <a:t>float </a:t>
            </a:r>
            <a:r>
              <a:rPr lang="en-US" altLang="ko-KR" sz="1400" dirty="0" err="1">
                <a:latin typeface="CourierStd"/>
              </a:rPr>
              <a:t>newDist</a:t>
            </a:r>
            <a:r>
              <a:rPr lang="en-US" altLang="ko-KR" sz="1400" dirty="0">
                <a:latin typeface="CourierStd"/>
              </a:rPr>
              <a:t> = Vector3.Distance(source, </a:t>
            </a:r>
            <a:r>
              <a:rPr lang="en-US" altLang="ko-KR" sz="1400" dirty="0" err="1">
                <a:latin typeface="CourierStd"/>
              </a:rPr>
              <a:t>spawnPointPos</a:t>
            </a:r>
            <a:r>
              <a:rPr lang="en-US" altLang="ko-KR" sz="1400" dirty="0">
                <a:latin typeface="CourierStd"/>
              </a:rPr>
              <a:t>);</a:t>
            </a:r>
          </a:p>
          <a:p>
            <a:r>
              <a:rPr lang="en-US" altLang="ko-KR" sz="1400" dirty="0">
                <a:latin typeface="CourierStd"/>
              </a:rPr>
              <a:t>if (</a:t>
            </a:r>
            <a:r>
              <a:rPr lang="en-US" altLang="ko-KR" sz="1400" dirty="0" err="1">
                <a:latin typeface="CourierStd"/>
              </a:rPr>
              <a:t>newDist</a:t>
            </a:r>
            <a:r>
              <a:rPr lang="en-US" altLang="ko-KR" sz="1400" dirty="0">
                <a:latin typeface="CourierStd"/>
              </a:rPr>
              <a:t> &lt; </a:t>
            </a:r>
            <a:r>
              <a:rPr lang="en-US" altLang="ko-KR" sz="1400" dirty="0" err="1">
                <a:latin typeface="CourierStd"/>
              </a:rPr>
              <a:t>shortestDistance</a:t>
            </a:r>
            <a:r>
              <a:rPr lang="en-US" altLang="ko-KR" sz="1400" dirty="0">
                <a:latin typeface="CourierStd"/>
              </a:rPr>
              <a:t>){</a:t>
            </a:r>
          </a:p>
          <a:p>
            <a:r>
              <a:rPr lang="en-US" altLang="ko-KR" sz="1400" dirty="0" err="1">
                <a:latin typeface="CourierStd"/>
              </a:rPr>
              <a:t>shortestDistance</a:t>
            </a:r>
            <a:r>
              <a:rPr lang="en-US" altLang="ko-KR" sz="1400" dirty="0">
                <a:latin typeface="CourierStd"/>
              </a:rPr>
              <a:t> = </a:t>
            </a:r>
            <a:r>
              <a:rPr lang="en-US" altLang="ko-KR" sz="1400" dirty="0" err="1">
                <a:latin typeface="CourierStd"/>
              </a:rPr>
              <a:t>newDist</a:t>
            </a:r>
            <a:r>
              <a:rPr lang="en-US" altLang="ko-KR" sz="1400" dirty="0">
                <a:latin typeface="CourierStd"/>
              </a:rPr>
              <a:t>;</a:t>
            </a:r>
          </a:p>
          <a:p>
            <a:r>
              <a:rPr lang="en-US" altLang="ko-KR" sz="1400" dirty="0" err="1">
                <a:latin typeface="CourierStd"/>
              </a:rPr>
              <a:t>nearestSpawnPoint</a:t>
            </a:r>
            <a:r>
              <a:rPr lang="en-US" altLang="ko-KR" sz="1400" dirty="0">
                <a:latin typeface="CourierStd"/>
              </a:rPr>
              <a:t> = </a:t>
            </a:r>
            <a:r>
              <a:rPr lang="en-US" altLang="ko-KR" sz="1400" dirty="0" err="1">
                <a:latin typeface="CourierStd"/>
              </a:rPr>
              <a:t>spawnPoints</a:t>
            </a:r>
            <a:r>
              <a:rPr lang="en-US" altLang="ko-KR" sz="1400" dirty="0">
                <a:latin typeface="CourierStd"/>
              </a:rPr>
              <a:t>[</a:t>
            </a:r>
            <a:r>
              <a:rPr lang="en-US" altLang="ko-KR" sz="1400" dirty="0" err="1">
                <a:latin typeface="CourierStd"/>
              </a:rPr>
              <a:t>i</a:t>
            </a:r>
            <a:r>
              <a:rPr lang="en-US" altLang="ko-KR" sz="1400" dirty="0">
                <a:latin typeface="CourierStd"/>
              </a:rPr>
              <a:t>];}</a:t>
            </a:r>
          </a:p>
          <a:p>
            <a:r>
              <a:rPr lang="en-US" altLang="ko-KR" sz="1400" dirty="0">
                <a:latin typeface="CourierStd"/>
              </a:rPr>
              <a:t>}</a:t>
            </a:r>
          </a:p>
          <a:p>
            <a:r>
              <a:rPr lang="en-US" altLang="ko-KR" sz="1400" dirty="0">
                <a:latin typeface="CourierStd"/>
              </a:rPr>
              <a:t>return </a:t>
            </a:r>
            <a:r>
              <a:rPr lang="en-US" altLang="ko-KR" sz="1400" dirty="0" err="1">
                <a:latin typeface="CourierStd"/>
              </a:rPr>
              <a:t>nearestSpawnPoint</a:t>
            </a:r>
            <a:r>
              <a:rPr lang="en-US" altLang="ko-KR" sz="1400" dirty="0">
                <a:latin typeface="CourierStd"/>
              </a:rPr>
              <a:t>;</a:t>
            </a:r>
          </a:p>
          <a:p>
            <a:r>
              <a:rPr lang="en-US" altLang="ko-KR" sz="1400" dirty="0">
                <a:latin typeface="CourierStd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500383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Choosing destinations – Nearest Spawn Point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 We now need to change the first line in the C# class called </a:t>
            </a:r>
            <a:r>
              <a:rPr lang="en-US" altLang="ko-KR" dirty="0" err="1"/>
              <a:t>SpawnBall</a:t>
            </a:r>
            <a:r>
              <a:rPr lang="en-US" altLang="ko-KR" dirty="0"/>
              <a:t> so that the </a:t>
            </a:r>
            <a:r>
              <a:rPr lang="en-US" altLang="ko-KR" dirty="0" err="1"/>
              <a:t>spawnPoint</a:t>
            </a:r>
            <a:r>
              <a:rPr lang="en-US" altLang="ko-KR" dirty="0"/>
              <a:t> variable is set by a call to our new method called </a:t>
            </a:r>
            <a:r>
              <a:rPr lang="en-US" altLang="ko-KR" i="1" dirty="0" err="1"/>
              <a:t>NearestSpawnpoint</a:t>
            </a:r>
            <a:r>
              <a:rPr lang="en-US" altLang="ko-KR" dirty="0"/>
              <a:t>(…):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232034" y="3228153"/>
            <a:ext cx="73729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Std"/>
              </a:rPr>
              <a:t>private void </a:t>
            </a:r>
            <a:r>
              <a:rPr lang="en-US" altLang="ko-KR" dirty="0" err="1">
                <a:latin typeface="CourierStd"/>
              </a:rPr>
              <a:t>CreateSphere</a:t>
            </a:r>
            <a:r>
              <a:rPr lang="en-US" altLang="ko-KR" dirty="0">
                <a:latin typeface="CourierStd"/>
              </a:rPr>
              <a:t>()</a:t>
            </a:r>
          </a:p>
          <a:p>
            <a:r>
              <a:rPr lang="en-US" altLang="ko-KR" dirty="0">
                <a:latin typeface="CourierStd"/>
              </a:rPr>
              <a:t>{</a:t>
            </a:r>
          </a:p>
          <a:p>
            <a:r>
              <a:rPr lang="en-US" altLang="ko-KR" dirty="0" err="1">
                <a:latin typeface="CourierStd"/>
              </a:rPr>
              <a:t>GameObject</a:t>
            </a:r>
            <a:r>
              <a:rPr lang="en-US" altLang="ko-KR" dirty="0">
                <a:latin typeface="CourierStd"/>
              </a:rPr>
              <a:t> </a:t>
            </a:r>
            <a:r>
              <a:rPr lang="en-US" altLang="ko-KR" dirty="0" err="1">
                <a:latin typeface="CourierStd"/>
              </a:rPr>
              <a:t>spawnPoint</a:t>
            </a:r>
            <a:r>
              <a:rPr lang="en-US" altLang="ko-KR" dirty="0">
                <a:latin typeface="CourierStd"/>
              </a:rPr>
              <a:t> = </a:t>
            </a:r>
            <a:r>
              <a:rPr lang="en-US" altLang="ko-KR" dirty="0" err="1">
                <a:latin typeface="CourierStd"/>
              </a:rPr>
              <a:t>spawnPointManager</a:t>
            </a:r>
            <a:r>
              <a:rPr lang="en-US" altLang="ko-KR" dirty="0">
                <a:latin typeface="CourierStd"/>
              </a:rPr>
              <a:t>.</a:t>
            </a:r>
          </a:p>
          <a:p>
            <a:r>
              <a:rPr lang="en-US" altLang="ko-KR" dirty="0" err="1">
                <a:latin typeface="CourierStd"/>
              </a:rPr>
              <a:t>NearestSpawnpoint</a:t>
            </a:r>
            <a:r>
              <a:rPr lang="en-US" altLang="ko-KR" dirty="0">
                <a:latin typeface="CourierStd"/>
              </a:rPr>
              <a:t>(</a:t>
            </a:r>
            <a:r>
              <a:rPr lang="en-US" altLang="ko-KR" dirty="0" err="1">
                <a:latin typeface="CourierStd"/>
              </a:rPr>
              <a:t>transform.position</a:t>
            </a:r>
            <a:r>
              <a:rPr lang="en-US" altLang="ko-KR" dirty="0">
                <a:latin typeface="CourierStd"/>
              </a:rPr>
              <a:t>);</a:t>
            </a:r>
          </a:p>
          <a:p>
            <a:r>
              <a:rPr lang="en-US" altLang="ko-KR" dirty="0" err="1">
                <a:latin typeface="CourierStd"/>
              </a:rPr>
              <a:t>GameObject</a:t>
            </a:r>
            <a:r>
              <a:rPr lang="en-US" altLang="ko-KR" dirty="0">
                <a:latin typeface="CourierStd"/>
              </a:rPr>
              <a:t> </a:t>
            </a:r>
            <a:r>
              <a:rPr lang="en-US" altLang="ko-KR" dirty="0" err="1">
                <a:latin typeface="CourierStd"/>
              </a:rPr>
              <a:t>newBall</a:t>
            </a:r>
            <a:r>
              <a:rPr lang="en-US" altLang="ko-KR" dirty="0">
                <a:latin typeface="CourierStd"/>
              </a:rPr>
              <a:t> = (</a:t>
            </a:r>
            <a:r>
              <a:rPr lang="en-US" altLang="ko-KR" dirty="0" err="1">
                <a:latin typeface="CourierStd"/>
              </a:rPr>
              <a:t>GameObject</a:t>
            </a:r>
            <a:r>
              <a:rPr lang="en-US" altLang="ko-KR" dirty="0">
                <a:latin typeface="CourierStd"/>
              </a:rPr>
              <a:t>)Instantiate (</a:t>
            </a:r>
            <a:r>
              <a:rPr lang="en-US" altLang="ko-KR" dirty="0" err="1">
                <a:latin typeface="CourierStd"/>
              </a:rPr>
              <a:t>prefabBall</a:t>
            </a:r>
            <a:r>
              <a:rPr lang="en-US" altLang="ko-KR" dirty="0">
                <a:latin typeface="CourierStd"/>
              </a:rPr>
              <a:t>,</a:t>
            </a:r>
          </a:p>
          <a:p>
            <a:r>
              <a:rPr lang="en-US" altLang="ko-KR" dirty="0" err="1">
                <a:latin typeface="CourierStd"/>
              </a:rPr>
              <a:t>spawnPoint.transform.position</a:t>
            </a:r>
            <a:r>
              <a:rPr lang="en-US" altLang="ko-KR" dirty="0">
                <a:latin typeface="CourierStd"/>
              </a:rPr>
              <a:t>, </a:t>
            </a:r>
            <a:r>
              <a:rPr lang="en-US" altLang="ko-KR" dirty="0" err="1">
                <a:latin typeface="CourierStd"/>
              </a:rPr>
              <a:t>Quaternion.identity</a:t>
            </a:r>
            <a:r>
              <a:rPr lang="en-US" altLang="ko-KR" dirty="0">
                <a:latin typeface="CourierStd"/>
              </a:rPr>
              <a:t>);</a:t>
            </a:r>
          </a:p>
          <a:p>
            <a:r>
              <a:rPr lang="en-US" altLang="ko-KR" dirty="0">
                <a:latin typeface="CourierStd"/>
              </a:rPr>
              <a:t>Destroy(</a:t>
            </a:r>
            <a:r>
              <a:rPr lang="en-US" altLang="ko-KR" dirty="0" err="1">
                <a:latin typeface="CourierStd"/>
              </a:rPr>
              <a:t>newBall</a:t>
            </a:r>
            <a:r>
              <a:rPr lang="en-US" altLang="ko-KR" dirty="0">
                <a:latin typeface="CourierStd"/>
              </a:rPr>
              <a:t>, </a:t>
            </a:r>
            <a:r>
              <a:rPr lang="en-US" altLang="ko-KR" dirty="0" err="1">
                <a:latin typeface="CourierStd"/>
              </a:rPr>
              <a:t>lifeDuration</a:t>
            </a:r>
            <a:r>
              <a:rPr lang="en-US" altLang="ko-KR" dirty="0">
                <a:latin typeface="CourierStd"/>
              </a:rPr>
              <a:t>);</a:t>
            </a:r>
          </a:p>
          <a:p>
            <a:r>
              <a:rPr lang="en-US" altLang="ko-KR" dirty="0">
                <a:latin typeface="CourierStd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2031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Choosing destinations – Nearest Spawn Point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In the </a:t>
            </a:r>
            <a:r>
              <a:rPr lang="en-US" altLang="ko-KR" sz="2400" b="1" dirty="0" err="1"/>
              <a:t>NearestSpawnpoint</a:t>
            </a:r>
            <a:r>
              <a:rPr lang="en-US" altLang="ko-KR" sz="2400" dirty="0"/>
              <a:t>(…) method, we set </a:t>
            </a:r>
            <a:r>
              <a:rPr lang="en-US" altLang="ko-KR" sz="2400" b="1" dirty="0" err="1"/>
              <a:t>nearestSpawnpoint</a:t>
            </a:r>
            <a:r>
              <a:rPr lang="en-US" altLang="ko-KR" sz="2400" dirty="0"/>
              <a:t> to the first (array index 0) </a:t>
            </a:r>
            <a:r>
              <a:rPr lang="en-US" altLang="ko-KR" sz="2400" dirty="0" err="1"/>
              <a:t>GameObject</a:t>
            </a:r>
            <a:r>
              <a:rPr lang="en-US" altLang="ko-KR" sz="2400" dirty="0"/>
              <a:t> in the array as our default. </a:t>
            </a:r>
          </a:p>
          <a:p>
            <a:r>
              <a:rPr lang="en-US" altLang="ko-KR" sz="2400" dirty="0"/>
              <a:t>We then </a:t>
            </a:r>
            <a:r>
              <a:rPr lang="en-US" altLang="ko-KR" sz="2400" dirty="0">
                <a:solidFill>
                  <a:srgbClr val="0070C0"/>
                </a:solidFill>
              </a:rPr>
              <a:t>loop through the rest of the array </a:t>
            </a:r>
          </a:p>
          <a:p>
            <a:pPr lvl="1"/>
            <a:r>
              <a:rPr lang="en-US" altLang="ko-KR" sz="2200" dirty="0"/>
              <a:t>(array index 1 up to </a:t>
            </a:r>
            <a:r>
              <a:rPr lang="en-US" altLang="ko-KR" sz="2200" dirty="0" err="1"/>
              <a:t>spawnPoints.Length</a:t>
            </a:r>
            <a:r>
              <a:rPr lang="en-US" altLang="ko-KR" sz="2200" dirty="0"/>
              <a:t>). </a:t>
            </a:r>
          </a:p>
          <a:p>
            <a:r>
              <a:rPr lang="en-US" altLang="ko-KR" sz="2400" dirty="0"/>
              <a:t>For each </a:t>
            </a:r>
            <a:r>
              <a:rPr lang="en-US" altLang="ko-KR" sz="2400" dirty="0" err="1"/>
              <a:t>GameObject</a:t>
            </a:r>
            <a:r>
              <a:rPr lang="en-US" altLang="ko-KR" sz="2400" dirty="0"/>
              <a:t> in the array, we </a:t>
            </a:r>
            <a:r>
              <a:rPr lang="en-US" altLang="ko-KR" sz="2400" dirty="0">
                <a:solidFill>
                  <a:srgbClr val="0070C0"/>
                </a:solidFill>
              </a:rPr>
              <a:t>test to see if its distance is less than the shortest distance </a:t>
            </a:r>
            <a:r>
              <a:rPr lang="en-US" altLang="ko-KR" sz="2400" dirty="0"/>
              <a:t>so far, and if it is, then we update the shortest distance, and also set </a:t>
            </a:r>
            <a:r>
              <a:rPr lang="en-US" altLang="ko-KR" sz="2400" b="1" dirty="0" err="1"/>
              <a:t>nearestSpawnpoint</a:t>
            </a:r>
            <a:r>
              <a:rPr lang="en-US" altLang="ko-KR" sz="2400" dirty="0"/>
              <a:t> to the current element. </a:t>
            </a:r>
          </a:p>
          <a:p>
            <a:r>
              <a:rPr lang="en-US" altLang="ko-KR" sz="2400" dirty="0">
                <a:solidFill>
                  <a:srgbClr val="0070C0"/>
                </a:solidFill>
              </a:rPr>
              <a:t>When the array has been searched, return the </a:t>
            </a:r>
            <a:r>
              <a:rPr lang="en-US" altLang="ko-KR" sz="2400" dirty="0" err="1">
                <a:solidFill>
                  <a:srgbClr val="0070C0"/>
                </a:solidFill>
              </a:rPr>
              <a:t>GameObject</a:t>
            </a:r>
            <a:r>
              <a:rPr lang="en-US" altLang="ko-KR" sz="2400" dirty="0">
                <a:solidFill>
                  <a:srgbClr val="0070C0"/>
                </a:solidFill>
              </a:rPr>
              <a:t> that the </a:t>
            </a:r>
            <a:r>
              <a:rPr lang="en-US" altLang="ko-KR" sz="2400" b="1" dirty="0" err="1">
                <a:solidFill>
                  <a:srgbClr val="0070C0"/>
                </a:solidFill>
              </a:rPr>
              <a:t>nearestSpawnpoint</a:t>
            </a:r>
            <a:r>
              <a:rPr lang="en-US" altLang="ko-KR" sz="2400" dirty="0"/>
              <a:t> variable refers to.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99848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8109284" cy="14507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Choosing destinations – </a:t>
            </a:r>
            <a:br>
              <a:rPr lang="en-US" altLang="ko-KR" dirty="0"/>
            </a:br>
            <a:r>
              <a:rPr lang="en-US" altLang="ko-KR" b="1" dirty="0"/>
              <a:t>Avoiding errors due to an empty array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cope with the no objects tagged Respawn we need to do the following:</a:t>
            </a:r>
          </a:p>
          <a:p>
            <a:r>
              <a:rPr lang="en-US" altLang="ko-KR" dirty="0"/>
              <a:t>1. </a:t>
            </a:r>
            <a:r>
              <a:rPr lang="en-US" altLang="ko-KR" dirty="0">
                <a:solidFill>
                  <a:srgbClr val="FF0000"/>
                </a:solidFill>
              </a:rPr>
              <a:t>Improve</a:t>
            </a:r>
            <a:r>
              <a:rPr lang="en-US" altLang="ko-KR" dirty="0"/>
              <a:t> our </a:t>
            </a:r>
            <a:r>
              <a:rPr lang="en-US" altLang="ko-KR" i="1" dirty="0"/>
              <a:t>Start</a:t>
            </a:r>
            <a:r>
              <a:rPr lang="en-US" altLang="ko-KR" dirty="0"/>
              <a:t>() method in the C# script class called </a:t>
            </a:r>
            <a:r>
              <a:rPr lang="en-US" altLang="ko-KR" i="1" dirty="0" err="1"/>
              <a:t>SpawnPointManager</a:t>
            </a:r>
            <a:r>
              <a:rPr lang="en-US" altLang="ko-KR" dirty="0"/>
              <a:t>, so that an </a:t>
            </a:r>
            <a:r>
              <a:rPr lang="en-US" altLang="ko-KR" i="1" dirty="0"/>
              <a:t>ERROR</a:t>
            </a:r>
            <a:r>
              <a:rPr lang="en-US" altLang="ko-KR" dirty="0"/>
              <a:t> is logged if the array of objects tagged </a:t>
            </a:r>
            <a:r>
              <a:rPr lang="en-US" altLang="ko-KR" b="1" dirty="0"/>
              <a:t>Respawn</a:t>
            </a:r>
            <a:r>
              <a:rPr lang="en-US" altLang="ko-KR" dirty="0"/>
              <a:t> is empty: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854242" y="3690274"/>
            <a:ext cx="80467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Std"/>
              </a:rPr>
              <a:t>public </a:t>
            </a:r>
            <a:r>
              <a:rPr lang="en-US" altLang="ko-KR" dirty="0" err="1">
                <a:latin typeface="CourierStd"/>
              </a:rPr>
              <a:t>GameObject</a:t>
            </a:r>
            <a:r>
              <a:rPr lang="en-US" altLang="ko-KR" dirty="0">
                <a:latin typeface="CourierStd"/>
              </a:rPr>
              <a:t> </a:t>
            </a:r>
            <a:r>
              <a:rPr lang="en-US" altLang="ko-KR" dirty="0" err="1">
                <a:latin typeface="CourierStd"/>
              </a:rPr>
              <a:t>NearestSpawnpoint</a:t>
            </a:r>
            <a:r>
              <a:rPr lang="en-US" altLang="ko-KR" dirty="0">
                <a:latin typeface="CourierStd"/>
              </a:rPr>
              <a:t> (Vector3 source){</a:t>
            </a:r>
          </a:p>
          <a:p>
            <a:r>
              <a:rPr lang="en-US" altLang="ko-KR" dirty="0">
                <a:latin typeface="CourierStd"/>
              </a:rPr>
              <a:t>void Start() {</a:t>
            </a:r>
          </a:p>
          <a:p>
            <a:r>
              <a:rPr lang="en-US" altLang="ko-KR" dirty="0" err="1">
                <a:latin typeface="CourierStd"/>
              </a:rPr>
              <a:t>spawnPoints</a:t>
            </a:r>
            <a:r>
              <a:rPr lang="en-US" altLang="ko-KR" dirty="0">
                <a:latin typeface="CourierStd"/>
              </a:rPr>
              <a:t> = </a:t>
            </a:r>
            <a:r>
              <a:rPr lang="en-US" altLang="ko-KR" dirty="0" err="1">
                <a:latin typeface="CourierStd"/>
              </a:rPr>
              <a:t>GameObject.FindGameObjectsWithTag</a:t>
            </a:r>
            <a:r>
              <a:rPr lang="en-US" altLang="ko-KR" dirty="0">
                <a:latin typeface="CourierStd"/>
              </a:rPr>
              <a:t>("Respawn");</a:t>
            </a:r>
          </a:p>
          <a:p>
            <a:r>
              <a:rPr lang="en-US" altLang="ko-KR" dirty="0">
                <a:latin typeface="CourierStd"/>
              </a:rPr>
              <a:t>// </a:t>
            </a:r>
            <a:r>
              <a:rPr lang="en-US" altLang="ko-KR" dirty="0" err="1">
                <a:latin typeface="CourierStd"/>
              </a:rPr>
              <a:t>logError</a:t>
            </a:r>
            <a:r>
              <a:rPr lang="en-US" altLang="ko-KR" dirty="0">
                <a:latin typeface="CourierStd"/>
              </a:rPr>
              <a:t> if array empty</a:t>
            </a:r>
          </a:p>
          <a:p>
            <a:r>
              <a:rPr lang="en-US" altLang="ko-KR" dirty="0">
                <a:latin typeface="CourierStd"/>
              </a:rPr>
              <a:t>if(</a:t>
            </a:r>
            <a:r>
              <a:rPr lang="en-US" altLang="ko-KR" dirty="0" err="1">
                <a:latin typeface="CourierStd"/>
              </a:rPr>
              <a:t>spawnPoints.Length</a:t>
            </a:r>
            <a:r>
              <a:rPr lang="en-US" altLang="ko-KR" dirty="0">
                <a:latin typeface="CourierStd"/>
              </a:rPr>
              <a:t> &lt; 1) </a:t>
            </a:r>
            <a:r>
              <a:rPr lang="en-US" altLang="ko-KR" dirty="0" err="1">
                <a:latin typeface="CourierStd"/>
              </a:rPr>
              <a:t>Debug.LogError</a:t>
            </a:r>
            <a:r>
              <a:rPr lang="en-US" altLang="ko-KR" dirty="0">
                <a:latin typeface="CourierStd"/>
              </a:rPr>
              <a:t> ("</a:t>
            </a:r>
            <a:r>
              <a:rPr lang="en-US" altLang="ko-KR" dirty="0" err="1">
                <a:latin typeface="CourierStd"/>
              </a:rPr>
              <a:t>SpawnPointManagaer</a:t>
            </a:r>
            <a:r>
              <a:rPr lang="en-US" altLang="ko-KR" dirty="0">
                <a:latin typeface="CourierStd"/>
              </a:rPr>
              <a:t> -</a:t>
            </a:r>
          </a:p>
          <a:p>
            <a:r>
              <a:rPr lang="en-US" altLang="ko-KR" dirty="0">
                <a:latin typeface="CourierStd"/>
              </a:rPr>
              <a:t>cannot find any objects tagged 'Respawn'!");</a:t>
            </a:r>
          </a:p>
          <a:p>
            <a:r>
              <a:rPr lang="en-US" altLang="ko-KR" dirty="0">
                <a:latin typeface="CourierStd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4959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8109284" cy="14507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Choosing destinations – </a:t>
            </a:r>
            <a:br>
              <a:rPr lang="en-US" altLang="ko-KR" dirty="0"/>
            </a:br>
            <a:r>
              <a:rPr lang="en-US" altLang="ko-KR" b="1" dirty="0"/>
              <a:t>Avoiding errors due to an empty array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>
                <a:solidFill>
                  <a:srgbClr val="FF0000"/>
                </a:solidFill>
              </a:rPr>
              <a:t>Improve</a:t>
            </a:r>
            <a:r>
              <a:rPr lang="en-US" altLang="ko-KR" dirty="0"/>
              <a:t> the </a:t>
            </a:r>
            <a:r>
              <a:rPr lang="en-US" altLang="ko-KR" i="1" dirty="0" err="1"/>
              <a:t>RandomSpawnPoint</a:t>
            </a:r>
            <a:r>
              <a:rPr lang="en-US" altLang="ko-KR" dirty="0"/>
              <a:t>() and </a:t>
            </a:r>
            <a:r>
              <a:rPr lang="en-US" altLang="ko-KR" i="1" dirty="0" err="1"/>
              <a:t>NearestSpawnpoint</a:t>
            </a:r>
            <a:r>
              <a:rPr lang="en-US" altLang="ko-KR" dirty="0"/>
              <a:t>()methods in the C# script class called </a:t>
            </a:r>
            <a:r>
              <a:rPr lang="en-US" altLang="ko-KR" i="1" dirty="0" err="1"/>
              <a:t>SpawnPointManager</a:t>
            </a:r>
            <a:r>
              <a:rPr lang="en-US" altLang="ko-KR" dirty="0"/>
              <a:t>, so that they </a:t>
            </a:r>
            <a:r>
              <a:rPr lang="en-US" altLang="ko-KR" dirty="0">
                <a:solidFill>
                  <a:srgbClr val="0070C0"/>
                </a:solidFill>
              </a:rPr>
              <a:t>still return a </a:t>
            </a:r>
            <a:r>
              <a:rPr lang="en-US" altLang="ko-KR" dirty="0" err="1">
                <a:solidFill>
                  <a:srgbClr val="0070C0"/>
                </a:solidFill>
              </a:rPr>
              <a:t>GameObject</a:t>
            </a:r>
            <a:r>
              <a:rPr lang="en-US" altLang="ko-KR" dirty="0">
                <a:solidFill>
                  <a:srgbClr val="0070C0"/>
                </a:solidFill>
              </a:rPr>
              <a:t> even if the array is empty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785485" y="3706869"/>
            <a:ext cx="5702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Std"/>
              </a:rPr>
              <a:t>public </a:t>
            </a:r>
            <a:r>
              <a:rPr lang="en-US" altLang="ko-KR" dirty="0" err="1">
                <a:latin typeface="CourierStd"/>
              </a:rPr>
              <a:t>GameObject</a:t>
            </a:r>
            <a:r>
              <a:rPr lang="en-US" altLang="ko-KR" dirty="0">
                <a:latin typeface="CourierStd"/>
              </a:rPr>
              <a:t> </a:t>
            </a:r>
            <a:r>
              <a:rPr lang="en-US" altLang="ko-KR" dirty="0" err="1">
                <a:latin typeface="CourierStd"/>
              </a:rPr>
              <a:t>RandomSpawnPoint</a:t>
            </a:r>
            <a:r>
              <a:rPr lang="en-US" altLang="ko-KR" dirty="0">
                <a:latin typeface="CourierStd"/>
              </a:rPr>
              <a:t> (){</a:t>
            </a:r>
          </a:p>
          <a:p>
            <a:r>
              <a:rPr lang="en-US" altLang="ko-KR" dirty="0">
                <a:latin typeface="CourierStd"/>
              </a:rPr>
              <a:t>// return current </a:t>
            </a:r>
            <a:r>
              <a:rPr lang="en-US" altLang="ko-KR" dirty="0" err="1">
                <a:latin typeface="CourierStd"/>
              </a:rPr>
              <a:t>GameObject</a:t>
            </a:r>
            <a:r>
              <a:rPr lang="en-US" altLang="ko-KR" dirty="0">
                <a:latin typeface="CourierStd"/>
              </a:rPr>
              <a:t> if array empty</a:t>
            </a:r>
          </a:p>
          <a:p>
            <a:r>
              <a:rPr lang="en-US" altLang="ko-KR" dirty="0">
                <a:latin typeface="CourierStd"/>
              </a:rPr>
              <a:t>if(</a:t>
            </a:r>
            <a:r>
              <a:rPr lang="en-US" altLang="ko-KR" dirty="0" err="1">
                <a:latin typeface="CourierStd"/>
              </a:rPr>
              <a:t>spawnPoints.Length</a:t>
            </a:r>
            <a:r>
              <a:rPr lang="en-US" altLang="ko-KR" dirty="0">
                <a:latin typeface="CourierStd"/>
              </a:rPr>
              <a:t> &lt; 1) return null;</a:t>
            </a:r>
          </a:p>
          <a:p>
            <a:r>
              <a:rPr lang="en-US" altLang="ko-KR" dirty="0">
                <a:latin typeface="CourierStd"/>
              </a:rPr>
              <a:t>// the rest as before 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8018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8109284" cy="14507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Choosing destinations – </a:t>
            </a:r>
            <a:br>
              <a:rPr lang="en-US" altLang="ko-KR" dirty="0"/>
            </a:br>
            <a:r>
              <a:rPr lang="en-US" altLang="ko-KR" b="1" dirty="0"/>
              <a:t>Avoiding errors due to an empty array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>
                <a:solidFill>
                  <a:srgbClr val="FF0000"/>
                </a:solidFill>
              </a:rPr>
              <a:t>Improve</a:t>
            </a:r>
            <a:r>
              <a:rPr lang="en-US" altLang="ko-KR" dirty="0"/>
              <a:t> the </a:t>
            </a:r>
            <a:r>
              <a:rPr lang="en-US" altLang="ko-KR" i="1" dirty="0" err="1"/>
              <a:t>CreateSphere</a:t>
            </a:r>
            <a:r>
              <a:rPr lang="en-US" altLang="ko-KR" dirty="0"/>
              <a:t>()method in the C# class called </a:t>
            </a:r>
            <a:r>
              <a:rPr lang="en-US" altLang="ko-KR" b="1" dirty="0" err="1"/>
              <a:t>SpawnBall</a:t>
            </a:r>
            <a:r>
              <a:rPr lang="en-US" altLang="ko-KR" dirty="0"/>
              <a:t>, so that </a:t>
            </a:r>
            <a:r>
              <a:rPr lang="en-US" altLang="ko-KR" dirty="0">
                <a:solidFill>
                  <a:srgbClr val="0070C0"/>
                </a:solidFill>
              </a:rPr>
              <a:t>we only attempt to instantiate a new </a:t>
            </a:r>
            <a:r>
              <a:rPr lang="en-US" altLang="ko-KR" dirty="0" err="1">
                <a:solidFill>
                  <a:srgbClr val="0070C0"/>
                </a:solidFill>
              </a:rPr>
              <a:t>GameObject</a:t>
            </a:r>
            <a:r>
              <a:rPr lang="en-US" altLang="ko-KR" dirty="0">
                <a:solidFill>
                  <a:srgbClr val="0070C0"/>
                </a:solidFill>
              </a:rPr>
              <a:t> if </a:t>
            </a:r>
            <a:r>
              <a:rPr lang="en-US" altLang="ko-KR" dirty="0"/>
              <a:t>the </a:t>
            </a:r>
            <a:r>
              <a:rPr lang="en-US" altLang="ko-KR" i="1" dirty="0" err="1"/>
              <a:t>RandomSpawnPoint</a:t>
            </a:r>
            <a:r>
              <a:rPr lang="en-US" altLang="ko-KR" dirty="0"/>
              <a:t>() and </a:t>
            </a:r>
            <a:r>
              <a:rPr lang="en-US" altLang="ko-KR" i="1" dirty="0" err="1"/>
              <a:t>NearestSpawnpoint</a:t>
            </a:r>
            <a:r>
              <a:rPr lang="en-US" altLang="ko-KR" dirty="0"/>
              <a:t>()methods </a:t>
            </a:r>
            <a:r>
              <a:rPr lang="en-US" altLang="ko-KR" dirty="0">
                <a:solidFill>
                  <a:srgbClr val="0070C0"/>
                </a:solidFill>
              </a:rPr>
              <a:t>have returned a non-null object reference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822959" y="3434137"/>
            <a:ext cx="78349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Std"/>
              </a:rPr>
              <a:t>private void </a:t>
            </a:r>
            <a:r>
              <a:rPr lang="en-US" altLang="ko-KR" dirty="0" err="1">
                <a:latin typeface="CourierStd"/>
              </a:rPr>
              <a:t>CreateSphere</a:t>
            </a:r>
            <a:r>
              <a:rPr lang="en-US" altLang="ko-KR" dirty="0">
                <a:latin typeface="CourierStd"/>
              </a:rPr>
              <a:t>(){</a:t>
            </a:r>
          </a:p>
          <a:p>
            <a:r>
              <a:rPr lang="en-US" altLang="ko-KR" dirty="0" err="1">
                <a:latin typeface="CourierStd"/>
              </a:rPr>
              <a:t>GameObject</a:t>
            </a:r>
            <a:r>
              <a:rPr lang="en-US" altLang="ko-KR" dirty="0">
                <a:latin typeface="CourierStd"/>
              </a:rPr>
              <a:t> </a:t>
            </a:r>
            <a:r>
              <a:rPr lang="en-US" altLang="ko-KR" dirty="0" err="1">
                <a:latin typeface="CourierStd"/>
              </a:rPr>
              <a:t>spawnPoint</a:t>
            </a:r>
            <a:r>
              <a:rPr lang="en-US" altLang="ko-KR" dirty="0">
                <a:latin typeface="CourierStd"/>
              </a:rPr>
              <a:t> = </a:t>
            </a:r>
            <a:r>
              <a:rPr lang="en-US" altLang="ko-KR" dirty="0" err="1">
                <a:latin typeface="CourierStd"/>
              </a:rPr>
              <a:t>spawnPointManager.RandomSpawnPoint</a:t>
            </a:r>
            <a:r>
              <a:rPr lang="en-US" altLang="ko-KR" dirty="0">
                <a:latin typeface="CourierStd"/>
              </a:rPr>
              <a:t> ();</a:t>
            </a:r>
          </a:p>
          <a:p>
            <a:endParaRPr lang="en-US" altLang="ko-KR" dirty="0">
              <a:latin typeface="CourierStd"/>
            </a:endParaRPr>
          </a:p>
          <a:p>
            <a:r>
              <a:rPr lang="en-US" altLang="ko-KR" dirty="0">
                <a:latin typeface="CourierStd"/>
              </a:rPr>
              <a:t>if(</a:t>
            </a:r>
            <a:r>
              <a:rPr lang="en-US" altLang="ko-KR" dirty="0" err="1">
                <a:latin typeface="CourierStd"/>
              </a:rPr>
              <a:t>spawnPoint</a:t>
            </a:r>
            <a:r>
              <a:rPr lang="en-US" altLang="ko-KR" dirty="0">
                <a:latin typeface="CourierStd"/>
              </a:rPr>
              <a:t>){</a:t>
            </a:r>
          </a:p>
          <a:p>
            <a:r>
              <a:rPr lang="en-US" altLang="ko-KR" dirty="0" err="1">
                <a:latin typeface="CourierStd"/>
              </a:rPr>
              <a:t>GameObject</a:t>
            </a:r>
            <a:r>
              <a:rPr lang="en-US" altLang="ko-KR" dirty="0">
                <a:latin typeface="CourierStd"/>
              </a:rPr>
              <a:t> </a:t>
            </a:r>
            <a:r>
              <a:rPr lang="en-US" altLang="ko-KR" dirty="0" err="1">
                <a:latin typeface="CourierStd"/>
              </a:rPr>
              <a:t>newBall</a:t>
            </a:r>
            <a:r>
              <a:rPr lang="en-US" altLang="ko-KR" dirty="0">
                <a:latin typeface="CourierStd"/>
              </a:rPr>
              <a:t> = (</a:t>
            </a:r>
            <a:r>
              <a:rPr lang="en-US" altLang="ko-KR" dirty="0" err="1">
                <a:latin typeface="CourierStd"/>
              </a:rPr>
              <a:t>GameObject</a:t>
            </a:r>
            <a:r>
              <a:rPr lang="en-US" altLang="ko-KR" dirty="0">
                <a:latin typeface="CourierStd"/>
              </a:rPr>
              <a:t>)Instantiate (</a:t>
            </a:r>
            <a:r>
              <a:rPr lang="en-US" altLang="ko-KR" dirty="0" err="1">
                <a:latin typeface="CourierStd"/>
              </a:rPr>
              <a:t>prefabBall</a:t>
            </a:r>
            <a:r>
              <a:rPr lang="en-US" altLang="ko-KR" dirty="0">
                <a:latin typeface="CourierStd"/>
              </a:rPr>
              <a:t>,</a:t>
            </a:r>
          </a:p>
          <a:p>
            <a:r>
              <a:rPr lang="en-US" altLang="ko-KR" dirty="0" err="1">
                <a:latin typeface="CourierStd"/>
              </a:rPr>
              <a:t>spawnPoint.transform.position</a:t>
            </a:r>
            <a:r>
              <a:rPr lang="en-US" altLang="ko-KR" dirty="0">
                <a:latin typeface="CourierStd"/>
              </a:rPr>
              <a:t>, </a:t>
            </a:r>
            <a:r>
              <a:rPr lang="en-US" altLang="ko-KR" dirty="0" err="1">
                <a:latin typeface="CourierStd"/>
              </a:rPr>
              <a:t>Quaternion.identity</a:t>
            </a:r>
            <a:r>
              <a:rPr lang="en-US" altLang="ko-KR" dirty="0">
                <a:latin typeface="CourierStd"/>
              </a:rPr>
              <a:t>);</a:t>
            </a:r>
          </a:p>
          <a:p>
            <a:r>
              <a:rPr lang="en-US" altLang="ko-KR" dirty="0">
                <a:latin typeface="CourierStd"/>
              </a:rPr>
              <a:t>Destroy(</a:t>
            </a:r>
            <a:r>
              <a:rPr lang="en-US" altLang="ko-KR" dirty="0" err="1">
                <a:latin typeface="CourierStd"/>
              </a:rPr>
              <a:t>newBall</a:t>
            </a:r>
            <a:r>
              <a:rPr lang="en-US" altLang="ko-KR" dirty="0">
                <a:latin typeface="CourierStd"/>
              </a:rPr>
              <a:t>, </a:t>
            </a:r>
            <a:r>
              <a:rPr lang="en-US" altLang="ko-KR" dirty="0" err="1">
                <a:latin typeface="CourierStd"/>
              </a:rPr>
              <a:t>destroyAfterDelay</a:t>
            </a:r>
            <a:r>
              <a:rPr lang="en-US" altLang="ko-KR" dirty="0">
                <a:latin typeface="CourierStd"/>
              </a:rPr>
              <a:t>);</a:t>
            </a:r>
          </a:p>
          <a:p>
            <a:r>
              <a:rPr lang="en-US" altLang="ko-KR" dirty="0">
                <a:latin typeface="CourierStd"/>
              </a:rPr>
              <a:t>}</a:t>
            </a:r>
          </a:p>
          <a:p>
            <a:r>
              <a:rPr lang="en-US" altLang="ko-KR" dirty="0">
                <a:latin typeface="CourierStd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39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Positions, Movement and Navigation for </a:t>
            </a:r>
            <a:r>
              <a:rPr lang="en-US" altLang="ko-KR" sz="4000" b="1" dirty="0"/>
              <a:t>Character </a:t>
            </a:r>
            <a:r>
              <a:rPr lang="en-US" altLang="ko-KR" sz="4000" b="1" dirty="0" err="1"/>
              <a:t>GameObjects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If we </a:t>
            </a:r>
            <a:r>
              <a:rPr lang="en-US" altLang="ko-KR" sz="2800" dirty="0">
                <a:solidFill>
                  <a:srgbClr val="FF0000"/>
                </a:solidFill>
              </a:rPr>
              <a:t>ignore</a:t>
            </a:r>
            <a:r>
              <a:rPr lang="en-US" altLang="ko-KR" sz="2800" dirty="0"/>
              <a:t> all the </a:t>
            </a:r>
            <a:r>
              <a:rPr lang="en-US" altLang="ko-KR" sz="2800" b="1" dirty="0"/>
              <a:t>character controller </a:t>
            </a:r>
            <a:r>
              <a:rPr lang="en-US" altLang="ko-KR" sz="2800" dirty="0"/>
              <a:t>components, </a:t>
            </a:r>
            <a:r>
              <a:rPr lang="en-US" altLang="ko-KR" sz="2800" b="1" dirty="0"/>
              <a:t>colliders</a:t>
            </a:r>
            <a:r>
              <a:rPr lang="en-US" altLang="ko-KR" sz="2800" dirty="0"/>
              <a:t>, and the </a:t>
            </a:r>
            <a:r>
              <a:rPr lang="en-US" altLang="ko-KR" sz="2800" b="1" dirty="0"/>
              <a:t>physics</a:t>
            </a:r>
            <a:r>
              <a:rPr lang="en-US" altLang="ko-KR" sz="2800" dirty="0"/>
              <a:t> system in Unity, </a:t>
            </a:r>
          </a:p>
          <a:p>
            <a:pPr lvl="1"/>
            <a:r>
              <a:rPr lang="en-US" altLang="ko-KR" sz="2600" dirty="0"/>
              <a:t>we can write code that </a:t>
            </a:r>
            <a:r>
              <a:rPr lang="en-US" altLang="ko-KR" sz="2600" dirty="0">
                <a:solidFill>
                  <a:srgbClr val="0070C0"/>
                </a:solidFill>
              </a:rPr>
              <a:t>teleports objects directly to a particular (x, y, z) location </a:t>
            </a:r>
            <a:r>
              <a:rPr lang="en-US" altLang="ko-KR" sz="2600" dirty="0"/>
              <a:t>in our scene.</a:t>
            </a:r>
            <a:endParaRPr lang="en-US" altLang="ko-KR" sz="3800" dirty="0"/>
          </a:p>
        </p:txBody>
      </p:sp>
      <p:pic>
        <p:nvPicPr>
          <p:cNvPr id="2050" name="Picture 2" descr="Image result for unity teleport poi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411" y="3896641"/>
            <a:ext cx="3530895" cy="229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191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Positions, Movement and Navigation for </a:t>
            </a:r>
            <a:r>
              <a:rPr lang="en-US" altLang="ko-KR" sz="4000" b="1" dirty="0"/>
              <a:t>Character </a:t>
            </a:r>
            <a:r>
              <a:rPr lang="en-US" altLang="ko-KR" sz="4000" b="1" dirty="0" err="1"/>
              <a:t>GameObjects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If we want objects to move in more </a:t>
            </a:r>
            <a:r>
              <a:rPr lang="en-US" altLang="ko-KR" sz="2400" dirty="0">
                <a:solidFill>
                  <a:srgbClr val="0070C0"/>
                </a:solidFill>
              </a:rPr>
              <a:t>physically realistic ways</a:t>
            </a:r>
            <a:r>
              <a:rPr lang="en-US" altLang="ko-KR" sz="2400" dirty="0"/>
              <a:t>, </a:t>
            </a:r>
          </a:p>
          <a:p>
            <a:pPr lvl="1"/>
            <a:r>
              <a:rPr lang="en-US" altLang="ko-KR" sz="2000" dirty="0"/>
              <a:t>apply a force to the object, </a:t>
            </a:r>
          </a:p>
          <a:p>
            <a:pPr lvl="1"/>
            <a:r>
              <a:rPr lang="en-US" altLang="ko-KR" sz="2000" dirty="0"/>
              <a:t>change its velocity component. </a:t>
            </a:r>
          </a:p>
          <a:p>
            <a:r>
              <a:rPr lang="en-US" altLang="ko-KR" sz="2400" dirty="0"/>
              <a:t>If it has a Character Controller component, </a:t>
            </a:r>
          </a:p>
          <a:p>
            <a:pPr lvl="1"/>
            <a:r>
              <a:rPr lang="en-US" altLang="ko-KR" sz="2000" dirty="0"/>
              <a:t>we can send it a Move() message. </a:t>
            </a:r>
          </a:p>
          <a:p>
            <a:r>
              <a:rPr lang="en-US" altLang="ko-KR" sz="2400" dirty="0"/>
              <a:t>With the introduction of Unity </a:t>
            </a:r>
            <a:r>
              <a:rPr lang="en-US" altLang="ko-KR" sz="2400" dirty="0" err="1"/>
              <a:t>NavMeshAgents</a:t>
            </a:r>
            <a:r>
              <a:rPr lang="en-US" altLang="ko-KR" sz="2400" dirty="0"/>
              <a:t> (and associated Navigation Meshes), </a:t>
            </a:r>
          </a:p>
          <a:p>
            <a:pPr lvl="1"/>
            <a:r>
              <a:rPr lang="en-US" altLang="ko-KR" sz="2000" dirty="0"/>
              <a:t>we can now </a:t>
            </a:r>
            <a:r>
              <a:rPr lang="en-US" altLang="ko-KR" sz="2000" dirty="0">
                <a:solidFill>
                  <a:srgbClr val="FF0000"/>
                </a:solidFill>
              </a:rPr>
              <a:t>set</a:t>
            </a:r>
            <a:r>
              <a:rPr lang="en-US" altLang="ko-KR" sz="2000" dirty="0">
                <a:solidFill>
                  <a:srgbClr val="0070C0"/>
                </a:solidFill>
              </a:rPr>
              <a:t> a destination </a:t>
            </a:r>
            <a:r>
              <a:rPr lang="en-US" altLang="ko-KR" sz="2000" dirty="0"/>
              <a:t>for an object with a </a:t>
            </a:r>
            <a:r>
              <a:rPr lang="en-US" altLang="ko-KR" sz="2000" dirty="0" err="1"/>
              <a:t>NavMeshAgent</a:t>
            </a:r>
            <a:r>
              <a:rPr lang="en-US" altLang="ko-KR" sz="2000" dirty="0"/>
              <a:t>, and then the </a:t>
            </a:r>
            <a:r>
              <a:rPr lang="en-US" altLang="ko-KR" sz="2000" dirty="0">
                <a:solidFill>
                  <a:srgbClr val="0070C0"/>
                </a:solidFill>
              </a:rPr>
              <a:t>built-in pathfinding logic will do the work</a:t>
            </a:r>
            <a:r>
              <a:rPr lang="en-US" altLang="ko-KR" sz="2000" dirty="0"/>
              <a:t> of </a:t>
            </a:r>
            <a:r>
              <a:rPr lang="en-US" altLang="ko-KR" sz="2000" dirty="0">
                <a:solidFill>
                  <a:srgbClr val="00B050"/>
                </a:solidFill>
              </a:rPr>
              <a:t>moving our NPC object on a path towards the given (x, y, z) destination location</a:t>
            </a:r>
            <a:r>
              <a:rPr lang="en-US" altLang="ko-KR" sz="2000" dirty="0"/>
              <a:t>.</a:t>
            </a:r>
            <a:endParaRPr lang="en-US" altLang="ko-KR" sz="4000" dirty="0"/>
          </a:p>
        </p:txBody>
      </p:sp>
      <p:pic>
        <p:nvPicPr>
          <p:cNvPr id="3074" name="Picture 2" descr="Image result for unity waypoin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4" t="7539" r="2543" b="23853"/>
          <a:stretch/>
        </p:blipFill>
        <p:spPr bwMode="auto">
          <a:xfrm>
            <a:off x="6426200" y="2247900"/>
            <a:ext cx="2540000" cy="148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80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Positions, Movement and Navigation for </a:t>
            </a:r>
            <a:r>
              <a:rPr lang="en-US" altLang="ko-KR" sz="4000" b="1" dirty="0"/>
              <a:t>Character </a:t>
            </a:r>
            <a:r>
              <a:rPr lang="en-US" altLang="ko-KR" sz="4000" b="1" dirty="0" err="1"/>
              <a:t>GameObjects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In addition to decide which technique will be used to move an object, it is necessary to decide </a:t>
            </a:r>
          </a:p>
          <a:p>
            <a:pPr lvl="1"/>
            <a:r>
              <a:rPr lang="en-US" altLang="ko-KR" sz="2400" dirty="0"/>
              <a:t>how to choose the destination locations, </a:t>
            </a:r>
          </a:p>
          <a:p>
            <a:pPr lvl="1"/>
            <a:r>
              <a:rPr lang="en-US" altLang="ko-KR" sz="2400" dirty="0"/>
              <a:t>the direction and magnitude of changes to movement. </a:t>
            </a:r>
          </a:p>
          <a:p>
            <a:r>
              <a:rPr lang="en-US" altLang="ko-KR" sz="2800" dirty="0"/>
              <a:t>This can involve logic to tell an NPC or enemy object the destination of the Player's character </a:t>
            </a:r>
          </a:p>
          <a:p>
            <a:pPr lvl="1"/>
            <a:r>
              <a:rPr lang="en-US" altLang="ko-KR" sz="2400" dirty="0"/>
              <a:t>(to be moved towards, and then perhaps attacked when close enough). </a:t>
            </a:r>
          </a:p>
        </p:txBody>
      </p:sp>
    </p:spTree>
    <p:extLst>
      <p:ext uri="{BB962C8B-B14F-4D97-AF65-F5344CB8AC3E}">
        <p14:creationId xmlns:p14="http://schemas.microsoft.com/office/powerpoint/2010/main" val="28567549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4599</TotalTime>
  <Words>4612</Words>
  <Application>Microsoft Office PowerPoint</Application>
  <PresentationFormat>On-screen Show (4:3)</PresentationFormat>
  <Paragraphs>509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CourierStd</vt:lpstr>
      <vt:lpstr>맑은 고딕</vt:lpstr>
      <vt:lpstr>Calibri</vt:lpstr>
      <vt:lpstr>Calibri Light</vt:lpstr>
      <vt:lpstr>Retrospect</vt:lpstr>
      <vt:lpstr>3D Game Basic</vt:lpstr>
      <vt:lpstr>Positions, Movement and Navigation for Character GameObjects</vt:lpstr>
      <vt:lpstr>Positions, Movement and Navigation for Character GameObjects</vt:lpstr>
      <vt:lpstr>Positions, Movement and Navigation for Character GameObjects</vt:lpstr>
      <vt:lpstr>Positions, Movement and Navigation for Character GameObjects</vt:lpstr>
      <vt:lpstr>Positions, Movement and Navigation for Character GameObjects</vt:lpstr>
      <vt:lpstr>Positions, Movement and Navigation for Character GameObjects</vt:lpstr>
      <vt:lpstr>Positions, Movement and Navigation for Character GameObjects</vt:lpstr>
      <vt:lpstr>Positions, Movement and Navigation for Character GameObjects</vt:lpstr>
      <vt:lpstr>Positions, Movement and Navigation for Character GameObjects</vt:lpstr>
      <vt:lpstr>Player control of a 2D GameObject</vt:lpstr>
      <vt:lpstr>Limiting the movement within a rectangle</vt:lpstr>
      <vt:lpstr>Limiting the movement within a rectangle : Preparation</vt:lpstr>
      <vt:lpstr>Limiting the movement within a rectangle</vt:lpstr>
      <vt:lpstr>Limiting the movement within a rectangle</vt:lpstr>
      <vt:lpstr>Limiting the movement within a rectangle</vt:lpstr>
      <vt:lpstr>Limiting the movement within a rectangle</vt:lpstr>
      <vt:lpstr>Limiting the movement within a rectangle</vt:lpstr>
      <vt:lpstr>Limiting the movement within a rectangle</vt:lpstr>
      <vt:lpstr>Limiting the movement within a rectangle</vt:lpstr>
      <vt:lpstr>Limiting the movement within a rectangle</vt:lpstr>
      <vt:lpstr>Limiting the movement within a rectangle</vt:lpstr>
      <vt:lpstr>Limiting the movement within a rectangle - How</vt:lpstr>
      <vt:lpstr>Limiting the movement within a rectangle - How</vt:lpstr>
      <vt:lpstr>Update Order</vt:lpstr>
      <vt:lpstr>Update Order</vt:lpstr>
      <vt:lpstr>Update Order</vt:lpstr>
      <vt:lpstr>Player control of a 3D GameObject</vt:lpstr>
      <vt:lpstr>Limiting the movement within a rectangle (3D)</vt:lpstr>
      <vt:lpstr>Limiting the movement within a rectangle (3D)</vt:lpstr>
      <vt:lpstr>Limiting the movement within a rectangle (3D)</vt:lpstr>
      <vt:lpstr>Limiting the movement within a rectangle (3D)</vt:lpstr>
      <vt:lpstr>Limiting the movement within a rectangle (3D)</vt:lpstr>
      <vt:lpstr>Limiting the movement within a rectangle (3D)</vt:lpstr>
      <vt:lpstr>Limiting the movement within a rectangle (3D)</vt:lpstr>
      <vt:lpstr>Limiting the movement within a rectangle (3D)</vt:lpstr>
      <vt:lpstr>Limiting the movement within a rectangle (3D)</vt:lpstr>
      <vt:lpstr>Limiting the movement within a rectangle (3D)</vt:lpstr>
      <vt:lpstr>Limiting the movement within a rectangle (3D) - How</vt:lpstr>
      <vt:lpstr>Limiting the movement within a rectangle (3D) - How</vt:lpstr>
      <vt:lpstr>Limiting the movement within a rectangle (3D) - How</vt:lpstr>
      <vt:lpstr>Limiting the movement within a rectangle (3D) - How</vt:lpstr>
      <vt:lpstr>Limiting the movement within a rectangle (3D) - How</vt:lpstr>
      <vt:lpstr>Limiting the movement within a rectangle (3D) - How</vt:lpstr>
      <vt:lpstr>MonoBehaviour.OnDrawGizmos()</vt:lpstr>
      <vt:lpstr>Choosing destinations  </vt:lpstr>
      <vt:lpstr>Choosing destinations  </vt:lpstr>
      <vt:lpstr>Choosing destinations  </vt:lpstr>
      <vt:lpstr>Choosing destinations  </vt:lpstr>
      <vt:lpstr>Choosing destinations  </vt:lpstr>
      <vt:lpstr>Choosing destinations  </vt:lpstr>
      <vt:lpstr>Choosing destinations  </vt:lpstr>
      <vt:lpstr>Choosing destinations  </vt:lpstr>
      <vt:lpstr>Choosing destinations - How  </vt:lpstr>
      <vt:lpstr>Choosing destinations - How  </vt:lpstr>
      <vt:lpstr>Choosing destinations - How  </vt:lpstr>
      <vt:lpstr>Choosing destinations - How  </vt:lpstr>
      <vt:lpstr>Choosing destinations - How  </vt:lpstr>
      <vt:lpstr>Choosing destinations – Nearest Spawn Point</vt:lpstr>
      <vt:lpstr>Choosing destinations – Nearest Spawn Point</vt:lpstr>
      <vt:lpstr>Choosing destinations – Nearest Spawn Point</vt:lpstr>
      <vt:lpstr>Choosing destinations – Nearest Spawn Point</vt:lpstr>
      <vt:lpstr>Choosing destinations –  Avoiding errors due to an empty array</vt:lpstr>
      <vt:lpstr>Choosing destinations –  Avoiding errors due to an empty array</vt:lpstr>
      <vt:lpstr>Choosing destinations –  Avoiding errors due to an empty array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Game Basic</dc:title>
  <dc:creator>Handityo Aulia putra</dc:creator>
  <cp:lastModifiedBy>Aulia Handityo</cp:lastModifiedBy>
  <cp:revision>201</cp:revision>
  <dcterms:created xsi:type="dcterms:W3CDTF">2017-10-12T01:26:41Z</dcterms:created>
  <dcterms:modified xsi:type="dcterms:W3CDTF">2018-11-10T07:45:00Z</dcterms:modified>
</cp:coreProperties>
</file>