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290" r:id="rId37"/>
    <p:sldId id="29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7" r:id="rId59"/>
    <p:sldId id="314" r:id="rId60"/>
    <p:sldId id="315" r:id="rId61"/>
    <p:sldId id="316" r:id="rId62"/>
    <p:sldId id="313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1E529E-F21F-4112-9BD3-46D9839A14C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 Game Basic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478098"/>
            <a:ext cx="7543800" cy="1759073"/>
          </a:xfrm>
        </p:spPr>
        <p:txBody>
          <a:bodyPr>
            <a:normAutofit/>
          </a:bodyPr>
          <a:lstStyle/>
          <a:p>
            <a:r>
              <a:rPr lang="en-US" altLang="ko-KR" dirty="0"/>
              <a:t>26</a:t>
            </a:r>
            <a:r>
              <a:rPr lang="en-US" altLang="ko-KR" baseline="30000" dirty="0"/>
              <a:t>th</a:t>
            </a:r>
            <a:r>
              <a:rPr lang="en-US" altLang="ko-KR" dirty="0"/>
              <a:t>  class</a:t>
            </a:r>
          </a:p>
          <a:p>
            <a:r>
              <a:rPr lang="en-US" altLang="ko-KR" dirty="0"/>
              <a:t>Optimization</a:t>
            </a:r>
          </a:p>
          <a:p>
            <a:pPr algn="r"/>
            <a:r>
              <a:rPr lang="en-US" altLang="ko-KR" dirty="0"/>
              <a:t>Handityo </a:t>
            </a:r>
            <a:r>
              <a:rPr lang="en-US" altLang="ko-KR" dirty="0" err="1"/>
              <a:t>aulia</a:t>
            </a:r>
            <a:r>
              <a:rPr lang="en-US" altLang="ko-KR" dirty="0"/>
              <a:t> putra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8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5. Finally,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use</a:t>
            </a:r>
            <a:r>
              <a:rPr lang="en-US" altLang="ko-KR" sz="3000" dirty="0"/>
              <a:t> the </a:t>
            </a:r>
            <a:r>
              <a:rPr lang="en-US" altLang="ko-KR" sz="3000" b="1" dirty="0"/>
              <a:t>Create</a:t>
            </a:r>
            <a:r>
              <a:rPr lang="en-US" altLang="ko-KR" sz="3000" dirty="0"/>
              <a:t> drop-down menu to </a:t>
            </a:r>
            <a:r>
              <a:rPr lang="en-US" altLang="ko-KR" sz="3000" dirty="0">
                <a:solidFill>
                  <a:srgbClr val="FF0000"/>
                </a:solidFill>
              </a:rPr>
              <a:t>add</a:t>
            </a:r>
            <a:r>
              <a:rPr lang="en-US" altLang="ko-KR" sz="3000" dirty="0"/>
              <a:t> a </a:t>
            </a:r>
            <a:r>
              <a:rPr lang="en-US" altLang="ko-KR" sz="3000" b="1" dirty="0"/>
              <a:t>Text</a:t>
            </a:r>
            <a:r>
              <a:rPr lang="en-US" altLang="ko-KR" sz="3000" dirty="0"/>
              <a:t> to the UI (</a:t>
            </a:r>
            <a:r>
              <a:rPr lang="en-US" altLang="ko-KR" sz="3000" b="1" dirty="0"/>
              <a:t>Create | UI | Text</a:t>
            </a:r>
            <a:r>
              <a:rPr lang="en-US" altLang="ko-KR" sz="3000" dirty="0"/>
              <a:t>).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Rename</a:t>
            </a:r>
            <a:r>
              <a:rPr lang="en-US" altLang="ko-KR" sz="2800" dirty="0"/>
              <a:t> it </a:t>
            </a:r>
            <a:r>
              <a:rPr lang="en-US" altLang="ko-KR" sz="2800" b="1" dirty="0" err="1"/>
              <a:t>QualityLabel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800" dirty="0"/>
              <a:t>Also, from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view, </a:t>
            </a:r>
            <a:r>
              <a:rPr lang="en-US" altLang="ko-KR" sz="2800" b="1" dirty="0" err="1"/>
              <a:t>Rect</a:t>
            </a:r>
            <a:r>
              <a:rPr lang="en-US" altLang="ko-KR" sz="2800" b="1" dirty="0"/>
              <a:t> Transform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FF0000"/>
                </a:solidFill>
              </a:rPr>
              <a:t>change</a:t>
            </a:r>
            <a:r>
              <a:rPr lang="en-US" altLang="ko-KR" sz="2800" dirty="0"/>
              <a:t> its </a:t>
            </a:r>
            <a:r>
              <a:rPr lang="en-US" altLang="ko-KR" sz="2800" b="1" dirty="0" err="1"/>
              <a:t>Pos</a:t>
            </a:r>
            <a:r>
              <a:rPr lang="en-US" altLang="ko-KR" sz="2800" b="1" dirty="0"/>
              <a:t> Y</a:t>
            </a:r>
            <a:r>
              <a:rPr lang="en-US" altLang="ko-KR" sz="2800" dirty="0"/>
              <a:t> to -25.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52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following C# script </a:t>
            </a:r>
            <a:r>
              <a:rPr lang="en-US" altLang="ko-KR" sz="2800" b="1" dirty="0" err="1"/>
              <a:t>PauseGame</a:t>
            </a:r>
            <a:r>
              <a:rPr lang="en-US" altLang="ko-KR" sz="2800" dirty="0"/>
              <a:t> to </a:t>
            </a:r>
            <a:r>
              <a:rPr lang="en-US" altLang="ko-KR" sz="2800" b="1" dirty="0"/>
              <a:t>First Person</a:t>
            </a:r>
            <a:r>
              <a:rPr lang="en-US" altLang="ko-KR" sz="2800" dirty="0"/>
              <a:t> </a:t>
            </a:r>
            <a:r>
              <a:rPr lang="en-US" altLang="ko-KR" sz="2800" b="1" dirty="0"/>
              <a:t>Controller</a:t>
            </a:r>
            <a:r>
              <a:rPr lang="en-US" altLang="ko-KR" sz="2800" dirty="0"/>
              <a:t>:</a:t>
            </a:r>
            <a:endParaRPr lang="ko-KR" alt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034715" y="2729772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CourierStd"/>
              </a:rPr>
              <a:t>using </a:t>
            </a:r>
            <a:r>
              <a:rPr lang="en-US" altLang="ko-KR" sz="1100" dirty="0" err="1">
                <a:latin typeface="CourierStd"/>
              </a:rPr>
              <a:t>UnityEngine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using </a:t>
            </a:r>
            <a:r>
              <a:rPr lang="en-US" altLang="ko-KR" sz="1100" dirty="0" err="1">
                <a:latin typeface="CourierStd"/>
              </a:rPr>
              <a:t>UnityEngine.UI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using </a:t>
            </a:r>
            <a:r>
              <a:rPr lang="en-US" altLang="ko-KR" sz="1100" dirty="0" err="1">
                <a:latin typeface="CourierStd"/>
              </a:rPr>
              <a:t>System.Collections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public class </a:t>
            </a:r>
            <a:r>
              <a:rPr lang="en-US" altLang="ko-KR" sz="1100" dirty="0" err="1">
                <a:latin typeface="CourierStd"/>
              </a:rPr>
              <a:t>PauseGame</a:t>
            </a:r>
            <a:r>
              <a:rPr lang="en-US" altLang="ko-KR" sz="1100" dirty="0">
                <a:latin typeface="CourierStd"/>
              </a:rPr>
              <a:t> : </a:t>
            </a:r>
            <a:r>
              <a:rPr lang="en-US" altLang="ko-KR" sz="1100" dirty="0" err="1">
                <a:latin typeface="CourierStd"/>
              </a:rPr>
              <a:t>MonoBehaviour</a:t>
            </a:r>
            <a:r>
              <a:rPr lang="en-US" altLang="ko-KR" sz="1100" dirty="0">
                <a:latin typeface="CourierStd"/>
              </a:rPr>
              <a:t> {</a:t>
            </a:r>
          </a:p>
          <a:p>
            <a:r>
              <a:rPr lang="en-US" altLang="ko-KR" sz="1100" dirty="0">
                <a:latin typeface="CourierStd"/>
              </a:rPr>
              <a:t>public </a:t>
            </a:r>
            <a:r>
              <a:rPr lang="en-US" altLang="ko-KR" sz="1100" dirty="0" err="1">
                <a:latin typeface="CourierStd"/>
              </a:rPr>
              <a:t>GameObject</a:t>
            </a:r>
            <a:r>
              <a:rPr lang="en-US" altLang="ko-KR" sz="1100" dirty="0">
                <a:latin typeface="CourierStd"/>
              </a:rPr>
              <a:t> </a:t>
            </a:r>
            <a:r>
              <a:rPr lang="en-US" altLang="ko-KR" sz="1100" dirty="0" err="1">
                <a:latin typeface="CourierStd"/>
              </a:rPr>
              <a:t>qPanel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public </a:t>
            </a:r>
            <a:r>
              <a:rPr lang="en-US" altLang="ko-KR" sz="1100" dirty="0" err="1">
                <a:latin typeface="CourierStd"/>
              </a:rPr>
              <a:t>GameObject</a:t>
            </a:r>
            <a:r>
              <a:rPr lang="en-US" altLang="ko-KR" sz="1100" dirty="0">
                <a:latin typeface="CourierStd"/>
              </a:rPr>
              <a:t> </a:t>
            </a:r>
            <a:r>
              <a:rPr lang="en-US" altLang="ko-KR" sz="1100" dirty="0" err="1">
                <a:latin typeface="CourierStd"/>
              </a:rPr>
              <a:t>qSlider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public </a:t>
            </a:r>
            <a:r>
              <a:rPr lang="en-US" altLang="ko-KR" sz="1100" dirty="0" err="1">
                <a:latin typeface="CourierStd"/>
              </a:rPr>
              <a:t>GameObject</a:t>
            </a:r>
            <a:r>
              <a:rPr lang="en-US" altLang="ko-KR" sz="1100" dirty="0">
                <a:latin typeface="CourierStd"/>
              </a:rPr>
              <a:t> </a:t>
            </a:r>
            <a:r>
              <a:rPr lang="en-US" altLang="ko-KR" sz="1100" dirty="0" err="1">
                <a:latin typeface="CourierStd"/>
              </a:rPr>
              <a:t>qLabel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public bool </a:t>
            </a:r>
            <a:r>
              <a:rPr lang="en-US" altLang="ko-KR" sz="1100" dirty="0" err="1">
                <a:latin typeface="CourierStd"/>
              </a:rPr>
              <a:t>expensiveQualitySettings</a:t>
            </a:r>
            <a:r>
              <a:rPr lang="en-US" altLang="ko-KR" sz="1100" dirty="0">
                <a:latin typeface="CourierStd"/>
              </a:rPr>
              <a:t> = true;</a:t>
            </a:r>
          </a:p>
          <a:p>
            <a:r>
              <a:rPr lang="en-US" altLang="ko-KR" sz="1100" dirty="0">
                <a:latin typeface="CourierStd"/>
              </a:rPr>
              <a:t>private bool 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 = false;</a:t>
            </a:r>
          </a:p>
          <a:p>
            <a:r>
              <a:rPr lang="en-US" altLang="ko-KR" sz="1100" dirty="0">
                <a:latin typeface="CourierStd"/>
              </a:rPr>
              <a:t>void Start () {</a:t>
            </a:r>
          </a:p>
          <a:p>
            <a:r>
              <a:rPr lang="en-US" altLang="ko-KR" sz="1100" dirty="0" err="1">
                <a:latin typeface="CourierStd"/>
              </a:rPr>
              <a:t>Cursor.visible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>
                <a:latin typeface="CourierStd"/>
              </a:rPr>
              <a:t>Slider </a:t>
            </a:r>
            <a:r>
              <a:rPr lang="en-US" altLang="ko-KR" sz="1100" dirty="0" err="1">
                <a:latin typeface="CourierStd"/>
              </a:rPr>
              <a:t>slider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qSlider.GetComponent</a:t>
            </a:r>
            <a:r>
              <a:rPr lang="en-US" altLang="ko-KR" sz="1100" dirty="0">
                <a:latin typeface="CourierStd"/>
              </a:rPr>
              <a:t>&lt;Slider&gt; ();</a:t>
            </a:r>
          </a:p>
          <a:p>
            <a:r>
              <a:rPr lang="en-US" altLang="ko-KR" sz="1100" dirty="0" err="1">
                <a:latin typeface="CourierStd"/>
              </a:rPr>
              <a:t>slider.maxValue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QualitySettings.names.Length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 err="1">
                <a:latin typeface="CourierStd"/>
              </a:rPr>
              <a:t>slider.value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QualitySettings.GetQualityLevel</a:t>
            </a:r>
            <a:r>
              <a:rPr lang="en-US" altLang="ko-KR" sz="1100" dirty="0">
                <a:latin typeface="CourierStd"/>
              </a:rPr>
              <a:t> ();</a:t>
            </a:r>
          </a:p>
          <a:p>
            <a:r>
              <a:rPr lang="en-US" altLang="ko-KR" sz="1100" dirty="0" err="1">
                <a:latin typeface="CourierStd"/>
              </a:rPr>
              <a:t>qPanel.SetActive</a:t>
            </a:r>
            <a:r>
              <a:rPr lang="en-US" altLang="ko-KR" sz="1100" dirty="0">
                <a:latin typeface="CourierStd"/>
              </a:rPr>
              <a:t>(false);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>
                <a:latin typeface="CourierStd"/>
              </a:rPr>
              <a:t>void Update () {</a:t>
            </a:r>
          </a:p>
          <a:p>
            <a:r>
              <a:rPr lang="en-US" altLang="ko-KR" sz="1100" dirty="0">
                <a:latin typeface="CourierStd"/>
              </a:rPr>
              <a:t>if (</a:t>
            </a:r>
            <a:r>
              <a:rPr lang="en-US" altLang="ko-KR" sz="1100" dirty="0" err="1">
                <a:latin typeface="CourierStd"/>
              </a:rPr>
              <a:t>Input.GetKeyDown</a:t>
            </a:r>
            <a:r>
              <a:rPr lang="en-US" altLang="ko-KR" sz="1100" dirty="0">
                <a:latin typeface="CourierStd"/>
              </a:rPr>
              <a:t>(</a:t>
            </a:r>
            <a:r>
              <a:rPr lang="en-US" altLang="ko-KR" sz="1100" dirty="0" err="1">
                <a:latin typeface="CourierStd"/>
              </a:rPr>
              <a:t>KeyCode.Escape</a:t>
            </a:r>
            <a:r>
              <a:rPr lang="en-US" altLang="ko-KR" sz="1100" dirty="0">
                <a:latin typeface="CourierStd"/>
              </a:rPr>
              <a:t>)) {</a:t>
            </a:r>
          </a:p>
          <a:p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 = !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 err="1">
                <a:latin typeface="CourierStd"/>
              </a:rPr>
              <a:t>SetPause</a:t>
            </a:r>
            <a:r>
              <a:rPr lang="en-US" altLang="ko-KR" sz="1100" dirty="0">
                <a:latin typeface="CourierStd"/>
              </a:rPr>
              <a:t> ();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>
                <a:latin typeface="CourierStd"/>
              </a:rPr>
              <a:t>}</a:t>
            </a:r>
            <a:endParaRPr lang="ko-KR" alt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829877" y="3191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CourierStd"/>
              </a:rPr>
              <a:t>private void </a:t>
            </a:r>
            <a:r>
              <a:rPr lang="en-US" altLang="ko-KR" sz="1100" dirty="0" err="1">
                <a:latin typeface="CourierStd"/>
              </a:rPr>
              <a:t>SetPause</a:t>
            </a:r>
            <a:r>
              <a:rPr lang="en-US" altLang="ko-KR" sz="1100" dirty="0">
                <a:latin typeface="CourierStd"/>
              </a:rPr>
              <a:t>(){</a:t>
            </a:r>
          </a:p>
          <a:p>
            <a:r>
              <a:rPr lang="en-US" altLang="ko-KR" sz="1100" dirty="0">
                <a:latin typeface="CourierStd"/>
              </a:rPr>
              <a:t>float </a:t>
            </a:r>
            <a:r>
              <a:rPr lang="en-US" altLang="ko-KR" sz="1100" dirty="0" err="1">
                <a:latin typeface="CourierStd"/>
              </a:rPr>
              <a:t>timeScale</a:t>
            </a:r>
            <a:r>
              <a:rPr lang="en-US" altLang="ko-KR" sz="1100" dirty="0">
                <a:latin typeface="CourierStd"/>
              </a:rPr>
              <a:t> = !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 ? 1f : 0f;</a:t>
            </a:r>
          </a:p>
          <a:p>
            <a:r>
              <a:rPr lang="en-US" altLang="ko-KR" sz="1100" dirty="0" err="1">
                <a:latin typeface="CourierStd"/>
              </a:rPr>
              <a:t>Time.timeScale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timeScale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 err="1">
                <a:latin typeface="CourierStd"/>
              </a:rPr>
              <a:t>Cursor.visible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 err="1">
                <a:latin typeface="CourierStd"/>
              </a:rPr>
              <a:t>GetComponent</a:t>
            </a:r>
            <a:r>
              <a:rPr lang="en-US" altLang="ko-KR" sz="1100" dirty="0">
                <a:latin typeface="CourierStd"/>
              </a:rPr>
              <a:t>&lt;</a:t>
            </a:r>
            <a:r>
              <a:rPr lang="en-US" altLang="ko-KR" sz="1100" dirty="0" err="1">
                <a:latin typeface="CourierStd"/>
              </a:rPr>
              <a:t>MouseLook</a:t>
            </a:r>
            <a:r>
              <a:rPr lang="en-US" altLang="ko-KR" sz="1100" dirty="0">
                <a:latin typeface="CourierStd"/>
              </a:rPr>
              <a:t>&gt; ().enabled = !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;</a:t>
            </a:r>
          </a:p>
          <a:p>
            <a:r>
              <a:rPr lang="en-US" altLang="ko-KR" sz="1100" dirty="0" err="1">
                <a:latin typeface="CourierStd"/>
              </a:rPr>
              <a:t>qPanel.SetActive</a:t>
            </a:r>
            <a:r>
              <a:rPr lang="en-US" altLang="ko-KR" sz="1100" dirty="0">
                <a:latin typeface="CourierStd"/>
              </a:rPr>
              <a:t> (</a:t>
            </a:r>
            <a:r>
              <a:rPr lang="en-US" altLang="ko-KR" sz="1100" dirty="0" err="1">
                <a:latin typeface="CourierStd"/>
              </a:rPr>
              <a:t>isPaused</a:t>
            </a:r>
            <a:r>
              <a:rPr lang="en-US" altLang="ko-KR" sz="1100" dirty="0">
                <a:latin typeface="CourierStd"/>
              </a:rPr>
              <a:t>);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>
                <a:latin typeface="CourierStd"/>
              </a:rPr>
              <a:t>public void </a:t>
            </a:r>
            <a:r>
              <a:rPr lang="en-US" altLang="ko-KR" sz="1100" dirty="0" err="1">
                <a:latin typeface="CourierStd"/>
              </a:rPr>
              <a:t>SetQuality</a:t>
            </a:r>
            <a:r>
              <a:rPr lang="en-US" altLang="ko-KR" sz="1100" dirty="0">
                <a:latin typeface="CourierStd"/>
              </a:rPr>
              <a:t>(float </a:t>
            </a:r>
            <a:r>
              <a:rPr lang="en-US" altLang="ko-KR" sz="1100" dirty="0" err="1">
                <a:latin typeface="CourierStd"/>
              </a:rPr>
              <a:t>qs</a:t>
            </a:r>
            <a:r>
              <a:rPr lang="en-US" altLang="ko-KR" sz="1100" dirty="0">
                <a:latin typeface="CourierStd"/>
              </a:rPr>
              <a:t>){</a:t>
            </a:r>
          </a:p>
          <a:p>
            <a:r>
              <a:rPr lang="en-US" altLang="ko-KR" sz="1100" dirty="0" err="1">
                <a:latin typeface="CourierStd"/>
              </a:rPr>
              <a:t>int</a:t>
            </a:r>
            <a:r>
              <a:rPr lang="en-US" altLang="ko-KR" sz="1100" dirty="0">
                <a:latin typeface="CourierStd"/>
              </a:rPr>
              <a:t> </a:t>
            </a:r>
            <a:r>
              <a:rPr lang="en-US" altLang="ko-KR" sz="1100" dirty="0" err="1">
                <a:latin typeface="CourierStd"/>
              </a:rPr>
              <a:t>qsi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Mathf.RoundToInt</a:t>
            </a:r>
            <a:r>
              <a:rPr lang="en-US" altLang="ko-KR" sz="1100" dirty="0">
                <a:latin typeface="CourierStd"/>
              </a:rPr>
              <a:t> (</a:t>
            </a:r>
            <a:r>
              <a:rPr lang="en-US" altLang="ko-KR" sz="1100" dirty="0" err="1">
                <a:latin typeface="CourierStd"/>
              </a:rPr>
              <a:t>qs</a:t>
            </a:r>
            <a:r>
              <a:rPr lang="en-US" altLang="ko-KR" sz="1100" dirty="0">
                <a:latin typeface="CourierStd"/>
              </a:rPr>
              <a:t>);</a:t>
            </a:r>
          </a:p>
          <a:p>
            <a:r>
              <a:rPr lang="en-US" altLang="ko-KR" sz="1100" dirty="0" err="1">
                <a:latin typeface="CourierStd"/>
              </a:rPr>
              <a:t>QualitySettings.SetQualityLevel</a:t>
            </a:r>
            <a:r>
              <a:rPr lang="en-US" altLang="ko-KR" sz="1100" dirty="0">
                <a:latin typeface="CourierStd"/>
              </a:rPr>
              <a:t> (</a:t>
            </a:r>
            <a:r>
              <a:rPr lang="en-US" altLang="ko-KR" sz="1100" dirty="0" err="1">
                <a:latin typeface="CourierStd"/>
              </a:rPr>
              <a:t>qsi</a:t>
            </a:r>
            <a:r>
              <a:rPr lang="en-US" altLang="ko-KR" sz="1100" dirty="0">
                <a:latin typeface="CourierStd"/>
              </a:rPr>
              <a:t>);</a:t>
            </a:r>
          </a:p>
          <a:p>
            <a:r>
              <a:rPr lang="en-US" altLang="ko-KR" sz="1100" dirty="0">
                <a:latin typeface="CourierStd"/>
              </a:rPr>
              <a:t>Text label = </a:t>
            </a:r>
            <a:r>
              <a:rPr lang="en-US" altLang="ko-KR" sz="1100" dirty="0" err="1">
                <a:latin typeface="CourierStd"/>
              </a:rPr>
              <a:t>qLabel.GetComponent</a:t>
            </a:r>
            <a:r>
              <a:rPr lang="en-US" altLang="ko-KR" sz="1100" dirty="0">
                <a:latin typeface="CourierStd"/>
              </a:rPr>
              <a:t>&lt;Text&gt; ();</a:t>
            </a:r>
          </a:p>
          <a:p>
            <a:r>
              <a:rPr lang="en-US" altLang="ko-KR" sz="1100" dirty="0" err="1">
                <a:latin typeface="CourierStd"/>
              </a:rPr>
              <a:t>label.text</a:t>
            </a:r>
            <a:r>
              <a:rPr lang="en-US" altLang="ko-KR" sz="1100" dirty="0">
                <a:latin typeface="CourierStd"/>
              </a:rPr>
              <a:t> = </a:t>
            </a:r>
            <a:r>
              <a:rPr lang="en-US" altLang="ko-KR" sz="1100" dirty="0" err="1">
                <a:latin typeface="CourierStd"/>
              </a:rPr>
              <a:t>QualitySettings.names</a:t>
            </a:r>
            <a:r>
              <a:rPr lang="en-US" altLang="ko-KR" sz="1100" dirty="0">
                <a:latin typeface="CourierStd"/>
              </a:rPr>
              <a:t> [</a:t>
            </a:r>
            <a:r>
              <a:rPr lang="en-US" altLang="ko-KR" sz="1100" dirty="0" err="1">
                <a:latin typeface="CourierStd"/>
              </a:rPr>
              <a:t>qsi</a:t>
            </a:r>
            <a:r>
              <a:rPr lang="en-US" altLang="ko-KR" sz="1100" dirty="0">
                <a:latin typeface="CourierStd"/>
              </a:rPr>
              <a:t>];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>
                <a:latin typeface="CourierStd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98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From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 view,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select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First Person Controller</a:t>
            </a:r>
            <a:r>
              <a:rPr lang="en-US" altLang="ko-KR" sz="2600" dirty="0"/>
              <a:t>. </a:t>
            </a:r>
          </a:p>
          <a:p>
            <a:r>
              <a:rPr lang="en-US" altLang="ko-KR" sz="2600" dirty="0"/>
              <a:t>Then, from the </a:t>
            </a:r>
            <a:r>
              <a:rPr lang="en-US" altLang="ko-KR" sz="2600" b="1" dirty="0"/>
              <a:t>Inspector</a:t>
            </a:r>
            <a:r>
              <a:rPr lang="en-US" altLang="ko-KR" sz="2600" dirty="0"/>
              <a:t>,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access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Pause Game </a:t>
            </a:r>
            <a:r>
              <a:rPr lang="en-US" altLang="ko-KR" sz="2400" dirty="0"/>
              <a:t>component and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populate</a:t>
            </a:r>
            <a:r>
              <a:rPr lang="en-US" altLang="ko-KR" sz="2400" dirty="0"/>
              <a:t> the </a:t>
            </a:r>
            <a:r>
              <a:rPr lang="en-US" altLang="ko-KR" sz="2400" b="1" dirty="0" err="1"/>
              <a:t>QPanel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QSlider</a:t>
            </a:r>
            <a:r>
              <a:rPr lang="en-US" altLang="ko-KR" sz="2400" dirty="0"/>
              <a:t>, and </a:t>
            </a:r>
            <a:r>
              <a:rPr lang="en-US" altLang="ko-KR" sz="2400" b="1" dirty="0" err="1"/>
              <a:t>QLabel</a:t>
            </a:r>
            <a:r>
              <a:rPr lang="en-US" altLang="ko-KR" sz="2400" dirty="0"/>
              <a:t> fields with the game objects </a:t>
            </a:r>
            <a:r>
              <a:rPr lang="en-US" altLang="ko-KR" sz="2400" b="1" dirty="0" err="1"/>
              <a:t>QualityPanel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QualitySlider</a:t>
            </a:r>
            <a:r>
              <a:rPr lang="en-US" altLang="ko-KR" sz="2400" dirty="0"/>
              <a:t>, and </a:t>
            </a:r>
            <a:r>
              <a:rPr lang="en-US" altLang="ko-KR" sz="2400" b="1" dirty="0" err="1"/>
              <a:t>QualityLabel</a:t>
            </a:r>
            <a:r>
              <a:rPr lang="en-US" altLang="ko-KR" sz="2400" dirty="0"/>
              <a:t> respectively,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002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41" y="1975370"/>
            <a:ext cx="6365038" cy="4181606"/>
          </a:xfrm>
        </p:spPr>
      </p:pic>
    </p:spTree>
    <p:extLst>
      <p:ext uri="{BB962C8B-B14F-4D97-AF65-F5344CB8AC3E}">
        <p14:creationId xmlns:p14="http://schemas.microsoft.com/office/powerpoint/2010/main" val="72792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8. From the </a:t>
            </a:r>
            <a:r>
              <a:rPr lang="en-US" altLang="ko-KR" sz="3200" b="1" dirty="0"/>
              <a:t>Hierarchy</a:t>
            </a:r>
            <a:r>
              <a:rPr lang="en-US" altLang="ko-KR" sz="3200" dirty="0"/>
              <a:t> view,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select</a:t>
            </a:r>
            <a:r>
              <a:rPr lang="en-US" altLang="ko-KR" sz="3000" dirty="0"/>
              <a:t> </a:t>
            </a:r>
            <a:r>
              <a:rPr lang="en-US" altLang="ko-KR" sz="3000" b="1" dirty="0" err="1"/>
              <a:t>QualitySlider</a:t>
            </a:r>
            <a:r>
              <a:rPr lang="en-US" altLang="ko-KR" sz="3000" dirty="0"/>
              <a:t>. </a:t>
            </a:r>
          </a:p>
          <a:p>
            <a:r>
              <a:rPr lang="en-US" altLang="ko-KR" sz="3200" dirty="0"/>
              <a:t>Then, from the </a:t>
            </a:r>
            <a:r>
              <a:rPr lang="en-US" altLang="ko-KR" sz="3200" b="1" dirty="0"/>
              <a:t>Inspector</a:t>
            </a:r>
            <a:r>
              <a:rPr lang="en-US" altLang="ko-KR" sz="3200" dirty="0"/>
              <a:t> view, </a:t>
            </a:r>
          </a:p>
          <a:p>
            <a:pPr lvl="1"/>
            <a:r>
              <a:rPr lang="en-US" altLang="ko-KR" sz="3000" b="1" dirty="0"/>
              <a:t>Slider</a:t>
            </a:r>
            <a:r>
              <a:rPr lang="en-US" altLang="ko-KR" sz="3000" dirty="0"/>
              <a:t> component,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find</a:t>
            </a:r>
            <a:r>
              <a:rPr lang="en-US" altLang="ko-KR" sz="3000" dirty="0"/>
              <a:t> the list named </a:t>
            </a:r>
            <a:r>
              <a:rPr lang="en-US" altLang="ko-KR" sz="3000" b="1" dirty="0"/>
              <a:t>On Value Changed </a:t>
            </a:r>
            <a:r>
              <a:rPr lang="en-US" altLang="ko-KR" sz="3000" dirty="0"/>
              <a:t>(Single),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click</a:t>
            </a:r>
            <a:r>
              <a:rPr lang="en-US" altLang="ko-KR" sz="3000" dirty="0"/>
              <a:t> on the + sign to </a:t>
            </a:r>
            <a:r>
              <a:rPr lang="en-US" altLang="ko-KR" sz="3000" dirty="0">
                <a:solidFill>
                  <a:srgbClr val="FF0000"/>
                </a:solidFill>
              </a:rPr>
              <a:t>add</a:t>
            </a:r>
            <a:r>
              <a:rPr lang="en-US" altLang="ko-KR" sz="3000" dirty="0"/>
              <a:t> a command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4821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9. </a:t>
            </a:r>
            <a:r>
              <a:rPr lang="en-US" altLang="ko-KR" sz="3200" dirty="0">
                <a:solidFill>
                  <a:srgbClr val="FF0000"/>
                </a:solidFill>
              </a:rPr>
              <a:t>Drag</a:t>
            </a:r>
            <a:r>
              <a:rPr lang="en-US" altLang="ko-KR" sz="3200" dirty="0"/>
              <a:t> the </a:t>
            </a:r>
            <a:r>
              <a:rPr lang="en-US" altLang="ko-KR" sz="3200" b="1" dirty="0"/>
              <a:t>First Person Controller </a:t>
            </a:r>
            <a:r>
              <a:rPr lang="en-US" altLang="ko-KR" sz="3200" dirty="0"/>
              <a:t>from the </a:t>
            </a:r>
            <a:r>
              <a:rPr lang="en-US" altLang="ko-KR" sz="3200" b="1" dirty="0"/>
              <a:t>Hierarchy</a:t>
            </a:r>
            <a:r>
              <a:rPr lang="en-US" altLang="ko-KR" sz="3200" dirty="0"/>
              <a:t> view into the game object field of the new command. </a:t>
            </a:r>
          </a:p>
          <a:p>
            <a:r>
              <a:rPr lang="en-US" altLang="ko-KR" sz="3200" dirty="0"/>
              <a:t>Then, use the function selector to </a:t>
            </a:r>
            <a:r>
              <a:rPr lang="en-US" altLang="ko-KR" sz="3200" dirty="0">
                <a:solidFill>
                  <a:srgbClr val="FF0000"/>
                </a:solidFill>
              </a:rPr>
              <a:t>find</a:t>
            </a:r>
            <a:r>
              <a:rPr lang="en-US" altLang="ko-KR" sz="3200" dirty="0"/>
              <a:t> the </a:t>
            </a:r>
            <a:r>
              <a:rPr lang="en-US" altLang="ko-KR" sz="3200" b="1" dirty="0" err="1"/>
              <a:t>SetQuality</a:t>
            </a:r>
            <a:r>
              <a:rPr lang="en-US" altLang="ko-KR" sz="3200" dirty="0"/>
              <a:t> function under </a:t>
            </a:r>
            <a:r>
              <a:rPr lang="en-US" altLang="ko-KR" sz="3200" b="1" dirty="0"/>
              <a:t>Dynamic float 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00B050"/>
                </a:solidFill>
              </a:rPr>
              <a:t>No Function | </a:t>
            </a:r>
            <a:r>
              <a:rPr lang="en-US" altLang="ko-KR" sz="3200" dirty="0" err="1">
                <a:solidFill>
                  <a:srgbClr val="00B050"/>
                </a:solidFill>
              </a:rPr>
              <a:t>PauseGame</a:t>
            </a:r>
            <a:r>
              <a:rPr lang="en-US" altLang="ko-KR" sz="3200" dirty="0">
                <a:solidFill>
                  <a:srgbClr val="00B050"/>
                </a:solidFill>
              </a:rPr>
              <a:t> | Dynamic float | </a:t>
            </a:r>
            <a:r>
              <a:rPr lang="en-US" altLang="ko-KR" sz="3200" dirty="0" err="1">
                <a:solidFill>
                  <a:srgbClr val="00B050"/>
                </a:solidFill>
              </a:rPr>
              <a:t>SetQuality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805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57601"/>
            <a:ext cx="7543800" cy="3800048"/>
          </a:xfrm>
        </p:spPr>
      </p:pic>
    </p:spTree>
    <p:extLst>
      <p:ext uri="{BB962C8B-B14F-4D97-AF65-F5344CB8AC3E}">
        <p14:creationId xmlns:p14="http://schemas.microsoft.com/office/powerpoint/2010/main" val="252373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10. When you </a:t>
            </a:r>
            <a:r>
              <a:rPr lang="en-US" altLang="ko-KR" sz="2800" dirty="0">
                <a:solidFill>
                  <a:srgbClr val="00B050"/>
                </a:solidFill>
              </a:rPr>
              <a:t>play the scene</a:t>
            </a:r>
            <a:r>
              <a:rPr lang="en-US" altLang="ko-KR" sz="2800" dirty="0"/>
              <a:t>, you should be able to pause/resume the game by </a:t>
            </a:r>
            <a:r>
              <a:rPr lang="en-US" altLang="ko-KR" sz="2800" dirty="0">
                <a:solidFill>
                  <a:srgbClr val="00B050"/>
                </a:solidFill>
              </a:rPr>
              <a:t>pressing the </a:t>
            </a:r>
            <a:r>
              <a:rPr lang="en-US" altLang="ko-KR" sz="2800" i="1" dirty="0">
                <a:solidFill>
                  <a:srgbClr val="00B050"/>
                </a:solidFill>
              </a:rPr>
              <a:t>Esc </a:t>
            </a:r>
            <a:r>
              <a:rPr lang="en-US" altLang="ko-KR" sz="2800" dirty="0">
                <a:solidFill>
                  <a:srgbClr val="00B050"/>
                </a:solidFill>
              </a:rPr>
              <a:t>key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1" y="2860007"/>
            <a:ext cx="5324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</a:rPr>
              <a:t>Pausing</a:t>
            </a:r>
            <a:r>
              <a:rPr lang="en-US" altLang="ko-KR" sz="3600" dirty="0"/>
              <a:t> the game is actually an easy, straightforward task in Unity: </a:t>
            </a:r>
          </a:p>
          <a:p>
            <a:r>
              <a:rPr lang="en-US" altLang="ko-KR" sz="3600" dirty="0"/>
              <a:t>all we need to do is </a:t>
            </a:r>
          </a:p>
          <a:p>
            <a:pPr lvl="1"/>
            <a:r>
              <a:rPr lang="en-US" altLang="ko-KR" sz="3200" dirty="0">
                <a:solidFill>
                  <a:srgbClr val="00B050"/>
                </a:solidFill>
              </a:rPr>
              <a:t>set the game's Time Scale to 0</a:t>
            </a:r>
            <a:r>
              <a:rPr lang="en-US" altLang="ko-KR" sz="3200" dirty="0"/>
              <a:t> </a:t>
            </a:r>
          </a:p>
          <a:p>
            <a:pPr lvl="1"/>
            <a:r>
              <a:rPr lang="en-US" altLang="ko-KR" sz="3200" dirty="0"/>
              <a:t>(and set it back to 1 to resume).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338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 - How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In our code, </a:t>
            </a:r>
          </a:p>
          <a:p>
            <a:r>
              <a:rPr lang="en-US" altLang="ko-KR" sz="3000" dirty="0"/>
              <a:t>we have </a:t>
            </a:r>
            <a:r>
              <a:rPr lang="en-US" altLang="ko-KR" sz="3000" dirty="0">
                <a:solidFill>
                  <a:srgbClr val="00B050"/>
                </a:solidFill>
              </a:rPr>
              <a:t>included</a:t>
            </a:r>
            <a:r>
              <a:rPr lang="en-US" altLang="ko-KR" sz="3000" dirty="0"/>
              <a:t> such a </a:t>
            </a:r>
            <a:r>
              <a:rPr lang="en-US" altLang="ko-KR" sz="3000" b="1" dirty="0"/>
              <a:t>command</a:t>
            </a:r>
            <a:r>
              <a:rPr lang="en-US" altLang="ko-KR" sz="3000" dirty="0"/>
              <a:t> within the </a:t>
            </a:r>
            <a:r>
              <a:rPr lang="en-US" altLang="ko-KR" sz="3000" b="1" dirty="0" err="1"/>
              <a:t>SetPause</a:t>
            </a:r>
            <a:r>
              <a:rPr lang="en-US" altLang="ko-KR" sz="3000" dirty="0"/>
              <a:t>() function, </a:t>
            </a:r>
          </a:p>
          <a:p>
            <a:pPr lvl="1"/>
            <a:r>
              <a:rPr lang="en-US" altLang="ko-KR" sz="2800" dirty="0"/>
              <a:t>which is called whenever the player presses the </a:t>
            </a:r>
            <a:r>
              <a:rPr lang="en-US" altLang="ko-KR" sz="2800" i="1" dirty="0"/>
              <a:t>Esc </a:t>
            </a:r>
            <a:r>
              <a:rPr lang="en-US" altLang="ko-KR" sz="2800" dirty="0"/>
              <a:t>key, also toggling the </a:t>
            </a:r>
            <a:r>
              <a:rPr lang="en-US" altLang="ko-KR" sz="2800" dirty="0" err="1"/>
              <a:t>isPaused</a:t>
            </a:r>
            <a:r>
              <a:rPr lang="en-US" altLang="ko-KR" sz="2800" dirty="0"/>
              <a:t> variable.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10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D669-E0BF-49CE-B15E-4A034AFA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Mini-Project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EA11-AF2F-4A26-9CE8-88CC3B08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88555" cy="4023360"/>
          </a:xfrm>
        </p:spPr>
        <p:txBody>
          <a:bodyPr>
            <a:norm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lang="en-US" sz="2800" dirty="0"/>
              <a:t>Pause the game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en-US" sz="2800" dirty="0"/>
              <a:t>Implementing Slow Motion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en-US" sz="2800" dirty="0"/>
              <a:t>Reducing the number of objects by destroying objects at death a time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en-US" sz="2800" dirty="0"/>
              <a:t>Reducing the number of enabled objects by disabling objects whenever possible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en-US" sz="2800" dirty="0"/>
              <a:t>Reducing the number of active objects by making objects inactive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85033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 - How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6" y="2084472"/>
            <a:ext cx="8350698" cy="3546308"/>
          </a:xfrm>
        </p:spPr>
      </p:pic>
    </p:spTree>
    <p:extLst>
      <p:ext uri="{BB962C8B-B14F-4D97-AF65-F5344CB8AC3E}">
        <p14:creationId xmlns:p14="http://schemas.microsoft.com/office/powerpoint/2010/main" val="234165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MiniProject-2: </a:t>
            </a:r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12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BallGame</a:t>
            </a:r>
            <a:r>
              <a:rPr lang="en-US" altLang="ko-KR" sz="2800" dirty="0"/>
              <a:t> package into your project and, </a:t>
            </a:r>
          </a:p>
          <a:p>
            <a:r>
              <a:rPr lang="en-US" altLang="ko-KR" sz="2800" dirty="0"/>
              <a:t>from the </a:t>
            </a:r>
            <a:r>
              <a:rPr lang="en-US" altLang="ko-KR" sz="2800" b="1" dirty="0"/>
              <a:t>Project</a:t>
            </a:r>
            <a:r>
              <a:rPr lang="en-US" altLang="ko-KR" sz="2800" dirty="0"/>
              <a:t> view,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open</a:t>
            </a:r>
            <a:r>
              <a:rPr lang="en-US" altLang="ko-KR" sz="2600" dirty="0"/>
              <a:t> the level named </a:t>
            </a:r>
            <a:r>
              <a:rPr lang="en-US" altLang="ko-KR" sz="2600" b="1" dirty="0"/>
              <a:t>BallGame_01</a:t>
            </a:r>
            <a:r>
              <a:rPr lang="en-US" altLang="ko-KR" sz="2600" dirty="0"/>
              <a:t>.</a:t>
            </a:r>
          </a:p>
          <a:p>
            <a:r>
              <a:rPr lang="en-US" altLang="ko-KR" sz="2800" dirty="0"/>
              <a:t>2. 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create</a:t>
            </a:r>
            <a:r>
              <a:rPr lang="en-US" altLang="ko-KR" sz="2600" dirty="0"/>
              <a:t> a new </a:t>
            </a:r>
            <a:r>
              <a:rPr lang="en-US" altLang="ko-KR" sz="2600" b="1" dirty="0"/>
              <a:t>tag</a:t>
            </a:r>
            <a:r>
              <a:rPr lang="en-US" altLang="ko-KR" sz="2600" dirty="0"/>
              <a:t> Ball,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apply</a:t>
            </a:r>
            <a:r>
              <a:rPr lang="en-US" altLang="ko-KR" sz="2600" dirty="0"/>
              <a:t> this </a:t>
            </a:r>
            <a:r>
              <a:rPr lang="en-US" altLang="ko-KR" sz="2600" b="1" dirty="0"/>
              <a:t>tag</a:t>
            </a:r>
            <a:r>
              <a:rPr lang="en-US" altLang="ko-KR" sz="2600" dirty="0"/>
              <a:t> to </a:t>
            </a:r>
            <a:r>
              <a:rPr lang="en-US" altLang="ko-KR" sz="2600" b="1" dirty="0"/>
              <a:t>prefab</a:t>
            </a:r>
            <a:r>
              <a:rPr lang="en-US" altLang="ko-KR" sz="2600" dirty="0"/>
              <a:t> ball in the Prefabs folder,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save</a:t>
            </a:r>
            <a:r>
              <a:rPr lang="en-US" altLang="ko-KR" sz="2600" dirty="0"/>
              <a:t> the scene.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7490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>
                <a:solidFill>
                  <a:srgbClr val="FF0000"/>
                </a:solidFill>
              </a:rPr>
              <a:t>Add</a:t>
            </a:r>
            <a:r>
              <a:rPr lang="en-US" altLang="ko-KR" sz="2400" dirty="0"/>
              <a:t> the following C# script </a:t>
            </a:r>
            <a:r>
              <a:rPr lang="en-US" altLang="ko-KR" sz="2400" dirty="0" err="1"/>
              <a:t>BulletTime</a:t>
            </a:r>
            <a:r>
              <a:rPr lang="en-US" altLang="ko-KR" sz="2400" dirty="0"/>
              <a:t> to Firs</a:t>
            </a:r>
            <a:r>
              <a:rPr lang="en-US" altLang="ko-KR" sz="2400" b="1" dirty="0"/>
              <a:t>t Person Controller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30969" y="270260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UnityEngine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UnityEngine.UI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System.Collections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public class </a:t>
            </a:r>
            <a:r>
              <a:rPr lang="en-US" altLang="ko-KR" sz="1200" dirty="0" err="1">
                <a:latin typeface="CourierStd"/>
              </a:rPr>
              <a:t>BulletTime</a:t>
            </a:r>
            <a:r>
              <a:rPr lang="en-US" altLang="ko-KR" sz="1200" dirty="0">
                <a:latin typeface="CourierStd"/>
              </a:rPr>
              <a:t> : </a:t>
            </a:r>
            <a:r>
              <a:rPr lang="en-US" altLang="ko-KR" sz="1200" dirty="0" err="1">
                <a:latin typeface="CourierStd"/>
              </a:rPr>
              <a:t>MonoBehaviour</a:t>
            </a:r>
            <a:endParaRPr lang="en-US" altLang="ko-KR" sz="1200" dirty="0">
              <a:latin typeface="CourierStd"/>
            </a:endParaRPr>
          </a:p>
          <a:p>
            <a:r>
              <a:rPr lang="en-US" altLang="ko-KR" sz="1200" dirty="0">
                <a:latin typeface="CourierStd"/>
              </a:rPr>
              <a:t>{</a:t>
            </a:r>
          </a:p>
          <a:p>
            <a:r>
              <a:rPr lang="en-US" altLang="ko-KR" sz="1200" dirty="0">
                <a:latin typeface="CourierStd"/>
              </a:rPr>
              <a:t>public float </a:t>
            </a:r>
            <a:r>
              <a:rPr lang="en-US" altLang="ko-KR" sz="1200" dirty="0" err="1">
                <a:latin typeface="CourierStd"/>
              </a:rPr>
              <a:t>sloSpeed</a:t>
            </a:r>
            <a:r>
              <a:rPr lang="en-US" altLang="ko-KR" sz="1200" dirty="0">
                <a:latin typeface="CourierStd"/>
              </a:rPr>
              <a:t> = 0.1f;</a:t>
            </a:r>
          </a:p>
          <a:p>
            <a:r>
              <a:rPr lang="en-US" altLang="ko-KR" sz="1200" dirty="0">
                <a:latin typeface="CourierStd"/>
              </a:rPr>
              <a:t>public float </a:t>
            </a:r>
            <a:r>
              <a:rPr lang="en-US" altLang="ko-KR" sz="1200" dirty="0" err="1">
                <a:latin typeface="CourierStd"/>
              </a:rPr>
              <a:t>totalTime</a:t>
            </a:r>
            <a:r>
              <a:rPr lang="en-US" altLang="ko-KR" sz="1200" dirty="0">
                <a:latin typeface="CourierStd"/>
              </a:rPr>
              <a:t> = 10f;</a:t>
            </a:r>
          </a:p>
          <a:p>
            <a:r>
              <a:rPr lang="en-US" altLang="ko-KR" sz="1200" dirty="0">
                <a:latin typeface="CourierStd"/>
              </a:rPr>
              <a:t>public float </a:t>
            </a:r>
            <a:r>
              <a:rPr lang="en-US" altLang="ko-KR" sz="1200" dirty="0" err="1">
                <a:latin typeface="CourierStd"/>
              </a:rPr>
              <a:t>recoveryRate</a:t>
            </a:r>
            <a:r>
              <a:rPr lang="en-US" altLang="ko-KR" sz="1200" dirty="0">
                <a:latin typeface="CourierStd"/>
              </a:rPr>
              <a:t> = 0.5f;</a:t>
            </a:r>
          </a:p>
          <a:p>
            <a:r>
              <a:rPr lang="en-US" altLang="ko-KR" sz="1200" dirty="0">
                <a:latin typeface="CourierStd"/>
              </a:rPr>
              <a:t>public Slider </a:t>
            </a:r>
            <a:r>
              <a:rPr lang="en-US" altLang="ko-KR" sz="1200" dirty="0" err="1">
                <a:latin typeface="CourierStd"/>
              </a:rPr>
              <a:t>EnergyBar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private float elapsed = 0f;</a:t>
            </a:r>
          </a:p>
          <a:p>
            <a:r>
              <a:rPr lang="en-US" altLang="ko-KR" sz="1200" dirty="0">
                <a:latin typeface="CourierStd"/>
              </a:rPr>
              <a:t>private bool </a:t>
            </a:r>
            <a:r>
              <a:rPr lang="en-US" altLang="ko-KR" sz="1200" dirty="0" err="1">
                <a:latin typeface="CourierStd"/>
              </a:rPr>
              <a:t>isSlow</a:t>
            </a:r>
            <a:r>
              <a:rPr lang="en-US" altLang="ko-KR" sz="1200" dirty="0">
                <a:latin typeface="CourierStd"/>
              </a:rPr>
              <a:t> = false;</a:t>
            </a:r>
          </a:p>
          <a:p>
            <a:r>
              <a:rPr lang="en-US" altLang="ko-KR" sz="1200" dirty="0">
                <a:latin typeface="CourierStd"/>
              </a:rPr>
              <a:t>void Update ()</a:t>
            </a:r>
          </a:p>
          <a:p>
            <a:r>
              <a:rPr lang="en-US" altLang="ko-KR" sz="1200" dirty="0">
                <a:latin typeface="CourierStd"/>
              </a:rPr>
              <a:t>{</a:t>
            </a:r>
          </a:p>
          <a:p>
            <a:r>
              <a:rPr lang="en-US" altLang="ko-KR" sz="1200" dirty="0">
                <a:latin typeface="CourierStd"/>
              </a:rPr>
              <a:t>if (</a:t>
            </a:r>
            <a:r>
              <a:rPr lang="en-US" altLang="ko-KR" sz="1200" dirty="0" err="1">
                <a:latin typeface="CourierStd"/>
              </a:rPr>
              <a:t>Input.GetButtonDown</a:t>
            </a:r>
            <a:r>
              <a:rPr lang="en-US" altLang="ko-KR" sz="1200" dirty="0">
                <a:latin typeface="CourierStd"/>
              </a:rPr>
              <a:t> ("Fire2")</a:t>
            </a:r>
          </a:p>
          <a:p>
            <a:r>
              <a:rPr lang="en-US" altLang="ko-KR" sz="1200" dirty="0">
                <a:latin typeface="CourierStd"/>
              </a:rPr>
              <a:t>&amp;&amp; elapsed &lt; </a:t>
            </a:r>
            <a:r>
              <a:rPr lang="en-US" altLang="ko-KR" sz="1200" dirty="0" err="1">
                <a:latin typeface="CourierStd"/>
              </a:rPr>
              <a:t>totalTime</a:t>
            </a:r>
            <a:r>
              <a:rPr lang="en-US" altLang="ko-KR" sz="1200" dirty="0">
                <a:latin typeface="CourierStd"/>
              </a:rPr>
              <a:t>)</a:t>
            </a:r>
          </a:p>
          <a:p>
            <a:r>
              <a:rPr lang="en-US" altLang="ko-KR" sz="1200" dirty="0" err="1">
                <a:latin typeface="CourierStd"/>
              </a:rPr>
              <a:t>SetSpeed</a:t>
            </a:r>
            <a:r>
              <a:rPr lang="en-US" altLang="ko-KR" sz="1200" dirty="0">
                <a:latin typeface="CourierStd"/>
              </a:rPr>
              <a:t> (</a:t>
            </a:r>
            <a:r>
              <a:rPr lang="en-US" altLang="ko-KR" sz="1200" dirty="0" err="1">
                <a:latin typeface="CourierStd"/>
              </a:rPr>
              <a:t>sloSpeed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if (</a:t>
            </a:r>
            <a:r>
              <a:rPr lang="en-US" altLang="ko-KR" sz="1200" dirty="0" err="1">
                <a:latin typeface="CourierStd"/>
              </a:rPr>
              <a:t>Input.GetButtonUp</a:t>
            </a:r>
            <a:r>
              <a:rPr lang="en-US" altLang="ko-KR" sz="1200" dirty="0">
                <a:latin typeface="CourierStd"/>
              </a:rPr>
              <a:t> ("Fire2"))</a:t>
            </a:r>
          </a:p>
          <a:p>
            <a:r>
              <a:rPr lang="en-US" altLang="ko-KR" sz="1200" dirty="0" err="1">
                <a:latin typeface="CourierStd"/>
              </a:rPr>
              <a:t>SetSpeed</a:t>
            </a:r>
            <a:r>
              <a:rPr lang="en-US" altLang="ko-KR" sz="1200" dirty="0">
                <a:latin typeface="CourierStd"/>
              </a:rPr>
              <a:t> (1f);</a:t>
            </a:r>
            <a:endParaRPr lang="ko-KR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748865" y="251793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if (</a:t>
            </a:r>
            <a:r>
              <a:rPr lang="en-US" altLang="ko-KR" sz="1200" dirty="0" err="1">
                <a:latin typeface="CourierStd"/>
              </a:rPr>
              <a:t>isSlow</a:t>
            </a:r>
            <a:r>
              <a:rPr lang="en-US" altLang="ko-KR" sz="1200" dirty="0">
                <a:latin typeface="CourierStd"/>
              </a:rPr>
              <a:t>) {</a:t>
            </a:r>
          </a:p>
          <a:p>
            <a:r>
              <a:rPr lang="en-US" altLang="ko-KR" sz="1200" dirty="0">
                <a:latin typeface="CourierStd"/>
              </a:rPr>
              <a:t>elapsed += </a:t>
            </a:r>
            <a:r>
              <a:rPr lang="en-US" altLang="ko-KR" sz="1200" dirty="0" err="1">
                <a:latin typeface="CourierStd"/>
              </a:rPr>
              <a:t>Time.deltaTime</a:t>
            </a:r>
            <a:r>
              <a:rPr lang="en-US" altLang="ko-KR" sz="1200" dirty="0">
                <a:latin typeface="CourierStd"/>
              </a:rPr>
              <a:t> / </a:t>
            </a:r>
            <a:r>
              <a:rPr lang="en-US" altLang="ko-KR" sz="1200" dirty="0" err="1">
                <a:latin typeface="CourierStd"/>
              </a:rPr>
              <a:t>sloSpeed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if (elapsed &gt;= </a:t>
            </a:r>
            <a:r>
              <a:rPr lang="en-US" altLang="ko-KR" sz="1200" dirty="0" err="1">
                <a:latin typeface="CourierStd"/>
              </a:rPr>
              <a:t>totalTime</a:t>
            </a:r>
            <a:r>
              <a:rPr lang="en-US" altLang="ko-KR" sz="1200" dirty="0">
                <a:latin typeface="CourierStd"/>
              </a:rPr>
              <a:t>) {</a:t>
            </a:r>
          </a:p>
          <a:p>
            <a:r>
              <a:rPr lang="en-US" altLang="ko-KR" sz="1200" dirty="0" err="1">
                <a:latin typeface="CourierStd"/>
              </a:rPr>
              <a:t>SetSpeed</a:t>
            </a:r>
            <a:r>
              <a:rPr lang="en-US" altLang="ko-KR" sz="1200" dirty="0">
                <a:latin typeface="CourierStd"/>
              </a:rPr>
              <a:t> (1f);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 else {</a:t>
            </a:r>
          </a:p>
          <a:p>
            <a:r>
              <a:rPr lang="en-US" altLang="ko-KR" sz="1200" dirty="0">
                <a:latin typeface="CourierStd"/>
              </a:rPr>
              <a:t>elapsed -= </a:t>
            </a:r>
            <a:r>
              <a:rPr lang="en-US" altLang="ko-KR" sz="1200" dirty="0" err="1">
                <a:latin typeface="CourierStd"/>
              </a:rPr>
              <a:t>Time.deltaTime</a:t>
            </a:r>
            <a:r>
              <a:rPr lang="en-US" altLang="ko-KR" sz="1200" dirty="0">
                <a:latin typeface="CourierStd"/>
              </a:rPr>
              <a:t> * </a:t>
            </a:r>
            <a:r>
              <a:rPr lang="en-US" altLang="ko-KR" sz="1200" dirty="0" err="1">
                <a:latin typeface="CourierStd"/>
              </a:rPr>
              <a:t>recoveryRate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elapsed = </a:t>
            </a:r>
            <a:r>
              <a:rPr lang="en-US" altLang="ko-KR" sz="1200" dirty="0" err="1">
                <a:latin typeface="CourierStd"/>
              </a:rPr>
              <a:t>Mathf.Clamp</a:t>
            </a:r>
            <a:r>
              <a:rPr lang="en-US" altLang="ko-KR" sz="1200" dirty="0">
                <a:latin typeface="CourierStd"/>
              </a:rPr>
              <a:t> (elapsed, 0, </a:t>
            </a:r>
            <a:r>
              <a:rPr lang="en-US" altLang="ko-KR" sz="1200" dirty="0" err="1">
                <a:latin typeface="CourierStd"/>
              </a:rPr>
              <a:t>totalTime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float </a:t>
            </a:r>
            <a:r>
              <a:rPr lang="en-US" altLang="ko-KR" sz="1200" dirty="0" err="1">
                <a:latin typeface="CourierStd"/>
              </a:rPr>
              <a:t>remainingTime</a:t>
            </a:r>
            <a:r>
              <a:rPr lang="en-US" altLang="ko-KR" sz="1200" dirty="0">
                <a:latin typeface="CourierStd"/>
              </a:rPr>
              <a:t> =</a:t>
            </a:r>
          </a:p>
          <a:p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totalTime</a:t>
            </a:r>
            <a:r>
              <a:rPr lang="en-US" altLang="ko-KR" sz="1200" dirty="0">
                <a:latin typeface="CourierStd"/>
              </a:rPr>
              <a:t> - elapsed) / </a:t>
            </a:r>
            <a:r>
              <a:rPr lang="en-US" altLang="ko-KR" sz="1200" dirty="0" err="1">
                <a:latin typeface="CourierStd"/>
              </a:rPr>
              <a:t>totalTime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 err="1">
                <a:latin typeface="CourierStd"/>
              </a:rPr>
              <a:t>EnergyBar.value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remainingTime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private void </a:t>
            </a:r>
            <a:r>
              <a:rPr lang="en-US" altLang="ko-KR" sz="1200" dirty="0" err="1">
                <a:latin typeface="CourierStd"/>
              </a:rPr>
              <a:t>SetSpeed</a:t>
            </a:r>
            <a:r>
              <a:rPr lang="en-US" altLang="ko-KR" sz="1200" dirty="0">
                <a:latin typeface="CourierStd"/>
              </a:rPr>
              <a:t> (float speed)</a:t>
            </a:r>
          </a:p>
          <a:p>
            <a:r>
              <a:rPr lang="en-US" altLang="ko-KR" sz="1200" dirty="0">
                <a:latin typeface="CourierStd"/>
              </a:rPr>
              <a:t>{</a:t>
            </a:r>
          </a:p>
          <a:p>
            <a:r>
              <a:rPr lang="en-US" altLang="ko-KR" sz="1200" dirty="0" err="1">
                <a:solidFill>
                  <a:srgbClr val="00B050"/>
                </a:solidFill>
                <a:latin typeface="CourierStd"/>
              </a:rPr>
              <a:t>Time.timeScale</a:t>
            </a:r>
            <a:r>
              <a:rPr lang="en-US" altLang="ko-KR" sz="1200" dirty="0">
                <a:latin typeface="CourierStd"/>
              </a:rPr>
              <a:t> = speed;</a:t>
            </a:r>
          </a:p>
          <a:p>
            <a:r>
              <a:rPr lang="en-US" altLang="ko-KR" sz="1200" dirty="0" err="1">
                <a:solidFill>
                  <a:srgbClr val="00B050"/>
                </a:solidFill>
                <a:latin typeface="CourierStd"/>
              </a:rPr>
              <a:t>Time.fixedDeltaTime</a:t>
            </a:r>
            <a:r>
              <a:rPr lang="en-US" altLang="ko-KR" sz="1200" dirty="0">
                <a:latin typeface="CourierStd"/>
              </a:rPr>
              <a:t> = 0.02f * speed;</a:t>
            </a:r>
          </a:p>
          <a:p>
            <a:r>
              <a:rPr lang="en-US" altLang="ko-KR" sz="1200" dirty="0" err="1">
                <a:latin typeface="CourierStd"/>
              </a:rPr>
              <a:t>isSlow</a:t>
            </a:r>
            <a:r>
              <a:rPr lang="en-US" altLang="ko-KR" sz="1200" dirty="0">
                <a:latin typeface="CourierStd"/>
              </a:rPr>
              <a:t> = !(speed &gt;= 1.0f);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65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4. From the </a:t>
            </a:r>
            <a:r>
              <a:rPr lang="en-US" altLang="ko-KR" sz="3200" b="1" dirty="0"/>
              <a:t>Hierarchy</a:t>
            </a:r>
            <a:r>
              <a:rPr lang="en-US" altLang="ko-KR" sz="3200" dirty="0"/>
              <a:t> view, 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use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Create</a:t>
            </a:r>
            <a:r>
              <a:rPr lang="en-US" altLang="ko-KR" sz="2800" dirty="0"/>
              <a:t> drop-down menu to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a </a:t>
            </a:r>
            <a:r>
              <a:rPr lang="en-US" altLang="ko-KR" sz="2800" b="1" dirty="0"/>
              <a:t>Slider</a:t>
            </a:r>
            <a:r>
              <a:rPr lang="en-US" altLang="ko-KR" sz="2800" dirty="0"/>
              <a:t> to the UI (</a:t>
            </a:r>
            <a:r>
              <a:rPr lang="en-US" altLang="ko-KR" sz="2800" b="1" dirty="0"/>
              <a:t>Create | UI | Slider</a:t>
            </a:r>
            <a:r>
              <a:rPr lang="en-US" altLang="ko-KR" sz="2800" dirty="0"/>
              <a:t>). </a:t>
            </a:r>
          </a:p>
          <a:p>
            <a:pPr lvl="1"/>
            <a:r>
              <a:rPr lang="en-US" altLang="ko-KR" sz="2800" dirty="0">
                <a:solidFill>
                  <a:srgbClr val="00B050"/>
                </a:solidFill>
              </a:rPr>
              <a:t>Please note that it will be created as a child of the preexisting Canvas object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Rename</a:t>
            </a:r>
            <a:r>
              <a:rPr lang="en-US" altLang="ko-KR" sz="2800" dirty="0"/>
              <a:t> it </a:t>
            </a:r>
            <a:r>
              <a:rPr lang="en-US" altLang="ko-KR" sz="2800" b="1" dirty="0" err="1"/>
              <a:t>EnergySlider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838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Select</a:t>
            </a:r>
            <a:r>
              <a:rPr lang="en-US" altLang="ko-KR" sz="2800" dirty="0"/>
              <a:t> </a:t>
            </a:r>
            <a:r>
              <a:rPr lang="en-US" altLang="ko-KR" sz="2800" b="1" dirty="0" err="1"/>
              <a:t>EnergySlider</a:t>
            </a:r>
            <a:r>
              <a:rPr lang="en-US" altLang="ko-KR" sz="2800" dirty="0"/>
              <a:t> and, from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view, </a:t>
            </a:r>
            <a:r>
              <a:rPr lang="en-US" altLang="ko-KR" sz="2800" b="1" dirty="0" err="1"/>
              <a:t>Rect</a:t>
            </a:r>
            <a:r>
              <a:rPr lang="en-US" altLang="ko-KR" sz="2800" b="1" dirty="0"/>
              <a:t> Transform </a:t>
            </a:r>
            <a:r>
              <a:rPr lang="en-US" altLang="ko-KR" sz="2800" dirty="0"/>
              <a:t>component, </a:t>
            </a:r>
          </a:p>
          <a:p>
            <a:r>
              <a:rPr lang="en-US" altLang="ko-KR" sz="2800" dirty="0"/>
              <a:t>set its </a:t>
            </a:r>
            <a:r>
              <a:rPr lang="en-US" altLang="ko-KR" sz="2800" b="1" dirty="0"/>
              <a:t>position</a:t>
            </a:r>
            <a:r>
              <a:rPr lang="en-US" altLang="ko-KR" sz="2800" dirty="0"/>
              <a:t> as follows: </a:t>
            </a:r>
          </a:p>
          <a:p>
            <a:pPr lvl="1"/>
            <a:r>
              <a:rPr lang="en-US" altLang="ko-KR" sz="2600" dirty="0"/>
              <a:t>Left: 0; </a:t>
            </a:r>
            <a:r>
              <a:rPr lang="en-US" altLang="ko-KR" sz="2600" dirty="0" err="1"/>
              <a:t>Pos</a:t>
            </a:r>
            <a:r>
              <a:rPr lang="en-US" altLang="ko-KR" sz="2600" dirty="0"/>
              <a:t> Y: 0; </a:t>
            </a:r>
            <a:r>
              <a:rPr lang="en-US" altLang="ko-KR" sz="2600" dirty="0" err="1"/>
              <a:t>Pos</a:t>
            </a:r>
            <a:r>
              <a:rPr lang="en-US" altLang="ko-KR" sz="2600" dirty="0"/>
              <a:t> Z: 0; </a:t>
            </a:r>
          </a:p>
          <a:p>
            <a:pPr lvl="1"/>
            <a:r>
              <a:rPr lang="en-US" altLang="ko-KR" sz="2600" dirty="0"/>
              <a:t>Right: 0; Height: 50. </a:t>
            </a:r>
          </a:p>
          <a:p>
            <a:r>
              <a:rPr lang="en-US" altLang="ko-KR" sz="2800" dirty="0"/>
              <a:t>Then, </a:t>
            </a:r>
            <a:r>
              <a:rPr lang="en-US" altLang="ko-KR" sz="2800" dirty="0">
                <a:solidFill>
                  <a:srgbClr val="FF0000"/>
                </a:solidFill>
              </a:rPr>
              <a:t>expand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Anchors</a:t>
            </a:r>
            <a:r>
              <a:rPr lang="en-US" altLang="ko-KR" sz="2800" dirty="0"/>
              <a:t> settings and </a:t>
            </a:r>
            <a:r>
              <a:rPr lang="en-US" altLang="ko-KR" sz="2800" dirty="0">
                <a:solidFill>
                  <a:srgbClr val="FF0000"/>
                </a:solidFill>
              </a:rPr>
              <a:t>change</a:t>
            </a:r>
            <a:r>
              <a:rPr lang="en-US" altLang="ko-KR" sz="2800" dirty="0"/>
              <a:t> it to: </a:t>
            </a:r>
          </a:p>
          <a:p>
            <a:pPr lvl="1"/>
            <a:r>
              <a:rPr lang="en-US" altLang="ko-KR" sz="2600" dirty="0"/>
              <a:t>Min X: 0; Y: 1; </a:t>
            </a:r>
          </a:p>
          <a:p>
            <a:pPr lvl="1"/>
            <a:r>
              <a:rPr lang="en-US" altLang="ko-KR" sz="2600" dirty="0"/>
              <a:t>Max X: 0.5; Y: 1; </a:t>
            </a:r>
          </a:p>
          <a:p>
            <a:pPr lvl="1"/>
            <a:r>
              <a:rPr lang="en-US" altLang="ko-KR" sz="2600" dirty="0"/>
              <a:t>Pivot X: 0; Y: 1,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096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28368"/>
            <a:ext cx="7543800" cy="3258514"/>
          </a:xfrm>
        </p:spPr>
      </p:pic>
    </p:spTree>
    <p:extLst>
      <p:ext uri="{BB962C8B-B14F-4D97-AF65-F5344CB8AC3E}">
        <p14:creationId xmlns:p14="http://schemas.microsoft.com/office/powerpoint/2010/main" val="82662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Also </a:t>
            </a:r>
            <a:r>
              <a:rPr lang="en-US" altLang="ko-KR" sz="2800" dirty="0">
                <a:solidFill>
                  <a:srgbClr val="FF0000"/>
                </a:solidFill>
              </a:rPr>
              <a:t>select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Handle Slide Area </a:t>
            </a:r>
            <a:r>
              <a:rPr lang="en-US" altLang="ko-KR" sz="2800" dirty="0"/>
              <a:t>child and </a:t>
            </a:r>
            <a:r>
              <a:rPr lang="en-US" altLang="ko-KR" sz="2800" dirty="0">
                <a:solidFill>
                  <a:srgbClr val="FF0000"/>
                </a:solidFill>
              </a:rPr>
              <a:t>disable</a:t>
            </a:r>
            <a:r>
              <a:rPr lang="en-US" altLang="ko-KR" sz="2800" dirty="0"/>
              <a:t> it from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view,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7" y="3059319"/>
            <a:ext cx="7847244" cy="23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Finally, 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select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First Person Controller </a:t>
            </a:r>
            <a:r>
              <a:rPr lang="en-US" altLang="ko-KR" sz="2800" dirty="0"/>
              <a:t>from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 view,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find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Bullet Time </a:t>
            </a:r>
            <a:r>
              <a:rPr lang="en-US" altLang="ko-KR" sz="2600" dirty="0"/>
              <a:t>component,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the </a:t>
            </a:r>
            <a:r>
              <a:rPr lang="en-US" altLang="ko-KR" sz="2600" b="1" dirty="0" err="1"/>
              <a:t>EnergySlider</a:t>
            </a:r>
            <a:r>
              <a:rPr lang="en-US" altLang="ko-KR" sz="2600" dirty="0"/>
              <a:t> from the </a:t>
            </a:r>
            <a:r>
              <a:rPr lang="en-US" altLang="ko-KR" sz="2600" b="1" dirty="0"/>
              <a:t>Hierarchy</a:t>
            </a:r>
            <a:r>
              <a:rPr lang="en-US" altLang="ko-KR" sz="2600" dirty="0"/>
              <a:t> view into its </a:t>
            </a:r>
            <a:r>
              <a:rPr lang="en-US" altLang="ko-KR" sz="2600" b="1" dirty="0"/>
              <a:t>Energy Bar </a:t>
            </a:r>
            <a:r>
              <a:rPr lang="en-US" altLang="ko-KR" sz="2600" dirty="0"/>
              <a:t>slot,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04568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2020304"/>
            <a:ext cx="7243430" cy="3674644"/>
          </a:xfrm>
        </p:spPr>
      </p:pic>
    </p:spTree>
    <p:extLst>
      <p:ext uri="{BB962C8B-B14F-4D97-AF65-F5344CB8AC3E}">
        <p14:creationId xmlns:p14="http://schemas.microsoft.com/office/powerpoint/2010/main" val="16300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Games Components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Components that construct a game:</a:t>
            </a:r>
          </a:p>
          <a:p>
            <a:pPr lvl="1"/>
            <a:r>
              <a:rPr lang="en-US" altLang="ko-KR" sz="2800" dirty="0"/>
              <a:t>Audio assets</a:t>
            </a:r>
          </a:p>
          <a:p>
            <a:pPr lvl="1"/>
            <a:r>
              <a:rPr lang="en-US" altLang="ko-KR" sz="2800" dirty="0"/>
              <a:t>2D and 3D graphical assets</a:t>
            </a:r>
          </a:p>
          <a:p>
            <a:pPr lvl="1"/>
            <a:r>
              <a:rPr lang="en-US" altLang="ko-KR" sz="2800" dirty="0"/>
              <a:t>Text and other file assets</a:t>
            </a:r>
          </a:p>
          <a:p>
            <a:pPr lvl="1"/>
            <a:r>
              <a:rPr lang="en-US" altLang="ko-KR" sz="2800" dirty="0"/>
              <a:t>Scripts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451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8. </a:t>
            </a:r>
            <a:r>
              <a:rPr lang="en-US" altLang="ko-KR" sz="3200" dirty="0">
                <a:solidFill>
                  <a:srgbClr val="00B050"/>
                </a:solidFill>
              </a:rPr>
              <a:t>Play your game</a:t>
            </a:r>
            <a:r>
              <a:rPr lang="en-US" altLang="ko-KR" sz="3200" dirty="0"/>
              <a:t>. </a:t>
            </a:r>
          </a:p>
          <a:p>
            <a:r>
              <a:rPr lang="en-US" altLang="ko-KR" sz="3200" dirty="0"/>
              <a:t>You should be able to </a:t>
            </a:r>
            <a:r>
              <a:rPr lang="en-US" altLang="ko-KR" sz="3200" dirty="0">
                <a:solidFill>
                  <a:srgbClr val="00B050"/>
                </a:solidFill>
              </a:rPr>
              <a:t>activate slow motion </a:t>
            </a:r>
            <a:r>
              <a:rPr lang="en-US" altLang="ko-KR" sz="3200" dirty="0"/>
              <a:t>by </a:t>
            </a:r>
            <a:r>
              <a:rPr lang="en-US" altLang="ko-KR" sz="3200" dirty="0">
                <a:solidFill>
                  <a:srgbClr val="00B050"/>
                </a:solidFill>
              </a:rPr>
              <a:t>holding down </a:t>
            </a:r>
            <a:r>
              <a:rPr lang="en-US" altLang="ko-KR" sz="3200" dirty="0"/>
              <a:t>the </a:t>
            </a:r>
            <a:r>
              <a:rPr lang="en-US" altLang="ko-KR" sz="3200" dirty="0">
                <a:solidFill>
                  <a:srgbClr val="00B050"/>
                </a:solidFill>
              </a:rPr>
              <a:t>right mouse </a:t>
            </a:r>
            <a:r>
              <a:rPr lang="en-US" altLang="ko-KR" sz="3200" dirty="0"/>
              <a:t>button </a:t>
            </a:r>
          </a:p>
          <a:p>
            <a:pPr lvl="1"/>
            <a:r>
              <a:rPr lang="en-US" altLang="ko-KR" sz="2800" dirty="0"/>
              <a:t>(or whatever alternative you have set for Input axis </a:t>
            </a:r>
            <a:r>
              <a:rPr lang="en-US" altLang="ko-KR" sz="2800" dirty="0">
                <a:solidFill>
                  <a:srgbClr val="00B050"/>
                </a:solidFill>
              </a:rPr>
              <a:t>Fire2</a:t>
            </a:r>
            <a:r>
              <a:rPr lang="en-US" altLang="ko-KR" sz="2800" dirty="0"/>
              <a:t>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896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Implementing slow motion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Basically, all we need to do to have the </a:t>
            </a:r>
            <a:r>
              <a:rPr lang="en-US" altLang="ko-KR" sz="2800" dirty="0">
                <a:solidFill>
                  <a:srgbClr val="00B050"/>
                </a:solidFill>
              </a:rPr>
              <a:t>slow motion </a:t>
            </a:r>
            <a:r>
              <a:rPr lang="en-US" altLang="ko-KR" sz="2800" dirty="0"/>
              <a:t>effect is </a:t>
            </a:r>
            <a:r>
              <a:rPr lang="en-US" altLang="ko-KR" sz="2800" dirty="0">
                <a:solidFill>
                  <a:srgbClr val="FF0000"/>
                </a:solidFill>
              </a:rPr>
              <a:t>decrease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Time.timeScale</a:t>
            </a:r>
            <a:r>
              <a:rPr lang="en-US" altLang="ko-KR" sz="2800" dirty="0"/>
              <a:t> variable. </a:t>
            </a:r>
          </a:p>
          <a:p>
            <a:r>
              <a:rPr lang="en-US" altLang="ko-KR" sz="2800" dirty="0"/>
              <a:t>In our script, we do that by using the </a:t>
            </a:r>
            <a:r>
              <a:rPr lang="en-US" altLang="ko-KR" sz="2800" b="1" dirty="0" err="1"/>
              <a:t>sloSpeed</a:t>
            </a:r>
            <a:r>
              <a:rPr lang="en-US" altLang="ko-KR" sz="2800" dirty="0"/>
              <a:t> variable. 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Please note </a:t>
            </a:r>
            <a:r>
              <a:rPr lang="en-US" altLang="ko-KR" sz="2800" dirty="0"/>
              <a:t>that we also need to </a:t>
            </a:r>
            <a:r>
              <a:rPr lang="en-US" altLang="ko-KR" sz="2800" dirty="0">
                <a:solidFill>
                  <a:srgbClr val="FF0000"/>
                </a:solidFill>
              </a:rPr>
              <a:t>adjust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Time.fixedDeltaTime</a:t>
            </a:r>
            <a:r>
              <a:rPr lang="en-US" altLang="ko-KR" sz="2800" dirty="0"/>
              <a:t> variable, updating the physics simulation of our game.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06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36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Optimization principals: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Minimize the number of active and enabled objects in a scene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Minimize actions requiring Unity to perform “reflection” over objects and searching of all current scene objects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Call methods as few times as possible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Use performance data to drive design and coding decisions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Minimize the number of draw calls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267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Optimization 1</a:t>
            </a:r>
            <a:endParaRPr lang="ko-KR" alt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56032"/>
            <a:r>
              <a:rPr lang="en-US" altLang="ko-KR" sz="3000" dirty="0"/>
              <a:t>Minimize the number of active and enabled objects in a scene</a:t>
            </a:r>
          </a:p>
        </p:txBody>
      </p:sp>
    </p:spTree>
    <p:extLst>
      <p:ext uri="{BB962C8B-B14F-4D97-AF65-F5344CB8AC3E}">
        <p14:creationId xmlns:p14="http://schemas.microsoft.com/office/powerpoint/2010/main" val="2046548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-256032"/>
            <a:r>
              <a:rPr lang="en-US" altLang="ko-KR" b="1" dirty="0"/>
              <a:t>Minimize the number of active and enabled objects in a scene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Reducing the number of objects by </a:t>
            </a:r>
            <a:r>
              <a:rPr lang="en-US" altLang="ko-KR" sz="2800" b="1" dirty="0">
                <a:solidFill>
                  <a:srgbClr val="FF0000"/>
                </a:solidFill>
              </a:rPr>
              <a:t>destroying</a:t>
            </a:r>
            <a:r>
              <a:rPr lang="en-US" altLang="ko-KR" sz="2800" b="1" dirty="0"/>
              <a:t> objects at death a time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Reducing the number of enabled objects by </a:t>
            </a:r>
            <a:r>
              <a:rPr lang="en-US" altLang="ko-KR" sz="2800" b="1" dirty="0">
                <a:solidFill>
                  <a:srgbClr val="FF0000"/>
                </a:solidFill>
              </a:rPr>
              <a:t>disabling</a:t>
            </a:r>
            <a:r>
              <a:rPr lang="en-US" altLang="ko-KR" sz="2800" b="1" dirty="0"/>
              <a:t> objects whenever possible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Reducing the number of active objects by making objects </a:t>
            </a:r>
            <a:r>
              <a:rPr lang="en-US" altLang="ko-KR" sz="2800" b="1" dirty="0">
                <a:solidFill>
                  <a:srgbClr val="FF0000"/>
                </a:solidFill>
              </a:rPr>
              <a:t>inactive</a:t>
            </a:r>
            <a:r>
              <a:rPr lang="en-US" altLang="ko-KR" sz="2800" b="1" dirty="0"/>
              <a:t> whenever possible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7434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MiniProject-3: </a:t>
            </a:r>
            <a:br>
              <a:rPr lang="en-US" altLang="ko-KR" sz="4000" dirty="0"/>
            </a:br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6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8071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One way to reduce the number of active objects is to </a:t>
            </a:r>
          </a:p>
          <a:p>
            <a:pPr lvl="1"/>
            <a:r>
              <a:rPr lang="en-US" altLang="ko-KR" sz="2400" dirty="0">
                <a:solidFill>
                  <a:srgbClr val="00B050"/>
                </a:solidFill>
              </a:rPr>
              <a:t>destroy objects when they are no longer needed</a:t>
            </a:r>
            <a:r>
              <a:rPr lang="en-US" altLang="ko-KR" sz="2400" dirty="0"/>
              <a:t>. </a:t>
            </a:r>
          </a:p>
          <a:p>
            <a:r>
              <a:rPr lang="en-US" altLang="ko-KR" sz="2800" dirty="0"/>
              <a:t>As soon as an object is no longer needed, we should destroy it; </a:t>
            </a:r>
          </a:p>
          <a:p>
            <a:pPr lvl="1"/>
            <a:r>
              <a:rPr lang="en-US" altLang="ko-KR" sz="2600" dirty="0"/>
              <a:t>this </a:t>
            </a:r>
            <a:r>
              <a:rPr lang="en-US" altLang="ko-KR" sz="2600" dirty="0">
                <a:solidFill>
                  <a:srgbClr val="FF0000"/>
                </a:solidFill>
              </a:rPr>
              <a:t>saves</a:t>
            </a:r>
            <a:r>
              <a:rPr lang="en-US" altLang="ko-KR" sz="2600" dirty="0"/>
              <a:t> both </a:t>
            </a:r>
            <a:r>
              <a:rPr lang="en-US" altLang="ko-KR" sz="2600" dirty="0">
                <a:solidFill>
                  <a:srgbClr val="0070C0"/>
                </a:solidFill>
              </a:rPr>
              <a:t>memory</a:t>
            </a:r>
            <a:r>
              <a:rPr lang="en-US" altLang="ko-KR" sz="2600" dirty="0"/>
              <a:t> and </a:t>
            </a:r>
            <a:r>
              <a:rPr lang="en-US" altLang="ko-KR" sz="2600" dirty="0">
                <a:solidFill>
                  <a:srgbClr val="0070C0"/>
                </a:solidFill>
              </a:rPr>
              <a:t>processing resources </a:t>
            </a:r>
          </a:p>
          <a:p>
            <a:pPr lvl="1"/>
            <a:r>
              <a:rPr lang="en-US" altLang="ko-KR" sz="2600" dirty="0"/>
              <a:t>Unity no longer needs to send the object such messages as Update() and </a:t>
            </a:r>
            <a:r>
              <a:rPr lang="en-US" altLang="ko-KR" sz="2600" dirty="0" err="1"/>
              <a:t>FixedUpdate</a:t>
            </a:r>
            <a:r>
              <a:rPr lang="en-US" altLang="ko-KR" sz="2600" dirty="0"/>
              <a:t>(), or consider object collisions or physics and so on.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64774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80714" cy="4023360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However, </a:t>
            </a:r>
          </a:p>
          <a:p>
            <a:r>
              <a:rPr lang="en-US" altLang="ko-KR" sz="2800" dirty="0"/>
              <a:t>there may be times when </a:t>
            </a:r>
          </a:p>
          <a:p>
            <a:pPr lvl="1"/>
            <a:r>
              <a:rPr lang="en-US" altLang="ko-KR" sz="2600" dirty="0"/>
              <a:t>we wish </a:t>
            </a:r>
            <a:r>
              <a:rPr lang="en-US" altLang="ko-KR" sz="2600" dirty="0">
                <a:solidFill>
                  <a:srgbClr val="FF0000"/>
                </a:solidFill>
              </a:rPr>
              <a:t>not to </a:t>
            </a:r>
            <a:r>
              <a:rPr lang="en-US" altLang="ko-KR" sz="2600" dirty="0">
                <a:solidFill>
                  <a:srgbClr val="0070C0"/>
                </a:solidFill>
              </a:rPr>
              <a:t>destroy</a:t>
            </a:r>
            <a:r>
              <a:rPr lang="en-US" altLang="ko-KR" sz="2600" dirty="0"/>
              <a:t> an object </a:t>
            </a:r>
            <a:r>
              <a:rPr lang="en-US" altLang="ko-KR" sz="2600" dirty="0">
                <a:solidFill>
                  <a:srgbClr val="0070C0"/>
                </a:solidFill>
              </a:rPr>
              <a:t>immediately</a:t>
            </a:r>
            <a:r>
              <a:rPr lang="en-US" altLang="ko-KR" sz="2600" dirty="0"/>
              <a:t>, but at some known point in the future. </a:t>
            </a:r>
          </a:p>
          <a:p>
            <a:r>
              <a:rPr lang="en-US" altLang="ko-KR" sz="2800" dirty="0"/>
              <a:t>Examples might include </a:t>
            </a:r>
          </a:p>
          <a:p>
            <a:pPr lvl="1"/>
            <a:r>
              <a:rPr lang="en-US" altLang="ko-KR" sz="2600" dirty="0"/>
              <a:t>after a sound has finished playing, the player only has a certain time to collect a bonus object before it disappears, </a:t>
            </a:r>
          </a:p>
          <a:p>
            <a:pPr lvl="1"/>
            <a:r>
              <a:rPr lang="en-US" altLang="ko-KR" sz="2600" dirty="0"/>
              <a:t>an object displaying a message to the player should disappear after a certain time.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60522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This project demonstrates </a:t>
            </a:r>
          </a:p>
          <a:p>
            <a:pPr lvl="1"/>
            <a:r>
              <a:rPr lang="en-US" altLang="ko-KR" sz="2600" dirty="0"/>
              <a:t>how objects can be told to </a:t>
            </a:r>
            <a:r>
              <a:rPr lang="en-US" altLang="ko-KR" sz="2600" i="1" dirty="0">
                <a:solidFill>
                  <a:srgbClr val="0070C0"/>
                </a:solidFill>
              </a:rPr>
              <a:t>start dying</a:t>
            </a:r>
            <a:r>
              <a:rPr lang="en-US" altLang="ko-KR" sz="2600" dirty="0"/>
              <a:t>, and then to </a:t>
            </a:r>
            <a:r>
              <a:rPr lang="en-US" altLang="ko-KR" sz="2600" dirty="0">
                <a:solidFill>
                  <a:srgbClr val="00B050"/>
                </a:solidFill>
              </a:rPr>
              <a:t>automatically destroy</a:t>
            </a:r>
            <a:r>
              <a:rPr lang="en-US" altLang="ko-KR" sz="2600" dirty="0"/>
              <a:t> them </a:t>
            </a:r>
            <a:r>
              <a:rPr lang="en-US" altLang="ko-KR" sz="2600" dirty="0">
                <a:solidFill>
                  <a:srgbClr val="00B050"/>
                </a:solidFill>
              </a:rPr>
              <a:t>after a given delay</a:t>
            </a:r>
            <a:r>
              <a:rPr lang="en-US" altLang="ko-KR" sz="2600" dirty="0"/>
              <a:t> has passed.</a:t>
            </a:r>
            <a:endParaRPr lang="ko-KR" alt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72" y="3623665"/>
            <a:ext cx="6603174" cy="19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in Games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When a game is running, there are many </a:t>
            </a:r>
            <a:r>
              <a:rPr lang="en-US" altLang="ko-KR" sz="2800" dirty="0">
                <a:solidFill>
                  <a:srgbClr val="00B050"/>
                </a:solidFill>
              </a:rPr>
              <a:t>competing</a:t>
            </a:r>
            <a:r>
              <a:rPr lang="en-US" altLang="ko-KR" sz="2800" dirty="0"/>
              <a:t> processing requirements for CPU and GPU, including:</a:t>
            </a:r>
          </a:p>
          <a:p>
            <a:pPr lvl="1"/>
            <a:r>
              <a:rPr lang="en-US" altLang="ko-KR" sz="2600" dirty="0"/>
              <a:t>Audio processing</a:t>
            </a:r>
          </a:p>
          <a:p>
            <a:pPr lvl="1"/>
            <a:r>
              <a:rPr lang="en-US" altLang="ko-KR" sz="2600" dirty="0"/>
              <a:t>Script processing</a:t>
            </a:r>
          </a:p>
          <a:p>
            <a:pPr lvl="1"/>
            <a:r>
              <a:rPr lang="en-US" altLang="ko-KR" sz="2600" dirty="0"/>
              <a:t>2D physics processing</a:t>
            </a:r>
          </a:p>
          <a:p>
            <a:pPr lvl="1"/>
            <a:r>
              <a:rPr lang="en-US" altLang="ko-KR" sz="2600" dirty="0"/>
              <a:t>3D physics processing</a:t>
            </a:r>
          </a:p>
          <a:p>
            <a:pPr lvl="1"/>
            <a:r>
              <a:rPr lang="en-US" altLang="ko-KR" sz="2600" dirty="0"/>
              <a:t>Graphical rendering</a:t>
            </a:r>
          </a:p>
          <a:p>
            <a:pPr lvl="1"/>
            <a:r>
              <a:rPr lang="en-US" altLang="ko-KR" sz="2600" dirty="0"/>
              <a:t>GPU processing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95170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1. </a:t>
            </a:r>
            <a:r>
              <a:rPr lang="en-US" altLang="ko-KR" sz="3200" dirty="0">
                <a:solidFill>
                  <a:srgbClr val="FF0000"/>
                </a:solidFill>
              </a:rPr>
              <a:t>Create</a:t>
            </a:r>
            <a:r>
              <a:rPr lang="en-US" altLang="ko-KR" sz="3200" dirty="0"/>
              <a:t> a new 2D project.</a:t>
            </a:r>
          </a:p>
          <a:p>
            <a:r>
              <a:rPr lang="en-US" altLang="ko-KR" sz="3200" dirty="0"/>
              <a:t>2. </a:t>
            </a:r>
            <a:r>
              <a:rPr lang="en-US" altLang="ko-KR" sz="3200" dirty="0">
                <a:solidFill>
                  <a:srgbClr val="FF0000"/>
                </a:solidFill>
              </a:rPr>
              <a:t>Create</a:t>
            </a:r>
            <a:r>
              <a:rPr lang="en-US" altLang="ko-KR" sz="3200" dirty="0"/>
              <a:t> a UI </a:t>
            </a:r>
            <a:r>
              <a:rPr lang="en-US" altLang="ko-KR" sz="3200" b="1" dirty="0"/>
              <a:t>Button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named</a:t>
            </a:r>
            <a:r>
              <a:rPr lang="en-US" altLang="ko-KR" sz="3200" dirty="0"/>
              <a:t> </a:t>
            </a:r>
            <a:r>
              <a:rPr lang="en-US" altLang="ko-KR" sz="3200" b="1" dirty="0"/>
              <a:t>Click Me</a:t>
            </a:r>
            <a:r>
              <a:rPr lang="en-US" altLang="ko-KR" sz="3200" dirty="0"/>
              <a:t>, and </a:t>
            </a:r>
            <a:r>
              <a:rPr lang="en-US" altLang="ko-KR" sz="3200" dirty="0">
                <a:solidFill>
                  <a:srgbClr val="FF0000"/>
                </a:solidFill>
              </a:rPr>
              <a:t>make it </a:t>
            </a:r>
            <a:r>
              <a:rPr lang="en-US" altLang="ko-KR" sz="3200" b="1" dirty="0"/>
              <a:t>stretch</a:t>
            </a:r>
            <a:r>
              <a:rPr lang="en-US" altLang="ko-KR" sz="3200" dirty="0"/>
              <a:t> to fill the entire window.</a:t>
            </a:r>
          </a:p>
          <a:p>
            <a:r>
              <a:rPr lang="en-US" altLang="ko-KR" sz="3200" dirty="0"/>
              <a:t>3. In the </a:t>
            </a:r>
            <a:r>
              <a:rPr lang="en-US" altLang="ko-KR" sz="3200" b="1" dirty="0"/>
              <a:t>Inspector</a:t>
            </a:r>
            <a:r>
              <a:rPr lang="en-US" altLang="ko-KR" sz="3200" dirty="0"/>
              <a:t>, </a:t>
            </a:r>
            <a:r>
              <a:rPr lang="en-US" altLang="ko-KR" sz="3200" dirty="0">
                <a:solidFill>
                  <a:srgbClr val="FF0000"/>
                </a:solidFill>
              </a:rPr>
              <a:t>set</a:t>
            </a:r>
            <a:r>
              <a:rPr lang="en-US" altLang="ko-KR" sz="3200" dirty="0"/>
              <a:t> the Button's </a:t>
            </a:r>
            <a:r>
              <a:rPr lang="en-US" altLang="ko-KR" sz="3200" b="1" dirty="0"/>
              <a:t>Text child </a:t>
            </a:r>
            <a:r>
              <a:rPr lang="en-US" altLang="ko-KR" sz="3200" dirty="0"/>
              <a:t>to have </a:t>
            </a:r>
            <a:r>
              <a:rPr lang="en-US" altLang="ko-KR" sz="3200" b="1" dirty="0"/>
              <a:t>left-aligned</a:t>
            </a:r>
            <a:r>
              <a:rPr lang="en-US" altLang="ko-KR" sz="3200" dirty="0"/>
              <a:t> and </a:t>
            </a:r>
            <a:r>
              <a:rPr lang="en-US" altLang="ko-KR" sz="3200" b="1" dirty="0"/>
              <a:t>large</a:t>
            </a:r>
            <a:r>
              <a:rPr lang="en-US" altLang="ko-KR" sz="3200" dirty="0"/>
              <a:t> text.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925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following </a:t>
            </a:r>
            <a:r>
              <a:rPr lang="en-US" altLang="ko-KR" sz="2800" b="1" dirty="0"/>
              <a:t>script</a:t>
            </a:r>
            <a:r>
              <a:rPr lang="en-US" altLang="ko-KR" sz="2800" dirty="0"/>
              <a:t> class </a:t>
            </a:r>
            <a:r>
              <a:rPr lang="en-US" altLang="ko-KR" sz="2800" b="1" dirty="0" err="1"/>
              <a:t>DeathTimeExample.cs</a:t>
            </a:r>
            <a:r>
              <a:rPr lang="en-US" altLang="ko-KR" sz="2800" dirty="0"/>
              <a:t> to </a:t>
            </a:r>
            <a:r>
              <a:rPr lang="en-US" altLang="ko-KR" sz="2800" b="1" dirty="0"/>
              <a:t>Button Click Me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96486" y="2868924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System.Collections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UnityEngine.UI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public class </a:t>
            </a:r>
            <a:r>
              <a:rPr lang="en-US" altLang="ko-KR" sz="1400" dirty="0" err="1">
                <a:latin typeface="CourierStd"/>
              </a:rPr>
              <a:t>DeathTimeExample</a:t>
            </a:r>
            <a:r>
              <a:rPr lang="en-US" altLang="ko-KR" sz="1400" dirty="0">
                <a:latin typeface="CourierStd"/>
              </a:rPr>
              <a:t> : </a:t>
            </a:r>
            <a:r>
              <a:rPr lang="en-US" altLang="ko-KR" sz="1400" dirty="0" err="1">
                <a:latin typeface="CourierStd"/>
              </a:rPr>
              <a:t>MonoBehaviour</a:t>
            </a:r>
            <a:r>
              <a:rPr lang="en-US" altLang="ko-KR" sz="1400" dirty="0">
                <a:latin typeface="CourierStd"/>
              </a:rPr>
              <a:t> {</a:t>
            </a:r>
          </a:p>
          <a:p>
            <a:r>
              <a:rPr lang="en-US" altLang="ko-KR" sz="1400" dirty="0">
                <a:latin typeface="CourierStd"/>
              </a:rPr>
              <a:t>public void </a:t>
            </a:r>
            <a:r>
              <a:rPr lang="en-US" altLang="ko-KR" sz="1400" dirty="0" err="1">
                <a:latin typeface="CourierStd"/>
              </a:rPr>
              <a:t>BUTTON_ACTION_StartDying</a:t>
            </a:r>
            <a:r>
              <a:rPr lang="en-US" altLang="ko-KR" sz="1400" dirty="0">
                <a:latin typeface="CourierStd"/>
              </a:rPr>
              <a:t>() {</a:t>
            </a:r>
          </a:p>
          <a:p>
            <a:r>
              <a:rPr lang="en-US" altLang="ko-KR" sz="1400" dirty="0" err="1">
                <a:latin typeface="CourierStd"/>
              </a:rPr>
              <a:t>deathTime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Time.time</a:t>
            </a:r>
            <a:r>
              <a:rPr lang="en-US" altLang="ko-KR" sz="1400" dirty="0">
                <a:latin typeface="CourierStd"/>
              </a:rPr>
              <a:t> + </a:t>
            </a:r>
            <a:r>
              <a:rPr lang="en-US" altLang="ko-KR" sz="1400" dirty="0" err="1">
                <a:latin typeface="CourierStd"/>
              </a:rPr>
              <a:t>deathDelay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public float </a:t>
            </a:r>
            <a:r>
              <a:rPr lang="en-US" altLang="ko-KR" sz="1400" dirty="0" err="1">
                <a:latin typeface="CourierStd"/>
              </a:rPr>
              <a:t>deathDelay</a:t>
            </a:r>
            <a:r>
              <a:rPr lang="en-US" altLang="ko-KR" sz="1400" dirty="0">
                <a:latin typeface="CourierStd"/>
              </a:rPr>
              <a:t> = 4f;</a:t>
            </a:r>
          </a:p>
          <a:p>
            <a:r>
              <a:rPr lang="en-US" altLang="ko-KR" sz="1400" dirty="0">
                <a:latin typeface="CourierStd"/>
              </a:rPr>
              <a:t>private float </a:t>
            </a:r>
            <a:r>
              <a:rPr lang="en-US" altLang="ko-KR" sz="1400" dirty="0" err="1">
                <a:latin typeface="CourierStd"/>
              </a:rPr>
              <a:t>deathTime</a:t>
            </a:r>
            <a:r>
              <a:rPr lang="en-US" altLang="ko-KR" sz="1400" dirty="0">
                <a:latin typeface="CourierStd"/>
              </a:rPr>
              <a:t> = -1;</a:t>
            </a:r>
          </a:p>
          <a:p>
            <a:r>
              <a:rPr lang="en-US" altLang="ko-KR" sz="1400" dirty="0">
                <a:latin typeface="CourierStd"/>
              </a:rPr>
              <a:t>public Text </a:t>
            </a:r>
            <a:r>
              <a:rPr lang="en-US" altLang="ko-KR" sz="1400" dirty="0" err="1">
                <a:latin typeface="CourierStd"/>
              </a:rPr>
              <a:t>buttonText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void Update(){</a:t>
            </a:r>
          </a:p>
          <a:p>
            <a:r>
              <a:rPr lang="en-US" altLang="ko-KR" sz="1400" dirty="0">
                <a:latin typeface="CourierStd"/>
              </a:rPr>
              <a:t>if(</a:t>
            </a:r>
            <a:r>
              <a:rPr lang="en-US" altLang="ko-KR" sz="1400" dirty="0" err="1">
                <a:latin typeface="CourierStd"/>
              </a:rPr>
              <a:t>deathTime</a:t>
            </a:r>
            <a:r>
              <a:rPr lang="en-US" altLang="ko-KR" sz="1400" dirty="0">
                <a:latin typeface="CourierStd"/>
              </a:rPr>
              <a:t> &gt; 0){</a:t>
            </a:r>
          </a:p>
          <a:p>
            <a:r>
              <a:rPr lang="en-US" altLang="ko-KR" sz="1400" dirty="0" err="1">
                <a:latin typeface="CourierStd"/>
              </a:rPr>
              <a:t>UpdateTimeDisplay</a:t>
            </a:r>
            <a:r>
              <a:rPr lang="en-US" altLang="ko-KR" sz="1400" dirty="0">
                <a:latin typeface="CourierStd"/>
              </a:rPr>
              <a:t>();</a:t>
            </a:r>
          </a:p>
          <a:p>
            <a:r>
              <a:rPr lang="en-US" altLang="ko-KR" sz="1400" dirty="0" err="1">
                <a:latin typeface="CourierStd"/>
              </a:rPr>
              <a:t>CheckDeath</a:t>
            </a:r>
            <a:r>
              <a:rPr lang="en-US" altLang="ko-KR" sz="1400" dirty="0">
                <a:latin typeface="CourierStd"/>
              </a:rPr>
              <a:t>();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868486" y="3958599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private void </a:t>
            </a:r>
            <a:r>
              <a:rPr lang="en-US" altLang="ko-KR" sz="1400" dirty="0" err="1">
                <a:latin typeface="CourierStd"/>
              </a:rPr>
              <a:t>UpdateTimeDisplay</a:t>
            </a:r>
            <a:r>
              <a:rPr lang="en-US" altLang="ko-KR" sz="1400" dirty="0">
                <a:latin typeface="CourierStd"/>
              </a:rPr>
              <a:t>(){</a:t>
            </a:r>
          </a:p>
          <a:p>
            <a:r>
              <a:rPr lang="en-US" altLang="ko-KR" sz="1400" dirty="0">
                <a:latin typeface="CourierStd"/>
              </a:rPr>
              <a:t>float </a:t>
            </a:r>
            <a:r>
              <a:rPr lang="en-US" altLang="ko-KR" sz="1400" dirty="0" err="1">
                <a:latin typeface="CourierStd"/>
              </a:rPr>
              <a:t>timeLeft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deathTime</a:t>
            </a:r>
            <a:r>
              <a:rPr lang="en-US" altLang="ko-KR" sz="1400" dirty="0">
                <a:latin typeface="CourierStd"/>
              </a:rPr>
              <a:t> - </a:t>
            </a:r>
            <a:r>
              <a:rPr lang="en-US" altLang="ko-KR" sz="1400" dirty="0" err="1">
                <a:latin typeface="CourierStd"/>
              </a:rPr>
              <a:t>Time.time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string </a:t>
            </a:r>
            <a:r>
              <a:rPr lang="en-US" altLang="ko-KR" sz="1400" dirty="0" err="1">
                <a:latin typeface="CourierStd"/>
              </a:rPr>
              <a:t>timeMessage</a:t>
            </a:r>
            <a:r>
              <a:rPr lang="en-US" altLang="ko-KR" sz="1400" dirty="0">
                <a:latin typeface="CourierStd"/>
              </a:rPr>
              <a:t> = "time left: " + </a:t>
            </a:r>
            <a:r>
              <a:rPr lang="en-US" altLang="ko-KR" sz="1400" dirty="0" err="1">
                <a:latin typeface="CourierStd"/>
              </a:rPr>
              <a:t>timeLeft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buttonText.text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timeMessage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private void </a:t>
            </a:r>
            <a:r>
              <a:rPr lang="en-US" altLang="ko-KR" sz="1400" dirty="0" err="1">
                <a:latin typeface="CourierStd"/>
              </a:rPr>
              <a:t>CheckDeath</a:t>
            </a:r>
            <a:r>
              <a:rPr lang="en-US" altLang="ko-KR" sz="1400" dirty="0">
                <a:latin typeface="CourierStd"/>
              </a:rPr>
              <a:t>(){</a:t>
            </a:r>
          </a:p>
          <a:p>
            <a:r>
              <a:rPr lang="en-US" altLang="ko-KR" sz="1400" dirty="0">
                <a:latin typeface="CourierStd"/>
              </a:rPr>
              <a:t>if(</a:t>
            </a:r>
            <a:r>
              <a:rPr lang="en-US" altLang="ko-KR" sz="1400" dirty="0" err="1">
                <a:latin typeface="CourierStd"/>
              </a:rPr>
              <a:t>Time.time</a:t>
            </a:r>
            <a:r>
              <a:rPr lang="en-US" altLang="ko-KR" sz="1400" dirty="0">
                <a:latin typeface="CourierStd"/>
              </a:rPr>
              <a:t> &gt; </a:t>
            </a:r>
            <a:r>
              <a:rPr lang="en-US" altLang="ko-KR" sz="1400" dirty="0" err="1">
                <a:latin typeface="CourierStd"/>
              </a:rPr>
              <a:t>deathTime</a:t>
            </a:r>
            <a:r>
              <a:rPr lang="en-US" altLang="ko-KR" sz="1400" dirty="0">
                <a:latin typeface="CourierStd"/>
              </a:rPr>
              <a:t>) </a:t>
            </a:r>
            <a:r>
              <a:rPr lang="en-US" altLang="ko-KR" sz="1400" dirty="0">
                <a:solidFill>
                  <a:srgbClr val="00B050"/>
                </a:solidFill>
                <a:latin typeface="CourierStd"/>
              </a:rPr>
              <a:t>Destroy</a:t>
            </a:r>
            <a:r>
              <a:rPr lang="en-US" altLang="ko-KR" sz="1400" dirty="0">
                <a:latin typeface="CourierStd"/>
              </a:rPr>
              <a:t>( </a:t>
            </a:r>
            <a:r>
              <a:rPr lang="en-US" altLang="ko-KR" sz="1400" dirty="0" err="1">
                <a:latin typeface="CourierStd"/>
              </a:rPr>
              <a:t>gameObject</a:t>
            </a:r>
            <a:r>
              <a:rPr lang="en-US" altLang="ko-KR" sz="1400" dirty="0">
                <a:latin typeface="CourierStd"/>
              </a:rPr>
              <a:t> );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868486" y="5486401"/>
            <a:ext cx="4275514" cy="93441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8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Drag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Text child </a:t>
            </a:r>
            <a:r>
              <a:rPr lang="en-US" altLang="ko-KR" sz="2800" dirty="0"/>
              <a:t>of Button Click Me into the </a:t>
            </a:r>
            <a:r>
              <a:rPr lang="en-US" altLang="ko-KR" sz="2800" b="1" dirty="0"/>
              <a:t>script's</a:t>
            </a:r>
            <a:r>
              <a:rPr lang="en-US" altLang="ko-KR" sz="2800" dirty="0"/>
              <a:t> public variable Button Text</a:t>
            </a:r>
          </a:p>
          <a:p>
            <a:r>
              <a:rPr lang="en-US" altLang="ko-KR" sz="2800" dirty="0"/>
              <a:t>6. With </a:t>
            </a:r>
            <a:r>
              <a:rPr lang="en-US" altLang="ko-KR" sz="2800" b="1" dirty="0"/>
              <a:t>Button Click Me </a:t>
            </a:r>
            <a:r>
              <a:rPr lang="en-US" altLang="ko-KR" sz="2800" dirty="0">
                <a:solidFill>
                  <a:srgbClr val="FF0000"/>
                </a:solidFill>
              </a:rPr>
              <a:t>selected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add</a:t>
            </a:r>
            <a:r>
              <a:rPr lang="en-US" altLang="ko-KR" sz="2600" dirty="0"/>
              <a:t> a new </a:t>
            </a:r>
            <a:r>
              <a:rPr lang="en-US" altLang="ko-KR" sz="2600" b="1" dirty="0"/>
              <a:t>On Click</a:t>
            </a:r>
            <a:r>
              <a:rPr lang="en-US" altLang="ko-KR" sz="2600" dirty="0"/>
              <a:t>() event for this button,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dragging</a:t>
            </a:r>
            <a:r>
              <a:rPr lang="en-US" altLang="ko-KR" sz="2600" dirty="0"/>
              <a:t> the button itself as the target </a:t>
            </a:r>
            <a:r>
              <a:rPr lang="en-US" altLang="ko-KR" sz="2600" dirty="0" err="1"/>
              <a:t>GameObject</a:t>
            </a:r>
            <a:r>
              <a:rPr lang="en-US" altLang="ko-KR" sz="2600" dirty="0"/>
              <a:t>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selecting</a:t>
            </a:r>
            <a:r>
              <a:rPr lang="en-US" altLang="ko-KR" sz="2600" dirty="0"/>
              <a:t> public function </a:t>
            </a:r>
            <a:r>
              <a:rPr lang="en-US" altLang="ko-KR" sz="2600" b="1" dirty="0" err="1"/>
              <a:t>BUTTON_ACTION_StartDying</a:t>
            </a:r>
            <a:r>
              <a:rPr lang="en-US" altLang="ko-KR" sz="2600" dirty="0"/>
              <a:t>()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71977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5" y="2930641"/>
            <a:ext cx="7200000" cy="1853968"/>
          </a:xfrm>
        </p:spPr>
      </p:pic>
    </p:spTree>
    <p:extLst>
      <p:ext uri="{BB962C8B-B14F-4D97-AF65-F5344CB8AC3E}">
        <p14:creationId xmlns:p14="http://schemas.microsoft.com/office/powerpoint/2010/main" val="1806951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Now, run the scene; </a:t>
            </a:r>
          </a:p>
          <a:p>
            <a:pPr lvl="1"/>
            <a:r>
              <a:rPr lang="en-US" altLang="ko-KR" sz="2600" dirty="0"/>
              <a:t>once the button is clicked, the button's text should show the countdown. </a:t>
            </a:r>
          </a:p>
          <a:p>
            <a:r>
              <a:rPr lang="en-US" altLang="ko-KR" sz="2800" dirty="0"/>
              <a:t>Once the countdown gets to zero, </a:t>
            </a:r>
          </a:p>
          <a:p>
            <a:pPr lvl="1"/>
            <a:r>
              <a:rPr lang="en-US" altLang="ko-KR" sz="2600" dirty="0"/>
              <a:t>Button Click Me will be destroyed </a:t>
            </a:r>
          </a:p>
          <a:p>
            <a:pPr lvl="1"/>
            <a:r>
              <a:rPr lang="en-US" altLang="ko-KR" sz="2600" dirty="0"/>
              <a:t>(including all its children, in this case, just the </a:t>
            </a:r>
            <a:r>
              <a:rPr lang="en-US" altLang="ko-KR" sz="2600" dirty="0" err="1"/>
              <a:t>GameObject</a:t>
            </a:r>
            <a:r>
              <a:rPr lang="en-US" altLang="ko-KR" sz="2600" dirty="0"/>
              <a:t> Text).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61172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MiniProject-4: </a:t>
            </a:r>
            <a:br>
              <a:rPr lang="en-US" altLang="ko-KR" sz="4000" dirty="0"/>
            </a:br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65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Sometimes, we may </a:t>
            </a:r>
            <a:r>
              <a:rPr lang="en-US" altLang="ko-KR" sz="2800" dirty="0">
                <a:solidFill>
                  <a:srgbClr val="FF0000"/>
                </a:solidFill>
              </a:rPr>
              <a:t>not</a:t>
            </a:r>
            <a:r>
              <a:rPr lang="en-US" altLang="ko-KR" sz="2800" dirty="0"/>
              <a:t> want to completely </a:t>
            </a:r>
            <a:r>
              <a:rPr lang="en-US" altLang="ko-KR" sz="2800" dirty="0">
                <a:solidFill>
                  <a:srgbClr val="FF0000"/>
                </a:solidFill>
              </a:rPr>
              <a:t>remove</a:t>
            </a:r>
            <a:r>
              <a:rPr lang="en-US" altLang="ko-KR" sz="2800" dirty="0"/>
              <a:t> an object, </a:t>
            </a:r>
            <a:r>
              <a:rPr lang="en-US" altLang="ko-KR" sz="2800" dirty="0">
                <a:solidFill>
                  <a:srgbClr val="00B050"/>
                </a:solidFill>
              </a:rPr>
              <a:t>but</a:t>
            </a:r>
            <a:r>
              <a:rPr lang="en-US" altLang="ko-KR" sz="2800" dirty="0"/>
              <a:t> we can identify times when a scripted component of an object can be safely </a:t>
            </a:r>
            <a:r>
              <a:rPr lang="en-US" altLang="ko-KR" sz="2800" dirty="0">
                <a:solidFill>
                  <a:srgbClr val="FF0000"/>
                </a:solidFill>
              </a:rPr>
              <a:t>disabled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If a </a:t>
            </a:r>
            <a:r>
              <a:rPr lang="en-US" altLang="ko-KR" sz="2800" dirty="0" err="1"/>
              <a:t>MonoBehaviour</a:t>
            </a:r>
            <a:r>
              <a:rPr lang="en-US" altLang="ko-KR" sz="2800" dirty="0"/>
              <a:t> script is </a:t>
            </a:r>
            <a:r>
              <a:rPr lang="en-US" altLang="ko-KR" sz="2800" dirty="0">
                <a:solidFill>
                  <a:srgbClr val="0070C0"/>
                </a:solidFill>
              </a:rPr>
              <a:t>disabled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/>
              <a:t>then Unity no longer needs to send the object messages, such as Update()and </a:t>
            </a:r>
            <a:r>
              <a:rPr lang="en-US" altLang="ko-KR" sz="2600" dirty="0" err="1"/>
              <a:t>FixedUpdate</a:t>
            </a:r>
            <a:r>
              <a:rPr lang="en-US" altLang="ko-KR" sz="2600" dirty="0"/>
              <a:t>(), for each frame.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1767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For example, </a:t>
            </a:r>
          </a:p>
          <a:p>
            <a:pPr lvl="1"/>
            <a:r>
              <a:rPr lang="en-US" altLang="ko-KR" sz="2600" dirty="0"/>
              <a:t>if a Non-Player Character (NPC) should only </a:t>
            </a:r>
            <a:r>
              <a:rPr lang="en-US" altLang="ko-KR" sz="2600" dirty="0">
                <a:solidFill>
                  <a:srgbClr val="00B050"/>
                </a:solidFill>
              </a:rPr>
              <a:t>demonstrate some behavior when </a:t>
            </a:r>
            <a:r>
              <a:rPr lang="en-US" altLang="ko-KR" sz="2800" dirty="0">
                <a:solidFill>
                  <a:srgbClr val="00B050"/>
                </a:solidFill>
              </a:rPr>
              <a:t>the player can see that character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800" dirty="0"/>
              <a:t>then we only need to be executing the behavior logic when the NPC is visible—</a:t>
            </a:r>
          </a:p>
          <a:p>
            <a:pPr lvl="2"/>
            <a:r>
              <a:rPr lang="en-US" altLang="ko-KR" sz="2400" dirty="0"/>
              <a:t>the rest of the time, </a:t>
            </a:r>
            <a:r>
              <a:rPr lang="en-US" altLang="ko-KR" sz="2400" dirty="0">
                <a:solidFill>
                  <a:srgbClr val="00B050"/>
                </a:solidFill>
              </a:rPr>
              <a:t>we can safely disable the scripted component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596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Unity provides the </a:t>
            </a:r>
            <a:r>
              <a:rPr lang="en-US" altLang="ko-KR" sz="2800" dirty="0">
                <a:solidFill>
                  <a:srgbClr val="FF0000"/>
                </a:solidFill>
              </a:rPr>
              <a:t>very useful events </a:t>
            </a:r>
          </a:p>
          <a:p>
            <a:pPr lvl="1"/>
            <a:r>
              <a:rPr lang="en-US" altLang="ko-KR" sz="2400" dirty="0" err="1">
                <a:solidFill>
                  <a:srgbClr val="00B050"/>
                </a:solidFill>
              </a:rPr>
              <a:t>OnBecameInvisible</a:t>
            </a:r>
            <a:r>
              <a:rPr lang="en-US" altLang="ko-KR" sz="2400" dirty="0"/>
              <a:t>() and </a:t>
            </a:r>
          </a:p>
          <a:p>
            <a:pPr lvl="1"/>
            <a:r>
              <a:rPr lang="en-US" altLang="ko-KR" sz="2400" dirty="0" err="1">
                <a:solidFill>
                  <a:srgbClr val="00B050"/>
                </a:solidFill>
              </a:rPr>
              <a:t>OnBecameVisible</a:t>
            </a:r>
            <a:r>
              <a:rPr lang="en-US" altLang="ko-KR" sz="2400" dirty="0"/>
              <a:t>(),</a:t>
            </a:r>
          </a:p>
          <a:p>
            <a:r>
              <a:rPr lang="en-US" altLang="ko-KR" sz="2800" dirty="0"/>
              <a:t>which </a:t>
            </a:r>
            <a:r>
              <a:rPr lang="en-US" altLang="ko-KR" sz="2800" dirty="0">
                <a:solidFill>
                  <a:srgbClr val="0070C0"/>
                </a:solidFill>
              </a:rPr>
              <a:t>inform an object when it moves out of and into the visible area </a:t>
            </a:r>
            <a:r>
              <a:rPr lang="en-US" altLang="ko-KR" sz="2800" dirty="0"/>
              <a:t>for one or more cameras in the scene.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6300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This recipe illustrates the following </a:t>
            </a:r>
            <a:r>
              <a:rPr lang="en-US" altLang="ko-KR" sz="3200" dirty="0">
                <a:solidFill>
                  <a:srgbClr val="0070C0"/>
                </a:solidFill>
              </a:rPr>
              <a:t>rule of thumb</a:t>
            </a:r>
            <a:r>
              <a:rPr lang="en-US" altLang="ko-KR" sz="3200" dirty="0"/>
              <a:t>: </a:t>
            </a:r>
          </a:p>
          <a:p>
            <a:pPr lvl="1"/>
            <a:r>
              <a:rPr lang="en-US" altLang="ko-KR" sz="2800" dirty="0"/>
              <a:t>if an object has no reason to be doing actions when it cannot be seen, then we should </a:t>
            </a:r>
            <a:r>
              <a:rPr lang="en-US" altLang="ko-KR" sz="2800" dirty="0">
                <a:solidFill>
                  <a:srgbClr val="FF0000"/>
                </a:solidFill>
              </a:rPr>
              <a:t>disable that object while it cannot be seen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027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Processing is Limited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3399036"/>
            <a:ext cx="7543800" cy="9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33" y="1846263"/>
            <a:ext cx="5846983" cy="4022725"/>
          </a:xfrm>
        </p:spPr>
      </p:pic>
    </p:spTree>
    <p:extLst>
      <p:ext uri="{BB962C8B-B14F-4D97-AF65-F5344CB8AC3E}">
        <p14:creationId xmlns:p14="http://schemas.microsoft.com/office/powerpoint/2010/main" val="577204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Unity project,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importing</a:t>
            </a:r>
            <a:r>
              <a:rPr lang="en-US" altLang="ko-KR" sz="2600" dirty="0"/>
              <a:t> the provided Unity package </a:t>
            </a:r>
            <a:r>
              <a:rPr lang="en-US" altLang="ko-KR" sz="2600" b="1" dirty="0"/>
              <a:t>unity4_assets_handyman_goodDirt</a:t>
            </a:r>
            <a:r>
              <a:rPr lang="en-US" altLang="ko-KR" sz="2600" dirty="0"/>
              <a:t>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/>
              <a:t>Terrain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600" dirty="0"/>
              <a:t>(</a:t>
            </a:r>
            <a:r>
              <a:rPr lang="en-US" altLang="ko-KR" sz="2600" dirty="0">
                <a:solidFill>
                  <a:srgbClr val="FF0000"/>
                </a:solidFill>
              </a:rPr>
              <a:t>size</a:t>
            </a:r>
            <a:r>
              <a:rPr lang="en-US" altLang="ko-KR" sz="2600" dirty="0"/>
              <a:t> 20 x 20, </a:t>
            </a:r>
            <a:r>
              <a:rPr lang="en-US" altLang="ko-KR" sz="2600" dirty="0">
                <a:solidFill>
                  <a:srgbClr val="FF0000"/>
                </a:solidFill>
              </a:rPr>
              <a:t>located</a:t>
            </a:r>
            <a:r>
              <a:rPr lang="en-US" altLang="ko-KR" sz="2600" dirty="0"/>
              <a:t> at -10, 0, -10) and </a:t>
            </a:r>
          </a:p>
          <a:p>
            <a:pPr lvl="2"/>
            <a:r>
              <a:rPr lang="en-US" altLang="ko-KR" sz="2200" b="1" dirty="0"/>
              <a:t>texture-paint</a:t>
            </a:r>
            <a:r>
              <a:rPr lang="en-US" altLang="ko-KR" sz="2200" dirty="0"/>
              <a:t> it with </a:t>
            </a:r>
            <a:r>
              <a:rPr lang="en-US" altLang="ko-KR" sz="2200" b="1" dirty="0" err="1"/>
              <a:t>GoodDirt</a:t>
            </a:r>
            <a:r>
              <a:rPr lang="en-US" altLang="ko-KR" sz="2200" dirty="0"/>
              <a:t> </a:t>
            </a:r>
          </a:p>
          <a:p>
            <a:pPr lvl="2"/>
            <a:r>
              <a:rPr lang="en-US" altLang="ko-KR" sz="2200" dirty="0">
                <a:solidFill>
                  <a:srgbClr val="00B050"/>
                </a:solidFill>
              </a:rPr>
              <a:t>(which you'll find in the Standard Assets folder from your import of the Terrain Assets package)</a:t>
            </a:r>
            <a:r>
              <a:rPr lang="en-US" altLang="ko-KR" sz="2200" dirty="0"/>
              <a:t>.</a:t>
            </a:r>
          </a:p>
          <a:p>
            <a:pPr lvl="2"/>
            <a:r>
              <a:rPr lang="en-US" altLang="ko-KR" sz="2200" dirty="0"/>
              <a:t>Or any texture is OK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96176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en-US" altLang="ko-KR" sz="3200" dirty="0">
                <a:solidFill>
                  <a:srgbClr val="FF0000"/>
                </a:solidFill>
              </a:rPr>
              <a:t>Add</a:t>
            </a:r>
            <a:r>
              <a:rPr lang="en-US" altLang="ko-KR" sz="3200" dirty="0"/>
              <a:t> a </a:t>
            </a:r>
            <a:r>
              <a:rPr lang="en-US" altLang="ko-KR" sz="3200" b="1" dirty="0"/>
              <a:t>3rdPersonController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at</a:t>
            </a:r>
            <a:r>
              <a:rPr lang="en-US" altLang="ko-KR" sz="3200" dirty="0"/>
              <a:t> (0, 1, 0).</a:t>
            </a:r>
          </a:p>
          <a:p>
            <a:r>
              <a:rPr lang="en-US" altLang="ko-KR" sz="3200" dirty="0"/>
              <a:t>4. </a:t>
            </a:r>
            <a:r>
              <a:rPr lang="en-US" altLang="ko-KR" sz="3200" dirty="0">
                <a:solidFill>
                  <a:srgbClr val="FF0000"/>
                </a:solidFill>
              </a:rPr>
              <a:t>Create</a:t>
            </a:r>
            <a:r>
              <a:rPr lang="en-US" altLang="ko-KR" sz="3200" dirty="0"/>
              <a:t> a new </a:t>
            </a:r>
            <a:r>
              <a:rPr lang="en-US" altLang="ko-KR" sz="3200" b="1" dirty="0"/>
              <a:t>Cube</a:t>
            </a:r>
            <a:r>
              <a:rPr lang="en-US" altLang="ko-KR" sz="3200" dirty="0"/>
              <a:t> just in front of your 3rdPersonController </a:t>
            </a:r>
          </a:p>
          <a:p>
            <a:pPr lvl="1"/>
            <a:r>
              <a:rPr lang="en-US" altLang="ko-KR" sz="3000" dirty="0"/>
              <a:t>(</a:t>
            </a:r>
            <a:r>
              <a:rPr lang="en-US" altLang="ko-KR" sz="3000" dirty="0">
                <a:solidFill>
                  <a:srgbClr val="00B050"/>
                </a:solidFill>
              </a:rPr>
              <a:t>so it is visible in the </a:t>
            </a:r>
            <a:r>
              <a:rPr lang="en-US" altLang="ko-KR" sz="3200" dirty="0">
                <a:solidFill>
                  <a:srgbClr val="00B050"/>
                </a:solidFill>
              </a:rPr>
              <a:t>Game panel when you start running the game</a:t>
            </a:r>
            <a:r>
              <a:rPr lang="en-US" altLang="ko-KR" sz="3200" dirty="0"/>
              <a:t>).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3237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86604"/>
            <a:ext cx="3703320" cy="1450757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1B. Reducing the number of enabled objects by disabling objects whenever possible</a:t>
            </a:r>
            <a:endParaRPr lang="ko-KR" alt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following C# </a:t>
            </a:r>
            <a:r>
              <a:rPr lang="en-US" altLang="ko-KR" sz="2800" b="1" dirty="0"/>
              <a:t>script</a:t>
            </a:r>
            <a:r>
              <a:rPr lang="en-US" altLang="ko-KR" sz="2800" dirty="0"/>
              <a:t> class </a:t>
            </a:r>
            <a:r>
              <a:rPr lang="en-US" altLang="ko-KR" sz="2800" b="1" dirty="0" err="1"/>
              <a:t>DisableWhenNotVisible</a:t>
            </a:r>
            <a:r>
              <a:rPr lang="en-US" altLang="ko-KR" sz="2800" dirty="0"/>
              <a:t> to your </a:t>
            </a:r>
            <a:r>
              <a:rPr lang="en-US" altLang="ko-KR" sz="2800" b="1" dirty="0"/>
              <a:t>Cube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0" y="41785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System.Collections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public class </a:t>
            </a:r>
            <a:r>
              <a:rPr lang="en-US" altLang="ko-KR" sz="1400" dirty="0" err="1">
                <a:latin typeface="CourierStd"/>
              </a:rPr>
              <a:t>DisableWhenNotVisible</a:t>
            </a:r>
            <a:r>
              <a:rPr lang="en-US" altLang="ko-KR" sz="1400" dirty="0">
                <a:latin typeface="CourierStd"/>
              </a:rPr>
              <a:t> : </a:t>
            </a:r>
            <a:r>
              <a:rPr lang="en-US" altLang="ko-KR" sz="1400" dirty="0" err="1">
                <a:latin typeface="CourierStd"/>
              </a:rPr>
              <a:t>MonoBehaviour</a:t>
            </a:r>
            <a:r>
              <a:rPr lang="en-US" altLang="ko-KR" sz="1400" dirty="0">
                <a:latin typeface="CourierStd"/>
              </a:rPr>
              <a:t> {</a:t>
            </a:r>
          </a:p>
          <a:p>
            <a:r>
              <a:rPr lang="en-US" altLang="ko-KR" sz="1400" dirty="0">
                <a:latin typeface="CourierStd"/>
              </a:rPr>
              <a:t>private </a:t>
            </a:r>
            <a:r>
              <a:rPr lang="en-US" altLang="ko-KR" sz="1400" dirty="0" err="1">
                <a:latin typeface="CourierStd"/>
              </a:rPr>
              <a:t>GameObject</a:t>
            </a:r>
            <a:r>
              <a:rPr lang="en-US" altLang="ko-KR" sz="1400" dirty="0">
                <a:latin typeface="CourierStd"/>
              </a:rPr>
              <a:t> player;</a:t>
            </a:r>
          </a:p>
          <a:p>
            <a:r>
              <a:rPr lang="en-US" altLang="ko-KR" sz="1400" dirty="0">
                <a:latin typeface="CourierStd"/>
              </a:rPr>
              <a:t>void Start(){</a:t>
            </a:r>
          </a:p>
          <a:p>
            <a:r>
              <a:rPr lang="en-US" altLang="ko-KR" sz="1400" dirty="0">
                <a:latin typeface="CourierStd"/>
              </a:rPr>
              <a:t>player = </a:t>
            </a:r>
            <a:r>
              <a:rPr lang="en-US" altLang="ko-KR" sz="1400" dirty="0" err="1">
                <a:latin typeface="CourierStd"/>
              </a:rPr>
              <a:t>GameObject.FindGameObjectWithTag</a:t>
            </a:r>
            <a:r>
              <a:rPr lang="en-US" altLang="ko-KR" sz="1400" dirty="0">
                <a:latin typeface="CourierStd"/>
              </a:rPr>
              <a:t>("Player");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solidFill>
                  <a:srgbClr val="00B050"/>
                </a:solidFill>
                <a:latin typeface="CourierStd"/>
              </a:rPr>
              <a:t>OnBecameVisible</a:t>
            </a:r>
            <a:r>
              <a:rPr lang="en-US" altLang="ko-KR" sz="1400" dirty="0">
                <a:latin typeface="CourierStd"/>
              </a:rPr>
              <a:t>() {</a:t>
            </a:r>
          </a:p>
          <a:p>
            <a:r>
              <a:rPr lang="en-US" altLang="ko-KR" sz="1400" dirty="0">
                <a:latin typeface="CourierStd"/>
              </a:rPr>
              <a:t>enabled = true;</a:t>
            </a:r>
          </a:p>
          <a:p>
            <a:r>
              <a:rPr lang="en-US" altLang="ko-KR" sz="1400" dirty="0">
                <a:latin typeface="CourierStd"/>
              </a:rPr>
              <a:t>print ("cube became visible again");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solidFill>
                  <a:srgbClr val="00B050"/>
                </a:solidFill>
                <a:latin typeface="CourierStd"/>
              </a:rPr>
              <a:t>OnBecameInvisible</a:t>
            </a:r>
            <a:r>
              <a:rPr lang="en-US" altLang="ko-KR" sz="1400" dirty="0">
                <a:latin typeface="CourierStd"/>
              </a:rPr>
              <a:t>() {</a:t>
            </a:r>
          </a:p>
          <a:p>
            <a:r>
              <a:rPr lang="en-US" altLang="ko-KR" sz="1400" dirty="0">
                <a:latin typeface="CourierStd"/>
              </a:rPr>
              <a:t>enabled = false;</a:t>
            </a:r>
          </a:p>
          <a:p>
            <a:r>
              <a:rPr lang="en-US" altLang="ko-KR" sz="1400" dirty="0">
                <a:latin typeface="CourierStd"/>
              </a:rPr>
              <a:t>print ("cube became invisible");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void Update(){</a:t>
            </a:r>
          </a:p>
          <a:p>
            <a:r>
              <a:rPr lang="en-US" altLang="ko-KR" sz="1400" dirty="0">
                <a:latin typeface="CourierStd"/>
              </a:rPr>
              <a:t>//do something, so we know when this script is NOT</a:t>
            </a:r>
          </a:p>
          <a:p>
            <a:r>
              <a:rPr lang="en-US" altLang="ko-KR" sz="1400" dirty="0">
                <a:latin typeface="CourierStd"/>
              </a:rPr>
              <a:t>doing something!</a:t>
            </a:r>
          </a:p>
          <a:p>
            <a:r>
              <a:rPr lang="en-US" altLang="ko-KR" sz="1400" dirty="0">
                <a:latin typeface="CourierStd"/>
              </a:rPr>
              <a:t>float d =</a:t>
            </a:r>
          </a:p>
          <a:p>
            <a:r>
              <a:rPr lang="en-US" altLang="ko-KR" sz="1400" dirty="0">
                <a:latin typeface="CourierStd"/>
              </a:rPr>
              <a:t>Vector3.Distance( </a:t>
            </a:r>
            <a:r>
              <a:rPr lang="en-US" altLang="ko-KR" sz="1400" dirty="0" err="1">
                <a:latin typeface="CourierStd"/>
              </a:rPr>
              <a:t>transform.position</a:t>
            </a:r>
            <a:r>
              <a:rPr lang="en-US" altLang="ko-KR" sz="1400" dirty="0">
                <a:latin typeface="CourierStd"/>
              </a:rPr>
              <a:t>,</a:t>
            </a:r>
          </a:p>
          <a:p>
            <a:r>
              <a:rPr lang="en-US" altLang="ko-KR" sz="1400" dirty="0" err="1">
                <a:latin typeface="CourierStd"/>
              </a:rPr>
              <a:t>player.transform.position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>
                <a:latin typeface="CourierStd"/>
              </a:rPr>
              <a:t>print(</a:t>
            </a:r>
            <a:r>
              <a:rPr lang="en-US" altLang="ko-KR" sz="1400" dirty="0" err="1">
                <a:latin typeface="CourierStd"/>
              </a:rPr>
              <a:t>Time.time</a:t>
            </a:r>
            <a:r>
              <a:rPr lang="en-US" altLang="ko-KR" sz="1400" dirty="0">
                <a:latin typeface="CourierStd"/>
              </a:rPr>
              <a:t> + ":</a:t>
            </a:r>
          </a:p>
          <a:p>
            <a:r>
              <a:rPr lang="en-US" altLang="ko-KR" sz="1400" dirty="0">
                <a:latin typeface="CourierStd"/>
              </a:rPr>
              <a:t>distance from player to cube = " + d);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6" y="3857414"/>
            <a:ext cx="4203174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6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Note – viewable in Scene panel still counts as visible!</a:t>
            </a:r>
          </a:p>
          <a:p>
            <a:r>
              <a:rPr lang="en-US" altLang="ko-KR" sz="2800" dirty="0"/>
              <a:t>Note that even if the Game panel is not showing (rendering) an object, </a:t>
            </a:r>
          </a:p>
          <a:p>
            <a:pPr lvl="1"/>
            <a:r>
              <a:rPr lang="en-US" altLang="ko-KR" sz="2600" dirty="0"/>
              <a:t>if the object is visible in a Scene panel, then it will still be considered visible. </a:t>
            </a:r>
          </a:p>
          <a:p>
            <a:r>
              <a:rPr lang="en-US" altLang="ko-KR" sz="2800" dirty="0"/>
              <a:t>Therefore, </a:t>
            </a:r>
            <a:r>
              <a:rPr lang="en-US" altLang="ko-KR" sz="2800" dirty="0">
                <a:solidFill>
                  <a:srgbClr val="00B050"/>
                </a:solidFill>
              </a:rPr>
              <a:t>it is recommended that you hide/close the Scene panel when testing this recipe</a:t>
            </a:r>
            <a:r>
              <a:rPr lang="en-US" altLang="ko-KR" sz="2800" dirty="0"/>
              <a:t>, otherwise it may be that the object does only becomes non-visible when the game stops running.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421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Another common case – only enable after </a:t>
            </a:r>
            <a:r>
              <a:rPr lang="en-US" altLang="ko-KR" sz="3200" dirty="0" err="1">
                <a:solidFill>
                  <a:srgbClr val="FF0000"/>
                </a:solidFill>
              </a:rPr>
              <a:t>OnTrigger</a:t>
            </a:r>
            <a:r>
              <a:rPr lang="en-US" altLang="ko-KR" sz="3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3200" dirty="0"/>
              <a:t>Another common situation is that </a:t>
            </a:r>
          </a:p>
          <a:p>
            <a:pPr lvl="1"/>
            <a:r>
              <a:rPr lang="en-US" altLang="ko-KR" sz="2800" dirty="0"/>
              <a:t>we only want a scripted component to be active if the player's character is nearby </a:t>
            </a:r>
          </a:p>
          <a:p>
            <a:pPr lvl="2"/>
            <a:r>
              <a:rPr lang="en-US" altLang="ko-KR" sz="2400" dirty="0"/>
              <a:t>(within some minimum distance).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5097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Another common case – only enable after </a:t>
            </a:r>
            <a:r>
              <a:rPr lang="en-US" altLang="ko-KR" sz="3200" dirty="0" err="1">
                <a:solidFill>
                  <a:srgbClr val="FF0000"/>
                </a:solidFill>
              </a:rPr>
              <a:t>OnTrigger</a:t>
            </a:r>
            <a:r>
              <a:rPr lang="en-US" altLang="ko-KR" sz="3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2800" dirty="0"/>
              <a:t>In these situations, </a:t>
            </a:r>
          </a:p>
          <a:p>
            <a:pPr lvl="1"/>
            <a:r>
              <a:rPr lang="en-US" altLang="ko-KR" sz="2600" dirty="0"/>
              <a:t>a sphere collider </a:t>
            </a:r>
            <a:r>
              <a:rPr lang="en-US" altLang="ko-KR" sz="2600" dirty="0">
                <a:solidFill>
                  <a:srgbClr val="00B050"/>
                </a:solidFill>
              </a:rPr>
              <a:t>(with Is Trigger checked) </a:t>
            </a:r>
            <a:r>
              <a:rPr lang="en-US" altLang="ko-KR" sz="2600" dirty="0"/>
              <a:t>can be set up on the object to be disabled/enabled and </a:t>
            </a:r>
          </a:p>
          <a:p>
            <a:pPr lvl="1"/>
            <a:r>
              <a:rPr lang="en-US" altLang="ko-KR" sz="2600" dirty="0"/>
              <a:t>the scripted component can be enabled only when the player's character enters that sphere.</a:t>
            </a:r>
            <a:endParaRPr lang="en-US" altLang="ko-KR" sz="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3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following screenshot illustrates a large sphere collider having been created around the cube, with its </a:t>
            </a:r>
            <a:r>
              <a:rPr lang="en-US" altLang="ko-KR" b="1" dirty="0"/>
              <a:t>Trigger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enabled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505"/>
            <a:ext cx="9144000" cy="42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2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Many computer games (such as </a:t>
            </a:r>
            <a:r>
              <a:rPr lang="en-US" altLang="ko-KR" sz="2800" i="1" dirty="0"/>
              <a:t>Half Life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600" dirty="0"/>
              <a:t>use environmental design such as corridors to optimize memory usage by loading and unloading different parts of the environment.</a:t>
            </a:r>
          </a:p>
          <a:p>
            <a:r>
              <a:rPr lang="en-US" altLang="ko-KR" sz="2800" dirty="0"/>
              <a:t>For example, </a:t>
            </a:r>
          </a:p>
          <a:p>
            <a:pPr lvl="1"/>
            <a:r>
              <a:rPr lang="en-US" altLang="ko-KR" sz="2400" dirty="0"/>
              <a:t>when a player hits a corridor trigger, environment objects load and unload.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9266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/>
              <a:t>MiniProject-5: </a:t>
            </a:r>
            <a:br>
              <a:rPr lang="en-US" altLang="ko-KR" sz="4800" dirty="0"/>
            </a:br>
            <a:r>
              <a:rPr lang="en-US" altLang="ko-KR" sz="4800" b="1" dirty="0"/>
              <a:t>1C. Reducing the number of active objects by making objects inactive whenever possible</a:t>
            </a:r>
            <a:endParaRPr lang="ko-KR" alt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1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Reducing Game Processing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Several methods to </a:t>
            </a:r>
            <a:r>
              <a:rPr lang="en-US" altLang="ko-KR" sz="3200" dirty="0">
                <a:solidFill>
                  <a:srgbClr val="00B050"/>
                </a:solidFill>
              </a:rPr>
              <a:t>reduce the complexity </a:t>
            </a:r>
            <a:r>
              <a:rPr lang="en-US" altLang="ko-KR" sz="3200" dirty="0"/>
              <a:t>of graphical computations and to improve frame rates are:</a:t>
            </a:r>
          </a:p>
          <a:p>
            <a:pPr lvl="1"/>
            <a:r>
              <a:rPr lang="en-US" altLang="ko-KR" sz="2800" dirty="0"/>
              <a:t>To use simpler models whenever possible</a:t>
            </a:r>
          </a:p>
          <a:p>
            <a:pPr lvl="2"/>
            <a:r>
              <a:rPr lang="en-US" altLang="ko-KR" sz="2400" dirty="0"/>
              <a:t>Level of Details (LOD) – for far object</a:t>
            </a:r>
          </a:p>
          <a:p>
            <a:pPr lvl="1"/>
            <a:r>
              <a:rPr lang="en-US" altLang="ko-KR" sz="2800" dirty="0"/>
              <a:t>reducing the triangle/vertex geometry</a:t>
            </a:r>
          </a:p>
          <a:p>
            <a:pPr lvl="2"/>
            <a:endParaRPr lang="en-US" altLang="ko-KR" sz="2400" dirty="0"/>
          </a:p>
          <a:p>
            <a:pPr lvl="1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014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1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Sometimes, </a:t>
            </a:r>
          </a:p>
          <a:p>
            <a:pPr lvl="1"/>
            <a:r>
              <a:rPr lang="en-US" altLang="ko-KR" sz="2600" dirty="0"/>
              <a:t>we may </a:t>
            </a:r>
            <a:r>
              <a:rPr lang="en-US" altLang="ko-KR" sz="2600" dirty="0">
                <a:solidFill>
                  <a:srgbClr val="FF0000"/>
                </a:solidFill>
              </a:rPr>
              <a:t>not want </a:t>
            </a:r>
            <a:r>
              <a:rPr lang="en-US" altLang="ko-KR" sz="2600" dirty="0"/>
              <a:t>to completely </a:t>
            </a:r>
            <a:r>
              <a:rPr lang="en-US" altLang="ko-KR" sz="2600" dirty="0">
                <a:solidFill>
                  <a:srgbClr val="FF0000"/>
                </a:solidFill>
              </a:rPr>
              <a:t>remove an object</a:t>
            </a:r>
            <a:r>
              <a:rPr lang="en-US" altLang="ko-KR" sz="2600" dirty="0"/>
              <a:t>, </a:t>
            </a:r>
            <a:r>
              <a:rPr lang="en-US" altLang="ko-KR" sz="2600" dirty="0">
                <a:solidFill>
                  <a:srgbClr val="FF0000"/>
                </a:solidFill>
              </a:rPr>
              <a:t>but</a:t>
            </a:r>
            <a:r>
              <a:rPr lang="en-US" altLang="ko-KR" sz="2600" dirty="0"/>
              <a:t> it is possible to go one step further than </a:t>
            </a:r>
            <a:r>
              <a:rPr lang="en-US" altLang="ko-KR" sz="2600" dirty="0">
                <a:solidFill>
                  <a:srgbClr val="FF0000"/>
                </a:solidFill>
              </a:rPr>
              <a:t>disabling</a:t>
            </a:r>
            <a:r>
              <a:rPr lang="en-US" altLang="ko-KR" sz="2600" dirty="0"/>
              <a:t> a scripted component by making the parent </a:t>
            </a:r>
            <a:r>
              <a:rPr lang="en-US" altLang="ko-KR" sz="2600" dirty="0" err="1">
                <a:solidFill>
                  <a:srgbClr val="FF0000"/>
                </a:solidFill>
              </a:rPr>
              <a:t>GameObject</a:t>
            </a:r>
            <a:r>
              <a:rPr lang="en-US" altLang="ko-KR" sz="2600" dirty="0"/>
              <a:t> that contains the scripted component inactive. </a:t>
            </a:r>
          </a:p>
          <a:p>
            <a:pPr lvl="1"/>
            <a:r>
              <a:rPr lang="en-US" altLang="ko-KR" sz="2600" dirty="0"/>
              <a:t>This is just like </a:t>
            </a:r>
            <a:r>
              <a:rPr lang="en-US" altLang="ko-KR" sz="2600" dirty="0">
                <a:solidFill>
                  <a:srgbClr val="00B050"/>
                </a:solidFill>
              </a:rPr>
              <a:t>deselecting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checkbox</a:t>
            </a:r>
            <a:r>
              <a:rPr lang="en-US" altLang="ko-KR" sz="2600" dirty="0"/>
              <a:t> next to the </a:t>
            </a:r>
            <a:r>
              <a:rPr lang="en-US" altLang="ko-KR" sz="2600" b="1" dirty="0" err="1"/>
              <a:t>GameObject</a:t>
            </a:r>
            <a:r>
              <a:rPr lang="en-US" altLang="ko-KR" sz="2600" dirty="0"/>
              <a:t> in the </a:t>
            </a:r>
            <a:r>
              <a:rPr lang="en-US" altLang="ko-KR" sz="2600" b="1" dirty="0"/>
              <a:t>Inspector</a:t>
            </a:r>
            <a:r>
              <a:rPr lang="en-US" altLang="ko-KR" sz="2600" dirty="0"/>
              <a:t>, as shown in the following screenshot:</a:t>
            </a:r>
            <a:endParaRPr lang="ko-KR" alt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28" y="5393379"/>
            <a:ext cx="3340861" cy="6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83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1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55" y="1845734"/>
            <a:ext cx="8571810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FF0000"/>
                </a:solidFill>
              </a:rPr>
              <a:t>Copy</a:t>
            </a:r>
            <a:r>
              <a:rPr lang="en-US" altLang="ko-KR" dirty="0"/>
              <a:t> the previous </a:t>
            </a:r>
            <a:r>
              <a:rPr lang="en-US" altLang="ko-KR" b="1" dirty="0"/>
              <a:t>recipe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FF0000"/>
                </a:solidFill>
              </a:rPr>
              <a:t>Remove</a:t>
            </a:r>
            <a:r>
              <a:rPr lang="en-US" altLang="ko-KR" dirty="0"/>
              <a:t> the </a:t>
            </a:r>
            <a:r>
              <a:rPr lang="en-US" altLang="ko-KR" b="1" dirty="0"/>
              <a:t>scripted</a:t>
            </a:r>
            <a:r>
              <a:rPr lang="en-US" altLang="ko-KR" dirty="0"/>
              <a:t> component </a:t>
            </a:r>
            <a:r>
              <a:rPr lang="en-US" altLang="ko-KR" b="1" dirty="0" err="1"/>
              <a:t>DisableWhenNotVisible</a:t>
            </a:r>
            <a:r>
              <a:rPr lang="en-US" altLang="ko-KR" dirty="0"/>
              <a:t> from your </a:t>
            </a:r>
            <a:r>
              <a:rPr lang="en-US" altLang="ko-KR" b="1" dirty="0"/>
              <a:t>Cube</a:t>
            </a:r>
            <a:r>
              <a:rPr lang="en-US" altLang="ko-KR" dirty="0"/>
              <a:t>, and instead,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the following C# </a:t>
            </a:r>
            <a:r>
              <a:rPr lang="en-US" altLang="ko-KR" b="1" dirty="0"/>
              <a:t>script</a:t>
            </a:r>
            <a:r>
              <a:rPr lang="en-US" altLang="ko-KR" dirty="0"/>
              <a:t> class </a:t>
            </a:r>
            <a:r>
              <a:rPr lang="en-US" altLang="ko-KR" b="1" dirty="0" err="1"/>
              <a:t>InactiveWhenNotVisible</a:t>
            </a:r>
            <a:r>
              <a:rPr lang="en-US" altLang="ko-KR" dirty="0"/>
              <a:t> to </a:t>
            </a:r>
            <a:r>
              <a:rPr lang="en-US" altLang="ko-KR" b="1" dirty="0"/>
              <a:t>Cube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82138" y="3341775"/>
            <a:ext cx="36534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UnityEngine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System.Collections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UnityEngine.UI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public class </a:t>
            </a:r>
            <a:r>
              <a:rPr lang="en-US" altLang="ko-KR" sz="1200" dirty="0" err="1">
                <a:latin typeface="CourierStd"/>
              </a:rPr>
              <a:t>InactiveWhenNotVisible</a:t>
            </a:r>
            <a:r>
              <a:rPr lang="en-US" altLang="ko-KR" sz="1200" dirty="0">
                <a:latin typeface="CourierStd"/>
              </a:rPr>
              <a:t> : </a:t>
            </a:r>
            <a:r>
              <a:rPr lang="en-US" altLang="ko-KR" sz="1200" dirty="0" err="1">
                <a:latin typeface="CourierStd"/>
              </a:rPr>
              <a:t>MonoBehaviour</a:t>
            </a:r>
            <a:r>
              <a:rPr lang="en-US" altLang="ko-KR" sz="1200" dirty="0">
                <a:latin typeface="CourierStd"/>
              </a:rPr>
              <a:t> {</a:t>
            </a:r>
          </a:p>
          <a:p>
            <a:r>
              <a:rPr lang="en-US" altLang="ko-KR" sz="1200" dirty="0">
                <a:latin typeface="CourierStd"/>
              </a:rPr>
              <a:t>// button action</a:t>
            </a:r>
          </a:p>
          <a:p>
            <a:r>
              <a:rPr lang="en-US" altLang="ko-KR" sz="1200" dirty="0">
                <a:latin typeface="CourierStd"/>
              </a:rPr>
              <a:t>public void </a:t>
            </a:r>
            <a:r>
              <a:rPr lang="en-US" altLang="ko-KR" sz="1200" dirty="0" err="1">
                <a:latin typeface="CourierStd"/>
              </a:rPr>
              <a:t>BUTTON_ACTION_MakeActive</a:t>
            </a:r>
            <a:r>
              <a:rPr lang="en-US" altLang="ko-KR" sz="1200" dirty="0">
                <a:latin typeface="CourierStd"/>
              </a:rPr>
              <a:t>(){</a:t>
            </a:r>
          </a:p>
          <a:p>
            <a:r>
              <a:rPr lang="en-US" altLang="ko-KR" sz="1200" dirty="0" err="1">
                <a:latin typeface="CourierStd"/>
              </a:rPr>
              <a:t>gameObject.SetActive</a:t>
            </a:r>
            <a:r>
              <a:rPr lang="en-US" altLang="ko-KR" sz="1200" dirty="0">
                <a:latin typeface="CourierStd"/>
              </a:rPr>
              <a:t>(true);</a:t>
            </a:r>
          </a:p>
          <a:p>
            <a:r>
              <a:rPr lang="en-US" altLang="ko-KR" sz="1200" dirty="0" err="1">
                <a:solidFill>
                  <a:srgbClr val="00B050"/>
                </a:solidFill>
                <a:latin typeface="CourierStd"/>
              </a:rPr>
              <a:t>makeActiveAgainButton.SetActive</a:t>
            </a:r>
            <a:r>
              <a:rPr lang="en-US" altLang="ko-KR" sz="1200" dirty="0">
                <a:latin typeface="CourierStd"/>
              </a:rPr>
              <a:t>(false);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08765" y="3050830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makeActiveAgainButton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private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player;</a:t>
            </a:r>
          </a:p>
          <a:p>
            <a:r>
              <a:rPr lang="en-US" altLang="ko-KR" sz="1200" dirty="0">
                <a:latin typeface="CourierStd"/>
              </a:rPr>
              <a:t>void Start(){</a:t>
            </a:r>
          </a:p>
          <a:p>
            <a:r>
              <a:rPr lang="en-US" altLang="ko-KR" sz="1200" dirty="0">
                <a:latin typeface="CourierStd"/>
              </a:rPr>
              <a:t>player = </a:t>
            </a:r>
            <a:r>
              <a:rPr lang="en-US" altLang="ko-KR" sz="1200" dirty="0" err="1">
                <a:latin typeface="CourierStd"/>
              </a:rPr>
              <a:t>GameObject.FindGameObjectWithTag</a:t>
            </a:r>
            <a:r>
              <a:rPr lang="en-US" altLang="ko-KR" sz="1200" dirty="0">
                <a:latin typeface="CourierStd"/>
              </a:rPr>
              <a:t>("Player");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void </a:t>
            </a:r>
            <a:r>
              <a:rPr lang="en-US" altLang="ko-KR" sz="1200" dirty="0" err="1">
                <a:latin typeface="CourierStd"/>
              </a:rPr>
              <a:t>OnBecameInvisible</a:t>
            </a:r>
            <a:r>
              <a:rPr lang="en-US" altLang="ko-KR" sz="1200" dirty="0">
                <a:latin typeface="CourierStd"/>
              </a:rPr>
              <a:t>() {</a:t>
            </a:r>
          </a:p>
          <a:p>
            <a:r>
              <a:rPr lang="en-US" altLang="ko-KR" sz="1200" dirty="0" err="1">
                <a:solidFill>
                  <a:srgbClr val="00B050"/>
                </a:solidFill>
                <a:latin typeface="CourierStd"/>
              </a:rPr>
              <a:t>makeActiveAgainButton.SetActive</a:t>
            </a:r>
            <a:r>
              <a:rPr lang="en-US" altLang="ko-KR" sz="1200" dirty="0">
                <a:latin typeface="CourierStd"/>
              </a:rPr>
              <a:t>(true);</a:t>
            </a:r>
          </a:p>
          <a:p>
            <a:r>
              <a:rPr lang="en-US" altLang="ko-KR" sz="1200" dirty="0">
                <a:latin typeface="CourierStd"/>
              </a:rPr>
              <a:t>print ("cube became invisible");</a:t>
            </a:r>
          </a:p>
          <a:p>
            <a:r>
              <a:rPr lang="en-US" altLang="ko-KR" sz="1200" dirty="0" err="1">
                <a:latin typeface="CourierStd"/>
              </a:rPr>
              <a:t>gameObject.SetActive</a:t>
            </a:r>
            <a:r>
              <a:rPr lang="en-US" altLang="ko-KR" sz="1200" dirty="0">
                <a:latin typeface="CourierStd"/>
              </a:rPr>
              <a:t>(false);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void Update(){</a:t>
            </a:r>
          </a:p>
          <a:p>
            <a:r>
              <a:rPr lang="en-US" altLang="ko-KR" sz="1200" dirty="0">
                <a:latin typeface="CourierStd"/>
              </a:rPr>
              <a:t>float d = Vector3.Distance( </a:t>
            </a:r>
            <a:r>
              <a:rPr lang="en-US" altLang="ko-KR" sz="1200" dirty="0" err="1">
                <a:latin typeface="CourierStd"/>
              </a:rPr>
              <a:t>transform.position</a:t>
            </a:r>
            <a:r>
              <a:rPr lang="en-US" altLang="ko-KR" sz="1200" dirty="0">
                <a:latin typeface="CourierStd"/>
              </a:rPr>
              <a:t>, player.</a:t>
            </a:r>
          </a:p>
          <a:p>
            <a:r>
              <a:rPr lang="en-US" altLang="ko-KR" sz="1200" dirty="0" err="1">
                <a:latin typeface="CourierStd"/>
              </a:rPr>
              <a:t>transform.position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print(</a:t>
            </a:r>
            <a:r>
              <a:rPr lang="en-US" altLang="ko-KR" sz="1200" dirty="0" err="1">
                <a:latin typeface="CourierStd"/>
              </a:rPr>
              <a:t>Time.time</a:t>
            </a:r>
            <a:r>
              <a:rPr lang="en-US" altLang="ko-KR" sz="1200" dirty="0">
                <a:latin typeface="CourierStd"/>
              </a:rPr>
              <a:t> + ": distance from player to cube =</a:t>
            </a:r>
          </a:p>
          <a:p>
            <a:r>
              <a:rPr lang="en-US" altLang="ko-KR" sz="1200" dirty="0">
                <a:latin typeface="CourierStd"/>
              </a:rPr>
              <a:t>" + d);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0389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/>
              <a:t>Button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containing</a:t>
            </a:r>
            <a:r>
              <a:rPr lang="en-US" altLang="ko-KR" sz="2600" dirty="0"/>
              <a:t> the text </a:t>
            </a:r>
            <a:r>
              <a:rPr lang="en-US" altLang="ko-KR" sz="2600" b="1" dirty="0"/>
              <a:t>Make Cube Active Again</a:t>
            </a:r>
            <a:r>
              <a:rPr lang="en-US" altLang="ko-KR" sz="26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position</a:t>
            </a:r>
            <a:r>
              <a:rPr lang="en-US" altLang="ko-KR" sz="2600" dirty="0"/>
              <a:t> the button so that it is at the top of the Game panel and stretches the entire width of the Game panel, </a:t>
            </a:r>
          </a:p>
          <a:p>
            <a:pPr lvl="1"/>
            <a:r>
              <a:rPr lang="en-US" altLang="ko-KR" sz="2600" dirty="0"/>
              <a:t>as shown in the following screenshot:</a:t>
            </a:r>
            <a:endParaRPr lang="ko-KR" alt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69" y="4460131"/>
            <a:ext cx="6150380" cy="23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5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4. With the </a:t>
            </a:r>
            <a:r>
              <a:rPr lang="en-US" altLang="ko-KR" sz="2800" b="1" dirty="0"/>
              <a:t>Button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selected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add</a:t>
            </a:r>
            <a:r>
              <a:rPr lang="en-US" altLang="ko-KR" sz="2600" dirty="0"/>
              <a:t> a new </a:t>
            </a:r>
            <a:r>
              <a:rPr lang="en-US" altLang="ko-KR" sz="2600" b="1" dirty="0"/>
              <a:t>On Click</a:t>
            </a:r>
            <a:r>
              <a:rPr lang="en-US" altLang="ko-KR" sz="2600" dirty="0"/>
              <a:t>() event for this button,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dragging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Cube</a:t>
            </a:r>
            <a:r>
              <a:rPr lang="en-US" altLang="ko-KR" sz="2600" dirty="0"/>
              <a:t> as the target </a:t>
            </a:r>
            <a:r>
              <a:rPr lang="en-US" altLang="ko-KR" sz="2600" b="1" dirty="0" err="1"/>
              <a:t>GameObject</a:t>
            </a:r>
            <a:r>
              <a:rPr lang="en-US" altLang="ko-KR" sz="2600" dirty="0"/>
              <a:t>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selecting</a:t>
            </a:r>
            <a:r>
              <a:rPr lang="en-US" altLang="ko-KR" sz="2600" dirty="0"/>
              <a:t> public function </a:t>
            </a:r>
            <a:r>
              <a:rPr lang="en-US" altLang="ko-KR" sz="2600" b="1" dirty="0" err="1"/>
              <a:t>BUTTON_</a:t>
            </a:r>
            <a:r>
              <a:rPr lang="en-US" altLang="ko-KR" sz="2800" b="1" dirty="0" err="1"/>
              <a:t>ACTION_makeCubeActiveAgain</a:t>
            </a:r>
            <a:r>
              <a:rPr lang="en-US" altLang="ko-KR" sz="2800" dirty="0"/>
              <a:t>().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4555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Uncheck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active</a:t>
            </a:r>
            <a:r>
              <a:rPr lang="en-US" altLang="ko-KR" sz="2800" dirty="0"/>
              <a:t> </a:t>
            </a:r>
            <a:r>
              <a:rPr lang="en-US" altLang="ko-KR" sz="2800" b="1" dirty="0"/>
              <a:t>checkbox</a:t>
            </a:r>
            <a:r>
              <a:rPr lang="en-US" altLang="ko-KR" sz="2800" dirty="0"/>
              <a:t> next to the </a:t>
            </a:r>
            <a:r>
              <a:rPr lang="en-US" altLang="ko-KR" sz="2800" b="1" dirty="0"/>
              <a:t>Button</a:t>
            </a:r>
            <a:r>
              <a:rPr lang="en-US" altLang="ko-KR" sz="2800" dirty="0"/>
              <a:t> name 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600" dirty="0"/>
              <a:t>(</a:t>
            </a:r>
            <a:r>
              <a:rPr lang="en-US" altLang="ko-KR" sz="2600" dirty="0">
                <a:solidFill>
                  <a:srgbClr val="00B050"/>
                </a:solidFill>
              </a:rPr>
              <a:t>in other </a:t>
            </a:r>
            <a:r>
              <a:rPr lang="en-US" altLang="ko-KR" sz="2800" dirty="0">
                <a:solidFill>
                  <a:srgbClr val="00B050"/>
                </a:solidFill>
              </a:rPr>
              <a:t>words, manually deactivate this Button so that we don't see the Button when the scene first runs</a:t>
            </a:r>
            <a:r>
              <a:rPr lang="en-US" altLang="ko-KR" sz="2800" dirty="0"/>
              <a:t>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130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>
                <a:solidFill>
                  <a:srgbClr val="FF0000"/>
                </a:solidFill>
              </a:rPr>
              <a:t>Select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Cube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Button</a:t>
            </a:r>
            <a:r>
              <a:rPr lang="en-US" altLang="ko-KR" sz="2600" dirty="0"/>
              <a:t> into the </a:t>
            </a:r>
            <a:r>
              <a:rPr lang="en-US" altLang="ko-KR" sz="2600" b="1" dirty="0" err="1"/>
              <a:t>MakeActiveAgainButton</a:t>
            </a:r>
            <a:r>
              <a:rPr lang="en-US" altLang="ko-KR" sz="2600" dirty="0"/>
              <a:t> variable slot of its script class </a:t>
            </a:r>
            <a:r>
              <a:rPr lang="en-US" altLang="ko-KR" sz="2600" b="1" dirty="0" err="1"/>
              <a:t>InactiveWhenNotVisible</a:t>
            </a:r>
            <a:r>
              <a:rPr lang="en-US" altLang="ko-KR" sz="2600" dirty="0"/>
              <a:t> component, </a:t>
            </a:r>
          </a:p>
          <a:p>
            <a:pPr lvl="1"/>
            <a:r>
              <a:rPr lang="en-US" altLang="ko-KR" sz="2600" dirty="0"/>
              <a:t>as shown in the following screenshot:</a:t>
            </a:r>
            <a:endParaRPr lang="ko-KR" altLang="en-US" sz="3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33" y="3986802"/>
            <a:ext cx="5193651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MiniProject-1:</a:t>
            </a:r>
            <a:br>
              <a:rPr lang="en-US" altLang="ko-KR" dirty="0"/>
            </a:br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BallGame</a:t>
            </a:r>
            <a:r>
              <a:rPr lang="en-US" altLang="ko-KR" sz="2800" dirty="0"/>
              <a:t> package into your </a:t>
            </a:r>
            <a:r>
              <a:rPr lang="en-US" altLang="ko-KR" sz="2800" b="1" dirty="0"/>
              <a:t>project</a:t>
            </a:r>
            <a:endParaRPr lang="en-US" altLang="ko-KR" sz="2800" dirty="0"/>
          </a:p>
          <a:p>
            <a:pPr lvl="1"/>
            <a:r>
              <a:rPr lang="en-US" altLang="ko-KR" sz="2600" dirty="0"/>
              <a:t>from the </a:t>
            </a:r>
            <a:r>
              <a:rPr lang="en-US" altLang="ko-KR" sz="2600" b="1" dirty="0"/>
              <a:t>Project</a:t>
            </a:r>
            <a:r>
              <a:rPr lang="en-US" altLang="ko-KR" sz="2600" dirty="0"/>
              <a:t> view, </a:t>
            </a:r>
            <a:r>
              <a:rPr lang="en-US" altLang="ko-KR" sz="2600" dirty="0">
                <a:solidFill>
                  <a:srgbClr val="FF0000"/>
                </a:solidFill>
              </a:rPr>
              <a:t>open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level</a:t>
            </a:r>
            <a:r>
              <a:rPr lang="en-US" altLang="ko-KR" sz="2600" dirty="0"/>
              <a:t> named </a:t>
            </a:r>
            <a:r>
              <a:rPr lang="en-US" altLang="ko-KR" sz="2600" b="1" dirty="0"/>
              <a:t>BallGame_01</a:t>
            </a:r>
            <a:r>
              <a:rPr lang="en-US" altLang="ko-KR" sz="2600" dirty="0"/>
              <a:t>.</a:t>
            </a:r>
          </a:p>
          <a:p>
            <a:r>
              <a:rPr lang="en-US" altLang="ko-KR" sz="2800" dirty="0"/>
              <a:t>2. 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/>
              <a:t>tag</a:t>
            </a:r>
            <a:r>
              <a:rPr lang="en-US" altLang="ko-KR" sz="2800" dirty="0"/>
              <a:t> Ball,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apply</a:t>
            </a:r>
            <a:r>
              <a:rPr lang="en-US" altLang="ko-KR" sz="2600" dirty="0"/>
              <a:t> this tag to </a:t>
            </a:r>
            <a:r>
              <a:rPr lang="en-US" altLang="ko-KR" sz="2600" b="1" dirty="0"/>
              <a:t>prefab</a:t>
            </a:r>
            <a:r>
              <a:rPr lang="en-US" altLang="ko-KR" sz="2600" dirty="0"/>
              <a:t> ball in </a:t>
            </a:r>
            <a:r>
              <a:rPr lang="en-US" altLang="ko-KR" sz="2600" b="1" dirty="0"/>
              <a:t>Prefabs</a:t>
            </a:r>
            <a:r>
              <a:rPr lang="en-US" altLang="ko-KR" sz="2600" dirty="0"/>
              <a:t> folder,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save</a:t>
            </a:r>
            <a:r>
              <a:rPr lang="en-US" altLang="ko-KR" sz="2600" dirty="0"/>
              <a:t> the scene.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002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Pausing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From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 view,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use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Create</a:t>
            </a:r>
            <a:r>
              <a:rPr lang="en-US" altLang="ko-KR" sz="2400" dirty="0"/>
              <a:t> drop-down menu to </a:t>
            </a:r>
            <a:r>
              <a:rPr lang="en-US" altLang="ko-KR" sz="2400" dirty="0">
                <a:solidFill>
                  <a:srgbClr val="FF0000"/>
                </a:solidFill>
              </a:rPr>
              <a:t>add</a:t>
            </a:r>
            <a:r>
              <a:rPr lang="en-US" altLang="ko-KR" sz="2400" dirty="0"/>
              <a:t> a </a:t>
            </a:r>
            <a:r>
              <a:rPr lang="en-US" altLang="ko-KR" sz="2400" b="1" dirty="0"/>
              <a:t>Panel</a:t>
            </a:r>
            <a:r>
              <a:rPr lang="en-US" altLang="ko-KR" sz="2400" dirty="0"/>
              <a:t> to the UI (</a:t>
            </a:r>
            <a:r>
              <a:rPr lang="en-US" altLang="ko-KR" sz="2400" b="1" dirty="0"/>
              <a:t>Create | UI | Panel</a:t>
            </a:r>
            <a:r>
              <a:rPr lang="en-US" altLang="ko-KR" sz="2400" dirty="0"/>
              <a:t>). </a:t>
            </a:r>
          </a:p>
          <a:p>
            <a:pPr lvl="1"/>
            <a:r>
              <a:rPr lang="en-US" altLang="ko-KR" sz="2400" dirty="0"/>
              <a:t>Note that it will automatically add it to the current Canvas in the scene.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Rename</a:t>
            </a:r>
            <a:r>
              <a:rPr lang="en-US" altLang="ko-KR" sz="2400" dirty="0"/>
              <a:t> the panel </a:t>
            </a:r>
            <a:r>
              <a:rPr lang="en-US" altLang="ko-KR" sz="2400" b="1" dirty="0" err="1"/>
              <a:t>QualityPanel</a:t>
            </a:r>
            <a:r>
              <a:rPr lang="en-US" altLang="ko-KR" sz="2400" dirty="0"/>
              <a:t>.</a:t>
            </a:r>
          </a:p>
          <a:p>
            <a:r>
              <a:rPr lang="en-US" altLang="ko-KR" sz="2800" dirty="0"/>
              <a:t>4. Now </a:t>
            </a:r>
            <a:r>
              <a:rPr lang="en-US" altLang="ko-KR" sz="2800" dirty="0">
                <a:solidFill>
                  <a:srgbClr val="FF0000"/>
                </a:solidFill>
              </a:rPr>
              <a:t>use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Create</a:t>
            </a:r>
            <a:r>
              <a:rPr lang="en-US" altLang="ko-KR" sz="2800" dirty="0"/>
              <a:t> drop-down menu to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a </a:t>
            </a:r>
            <a:r>
              <a:rPr lang="en-US" altLang="ko-KR" sz="2800" b="1" dirty="0"/>
              <a:t>Slider</a:t>
            </a:r>
            <a:r>
              <a:rPr lang="en-US" altLang="ko-KR" sz="2800" dirty="0"/>
              <a:t> to the UI (Create | UI | Slider).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Rename</a:t>
            </a:r>
            <a:r>
              <a:rPr lang="en-US" altLang="ko-KR" sz="2400" dirty="0"/>
              <a:t> it </a:t>
            </a:r>
            <a:r>
              <a:rPr lang="en-US" altLang="ko-KR" sz="2400" b="1" dirty="0" err="1"/>
              <a:t>QualitySlider</a:t>
            </a:r>
            <a:r>
              <a:rPr lang="en-US" altLang="ko-KR" sz="24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9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6784</TotalTime>
  <Words>3321</Words>
  <Application>Microsoft Office PowerPoint</Application>
  <PresentationFormat>On-screen Show (4:3)</PresentationFormat>
  <Paragraphs>412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CourierStd</vt:lpstr>
      <vt:lpstr>Calibri</vt:lpstr>
      <vt:lpstr>Calibri Light</vt:lpstr>
      <vt:lpstr>Retrospect</vt:lpstr>
      <vt:lpstr>3D Game Basic</vt:lpstr>
      <vt:lpstr>Mini-Project Overview</vt:lpstr>
      <vt:lpstr>Games Components Introduction</vt:lpstr>
      <vt:lpstr>Processing in Games</vt:lpstr>
      <vt:lpstr>CPU Processing is Limited</vt:lpstr>
      <vt:lpstr>Reducing Game Processing</vt:lpstr>
      <vt:lpstr>MiniProject-1: Pausing the Game</vt:lpstr>
      <vt:lpstr>Pausing the Game</vt:lpstr>
      <vt:lpstr>Pausing the Game</vt:lpstr>
      <vt:lpstr>Pausing the Game</vt:lpstr>
      <vt:lpstr>Pausing the Game</vt:lpstr>
      <vt:lpstr>Pausing the Game</vt:lpstr>
      <vt:lpstr>Pausing the Game</vt:lpstr>
      <vt:lpstr>Pausing the Game</vt:lpstr>
      <vt:lpstr>Pausing the Game</vt:lpstr>
      <vt:lpstr>Pausing the Game</vt:lpstr>
      <vt:lpstr>Pausing the Game</vt:lpstr>
      <vt:lpstr>Pausing the Game - How</vt:lpstr>
      <vt:lpstr>Pausing the Game - How</vt:lpstr>
      <vt:lpstr>Pausing the Game - How</vt:lpstr>
      <vt:lpstr>MiniProject-2: Implementing slow motion</vt:lpstr>
      <vt:lpstr>Implementing slow motion</vt:lpstr>
      <vt:lpstr>Implementing slow motion</vt:lpstr>
      <vt:lpstr>Implementing slow motion</vt:lpstr>
      <vt:lpstr>Implementing slow motion</vt:lpstr>
      <vt:lpstr>Implementing slow motion</vt:lpstr>
      <vt:lpstr>Implementing slow motion</vt:lpstr>
      <vt:lpstr>Implementing slow motion</vt:lpstr>
      <vt:lpstr>Implementing slow motion</vt:lpstr>
      <vt:lpstr>Implementing slow motion</vt:lpstr>
      <vt:lpstr>Implementing slow motion</vt:lpstr>
      <vt:lpstr>OPTIMIZATION</vt:lpstr>
      <vt:lpstr>OPTIMIZATION</vt:lpstr>
      <vt:lpstr>Optimization 1</vt:lpstr>
      <vt:lpstr>Minimize the number of active and enabled objects in a scene</vt:lpstr>
      <vt:lpstr>MiniProject-3:  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1A. Reducing the number of objects by destroying objects at death a time</vt:lpstr>
      <vt:lpstr>MiniProject-4:  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 - additional</vt:lpstr>
      <vt:lpstr>1B. Reducing the number of enabled objects by disabling objects whenever possible - additional</vt:lpstr>
      <vt:lpstr>1B. Reducing the number of enabled objects by disabling objects whenever possible - additional</vt:lpstr>
      <vt:lpstr>1B. Reducing the number of enabled objects by disabling objects whenever possible - additional</vt:lpstr>
      <vt:lpstr>1B. Reducing the number of enabled objects by disabling objects whenever possible - additional</vt:lpstr>
      <vt:lpstr>MiniProject-5:  1C. Reducing the number of active objects by making objects inactive whenever possible</vt:lpstr>
      <vt:lpstr>1C. Reducing the number of active objects by making objects inactive whenever possible</vt:lpstr>
      <vt:lpstr>1C. Reducing the number of active objects by making objects inactive whenever possible</vt:lpstr>
      <vt:lpstr>1C. Reducing the number of active objects by making objects inactive whenever possible</vt:lpstr>
      <vt:lpstr>1C. Reducing the number of active objects by making objects inactive whenever possible</vt:lpstr>
      <vt:lpstr>1C. Reducing the number of active objects by making objects inactive whenever possible</vt:lpstr>
      <vt:lpstr>1C. Reducing the number of active objects by making objects inactive whenever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Game Basic</dc:title>
  <dc:creator>Handityo Aulia putra</dc:creator>
  <cp:lastModifiedBy>Handityo Aulia</cp:lastModifiedBy>
  <cp:revision>420</cp:revision>
  <dcterms:created xsi:type="dcterms:W3CDTF">2017-10-12T01:26:41Z</dcterms:created>
  <dcterms:modified xsi:type="dcterms:W3CDTF">2018-12-09T11:44:05Z</dcterms:modified>
</cp:coreProperties>
</file>