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363" r:id="rId3"/>
    <p:sldId id="260" r:id="rId4"/>
    <p:sldId id="261" r:id="rId5"/>
    <p:sldId id="262" r:id="rId6"/>
    <p:sldId id="263" r:id="rId7"/>
    <p:sldId id="287" r:id="rId8"/>
    <p:sldId id="288" r:id="rId9"/>
    <p:sldId id="298" r:id="rId10"/>
    <p:sldId id="318" r:id="rId11"/>
    <p:sldId id="319" r:id="rId12"/>
    <p:sldId id="320" r:id="rId13"/>
    <p:sldId id="321" r:id="rId14"/>
    <p:sldId id="289" r:id="rId15"/>
    <p:sldId id="299" r:id="rId16"/>
    <p:sldId id="291" r:id="rId17"/>
    <p:sldId id="301" r:id="rId18"/>
    <p:sldId id="302" r:id="rId19"/>
    <p:sldId id="303" r:id="rId20"/>
    <p:sldId id="309" r:id="rId21"/>
    <p:sldId id="310" r:id="rId22"/>
    <p:sldId id="311" r:id="rId23"/>
    <p:sldId id="312" r:id="rId24"/>
    <p:sldId id="317" r:id="rId25"/>
    <p:sldId id="315" r:id="rId26"/>
    <p:sldId id="322" r:id="rId27"/>
    <p:sldId id="323" r:id="rId28"/>
    <p:sldId id="324" r:id="rId29"/>
    <p:sldId id="325" r:id="rId30"/>
    <p:sldId id="326" r:id="rId31"/>
    <p:sldId id="327" r:id="rId32"/>
    <p:sldId id="349" r:id="rId33"/>
    <p:sldId id="337" r:id="rId34"/>
    <p:sldId id="338" r:id="rId35"/>
    <p:sldId id="340" r:id="rId36"/>
    <p:sldId id="339" r:id="rId37"/>
    <p:sldId id="341" r:id="rId38"/>
    <p:sldId id="342" r:id="rId39"/>
    <p:sldId id="350" r:id="rId40"/>
    <p:sldId id="343" r:id="rId41"/>
    <p:sldId id="351" r:id="rId42"/>
    <p:sldId id="353" r:id="rId43"/>
    <p:sldId id="354" r:id="rId44"/>
    <p:sldId id="364" r:id="rId45"/>
    <p:sldId id="328" r:id="rId46"/>
    <p:sldId id="347" r:id="rId47"/>
    <p:sldId id="329" r:id="rId48"/>
    <p:sldId id="330" r:id="rId49"/>
    <p:sldId id="331" r:id="rId50"/>
    <p:sldId id="332" r:id="rId51"/>
    <p:sldId id="333" r:id="rId52"/>
    <p:sldId id="334" r:id="rId53"/>
    <p:sldId id="335" r:id="rId54"/>
    <p:sldId id="336" r:id="rId55"/>
    <p:sldId id="344" r:id="rId56"/>
    <p:sldId id="348" r:id="rId57"/>
    <p:sldId id="345" r:id="rId58"/>
    <p:sldId id="346" r:id="rId59"/>
    <p:sldId id="355" r:id="rId60"/>
    <p:sldId id="356" r:id="rId61"/>
    <p:sldId id="357" r:id="rId62"/>
    <p:sldId id="358" r:id="rId63"/>
    <p:sldId id="359" r:id="rId64"/>
    <p:sldId id="360" r:id="rId65"/>
    <p:sldId id="361" r:id="rId66"/>
    <p:sldId id="362" r:id="rId6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79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529E-F21F-4112-9BD3-46D9839A14C9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6B18A-1073-493F-BAC2-D751D5DA6D7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712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529E-F21F-4112-9BD3-46D9839A14C9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6B18A-1073-493F-BAC2-D751D5DA6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22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529E-F21F-4112-9BD3-46D9839A14C9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6B18A-1073-493F-BAC2-D751D5DA6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42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529E-F21F-4112-9BD3-46D9839A14C9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6B18A-1073-493F-BAC2-D751D5DA6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306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529E-F21F-4112-9BD3-46D9839A14C9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6B18A-1073-493F-BAC2-D751D5DA6D7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159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529E-F21F-4112-9BD3-46D9839A14C9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6B18A-1073-493F-BAC2-D751D5DA6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508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529E-F21F-4112-9BD3-46D9839A14C9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6B18A-1073-493F-BAC2-D751D5DA6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743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529E-F21F-4112-9BD3-46D9839A14C9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6B18A-1073-493F-BAC2-D751D5DA6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231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529E-F21F-4112-9BD3-46D9839A14C9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6B18A-1073-493F-BAC2-D751D5DA6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36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8C1E529E-F21F-4112-9BD3-46D9839A14C9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16B18A-1073-493F-BAC2-D751D5DA6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755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529E-F21F-4112-9BD3-46D9839A14C9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6B18A-1073-493F-BAC2-D751D5DA6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598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C1E529E-F21F-4112-9BD3-46D9839A14C9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116B18A-1073-493F-BAC2-D751D5DA6D7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669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3D Game Basic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60" y="4478098"/>
            <a:ext cx="7543800" cy="1759073"/>
          </a:xfrm>
        </p:spPr>
        <p:txBody>
          <a:bodyPr>
            <a:normAutofit/>
          </a:bodyPr>
          <a:lstStyle/>
          <a:p>
            <a:r>
              <a:rPr lang="en-US" altLang="ko-KR"/>
              <a:t>27</a:t>
            </a:r>
            <a:r>
              <a:rPr lang="en-US" altLang="ko-KR" baseline="30000"/>
              <a:t>th</a:t>
            </a:r>
            <a:r>
              <a:rPr lang="en-US" altLang="ko-KR"/>
              <a:t>  </a:t>
            </a:r>
            <a:r>
              <a:rPr lang="en-US" altLang="ko-KR" dirty="0"/>
              <a:t>class</a:t>
            </a:r>
          </a:p>
          <a:p>
            <a:r>
              <a:rPr lang="en-US" altLang="ko-KR" dirty="0"/>
              <a:t>Optimization</a:t>
            </a:r>
          </a:p>
          <a:p>
            <a:pPr algn="r"/>
            <a:r>
              <a:rPr lang="en-US" altLang="ko-KR" dirty="0"/>
              <a:t>Handityo </a:t>
            </a:r>
            <a:r>
              <a:rPr lang="en-US" altLang="ko-KR" dirty="0" err="1"/>
              <a:t>aulia</a:t>
            </a:r>
            <a:r>
              <a:rPr lang="en-US" altLang="ko-KR" dirty="0"/>
              <a:t> putra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3083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indent="-256032"/>
            <a:r>
              <a:rPr lang="en-US" altLang="ko-KR" sz="3200" b="1" dirty="0"/>
              <a:t>Optimization 2:</a:t>
            </a:r>
            <a:br>
              <a:rPr lang="en-US" altLang="ko-KR" sz="3200" b="1" dirty="0"/>
            </a:br>
            <a:r>
              <a:rPr lang="en-US" altLang="ko-KR" sz="3200" b="1" dirty="0"/>
              <a:t>Minimize actions requiring Unity to perform “reflection” over objects and searching of all current scene objects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altLang="ko-KR" sz="2800" b="1" dirty="0"/>
              <a:t>Improving efficiency with delegates and events and avoiding </a:t>
            </a:r>
            <a:r>
              <a:rPr lang="en-US" altLang="ko-KR" sz="2800" b="1" dirty="0" err="1"/>
              <a:t>SendMessage</a:t>
            </a:r>
            <a:r>
              <a:rPr lang="en-US" altLang="ko-KR" sz="2800" b="1" dirty="0"/>
              <a:t>!</a:t>
            </a:r>
          </a:p>
          <a:p>
            <a:pPr marL="514350" indent="-514350">
              <a:buFont typeface="+mj-lt"/>
              <a:buAutoNum type="alphaUcPeriod"/>
            </a:pPr>
            <a:r>
              <a:rPr lang="en-US" altLang="ko-KR" sz="2800" b="1" dirty="0"/>
              <a:t>Cache </a:t>
            </a:r>
            <a:r>
              <a:rPr lang="en-US" altLang="ko-KR" sz="2800" b="1" dirty="0" err="1"/>
              <a:t>GameObject</a:t>
            </a:r>
            <a:r>
              <a:rPr lang="en-US" altLang="ko-KR" sz="2800" b="1" dirty="0"/>
              <a:t> and component references to avoid expensive lookups</a:t>
            </a:r>
          </a:p>
          <a:p>
            <a:pPr marL="514350" indent="-514350">
              <a:buFont typeface="+mj-lt"/>
              <a:buAutoNum type="alphaUcPeriod"/>
            </a:pP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27082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indent="-256032"/>
            <a:r>
              <a:rPr lang="en-US" altLang="ko-KR" sz="3600" b="1" dirty="0"/>
              <a:t>Optimization 3:</a:t>
            </a:r>
            <a:br>
              <a:rPr lang="en-US" altLang="ko-KR" sz="3600" b="1" dirty="0"/>
            </a:br>
            <a:r>
              <a:rPr lang="en-US" altLang="ko-KR" sz="3600" b="1" dirty="0"/>
              <a:t>Call methods as few times as possible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altLang="ko-KR" sz="2800" b="1" dirty="0"/>
              <a:t>Executing methods regularly but independent of frame rate with </a:t>
            </a:r>
            <a:r>
              <a:rPr lang="en-US" altLang="ko-KR" sz="2800" b="1" dirty="0" err="1"/>
              <a:t>coroutines</a:t>
            </a:r>
            <a:endParaRPr lang="en-US" altLang="ko-KR" sz="2800" b="1" dirty="0"/>
          </a:p>
          <a:p>
            <a:pPr marL="514350" indent="-514350">
              <a:buFont typeface="+mj-lt"/>
              <a:buAutoNum type="alphaUcPeriod"/>
            </a:pPr>
            <a:r>
              <a:rPr lang="en-US" altLang="ko-KR" sz="2800" b="1" dirty="0"/>
              <a:t>Spreading long computations over several frames with </a:t>
            </a:r>
            <a:r>
              <a:rPr lang="en-US" altLang="ko-KR" sz="2800" b="1" dirty="0" err="1"/>
              <a:t>coroutines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97317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indent="-256032"/>
            <a:r>
              <a:rPr lang="en-US" altLang="ko-KR" sz="3600" b="1" dirty="0"/>
              <a:t>Optimization 4:</a:t>
            </a:r>
            <a:br>
              <a:rPr lang="en-US" altLang="ko-KR" sz="3600" b="1" dirty="0"/>
            </a:br>
            <a:r>
              <a:rPr lang="en-US" altLang="ko-KR" sz="3600" b="1" dirty="0"/>
              <a:t>Use performance data to drive design and coding decisions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altLang="ko-KR" sz="2800" b="1" dirty="0"/>
              <a:t>Evaluating performance by measuring max and min frame rates (FPS)</a:t>
            </a:r>
          </a:p>
          <a:p>
            <a:pPr marL="514350" indent="-514350">
              <a:buFont typeface="+mj-lt"/>
              <a:buAutoNum type="alphaUcPeriod"/>
            </a:pPr>
            <a:r>
              <a:rPr lang="en-US" altLang="ko-KR" sz="2800" b="1" dirty="0"/>
              <a:t>Identifying performance bottlenecks with the Unity performance Profiler</a:t>
            </a:r>
          </a:p>
          <a:p>
            <a:pPr marL="514350" indent="-514350">
              <a:buFont typeface="+mj-lt"/>
              <a:buAutoNum type="alphaUcPeriod"/>
            </a:pPr>
            <a:r>
              <a:rPr lang="en-US" altLang="ko-KR" sz="2800" b="1" dirty="0"/>
              <a:t>Identifying performance "bottlenecks" with Do-It-Yourself performance profiling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300709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indent="-256032"/>
            <a:r>
              <a:rPr lang="en-US" altLang="ko-KR" sz="3600" b="1" dirty="0"/>
              <a:t>Optimization 5:</a:t>
            </a:r>
            <a:br>
              <a:rPr lang="en-US" altLang="ko-KR" sz="3600" b="1" dirty="0"/>
            </a:br>
            <a:r>
              <a:rPr lang="en-US" altLang="ko-KR" sz="3600" b="1" dirty="0"/>
              <a:t>Minimize the number of draw calls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altLang="ko-KR" sz="2800" b="1" dirty="0"/>
              <a:t>Improving performance with LOD groups</a:t>
            </a:r>
          </a:p>
          <a:p>
            <a:pPr marL="514350" indent="-514350">
              <a:buFont typeface="+mj-lt"/>
              <a:buAutoNum type="alphaUcPeriod"/>
            </a:pPr>
            <a:r>
              <a:rPr lang="en-US" altLang="ko-KR" sz="2800" b="1" dirty="0"/>
              <a:t>Improving performance through reduced draw calls by designing for draw call batching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354773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600" b="1" dirty="0"/>
              <a:t>Optimization 1</a:t>
            </a:r>
            <a:endParaRPr lang="ko-KR" altLang="en-US" sz="6600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256032"/>
            <a:r>
              <a:rPr lang="en-US" altLang="ko-KR" sz="3000" dirty="0"/>
              <a:t>Minimize the number of active and enabled objects in a scene</a:t>
            </a:r>
          </a:p>
        </p:txBody>
      </p:sp>
    </p:spTree>
    <p:extLst>
      <p:ext uri="{BB962C8B-B14F-4D97-AF65-F5344CB8AC3E}">
        <p14:creationId xmlns:p14="http://schemas.microsoft.com/office/powerpoint/2010/main" val="2046548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/>
              <a:t>1A. Reducing the number of objects by destroying objects at death a time</a:t>
            </a:r>
            <a:endParaRPr lang="ko-KR" altLang="en-US" sz="5400" b="1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822959" y="1845734"/>
            <a:ext cx="7780714" cy="4023360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One way to reduce the number of active objects is to </a:t>
            </a:r>
          </a:p>
          <a:p>
            <a:pPr lvl="1"/>
            <a:r>
              <a:rPr lang="en-US" altLang="ko-KR" sz="2400" dirty="0">
                <a:solidFill>
                  <a:srgbClr val="00B050"/>
                </a:solidFill>
              </a:rPr>
              <a:t>destroy objects when they are no longer needed</a:t>
            </a:r>
            <a:r>
              <a:rPr lang="en-US" altLang="ko-KR" sz="2400" dirty="0"/>
              <a:t>. </a:t>
            </a:r>
          </a:p>
          <a:p>
            <a:r>
              <a:rPr lang="en-US" altLang="ko-KR" sz="2800" dirty="0"/>
              <a:t>As soon as an object is no longer needed, we should destroy it; </a:t>
            </a:r>
          </a:p>
          <a:p>
            <a:pPr lvl="1"/>
            <a:r>
              <a:rPr lang="en-US" altLang="ko-KR" sz="2600" dirty="0"/>
              <a:t>this </a:t>
            </a:r>
            <a:r>
              <a:rPr lang="en-US" altLang="ko-KR" sz="2600" dirty="0">
                <a:solidFill>
                  <a:srgbClr val="FF0000"/>
                </a:solidFill>
              </a:rPr>
              <a:t>saves</a:t>
            </a:r>
            <a:r>
              <a:rPr lang="en-US" altLang="ko-KR" sz="2600" dirty="0"/>
              <a:t> both </a:t>
            </a:r>
            <a:r>
              <a:rPr lang="en-US" altLang="ko-KR" sz="2600" dirty="0">
                <a:solidFill>
                  <a:srgbClr val="0070C0"/>
                </a:solidFill>
              </a:rPr>
              <a:t>memory</a:t>
            </a:r>
            <a:r>
              <a:rPr lang="en-US" altLang="ko-KR" sz="2600" dirty="0"/>
              <a:t> and </a:t>
            </a:r>
            <a:r>
              <a:rPr lang="en-US" altLang="ko-KR" sz="2600" dirty="0">
                <a:solidFill>
                  <a:srgbClr val="0070C0"/>
                </a:solidFill>
              </a:rPr>
              <a:t>processing resources </a:t>
            </a:r>
          </a:p>
          <a:p>
            <a:pPr lvl="1"/>
            <a:r>
              <a:rPr lang="en-US" altLang="ko-KR" sz="2600" dirty="0"/>
              <a:t>Unity no longer needs to send the object such messages as Update() and </a:t>
            </a:r>
            <a:r>
              <a:rPr lang="en-US" altLang="ko-KR" sz="2600" dirty="0" err="1"/>
              <a:t>FixedUpdate</a:t>
            </a:r>
            <a:r>
              <a:rPr lang="en-US" altLang="ko-KR" sz="2600" dirty="0"/>
              <a:t>(), or consider object collisions or physics and so on.</a:t>
            </a:r>
            <a:endParaRPr lang="ko-KR" alt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3464774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/>
              <a:t>1A. Reducing the number of objects by destroying objects at death a time</a:t>
            </a:r>
            <a:endParaRPr lang="ko-KR" altLang="en-US" sz="5400" b="1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822959" y="1845734"/>
            <a:ext cx="7780714" cy="4023360"/>
          </a:xfrm>
        </p:spPr>
        <p:txBody>
          <a:bodyPr>
            <a:normAutofit lnSpcReduction="10000"/>
          </a:bodyPr>
          <a:lstStyle/>
          <a:p>
            <a:r>
              <a:rPr lang="en-US" altLang="ko-KR" sz="2800" dirty="0"/>
              <a:t>However, </a:t>
            </a:r>
          </a:p>
          <a:p>
            <a:r>
              <a:rPr lang="en-US" altLang="ko-KR" sz="2800" dirty="0"/>
              <a:t>there may be times when </a:t>
            </a:r>
          </a:p>
          <a:p>
            <a:pPr lvl="1"/>
            <a:r>
              <a:rPr lang="en-US" altLang="ko-KR" sz="2600" dirty="0"/>
              <a:t>we wish </a:t>
            </a:r>
            <a:r>
              <a:rPr lang="en-US" altLang="ko-KR" sz="2600" dirty="0">
                <a:solidFill>
                  <a:srgbClr val="FF0000"/>
                </a:solidFill>
              </a:rPr>
              <a:t>not to </a:t>
            </a:r>
            <a:r>
              <a:rPr lang="en-US" altLang="ko-KR" sz="2600" dirty="0">
                <a:solidFill>
                  <a:srgbClr val="0070C0"/>
                </a:solidFill>
              </a:rPr>
              <a:t>destroy</a:t>
            </a:r>
            <a:r>
              <a:rPr lang="en-US" altLang="ko-KR" sz="2600" dirty="0"/>
              <a:t> an object </a:t>
            </a:r>
            <a:r>
              <a:rPr lang="en-US" altLang="ko-KR" sz="2600" dirty="0">
                <a:solidFill>
                  <a:srgbClr val="0070C0"/>
                </a:solidFill>
              </a:rPr>
              <a:t>immediately</a:t>
            </a:r>
            <a:r>
              <a:rPr lang="en-US" altLang="ko-KR" sz="2600" dirty="0"/>
              <a:t>, but at some known point in the future. </a:t>
            </a:r>
          </a:p>
          <a:p>
            <a:r>
              <a:rPr lang="en-US" altLang="ko-KR" sz="2800" dirty="0"/>
              <a:t>Examples might include </a:t>
            </a:r>
          </a:p>
          <a:p>
            <a:pPr lvl="1"/>
            <a:r>
              <a:rPr lang="en-US" altLang="ko-KR" sz="2600" dirty="0"/>
              <a:t>after a sound has finished playing, the player only has a certain time to collect a bonus object before it disappears, </a:t>
            </a:r>
          </a:p>
          <a:p>
            <a:pPr lvl="1"/>
            <a:r>
              <a:rPr lang="en-US" altLang="ko-KR" sz="2600" dirty="0"/>
              <a:t>an object displaying a message to the player should disappear after a certain time.</a:t>
            </a:r>
            <a:endParaRPr lang="ko-KR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2260522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 b="1" dirty="0"/>
              <a:t>1B. Reducing the number of enabled objects by disabling objects whenever possible</a:t>
            </a:r>
            <a:endParaRPr lang="ko-KR" altLang="en-US" sz="40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Sometimes, we may </a:t>
            </a:r>
            <a:r>
              <a:rPr lang="en-US" altLang="ko-KR" sz="2800" dirty="0">
                <a:solidFill>
                  <a:srgbClr val="FF0000"/>
                </a:solidFill>
              </a:rPr>
              <a:t>not</a:t>
            </a:r>
            <a:r>
              <a:rPr lang="en-US" altLang="ko-KR" sz="2800" dirty="0"/>
              <a:t> want to completely </a:t>
            </a:r>
            <a:r>
              <a:rPr lang="en-US" altLang="ko-KR" sz="2800" dirty="0">
                <a:solidFill>
                  <a:srgbClr val="FF0000"/>
                </a:solidFill>
              </a:rPr>
              <a:t>remove</a:t>
            </a:r>
            <a:r>
              <a:rPr lang="en-US" altLang="ko-KR" sz="2800" dirty="0"/>
              <a:t> an object, </a:t>
            </a:r>
            <a:r>
              <a:rPr lang="en-US" altLang="ko-KR" sz="2800" dirty="0">
                <a:solidFill>
                  <a:srgbClr val="00B050"/>
                </a:solidFill>
              </a:rPr>
              <a:t>but</a:t>
            </a:r>
            <a:r>
              <a:rPr lang="en-US" altLang="ko-KR" sz="2800" dirty="0"/>
              <a:t> we can identify times when a scripted component of an object can be safely </a:t>
            </a:r>
            <a:r>
              <a:rPr lang="en-US" altLang="ko-KR" sz="2800" dirty="0">
                <a:solidFill>
                  <a:srgbClr val="FF0000"/>
                </a:solidFill>
              </a:rPr>
              <a:t>disabled</a:t>
            </a:r>
            <a:r>
              <a:rPr lang="en-US" altLang="ko-KR" sz="2800" dirty="0"/>
              <a:t>. </a:t>
            </a:r>
          </a:p>
          <a:p>
            <a:r>
              <a:rPr lang="en-US" altLang="ko-KR" sz="2800" dirty="0"/>
              <a:t>If a </a:t>
            </a:r>
            <a:r>
              <a:rPr lang="en-US" altLang="ko-KR" sz="2800" dirty="0" err="1"/>
              <a:t>MonoBehaviour</a:t>
            </a:r>
            <a:r>
              <a:rPr lang="en-US" altLang="ko-KR" sz="2800" dirty="0"/>
              <a:t> script is </a:t>
            </a:r>
            <a:r>
              <a:rPr lang="en-US" altLang="ko-KR" sz="2800" dirty="0">
                <a:solidFill>
                  <a:srgbClr val="0070C0"/>
                </a:solidFill>
              </a:rPr>
              <a:t>disabled</a:t>
            </a:r>
            <a:r>
              <a:rPr lang="en-US" altLang="ko-KR" sz="2800" dirty="0"/>
              <a:t>, </a:t>
            </a:r>
          </a:p>
          <a:p>
            <a:pPr lvl="1"/>
            <a:r>
              <a:rPr lang="en-US" altLang="ko-KR" sz="2600" dirty="0"/>
              <a:t>then Unity no longer needs to send the object messages, such as Update()and </a:t>
            </a:r>
            <a:r>
              <a:rPr lang="en-US" altLang="ko-KR" sz="2600" dirty="0" err="1"/>
              <a:t>FixedUpdate</a:t>
            </a:r>
            <a:r>
              <a:rPr lang="en-US" altLang="ko-KR" sz="2600" dirty="0"/>
              <a:t>(), for each frame.</a:t>
            </a:r>
            <a:endParaRPr lang="ko-KR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21767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 b="1" dirty="0"/>
              <a:t>1B. Reducing the number of enabled objects by disabling objects whenever possible</a:t>
            </a:r>
            <a:endParaRPr lang="ko-KR" alt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For example, </a:t>
            </a:r>
          </a:p>
          <a:p>
            <a:pPr lvl="1"/>
            <a:r>
              <a:rPr lang="en-US" altLang="ko-KR" sz="2600" dirty="0"/>
              <a:t>if a Non-Player Character (NPC) should only </a:t>
            </a:r>
            <a:r>
              <a:rPr lang="en-US" altLang="ko-KR" sz="2600" dirty="0">
                <a:solidFill>
                  <a:srgbClr val="00B050"/>
                </a:solidFill>
              </a:rPr>
              <a:t>demonstrate some behavior when </a:t>
            </a:r>
            <a:r>
              <a:rPr lang="en-US" altLang="ko-KR" sz="2800" dirty="0">
                <a:solidFill>
                  <a:srgbClr val="00B050"/>
                </a:solidFill>
              </a:rPr>
              <a:t>the player can see that character</a:t>
            </a:r>
            <a:r>
              <a:rPr lang="en-US" altLang="ko-KR" sz="2800" dirty="0"/>
              <a:t>, </a:t>
            </a:r>
          </a:p>
          <a:p>
            <a:pPr lvl="1"/>
            <a:r>
              <a:rPr lang="en-US" altLang="ko-KR" sz="2800" dirty="0"/>
              <a:t>then we only need to be executing the behavior logic when the NPC is visible—</a:t>
            </a:r>
          </a:p>
          <a:p>
            <a:pPr lvl="2"/>
            <a:r>
              <a:rPr lang="en-US" altLang="ko-KR" sz="2400" dirty="0"/>
              <a:t>the rest of the time, </a:t>
            </a:r>
            <a:r>
              <a:rPr lang="en-US" altLang="ko-KR" sz="2400" dirty="0">
                <a:solidFill>
                  <a:srgbClr val="00B050"/>
                </a:solidFill>
              </a:rPr>
              <a:t>we can safely disable the scripted component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85968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 b="1" dirty="0"/>
              <a:t>1B. Reducing the number of enabled objects by disabling objects whenever possible</a:t>
            </a:r>
            <a:endParaRPr lang="ko-KR" altLang="en-US" sz="40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800" dirty="0"/>
          </a:p>
          <a:p>
            <a:r>
              <a:rPr lang="en-US" altLang="ko-KR" sz="2800" dirty="0"/>
              <a:t>Unity provides the </a:t>
            </a:r>
            <a:r>
              <a:rPr lang="en-US" altLang="ko-KR" sz="2800" dirty="0">
                <a:solidFill>
                  <a:srgbClr val="FF0000"/>
                </a:solidFill>
              </a:rPr>
              <a:t>very useful events </a:t>
            </a:r>
          </a:p>
          <a:p>
            <a:pPr lvl="1"/>
            <a:r>
              <a:rPr lang="en-US" altLang="ko-KR" sz="2400" dirty="0" err="1">
                <a:solidFill>
                  <a:srgbClr val="00B050"/>
                </a:solidFill>
              </a:rPr>
              <a:t>OnBecameInvisible</a:t>
            </a:r>
            <a:r>
              <a:rPr lang="en-US" altLang="ko-KR" sz="2400" dirty="0"/>
              <a:t>() and </a:t>
            </a:r>
          </a:p>
          <a:p>
            <a:pPr lvl="1"/>
            <a:r>
              <a:rPr lang="en-US" altLang="ko-KR" sz="2400" dirty="0" err="1">
                <a:solidFill>
                  <a:srgbClr val="00B050"/>
                </a:solidFill>
              </a:rPr>
              <a:t>OnBecameVisible</a:t>
            </a:r>
            <a:r>
              <a:rPr lang="en-US" altLang="ko-KR" sz="2400" dirty="0"/>
              <a:t>(),</a:t>
            </a:r>
          </a:p>
          <a:p>
            <a:r>
              <a:rPr lang="en-US" altLang="ko-KR" sz="2800" dirty="0"/>
              <a:t>which </a:t>
            </a:r>
            <a:r>
              <a:rPr lang="en-US" altLang="ko-KR" sz="2800" dirty="0">
                <a:solidFill>
                  <a:srgbClr val="0070C0"/>
                </a:solidFill>
              </a:rPr>
              <a:t>inform an object when it moves out of and into the visible area </a:t>
            </a:r>
            <a:r>
              <a:rPr lang="en-US" altLang="ko-KR" sz="2800" dirty="0"/>
              <a:t>for one or more cameras in the scene.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86300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7D98C7-3A6D-4D72-B88C-FEF821FAA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Theories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CE9F49-1A7E-466F-B4FE-8C04C2D2E9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199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 b="1" dirty="0"/>
              <a:t>1B. Reducing the number of enabled objects by disabling objects whenever possible - additional</a:t>
            </a:r>
            <a:endParaRPr lang="ko-KR" altLang="en-US" sz="40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Note – viewable in Scene panel still counts as visible!</a:t>
            </a:r>
          </a:p>
          <a:p>
            <a:r>
              <a:rPr lang="en-US" altLang="ko-KR" sz="2800" dirty="0"/>
              <a:t>Note that even if the Game panel is not showing (rendering) an object, </a:t>
            </a:r>
          </a:p>
          <a:p>
            <a:pPr lvl="1"/>
            <a:r>
              <a:rPr lang="en-US" altLang="ko-KR" sz="2600" dirty="0"/>
              <a:t>if the object is visible in a Scene panel, then it will still be considered visible. </a:t>
            </a:r>
          </a:p>
          <a:p>
            <a:r>
              <a:rPr lang="en-US" altLang="ko-KR" sz="2800" dirty="0"/>
              <a:t>Therefore, </a:t>
            </a:r>
            <a:r>
              <a:rPr lang="en-US" altLang="ko-KR" sz="2800" dirty="0">
                <a:solidFill>
                  <a:srgbClr val="00B050"/>
                </a:solidFill>
              </a:rPr>
              <a:t>it is recommended that you hide/close the Scene panel when testing this recipe</a:t>
            </a:r>
            <a:r>
              <a:rPr lang="en-US" altLang="ko-KR" sz="2800" dirty="0"/>
              <a:t>, otherwise it may be that the object does only becomes non-visible when the game stops running.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614219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 b="1" dirty="0"/>
              <a:t>1B. Reducing the number of enabled objects by disabling objects whenever possible - additional</a:t>
            </a:r>
            <a:endParaRPr lang="ko-KR" alt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</a:rPr>
              <a:t>Another common case – only enable after </a:t>
            </a:r>
            <a:r>
              <a:rPr lang="en-US" altLang="ko-KR" sz="3200" dirty="0" err="1">
                <a:solidFill>
                  <a:srgbClr val="FF0000"/>
                </a:solidFill>
              </a:rPr>
              <a:t>OnTrigger</a:t>
            </a:r>
            <a:r>
              <a:rPr lang="en-US" altLang="ko-KR" sz="3200" dirty="0">
                <a:solidFill>
                  <a:srgbClr val="FF0000"/>
                </a:solidFill>
              </a:rPr>
              <a:t>()</a:t>
            </a:r>
          </a:p>
          <a:p>
            <a:r>
              <a:rPr lang="en-US" altLang="ko-KR" sz="3200" dirty="0"/>
              <a:t>Another common situation is that </a:t>
            </a:r>
          </a:p>
          <a:p>
            <a:pPr lvl="1"/>
            <a:r>
              <a:rPr lang="en-US" altLang="ko-KR" sz="2800" dirty="0"/>
              <a:t>we only want a scripted component to be active if the player's character is nearby </a:t>
            </a:r>
          </a:p>
          <a:p>
            <a:pPr lvl="2"/>
            <a:r>
              <a:rPr lang="en-US" altLang="ko-KR" sz="2400" dirty="0"/>
              <a:t>(within some minimum distance).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750971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 b="1" dirty="0"/>
              <a:t>1B. Reducing the number of enabled objects by disabling objects whenever possible - additional</a:t>
            </a:r>
            <a:endParaRPr lang="ko-KR" alt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</a:rPr>
              <a:t>Another common case – only enable after </a:t>
            </a:r>
            <a:r>
              <a:rPr lang="en-US" altLang="ko-KR" sz="3200" dirty="0" err="1">
                <a:solidFill>
                  <a:srgbClr val="FF0000"/>
                </a:solidFill>
              </a:rPr>
              <a:t>OnTrigger</a:t>
            </a:r>
            <a:r>
              <a:rPr lang="en-US" altLang="ko-KR" sz="3200" dirty="0">
                <a:solidFill>
                  <a:srgbClr val="FF0000"/>
                </a:solidFill>
              </a:rPr>
              <a:t>()</a:t>
            </a:r>
          </a:p>
          <a:p>
            <a:r>
              <a:rPr lang="en-US" altLang="ko-KR" sz="2800" dirty="0"/>
              <a:t>In these situations, </a:t>
            </a:r>
          </a:p>
          <a:p>
            <a:pPr lvl="1"/>
            <a:r>
              <a:rPr lang="en-US" altLang="ko-KR" sz="2600" dirty="0"/>
              <a:t>a sphere collider </a:t>
            </a:r>
            <a:r>
              <a:rPr lang="en-US" altLang="ko-KR" sz="2600" dirty="0">
                <a:solidFill>
                  <a:srgbClr val="00B050"/>
                </a:solidFill>
              </a:rPr>
              <a:t>(with Is Trigger checked) </a:t>
            </a:r>
            <a:r>
              <a:rPr lang="en-US" altLang="ko-KR" sz="2600" dirty="0"/>
              <a:t>can be set up on the object to be disabled/enabled and </a:t>
            </a:r>
          </a:p>
          <a:p>
            <a:pPr lvl="1"/>
            <a:r>
              <a:rPr lang="en-US" altLang="ko-KR" sz="2600" dirty="0"/>
              <a:t>the scripted component can be enabled only when the player's character enters that sphere.</a:t>
            </a:r>
            <a:endParaRPr lang="en-US" altLang="ko-KR" sz="3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331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 b="1" dirty="0"/>
              <a:t>1B. Reducing the number of enabled objects by disabling objects whenever possible - additional</a:t>
            </a:r>
            <a:endParaRPr lang="ko-KR" altLang="en-US" sz="40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following screenshot illustrates a large sphere collider having been created around the cube, with its </a:t>
            </a:r>
            <a:r>
              <a:rPr lang="en-US" altLang="ko-KR" b="1" dirty="0"/>
              <a:t>Trigger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B050"/>
                </a:solidFill>
              </a:rPr>
              <a:t>enabled</a:t>
            </a:r>
            <a:r>
              <a:rPr lang="en-US" altLang="ko-KR" dirty="0"/>
              <a:t>:</a:t>
            </a:r>
            <a:endParaRPr lang="ko-KR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5505"/>
            <a:ext cx="9144000" cy="428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1227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 b="1" dirty="0"/>
              <a:t>1B. Reducing the number of enabled objects by disabling objects whenever possible - additional</a:t>
            </a:r>
            <a:endParaRPr lang="ko-KR" alt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Many computer games (such as </a:t>
            </a:r>
            <a:r>
              <a:rPr lang="en-US" altLang="ko-KR" sz="2800" i="1" dirty="0"/>
              <a:t>Half Life</a:t>
            </a:r>
            <a:r>
              <a:rPr lang="en-US" altLang="ko-KR" sz="2800" dirty="0"/>
              <a:t>) </a:t>
            </a:r>
          </a:p>
          <a:p>
            <a:pPr lvl="1"/>
            <a:r>
              <a:rPr lang="en-US" altLang="ko-KR" sz="2600" dirty="0"/>
              <a:t>use environmental design such as corridors to optimize memory usage by loading and unloading different parts of the environment.</a:t>
            </a:r>
          </a:p>
          <a:p>
            <a:r>
              <a:rPr lang="en-US" altLang="ko-KR" sz="2800" dirty="0"/>
              <a:t>For example, </a:t>
            </a:r>
          </a:p>
          <a:p>
            <a:pPr lvl="1"/>
            <a:r>
              <a:rPr lang="en-US" altLang="ko-KR" sz="2400" dirty="0"/>
              <a:t>when a player hits a corridor trigger, environment objects load and unload.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909266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b="1" dirty="0"/>
              <a:t>1C. Reducing the number of active objects by making objects inactive whenever possible</a:t>
            </a:r>
            <a:endParaRPr lang="ko-KR" altLang="en-US" sz="12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Sometimes, </a:t>
            </a:r>
          </a:p>
          <a:p>
            <a:pPr lvl="1"/>
            <a:r>
              <a:rPr lang="en-US" altLang="ko-KR" sz="2600" dirty="0"/>
              <a:t>we may </a:t>
            </a:r>
            <a:r>
              <a:rPr lang="en-US" altLang="ko-KR" sz="2600" dirty="0">
                <a:solidFill>
                  <a:srgbClr val="FF0000"/>
                </a:solidFill>
              </a:rPr>
              <a:t>not want </a:t>
            </a:r>
            <a:r>
              <a:rPr lang="en-US" altLang="ko-KR" sz="2600" dirty="0"/>
              <a:t>to completely </a:t>
            </a:r>
            <a:r>
              <a:rPr lang="en-US" altLang="ko-KR" sz="2600" dirty="0">
                <a:solidFill>
                  <a:srgbClr val="FF0000"/>
                </a:solidFill>
              </a:rPr>
              <a:t>remove an object</a:t>
            </a:r>
            <a:r>
              <a:rPr lang="en-US" altLang="ko-KR" sz="2600" dirty="0"/>
              <a:t>, </a:t>
            </a:r>
            <a:r>
              <a:rPr lang="en-US" altLang="ko-KR" sz="2600" dirty="0">
                <a:solidFill>
                  <a:srgbClr val="FF0000"/>
                </a:solidFill>
              </a:rPr>
              <a:t>but</a:t>
            </a:r>
            <a:r>
              <a:rPr lang="en-US" altLang="ko-KR" sz="2600" dirty="0"/>
              <a:t> it is possible to go one step further than </a:t>
            </a:r>
            <a:r>
              <a:rPr lang="en-US" altLang="ko-KR" sz="2600" dirty="0">
                <a:solidFill>
                  <a:srgbClr val="FF0000"/>
                </a:solidFill>
              </a:rPr>
              <a:t>disabling</a:t>
            </a:r>
            <a:r>
              <a:rPr lang="en-US" altLang="ko-KR" sz="2600" dirty="0"/>
              <a:t> a scripted component by making the parent </a:t>
            </a:r>
            <a:r>
              <a:rPr lang="en-US" altLang="ko-KR" sz="2600" dirty="0" err="1">
                <a:solidFill>
                  <a:srgbClr val="FF0000"/>
                </a:solidFill>
              </a:rPr>
              <a:t>GameObject</a:t>
            </a:r>
            <a:r>
              <a:rPr lang="en-US" altLang="ko-KR" sz="2600" dirty="0"/>
              <a:t> that contains the scripted component inactive. </a:t>
            </a:r>
          </a:p>
          <a:p>
            <a:pPr lvl="1"/>
            <a:r>
              <a:rPr lang="en-US" altLang="ko-KR" sz="2600" dirty="0"/>
              <a:t>This is just like </a:t>
            </a:r>
            <a:r>
              <a:rPr lang="en-US" altLang="ko-KR" sz="2600" dirty="0">
                <a:solidFill>
                  <a:srgbClr val="00B050"/>
                </a:solidFill>
              </a:rPr>
              <a:t>deselecting</a:t>
            </a:r>
            <a:r>
              <a:rPr lang="en-US" altLang="ko-KR" sz="2600" dirty="0"/>
              <a:t> the </a:t>
            </a:r>
            <a:r>
              <a:rPr lang="en-US" altLang="ko-KR" sz="2600" b="1" dirty="0"/>
              <a:t>checkbox</a:t>
            </a:r>
            <a:r>
              <a:rPr lang="en-US" altLang="ko-KR" sz="2600" dirty="0"/>
              <a:t> next to the </a:t>
            </a:r>
            <a:r>
              <a:rPr lang="en-US" altLang="ko-KR" sz="2600" b="1" dirty="0" err="1"/>
              <a:t>GameObject</a:t>
            </a:r>
            <a:r>
              <a:rPr lang="en-US" altLang="ko-KR" sz="2600" dirty="0"/>
              <a:t> in the </a:t>
            </a:r>
            <a:r>
              <a:rPr lang="en-US" altLang="ko-KR" sz="2600" b="1" dirty="0"/>
              <a:t>Inspector</a:t>
            </a:r>
            <a:r>
              <a:rPr lang="en-US" altLang="ko-KR" sz="2600" dirty="0"/>
              <a:t>, as shown in the following screenshot:</a:t>
            </a:r>
            <a:endParaRPr lang="ko-KR" altLang="en-US" sz="2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428" y="5393379"/>
            <a:ext cx="3340861" cy="69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4483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600" b="1" dirty="0"/>
              <a:t>Optimization 2</a:t>
            </a:r>
            <a:endParaRPr lang="ko-KR" altLang="en-US" sz="6600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Minimize actions requiring Unity to perform "reflection" over objects and searching of all current scene objects</a:t>
            </a:r>
            <a:endParaRPr lang="en-US" altLang="ko-KR" sz="3000" dirty="0"/>
          </a:p>
        </p:txBody>
      </p:sp>
    </p:spTree>
    <p:extLst>
      <p:ext uri="{BB962C8B-B14F-4D97-AF65-F5344CB8AC3E}">
        <p14:creationId xmlns:p14="http://schemas.microsoft.com/office/powerpoint/2010/main" val="26120715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b="1" dirty="0"/>
              <a:t>2A. Improving efficiency with delegates and events and avoiding </a:t>
            </a:r>
            <a:r>
              <a:rPr lang="en-US" altLang="ko-KR" sz="3600" b="1" dirty="0" err="1"/>
              <a:t>SendMessage</a:t>
            </a:r>
            <a:r>
              <a:rPr lang="en-US" altLang="ko-KR" sz="3600" b="1" dirty="0"/>
              <a:t>!</a:t>
            </a:r>
            <a:endParaRPr lang="ko-KR" altLang="en-US" sz="36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z="2800" dirty="0"/>
              <a:t>When </a:t>
            </a:r>
            <a:r>
              <a:rPr lang="en-US" altLang="ko-KR" sz="2800" b="1" dirty="0"/>
              <a:t>events</a:t>
            </a:r>
            <a:r>
              <a:rPr lang="en-US" altLang="ko-KR" sz="2800" dirty="0"/>
              <a:t> can be </a:t>
            </a:r>
            <a:r>
              <a:rPr lang="en-US" altLang="ko-KR" sz="2800" dirty="0">
                <a:solidFill>
                  <a:srgbClr val="0070C0"/>
                </a:solidFill>
              </a:rPr>
              <a:t>based on visibility, distance, or collisions</a:t>
            </a:r>
            <a:r>
              <a:rPr lang="en-US" altLang="ko-KR" sz="2800" dirty="0"/>
              <a:t>, </a:t>
            </a:r>
          </a:p>
          <a:p>
            <a:pPr lvl="1"/>
            <a:r>
              <a:rPr lang="en-US" altLang="ko-KR" sz="2600" dirty="0"/>
              <a:t>we can use such events as </a:t>
            </a:r>
            <a:r>
              <a:rPr lang="en-US" altLang="ko-KR" sz="2600" b="1" dirty="0" err="1"/>
              <a:t>OnTriggerExit</a:t>
            </a:r>
            <a:r>
              <a:rPr lang="en-US" altLang="ko-KR" sz="2600" dirty="0"/>
              <a:t> and </a:t>
            </a:r>
            <a:r>
              <a:rPr lang="en-US" altLang="ko-KR" sz="2600" b="1" dirty="0" err="1"/>
              <a:t>OnBecomeInvisible</a:t>
            </a:r>
            <a:r>
              <a:rPr lang="en-US" altLang="ko-KR" sz="2600" dirty="0"/>
              <a:t>.</a:t>
            </a:r>
          </a:p>
          <a:p>
            <a:r>
              <a:rPr lang="en-US" altLang="ko-KR" sz="2800" dirty="0"/>
              <a:t>When </a:t>
            </a:r>
            <a:r>
              <a:rPr lang="en-US" altLang="ko-KR" sz="2800" b="1" dirty="0"/>
              <a:t>events</a:t>
            </a:r>
            <a:r>
              <a:rPr lang="en-US" altLang="ko-KR" sz="2800" dirty="0"/>
              <a:t> can be </a:t>
            </a:r>
            <a:r>
              <a:rPr lang="en-US" altLang="ko-KR" sz="2800" dirty="0">
                <a:solidFill>
                  <a:srgbClr val="0070C0"/>
                </a:solidFill>
              </a:rPr>
              <a:t>based on time periods</a:t>
            </a:r>
            <a:r>
              <a:rPr lang="en-US" altLang="ko-KR" sz="2800" dirty="0"/>
              <a:t>, </a:t>
            </a:r>
          </a:p>
          <a:p>
            <a:pPr lvl="1"/>
            <a:r>
              <a:rPr lang="en-US" altLang="ko-KR" sz="2600" dirty="0"/>
              <a:t>we can use </a:t>
            </a:r>
            <a:r>
              <a:rPr lang="en-US" altLang="ko-KR" sz="2600" b="1" dirty="0" err="1"/>
              <a:t>coroutines</a:t>
            </a:r>
            <a:r>
              <a:rPr lang="en-US" altLang="ko-KR" sz="2600" dirty="0"/>
              <a:t>. </a:t>
            </a:r>
          </a:p>
          <a:p>
            <a:r>
              <a:rPr lang="en-US" altLang="ko-KR" sz="2800" dirty="0">
                <a:solidFill>
                  <a:srgbClr val="FF0000"/>
                </a:solidFill>
              </a:rPr>
              <a:t>However</a:t>
            </a:r>
            <a:r>
              <a:rPr lang="en-US" altLang="ko-KR" sz="2800" dirty="0"/>
              <a:t>, some events are unique to each game situation, and C# offers several </a:t>
            </a:r>
            <a:r>
              <a:rPr lang="en-US" altLang="ko-KR" sz="2800" dirty="0">
                <a:solidFill>
                  <a:srgbClr val="0070C0"/>
                </a:solidFill>
              </a:rPr>
              <a:t>methods of broadcasting user-defined event messages </a:t>
            </a:r>
            <a:r>
              <a:rPr lang="en-US" altLang="ko-KR" sz="2800" dirty="0"/>
              <a:t>to scripted objects.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218355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b="1" dirty="0"/>
              <a:t>2A. Improving efficiency with delegates and events and avoiding </a:t>
            </a:r>
            <a:r>
              <a:rPr lang="en-US" altLang="ko-KR" sz="3600" b="1" dirty="0" err="1"/>
              <a:t>SendMessage</a:t>
            </a:r>
            <a:r>
              <a:rPr lang="en-US" altLang="ko-KR" sz="3600" b="1" dirty="0"/>
              <a:t>!</a:t>
            </a:r>
            <a:endParaRPr lang="ko-KR" alt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3200" dirty="0"/>
              <a:t>One approach is </a:t>
            </a:r>
          </a:p>
          <a:p>
            <a:pPr lvl="1"/>
            <a:r>
              <a:rPr lang="en-US" altLang="ko-KR" sz="2800" dirty="0"/>
              <a:t>the </a:t>
            </a:r>
            <a:r>
              <a:rPr lang="en-US" altLang="ko-KR" sz="2800" b="1" dirty="0" err="1"/>
              <a:t>SendMessage</a:t>
            </a:r>
            <a:r>
              <a:rPr lang="en-US" altLang="ko-KR" sz="2800" dirty="0"/>
              <a:t>(…) method, </a:t>
            </a:r>
          </a:p>
          <a:p>
            <a:pPr lvl="1"/>
            <a:r>
              <a:rPr lang="en-US" altLang="ko-KR" sz="2400" dirty="0"/>
              <a:t>which, when sent to a </a:t>
            </a:r>
            <a:r>
              <a:rPr lang="en-US" altLang="ko-KR" sz="2400" dirty="0" err="1"/>
              <a:t>GameObject</a:t>
            </a:r>
            <a:r>
              <a:rPr lang="en-US" altLang="ko-KR" sz="2400" dirty="0"/>
              <a:t>, </a:t>
            </a:r>
            <a:r>
              <a:rPr lang="en-US" altLang="ko-KR" sz="2400" dirty="0">
                <a:solidFill>
                  <a:srgbClr val="00B050"/>
                </a:solidFill>
              </a:rPr>
              <a:t>will check every </a:t>
            </a:r>
            <a:r>
              <a:rPr lang="en-US" altLang="ko-KR" sz="2400" dirty="0" err="1">
                <a:solidFill>
                  <a:srgbClr val="00B050"/>
                </a:solidFill>
              </a:rPr>
              <a:t>Monobehaviour</a:t>
            </a:r>
            <a:r>
              <a:rPr lang="en-US" altLang="ko-KR" sz="2400" dirty="0">
                <a:solidFill>
                  <a:srgbClr val="00B050"/>
                </a:solidFill>
              </a:rPr>
              <a:t> scripted component and execute the named method if its parameters match</a:t>
            </a:r>
            <a:r>
              <a:rPr lang="en-US" altLang="ko-KR" sz="2400" dirty="0"/>
              <a:t>. </a:t>
            </a:r>
          </a:p>
          <a:p>
            <a:r>
              <a:rPr lang="en-US" altLang="ko-KR" sz="3200" dirty="0"/>
              <a:t>However, </a:t>
            </a:r>
          </a:p>
          <a:p>
            <a:pPr lvl="1"/>
            <a:r>
              <a:rPr lang="en-US" altLang="ko-KR" sz="3000" dirty="0"/>
              <a:t>this involves an </a:t>
            </a:r>
            <a:r>
              <a:rPr lang="en-US" altLang="ko-KR" sz="3000" dirty="0">
                <a:solidFill>
                  <a:srgbClr val="0070C0"/>
                </a:solidFill>
              </a:rPr>
              <a:t>inefficient technique known as </a:t>
            </a:r>
            <a:r>
              <a:rPr lang="en-US" altLang="ko-KR" sz="3000" b="1" dirty="0">
                <a:solidFill>
                  <a:srgbClr val="0070C0"/>
                </a:solidFill>
              </a:rPr>
              <a:t>reflection</a:t>
            </a:r>
            <a:r>
              <a:rPr lang="en-US" altLang="ko-KR" sz="3000" dirty="0"/>
              <a:t>. </a:t>
            </a:r>
          </a:p>
          <a:p>
            <a:pPr lvl="1"/>
            <a:r>
              <a:rPr lang="en-US" altLang="ko-KR" sz="3000" dirty="0"/>
              <a:t>C# offers another event message approach known as </a:t>
            </a:r>
            <a:r>
              <a:rPr lang="en-US" altLang="ko-KR" sz="3000" b="1" dirty="0"/>
              <a:t>delegates</a:t>
            </a:r>
            <a:r>
              <a:rPr lang="en-US" altLang="ko-KR" sz="3000" dirty="0"/>
              <a:t> and </a:t>
            </a:r>
            <a:r>
              <a:rPr lang="en-US" altLang="ko-KR" sz="3000" b="1" dirty="0"/>
              <a:t>events</a:t>
            </a:r>
            <a:r>
              <a:rPr lang="en-US" altLang="ko-KR" sz="3000" dirty="0"/>
              <a:t>.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2924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b="1" dirty="0"/>
              <a:t>2A. Improving efficiency with delegates and events and avoiding </a:t>
            </a:r>
            <a:r>
              <a:rPr lang="en-US" altLang="ko-KR" sz="3600" b="1" dirty="0" err="1"/>
              <a:t>SendMessage</a:t>
            </a:r>
            <a:r>
              <a:rPr lang="en-US" altLang="ko-KR" sz="3600" b="1" dirty="0"/>
              <a:t>!</a:t>
            </a:r>
            <a:endParaRPr lang="ko-KR" alt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2959" y="1845734"/>
            <a:ext cx="7974677" cy="4023360"/>
          </a:xfrm>
        </p:spPr>
        <p:txBody>
          <a:bodyPr>
            <a:noAutofit/>
          </a:bodyPr>
          <a:lstStyle/>
          <a:p>
            <a:r>
              <a:rPr lang="en-US" altLang="ko-KR" sz="2800" b="1" dirty="0">
                <a:solidFill>
                  <a:srgbClr val="0070C0"/>
                </a:solidFill>
              </a:rPr>
              <a:t>Delegates</a:t>
            </a:r>
            <a:r>
              <a:rPr lang="en-US" altLang="ko-KR" sz="2800" dirty="0"/>
              <a:t> and </a:t>
            </a:r>
            <a:r>
              <a:rPr lang="en-US" altLang="ko-KR" sz="2800" b="1" dirty="0">
                <a:solidFill>
                  <a:srgbClr val="0070C0"/>
                </a:solidFill>
              </a:rPr>
              <a:t>events</a:t>
            </a:r>
            <a:r>
              <a:rPr lang="en-US" altLang="ko-KR" sz="2800" dirty="0"/>
              <a:t> work in a similar way to </a:t>
            </a:r>
            <a:r>
              <a:rPr lang="en-US" altLang="ko-KR" sz="2800" b="1" dirty="0" err="1"/>
              <a:t>SendMessage</a:t>
            </a:r>
            <a:r>
              <a:rPr lang="en-US" altLang="ko-KR" sz="2800" dirty="0"/>
              <a:t>(…), </a:t>
            </a:r>
          </a:p>
          <a:p>
            <a:pPr lvl="1"/>
            <a:r>
              <a:rPr lang="en-US" altLang="ko-KR" sz="2400" dirty="0"/>
              <a:t>but are </a:t>
            </a:r>
            <a:r>
              <a:rPr lang="en-US" altLang="ko-KR" sz="2400" dirty="0">
                <a:solidFill>
                  <a:srgbClr val="0070C0"/>
                </a:solidFill>
              </a:rPr>
              <a:t>much more efficient </a:t>
            </a:r>
            <a:r>
              <a:rPr lang="en-US" altLang="ko-KR" sz="2400" dirty="0"/>
              <a:t>since Unity maintains a defined list of which objects are </a:t>
            </a:r>
            <a:r>
              <a:rPr lang="en-US" altLang="ko-KR" sz="2400" b="1" i="1" dirty="0"/>
              <a:t>listening</a:t>
            </a:r>
            <a:r>
              <a:rPr lang="en-US" altLang="ko-KR" sz="2400" i="1" dirty="0"/>
              <a:t> </a:t>
            </a:r>
            <a:r>
              <a:rPr lang="en-US" altLang="ko-KR" sz="2400" dirty="0"/>
              <a:t>to the broadcast events. </a:t>
            </a:r>
          </a:p>
          <a:p>
            <a:r>
              <a:rPr lang="en-US" altLang="ko-KR" sz="2800" b="1" dirty="0" err="1"/>
              <a:t>SendMessage</a:t>
            </a:r>
            <a:r>
              <a:rPr lang="en-US" altLang="ko-KR" sz="2800" dirty="0"/>
              <a:t>(…) </a:t>
            </a:r>
            <a:r>
              <a:rPr lang="en-US" altLang="ko-KR" sz="2800" dirty="0">
                <a:solidFill>
                  <a:srgbClr val="FF0000"/>
                </a:solidFill>
              </a:rPr>
              <a:t>should be avoided </a:t>
            </a:r>
            <a:r>
              <a:rPr lang="en-US" altLang="ko-KR" sz="2800" dirty="0">
                <a:solidFill>
                  <a:srgbClr val="0070C0"/>
                </a:solidFill>
              </a:rPr>
              <a:t>if performance is important</a:t>
            </a:r>
            <a:r>
              <a:rPr lang="en-US" altLang="ko-KR" sz="2800" dirty="0"/>
              <a:t>, </a:t>
            </a:r>
          </a:p>
          <a:p>
            <a:pPr lvl="1"/>
            <a:r>
              <a:rPr lang="en-US" altLang="ko-KR" sz="2400" dirty="0"/>
              <a:t>since it means that Unity has to analyze each scripted object (</a:t>
            </a:r>
            <a:r>
              <a:rPr lang="en-US" altLang="ko-KR" sz="2400" i="1" dirty="0"/>
              <a:t>reflect over </a:t>
            </a:r>
            <a:r>
              <a:rPr lang="en-US" altLang="ko-KR" sz="2400" dirty="0"/>
              <a:t>the object) to see whether there is a public method corresponding to the message that has been sent; </a:t>
            </a:r>
          </a:p>
          <a:p>
            <a:pPr lvl="1"/>
            <a:r>
              <a:rPr lang="en-US" altLang="ko-KR" sz="2400" dirty="0">
                <a:solidFill>
                  <a:srgbClr val="00B050"/>
                </a:solidFill>
              </a:rPr>
              <a:t>this is much slower than using delegates and events</a:t>
            </a:r>
            <a:r>
              <a:rPr lang="en-US" altLang="ko-KR" sz="2400" dirty="0"/>
              <a:t>.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09232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Games Components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3200" dirty="0"/>
          </a:p>
          <a:p>
            <a:r>
              <a:rPr lang="en-US" altLang="ko-KR" sz="3200" dirty="0"/>
              <a:t>Components that construct a game:</a:t>
            </a:r>
          </a:p>
          <a:p>
            <a:pPr lvl="1"/>
            <a:r>
              <a:rPr lang="en-US" altLang="ko-KR" sz="2800" dirty="0"/>
              <a:t>Audio assets</a:t>
            </a:r>
          </a:p>
          <a:p>
            <a:pPr lvl="1"/>
            <a:r>
              <a:rPr lang="en-US" altLang="ko-KR" sz="2800" dirty="0"/>
              <a:t>2D and 3D graphical assets</a:t>
            </a:r>
          </a:p>
          <a:p>
            <a:pPr lvl="1"/>
            <a:r>
              <a:rPr lang="en-US" altLang="ko-KR" sz="2800" dirty="0"/>
              <a:t>Text and other file assets</a:t>
            </a:r>
          </a:p>
          <a:p>
            <a:pPr lvl="1"/>
            <a:r>
              <a:rPr lang="en-US" altLang="ko-KR" sz="2800" dirty="0"/>
              <a:t>Scripts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545196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b="1" dirty="0"/>
              <a:t>2A. Improving efficiency with delegates and events and avoiding </a:t>
            </a:r>
            <a:r>
              <a:rPr lang="en-US" altLang="ko-KR" sz="3600" b="1" dirty="0" err="1"/>
              <a:t>SendMessage</a:t>
            </a:r>
            <a:r>
              <a:rPr lang="en-US" altLang="ko-KR" sz="3600" b="1" dirty="0"/>
              <a:t>!</a:t>
            </a:r>
            <a:endParaRPr lang="ko-KR" alt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2959" y="1845734"/>
            <a:ext cx="7974677" cy="4023360"/>
          </a:xfrm>
        </p:spPr>
        <p:txBody>
          <a:bodyPr>
            <a:noAutofit/>
          </a:bodyPr>
          <a:lstStyle/>
          <a:p>
            <a:r>
              <a:rPr lang="en-US" altLang="ko-KR" sz="2800" b="1" dirty="0"/>
              <a:t>Delegates</a:t>
            </a:r>
            <a:r>
              <a:rPr lang="en-US" altLang="ko-KR" sz="2800" dirty="0"/>
              <a:t> and </a:t>
            </a:r>
            <a:r>
              <a:rPr lang="en-US" altLang="ko-KR" sz="2800" b="1" dirty="0"/>
              <a:t>events</a:t>
            </a:r>
            <a:r>
              <a:rPr lang="en-US" altLang="ko-KR" sz="2800" dirty="0"/>
              <a:t> implement </a:t>
            </a:r>
          </a:p>
          <a:p>
            <a:pPr lvl="1"/>
            <a:r>
              <a:rPr lang="en-US" altLang="ko-KR" sz="2600" dirty="0"/>
              <a:t>the </a:t>
            </a:r>
            <a:r>
              <a:rPr lang="en-US" altLang="ko-KR" sz="2600" b="1" dirty="0">
                <a:solidFill>
                  <a:srgbClr val="0070C0"/>
                </a:solidFill>
              </a:rPr>
              <a:t>publish-subscribe</a:t>
            </a:r>
            <a:r>
              <a:rPr lang="en-US" altLang="ko-KR" sz="2600" dirty="0"/>
              <a:t> design pattern (</a:t>
            </a:r>
            <a:r>
              <a:rPr lang="en-US" altLang="ko-KR" sz="2600" dirty="0" err="1">
                <a:solidFill>
                  <a:srgbClr val="0070C0"/>
                </a:solidFill>
              </a:rPr>
              <a:t>pubsub</a:t>
            </a:r>
            <a:r>
              <a:rPr lang="en-US" altLang="ko-KR" sz="2600" dirty="0"/>
              <a:t>). </a:t>
            </a:r>
          </a:p>
          <a:p>
            <a:r>
              <a:rPr lang="en-US" altLang="ko-KR" sz="2800" dirty="0"/>
              <a:t>This is also known as the </a:t>
            </a:r>
            <a:r>
              <a:rPr lang="en-US" altLang="ko-KR" sz="2800" b="1" dirty="0">
                <a:solidFill>
                  <a:srgbClr val="0070C0"/>
                </a:solidFill>
              </a:rPr>
              <a:t>observer</a:t>
            </a:r>
            <a:r>
              <a:rPr lang="en-US" altLang="ko-KR" sz="2800" dirty="0"/>
              <a:t> design pattern. </a:t>
            </a:r>
          </a:p>
          <a:p>
            <a:r>
              <a:rPr lang="en-US" altLang="ko-KR" sz="2800" dirty="0">
                <a:solidFill>
                  <a:srgbClr val="00B050"/>
                </a:solidFill>
              </a:rPr>
              <a:t>Objects can subscribe one of their methods to receive a particular type of event message from a particular publisher</a:t>
            </a:r>
            <a:r>
              <a:rPr lang="en-US" altLang="ko-KR" sz="2800" dirty="0"/>
              <a:t>.</a:t>
            </a:r>
          </a:p>
          <a:p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1948229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b="1" dirty="0"/>
              <a:t>2A. Improving efficiency with delegates and events and avoiding </a:t>
            </a:r>
            <a:r>
              <a:rPr lang="en-US" altLang="ko-KR" sz="3600" b="1" dirty="0" err="1"/>
              <a:t>SendMessage</a:t>
            </a:r>
            <a:r>
              <a:rPr lang="en-US" altLang="ko-KR" sz="3600" b="1" dirty="0"/>
              <a:t>!</a:t>
            </a:r>
            <a:endParaRPr lang="ko-KR" alt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2959" y="1845734"/>
            <a:ext cx="7974677" cy="4023360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C# </a:t>
            </a:r>
            <a:r>
              <a:rPr lang="en-US" altLang="ko-KR" sz="3200" b="1" dirty="0"/>
              <a:t>publisher</a:t>
            </a:r>
            <a:r>
              <a:rPr lang="en-US" altLang="ko-KR" sz="3200" dirty="0"/>
              <a:t> objects </a:t>
            </a:r>
            <a:r>
              <a:rPr lang="en-US" altLang="ko-KR" sz="3200" dirty="0">
                <a:solidFill>
                  <a:srgbClr val="00B050"/>
                </a:solidFill>
              </a:rPr>
              <a:t>don't have to worry about how many objects subscribe to them at any point in time </a:t>
            </a:r>
            <a:r>
              <a:rPr lang="en-US" altLang="ko-KR" sz="3200" dirty="0"/>
              <a:t>(it could be none or 1,000!); </a:t>
            </a:r>
          </a:p>
          <a:p>
            <a:pPr lvl="1"/>
            <a:r>
              <a:rPr lang="en-US" altLang="ko-KR" sz="2800" dirty="0"/>
              <a:t>this is known as </a:t>
            </a:r>
            <a:r>
              <a:rPr lang="en-US" altLang="ko-KR" sz="2800" b="1" dirty="0">
                <a:solidFill>
                  <a:srgbClr val="0070C0"/>
                </a:solidFill>
              </a:rPr>
              <a:t>loose coupling</a:t>
            </a:r>
            <a:r>
              <a:rPr lang="en-US" altLang="ko-KR" sz="2800" dirty="0"/>
              <a:t>, </a:t>
            </a:r>
          </a:p>
          <a:p>
            <a:pPr lvl="1"/>
            <a:r>
              <a:rPr lang="en-US" altLang="ko-KR" sz="2800" dirty="0"/>
              <a:t>since </a:t>
            </a:r>
            <a:r>
              <a:rPr lang="en-US" altLang="ko-KR" sz="2800" dirty="0">
                <a:solidFill>
                  <a:srgbClr val="00B050"/>
                </a:solidFill>
              </a:rPr>
              <a:t>it allows different code components to be written </a:t>
            </a:r>
            <a:r>
              <a:rPr lang="en-US" altLang="ko-KR" sz="2800" dirty="0"/>
              <a:t>(and maintained) </a:t>
            </a:r>
            <a:r>
              <a:rPr lang="en-US" altLang="ko-KR" sz="2800" dirty="0">
                <a:solidFill>
                  <a:srgbClr val="00B050"/>
                </a:solidFill>
              </a:rPr>
              <a:t>independently</a:t>
            </a:r>
            <a:r>
              <a:rPr lang="en-US" altLang="ko-KR" sz="2800" dirty="0"/>
              <a:t> and is a desirable feature of </a:t>
            </a:r>
            <a:r>
              <a:rPr lang="en-US" altLang="ko-KR" sz="2800" b="1" dirty="0"/>
              <a:t>object-oriented</a:t>
            </a:r>
            <a:r>
              <a:rPr lang="en-US" altLang="ko-KR" sz="2800" dirty="0"/>
              <a:t> code.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9687170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600" b="1" dirty="0"/>
              <a:t>Optimization 3</a:t>
            </a:r>
            <a:endParaRPr lang="ko-KR" altLang="en-US" sz="6600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Call methods as few times as possible</a:t>
            </a:r>
          </a:p>
          <a:p>
            <a:endParaRPr lang="en-US" altLang="ko-KR" sz="3000" dirty="0"/>
          </a:p>
        </p:txBody>
      </p:sp>
    </p:spTree>
    <p:extLst>
      <p:ext uri="{BB962C8B-B14F-4D97-AF65-F5344CB8AC3E}">
        <p14:creationId xmlns:p14="http://schemas.microsoft.com/office/powerpoint/2010/main" val="32347520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22959" y="286604"/>
            <a:ext cx="7683731" cy="1450757"/>
          </a:xfrm>
        </p:spPr>
        <p:txBody>
          <a:bodyPr>
            <a:noAutofit/>
          </a:bodyPr>
          <a:lstStyle/>
          <a:p>
            <a:r>
              <a:rPr lang="en-US" altLang="ko-KR" sz="3600" b="1" dirty="0"/>
              <a:t>3A. Executing methods regularly but</a:t>
            </a:r>
            <a:br>
              <a:rPr lang="en-US" altLang="ko-KR" sz="3600" b="1" dirty="0"/>
            </a:br>
            <a:r>
              <a:rPr lang="en-US" altLang="ko-KR" sz="3600" b="1" dirty="0"/>
              <a:t>independent of frame rate with </a:t>
            </a:r>
            <a:r>
              <a:rPr lang="en-US" altLang="ko-KR" sz="3600" b="1" dirty="0" err="1"/>
              <a:t>coroutines</a:t>
            </a:r>
            <a:endParaRPr lang="ko-KR" alt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2959" y="1845734"/>
            <a:ext cx="7974677" cy="4023360"/>
          </a:xfrm>
        </p:spPr>
        <p:txBody>
          <a:bodyPr>
            <a:noAutofit/>
          </a:bodyPr>
          <a:lstStyle/>
          <a:p>
            <a:r>
              <a:rPr lang="en-US" altLang="ko-KR" sz="2800" dirty="0"/>
              <a:t>While it is very simple to put logic into </a:t>
            </a:r>
            <a:r>
              <a:rPr lang="en-US" altLang="ko-KR" sz="2800" b="1" dirty="0"/>
              <a:t>Update</a:t>
            </a:r>
            <a:r>
              <a:rPr lang="en-US" altLang="ko-KR" sz="2800" dirty="0"/>
              <a:t>() and have it regularly executed for each frame, </a:t>
            </a:r>
          </a:p>
          <a:p>
            <a:pPr lvl="1"/>
            <a:r>
              <a:rPr lang="en-US" altLang="ko-KR" sz="2600" dirty="0"/>
              <a:t>we can </a:t>
            </a:r>
            <a:r>
              <a:rPr lang="en-US" altLang="ko-KR" sz="2600" dirty="0">
                <a:solidFill>
                  <a:srgbClr val="0070C0"/>
                </a:solidFill>
              </a:rPr>
              <a:t>improve game performance </a:t>
            </a:r>
            <a:r>
              <a:rPr lang="en-US" altLang="ko-KR" sz="2600" dirty="0">
                <a:solidFill>
                  <a:srgbClr val="00B050"/>
                </a:solidFill>
              </a:rPr>
              <a:t>by executing logic as </a:t>
            </a:r>
            <a:r>
              <a:rPr lang="en-US" altLang="ko-KR" sz="2600" b="1" dirty="0">
                <a:solidFill>
                  <a:srgbClr val="00B050"/>
                </a:solidFill>
              </a:rPr>
              <a:t>rarely</a:t>
            </a:r>
            <a:r>
              <a:rPr lang="en-US" altLang="ko-KR" sz="2600" dirty="0">
                <a:solidFill>
                  <a:srgbClr val="00B050"/>
                </a:solidFill>
              </a:rPr>
              <a:t> as possible</a:t>
            </a:r>
            <a:r>
              <a:rPr lang="en-US" altLang="ko-KR" sz="2600" dirty="0"/>
              <a:t>. </a:t>
            </a:r>
          </a:p>
          <a:p>
            <a:r>
              <a:rPr lang="en-US" altLang="ko-KR" sz="2800" dirty="0"/>
              <a:t>So, if we can get away with only checking for a situation every 5 seconds, </a:t>
            </a:r>
          </a:p>
          <a:p>
            <a:pPr lvl="1"/>
            <a:r>
              <a:rPr lang="en-US" altLang="ko-KR" sz="2600" dirty="0"/>
              <a:t>then great performance savings can be made to move that logic out of Update().</a:t>
            </a:r>
            <a:endParaRPr lang="ko-KR" altLang="en-US" sz="5800" dirty="0"/>
          </a:p>
        </p:txBody>
      </p:sp>
    </p:spTree>
    <p:extLst>
      <p:ext uri="{BB962C8B-B14F-4D97-AF65-F5344CB8AC3E}">
        <p14:creationId xmlns:p14="http://schemas.microsoft.com/office/powerpoint/2010/main" val="37300207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22959" y="286604"/>
            <a:ext cx="7683731" cy="1450757"/>
          </a:xfrm>
        </p:spPr>
        <p:txBody>
          <a:bodyPr>
            <a:noAutofit/>
          </a:bodyPr>
          <a:lstStyle/>
          <a:p>
            <a:r>
              <a:rPr lang="en-US" altLang="ko-KR" sz="3600" b="1" dirty="0"/>
              <a:t>3A. Executing methods regularly but</a:t>
            </a:r>
            <a:br>
              <a:rPr lang="en-US" altLang="ko-KR" sz="3600" b="1" dirty="0"/>
            </a:br>
            <a:r>
              <a:rPr lang="en-US" altLang="ko-KR" sz="3600" b="1" dirty="0"/>
              <a:t>independent of frame rate with </a:t>
            </a:r>
            <a:r>
              <a:rPr lang="en-US" altLang="ko-KR" sz="3600" b="1" dirty="0" err="1"/>
              <a:t>coroutines</a:t>
            </a:r>
            <a:endParaRPr lang="ko-KR" alt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2959" y="1845734"/>
            <a:ext cx="7974677" cy="4023360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A </a:t>
            </a:r>
            <a:r>
              <a:rPr lang="en-US" altLang="ko-KR" sz="3200" b="1" dirty="0" err="1">
                <a:solidFill>
                  <a:srgbClr val="0070C0"/>
                </a:solidFill>
              </a:rPr>
              <a:t>coroutine</a:t>
            </a:r>
            <a:r>
              <a:rPr lang="en-US" altLang="ko-KR" sz="3200" dirty="0"/>
              <a:t> is </a:t>
            </a:r>
          </a:p>
          <a:p>
            <a:pPr lvl="1"/>
            <a:r>
              <a:rPr lang="en-US" altLang="ko-KR" sz="2800" dirty="0">
                <a:solidFill>
                  <a:srgbClr val="00B050"/>
                </a:solidFill>
              </a:rPr>
              <a:t>a function that can </a:t>
            </a:r>
            <a:r>
              <a:rPr lang="en-US" altLang="ko-KR" sz="2800" b="1" dirty="0">
                <a:solidFill>
                  <a:srgbClr val="00B050"/>
                </a:solidFill>
              </a:rPr>
              <a:t>suspend</a:t>
            </a:r>
            <a:r>
              <a:rPr lang="en-US" altLang="ko-KR" sz="2800" dirty="0">
                <a:solidFill>
                  <a:srgbClr val="00B050"/>
                </a:solidFill>
              </a:rPr>
              <a:t> its execution until a </a:t>
            </a:r>
            <a:r>
              <a:rPr lang="en-US" altLang="ko-KR" sz="2800" b="1" dirty="0">
                <a:solidFill>
                  <a:srgbClr val="00B050"/>
                </a:solidFill>
              </a:rPr>
              <a:t>yield</a:t>
            </a:r>
            <a:r>
              <a:rPr lang="en-US" altLang="ko-KR" sz="2800" dirty="0">
                <a:solidFill>
                  <a:srgbClr val="00B050"/>
                </a:solidFill>
              </a:rPr>
              <a:t> action has completed</a:t>
            </a:r>
            <a:r>
              <a:rPr lang="en-US" altLang="ko-KR" sz="2800" dirty="0"/>
              <a:t>.</a:t>
            </a:r>
          </a:p>
          <a:p>
            <a:r>
              <a:rPr lang="en-US" altLang="ko-KR" sz="3200" dirty="0"/>
              <a:t>One kind of </a:t>
            </a:r>
            <a:r>
              <a:rPr lang="en-US" altLang="ko-KR" sz="3200" b="1" dirty="0"/>
              <a:t>yield</a:t>
            </a:r>
            <a:r>
              <a:rPr lang="en-US" altLang="ko-KR" sz="3200" dirty="0"/>
              <a:t> action simply waits for a given number of seconds. </a:t>
            </a:r>
          </a:p>
        </p:txBody>
      </p:sp>
    </p:spTree>
    <p:extLst>
      <p:ext uri="{BB962C8B-B14F-4D97-AF65-F5344CB8AC3E}">
        <p14:creationId xmlns:p14="http://schemas.microsoft.com/office/powerpoint/2010/main" val="20164106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22959" y="286604"/>
            <a:ext cx="7683731" cy="1450757"/>
          </a:xfrm>
        </p:spPr>
        <p:txBody>
          <a:bodyPr>
            <a:noAutofit/>
          </a:bodyPr>
          <a:lstStyle/>
          <a:p>
            <a:r>
              <a:rPr lang="en-US" altLang="ko-KR" sz="3600" b="1" dirty="0"/>
              <a:t>3A. Executing methods regularly but</a:t>
            </a:r>
            <a:br>
              <a:rPr lang="en-US" altLang="ko-KR" sz="3600" b="1" dirty="0"/>
            </a:br>
            <a:r>
              <a:rPr lang="en-US" altLang="ko-KR" sz="3600" b="1" dirty="0"/>
              <a:t>independent of frame rate with </a:t>
            </a:r>
            <a:r>
              <a:rPr lang="en-US" altLang="ko-KR" sz="3600" b="1" dirty="0" err="1"/>
              <a:t>coroutines</a:t>
            </a:r>
            <a:endParaRPr lang="ko-KR" alt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2959" y="1845734"/>
            <a:ext cx="7974677" cy="4023360"/>
          </a:xfrm>
        </p:spPr>
        <p:txBody>
          <a:bodyPr>
            <a:noAutofit/>
          </a:bodyPr>
          <a:lstStyle/>
          <a:p>
            <a:r>
              <a:rPr lang="en-US" altLang="ko-KR" sz="2800" b="1" dirty="0"/>
              <a:t>Have different actions happening at different intervals</a:t>
            </a:r>
          </a:p>
          <a:p>
            <a:r>
              <a:rPr lang="en-US" altLang="ko-KR" sz="2400" b="1" dirty="0" err="1">
                <a:solidFill>
                  <a:srgbClr val="0070C0"/>
                </a:solidFill>
              </a:rPr>
              <a:t>Coroutines</a:t>
            </a:r>
            <a:r>
              <a:rPr lang="en-US" altLang="ko-KR" sz="2400" dirty="0"/>
              <a:t> can be used to have different kinds of logic being executed at different regular intervals. </a:t>
            </a:r>
          </a:p>
          <a:p>
            <a:r>
              <a:rPr lang="en-US" altLang="ko-KR" sz="2400" dirty="0"/>
              <a:t>So, </a:t>
            </a:r>
          </a:p>
          <a:p>
            <a:pPr lvl="1"/>
            <a:r>
              <a:rPr lang="en-US" altLang="ko-KR" sz="2200" dirty="0"/>
              <a:t>logic that </a:t>
            </a:r>
            <a:r>
              <a:rPr lang="en-US" altLang="ko-KR" sz="2200" dirty="0">
                <a:solidFill>
                  <a:srgbClr val="0070C0"/>
                </a:solidFill>
              </a:rPr>
              <a:t>needs frame-by-frame execution </a:t>
            </a:r>
            <a:r>
              <a:rPr lang="en-US" altLang="ko-KR" sz="2200" dirty="0"/>
              <a:t>goes into Update(), and logic that works fine once or twice a second might go into a </a:t>
            </a:r>
            <a:r>
              <a:rPr lang="en-US" altLang="ko-KR" sz="2200" dirty="0" err="1"/>
              <a:t>coroutine</a:t>
            </a:r>
            <a:r>
              <a:rPr lang="en-US" altLang="ko-KR" sz="2200" dirty="0"/>
              <a:t> with a 0.5-second delay; </a:t>
            </a:r>
          </a:p>
          <a:p>
            <a:pPr lvl="1"/>
            <a:r>
              <a:rPr lang="en-US" altLang="ko-KR" sz="2200" dirty="0"/>
              <a:t>logic that </a:t>
            </a:r>
            <a:r>
              <a:rPr lang="en-US" altLang="ko-KR" sz="2200" dirty="0">
                <a:solidFill>
                  <a:srgbClr val="0070C0"/>
                </a:solidFill>
              </a:rPr>
              <a:t>can get away with less occasional updating </a:t>
            </a:r>
            <a:r>
              <a:rPr lang="en-US" altLang="ko-KR" sz="2200" dirty="0"/>
              <a:t>can go into another </a:t>
            </a:r>
            <a:r>
              <a:rPr lang="en-US" altLang="ko-KR" sz="2200" dirty="0" err="1"/>
              <a:t>coroutine</a:t>
            </a:r>
            <a:r>
              <a:rPr lang="en-US" altLang="ko-KR" sz="2200" dirty="0"/>
              <a:t> with a 2- or 5-second delay, and so on.</a:t>
            </a:r>
            <a:endParaRPr lang="en-US" altLang="ko-KR" sz="4200" b="1" dirty="0"/>
          </a:p>
        </p:txBody>
      </p:sp>
    </p:spTree>
    <p:extLst>
      <p:ext uri="{BB962C8B-B14F-4D97-AF65-F5344CB8AC3E}">
        <p14:creationId xmlns:p14="http://schemas.microsoft.com/office/powerpoint/2010/main" val="41781761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22959" y="286604"/>
            <a:ext cx="7683731" cy="1450757"/>
          </a:xfrm>
        </p:spPr>
        <p:txBody>
          <a:bodyPr>
            <a:noAutofit/>
          </a:bodyPr>
          <a:lstStyle/>
          <a:p>
            <a:r>
              <a:rPr lang="en-US" altLang="ko-KR" sz="3600" b="1" dirty="0">
                <a:solidFill>
                  <a:srgbClr val="0070C0"/>
                </a:solidFill>
              </a:rPr>
              <a:t>3A. Executing methods regularly but</a:t>
            </a:r>
            <a:br>
              <a:rPr lang="en-US" altLang="ko-KR" sz="3600" b="1" dirty="0">
                <a:solidFill>
                  <a:srgbClr val="0070C0"/>
                </a:solidFill>
              </a:rPr>
            </a:br>
            <a:r>
              <a:rPr lang="en-US" altLang="ko-KR" sz="3600" b="1" dirty="0">
                <a:solidFill>
                  <a:srgbClr val="0070C0"/>
                </a:solidFill>
              </a:rPr>
              <a:t>independent of frame rate with </a:t>
            </a:r>
            <a:r>
              <a:rPr lang="en-US" altLang="ko-KR" sz="3600" b="1" dirty="0" err="1">
                <a:solidFill>
                  <a:srgbClr val="0070C0"/>
                </a:solidFill>
              </a:rPr>
              <a:t>coroutines</a:t>
            </a:r>
            <a:endParaRPr lang="ko-KR" altLang="en-US" sz="3600" dirty="0">
              <a:solidFill>
                <a:srgbClr val="0070C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2959" y="1845734"/>
            <a:ext cx="7974677" cy="4023360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In this project, </a:t>
            </a:r>
          </a:p>
          <a:p>
            <a:pPr lvl="1"/>
            <a:r>
              <a:rPr lang="en-US" altLang="ko-KR" sz="2800" dirty="0"/>
              <a:t>we use </a:t>
            </a:r>
            <a:r>
              <a:rPr lang="en-US" altLang="ko-KR" sz="2800" b="1" dirty="0" err="1"/>
              <a:t>coroutines</a:t>
            </a:r>
            <a:r>
              <a:rPr lang="en-US" altLang="ko-KR" sz="2800" dirty="0"/>
              <a:t> and </a:t>
            </a:r>
            <a:r>
              <a:rPr lang="en-US" altLang="ko-KR" sz="2800" b="1" dirty="0"/>
              <a:t>yield</a:t>
            </a:r>
            <a:r>
              <a:rPr lang="en-US" altLang="ko-KR" sz="2800" dirty="0"/>
              <a:t> to show how a method can be only executed every 5 seconds; </a:t>
            </a:r>
          </a:p>
          <a:p>
            <a:pPr lvl="1"/>
            <a:r>
              <a:rPr lang="en-US" altLang="ko-KR" sz="2800" dirty="0"/>
              <a:t>this could be useful for NPCs to decide whether they should randomly </a:t>
            </a:r>
            <a:r>
              <a:rPr lang="en-US" altLang="ko-KR" sz="2800" b="1" i="1" dirty="0"/>
              <a:t>wake up </a:t>
            </a:r>
            <a:r>
              <a:rPr lang="en-US" altLang="ko-KR" sz="2800" dirty="0"/>
              <a:t>or perhaps choose a new location to start moving toward.</a:t>
            </a:r>
            <a:endParaRPr lang="ko-KR" altLang="en-US" sz="6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840" y="4585959"/>
            <a:ext cx="3453968" cy="1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3801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22959" y="286604"/>
            <a:ext cx="7683731" cy="1450757"/>
          </a:xfrm>
        </p:spPr>
        <p:txBody>
          <a:bodyPr>
            <a:noAutofit/>
          </a:bodyPr>
          <a:lstStyle/>
          <a:p>
            <a:r>
              <a:rPr lang="en-US" altLang="ko-KR" sz="3600" b="1" dirty="0"/>
              <a:t>3B. Spreading long computations over several frames with </a:t>
            </a:r>
            <a:r>
              <a:rPr lang="en-US" altLang="ko-KR" sz="3600" b="1" dirty="0" err="1"/>
              <a:t>coroutines</a:t>
            </a:r>
            <a:endParaRPr lang="ko-KR" alt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2959" y="1845734"/>
            <a:ext cx="7974677" cy="4023360"/>
          </a:xfrm>
        </p:spPr>
        <p:txBody>
          <a:bodyPr>
            <a:noAutofit/>
          </a:bodyPr>
          <a:lstStyle/>
          <a:p>
            <a:r>
              <a:rPr lang="en-US" altLang="ko-KR" sz="2800" b="1" dirty="0" err="1"/>
              <a:t>Coroutines</a:t>
            </a:r>
            <a:r>
              <a:rPr lang="en-US" altLang="ko-KR" sz="2800" dirty="0"/>
              <a:t> allow us to </a:t>
            </a:r>
          </a:p>
          <a:p>
            <a:r>
              <a:rPr lang="en-US" altLang="ko-KR" sz="2800" dirty="0">
                <a:solidFill>
                  <a:srgbClr val="0070C0"/>
                </a:solidFill>
              </a:rPr>
              <a:t>write </a:t>
            </a:r>
            <a:r>
              <a:rPr lang="en-US" altLang="ko-KR" sz="2800" b="1" dirty="0">
                <a:solidFill>
                  <a:srgbClr val="0070C0"/>
                </a:solidFill>
              </a:rPr>
              <a:t>asynchronous</a:t>
            </a:r>
            <a:r>
              <a:rPr lang="en-US" altLang="ko-KR" sz="2800" dirty="0">
                <a:solidFill>
                  <a:srgbClr val="0070C0"/>
                </a:solidFill>
              </a:rPr>
              <a:t> code</a:t>
            </a:r>
            <a:r>
              <a:rPr lang="en-US" altLang="ko-KR" sz="2800" dirty="0"/>
              <a:t>—</a:t>
            </a:r>
          </a:p>
          <a:p>
            <a:pPr lvl="1"/>
            <a:r>
              <a:rPr lang="en-US" altLang="ko-KR" sz="2600" dirty="0"/>
              <a:t>we can ask a method to go off and calculate something, but the rest of the game can keep on running without having to wait for that calculation to end. </a:t>
            </a:r>
          </a:p>
          <a:p>
            <a:pPr lvl="1"/>
            <a:r>
              <a:rPr lang="en-US" altLang="ko-KR" sz="2600" dirty="0"/>
              <a:t>Or, we can call a </a:t>
            </a:r>
            <a:r>
              <a:rPr lang="en-US" altLang="ko-KR" sz="2600" b="1" dirty="0" err="1"/>
              <a:t>coroutine</a:t>
            </a:r>
            <a:r>
              <a:rPr lang="en-US" altLang="ko-KR" sz="2600" dirty="0"/>
              <a:t> method for each frame from </a:t>
            </a:r>
            <a:r>
              <a:rPr lang="en-US" altLang="ko-KR" sz="2600" b="1" dirty="0"/>
              <a:t>Update</a:t>
            </a:r>
            <a:r>
              <a:rPr lang="en-US" altLang="ko-KR" sz="2600" dirty="0"/>
              <a:t>() and organize the method to complete part of a complex calculation each time it is called.</a:t>
            </a:r>
            <a:endParaRPr lang="en-US" altLang="ko-KR" sz="4600" b="1" dirty="0"/>
          </a:p>
        </p:txBody>
      </p:sp>
    </p:spTree>
    <p:extLst>
      <p:ext uri="{BB962C8B-B14F-4D97-AF65-F5344CB8AC3E}">
        <p14:creationId xmlns:p14="http://schemas.microsoft.com/office/powerpoint/2010/main" val="30558340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22959" y="286604"/>
            <a:ext cx="7683731" cy="1450757"/>
          </a:xfrm>
        </p:spPr>
        <p:txBody>
          <a:bodyPr>
            <a:noAutofit/>
          </a:bodyPr>
          <a:lstStyle/>
          <a:p>
            <a:r>
              <a:rPr lang="en-US" altLang="ko-KR" sz="3600" b="1" dirty="0"/>
              <a:t>3B. Spreading long computations over several frames with </a:t>
            </a:r>
            <a:r>
              <a:rPr lang="en-US" altLang="ko-KR" sz="3600" b="1" dirty="0" err="1"/>
              <a:t>coroutines</a:t>
            </a:r>
            <a:endParaRPr lang="ko-KR" alt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2959" y="1845734"/>
            <a:ext cx="7974677" cy="4023360"/>
          </a:xfrm>
        </p:spPr>
        <p:txBody>
          <a:bodyPr>
            <a:no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</a:rPr>
              <a:t>Note</a:t>
            </a:r>
            <a:r>
              <a:rPr lang="en-US" altLang="ko-KR" sz="3600" dirty="0"/>
              <a:t> that </a:t>
            </a:r>
            <a:r>
              <a:rPr lang="en-US" altLang="ko-KR" sz="3600" b="1" dirty="0" err="1"/>
              <a:t>coroutines</a:t>
            </a:r>
            <a:r>
              <a:rPr lang="en-US" altLang="ko-KR" sz="3600" dirty="0"/>
              <a:t> are </a:t>
            </a:r>
            <a:r>
              <a:rPr lang="en-US" altLang="ko-KR" sz="3600" dirty="0">
                <a:solidFill>
                  <a:srgbClr val="FF0000"/>
                </a:solidFill>
              </a:rPr>
              <a:t>not</a:t>
            </a:r>
            <a:r>
              <a:rPr lang="en-US" altLang="ko-KR" sz="3600" dirty="0"/>
              <a:t> </a:t>
            </a:r>
            <a:r>
              <a:rPr lang="en-US" altLang="ko-KR" sz="3600" i="1" dirty="0">
                <a:solidFill>
                  <a:srgbClr val="0070C0"/>
                </a:solidFill>
              </a:rPr>
              <a:t>threads</a:t>
            </a:r>
            <a:r>
              <a:rPr lang="en-US" altLang="ko-KR" sz="3600" dirty="0"/>
              <a:t>, </a:t>
            </a:r>
          </a:p>
          <a:p>
            <a:pPr lvl="1"/>
            <a:r>
              <a:rPr lang="en-US" altLang="ko-KR" sz="3200" dirty="0"/>
              <a:t>but they are very handy in that each can progress each frame further. </a:t>
            </a:r>
          </a:p>
          <a:p>
            <a:r>
              <a:rPr lang="en-US" altLang="ko-KR" sz="3600" dirty="0"/>
              <a:t>It also allows us to write </a:t>
            </a:r>
            <a:r>
              <a:rPr lang="en-US" altLang="ko-KR" sz="3600" dirty="0">
                <a:solidFill>
                  <a:srgbClr val="00B050"/>
                </a:solidFill>
              </a:rPr>
              <a:t>code that does not have to wait for certain methods to complete </a:t>
            </a:r>
            <a:r>
              <a:rPr lang="en-US" altLang="ko-KR" sz="3600" dirty="0"/>
              <a:t>before another can begin.</a:t>
            </a:r>
            <a:endParaRPr lang="en-US" altLang="ko-KR" sz="6600" b="1" dirty="0"/>
          </a:p>
        </p:txBody>
      </p:sp>
    </p:spTree>
    <p:extLst>
      <p:ext uri="{BB962C8B-B14F-4D97-AF65-F5344CB8AC3E}">
        <p14:creationId xmlns:p14="http://schemas.microsoft.com/office/powerpoint/2010/main" val="6412754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600" b="1" dirty="0"/>
              <a:t>Optimization 4</a:t>
            </a:r>
            <a:endParaRPr lang="ko-KR" altLang="en-US" sz="6600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Use performance data to drive design and coding decisions</a:t>
            </a:r>
          </a:p>
          <a:p>
            <a:endParaRPr lang="en-US" altLang="ko-KR" sz="3000" dirty="0"/>
          </a:p>
        </p:txBody>
      </p:sp>
    </p:spTree>
    <p:extLst>
      <p:ext uri="{BB962C8B-B14F-4D97-AF65-F5344CB8AC3E}">
        <p14:creationId xmlns:p14="http://schemas.microsoft.com/office/powerpoint/2010/main" val="310466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Processing in Games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When a game is running, there are many </a:t>
            </a:r>
            <a:r>
              <a:rPr lang="en-US" altLang="ko-KR" sz="2800" dirty="0">
                <a:solidFill>
                  <a:srgbClr val="00B050"/>
                </a:solidFill>
              </a:rPr>
              <a:t>competing</a:t>
            </a:r>
            <a:r>
              <a:rPr lang="en-US" altLang="ko-KR" sz="2800" dirty="0"/>
              <a:t> processing requirements for CPU and GPU, including:</a:t>
            </a:r>
          </a:p>
          <a:p>
            <a:pPr lvl="1"/>
            <a:r>
              <a:rPr lang="en-US" altLang="ko-KR" sz="2600" dirty="0"/>
              <a:t>Audio processing</a:t>
            </a:r>
          </a:p>
          <a:p>
            <a:pPr lvl="1"/>
            <a:r>
              <a:rPr lang="en-US" altLang="ko-KR" sz="2600" dirty="0"/>
              <a:t>Script processing</a:t>
            </a:r>
          </a:p>
          <a:p>
            <a:pPr lvl="1"/>
            <a:r>
              <a:rPr lang="en-US" altLang="ko-KR" sz="2600" dirty="0"/>
              <a:t>2D physics processing</a:t>
            </a:r>
          </a:p>
          <a:p>
            <a:pPr lvl="1"/>
            <a:r>
              <a:rPr lang="en-US" altLang="ko-KR" sz="2600" dirty="0"/>
              <a:t>3D physics processing</a:t>
            </a:r>
          </a:p>
          <a:p>
            <a:pPr lvl="1"/>
            <a:r>
              <a:rPr lang="en-US" altLang="ko-KR" sz="2600" dirty="0"/>
              <a:t>Graphical rendering</a:t>
            </a:r>
          </a:p>
          <a:p>
            <a:pPr lvl="1"/>
            <a:r>
              <a:rPr lang="en-US" altLang="ko-KR" sz="2600" dirty="0"/>
              <a:t>GPU processing</a:t>
            </a:r>
            <a:endParaRPr lang="ko-KR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3951707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22959" y="286604"/>
            <a:ext cx="7683731" cy="1450757"/>
          </a:xfrm>
        </p:spPr>
        <p:txBody>
          <a:bodyPr>
            <a:noAutofit/>
          </a:bodyPr>
          <a:lstStyle/>
          <a:p>
            <a:r>
              <a:rPr lang="en-US" altLang="ko-KR" sz="3600" b="1" dirty="0"/>
              <a:t>4A. Evaluating performance by measuring max and min frame rates (FPS)</a:t>
            </a:r>
            <a:endParaRPr lang="ko-KR" alt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A useful </a:t>
            </a:r>
            <a:r>
              <a:rPr lang="en-US" altLang="ko-KR" sz="2800" dirty="0">
                <a:solidFill>
                  <a:srgbClr val="0070C0"/>
                </a:solidFill>
              </a:rPr>
              <a:t>raw measurement </a:t>
            </a:r>
            <a:r>
              <a:rPr lang="en-US" altLang="ko-KR" sz="2800" dirty="0"/>
              <a:t>of </a:t>
            </a:r>
            <a:r>
              <a:rPr lang="en-US" altLang="ko-KR" sz="2800" dirty="0">
                <a:solidFill>
                  <a:srgbClr val="0070C0"/>
                </a:solidFill>
              </a:rPr>
              <a:t>game performance </a:t>
            </a:r>
            <a:r>
              <a:rPr lang="en-US" altLang="ko-KR" sz="2800" dirty="0"/>
              <a:t>is the </a:t>
            </a:r>
            <a:r>
              <a:rPr lang="en-US" altLang="ko-KR" sz="2800" b="1" dirty="0"/>
              <a:t>maximum</a:t>
            </a:r>
            <a:r>
              <a:rPr lang="en-US" altLang="ko-KR" sz="2800" dirty="0"/>
              <a:t> and </a:t>
            </a:r>
            <a:r>
              <a:rPr lang="en-US" altLang="ko-KR" sz="2800" b="1" dirty="0"/>
              <a:t>minimum</a:t>
            </a:r>
            <a:r>
              <a:rPr lang="en-US" altLang="ko-KR" sz="2800" dirty="0"/>
              <a:t> </a:t>
            </a:r>
            <a:r>
              <a:rPr lang="en-US" altLang="ko-KR" sz="2800" dirty="0">
                <a:solidFill>
                  <a:srgbClr val="0070C0"/>
                </a:solidFill>
              </a:rPr>
              <a:t>frame rate </a:t>
            </a:r>
            <a:r>
              <a:rPr lang="en-US" altLang="ko-KR" sz="2800" dirty="0"/>
              <a:t>for a section of a game. </a:t>
            </a:r>
          </a:p>
          <a:p>
            <a:r>
              <a:rPr lang="en-US" altLang="ko-KR" sz="2800" dirty="0"/>
              <a:t>We can </a:t>
            </a:r>
          </a:p>
          <a:p>
            <a:pPr lvl="1"/>
            <a:r>
              <a:rPr lang="en-US" altLang="ko-KR" sz="2600" dirty="0"/>
              <a:t>make use of a Creative Commons </a:t>
            </a:r>
            <a:r>
              <a:rPr lang="en-US" altLang="ko-KR" sz="2600" b="1" dirty="0"/>
              <a:t>Frames Per Second</a:t>
            </a:r>
            <a:r>
              <a:rPr lang="en-US" altLang="ko-KR" sz="2600" dirty="0"/>
              <a:t> (</a:t>
            </a:r>
            <a:r>
              <a:rPr lang="en-US" altLang="ko-KR" sz="2600" b="1" dirty="0"/>
              <a:t>FPS</a:t>
            </a:r>
            <a:r>
              <a:rPr lang="en-US" altLang="ko-KR" sz="2600" dirty="0"/>
              <a:t>) calculation script to </a:t>
            </a:r>
            <a:r>
              <a:rPr lang="en-US" altLang="ko-KR" sz="2600" dirty="0">
                <a:solidFill>
                  <a:srgbClr val="0070C0"/>
                </a:solidFill>
              </a:rPr>
              <a:t>record</a:t>
            </a:r>
            <a:r>
              <a:rPr lang="en-US" altLang="ko-KR" sz="2600" dirty="0"/>
              <a:t> the </a:t>
            </a:r>
            <a:r>
              <a:rPr lang="en-US" altLang="ko-KR" sz="2600" b="1" dirty="0"/>
              <a:t>maximum</a:t>
            </a:r>
            <a:r>
              <a:rPr lang="en-US" altLang="ko-KR" sz="2600" dirty="0"/>
              <a:t> and </a:t>
            </a:r>
            <a:r>
              <a:rPr lang="en-US" altLang="ko-KR" sz="2600" b="1" dirty="0"/>
              <a:t>minimum</a:t>
            </a:r>
            <a:r>
              <a:rPr lang="en-US" altLang="ko-KR" sz="2600" dirty="0"/>
              <a:t> </a:t>
            </a:r>
            <a:r>
              <a:rPr lang="en-US" altLang="ko-KR" sz="2600" dirty="0">
                <a:solidFill>
                  <a:srgbClr val="0070C0"/>
                </a:solidFill>
              </a:rPr>
              <a:t>frame rates </a:t>
            </a:r>
            <a:r>
              <a:rPr lang="en-US" altLang="ko-KR" sz="2600" dirty="0"/>
              <a:t>for a game performing mathematics calculations for each frame.</a:t>
            </a:r>
            <a:endParaRPr lang="ko-KR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3689182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600" b="1" dirty="0"/>
              <a:t>Optimization 5</a:t>
            </a:r>
            <a:endParaRPr lang="ko-KR" altLang="en-US" sz="6600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Minimize the number of draw calls</a:t>
            </a:r>
          </a:p>
          <a:p>
            <a:endParaRPr lang="en-US" altLang="ko-KR" sz="3000" dirty="0"/>
          </a:p>
        </p:txBody>
      </p:sp>
    </p:spTree>
    <p:extLst>
      <p:ext uri="{BB962C8B-B14F-4D97-AF65-F5344CB8AC3E}">
        <p14:creationId xmlns:p14="http://schemas.microsoft.com/office/powerpoint/2010/main" val="3231774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22959" y="286604"/>
            <a:ext cx="7683731" cy="1450757"/>
          </a:xfrm>
        </p:spPr>
        <p:txBody>
          <a:bodyPr>
            <a:noAutofit/>
          </a:bodyPr>
          <a:lstStyle/>
          <a:p>
            <a:r>
              <a:rPr lang="en-US" altLang="ko-KR" sz="3600" b="1" dirty="0"/>
              <a:t>5A. Improving performance with LOD groups</a:t>
            </a:r>
            <a:endParaRPr lang="ko-KR" alt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8002386" cy="4023360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Detailed geometry and high-resolution texture maps can be a </a:t>
            </a:r>
            <a:r>
              <a:rPr lang="en-US" altLang="ko-KR" sz="3200" b="1" dirty="0"/>
              <a:t>double-edged</a:t>
            </a:r>
            <a:r>
              <a:rPr lang="en-US" altLang="ko-KR" sz="3200" dirty="0"/>
              <a:t> sword: </a:t>
            </a:r>
          </a:p>
          <a:p>
            <a:pPr lvl="1"/>
            <a:r>
              <a:rPr lang="en-US" altLang="ko-KR" sz="2800" dirty="0"/>
              <a:t>they can deliver a better visual experience, but </a:t>
            </a:r>
          </a:p>
          <a:p>
            <a:pPr lvl="1"/>
            <a:r>
              <a:rPr lang="en-US" altLang="ko-KR" sz="2800" dirty="0"/>
              <a:t>they can impact negatively on the game's performance.</a:t>
            </a:r>
          </a:p>
          <a:p>
            <a:r>
              <a:rPr lang="en-US" altLang="ko-KR" sz="3200" b="1" dirty="0"/>
              <a:t>LOD groups </a:t>
            </a:r>
            <a:r>
              <a:rPr lang="en-US" altLang="ko-KR" sz="3200" dirty="0"/>
              <a:t>address this issue by </a:t>
            </a:r>
          </a:p>
          <a:p>
            <a:pPr lvl="1"/>
            <a:r>
              <a:rPr lang="en-US" altLang="ko-KR" sz="2800" dirty="0"/>
              <a:t>replacing high-quality objects by simplified versions </a:t>
            </a:r>
          </a:p>
          <a:p>
            <a:pPr lvl="2"/>
            <a:r>
              <a:rPr lang="en-US" altLang="ko-KR" sz="2400" dirty="0"/>
              <a:t>whenever that object takes up a smaller portion of the screen than necessary for a high-quality version to make a significant difference.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006393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22959" y="286604"/>
            <a:ext cx="7683731" cy="1450757"/>
          </a:xfrm>
        </p:spPr>
        <p:txBody>
          <a:bodyPr>
            <a:noAutofit/>
          </a:bodyPr>
          <a:lstStyle/>
          <a:p>
            <a:r>
              <a:rPr lang="en-US" altLang="ko-KR" sz="3600" b="1" dirty="0"/>
              <a:t>5A. Improving performance with LOD groups</a:t>
            </a:r>
            <a:endParaRPr lang="ko-KR" altLang="en-US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75" y="2124075"/>
            <a:ext cx="7505700" cy="3467100"/>
          </a:xfrm>
        </p:spPr>
      </p:pic>
    </p:spTree>
    <p:extLst>
      <p:ext uri="{BB962C8B-B14F-4D97-AF65-F5344CB8AC3E}">
        <p14:creationId xmlns:p14="http://schemas.microsoft.com/office/powerpoint/2010/main" val="16666665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7D98C7-3A6D-4D72-B88C-FEF821FAA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Mini-Projects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CE9F49-1A7E-466F-B4FE-8C04C2D2E9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193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b="1" dirty="0">
                <a:solidFill>
                  <a:srgbClr val="0070C0"/>
                </a:solidFill>
              </a:rPr>
              <a:t>2A. Improving efficiency with delegates and events and avoiding </a:t>
            </a:r>
            <a:r>
              <a:rPr lang="en-US" altLang="ko-KR" sz="3600" b="1" dirty="0" err="1">
                <a:solidFill>
                  <a:srgbClr val="0070C0"/>
                </a:solidFill>
              </a:rPr>
              <a:t>SendMessage</a:t>
            </a:r>
            <a:r>
              <a:rPr lang="en-US" altLang="ko-KR" sz="3600" b="1" dirty="0">
                <a:solidFill>
                  <a:srgbClr val="0070C0"/>
                </a:solidFill>
              </a:rPr>
              <a:t>!</a:t>
            </a:r>
            <a:endParaRPr lang="ko-KR" altLang="en-US" sz="3600" dirty="0">
              <a:solidFill>
                <a:srgbClr val="0070C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5272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b="1" dirty="0">
                <a:solidFill>
                  <a:srgbClr val="0070C0"/>
                </a:solidFill>
              </a:rPr>
              <a:t>2A. Improving efficiency with delegates and events and avoiding </a:t>
            </a:r>
            <a:r>
              <a:rPr lang="en-US" altLang="ko-KR" sz="3600" b="1" dirty="0" err="1">
                <a:solidFill>
                  <a:srgbClr val="0070C0"/>
                </a:solidFill>
              </a:rPr>
              <a:t>SendMessage</a:t>
            </a:r>
            <a:r>
              <a:rPr lang="en-US" altLang="ko-KR" sz="3600" b="1" dirty="0">
                <a:solidFill>
                  <a:srgbClr val="0070C0"/>
                </a:solidFill>
              </a:rPr>
              <a:t>!</a:t>
            </a:r>
            <a:endParaRPr lang="ko-KR" altLang="en-US" sz="3600" dirty="0">
              <a:solidFill>
                <a:srgbClr val="0070C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2959" y="1845734"/>
            <a:ext cx="7974677" cy="4023360"/>
          </a:xfrm>
        </p:spPr>
        <p:txBody>
          <a:bodyPr>
            <a:noAutofit/>
          </a:bodyPr>
          <a:lstStyle/>
          <a:p>
            <a:r>
              <a:rPr lang="en-US" altLang="ko-KR" sz="2800" dirty="0"/>
              <a:t>In this project, </a:t>
            </a:r>
          </a:p>
          <a:p>
            <a:pPr lvl="1"/>
            <a:r>
              <a:rPr lang="en-US" altLang="ko-KR" sz="2600" dirty="0"/>
              <a:t>we'll have a </a:t>
            </a:r>
            <a:r>
              <a:rPr lang="en-US" altLang="ko-KR" sz="2600" b="1" dirty="0"/>
              <a:t>manager</a:t>
            </a:r>
            <a:r>
              <a:rPr lang="en-US" altLang="ko-KR" sz="2600" dirty="0"/>
              <a:t> class that will </a:t>
            </a:r>
            <a:r>
              <a:rPr lang="en-US" altLang="ko-KR" sz="2600" dirty="0">
                <a:solidFill>
                  <a:srgbClr val="00B050"/>
                </a:solidFill>
              </a:rPr>
              <a:t>publish new events when UI buttons are clicked</a:t>
            </a:r>
            <a:r>
              <a:rPr lang="en-US" altLang="ko-KR" sz="2600" dirty="0"/>
              <a:t>. </a:t>
            </a:r>
          </a:p>
          <a:p>
            <a:r>
              <a:rPr lang="en-US" altLang="ko-KR" sz="2800" dirty="0"/>
              <a:t>We'll create some UI objects, </a:t>
            </a:r>
          </a:p>
          <a:p>
            <a:pPr lvl="1"/>
            <a:r>
              <a:rPr lang="en-US" altLang="ko-KR" sz="2600" dirty="0"/>
              <a:t>some of which subscribe to the color change events, so that each time a color change event is published, </a:t>
            </a:r>
          </a:p>
          <a:p>
            <a:pPr lvl="1"/>
            <a:r>
              <a:rPr lang="en-US" altLang="ko-KR" sz="2600" dirty="0"/>
              <a:t>subscribed UI objects receive the event message and change their color accordingly.</a:t>
            </a:r>
            <a:endParaRPr lang="ko-KR" altLang="en-US" sz="5800" dirty="0"/>
          </a:p>
        </p:txBody>
      </p:sp>
    </p:spTree>
    <p:extLst>
      <p:ext uri="{BB962C8B-B14F-4D97-AF65-F5344CB8AC3E}">
        <p14:creationId xmlns:p14="http://schemas.microsoft.com/office/powerpoint/2010/main" val="35443850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b="1" dirty="0">
                <a:solidFill>
                  <a:srgbClr val="0070C0"/>
                </a:solidFill>
              </a:rPr>
              <a:t>2A. Improving efficiency with delegates and events and avoiding </a:t>
            </a:r>
            <a:r>
              <a:rPr lang="en-US" altLang="ko-KR" sz="3600" b="1" dirty="0" err="1">
                <a:solidFill>
                  <a:srgbClr val="0070C0"/>
                </a:solidFill>
              </a:rPr>
              <a:t>SendMessage</a:t>
            </a:r>
            <a:r>
              <a:rPr lang="en-US" altLang="ko-KR" sz="3600" b="1" dirty="0">
                <a:solidFill>
                  <a:srgbClr val="0070C0"/>
                </a:solidFill>
              </a:rPr>
              <a:t>!</a:t>
            </a:r>
            <a:endParaRPr lang="ko-KR" altLang="en-US" sz="3600" dirty="0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1. </a:t>
            </a:r>
            <a:r>
              <a:rPr lang="en-US" altLang="ko-KR" sz="2800" dirty="0">
                <a:solidFill>
                  <a:srgbClr val="FF0000"/>
                </a:solidFill>
              </a:rPr>
              <a:t>Create</a:t>
            </a:r>
            <a:r>
              <a:rPr lang="en-US" altLang="ko-KR" sz="2800" dirty="0"/>
              <a:t> a new 2D project.</a:t>
            </a:r>
          </a:p>
          <a:p>
            <a:r>
              <a:rPr lang="en-US" altLang="ko-KR" sz="2800" dirty="0"/>
              <a:t>2. </a:t>
            </a:r>
            <a:r>
              <a:rPr lang="en-US" altLang="ko-KR" sz="2800" dirty="0">
                <a:solidFill>
                  <a:srgbClr val="FF0000"/>
                </a:solidFill>
              </a:rPr>
              <a:t>Add</a:t>
            </a:r>
            <a:r>
              <a:rPr lang="en-US" altLang="ko-KR" sz="2800" dirty="0"/>
              <a:t> the following </a:t>
            </a:r>
            <a:r>
              <a:rPr lang="en-US" altLang="ko-KR" sz="2800" b="1" dirty="0"/>
              <a:t>C# script</a:t>
            </a:r>
            <a:r>
              <a:rPr lang="en-US" altLang="ko-KR" sz="2800" dirty="0"/>
              <a:t> class </a:t>
            </a:r>
            <a:r>
              <a:rPr lang="en-US" altLang="ko-KR" sz="2800" b="1" dirty="0" err="1"/>
              <a:t>ColorManager</a:t>
            </a:r>
            <a:r>
              <a:rPr lang="en-US" altLang="ko-KR" sz="2800" dirty="0"/>
              <a:t> to the </a:t>
            </a:r>
            <a:r>
              <a:rPr lang="en-US" altLang="ko-KR" sz="2800" b="1" dirty="0"/>
              <a:t>Main Camera</a:t>
            </a:r>
            <a:r>
              <a:rPr lang="en-US" altLang="ko-KR" sz="2800" dirty="0"/>
              <a:t>:</a:t>
            </a:r>
            <a:endParaRPr lang="ko-KR" alt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4594860" y="1845734"/>
            <a:ext cx="4572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>
                <a:latin typeface="CourierStd"/>
              </a:rPr>
              <a:t>using </a:t>
            </a:r>
            <a:r>
              <a:rPr lang="en-US" altLang="ko-KR" sz="1200" dirty="0" err="1">
                <a:latin typeface="CourierStd"/>
              </a:rPr>
              <a:t>UnityEngine</a:t>
            </a:r>
            <a:r>
              <a:rPr lang="en-US" altLang="ko-KR" sz="1200" dirty="0">
                <a:latin typeface="CourierStd"/>
              </a:rPr>
              <a:t>;</a:t>
            </a:r>
          </a:p>
          <a:p>
            <a:r>
              <a:rPr lang="en-US" altLang="ko-KR" sz="1200" dirty="0">
                <a:latin typeface="CourierStd"/>
              </a:rPr>
              <a:t>using </a:t>
            </a:r>
            <a:r>
              <a:rPr lang="en-US" altLang="ko-KR" sz="1200" dirty="0" err="1">
                <a:latin typeface="CourierStd"/>
              </a:rPr>
              <a:t>System.Collections</a:t>
            </a:r>
            <a:r>
              <a:rPr lang="en-US" altLang="ko-KR" sz="1200" dirty="0">
                <a:latin typeface="CourierStd"/>
              </a:rPr>
              <a:t>;</a:t>
            </a:r>
          </a:p>
          <a:p>
            <a:r>
              <a:rPr lang="en-US" altLang="ko-KR" sz="1200" dirty="0">
                <a:latin typeface="CourierStd"/>
              </a:rPr>
              <a:t>public class </a:t>
            </a:r>
            <a:r>
              <a:rPr lang="en-US" altLang="ko-KR" sz="1200" dirty="0" err="1">
                <a:latin typeface="CourierStd"/>
              </a:rPr>
              <a:t>ColorManager</a:t>
            </a:r>
            <a:r>
              <a:rPr lang="en-US" altLang="ko-KR" sz="1200" dirty="0">
                <a:latin typeface="CourierStd"/>
              </a:rPr>
              <a:t> : </a:t>
            </a:r>
            <a:r>
              <a:rPr lang="en-US" altLang="ko-KR" sz="1200" dirty="0" err="1">
                <a:latin typeface="CourierStd"/>
              </a:rPr>
              <a:t>MonoBehaviour</a:t>
            </a:r>
            <a:r>
              <a:rPr lang="en-US" altLang="ko-KR" sz="1200" dirty="0">
                <a:latin typeface="CourierStd"/>
              </a:rPr>
              <a:t> {</a:t>
            </a:r>
          </a:p>
          <a:p>
            <a:r>
              <a:rPr lang="en-US" altLang="ko-KR" sz="1200" dirty="0">
                <a:latin typeface="CourierStd"/>
              </a:rPr>
              <a:t>public void </a:t>
            </a:r>
            <a:r>
              <a:rPr lang="en-US" altLang="ko-KR" sz="1200" dirty="0" err="1">
                <a:latin typeface="CourierStd"/>
              </a:rPr>
              <a:t>BUTTON_ACTION_make_green</a:t>
            </a:r>
            <a:r>
              <a:rPr lang="en-US" altLang="ko-KR" sz="1200" dirty="0">
                <a:latin typeface="CourierStd"/>
              </a:rPr>
              <a:t>(){</a:t>
            </a:r>
          </a:p>
          <a:p>
            <a:r>
              <a:rPr lang="en-US" altLang="ko-KR" sz="1200" dirty="0" err="1">
                <a:latin typeface="CourierStd"/>
              </a:rPr>
              <a:t>PublishColorEvent</a:t>
            </a:r>
            <a:r>
              <a:rPr lang="en-US" altLang="ko-KR" sz="1200" dirty="0">
                <a:latin typeface="CourierStd"/>
              </a:rPr>
              <a:t>(</a:t>
            </a:r>
            <a:r>
              <a:rPr lang="en-US" altLang="ko-KR" sz="1200" dirty="0" err="1">
                <a:latin typeface="CourierStd"/>
              </a:rPr>
              <a:t>Color.green</a:t>
            </a:r>
            <a:r>
              <a:rPr lang="en-US" altLang="ko-KR" sz="1200" dirty="0">
                <a:latin typeface="CourierStd"/>
              </a:rPr>
              <a:t>);</a:t>
            </a:r>
          </a:p>
          <a:p>
            <a:r>
              <a:rPr lang="en-US" altLang="ko-KR" sz="1200" dirty="0">
                <a:latin typeface="CourierStd"/>
              </a:rPr>
              <a:t>}</a:t>
            </a:r>
          </a:p>
          <a:p>
            <a:r>
              <a:rPr lang="en-US" altLang="ko-KR" sz="1200" dirty="0">
                <a:latin typeface="CourierStd"/>
              </a:rPr>
              <a:t>public void </a:t>
            </a:r>
            <a:r>
              <a:rPr lang="en-US" altLang="ko-KR" sz="1200" dirty="0" err="1">
                <a:latin typeface="CourierStd"/>
              </a:rPr>
              <a:t>BUTTON_ACTION_make_blue</a:t>
            </a:r>
            <a:r>
              <a:rPr lang="en-US" altLang="ko-KR" sz="1200" dirty="0">
                <a:latin typeface="CourierStd"/>
              </a:rPr>
              <a:t>(){</a:t>
            </a:r>
          </a:p>
          <a:p>
            <a:r>
              <a:rPr lang="en-US" altLang="ko-KR" sz="1200" dirty="0" err="1">
                <a:latin typeface="CourierStd"/>
              </a:rPr>
              <a:t>PublishColorEvent</a:t>
            </a:r>
            <a:r>
              <a:rPr lang="en-US" altLang="ko-KR" sz="1200" dirty="0">
                <a:latin typeface="CourierStd"/>
              </a:rPr>
              <a:t>(</a:t>
            </a:r>
            <a:r>
              <a:rPr lang="en-US" altLang="ko-KR" sz="1200" dirty="0" err="1">
                <a:latin typeface="CourierStd"/>
              </a:rPr>
              <a:t>Color.blue</a:t>
            </a:r>
            <a:r>
              <a:rPr lang="en-US" altLang="ko-KR" sz="1200" dirty="0">
                <a:latin typeface="CourierStd"/>
              </a:rPr>
              <a:t>);</a:t>
            </a:r>
          </a:p>
          <a:p>
            <a:r>
              <a:rPr lang="en-US" altLang="ko-KR" sz="1200" dirty="0">
                <a:latin typeface="CourierStd"/>
              </a:rPr>
              <a:t>}</a:t>
            </a:r>
          </a:p>
          <a:p>
            <a:r>
              <a:rPr lang="en-US" altLang="ko-KR" sz="1200" dirty="0">
                <a:latin typeface="CourierStd"/>
              </a:rPr>
              <a:t>public void </a:t>
            </a:r>
            <a:r>
              <a:rPr lang="en-US" altLang="ko-KR" sz="1200" dirty="0" err="1">
                <a:latin typeface="CourierStd"/>
              </a:rPr>
              <a:t>BUTTON_ACTION_make_red</a:t>
            </a:r>
            <a:r>
              <a:rPr lang="en-US" altLang="ko-KR" sz="1200" dirty="0">
                <a:latin typeface="CourierStd"/>
              </a:rPr>
              <a:t>(){</a:t>
            </a:r>
          </a:p>
          <a:p>
            <a:r>
              <a:rPr lang="en-US" altLang="ko-KR" sz="1200" dirty="0" err="1">
                <a:latin typeface="CourierStd"/>
              </a:rPr>
              <a:t>PublishColorEvent</a:t>
            </a:r>
            <a:r>
              <a:rPr lang="en-US" altLang="ko-KR" sz="1200" dirty="0">
                <a:latin typeface="CourierStd"/>
              </a:rPr>
              <a:t>(</a:t>
            </a:r>
            <a:r>
              <a:rPr lang="en-US" altLang="ko-KR" sz="1200" dirty="0" err="1">
                <a:latin typeface="CourierStd"/>
              </a:rPr>
              <a:t>Color.red</a:t>
            </a:r>
            <a:r>
              <a:rPr lang="en-US" altLang="ko-KR" sz="1200" dirty="0">
                <a:latin typeface="CourierStd"/>
              </a:rPr>
              <a:t>);</a:t>
            </a:r>
          </a:p>
          <a:p>
            <a:r>
              <a:rPr lang="en-US" altLang="ko-KR" sz="1200" dirty="0">
                <a:latin typeface="CourierStd"/>
              </a:rPr>
              <a:t>}</a:t>
            </a:r>
          </a:p>
          <a:p>
            <a:r>
              <a:rPr lang="en-US" altLang="ko-KR" sz="1200" dirty="0">
                <a:latin typeface="CourierStd"/>
              </a:rPr>
              <a:t>public delegate void </a:t>
            </a:r>
            <a:r>
              <a:rPr lang="en-US" altLang="ko-KR" sz="1200" dirty="0" err="1">
                <a:latin typeface="CourierStd"/>
              </a:rPr>
              <a:t>ColorChangeHandler</a:t>
            </a:r>
            <a:r>
              <a:rPr lang="en-US" altLang="ko-KR" sz="1200" dirty="0">
                <a:latin typeface="CourierStd"/>
              </a:rPr>
              <a:t>(Color </a:t>
            </a:r>
            <a:r>
              <a:rPr lang="en-US" altLang="ko-KR" sz="1200" dirty="0" err="1">
                <a:latin typeface="CourierStd"/>
              </a:rPr>
              <a:t>newColor</a:t>
            </a:r>
            <a:r>
              <a:rPr lang="en-US" altLang="ko-KR" sz="1200" dirty="0">
                <a:latin typeface="CourierStd"/>
              </a:rPr>
              <a:t>);</a:t>
            </a:r>
          </a:p>
          <a:p>
            <a:r>
              <a:rPr lang="en-US" altLang="ko-KR" sz="1200" dirty="0">
                <a:latin typeface="CourierStd"/>
              </a:rPr>
              <a:t>public static event </a:t>
            </a:r>
            <a:r>
              <a:rPr lang="en-US" altLang="ko-KR" sz="1200" dirty="0" err="1">
                <a:latin typeface="CourierStd"/>
              </a:rPr>
              <a:t>ColorChangeHandler</a:t>
            </a:r>
            <a:r>
              <a:rPr lang="en-US" altLang="ko-KR" sz="1200" dirty="0">
                <a:latin typeface="CourierStd"/>
              </a:rPr>
              <a:t> </a:t>
            </a:r>
            <a:r>
              <a:rPr lang="en-US" altLang="ko-KR" sz="1200" dirty="0" err="1">
                <a:latin typeface="CourierStd"/>
              </a:rPr>
              <a:t>onChangeColor</a:t>
            </a:r>
            <a:r>
              <a:rPr lang="en-US" altLang="ko-KR" sz="1200" dirty="0">
                <a:latin typeface="CourierStd"/>
              </a:rPr>
              <a:t>;</a:t>
            </a:r>
          </a:p>
          <a:p>
            <a:r>
              <a:rPr lang="en-US" altLang="ko-KR" sz="1200" dirty="0">
                <a:latin typeface="CourierStd"/>
              </a:rPr>
              <a:t>private void </a:t>
            </a:r>
            <a:r>
              <a:rPr lang="en-US" altLang="ko-KR" sz="1200" dirty="0" err="1">
                <a:latin typeface="CourierStd"/>
              </a:rPr>
              <a:t>PublishColorEvent</a:t>
            </a:r>
            <a:r>
              <a:rPr lang="en-US" altLang="ko-KR" sz="1200" dirty="0">
                <a:latin typeface="CourierStd"/>
              </a:rPr>
              <a:t>(Color </a:t>
            </a:r>
            <a:r>
              <a:rPr lang="en-US" altLang="ko-KR" sz="1200" dirty="0" err="1">
                <a:latin typeface="CourierStd"/>
              </a:rPr>
              <a:t>newColor</a:t>
            </a:r>
            <a:r>
              <a:rPr lang="en-US" altLang="ko-KR" sz="1200" dirty="0">
                <a:latin typeface="CourierStd"/>
              </a:rPr>
              <a:t>){</a:t>
            </a:r>
          </a:p>
          <a:p>
            <a:r>
              <a:rPr lang="en-US" altLang="ko-KR" sz="1200" dirty="0">
                <a:latin typeface="CourierStd"/>
              </a:rPr>
              <a:t>// if there is at least one listener to this delegate</a:t>
            </a:r>
          </a:p>
          <a:p>
            <a:r>
              <a:rPr lang="en-US" altLang="ko-KR" sz="1200" dirty="0">
                <a:latin typeface="CourierStd"/>
              </a:rPr>
              <a:t>if(</a:t>
            </a:r>
            <a:r>
              <a:rPr lang="en-US" altLang="ko-KR" sz="1200" dirty="0" err="1">
                <a:latin typeface="CourierStd"/>
              </a:rPr>
              <a:t>onChangeColor</a:t>
            </a:r>
            <a:r>
              <a:rPr lang="en-US" altLang="ko-KR" sz="1200" dirty="0">
                <a:latin typeface="CourierStd"/>
              </a:rPr>
              <a:t> != null){</a:t>
            </a:r>
          </a:p>
          <a:p>
            <a:r>
              <a:rPr lang="en-US" altLang="ko-KR" sz="1200" dirty="0">
                <a:latin typeface="CourierStd"/>
              </a:rPr>
              <a:t>// broadcast change color event</a:t>
            </a:r>
          </a:p>
          <a:p>
            <a:r>
              <a:rPr lang="en-US" altLang="ko-KR" sz="1200" dirty="0" err="1">
                <a:latin typeface="CourierStd"/>
              </a:rPr>
              <a:t>onChangeColor</a:t>
            </a:r>
            <a:r>
              <a:rPr lang="en-US" altLang="ko-KR" sz="1200" dirty="0">
                <a:latin typeface="CourierStd"/>
              </a:rPr>
              <a:t>(</a:t>
            </a:r>
            <a:r>
              <a:rPr lang="en-US" altLang="ko-KR" sz="1200" dirty="0" err="1">
                <a:latin typeface="CourierStd"/>
              </a:rPr>
              <a:t>newColor</a:t>
            </a:r>
            <a:r>
              <a:rPr lang="en-US" altLang="ko-KR" sz="1200" dirty="0">
                <a:latin typeface="CourierStd"/>
              </a:rPr>
              <a:t>);</a:t>
            </a:r>
          </a:p>
          <a:p>
            <a:r>
              <a:rPr lang="en-US" altLang="ko-KR" sz="1200" dirty="0">
                <a:latin typeface="CourierStd"/>
              </a:rPr>
              <a:t>}</a:t>
            </a:r>
          </a:p>
          <a:p>
            <a:r>
              <a:rPr lang="en-US" altLang="ko-KR" sz="1200" dirty="0">
                <a:latin typeface="CourierStd"/>
              </a:rPr>
              <a:t>}</a:t>
            </a:r>
          </a:p>
          <a:p>
            <a:r>
              <a:rPr lang="en-US" altLang="ko-KR" sz="1200" dirty="0">
                <a:latin typeface="CourierStd"/>
              </a:rPr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395192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b="1" dirty="0">
                <a:solidFill>
                  <a:srgbClr val="0070C0"/>
                </a:solidFill>
              </a:rPr>
              <a:t>2A. Improving efficiency with delegates and events and avoiding </a:t>
            </a:r>
            <a:r>
              <a:rPr lang="en-US" altLang="ko-KR" sz="3600" b="1" dirty="0" err="1">
                <a:solidFill>
                  <a:srgbClr val="0070C0"/>
                </a:solidFill>
              </a:rPr>
              <a:t>SendMessage</a:t>
            </a:r>
            <a:r>
              <a:rPr lang="en-US" altLang="ko-KR" sz="3600" b="1" dirty="0">
                <a:solidFill>
                  <a:srgbClr val="0070C0"/>
                </a:solidFill>
              </a:rPr>
              <a:t>!</a:t>
            </a:r>
            <a:endParaRPr lang="ko-KR" altLang="en-US" sz="3600" dirty="0">
              <a:solidFill>
                <a:srgbClr val="0070C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2959" y="1845734"/>
            <a:ext cx="7974677" cy="4023360"/>
          </a:xfrm>
        </p:spPr>
        <p:txBody>
          <a:bodyPr>
            <a:noAutofit/>
          </a:bodyPr>
          <a:lstStyle/>
          <a:p>
            <a:r>
              <a:rPr lang="en-US" altLang="ko-KR" sz="2800" dirty="0"/>
              <a:t>3. </a:t>
            </a:r>
            <a:r>
              <a:rPr lang="en-US" altLang="ko-KR" sz="2800" dirty="0">
                <a:solidFill>
                  <a:srgbClr val="FF0000"/>
                </a:solidFill>
              </a:rPr>
              <a:t>Create</a:t>
            </a:r>
            <a:r>
              <a:rPr lang="en-US" altLang="ko-KR" sz="2800" dirty="0"/>
              <a:t> two </a:t>
            </a:r>
            <a:r>
              <a:rPr lang="en-US" altLang="ko-KR" sz="2800" b="1" dirty="0"/>
              <a:t>UI Image </a:t>
            </a:r>
            <a:r>
              <a:rPr lang="en-US" altLang="ko-KR" sz="2800" dirty="0"/>
              <a:t>objects and two </a:t>
            </a:r>
            <a:r>
              <a:rPr lang="en-US" altLang="ko-KR" sz="2800" b="1" dirty="0"/>
              <a:t>UI Text objects</a:t>
            </a:r>
            <a:r>
              <a:rPr lang="en-US" altLang="ko-KR" sz="2800" dirty="0"/>
              <a:t>. </a:t>
            </a:r>
          </a:p>
          <a:p>
            <a:pPr lvl="1"/>
            <a:r>
              <a:rPr lang="en-US" altLang="ko-KR" sz="2600" dirty="0">
                <a:solidFill>
                  <a:srgbClr val="FF0000"/>
                </a:solidFill>
              </a:rPr>
              <a:t>Position</a:t>
            </a:r>
            <a:r>
              <a:rPr lang="en-US" altLang="ko-KR" sz="2600" dirty="0"/>
              <a:t> one </a:t>
            </a:r>
            <a:r>
              <a:rPr lang="en-US" altLang="ko-KR" sz="2600" b="1" dirty="0"/>
              <a:t>Image</a:t>
            </a:r>
            <a:r>
              <a:rPr lang="en-US" altLang="ko-KR" sz="2600" dirty="0"/>
              <a:t> and </a:t>
            </a:r>
            <a:r>
              <a:rPr lang="en-US" altLang="ko-KR" sz="2600" b="1" dirty="0"/>
              <a:t>Text</a:t>
            </a:r>
            <a:r>
              <a:rPr lang="en-US" altLang="ko-KR" sz="2600" dirty="0"/>
              <a:t> object to the </a:t>
            </a:r>
            <a:r>
              <a:rPr lang="en-US" altLang="ko-KR" sz="2600" dirty="0">
                <a:solidFill>
                  <a:srgbClr val="0070C0"/>
                </a:solidFill>
              </a:rPr>
              <a:t>lower left of the screen</a:t>
            </a:r>
            <a:r>
              <a:rPr lang="en-US" altLang="ko-KR" sz="2600" dirty="0"/>
              <a:t> and </a:t>
            </a:r>
          </a:p>
          <a:p>
            <a:pPr lvl="1"/>
            <a:r>
              <a:rPr lang="en-US" altLang="ko-KR" sz="2600" dirty="0">
                <a:solidFill>
                  <a:srgbClr val="FF0000"/>
                </a:solidFill>
              </a:rPr>
              <a:t>position</a:t>
            </a:r>
            <a:r>
              <a:rPr lang="en-US" altLang="ko-KR" sz="2600" dirty="0"/>
              <a:t> the other to the </a:t>
            </a:r>
            <a:r>
              <a:rPr lang="en-US" altLang="ko-KR" sz="2600" dirty="0">
                <a:solidFill>
                  <a:srgbClr val="0070C0"/>
                </a:solidFill>
              </a:rPr>
              <a:t>lower right of the screen</a:t>
            </a:r>
            <a:r>
              <a:rPr lang="en-US" altLang="ko-KR" sz="2600" dirty="0"/>
              <a:t>. </a:t>
            </a:r>
          </a:p>
          <a:p>
            <a:pPr lvl="1"/>
            <a:r>
              <a:rPr lang="en-US" altLang="ko-KR" sz="2600" dirty="0">
                <a:solidFill>
                  <a:srgbClr val="FF0000"/>
                </a:solidFill>
              </a:rPr>
              <a:t>Make</a:t>
            </a:r>
            <a:r>
              <a:rPr lang="en-US" altLang="ko-KR" sz="2600" dirty="0"/>
              <a:t> the </a:t>
            </a:r>
            <a:r>
              <a:rPr lang="en-US" altLang="ko-KR" sz="2600" b="1" dirty="0"/>
              <a:t>text</a:t>
            </a:r>
            <a:r>
              <a:rPr lang="en-US" altLang="ko-KR" sz="2600" dirty="0"/>
              <a:t> on the lower left read </a:t>
            </a:r>
            <a:r>
              <a:rPr lang="en-US" altLang="ko-KR" sz="2600" dirty="0">
                <a:solidFill>
                  <a:srgbClr val="00B050"/>
                </a:solidFill>
              </a:rPr>
              <a:t>Not listening</a:t>
            </a:r>
            <a:r>
              <a:rPr lang="en-US" altLang="ko-KR" sz="2600" dirty="0"/>
              <a:t>, and </a:t>
            </a:r>
          </a:p>
          <a:p>
            <a:pPr lvl="1"/>
            <a:r>
              <a:rPr lang="en-US" altLang="ko-KR" sz="2600" dirty="0">
                <a:solidFill>
                  <a:srgbClr val="FF0000"/>
                </a:solidFill>
              </a:rPr>
              <a:t>make</a:t>
            </a:r>
            <a:r>
              <a:rPr lang="en-US" altLang="ko-KR" sz="2600" dirty="0"/>
              <a:t> the </a:t>
            </a:r>
            <a:r>
              <a:rPr lang="en-US" altLang="ko-KR" sz="2600" b="1" dirty="0"/>
              <a:t>text</a:t>
            </a:r>
            <a:r>
              <a:rPr lang="en-US" altLang="ko-KR" sz="2600" dirty="0"/>
              <a:t> on the right of the screen read </a:t>
            </a:r>
            <a:r>
              <a:rPr lang="en-US" altLang="ko-KR" sz="2600" dirty="0">
                <a:solidFill>
                  <a:srgbClr val="00B050"/>
                </a:solidFill>
              </a:rPr>
              <a:t>I am listening</a:t>
            </a:r>
            <a:r>
              <a:rPr lang="en-US" altLang="ko-KR" sz="2600" dirty="0"/>
              <a:t>. </a:t>
            </a:r>
          </a:p>
          <a:p>
            <a:pPr lvl="1"/>
            <a:r>
              <a:rPr lang="en-US" altLang="ko-KR" sz="2600" dirty="0"/>
              <a:t>For good measure, </a:t>
            </a:r>
          </a:p>
          <a:p>
            <a:pPr lvl="2"/>
            <a:r>
              <a:rPr lang="en-US" altLang="ko-KR" sz="2200" dirty="0">
                <a:solidFill>
                  <a:srgbClr val="FF0000"/>
                </a:solidFill>
              </a:rPr>
              <a:t>add</a:t>
            </a:r>
            <a:r>
              <a:rPr lang="en-US" altLang="ko-KR" sz="2200" dirty="0"/>
              <a:t> a </a:t>
            </a:r>
            <a:r>
              <a:rPr lang="en-US" altLang="ko-KR" sz="2200" b="1" dirty="0"/>
              <a:t>Slider UI</a:t>
            </a:r>
            <a:r>
              <a:rPr lang="en-US" altLang="ko-KR" sz="2200" dirty="0"/>
              <a:t> object in the </a:t>
            </a:r>
            <a:r>
              <a:rPr lang="en-US" altLang="ko-KR" sz="2200" dirty="0">
                <a:solidFill>
                  <a:srgbClr val="0070C0"/>
                </a:solidFill>
              </a:rPr>
              <a:t>top right of the screen</a:t>
            </a:r>
            <a:r>
              <a:rPr lang="en-US" altLang="ko-KR" sz="2200" dirty="0"/>
              <a:t>.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8710835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b="1" dirty="0">
                <a:solidFill>
                  <a:srgbClr val="0070C0"/>
                </a:solidFill>
              </a:rPr>
              <a:t>2A. Improving efficiency with delegates and events and avoiding </a:t>
            </a:r>
            <a:r>
              <a:rPr lang="en-US" altLang="ko-KR" sz="3600" b="1" dirty="0" err="1">
                <a:solidFill>
                  <a:srgbClr val="0070C0"/>
                </a:solidFill>
              </a:rPr>
              <a:t>SendMessage</a:t>
            </a:r>
            <a:r>
              <a:rPr lang="en-US" altLang="ko-KR" sz="3600" b="1" dirty="0">
                <a:solidFill>
                  <a:srgbClr val="0070C0"/>
                </a:solidFill>
              </a:rPr>
              <a:t>!</a:t>
            </a:r>
            <a:endParaRPr lang="ko-KR" altLang="en-US" sz="3600" dirty="0">
              <a:solidFill>
                <a:srgbClr val="0070C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2959" y="1845734"/>
            <a:ext cx="7974677" cy="4023360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4. </a:t>
            </a:r>
            <a:r>
              <a:rPr lang="en-US" altLang="ko-KR" sz="3200" dirty="0">
                <a:solidFill>
                  <a:srgbClr val="FF0000"/>
                </a:solidFill>
              </a:rPr>
              <a:t>Create</a:t>
            </a:r>
            <a:r>
              <a:rPr lang="en-US" altLang="ko-KR" sz="3200" dirty="0"/>
              <a:t> three </a:t>
            </a:r>
            <a:r>
              <a:rPr lang="en-US" altLang="ko-KR" sz="3200" b="1" dirty="0"/>
              <a:t>UI buttons </a:t>
            </a:r>
            <a:r>
              <a:rPr lang="en-US" altLang="ko-KR" sz="3200" dirty="0"/>
              <a:t>in the </a:t>
            </a:r>
            <a:r>
              <a:rPr lang="en-US" altLang="ko-KR" sz="3200" dirty="0">
                <a:solidFill>
                  <a:srgbClr val="0070C0"/>
                </a:solidFill>
              </a:rPr>
              <a:t>top left of the screen</a:t>
            </a:r>
            <a:r>
              <a:rPr lang="en-US" altLang="ko-KR" sz="3200" dirty="0"/>
              <a:t>, </a:t>
            </a:r>
          </a:p>
          <a:p>
            <a:pPr lvl="1"/>
            <a:r>
              <a:rPr lang="en-US" altLang="ko-KR" sz="2800" dirty="0">
                <a:solidFill>
                  <a:srgbClr val="FF0000"/>
                </a:solidFill>
              </a:rPr>
              <a:t>named</a:t>
            </a:r>
            <a:r>
              <a:rPr lang="en-US" altLang="ko-KR" sz="2800" dirty="0"/>
              <a:t> </a:t>
            </a:r>
            <a:r>
              <a:rPr lang="en-US" altLang="ko-KR" sz="2800" b="1" dirty="0"/>
              <a:t>Button-GREEN</a:t>
            </a:r>
            <a:r>
              <a:rPr lang="en-US" altLang="ko-KR" sz="2800" dirty="0"/>
              <a:t>, </a:t>
            </a:r>
            <a:r>
              <a:rPr lang="en-US" altLang="ko-KR" sz="2800" b="1" dirty="0"/>
              <a:t>Button-BLUE</a:t>
            </a:r>
            <a:r>
              <a:rPr lang="en-US" altLang="ko-KR" sz="2800" dirty="0"/>
              <a:t>, and </a:t>
            </a:r>
            <a:r>
              <a:rPr lang="en-US" altLang="ko-KR" sz="2800" b="1" dirty="0"/>
              <a:t>Button-RED</a:t>
            </a:r>
            <a:r>
              <a:rPr lang="en-US" altLang="ko-KR" sz="2800" dirty="0"/>
              <a:t>, </a:t>
            </a:r>
          </a:p>
          <a:p>
            <a:pPr lvl="1"/>
            <a:r>
              <a:rPr lang="en-US" altLang="ko-KR" sz="2800" dirty="0"/>
              <a:t>with corresponding </a:t>
            </a:r>
            <a:r>
              <a:rPr lang="en-US" altLang="ko-KR" sz="2800" b="1" dirty="0"/>
              <a:t>text</a:t>
            </a:r>
            <a:r>
              <a:rPr lang="en-US" altLang="ko-KR" sz="2800" dirty="0"/>
              <a:t> reading </a:t>
            </a:r>
          </a:p>
          <a:p>
            <a:pPr lvl="2"/>
            <a:r>
              <a:rPr lang="en-US" altLang="ko-KR" sz="2400" dirty="0">
                <a:solidFill>
                  <a:srgbClr val="00B050"/>
                </a:solidFill>
              </a:rPr>
              <a:t>make things &lt;color=green&gt;GREEN&lt;/color&gt;</a:t>
            </a:r>
            <a:r>
              <a:rPr lang="en-US" altLang="ko-KR" sz="2400" dirty="0"/>
              <a:t>, </a:t>
            </a:r>
          </a:p>
          <a:p>
            <a:pPr lvl="2"/>
            <a:r>
              <a:rPr lang="en-US" altLang="ko-KR" sz="2400" dirty="0">
                <a:solidFill>
                  <a:srgbClr val="00B050"/>
                </a:solidFill>
              </a:rPr>
              <a:t>make things &lt;color=blue&gt;BLUE&lt;/ color&gt;</a:t>
            </a:r>
            <a:r>
              <a:rPr lang="en-US" altLang="ko-KR" sz="2400" dirty="0"/>
              <a:t>, and </a:t>
            </a:r>
          </a:p>
          <a:p>
            <a:pPr lvl="2"/>
            <a:r>
              <a:rPr lang="en-US" altLang="ko-KR" sz="2400" dirty="0">
                <a:solidFill>
                  <a:srgbClr val="00B050"/>
                </a:solidFill>
              </a:rPr>
              <a:t>make things &lt;color=red&gt;RED&lt;/color&gt;</a:t>
            </a:r>
            <a:r>
              <a:rPr lang="en-US" altLang="ko-KR" sz="2400" dirty="0">
                <a:solidFill>
                  <a:schemeClr val="tx1"/>
                </a:solidFill>
              </a:rPr>
              <a:t>.</a:t>
            </a:r>
            <a:endParaRPr lang="ko-KR" altLang="en-US" sz="7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935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CPU Processing is Limited</a:t>
            </a:r>
            <a:endParaRPr lang="ko-KR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325" y="3399036"/>
            <a:ext cx="7543800" cy="917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187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b="1" dirty="0">
                <a:solidFill>
                  <a:srgbClr val="0070C0"/>
                </a:solidFill>
              </a:rPr>
              <a:t>2A. Improving efficiency with delegates and events and avoiding </a:t>
            </a:r>
            <a:r>
              <a:rPr lang="en-US" altLang="ko-KR" sz="3600" b="1" dirty="0" err="1">
                <a:solidFill>
                  <a:srgbClr val="0070C0"/>
                </a:solidFill>
              </a:rPr>
              <a:t>SendMessage</a:t>
            </a:r>
            <a:r>
              <a:rPr lang="en-US" altLang="ko-KR" sz="3600" b="1" dirty="0">
                <a:solidFill>
                  <a:srgbClr val="0070C0"/>
                </a:solidFill>
              </a:rPr>
              <a:t>!</a:t>
            </a:r>
            <a:endParaRPr lang="ko-KR" altLang="en-US" sz="3600" dirty="0">
              <a:solidFill>
                <a:srgbClr val="0070C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725" y="1846263"/>
            <a:ext cx="6577000" cy="4022725"/>
          </a:xfrm>
        </p:spPr>
      </p:pic>
    </p:spTree>
    <p:extLst>
      <p:ext uri="{BB962C8B-B14F-4D97-AF65-F5344CB8AC3E}">
        <p14:creationId xmlns:p14="http://schemas.microsoft.com/office/powerpoint/2010/main" val="39432054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b="1" dirty="0">
                <a:solidFill>
                  <a:srgbClr val="0070C0"/>
                </a:solidFill>
              </a:rPr>
              <a:t>2A. Improving efficiency with delegates and events and avoiding </a:t>
            </a:r>
            <a:r>
              <a:rPr lang="en-US" altLang="ko-KR" sz="3600" b="1" dirty="0" err="1">
                <a:solidFill>
                  <a:srgbClr val="0070C0"/>
                </a:solidFill>
              </a:rPr>
              <a:t>SendMessage</a:t>
            </a:r>
            <a:r>
              <a:rPr lang="en-US" altLang="ko-KR" sz="3600" b="1" dirty="0">
                <a:solidFill>
                  <a:srgbClr val="0070C0"/>
                </a:solidFill>
              </a:rPr>
              <a:t>!</a:t>
            </a:r>
            <a:endParaRPr lang="ko-KR" altLang="en-US" sz="3600" dirty="0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5. </a:t>
            </a:r>
            <a:r>
              <a:rPr lang="en-US" altLang="ko-KR" sz="2800" dirty="0">
                <a:solidFill>
                  <a:srgbClr val="FF0000"/>
                </a:solidFill>
              </a:rPr>
              <a:t>Attach</a:t>
            </a:r>
            <a:r>
              <a:rPr lang="en-US" altLang="ko-KR" sz="2800" dirty="0"/>
              <a:t> the following </a:t>
            </a:r>
            <a:r>
              <a:rPr lang="en-US" altLang="ko-KR" sz="2800" b="1" dirty="0"/>
              <a:t>C# script </a:t>
            </a:r>
            <a:r>
              <a:rPr lang="en-US" altLang="ko-KR" sz="2800" dirty="0"/>
              <a:t>class </a:t>
            </a:r>
            <a:r>
              <a:rPr lang="en-US" altLang="ko-KR" sz="2800" b="1" dirty="0" err="1"/>
              <a:t>ColorChangeListenerImage</a:t>
            </a:r>
            <a:r>
              <a:rPr lang="en-US" altLang="ko-KR" sz="2800" dirty="0"/>
              <a:t> to both the </a:t>
            </a:r>
            <a:r>
              <a:rPr lang="en-US" altLang="ko-KR" sz="2800" b="1" dirty="0">
                <a:solidFill>
                  <a:srgbClr val="0070C0"/>
                </a:solidFill>
              </a:rPr>
              <a:t>lower-right Image</a:t>
            </a:r>
            <a:r>
              <a:rPr lang="en-US" altLang="ko-KR" sz="2800" dirty="0"/>
              <a:t> and also the </a:t>
            </a:r>
            <a:r>
              <a:rPr lang="en-US" altLang="ko-KR" sz="2800" b="1" dirty="0">
                <a:solidFill>
                  <a:srgbClr val="0070C0"/>
                </a:solidFill>
              </a:rPr>
              <a:t>Slider</a:t>
            </a:r>
            <a:r>
              <a:rPr lang="en-US" altLang="ko-KR" sz="2800" dirty="0"/>
              <a:t>:</a:t>
            </a:r>
            <a:endParaRPr lang="ko-KR" altLang="en-US" sz="3600" dirty="0"/>
          </a:p>
        </p:txBody>
      </p:sp>
      <p:sp>
        <p:nvSpPr>
          <p:cNvPr id="2" name="Rectangle 1"/>
          <p:cNvSpPr/>
          <p:nvPr/>
        </p:nvSpPr>
        <p:spPr>
          <a:xfrm>
            <a:off x="4594860" y="2114220"/>
            <a:ext cx="4572000" cy="37548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latin typeface="CourierStd"/>
              </a:rPr>
              <a:t>using </a:t>
            </a:r>
            <a:r>
              <a:rPr lang="en-US" altLang="ko-KR" sz="1400" dirty="0" err="1">
                <a:latin typeface="CourierStd"/>
              </a:rPr>
              <a:t>UnityEngine</a:t>
            </a:r>
            <a:r>
              <a:rPr lang="en-US" altLang="ko-KR" sz="1400" dirty="0">
                <a:latin typeface="CourierStd"/>
              </a:rPr>
              <a:t>;</a:t>
            </a:r>
          </a:p>
          <a:p>
            <a:r>
              <a:rPr lang="en-US" altLang="ko-KR" sz="1400" dirty="0">
                <a:latin typeface="CourierStd"/>
              </a:rPr>
              <a:t>using </a:t>
            </a:r>
            <a:r>
              <a:rPr lang="en-US" altLang="ko-KR" sz="1400" dirty="0" err="1">
                <a:latin typeface="CourierStd"/>
              </a:rPr>
              <a:t>System.Collections</a:t>
            </a:r>
            <a:r>
              <a:rPr lang="en-US" altLang="ko-KR" sz="1400" dirty="0">
                <a:latin typeface="CourierStd"/>
              </a:rPr>
              <a:t>;</a:t>
            </a:r>
          </a:p>
          <a:p>
            <a:r>
              <a:rPr lang="en-US" altLang="ko-KR" sz="1400" dirty="0">
                <a:latin typeface="CourierStd"/>
              </a:rPr>
              <a:t>using </a:t>
            </a:r>
            <a:r>
              <a:rPr lang="en-US" altLang="ko-KR" sz="1400" dirty="0" err="1">
                <a:latin typeface="CourierStd"/>
              </a:rPr>
              <a:t>UnityEngine.UI</a:t>
            </a:r>
            <a:r>
              <a:rPr lang="en-US" altLang="ko-KR" sz="1400" dirty="0">
                <a:latin typeface="CourierStd"/>
              </a:rPr>
              <a:t>;</a:t>
            </a:r>
          </a:p>
          <a:p>
            <a:r>
              <a:rPr lang="en-US" altLang="ko-KR" sz="1400" dirty="0">
                <a:latin typeface="CourierStd"/>
              </a:rPr>
              <a:t>public class </a:t>
            </a:r>
            <a:r>
              <a:rPr lang="en-US" altLang="ko-KR" sz="1400" dirty="0" err="1">
                <a:latin typeface="CourierStd"/>
              </a:rPr>
              <a:t>ColorChangeListenerImage</a:t>
            </a:r>
            <a:r>
              <a:rPr lang="en-US" altLang="ko-KR" sz="1400" dirty="0">
                <a:latin typeface="CourierStd"/>
              </a:rPr>
              <a:t> : </a:t>
            </a:r>
            <a:r>
              <a:rPr lang="en-US" altLang="ko-KR" sz="1400" dirty="0" err="1">
                <a:latin typeface="CourierStd"/>
              </a:rPr>
              <a:t>MonoBehaviour</a:t>
            </a:r>
            <a:r>
              <a:rPr lang="en-US" altLang="ko-KR" sz="1400" dirty="0">
                <a:latin typeface="CourierStd"/>
              </a:rPr>
              <a:t> {</a:t>
            </a:r>
          </a:p>
          <a:p>
            <a:r>
              <a:rPr lang="en-US" altLang="ko-KR" sz="1400" dirty="0">
                <a:latin typeface="CourierStd"/>
              </a:rPr>
              <a:t>void </a:t>
            </a:r>
            <a:r>
              <a:rPr lang="en-US" altLang="ko-KR" sz="1400" dirty="0" err="1">
                <a:latin typeface="CourierStd"/>
              </a:rPr>
              <a:t>OnEnable</a:t>
            </a:r>
            <a:r>
              <a:rPr lang="en-US" altLang="ko-KR" sz="1400" dirty="0">
                <a:latin typeface="CourierStd"/>
              </a:rPr>
              <a:t>() {</a:t>
            </a:r>
          </a:p>
          <a:p>
            <a:r>
              <a:rPr lang="en-US" altLang="ko-KR" sz="1400" dirty="0" err="1">
                <a:latin typeface="CourierStd"/>
              </a:rPr>
              <a:t>ColorManager.onChangeColor</a:t>
            </a:r>
            <a:r>
              <a:rPr lang="en-US" altLang="ko-KR" sz="1400" dirty="0">
                <a:latin typeface="CourierStd"/>
              </a:rPr>
              <a:t> += </a:t>
            </a:r>
            <a:r>
              <a:rPr lang="en-US" altLang="ko-KR" sz="1400" dirty="0" err="1">
                <a:latin typeface="CourierStd"/>
              </a:rPr>
              <a:t>ChangeColorEvent</a:t>
            </a:r>
            <a:r>
              <a:rPr lang="en-US" altLang="ko-KR" sz="1400" dirty="0">
                <a:latin typeface="CourierStd"/>
              </a:rPr>
              <a:t>;</a:t>
            </a:r>
          </a:p>
          <a:p>
            <a:r>
              <a:rPr lang="en-US" altLang="ko-KR" sz="1400" dirty="0">
                <a:latin typeface="CourierStd"/>
              </a:rPr>
              <a:t>}</a:t>
            </a:r>
          </a:p>
          <a:p>
            <a:r>
              <a:rPr lang="en-US" altLang="ko-KR" sz="1400" dirty="0">
                <a:latin typeface="CourierStd"/>
              </a:rPr>
              <a:t>private void </a:t>
            </a:r>
            <a:r>
              <a:rPr lang="en-US" altLang="ko-KR" sz="1400" dirty="0" err="1">
                <a:latin typeface="CourierStd"/>
              </a:rPr>
              <a:t>OnDisable</a:t>
            </a:r>
            <a:r>
              <a:rPr lang="en-US" altLang="ko-KR" sz="1400" dirty="0">
                <a:latin typeface="CourierStd"/>
              </a:rPr>
              <a:t>(){</a:t>
            </a:r>
          </a:p>
          <a:p>
            <a:r>
              <a:rPr lang="en-US" altLang="ko-KR" sz="1400" dirty="0" err="1">
                <a:latin typeface="CourierStd"/>
              </a:rPr>
              <a:t>ColorManager.onChangeColor</a:t>
            </a:r>
            <a:r>
              <a:rPr lang="en-US" altLang="ko-KR" sz="1400" dirty="0">
                <a:latin typeface="CourierStd"/>
              </a:rPr>
              <a:t> -= </a:t>
            </a:r>
            <a:r>
              <a:rPr lang="en-US" altLang="ko-KR" sz="1400" dirty="0" err="1">
                <a:latin typeface="CourierStd"/>
              </a:rPr>
              <a:t>ChangeColorEvent</a:t>
            </a:r>
            <a:r>
              <a:rPr lang="en-US" altLang="ko-KR" sz="1400" dirty="0">
                <a:latin typeface="CourierStd"/>
              </a:rPr>
              <a:t>;</a:t>
            </a:r>
          </a:p>
          <a:p>
            <a:r>
              <a:rPr lang="en-US" altLang="ko-KR" sz="1400" dirty="0">
                <a:latin typeface="CourierStd"/>
              </a:rPr>
              <a:t>}</a:t>
            </a:r>
          </a:p>
          <a:p>
            <a:r>
              <a:rPr lang="en-US" altLang="ko-KR" sz="1400" dirty="0">
                <a:latin typeface="CourierStd"/>
              </a:rPr>
              <a:t>void </a:t>
            </a:r>
            <a:r>
              <a:rPr lang="en-US" altLang="ko-KR" sz="1400" dirty="0" err="1">
                <a:latin typeface="CourierStd"/>
              </a:rPr>
              <a:t>ChangeColorEvent</a:t>
            </a:r>
            <a:r>
              <a:rPr lang="en-US" altLang="ko-KR" sz="1400" dirty="0">
                <a:latin typeface="CourierStd"/>
              </a:rPr>
              <a:t>(Color </a:t>
            </a:r>
            <a:r>
              <a:rPr lang="en-US" altLang="ko-KR" sz="1400" dirty="0" err="1">
                <a:latin typeface="CourierStd"/>
              </a:rPr>
              <a:t>newColor</a:t>
            </a:r>
            <a:r>
              <a:rPr lang="en-US" altLang="ko-KR" sz="1400" dirty="0">
                <a:latin typeface="CourierStd"/>
              </a:rPr>
              <a:t>){</a:t>
            </a:r>
          </a:p>
          <a:p>
            <a:r>
              <a:rPr lang="en-US" altLang="ko-KR" sz="1400" dirty="0" err="1">
                <a:latin typeface="CourierStd"/>
              </a:rPr>
              <a:t>GetComponent</a:t>
            </a:r>
            <a:r>
              <a:rPr lang="en-US" altLang="ko-KR" sz="1400" dirty="0">
                <a:latin typeface="CourierStd"/>
              </a:rPr>
              <a:t>&lt;Image&gt;().color = </a:t>
            </a:r>
            <a:r>
              <a:rPr lang="en-US" altLang="ko-KR" sz="1400" dirty="0" err="1">
                <a:latin typeface="CourierStd"/>
              </a:rPr>
              <a:t>newColor</a:t>
            </a:r>
            <a:r>
              <a:rPr lang="en-US" altLang="ko-KR" sz="1400" dirty="0">
                <a:latin typeface="CourierStd"/>
              </a:rPr>
              <a:t>;</a:t>
            </a:r>
          </a:p>
          <a:p>
            <a:r>
              <a:rPr lang="en-US" altLang="ko-KR" sz="1400" dirty="0">
                <a:latin typeface="CourierStd"/>
              </a:rPr>
              <a:t>}</a:t>
            </a:r>
          </a:p>
          <a:p>
            <a:r>
              <a:rPr lang="en-US" altLang="ko-KR" sz="1400" dirty="0">
                <a:latin typeface="CourierStd"/>
              </a:rPr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307079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b="1" dirty="0">
                <a:solidFill>
                  <a:srgbClr val="0070C0"/>
                </a:solidFill>
              </a:rPr>
              <a:t>2A. Improving efficiency with delegates and events and avoiding </a:t>
            </a:r>
            <a:r>
              <a:rPr lang="en-US" altLang="ko-KR" sz="3600" b="1" dirty="0" err="1">
                <a:solidFill>
                  <a:srgbClr val="0070C0"/>
                </a:solidFill>
              </a:rPr>
              <a:t>SendMessage</a:t>
            </a:r>
            <a:r>
              <a:rPr lang="en-US" altLang="ko-KR" sz="3600" b="1" dirty="0">
                <a:solidFill>
                  <a:srgbClr val="0070C0"/>
                </a:solidFill>
              </a:rPr>
              <a:t>!</a:t>
            </a:r>
            <a:endParaRPr lang="ko-KR" altLang="en-US" sz="3600" dirty="0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6. </a:t>
            </a:r>
            <a:r>
              <a:rPr lang="en-US" altLang="ko-KR" sz="2800" dirty="0">
                <a:solidFill>
                  <a:srgbClr val="FF0000"/>
                </a:solidFill>
              </a:rPr>
              <a:t>Attach</a:t>
            </a:r>
            <a:r>
              <a:rPr lang="en-US" altLang="ko-KR" sz="2800" dirty="0"/>
              <a:t> the following </a:t>
            </a:r>
            <a:r>
              <a:rPr lang="en-US" altLang="ko-KR" sz="2800" b="1" dirty="0"/>
              <a:t>C# script </a:t>
            </a:r>
            <a:r>
              <a:rPr lang="en-US" altLang="ko-KR" sz="2800" dirty="0"/>
              <a:t>class </a:t>
            </a:r>
            <a:r>
              <a:rPr lang="en-US" altLang="ko-KR" sz="2800" b="1" dirty="0" err="1"/>
              <a:t>ColorChangeListenerText</a:t>
            </a:r>
            <a:r>
              <a:rPr lang="en-US" altLang="ko-KR" sz="2800" dirty="0"/>
              <a:t> to the </a:t>
            </a:r>
            <a:r>
              <a:rPr lang="en-US" altLang="ko-KR" sz="2800" dirty="0">
                <a:solidFill>
                  <a:srgbClr val="00B050"/>
                </a:solidFill>
              </a:rPr>
              <a:t>I am listening </a:t>
            </a:r>
            <a:r>
              <a:rPr lang="en-US" altLang="ko-KR" sz="2800" b="1" dirty="0"/>
              <a:t>Text UI </a:t>
            </a:r>
            <a:r>
              <a:rPr lang="en-US" altLang="ko-KR" sz="2800" dirty="0"/>
              <a:t>object:</a:t>
            </a:r>
            <a:endParaRPr lang="ko-KR" altLang="en-US" sz="4400" dirty="0"/>
          </a:p>
        </p:txBody>
      </p:sp>
      <p:sp>
        <p:nvSpPr>
          <p:cNvPr id="3" name="Rectangle 2"/>
          <p:cNvSpPr/>
          <p:nvPr/>
        </p:nvSpPr>
        <p:spPr>
          <a:xfrm>
            <a:off x="4696691" y="2114220"/>
            <a:ext cx="4572000" cy="37548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latin typeface="CourierStd"/>
              </a:rPr>
              <a:t>using </a:t>
            </a:r>
            <a:r>
              <a:rPr lang="en-US" altLang="ko-KR" sz="1400" dirty="0" err="1">
                <a:latin typeface="CourierStd"/>
              </a:rPr>
              <a:t>UnityEngine</a:t>
            </a:r>
            <a:r>
              <a:rPr lang="en-US" altLang="ko-KR" sz="1400" dirty="0">
                <a:latin typeface="CourierStd"/>
              </a:rPr>
              <a:t>;</a:t>
            </a:r>
          </a:p>
          <a:p>
            <a:r>
              <a:rPr lang="en-US" altLang="ko-KR" sz="1400" dirty="0">
                <a:latin typeface="CourierStd"/>
              </a:rPr>
              <a:t>using </a:t>
            </a:r>
            <a:r>
              <a:rPr lang="en-US" altLang="ko-KR" sz="1400" dirty="0" err="1">
                <a:latin typeface="CourierStd"/>
              </a:rPr>
              <a:t>System.Collections</a:t>
            </a:r>
            <a:r>
              <a:rPr lang="en-US" altLang="ko-KR" sz="1400" dirty="0">
                <a:latin typeface="CourierStd"/>
              </a:rPr>
              <a:t>;</a:t>
            </a:r>
          </a:p>
          <a:p>
            <a:r>
              <a:rPr lang="en-US" altLang="ko-KR" sz="1400" dirty="0">
                <a:latin typeface="CourierStd"/>
              </a:rPr>
              <a:t>using </a:t>
            </a:r>
            <a:r>
              <a:rPr lang="en-US" altLang="ko-KR" sz="1400" dirty="0" err="1">
                <a:latin typeface="CourierStd"/>
              </a:rPr>
              <a:t>UnityEngine.UI</a:t>
            </a:r>
            <a:r>
              <a:rPr lang="en-US" altLang="ko-KR" sz="1400" dirty="0">
                <a:latin typeface="CourierStd"/>
              </a:rPr>
              <a:t>;</a:t>
            </a:r>
          </a:p>
          <a:p>
            <a:r>
              <a:rPr lang="en-US" altLang="ko-KR" sz="1400" dirty="0">
                <a:latin typeface="CourierStd"/>
              </a:rPr>
              <a:t>public class </a:t>
            </a:r>
            <a:r>
              <a:rPr lang="en-US" altLang="ko-KR" sz="1400" dirty="0" err="1">
                <a:latin typeface="CourierStd"/>
              </a:rPr>
              <a:t>ColorChangeListenerText</a:t>
            </a:r>
            <a:r>
              <a:rPr lang="en-US" altLang="ko-KR" sz="1400" dirty="0">
                <a:latin typeface="CourierStd"/>
              </a:rPr>
              <a:t> : </a:t>
            </a:r>
            <a:r>
              <a:rPr lang="en-US" altLang="ko-KR" sz="1400" dirty="0" err="1">
                <a:latin typeface="CourierStd"/>
              </a:rPr>
              <a:t>MonoBehaviour</a:t>
            </a:r>
            <a:r>
              <a:rPr lang="en-US" altLang="ko-KR" sz="1400" dirty="0">
                <a:latin typeface="CourierStd"/>
              </a:rPr>
              <a:t> {</a:t>
            </a:r>
          </a:p>
          <a:p>
            <a:r>
              <a:rPr lang="en-US" altLang="ko-KR" sz="1400" dirty="0">
                <a:latin typeface="CourierStd"/>
              </a:rPr>
              <a:t>void </a:t>
            </a:r>
            <a:r>
              <a:rPr lang="en-US" altLang="ko-KR" sz="1400" dirty="0" err="1">
                <a:latin typeface="CourierStd"/>
              </a:rPr>
              <a:t>OnEnable</a:t>
            </a:r>
            <a:r>
              <a:rPr lang="en-US" altLang="ko-KR" sz="1400" dirty="0">
                <a:latin typeface="CourierStd"/>
              </a:rPr>
              <a:t>() {</a:t>
            </a:r>
          </a:p>
          <a:p>
            <a:r>
              <a:rPr lang="en-US" altLang="ko-KR" sz="1400" dirty="0" err="1">
                <a:latin typeface="CourierStd"/>
              </a:rPr>
              <a:t>ColorManager.onChangeColor</a:t>
            </a:r>
            <a:r>
              <a:rPr lang="en-US" altLang="ko-KR" sz="1400" dirty="0">
                <a:latin typeface="CourierStd"/>
              </a:rPr>
              <a:t> += </a:t>
            </a:r>
            <a:r>
              <a:rPr lang="en-US" altLang="ko-KR" sz="1400" dirty="0" err="1">
                <a:latin typeface="CourierStd"/>
              </a:rPr>
              <a:t>ChangeColorEvent</a:t>
            </a:r>
            <a:r>
              <a:rPr lang="en-US" altLang="ko-KR" sz="1400" dirty="0">
                <a:latin typeface="CourierStd"/>
              </a:rPr>
              <a:t>;</a:t>
            </a:r>
          </a:p>
          <a:p>
            <a:r>
              <a:rPr lang="en-US" altLang="ko-KR" sz="1400" dirty="0">
                <a:latin typeface="CourierStd"/>
              </a:rPr>
              <a:t>}</a:t>
            </a:r>
          </a:p>
          <a:p>
            <a:r>
              <a:rPr lang="en-US" altLang="ko-KR" sz="1400" dirty="0">
                <a:latin typeface="CourierStd"/>
              </a:rPr>
              <a:t>private void </a:t>
            </a:r>
            <a:r>
              <a:rPr lang="en-US" altLang="ko-KR" sz="1400" dirty="0" err="1">
                <a:latin typeface="CourierStd"/>
              </a:rPr>
              <a:t>OnDisable</a:t>
            </a:r>
            <a:r>
              <a:rPr lang="en-US" altLang="ko-KR" sz="1400" dirty="0">
                <a:latin typeface="CourierStd"/>
              </a:rPr>
              <a:t>(){</a:t>
            </a:r>
          </a:p>
          <a:p>
            <a:r>
              <a:rPr lang="en-US" altLang="ko-KR" sz="1400" dirty="0" err="1">
                <a:latin typeface="CourierStd"/>
              </a:rPr>
              <a:t>ColorManager.onChangeColor</a:t>
            </a:r>
            <a:r>
              <a:rPr lang="en-US" altLang="ko-KR" sz="1400" dirty="0">
                <a:latin typeface="CourierStd"/>
              </a:rPr>
              <a:t> -= </a:t>
            </a:r>
            <a:r>
              <a:rPr lang="en-US" altLang="ko-KR" sz="1400" dirty="0" err="1">
                <a:latin typeface="CourierStd"/>
              </a:rPr>
              <a:t>ChangeColorEvent</a:t>
            </a:r>
            <a:r>
              <a:rPr lang="en-US" altLang="ko-KR" sz="1400" dirty="0">
                <a:latin typeface="CourierStd"/>
              </a:rPr>
              <a:t>;</a:t>
            </a:r>
          </a:p>
          <a:p>
            <a:r>
              <a:rPr lang="en-US" altLang="ko-KR" sz="1400" dirty="0">
                <a:latin typeface="CourierStd"/>
              </a:rPr>
              <a:t>}</a:t>
            </a:r>
          </a:p>
          <a:p>
            <a:r>
              <a:rPr lang="en-US" altLang="ko-KR" sz="1400" dirty="0">
                <a:latin typeface="CourierStd"/>
              </a:rPr>
              <a:t>void </a:t>
            </a:r>
            <a:r>
              <a:rPr lang="en-US" altLang="ko-KR" sz="1400" dirty="0" err="1">
                <a:latin typeface="CourierStd"/>
              </a:rPr>
              <a:t>ChangeColorEvent</a:t>
            </a:r>
            <a:r>
              <a:rPr lang="en-US" altLang="ko-KR" sz="1400" dirty="0">
                <a:latin typeface="CourierStd"/>
              </a:rPr>
              <a:t>(Color </a:t>
            </a:r>
            <a:r>
              <a:rPr lang="en-US" altLang="ko-KR" sz="1400" dirty="0" err="1">
                <a:latin typeface="CourierStd"/>
              </a:rPr>
              <a:t>newColor</a:t>
            </a:r>
            <a:r>
              <a:rPr lang="en-US" altLang="ko-KR" sz="1400" dirty="0">
                <a:latin typeface="CourierStd"/>
              </a:rPr>
              <a:t>){</a:t>
            </a:r>
          </a:p>
          <a:p>
            <a:r>
              <a:rPr lang="en-US" altLang="ko-KR" sz="1400" dirty="0" err="1">
                <a:latin typeface="CourierStd"/>
              </a:rPr>
              <a:t>GetComponent</a:t>
            </a:r>
            <a:r>
              <a:rPr lang="en-US" altLang="ko-KR" sz="1400" dirty="0">
                <a:latin typeface="CourierStd"/>
              </a:rPr>
              <a:t>&lt;Text&gt;().color = </a:t>
            </a:r>
            <a:r>
              <a:rPr lang="en-US" altLang="ko-KR" sz="1400" dirty="0" err="1">
                <a:latin typeface="CourierStd"/>
              </a:rPr>
              <a:t>newColor</a:t>
            </a:r>
            <a:r>
              <a:rPr lang="en-US" altLang="ko-KR" sz="1400" dirty="0">
                <a:latin typeface="CourierStd"/>
              </a:rPr>
              <a:t>;</a:t>
            </a:r>
          </a:p>
          <a:p>
            <a:r>
              <a:rPr lang="en-US" altLang="ko-KR" sz="1400" dirty="0">
                <a:latin typeface="CourierStd"/>
              </a:rPr>
              <a:t>}</a:t>
            </a:r>
          </a:p>
          <a:p>
            <a:r>
              <a:rPr lang="en-US" altLang="ko-KR" sz="1400" dirty="0">
                <a:latin typeface="CourierStd"/>
              </a:rPr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134295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b="1" dirty="0">
                <a:solidFill>
                  <a:srgbClr val="0070C0"/>
                </a:solidFill>
              </a:rPr>
              <a:t>2A. Improving efficiency with delegates and events and avoiding </a:t>
            </a:r>
            <a:r>
              <a:rPr lang="en-US" altLang="ko-KR" sz="3600" b="1" dirty="0" err="1">
                <a:solidFill>
                  <a:srgbClr val="0070C0"/>
                </a:solidFill>
              </a:rPr>
              <a:t>SendMessage</a:t>
            </a:r>
            <a:r>
              <a:rPr lang="en-US" altLang="ko-KR" sz="3600" b="1" dirty="0">
                <a:solidFill>
                  <a:srgbClr val="0070C0"/>
                </a:solidFill>
              </a:rPr>
              <a:t>!</a:t>
            </a:r>
            <a:endParaRPr lang="ko-KR" altLang="en-US" sz="3600" dirty="0">
              <a:solidFill>
                <a:srgbClr val="0070C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2959" y="1845734"/>
            <a:ext cx="7974677" cy="4023360"/>
          </a:xfrm>
        </p:spPr>
        <p:txBody>
          <a:bodyPr>
            <a:noAutofit/>
          </a:bodyPr>
          <a:lstStyle/>
          <a:p>
            <a:r>
              <a:rPr lang="en-US" altLang="ko-KR" sz="2800" dirty="0"/>
              <a:t>7. With </a:t>
            </a:r>
            <a:r>
              <a:rPr lang="en-US" altLang="ko-KR" sz="2800" b="1" dirty="0"/>
              <a:t>button-GREEN</a:t>
            </a:r>
            <a:r>
              <a:rPr lang="en-US" altLang="ko-KR" sz="2800" dirty="0"/>
              <a:t> </a:t>
            </a:r>
            <a:r>
              <a:rPr lang="en-US" altLang="ko-KR" sz="2800" dirty="0">
                <a:solidFill>
                  <a:srgbClr val="FF0000"/>
                </a:solidFill>
              </a:rPr>
              <a:t>selected</a:t>
            </a:r>
            <a:r>
              <a:rPr lang="en-US" altLang="ko-KR" sz="2800" dirty="0"/>
              <a:t> in the </a:t>
            </a:r>
            <a:r>
              <a:rPr lang="en-US" altLang="ko-KR" sz="2800" b="1" dirty="0"/>
              <a:t>Hierarchy</a:t>
            </a:r>
            <a:r>
              <a:rPr lang="en-US" altLang="ko-KR" sz="2800" dirty="0"/>
              <a:t>, </a:t>
            </a:r>
          </a:p>
          <a:p>
            <a:pPr lvl="1"/>
            <a:r>
              <a:rPr lang="en-US" altLang="ko-KR" sz="2600" dirty="0">
                <a:solidFill>
                  <a:srgbClr val="FF0000"/>
                </a:solidFill>
              </a:rPr>
              <a:t>add</a:t>
            </a:r>
            <a:r>
              <a:rPr lang="en-US" altLang="ko-KR" sz="2600" dirty="0"/>
              <a:t> a new </a:t>
            </a:r>
            <a:r>
              <a:rPr lang="en-US" altLang="ko-KR" sz="2600" b="1" dirty="0"/>
              <a:t>On Click</a:t>
            </a:r>
            <a:r>
              <a:rPr lang="en-US" altLang="ko-KR" sz="2600" dirty="0"/>
              <a:t>() event for this button, </a:t>
            </a:r>
          </a:p>
          <a:p>
            <a:pPr lvl="1"/>
            <a:r>
              <a:rPr lang="en-US" altLang="ko-KR" sz="2600" dirty="0">
                <a:solidFill>
                  <a:srgbClr val="FF0000"/>
                </a:solidFill>
              </a:rPr>
              <a:t>dragging</a:t>
            </a:r>
            <a:r>
              <a:rPr lang="en-US" altLang="ko-KR" sz="2600" dirty="0"/>
              <a:t> the </a:t>
            </a:r>
            <a:r>
              <a:rPr lang="en-US" altLang="ko-KR" sz="2600" b="1" dirty="0"/>
              <a:t>Main Camera </a:t>
            </a:r>
            <a:r>
              <a:rPr lang="en-US" altLang="ko-KR" sz="2600" dirty="0">
                <a:solidFill>
                  <a:srgbClr val="00B050"/>
                </a:solidFill>
              </a:rPr>
              <a:t>as the target </a:t>
            </a:r>
            <a:r>
              <a:rPr lang="en-US" altLang="ko-KR" sz="2600" dirty="0" err="1"/>
              <a:t>GameObject</a:t>
            </a:r>
            <a:r>
              <a:rPr lang="en-US" altLang="ko-KR" sz="2600" dirty="0"/>
              <a:t> and </a:t>
            </a:r>
          </a:p>
          <a:p>
            <a:pPr lvl="1"/>
            <a:r>
              <a:rPr lang="en-US" altLang="ko-KR" sz="2600" dirty="0">
                <a:solidFill>
                  <a:srgbClr val="FF0000"/>
                </a:solidFill>
              </a:rPr>
              <a:t>selecting</a:t>
            </a:r>
            <a:r>
              <a:rPr lang="en-US" altLang="ko-KR" sz="2600" dirty="0"/>
              <a:t> public function </a:t>
            </a:r>
            <a:r>
              <a:rPr lang="en-US" altLang="ko-KR" sz="2600" b="1" dirty="0" err="1"/>
              <a:t>BUTTON_ACTION_make_green</a:t>
            </a:r>
            <a:r>
              <a:rPr lang="en-US" altLang="ko-KR" sz="2600" dirty="0"/>
              <a:t>(). </a:t>
            </a:r>
          </a:p>
          <a:p>
            <a:r>
              <a:rPr lang="en-US" altLang="ko-KR" sz="2800" dirty="0">
                <a:solidFill>
                  <a:srgbClr val="FF0000"/>
                </a:solidFill>
              </a:rPr>
              <a:t>Do the same </a:t>
            </a:r>
            <a:r>
              <a:rPr lang="en-US" altLang="ko-KR" sz="2800" dirty="0"/>
              <a:t>for the </a:t>
            </a:r>
            <a:r>
              <a:rPr lang="en-US" altLang="ko-KR" sz="2800" b="1" dirty="0"/>
              <a:t>BLUE</a:t>
            </a:r>
            <a:r>
              <a:rPr lang="en-US" altLang="ko-KR" sz="2800" dirty="0"/>
              <a:t> and </a:t>
            </a:r>
            <a:r>
              <a:rPr lang="en-US" altLang="ko-KR" sz="2800" b="1" dirty="0"/>
              <a:t>RED</a:t>
            </a:r>
            <a:r>
              <a:rPr lang="en-US" altLang="ko-KR" sz="2800" dirty="0"/>
              <a:t> buttons with functions </a:t>
            </a:r>
            <a:r>
              <a:rPr lang="en-US" altLang="ko-KR" sz="2800" b="1" dirty="0" err="1"/>
              <a:t>BUTTON_ACTION_make_blue</a:t>
            </a:r>
            <a:r>
              <a:rPr lang="en-US" altLang="ko-KR" sz="2800" dirty="0"/>
              <a:t>() and </a:t>
            </a:r>
            <a:r>
              <a:rPr lang="en-US" altLang="ko-KR" sz="2800" b="1" dirty="0" err="1"/>
              <a:t>BUTTON_ACTION_make_red</a:t>
            </a:r>
            <a:r>
              <a:rPr lang="en-US" altLang="ko-KR" sz="2800" dirty="0"/>
              <a:t>() respectively.</a:t>
            </a:r>
            <a:endParaRPr lang="ko-KR" altLang="en-US" sz="8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815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b="1" dirty="0">
                <a:solidFill>
                  <a:srgbClr val="0070C0"/>
                </a:solidFill>
              </a:rPr>
              <a:t>2A. Improving efficiency with delegates and events and avoiding </a:t>
            </a:r>
            <a:r>
              <a:rPr lang="en-US" altLang="ko-KR" sz="3600" b="1" dirty="0" err="1">
                <a:solidFill>
                  <a:srgbClr val="0070C0"/>
                </a:solidFill>
              </a:rPr>
              <a:t>SendMessage</a:t>
            </a:r>
            <a:r>
              <a:rPr lang="en-US" altLang="ko-KR" sz="3600" b="1" dirty="0">
                <a:solidFill>
                  <a:srgbClr val="0070C0"/>
                </a:solidFill>
              </a:rPr>
              <a:t>!</a:t>
            </a:r>
            <a:endParaRPr lang="ko-KR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8. </a:t>
            </a:r>
            <a:r>
              <a:rPr lang="en-US" altLang="ko-KR" sz="2800" dirty="0">
                <a:solidFill>
                  <a:srgbClr val="FF0000"/>
                </a:solidFill>
              </a:rPr>
              <a:t>Run the game</a:t>
            </a:r>
            <a:r>
              <a:rPr lang="en-US" altLang="ko-KR" sz="2800" dirty="0"/>
              <a:t>. </a:t>
            </a:r>
          </a:p>
          <a:p>
            <a:r>
              <a:rPr lang="en-US" altLang="ko-KR" sz="2800" dirty="0"/>
              <a:t>When you click a change color button, </a:t>
            </a:r>
          </a:p>
          <a:p>
            <a:pPr lvl="1"/>
            <a:r>
              <a:rPr lang="en-US" altLang="ko-KR" sz="2600" dirty="0"/>
              <a:t>the three UI objects on the right of the screen show all changes to the corresponding color, </a:t>
            </a:r>
          </a:p>
          <a:p>
            <a:pPr lvl="1"/>
            <a:r>
              <a:rPr lang="en-US" altLang="ko-KR" sz="2600" dirty="0"/>
              <a:t>while the two UI objects at the bottom left of the screen remain in the default White color.</a:t>
            </a:r>
            <a:endParaRPr lang="ko-KR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7341483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b="1" dirty="0">
                <a:solidFill>
                  <a:srgbClr val="0070C0"/>
                </a:solidFill>
              </a:rPr>
              <a:t>4A. Evaluating performance by measuring max and min frame rates (FPS)</a:t>
            </a:r>
            <a:endParaRPr lang="ko-KR" altLang="en-US" sz="3600" dirty="0">
              <a:solidFill>
                <a:srgbClr val="0070C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84374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b="1" dirty="0">
                <a:solidFill>
                  <a:srgbClr val="0070C0"/>
                </a:solidFill>
              </a:rPr>
              <a:t>4A. Evaluating performance by measuring max and min frame rates (FPS)</a:t>
            </a:r>
            <a:endParaRPr lang="ko-KR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altLang="ko-KR" sz="2800" dirty="0"/>
              <a:t>1. </a:t>
            </a:r>
            <a:r>
              <a:rPr lang="en-US" altLang="ko-KR" sz="2800" dirty="0">
                <a:solidFill>
                  <a:srgbClr val="FF0000"/>
                </a:solidFill>
              </a:rPr>
              <a:t>Start</a:t>
            </a:r>
            <a:r>
              <a:rPr lang="en-US" altLang="ko-KR" sz="2800" dirty="0"/>
              <a:t> a new project, and </a:t>
            </a:r>
            <a:r>
              <a:rPr lang="en-US" altLang="ko-KR" sz="2800" dirty="0">
                <a:solidFill>
                  <a:srgbClr val="FF0000"/>
                </a:solidFill>
              </a:rPr>
              <a:t>import</a:t>
            </a:r>
            <a:r>
              <a:rPr lang="en-US" altLang="ko-KR" sz="2800" dirty="0"/>
              <a:t> the </a:t>
            </a:r>
            <a:r>
              <a:rPr lang="en-US" altLang="ko-KR" sz="2800" b="1" dirty="0" err="1"/>
              <a:t>FPSCounter.cs</a:t>
            </a:r>
            <a:r>
              <a:rPr lang="en-US" altLang="ko-KR" sz="2800" dirty="0"/>
              <a:t> script.</a:t>
            </a:r>
          </a:p>
          <a:p>
            <a:r>
              <a:rPr lang="en-US" altLang="ko-KR" sz="2800" dirty="0"/>
              <a:t>2. </a:t>
            </a:r>
            <a:r>
              <a:rPr lang="en-US" altLang="ko-KR" sz="2800" dirty="0">
                <a:solidFill>
                  <a:srgbClr val="FF0000"/>
                </a:solidFill>
              </a:rPr>
              <a:t>Add</a:t>
            </a:r>
            <a:r>
              <a:rPr lang="en-US" altLang="ko-KR" sz="2800" dirty="0"/>
              <a:t> the </a:t>
            </a:r>
            <a:r>
              <a:rPr lang="en-US" altLang="ko-KR" sz="2800" b="1" dirty="0" err="1"/>
              <a:t>FPSCounter</a:t>
            </a:r>
            <a:r>
              <a:rPr lang="en-US" altLang="ko-KR" sz="2800" dirty="0"/>
              <a:t> script class to the </a:t>
            </a:r>
            <a:r>
              <a:rPr lang="en-US" altLang="ko-KR" sz="2800" b="1" dirty="0"/>
              <a:t>Main Camera</a:t>
            </a:r>
            <a:r>
              <a:rPr lang="en-US" altLang="ko-KR" sz="2800" dirty="0"/>
              <a:t>.</a:t>
            </a:r>
          </a:p>
          <a:p>
            <a:r>
              <a:rPr lang="en-US" altLang="ko-KR" sz="2800" dirty="0"/>
              <a:t>3. </a:t>
            </a:r>
            <a:r>
              <a:rPr lang="en-US" altLang="ko-KR" sz="2800" dirty="0">
                <a:solidFill>
                  <a:srgbClr val="FF0000"/>
                </a:solidFill>
              </a:rPr>
              <a:t>Add</a:t>
            </a:r>
            <a:r>
              <a:rPr lang="en-US" altLang="ko-KR" sz="2800" dirty="0"/>
              <a:t> the following C# script class </a:t>
            </a:r>
            <a:r>
              <a:rPr lang="en-US" altLang="ko-KR" sz="2800" b="1" dirty="0" err="1"/>
              <a:t>SomeCalculations</a:t>
            </a:r>
            <a:r>
              <a:rPr lang="en-US" altLang="ko-KR" sz="2800" dirty="0"/>
              <a:t> to the </a:t>
            </a:r>
            <a:r>
              <a:rPr lang="en-US" altLang="ko-KR" sz="2800" b="1" dirty="0"/>
              <a:t>Main Camera</a:t>
            </a:r>
            <a:r>
              <a:rPr lang="en-US" altLang="ko-KR" sz="2800" dirty="0"/>
              <a:t>:</a:t>
            </a:r>
            <a:endParaRPr lang="ko-KR" alt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4594860" y="2303053"/>
            <a:ext cx="4572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latin typeface="CourierStd"/>
              </a:rPr>
              <a:t>using </a:t>
            </a:r>
            <a:r>
              <a:rPr lang="en-US" altLang="ko-KR" sz="1400" dirty="0" err="1">
                <a:latin typeface="CourierStd"/>
              </a:rPr>
              <a:t>UnityEngine</a:t>
            </a:r>
            <a:r>
              <a:rPr lang="en-US" altLang="ko-KR" sz="1400" dirty="0">
                <a:latin typeface="CourierStd"/>
              </a:rPr>
              <a:t>;</a:t>
            </a:r>
          </a:p>
          <a:p>
            <a:r>
              <a:rPr lang="en-US" altLang="ko-KR" sz="1400" dirty="0">
                <a:latin typeface="CourierStd"/>
              </a:rPr>
              <a:t>using </a:t>
            </a:r>
            <a:r>
              <a:rPr lang="en-US" altLang="ko-KR" sz="1400" dirty="0" err="1">
                <a:latin typeface="CourierStd"/>
              </a:rPr>
              <a:t>System.Collections</a:t>
            </a:r>
            <a:r>
              <a:rPr lang="en-US" altLang="ko-KR" sz="1400" dirty="0">
                <a:latin typeface="CourierStd"/>
              </a:rPr>
              <a:t>;</a:t>
            </a:r>
          </a:p>
          <a:p>
            <a:r>
              <a:rPr lang="en-US" altLang="ko-KR" sz="1400" dirty="0">
                <a:latin typeface="CourierStd"/>
              </a:rPr>
              <a:t>public class </a:t>
            </a:r>
            <a:r>
              <a:rPr lang="en-US" altLang="ko-KR" sz="1400" dirty="0" err="1">
                <a:latin typeface="CourierStd"/>
              </a:rPr>
              <a:t>SomeCalculations</a:t>
            </a:r>
            <a:r>
              <a:rPr lang="en-US" altLang="ko-KR" sz="1400" dirty="0">
                <a:latin typeface="CourierStd"/>
              </a:rPr>
              <a:t> : </a:t>
            </a:r>
            <a:r>
              <a:rPr lang="en-US" altLang="ko-KR" sz="1400" dirty="0" err="1">
                <a:latin typeface="CourierStd"/>
              </a:rPr>
              <a:t>MonoBehaviour</a:t>
            </a:r>
            <a:r>
              <a:rPr lang="en-US" altLang="ko-KR" sz="1400" dirty="0">
                <a:latin typeface="CourierStd"/>
              </a:rPr>
              <a:t> {</a:t>
            </a:r>
          </a:p>
          <a:p>
            <a:r>
              <a:rPr lang="en-US" altLang="ko-KR" sz="1400" dirty="0">
                <a:latin typeface="CourierStd"/>
              </a:rPr>
              <a:t>public </a:t>
            </a:r>
            <a:r>
              <a:rPr lang="en-US" altLang="ko-KR" sz="1400" dirty="0" err="1">
                <a:latin typeface="CourierStd"/>
              </a:rPr>
              <a:t>int</a:t>
            </a:r>
            <a:r>
              <a:rPr lang="en-US" altLang="ko-KR" sz="1400" dirty="0">
                <a:latin typeface="CourierStd"/>
              </a:rPr>
              <a:t> </a:t>
            </a:r>
            <a:r>
              <a:rPr lang="en-US" altLang="ko-KR" sz="1400" dirty="0" err="1">
                <a:latin typeface="CourierStd"/>
              </a:rPr>
              <a:t>outerLoopIterations</a:t>
            </a:r>
            <a:r>
              <a:rPr lang="en-US" altLang="ko-KR" sz="1400" dirty="0">
                <a:latin typeface="CourierStd"/>
              </a:rPr>
              <a:t> = 20;</a:t>
            </a:r>
          </a:p>
          <a:p>
            <a:r>
              <a:rPr lang="en-US" altLang="ko-KR" sz="1400" dirty="0">
                <a:latin typeface="CourierStd"/>
              </a:rPr>
              <a:t>public </a:t>
            </a:r>
            <a:r>
              <a:rPr lang="en-US" altLang="ko-KR" sz="1400" dirty="0" err="1">
                <a:latin typeface="CourierStd"/>
              </a:rPr>
              <a:t>int</a:t>
            </a:r>
            <a:r>
              <a:rPr lang="en-US" altLang="ko-KR" sz="1400" dirty="0">
                <a:latin typeface="CourierStd"/>
              </a:rPr>
              <a:t> </a:t>
            </a:r>
            <a:r>
              <a:rPr lang="en-US" altLang="ko-KR" sz="1400" dirty="0" err="1">
                <a:latin typeface="CourierStd"/>
              </a:rPr>
              <a:t>innerLoopMaxIterations</a:t>
            </a:r>
            <a:r>
              <a:rPr lang="en-US" altLang="ko-KR" sz="1400" dirty="0">
                <a:latin typeface="CourierStd"/>
              </a:rPr>
              <a:t> = 100;</a:t>
            </a:r>
          </a:p>
          <a:p>
            <a:r>
              <a:rPr lang="en-US" altLang="ko-KR" sz="1400" dirty="0">
                <a:latin typeface="CourierStd"/>
              </a:rPr>
              <a:t>void Update(){</a:t>
            </a:r>
          </a:p>
          <a:p>
            <a:r>
              <a:rPr lang="en-US" altLang="ko-KR" sz="1400" dirty="0">
                <a:latin typeface="CourierStd"/>
              </a:rPr>
              <a:t>for(</a:t>
            </a:r>
            <a:r>
              <a:rPr lang="en-US" altLang="ko-KR" sz="1400" dirty="0" err="1">
                <a:latin typeface="CourierStd"/>
              </a:rPr>
              <a:t>int</a:t>
            </a:r>
            <a:r>
              <a:rPr lang="en-US" altLang="ko-KR" sz="1400" dirty="0">
                <a:latin typeface="CourierStd"/>
              </a:rPr>
              <a:t> </a:t>
            </a:r>
            <a:r>
              <a:rPr lang="en-US" altLang="ko-KR" sz="1400" dirty="0" err="1">
                <a:latin typeface="CourierStd"/>
              </a:rPr>
              <a:t>i</a:t>
            </a:r>
            <a:r>
              <a:rPr lang="en-US" altLang="ko-KR" sz="1400" dirty="0">
                <a:latin typeface="CourierStd"/>
              </a:rPr>
              <a:t> = 0; </a:t>
            </a:r>
            <a:r>
              <a:rPr lang="en-US" altLang="ko-KR" sz="1400" dirty="0" err="1">
                <a:latin typeface="CourierStd"/>
              </a:rPr>
              <a:t>i</a:t>
            </a:r>
            <a:r>
              <a:rPr lang="en-US" altLang="ko-KR" sz="1400" dirty="0">
                <a:latin typeface="CourierStd"/>
              </a:rPr>
              <a:t> &lt; </a:t>
            </a:r>
            <a:r>
              <a:rPr lang="en-US" altLang="ko-KR" sz="1400" dirty="0" err="1">
                <a:latin typeface="CourierStd"/>
              </a:rPr>
              <a:t>outerLoopIterations</a:t>
            </a:r>
            <a:r>
              <a:rPr lang="en-US" altLang="ko-KR" sz="1400" dirty="0">
                <a:latin typeface="CourierStd"/>
              </a:rPr>
              <a:t>; </a:t>
            </a:r>
            <a:r>
              <a:rPr lang="en-US" altLang="ko-KR" sz="1400" dirty="0" err="1">
                <a:latin typeface="CourierStd"/>
              </a:rPr>
              <a:t>i</a:t>
            </a:r>
            <a:r>
              <a:rPr lang="en-US" altLang="ko-KR" sz="1400" dirty="0">
                <a:latin typeface="CourierStd"/>
              </a:rPr>
              <a:t>++){</a:t>
            </a:r>
          </a:p>
          <a:p>
            <a:r>
              <a:rPr lang="en-US" altLang="ko-KR" sz="1400" dirty="0" err="1">
                <a:latin typeface="CourierStd"/>
              </a:rPr>
              <a:t>int</a:t>
            </a:r>
            <a:r>
              <a:rPr lang="en-US" altLang="ko-KR" sz="1400" dirty="0">
                <a:latin typeface="CourierStd"/>
              </a:rPr>
              <a:t> </a:t>
            </a:r>
            <a:r>
              <a:rPr lang="en-US" altLang="ko-KR" sz="1400" dirty="0" err="1">
                <a:latin typeface="CourierStd"/>
              </a:rPr>
              <a:t>innerLoopIterations</a:t>
            </a:r>
            <a:r>
              <a:rPr lang="en-US" altLang="ko-KR" sz="1400" dirty="0">
                <a:latin typeface="CourierStd"/>
              </a:rPr>
              <a:t> =</a:t>
            </a:r>
          </a:p>
          <a:p>
            <a:r>
              <a:rPr lang="en-US" altLang="ko-KR" sz="1400" dirty="0" err="1">
                <a:latin typeface="CourierStd"/>
              </a:rPr>
              <a:t>Random.Range</a:t>
            </a:r>
            <a:r>
              <a:rPr lang="en-US" altLang="ko-KR" sz="1400" dirty="0">
                <a:latin typeface="CourierStd"/>
              </a:rPr>
              <a:t>(2,innerLoopMaxIterations);</a:t>
            </a:r>
          </a:p>
          <a:p>
            <a:r>
              <a:rPr lang="en-US" altLang="ko-KR" sz="1400" dirty="0">
                <a:latin typeface="CourierStd"/>
              </a:rPr>
              <a:t>for(</a:t>
            </a:r>
            <a:r>
              <a:rPr lang="en-US" altLang="ko-KR" sz="1400" dirty="0" err="1">
                <a:latin typeface="CourierStd"/>
              </a:rPr>
              <a:t>int</a:t>
            </a:r>
            <a:r>
              <a:rPr lang="en-US" altLang="ko-KR" sz="1400" dirty="0">
                <a:latin typeface="CourierStd"/>
              </a:rPr>
              <a:t> j = 0; j &lt; </a:t>
            </a:r>
            <a:r>
              <a:rPr lang="en-US" altLang="ko-KR" sz="1400" dirty="0" err="1">
                <a:latin typeface="CourierStd"/>
              </a:rPr>
              <a:t>innerLoopIterations</a:t>
            </a:r>
            <a:r>
              <a:rPr lang="en-US" altLang="ko-KR" sz="1400" dirty="0">
                <a:latin typeface="CourierStd"/>
              </a:rPr>
              <a:t>; </a:t>
            </a:r>
            <a:r>
              <a:rPr lang="en-US" altLang="ko-KR" sz="1400" dirty="0" err="1">
                <a:latin typeface="CourierStd"/>
              </a:rPr>
              <a:t>j++</a:t>
            </a:r>
            <a:r>
              <a:rPr lang="en-US" altLang="ko-KR" sz="1400" dirty="0">
                <a:latin typeface="CourierStd"/>
              </a:rPr>
              <a:t>){</a:t>
            </a:r>
          </a:p>
          <a:p>
            <a:r>
              <a:rPr lang="en-US" altLang="ko-KR" sz="1400" dirty="0">
                <a:latin typeface="CourierStd"/>
              </a:rPr>
              <a:t>float n = </a:t>
            </a:r>
            <a:r>
              <a:rPr lang="en-US" altLang="ko-KR" sz="1400" dirty="0" err="1">
                <a:latin typeface="CourierStd"/>
              </a:rPr>
              <a:t>Random.Range</a:t>
            </a:r>
            <a:r>
              <a:rPr lang="en-US" altLang="ko-KR" sz="1400" dirty="0">
                <a:latin typeface="CourierStd"/>
              </a:rPr>
              <a:t>(-1000f, 1000f);</a:t>
            </a:r>
          </a:p>
          <a:p>
            <a:r>
              <a:rPr lang="en-US" altLang="ko-KR" sz="1400" dirty="0">
                <a:latin typeface="CourierStd"/>
              </a:rPr>
              <a:t>}</a:t>
            </a:r>
          </a:p>
          <a:p>
            <a:r>
              <a:rPr lang="en-US" altLang="ko-KR" sz="1400" dirty="0">
                <a:latin typeface="CourierStd"/>
              </a:rPr>
              <a:t>}</a:t>
            </a:r>
          </a:p>
          <a:p>
            <a:r>
              <a:rPr lang="en-US" altLang="ko-KR" sz="1400" dirty="0">
                <a:latin typeface="CourierStd"/>
              </a:rPr>
              <a:t>}</a:t>
            </a:r>
          </a:p>
          <a:p>
            <a:r>
              <a:rPr lang="en-US" altLang="ko-KR" sz="1400" dirty="0">
                <a:latin typeface="CourierStd"/>
              </a:rPr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4935449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b="1" dirty="0">
                <a:solidFill>
                  <a:srgbClr val="0070C0"/>
                </a:solidFill>
              </a:rPr>
              <a:t>4A. Evaluating performance by measuring max and min frame rates (FPS)</a:t>
            </a:r>
            <a:endParaRPr lang="ko-KR" altLang="en-US" sz="3600" dirty="0">
              <a:solidFill>
                <a:srgbClr val="0070C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4. </a:t>
            </a:r>
            <a:r>
              <a:rPr lang="en-US" altLang="ko-KR" sz="2800" dirty="0">
                <a:solidFill>
                  <a:srgbClr val="FF0000"/>
                </a:solidFill>
              </a:rPr>
              <a:t>Run</a:t>
            </a:r>
            <a:r>
              <a:rPr lang="en-US" altLang="ko-KR" sz="2800" dirty="0"/>
              <a:t> the game for 20 to 30 seconds. </a:t>
            </a:r>
          </a:p>
          <a:p>
            <a:pPr lvl="1"/>
            <a:r>
              <a:rPr lang="en-US" altLang="ko-KR" sz="2600" dirty="0"/>
              <a:t>On the screen, you should see the current average and the maximum and minimum frame rates displayed.</a:t>
            </a:r>
          </a:p>
          <a:p>
            <a:r>
              <a:rPr lang="en-US" altLang="ko-KR" sz="2800" dirty="0"/>
              <a:t>5. </a:t>
            </a:r>
            <a:r>
              <a:rPr lang="en-US" altLang="ko-KR" sz="2800" dirty="0">
                <a:solidFill>
                  <a:srgbClr val="FF0000"/>
                </a:solidFill>
              </a:rPr>
              <a:t>Stop</a:t>
            </a:r>
            <a:r>
              <a:rPr lang="en-US" altLang="ko-KR" sz="2800" dirty="0"/>
              <a:t> the game running. </a:t>
            </a:r>
          </a:p>
          <a:p>
            <a:pPr lvl="1"/>
            <a:r>
              <a:rPr lang="en-US" altLang="ko-KR" sz="2600" dirty="0"/>
              <a:t>You should now see in the Console a summary message stating the max and min frames per second, as shown in the following screenshot:</a:t>
            </a:r>
            <a:endParaRPr lang="ko-KR" altLang="en-US" sz="2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081" y="5266356"/>
            <a:ext cx="5955555" cy="142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07794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b="1" dirty="0">
                <a:solidFill>
                  <a:srgbClr val="0070C0"/>
                </a:solidFill>
              </a:rPr>
              <a:t>4A. Evaluating performance by measuring max and min frame rates (FPS)</a:t>
            </a:r>
            <a:endParaRPr lang="ko-KR" altLang="en-US" sz="3600" dirty="0">
              <a:solidFill>
                <a:srgbClr val="0070C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Turn off runtime display to reduce FPS processing</a:t>
            </a:r>
          </a:p>
          <a:p>
            <a:r>
              <a:rPr lang="en-US" altLang="ko-KR" sz="2400" dirty="0"/>
              <a:t>We have added an option so that you can </a:t>
            </a:r>
            <a:r>
              <a:rPr lang="en-US" altLang="ko-KR" sz="2400" dirty="0">
                <a:solidFill>
                  <a:srgbClr val="00B050"/>
                </a:solidFill>
              </a:rPr>
              <a:t>turn off the runtime display, which will reduce the processing required </a:t>
            </a:r>
            <a:r>
              <a:rPr lang="en-US" altLang="ko-KR" sz="2400" dirty="0"/>
              <a:t>for the FPS calculations.</a:t>
            </a:r>
          </a:p>
          <a:p>
            <a:r>
              <a:rPr lang="en-US" altLang="ko-KR" sz="2400" dirty="0"/>
              <a:t>You just have to </a:t>
            </a:r>
            <a:r>
              <a:rPr lang="en-US" altLang="ko-KR" sz="2400" dirty="0">
                <a:solidFill>
                  <a:srgbClr val="FF0000"/>
                </a:solidFill>
              </a:rPr>
              <a:t>un-check</a:t>
            </a:r>
            <a:r>
              <a:rPr lang="en-US" altLang="ko-KR" sz="2400" dirty="0"/>
              <a:t> the </a:t>
            </a:r>
            <a:r>
              <a:rPr lang="en-US" altLang="ko-KR" sz="2400" b="1" dirty="0"/>
              <a:t>Display While Running </a:t>
            </a:r>
            <a:r>
              <a:rPr lang="en-US" altLang="ko-KR" sz="2400" dirty="0"/>
              <a:t>checkbox in the </a:t>
            </a:r>
            <a:r>
              <a:rPr lang="en-US" altLang="ko-KR" sz="2400" b="1" dirty="0"/>
              <a:t>Inspector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57" y="4650046"/>
            <a:ext cx="4774603" cy="1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44760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b="1" dirty="0">
                <a:solidFill>
                  <a:srgbClr val="0070C0"/>
                </a:solidFill>
              </a:rPr>
              <a:t>5A. Improving performance with LOD groups</a:t>
            </a:r>
            <a:endParaRPr lang="ko-KR" altLang="en-US" sz="3600" dirty="0">
              <a:solidFill>
                <a:srgbClr val="0070C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540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Reducing Game Processing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Several methods to </a:t>
            </a:r>
            <a:r>
              <a:rPr lang="en-US" altLang="ko-KR" sz="3200" dirty="0">
                <a:solidFill>
                  <a:srgbClr val="00B050"/>
                </a:solidFill>
              </a:rPr>
              <a:t>reduce the complexity </a:t>
            </a:r>
            <a:r>
              <a:rPr lang="en-US" altLang="ko-KR" sz="3200" dirty="0"/>
              <a:t>of graphical computations and to improve frame rates are:</a:t>
            </a:r>
          </a:p>
          <a:p>
            <a:pPr lvl="1"/>
            <a:r>
              <a:rPr lang="en-US" altLang="ko-KR" sz="2800" dirty="0"/>
              <a:t>To use simpler models whenever possible</a:t>
            </a:r>
          </a:p>
          <a:p>
            <a:pPr lvl="2"/>
            <a:r>
              <a:rPr lang="en-US" altLang="ko-KR" sz="2400" dirty="0"/>
              <a:t>Level of Details (LOD) – for far object</a:t>
            </a:r>
          </a:p>
          <a:p>
            <a:pPr lvl="1"/>
            <a:r>
              <a:rPr lang="en-US" altLang="ko-KR" sz="2800" dirty="0"/>
              <a:t>reducing the triangle/vertex geometry</a:t>
            </a:r>
          </a:p>
          <a:p>
            <a:pPr lvl="2"/>
            <a:endParaRPr lang="en-US" altLang="ko-KR" sz="2400" dirty="0"/>
          </a:p>
          <a:p>
            <a:pPr lvl="1"/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3401483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b="1" dirty="0">
                <a:solidFill>
                  <a:srgbClr val="0070C0"/>
                </a:solidFill>
              </a:rPr>
              <a:t>5A. Improving performance with LOD groups</a:t>
            </a:r>
            <a:endParaRPr lang="ko-KR" altLang="en-US" sz="3600" dirty="0">
              <a:solidFill>
                <a:srgbClr val="0070C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1. </a:t>
            </a:r>
            <a:r>
              <a:rPr lang="en-US" altLang="ko-KR" sz="2800" dirty="0">
                <a:solidFill>
                  <a:srgbClr val="FF0000"/>
                </a:solidFill>
              </a:rPr>
              <a:t>Import</a:t>
            </a:r>
            <a:r>
              <a:rPr lang="en-US" altLang="ko-KR" sz="2800" dirty="0"/>
              <a:t> the </a:t>
            </a:r>
            <a:r>
              <a:rPr lang="en-US" altLang="ko-KR" sz="2800" b="1" dirty="0" err="1"/>
              <a:t>LODGroup</a:t>
            </a:r>
            <a:r>
              <a:rPr lang="en-US" altLang="ko-KR" sz="2800" dirty="0"/>
              <a:t> package into your </a:t>
            </a:r>
            <a:r>
              <a:rPr lang="en-US" altLang="ko-KR" sz="2800" b="1" dirty="0"/>
              <a:t>project</a:t>
            </a:r>
            <a:r>
              <a:rPr lang="en-US" altLang="ko-KR" sz="2800" dirty="0"/>
              <a:t>.</a:t>
            </a:r>
          </a:p>
          <a:p>
            <a:r>
              <a:rPr lang="en-US" altLang="ko-KR" sz="2800" dirty="0"/>
              <a:t>2. From the </a:t>
            </a:r>
            <a:r>
              <a:rPr lang="en-US" altLang="ko-KR" sz="2800" b="1" dirty="0"/>
              <a:t>Project</a:t>
            </a:r>
            <a:r>
              <a:rPr lang="en-US" altLang="ko-KR" sz="2800" dirty="0"/>
              <a:t> view, inside the LOD </a:t>
            </a:r>
            <a:r>
              <a:rPr lang="en-US" altLang="ko-KR" sz="2800" b="1" dirty="0"/>
              <a:t>folder</a:t>
            </a:r>
            <a:r>
              <a:rPr lang="en-US" altLang="ko-KR" sz="2800" dirty="0"/>
              <a:t>, </a:t>
            </a:r>
          </a:p>
          <a:p>
            <a:pPr lvl="1"/>
            <a:r>
              <a:rPr lang="en-US" altLang="ko-KR" sz="2600" dirty="0">
                <a:solidFill>
                  <a:srgbClr val="FF0000"/>
                </a:solidFill>
              </a:rPr>
              <a:t>drag</a:t>
            </a:r>
            <a:r>
              <a:rPr lang="en-US" altLang="ko-KR" sz="2600" dirty="0"/>
              <a:t> the </a:t>
            </a:r>
            <a:r>
              <a:rPr lang="en-US" altLang="ko-KR" sz="2600" b="1" dirty="0"/>
              <a:t>batt-high</a:t>
            </a:r>
            <a:r>
              <a:rPr lang="en-US" altLang="ko-KR" sz="2600" dirty="0"/>
              <a:t> prefab into the </a:t>
            </a:r>
            <a:r>
              <a:rPr lang="en-US" altLang="ko-KR" sz="2600" b="1" dirty="0"/>
              <a:t>Hierarchy</a:t>
            </a:r>
            <a:r>
              <a:rPr lang="en-US" altLang="ko-KR" sz="2600" dirty="0"/>
              <a:t> view. </a:t>
            </a:r>
          </a:p>
          <a:p>
            <a:pPr lvl="1"/>
            <a:r>
              <a:rPr lang="en-US" altLang="ko-KR" sz="2600" dirty="0"/>
              <a:t>Then, do the same for the </a:t>
            </a:r>
            <a:r>
              <a:rPr lang="en-US" altLang="ko-KR" sz="2600" b="1" dirty="0"/>
              <a:t>batt-low</a:t>
            </a:r>
            <a:r>
              <a:rPr lang="en-US" altLang="ko-KR" sz="2600" dirty="0"/>
              <a:t> prefab. </a:t>
            </a:r>
          </a:p>
          <a:p>
            <a:pPr lvl="1"/>
            <a:r>
              <a:rPr lang="en-US" altLang="ko-KR" sz="2600" dirty="0">
                <a:solidFill>
                  <a:srgbClr val="FF0000"/>
                </a:solidFill>
              </a:rPr>
              <a:t>Make sure </a:t>
            </a:r>
            <a:r>
              <a:rPr lang="en-US" altLang="ko-KR" sz="2600" dirty="0"/>
              <a:t>that they are </a:t>
            </a:r>
            <a:r>
              <a:rPr lang="en-US" altLang="ko-KR" sz="2600" dirty="0">
                <a:solidFill>
                  <a:srgbClr val="FF0000"/>
                </a:solidFill>
              </a:rPr>
              <a:t>placed</a:t>
            </a:r>
            <a:r>
              <a:rPr lang="en-US" altLang="ko-KR" sz="2600" dirty="0"/>
              <a:t> at the same </a:t>
            </a:r>
            <a:r>
              <a:rPr lang="en-US" altLang="ko-KR" sz="2600" b="1" dirty="0"/>
              <a:t>Position</a:t>
            </a:r>
            <a:r>
              <a:rPr lang="en-US" altLang="ko-KR" sz="2600" dirty="0"/>
              <a:t> (X: 0; Y: 0; Z: 0).</a:t>
            </a:r>
          </a:p>
          <a:p>
            <a:r>
              <a:rPr lang="en-US" altLang="ko-KR" sz="2800" dirty="0"/>
              <a:t>3. From the </a:t>
            </a:r>
            <a:r>
              <a:rPr lang="en-US" altLang="ko-KR" sz="2800" b="1" dirty="0"/>
              <a:t>Create</a:t>
            </a:r>
            <a:r>
              <a:rPr lang="en-US" altLang="ko-KR" sz="2800" dirty="0"/>
              <a:t> drop-down menu in the </a:t>
            </a:r>
            <a:r>
              <a:rPr lang="en-US" altLang="ko-KR" sz="2800" b="1" dirty="0"/>
              <a:t>Hierarchy</a:t>
            </a:r>
            <a:r>
              <a:rPr lang="en-US" altLang="ko-KR" sz="2800" dirty="0"/>
              <a:t> view, </a:t>
            </a:r>
            <a:r>
              <a:rPr lang="en-US" altLang="ko-KR" sz="2800" dirty="0">
                <a:solidFill>
                  <a:srgbClr val="FF0000"/>
                </a:solidFill>
              </a:rPr>
              <a:t>create</a:t>
            </a:r>
            <a:r>
              <a:rPr lang="en-US" altLang="ko-KR" sz="2800" dirty="0"/>
              <a:t> a new </a:t>
            </a:r>
            <a:r>
              <a:rPr lang="en-US" altLang="ko-KR" sz="2800" b="1" dirty="0"/>
              <a:t>empty game </a:t>
            </a:r>
            <a:r>
              <a:rPr lang="en-US" altLang="ko-KR" sz="2800" dirty="0"/>
              <a:t>object (</a:t>
            </a:r>
            <a:r>
              <a:rPr lang="en-US" altLang="ko-KR" sz="2800" b="1" dirty="0"/>
              <a:t>Create | Create Empty</a:t>
            </a:r>
            <a:r>
              <a:rPr lang="en-US" altLang="ko-KR" sz="2800" dirty="0"/>
              <a:t>). </a:t>
            </a:r>
            <a:r>
              <a:rPr lang="en-US" altLang="ko-KR" sz="2800" dirty="0">
                <a:solidFill>
                  <a:srgbClr val="FF0000"/>
                </a:solidFill>
              </a:rPr>
              <a:t>Rename</a:t>
            </a:r>
            <a:r>
              <a:rPr lang="en-US" altLang="ko-KR" sz="2800" dirty="0"/>
              <a:t> it </a:t>
            </a:r>
            <a:r>
              <a:rPr lang="en-US" altLang="ko-KR" sz="2800" b="1" dirty="0" err="1"/>
              <a:t>battLOD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6160928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b="1" dirty="0">
                <a:solidFill>
                  <a:srgbClr val="0070C0"/>
                </a:solidFill>
              </a:rPr>
              <a:t>5A. Improving performance with LOD groups</a:t>
            </a:r>
            <a:endParaRPr lang="ko-KR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4. </a:t>
            </a:r>
            <a:r>
              <a:rPr lang="en-US" altLang="ko-KR" sz="3200" dirty="0">
                <a:solidFill>
                  <a:srgbClr val="FF0000"/>
                </a:solidFill>
              </a:rPr>
              <a:t>Add</a:t>
            </a:r>
            <a:r>
              <a:rPr lang="en-US" altLang="ko-KR" sz="3200" dirty="0"/>
              <a:t> the </a:t>
            </a:r>
            <a:r>
              <a:rPr lang="en-US" altLang="ko-KR" sz="3200" b="1" dirty="0" err="1"/>
              <a:t>LODGroup</a:t>
            </a:r>
            <a:r>
              <a:rPr lang="en-US" altLang="ko-KR" sz="3200" dirty="0"/>
              <a:t> component to </a:t>
            </a:r>
            <a:r>
              <a:rPr lang="en-US" altLang="ko-KR" sz="3200" b="1" dirty="0" err="1"/>
              <a:t>battLOD</a:t>
            </a:r>
            <a:r>
              <a:rPr lang="en-US" altLang="ko-KR" sz="3200" dirty="0"/>
              <a:t> (menu </a:t>
            </a:r>
            <a:r>
              <a:rPr lang="en-US" altLang="ko-KR" sz="3200" b="1" dirty="0"/>
              <a:t>Component | Rendering | </a:t>
            </a:r>
            <a:r>
              <a:rPr lang="en-US" altLang="ko-KR" sz="3200" b="1" dirty="0" err="1"/>
              <a:t>LODGroup</a:t>
            </a:r>
            <a:r>
              <a:rPr lang="en-US" altLang="ko-KR" sz="3200" dirty="0"/>
              <a:t>).</a:t>
            </a:r>
          </a:p>
          <a:p>
            <a:r>
              <a:rPr lang="en-US" altLang="ko-KR" sz="3200" dirty="0"/>
              <a:t>5. </a:t>
            </a:r>
            <a:r>
              <a:rPr lang="en-US" altLang="ko-KR" sz="3200" dirty="0">
                <a:solidFill>
                  <a:srgbClr val="FF0000"/>
                </a:solidFill>
              </a:rPr>
              <a:t>Select</a:t>
            </a:r>
            <a:r>
              <a:rPr lang="en-US" altLang="ko-KR" sz="3200" dirty="0"/>
              <a:t> the </a:t>
            </a:r>
            <a:r>
              <a:rPr lang="en-US" altLang="ko-KR" sz="3200" b="1" dirty="0" err="1"/>
              <a:t>battLOD</a:t>
            </a:r>
            <a:r>
              <a:rPr lang="en-US" altLang="ko-KR" sz="3200" dirty="0"/>
              <a:t> object, and, </a:t>
            </a:r>
          </a:p>
          <a:p>
            <a:pPr lvl="1"/>
            <a:r>
              <a:rPr lang="en-US" altLang="ko-KR" sz="2800" dirty="0"/>
              <a:t>from the </a:t>
            </a:r>
            <a:r>
              <a:rPr lang="en-US" altLang="ko-KR" sz="2800" b="1" dirty="0"/>
              <a:t>Inspector</a:t>
            </a:r>
            <a:r>
              <a:rPr lang="en-US" altLang="ko-KR" sz="2800" dirty="0"/>
              <a:t> view, </a:t>
            </a:r>
            <a:r>
              <a:rPr lang="en-US" altLang="ko-KR" sz="2800" b="1" dirty="0" err="1"/>
              <a:t>LODGroup</a:t>
            </a:r>
            <a:r>
              <a:rPr lang="en-US" altLang="ko-KR" sz="2800" dirty="0"/>
              <a:t> component, </a:t>
            </a:r>
            <a:r>
              <a:rPr lang="en-US" altLang="ko-KR" sz="2800" dirty="0">
                <a:solidFill>
                  <a:srgbClr val="FF0000"/>
                </a:solidFill>
              </a:rPr>
              <a:t>right-click</a:t>
            </a:r>
            <a:r>
              <a:rPr lang="en-US" altLang="ko-KR" sz="2800" dirty="0"/>
              <a:t> on </a:t>
            </a:r>
            <a:r>
              <a:rPr lang="en-US" altLang="ko-KR" sz="2800" b="1" dirty="0"/>
              <a:t>LOD 2 </a:t>
            </a:r>
            <a:r>
              <a:rPr lang="en-US" altLang="ko-KR" sz="2800" dirty="0"/>
              <a:t>and </a:t>
            </a:r>
            <a:r>
              <a:rPr lang="en-US" altLang="ko-KR" sz="2800" dirty="0">
                <a:solidFill>
                  <a:srgbClr val="FF0000"/>
                </a:solidFill>
              </a:rPr>
              <a:t>delete</a:t>
            </a:r>
            <a:r>
              <a:rPr lang="en-US" altLang="ko-KR" sz="2800" dirty="0"/>
              <a:t> it </a:t>
            </a:r>
          </a:p>
          <a:p>
            <a:pPr lvl="2"/>
            <a:r>
              <a:rPr lang="en-US" altLang="ko-KR" sz="2400" dirty="0"/>
              <a:t>(since we'll have only two different LODs: LOD 0 and LOD 1),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983281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b="1" dirty="0">
                <a:solidFill>
                  <a:srgbClr val="0070C0"/>
                </a:solidFill>
              </a:rPr>
              <a:t>5A. Improving performance with LOD groups</a:t>
            </a:r>
            <a:endParaRPr lang="ko-KR" altLang="en-US" sz="3600" dirty="0">
              <a:solidFill>
                <a:srgbClr val="0070C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50" y="2007177"/>
            <a:ext cx="8579350" cy="3700896"/>
          </a:xfrm>
        </p:spPr>
      </p:pic>
    </p:spTree>
    <p:extLst>
      <p:ext uri="{BB962C8B-B14F-4D97-AF65-F5344CB8AC3E}">
        <p14:creationId xmlns:p14="http://schemas.microsoft.com/office/powerpoint/2010/main" val="333094907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b="1" dirty="0">
                <a:solidFill>
                  <a:srgbClr val="0070C0"/>
                </a:solidFill>
              </a:rPr>
              <a:t>5A. Improving performance with LOD groups</a:t>
            </a:r>
            <a:endParaRPr lang="ko-KR" altLang="en-US" sz="3600" dirty="0">
              <a:solidFill>
                <a:srgbClr val="0070C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6. </a:t>
            </a:r>
            <a:r>
              <a:rPr lang="en-US" altLang="ko-KR" sz="2400" dirty="0">
                <a:solidFill>
                  <a:srgbClr val="FF0000"/>
                </a:solidFill>
              </a:rPr>
              <a:t>Select</a:t>
            </a:r>
            <a:r>
              <a:rPr lang="en-US" altLang="ko-KR" sz="2400" dirty="0"/>
              <a:t> the LOD 0 area, </a:t>
            </a:r>
            <a:r>
              <a:rPr lang="en-US" altLang="ko-KR" sz="2400" dirty="0">
                <a:solidFill>
                  <a:srgbClr val="FF0000"/>
                </a:solidFill>
              </a:rPr>
              <a:t>click</a:t>
            </a:r>
            <a:r>
              <a:rPr lang="en-US" altLang="ko-KR" sz="2400" dirty="0"/>
              <a:t> on the </a:t>
            </a:r>
            <a:r>
              <a:rPr lang="en-US" altLang="ko-KR" sz="2400" b="1" dirty="0"/>
              <a:t>Add</a:t>
            </a:r>
            <a:r>
              <a:rPr lang="en-US" altLang="ko-KR" sz="2400" dirty="0"/>
              <a:t> button, and </a:t>
            </a:r>
            <a:r>
              <a:rPr lang="en-US" altLang="ko-KR" sz="2400" dirty="0">
                <a:solidFill>
                  <a:srgbClr val="FF0000"/>
                </a:solidFill>
              </a:rPr>
              <a:t>select</a:t>
            </a:r>
            <a:r>
              <a:rPr lang="en-US" altLang="ko-KR" sz="2400" dirty="0"/>
              <a:t> the </a:t>
            </a:r>
            <a:r>
              <a:rPr lang="en-US" altLang="ko-KR" sz="2400" b="1" dirty="0"/>
              <a:t>batt-high</a:t>
            </a:r>
            <a:r>
              <a:rPr lang="en-US" altLang="ko-KR" sz="2400" dirty="0"/>
              <a:t> game object from the list. </a:t>
            </a:r>
          </a:p>
          <a:p>
            <a:r>
              <a:rPr lang="en-US" altLang="ko-KR" sz="2400" dirty="0"/>
              <a:t>A message about </a:t>
            </a:r>
            <a:r>
              <a:rPr lang="en-US" altLang="ko-KR" sz="2400" dirty="0" err="1"/>
              <a:t>reparenting</a:t>
            </a:r>
            <a:r>
              <a:rPr lang="en-US" altLang="ko-KR" sz="2400" dirty="0"/>
              <a:t> objects will appear. </a:t>
            </a:r>
            <a:r>
              <a:rPr lang="en-US" altLang="ko-KR" sz="2400" dirty="0">
                <a:solidFill>
                  <a:srgbClr val="FF0000"/>
                </a:solidFill>
              </a:rPr>
              <a:t>Select</a:t>
            </a:r>
            <a:r>
              <a:rPr lang="en-US" altLang="ko-KR" sz="2400" dirty="0"/>
              <a:t> Yes, </a:t>
            </a:r>
            <a:r>
              <a:rPr lang="en-US" altLang="ko-KR" sz="2400" dirty="0" err="1"/>
              <a:t>Reparent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196" y="3367617"/>
            <a:ext cx="374332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1444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b="1" dirty="0">
                <a:solidFill>
                  <a:srgbClr val="0070C0"/>
                </a:solidFill>
              </a:rPr>
              <a:t>5A. Improving performance with LOD groups</a:t>
            </a:r>
            <a:endParaRPr lang="ko-KR" altLang="en-US" sz="3600" dirty="0">
              <a:solidFill>
                <a:srgbClr val="0070C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7. </a:t>
            </a:r>
            <a:r>
              <a:rPr lang="en-US" altLang="ko-KR" sz="2400" dirty="0">
                <a:solidFill>
                  <a:srgbClr val="FF0000"/>
                </a:solidFill>
              </a:rPr>
              <a:t>Select</a:t>
            </a:r>
            <a:r>
              <a:rPr lang="en-US" altLang="ko-KR" sz="2400" dirty="0"/>
              <a:t> the </a:t>
            </a:r>
            <a:r>
              <a:rPr lang="en-US" altLang="ko-KR" sz="2400" b="1" dirty="0"/>
              <a:t>LOD 1 </a:t>
            </a:r>
            <a:r>
              <a:rPr lang="en-US" altLang="ko-KR" sz="2400" dirty="0"/>
              <a:t>section, </a:t>
            </a:r>
            <a:r>
              <a:rPr lang="en-US" altLang="ko-KR" sz="2400" dirty="0">
                <a:solidFill>
                  <a:srgbClr val="FF0000"/>
                </a:solidFill>
              </a:rPr>
              <a:t>click</a:t>
            </a:r>
            <a:r>
              <a:rPr lang="en-US" altLang="ko-KR" sz="2400" dirty="0"/>
              <a:t> on </a:t>
            </a:r>
            <a:r>
              <a:rPr lang="en-US" altLang="ko-KR" sz="2400" b="1" dirty="0"/>
              <a:t>Add</a:t>
            </a:r>
            <a:r>
              <a:rPr lang="en-US" altLang="ko-KR" sz="2400" dirty="0"/>
              <a:t>, and </a:t>
            </a:r>
            <a:r>
              <a:rPr lang="en-US" altLang="ko-KR" sz="2400" dirty="0">
                <a:solidFill>
                  <a:srgbClr val="FF0000"/>
                </a:solidFill>
              </a:rPr>
              <a:t>select</a:t>
            </a:r>
            <a:r>
              <a:rPr lang="en-US" altLang="ko-KR" sz="2400" dirty="0"/>
              <a:t> the </a:t>
            </a:r>
            <a:r>
              <a:rPr lang="en-US" altLang="ko-KR" sz="2400" b="1" dirty="0"/>
              <a:t>batt-low</a:t>
            </a:r>
            <a:r>
              <a:rPr lang="en-US" altLang="ko-KR" sz="2400" dirty="0"/>
              <a:t> object. </a:t>
            </a:r>
          </a:p>
          <a:p>
            <a:r>
              <a:rPr lang="en-US" altLang="ko-KR" sz="2400" dirty="0"/>
              <a:t>Again, </a:t>
            </a:r>
            <a:r>
              <a:rPr lang="en-US" altLang="ko-KR" sz="2400" dirty="0">
                <a:solidFill>
                  <a:srgbClr val="FF0000"/>
                </a:solidFill>
              </a:rPr>
              <a:t>chose</a:t>
            </a:r>
            <a:r>
              <a:rPr lang="en-US" altLang="ko-KR" sz="2400" dirty="0"/>
              <a:t> </a:t>
            </a:r>
            <a:r>
              <a:rPr lang="en-US" altLang="ko-KR" sz="2400" b="1" dirty="0"/>
              <a:t>Yes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Reparent</a:t>
            </a:r>
            <a:r>
              <a:rPr lang="en-US" altLang="ko-KR" sz="2400" dirty="0"/>
              <a:t> when prompted.</a:t>
            </a:r>
            <a:endParaRPr lang="ko-KR" alt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196" y="3259244"/>
            <a:ext cx="374332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79330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b="1" dirty="0">
                <a:solidFill>
                  <a:srgbClr val="0070C0"/>
                </a:solidFill>
              </a:rPr>
              <a:t>5A. Improving performance with LOD groups</a:t>
            </a:r>
            <a:endParaRPr lang="ko-KR" altLang="en-US" sz="3600" dirty="0">
              <a:solidFill>
                <a:srgbClr val="0070C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8. </a:t>
            </a:r>
            <a:r>
              <a:rPr lang="en-US" altLang="ko-KR" sz="2400" dirty="0">
                <a:solidFill>
                  <a:srgbClr val="FF0000"/>
                </a:solidFill>
              </a:rPr>
              <a:t>Drag</a:t>
            </a:r>
            <a:r>
              <a:rPr lang="en-US" altLang="ko-KR" sz="2400" dirty="0"/>
              <a:t> the limits of the LOD renderers to </a:t>
            </a:r>
            <a:r>
              <a:rPr lang="en-US" altLang="ko-KR" sz="2400" dirty="0">
                <a:solidFill>
                  <a:srgbClr val="FF0000"/>
                </a:solidFill>
              </a:rPr>
              <a:t>set</a:t>
            </a:r>
            <a:r>
              <a:rPr lang="en-US" altLang="ko-KR" sz="2400" dirty="0"/>
              <a:t> them as: </a:t>
            </a:r>
          </a:p>
          <a:p>
            <a:pPr lvl="1"/>
            <a:r>
              <a:rPr lang="en-US" altLang="ko-KR" sz="2200" dirty="0"/>
              <a:t>LOD 0: 100%, </a:t>
            </a:r>
          </a:p>
          <a:p>
            <a:pPr lvl="1"/>
            <a:r>
              <a:rPr lang="en-US" altLang="ko-KR" sz="2200" dirty="0"/>
              <a:t>LOD 1: 50%, </a:t>
            </a:r>
          </a:p>
          <a:p>
            <a:pPr lvl="1"/>
            <a:r>
              <a:rPr lang="en-US" altLang="ko-KR" sz="2200" dirty="0"/>
              <a:t>Culled: 1%. </a:t>
            </a:r>
          </a:p>
          <a:p>
            <a:r>
              <a:rPr lang="en-US" altLang="ko-KR" sz="2400" dirty="0"/>
              <a:t>That will make Unity render bat-high whenever it occupies 51 percent to 100 percent of the screen space, batt-low when 2 percent to 50 percent, and will not render anything if 1 percent or less.</a:t>
            </a:r>
            <a:endParaRPr lang="ko-KR" alt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826" y="5107094"/>
            <a:ext cx="5649191" cy="115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1410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b="1" dirty="0">
                <a:solidFill>
                  <a:srgbClr val="0070C0"/>
                </a:solidFill>
              </a:rPr>
              <a:t>5A. Improving performance with LOD groups</a:t>
            </a:r>
            <a:endParaRPr lang="ko-KR" altLang="en-US" sz="3600" dirty="0">
              <a:solidFill>
                <a:srgbClr val="0070C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9. </a:t>
            </a:r>
            <a:r>
              <a:rPr lang="en-US" altLang="ko-KR" sz="2800" dirty="0">
                <a:solidFill>
                  <a:srgbClr val="FF0000"/>
                </a:solidFill>
              </a:rPr>
              <a:t>Move</a:t>
            </a:r>
            <a:r>
              <a:rPr lang="en-US" altLang="ko-KR" sz="2800" dirty="0"/>
              <a:t> the scene's </a:t>
            </a:r>
            <a:r>
              <a:rPr lang="en-US" altLang="ko-KR" sz="2800" b="1" dirty="0"/>
              <a:t>camera</a:t>
            </a:r>
            <a:r>
              <a:rPr lang="en-US" altLang="ko-KR" sz="2800" dirty="0"/>
              <a:t> toward the </a:t>
            </a:r>
            <a:r>
              <a:rPr lang="en-US" altLang="ko-KR" sz="2800" b="1" dirty="0" err="1"/>
              <a:t>battLOD</a:t>
            </a:r>
            <a:r>
              <a:rPr lang="en-US" altLang="ko-KR" sz="2800" dirty="0"/>
              <a:t> object and back. </a:t>
            </a:r>
          </a:p>
          <a:p>
            <a:endParaRPr lang="en-US" altLang="ko-KR" sz="2800" dirty="0"/>
          </a:p>
          <a:p>
            <a:r>
              <a:rPr lang="en-US" altLang="ko-KR" sz="2800" dirty="0"/>
              <a:t>You will notice how Unity swaps between the high- and low-definition LOD renderer as it occupies more or less than 50 percent of the screen's space.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80489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OPTIMIZATION</a:t>
            </a:r>
            <a:endParaRPr lang="ko-KR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136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OPTIMIZATION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Optimization principals: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altLang="ko-KR" sz="2400" dirty="0"/>
              <a:t>Minimize the number of active and enabled objects in a scene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altLang="ko-KR" sz="2400" dirty="0"/>
              <a:t>Minimize actions requiring Unity to perform “reflection” over objects and searching of all current scene objects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altLang="ko-KR" sz="2400" dirty="0"/>
              <a:t>Call methods as few times as possible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altLang="ko-KR" sz="2400" dirty="0"/>
              <a:t>Use performance data to drive design and coding decisions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altLang="ko-KR" sz="2400" dirty="0"/>
              <a:t>Minimize the number of draw calls</a:t>
            </a:r>
          </a:p>
          <a:p>
            <a:pPr lvl="1"/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82678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indent="-256032"/>
            <a:r>
              <a:rPr lang="en-US" altLang="ko-KR" sz="3600" b="1" dirty="0"/>
              <a:t>Optimization 1:</a:t>
            </a:r>
            <a:br>
              <a:rPr lang="en-US" altLang="ko-KR" sz="3600" b="1" dirty="0"/>
            </a:br>
            <a:r>
              <a:rPr lang="en-US" altLang="ko-KR" sz="3600" b="1" dirty="0"/>
              <a:t>Minimize the number of active and enabled objects in a scene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altLang="ko-KR" sz="2800" b="1" dirty="0"/>
              <a:t>Reducing the number of objects by </a:t>
            </a:r>
            <a:r>
              <a:rPr lang="en-US" altLang="ko-KR" sz="2800" b="1" dirty="0">
                <a:solidFill>
                  <a:srgbClr val="FF0000"/>
                </a:solidFill>
              </a:rPr>
              <a:t>destroying</a:t>
            </a:r>
            <a:r>
              <a:rPr lang="en-US" altLang="ko-KR" sz="2800" b="1" dirty="0"/>
              <a:t> objects at death a time</a:t>
            </a:r>
          </a:p>
          <a:p>
            <a:pPr marL="514350" indent="-514350">
              <a:buFont typeface="+mj-lt"/>
              <a:buAutoNum type="alphaUcPeriod"/>
            </a:pPr>
            <a:r>
              <a:rPr lang="en-US" altLang="ko-KR" sz="2800" b="1" dirty="0"/>
              <a:t>Reducing the number of enabled objects by </a:t>
            </a:r>
            <a:r>
              <a:rPr lang="en-US" altLang="ko-KR" sz="2800" b="1" dirty="0">
                <a:solidFill>
                  <a:srgbClr val="FF0000"/>
                </a:solidFill>
              </a:rPr>
              <a:t>disabling</a:t>
            </a:r>
            <a:r>
              <a:rPr lang="en-US" altLang="ko-KR" sz="2800" b="1" dirty="0"/>
              <a:t> objects whenever possible</a:t>
            </a:r>
          </a:p>
          <a:p>
            <a:pPr marL="514350" indent="-514350">
              <a:buFont typeface="+mj-lt"/>
              <a:buAutoNum type="alphaUcPeriod"/>
            </a:pPr>
            <a:r>
              <a:rPr lang="en-US" altLang="ko-KR" sz="2800" b="1" dirty="0"/>
              <a:t>Reducing the number of active objects by making objects </a:t>
            </a:r>
            <a:r>
              <a:rPr lang="en-US" altLang="ko-KR" sz="2800" b="1" dirty="0">
                <a:solidFill>
                  <a:srgbClr val="FF0000"/>
                </a:solidFill>
              </a:rPr>
              <a:t>inactive</a:t>
            </a:r>
            <a:r>
              <a:rPr lang="en-US" altLang="ko-KR" sz="2800" b="1" dirty="0"/>
              <a:t> whenever possible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23743430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7263</TotalTime>
  <Words>3379</Words>
  <Application>Microsoft Office PowerPoint</Application>
  <PresentationFormat>On-screen Show (4:3)</PresentationFormat>
  <Paragraphs>334</Paragraphs>
  <Slides>66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0" baseType="lpstr">
      <vt:lpstr>CourierStd</vt:lpstr>
      <vt:lpstr>Calibri</vt:lpstr>
      <vt:lpstr>Calibri Light</vt:lpstr>
      <vt:lpstr>Retrospect</vt:lpstr>
      <vt:lpstr>3D Game Basic</vt:lpstr>
      <vt:lpstr>Theories </vt:lpstr>
      <vt:lpstr>Games Components</vt:lpstr>
      <vt:lpstr>Processing in Games</vt:lpstr>
      <vt:lpstr>CPU Processing is Limited</vt:lpstr>
      <vt:lpstr>Reducing Game Processing</vt:lpstr>
      <vt:lpstr>OPTIMIZATION</vt:lpstr>
      <vt:lpstr>OPTIMIZATION</vt:lpstr>
      <vt:lpstr>Optimization 1: Minimize the number of active and enabled objects in a scene</vt:lpstr>
      <vt:lpstr>Optimization 2: Minimize actions requiring Unity to perform “reflection” over objects and searching of all current scene objects</vt:lpstr>
      <vt:lpstr>Optimization 3: Call methods as few times as possible</vt:lpstr>
      <vt:lpstr>Optimization 4: Use performance data to drive design and coding decisions</vt:lpstr>
      <vt:lpstr>Optimization 5: Minimize the number of draw calls</vt:lpstr>
      <vt:lpstr>Optimization 1</vt:lpstr>
      <vt:lpstr>1A. Reducing the number of objects by destroying objects at death a time</vt:lpstr>
      <vt:lpstr>1A. Reducing the number of objects by destroying objects at death a time</vt:lpstr>
      <vt:lpstr>1B. Reducing the number of enabled objects by disabling objects whenever possible</vt:lpstr>
      <vt:lpstr>1B. Reducing the number of enabled objects by disabling objects whenever possible</vt:lpstr>
      <vt:lpstr>1B. Reducing the number of enabled objects by disabling objects whenever possible</vt:lpstr>
      <vt:lpstr>1B. Reducing the number of enabled objects by disabling objects whenever possible - additional</vt:lpstr>
      <vt:lpstr>1B. Reducing the number of enabled objects by disabling objects whenever possible - additional</vt:lpstr>
      <vt:lpstr>1B. Reducing the number of enabled objects by disabling objects whenever possible - additional</vt:lpstr>
      <vt:lpstr>1B. Reducing the number of enabled objects by disabling objects whenever possible - additional</vt:lpstr>
      <vt:lpstr>1B. Reducing the number of enabled objects by disabling objects whenever possible - additional</vt:lpstr>
      <vt:lpstr>1C. Reducing the number of active objects by making objects inactive whenever possible</vt:lpstr>
      <vt:lpstr>Optimization 2</vt:lpstr>
      <vt:lpstr>2A. Improving efficiency with delegates and events and avoiding SendMessage!</vt:lpstr>
      <vt:lpstr>2A. Improving efficiency with delegates and events and avoiding SendMessage!</vt:lpstr>
      <vt:lpstr>2A. Improving efficiency with delegates and events and avoiding SendMessage!</vt:lpstr>
      <vt:lpstr>2A. Improving efficiency with delegates and events and avoiding SendMessage!</vt:lpstr>
      <vt:lpstr>2A. Improving efficiency with delegates and events and avoiding SendMessage!</vt:lpstr>
      <vt:lpstr>Optimization 3</vt:lpstr>
      <vt:lpstr>3A. Executing methods regularly but independent of frame rate with coroutines</vt:lpstr>
      <vt:lpstr>3A. Executing methods regularly but independent of frame rate with coroutines</vt:lpstr>
      <vt:lpstr>3A. Executing methods regularly but independent of frame rate with coroutines</vt:lpstr>
      <vt:lpstr>3A. Executing methods regularly but independent of frame rate with coroutines</vt:lpstr>
      <vt:lpstr>3B. Spreading long computations over several frames with coroutines</vt:lpstr>
      <vt:lpstr>3B. Spreading long computations over several frames with coroutines</vt:lpstr>
      <vt:lpstr>Optimization 4</vt:lpstr>
      <vt:lpstr>4A. Evaluating performance by measuring max and min frame rates (FPS)</vt:lpstr>
      <vt:lpstr>Optimization 5</vt:lpstr>
      <vt:lpstr>5A. Improving performance with LOD groups</vt:lpstr>
      <vt:lpstr>5A. Improving performance with LOD groups</vt:lpstr>
      <vt:lpstr>Mini-Projects </vt:lpstr>
      <vt:lpstr>2A. Improving efficiency with delegates and events and avoiding SendMessage!</vt:lpstr>
      <vt:lpstr>2A. Improving efficiency with delegates and events and avoiding SendMessage!</vt:lpstr>
      <vt:lpstr>2A. Improving efficiency with delegates and events and avoiding SendMessage!</vt:lpstr>
      <vt:lpstr>2A. Improving efficiency with delegates and events and avoiding SendMessage!</vt:lpstr>
      <vt:lpstr>2A. Improving efficiency with delegates and events and avoiding SendMessage!</vt:lpstr>
      <vt:lpstr>2A. Improving efficiency with delegates and events and avoiding SendMessage!</vt:lpstr>
      <vt:lpstr>2A. Improving efficiency with delegates and events and avoiding SendMessage!</vt:lpstr>
      <vt:lpstr>2A. Improving efficiency with delegates and events and avoiding SendMessage!</vt:lpstr>
      <vt:lpstr>2A. Improving efficiency with delegates and events and avoiding SendMessage!</vt:lpstr>
      <vt:lpstr>2A. Improving efficiency with delegates and events and avoiding SendMessage!</vt:lpstr>
      <vt:lpstr>4A. Evaluating performance by measuring max and min frame rates (FPS)</vt:lpstr>
      <vt:lpstr>4A. Evaluating performance by measuring max and min frame rates (FPS)</vt:lpstr>
      <vt:lpstr>4A. Evaluating performance by measuring max and min frame rates (FPS)</vt:lpstr>
      <vt:lpstr>4A. Evaluating performance by measuring max and min frame rates (FPS)</vt:lpstr>
      <vt:lpstr>5A. Improving performance with LOD groups</vt:lpstr>
      <vt:lpstr>5A. Improving performance with LOD groups</vt:lpstr>
      <vt:lpstr>5A. Improving performance with LOD groups</vt:lpstr>
      <vt:lpstr>5A. Improving performance with LOD groups</vt:lpstr>
      <vt:lpstr>5A. Improving performance with LOD groups</vt:lpstr>
      <vt:lpstr>5A. Improving performance with LOD groups</vt:lpstr>
      <vt:lpstr>5A. Improving performance with LOD groups</vt:lpstr>
      <vt:lpstr>5A. Improving performance with LOD groups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Game Basic</dc:title>
  <dc:creator>Handityo Aulia putra</dc:creator>
  <cp:lastModifiedBy>Handityo Aulia</cp:lastModifiedBy>
  <cp:revision>441</cp:revision>
  <dcterms:created xsi:type="dcterms:W3CDTF">2017-10-12T01:26:41Z</dcterms:created>
  <dcterms:modified xsi:type="dcterms:W3CDTF">2018-12-12T00:42:25Z</dcterms:modified>
</cp:coreProperties>
</file>