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0" r:id="rId6"/>
    <p:sldId id="257" r:id="rId7"/>
    <p:sldId id="258" r:id="rId8"/>
    <p:sldId id="263" r:id="rId9"/>
    <p:sldId id="264" r:id="rId10"/>
    <p:sldId id="265" r:id="rId11"/>
    <p:sldId id="261" r:id="rId12"/>
    <p:sldId id="266" r:id="rId13"/>
    <p:sldId id="26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AB49-B664-D150-5455-9453AB743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D9DEC-0B19-BF10-64FC-FC77406AC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79892-467F-846E-F565-48EE3D39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DF349-D74F-2A20-9BAD-8F3B082C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D68F7-D946-1CD8-D7E0-FC8B72C3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5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A537-B233-4469-34EE-AC7560A4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44857-4629-EDCE-54EC-A253A950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0CDA7-037A-1A98-7178-34E47417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33136-92A6-FA28-FCD8-A798762E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EAC515-3295-7A53-7821-BF7A8BE9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01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8750-5E2A-9DA6-0AF2-7EC0502D5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56AAF3-841F-2B23-CBEA-1037A9C30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B554D1-3F55-0FCB-673E-4AA2FFD4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A945D-CC59-ECA3-E356-6BD4175B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8DBB5-ABB5-F89A-29D7-2383C100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4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9351-479E-CD02-95D3-79B662D1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0DE7A-27B4-9177-02DF-553A8EE8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B2906-5FD1-2E0D-54C6-76DABC51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F5DBA-3A33-10C2-0DB5-7893103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85B53-5EC5-75BD-3731-9095C19A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9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5DE5A-FB48-1204-4277-9880EB96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F2C6F0-6DA1-5E68-56FA-36350D65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F4DA9-010A-2369-4283-7B0534F2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93D44-B499-5EEE-195D-E6332560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A4477-9FF6-5BFA-7327-48B39C7B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67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C6216-FE3C-05C3-E929-197B957E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82045-65AA-DDC6-092B-595A84D0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A55143-C27C-5369-16CD-C89A0B1B9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BD01AB-C9D8-B9E2-BA35-925336DB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A0757-D892-B7D9-66AC-B5BDE5E4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03981-C6E2-5A0F-10A4-212DB738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2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A11C6-C103-9A43-C519-ACB6101E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3C2D4-C727-B5A6-5C76-23DD0355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3B69C3-2DBB-9DCD-7BE8-87D758BF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8B795B-7082-9439-CCC9-9EC6B7A9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17A0C2-B198-82B7-0D9A-BDBF61646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209E8B-1E9D-64AD-7FAD-D97D391E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8AC396-ECB0-BAC8-DA9E-38D411B7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7690A1-DA44-18F3-B2C6-5433A8A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33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7996-0750-CE83-7748-901683D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A65E09-5AC0-026B-4EED-98174367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9AD228-7321-D27E-5B58-26F810D0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4E6B20-0D8A-15C9-4C0E-56824CCE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93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231B7C-43BD-3165-CC36-4E96C076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32993F-4BFA-F7B7-4F4D-BE555351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8E92B5-FCFA-6B55-2477-54508049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9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65B98-442B-AE03-BA41-950B6E51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5D000-2DEB-F290-9ACC-F583F53E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4EB2CE-DD9F-5CE0-3A6A-D37E5237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1EDBA4-DAA5-2AA3-C0E1-4C84D688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000ED-C04B-C370-8FB4-39F05AAE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E7EE64-E0F4-0B3B-AF92-F890D307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60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89297-D4CA-D8BB-237B-91DF5CDF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377E61-F11C-2F2E-3217-4E91BA872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EA1E20-08CC-CFAC-771C-3C3C63A6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2FDBF7-BE9D-823A-F6A9-9E7A3CC4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F4AAD8-ED69-B608-17DE-D1FFCB9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75390-0A02-43E5-4344-A317552E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4C9D09-7043-F5E5-7A62-92CE549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092AC-DAFC-D8F3-64FF-A6979F19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DC74E-E9D5-2601-24F8-94E29A29C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FD6B7-0C2B-4F39-8DE9-523447D218BB}" type="datetimeFigureOut">
              <a:rPr lang="es-MX" smtClean="0"/>
              <a:t>07/11/2024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EF94C-33C0-AD97-CFDC-744DC734D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27067-CFE1-B1A2-B257-5E83ECE2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ACBAC-BE65-438E-A3B2-2C8454ED61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9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6D7DC0-F4BB-70F8-8DE6-F013FB09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262" y="0"/>
            <a:ext cx="1752738" cy="21684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7AA389-0EE5-77DA-73B5-8DEE92C77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Reconocimiento de estrés a partir de la actividad </a:t>
            </a:r>
            <a:r>
              <a:rPr lang="es-MX" dirty="0" err="1"/>
              <a:t>electrodérmica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28650-74C2-7865-89A6-2E50E16B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286"/>
            <a:ext cx="9144000" cy="1655762"/>
          </a:xfrm>
        </p:spPr>
        <p:txBody>
          <a:bodyPr/>
          <a:lstStyle/>
          <a:p>
            <a:r>
              <a:rPr lang="es-CL" dirty="0"/>
              <a:t>Módulo: Taller Integrado de Ciencias de Datos</a:t>
            </a:r>
          </a:p>
          <a:p>
            <a:r>
              <a:rPr lang="es-CL" dirty="0"/>
              <a:t>Estudiante: Benjamín González</a:t>
            </a:r>
          </a:p>
          <a:p>
            <a:r>
              <a:rPr lang="es-CL" dirty="0"/>
              <a:t>Profesor: César Astudillo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72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11E16-DAD3-CE56-A5BD-3A9E06FB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WESAD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07385-061D-524B-47FD-8C995ECF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WESAD (</a:t>
            </a:r>
            <a:r>
              <a:rPr lang="es-MX" dirty="0" err="1"/>
              <a:t>WEarable</a:t>
            </a:r>
            <a:r>
              <a:rPr lang="es-MX" dirty="0"/>
              <a:t> Stress and </a:t>
            </a:r>
            <a:r>
              <a:rPr lang="es-MX" dirty="0" err="1"/>
              <a:t>Affect</a:t>
            </a:r>
            <a:r>
              <a:rPr lang="es-MX" dirty="0"/>
              <a:t> </a:t>
            </a:r>
            <a:r>
              <a:rPr lang="es-MX" dirty="0" err="1"/>
              <a:t>Detection</a:t>
            </a:r>
            <a:r>
              <a:rPr lang="es-MX" dirty="0"/>
              <a:t>) es un </a:t>
            </a:r>
            <a:r>
              <a:rPr lang="es-MX" dirty="0" err="1"/>
              <a:t>dataset</a:t>
            </a:r>
            <a:r>
              <a:rPr lang="es-MX" dirty="0"/>
              <a:t> utilizado para investigar la detección de estrés y emociones mediante dispositivos portátiles. Incluye datos de 15 sujetos (de 17 iniciales, debido a problemas con dos) recolectados con dos dispositivos: </a:t>
            </a:r>
            <a:r>
              <a:rPr lang="es-MX" dirty="0" err="1"/>
              <a:t>RespiBAN</a:t>
            </a:r>
            <a:r>
              <a:rPr lang="es-MX" dirty="0"/>
              <a:t> (usado en el pecho) y </a:t>
            </a:r>
            <a:r>
              <a:rPr lang="es-MX" dirty="0" err="1"/>
              <a:t>Empatica</a:t>
            </a:r>
            <a:r>
              <a:rPr lang="es-MX" dirty="0"/>
              <a:t> E4 (usado en la muñeca).</a:t>
            </a:r>
          </a:p>
          <a:p>
            <a:r>
              <a:rPr lang="es-MX" dirty="0"/>
              <a:t>Se encontraban en distintas actividades: Meditación, Estrés (Tareas mentales), Diversión, Reposo.</a:t>
            </a:r>
          </a:p>
        </p:txBody>
      </p:sp>
    </p:spTree>
    <p:extLst>
      <p:ext uri="{BB962C8B-B14F-4D97-AF65-F5344CB8AC3E}">
        <p14:creationId xmlns:p14="http://schemas.microsoft.com/office/powerpoint/2010/main" val="23547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C46C0A-FE61-92C1-58E5-A28BE162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53" y="535723"/>
            <a:ext cx="7715405" cy="57865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C35E1B-4361-EFB2-CD1F-A5745AE8F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02" y="691517"/>
            <a:ext cx="4805396" cy="40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10A6-7A06-54A6-8D1D-13B2AC27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D249AA-413C-310A-687A-3D424A7F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233" y="254784"/>
            <a:ext cx="6814848" cy="6238091"/>
          </a:xfrm>
        </p:spPr>
      </p:pic>
    </p:spTree>
    <p:extLst>
      <p:ext uri="{BB962C8B-B14F-4D97-AF65-F5344CB8AC3E}">
        <p14:creationId xmlns:p14="http://schemas.microsoft.com/office/powerpoint/2010/main" val="157281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1A36A37-EE9F-4907-4737-FE00AC48B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505345"/>
              </p:ext>
            </p:extLst>
          </p:nvPr>
        </p:nvGraphicFramePr>
        <p:xfrm>
          <a:off x="643467" y="1007154"/>
          <a:ext cx="10905067" cy="484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159">
                  <a:extLst>
                    <a:ext uri="{9D8B030D-6E8A-4147-A177-3AD203B41FA5}">
                      <a16:colId xmlns:a16="http://schemas.microsoft.com/office/drawing/2014/main" val="2226465388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3121646826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639580895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414069609"/>
                    </a:ext>
                  </a:extLst>
                </a:gridCol>
                <a:gridCol w="2149977">
                  <a:extLst>
                    <a:ext uri="{9D8B030D-6E8A-4147-A177-3AD203B41FA5}">
                      <a16:colId xmlns:a16="http://schemas.microsoft.com/office/drawing/2014/main" val="1412846784"/>
                    </a:ext>
                  </a:extLst>
                </a:gridCol>
              </a:tblGrid>
              <a:tr h="10361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 dirty="0">
                          <a:effectLst/>
                        </a:rPr>
                        <a:t>Modelo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 dirty="0" err="1">
                          <a:effectLst/>
                        </a:rPr>
                        <a:t>VerBIO</a:t>
                      </a:r>
                      <a:r>
                        <a:rPr lang="es-MX" sz="3000" u="none" strike="noStrike" dirty="0">
                          <a:effectLst/>
                        </a:rPr>
                        <a:t> (Referencia)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 dirty="0" err="1">
                          <a:effectLst/>
                        </a:rPr>
                        <a:t>VerBIO</a:t>
                      </a:r>
                      <a:r>
                        <a:rPr lang="es-MX" sz="3000" u="none" strike="noStrike" dirty="0">
                          <a:effectLst/>
                        </a:rPr>
                        <a:t> (Obtenido)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 dirty="0">
                          <a:effectLst/>
                        </a:rPr>
                        <a:t>WESAD (Referencia)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000" u="none" strike="noStrike" dirty="0">
                          <a:effectLst/>
                        </a:rPr>
                        <a:t>WESAD (Obtenido)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90328"/>
                  </a:ext>
                </a:extLst>
              </a:tr>
              <a:tr h="5784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KNN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0.691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0.670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0.661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0.924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5154"/>
                  </a:ext>
                </a:extLst>
              </a:tr>
              <a:tr h="5784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 err="1">
                          <a:effectLst/>
                        </a:rPr>
                        <a:t>Naive</a:t>
                      </a:r>
                      <a:r>
                        <a:rPr lang="es-MX" sz="3000" u="none" strike="noStrike" dirty="0">
                          <a:effectLst/>
                        </a:rPr>
                        <a:t> Bayes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0.679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0.603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0.712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0.821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08557"/>
                  </a:ext>
                </a:extLst>
              </a:tr>
              <a:tr h="10361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 err="1">
                          <a:effectLst/>
                        </a:rPr>
                        <a:t>Logistic</a:t>
                      </a:r>
                      <a:r>
                        <a:rPr lang="es-MX" sz="3000" u="none" strike="noStrike" dirty="0">
                          <a:effectLst/>
                        </a:rPr>
                        <a:t> </a:t>
                      </a:r>
                      <a:r>
                        <a:rPr lang="es-MX" sz="3000" u="none" strike="noStrike" dirty="0" err="1">
                          <a:effectLst/>
                        </a:rPr>
                        <a:t>Regression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0.732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0.600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0.781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0.892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732394"/>
                  </a:ext>
                </a:extLst>
              </a:tr>
              <a:tr h="10361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 err="1">
                          <a:effectLst/>
                        </a:rPr>
                        <a:t>Random</a:t>
                      </a:r>
                      <a:r>
                        <a:rPr lang="es-MX" sz="3000" u="none" strike="noStrike" dirty="0">
                          <a:effectLst/>
                        </a:rPr>
                        <a:t> Forest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0.716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0.665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0.865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0.938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38952"/>
                  </a:ext>
                </a:extLst>
              </a:tr>
              <a:tr h="578414"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SVM</a:t>
                      </a:r>
                      <a:endParaRPr lang="es-MX" sz="3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0.764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>
                          <a:effectLst/>
                        </a:rPr>
                        <a:t>0.603</a:t>
                      </a:r>
                      <a:endParaRPr lang="es-MX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0.713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000" u="none" strike="noStrike" dirty="0">
                          <a:effectLst/>
                        </a:rPr>
                        <a:t>0.897</a:t>
                      </a:r>
                      <a:endParaRPr lang="es-MX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0806" marR="20806" marT="20806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6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0C0FF-2A32-33BD-4008-665B395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3914B-5828-F30E-73F2-3662409C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estrés es una respuesta fisiológica y psicológica del cuerpo ante situaciones que se perciben como amenazantes, desafiantes o demandantes. Es un mecanismo natural de supervivencia que prepara al organismo para enfrentar o huir de un peligro, activando lo que comúnmente se llama la respuesta de "lucha o huida".</a:t>
            </a:r>
          </a:p>
        </p:txBody>
      </p:sp>
    </p:spTree>
    <p:extLst>
      <p:ext uri="{BB962C8B-B14F-4D97-AF65-F5344CB8AC3E}">
        <p14:creationId xmlns:p14="http://schemas.microsoft.com/office/powerpoint/2010/main" val="12142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E90B4-5684-8564-DEBC-7C05AAD7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A7EAA-F14F-C7BA-68AC-7A01DD56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estrés crónico puede provocar problemas de salud graves como hipertensión, problemas cardíacos, debilitamiento del sistema inmunológico y enfermedades gastrointestinales</a:t>
            </a:r>
          </a:p>
          <a:p>
            <a:r>
              <a:rPr lang="es-MX" dirty="0"/>
              <a:t>El estrés afecta al córtex prefrontal, la parte del cerebro responsable de la toma de decisiones, la concentración y el pensamiento lógico.</a:t>
            </a:r>
          </a:p>
          <a:p>
            <a:r>
              <a:rPr lang="es-MX" dirty="0"/>
              <a:t>Reducción de la creatividad y la flexibilidad mental.</a:t>
            </a:r>
          </a:p>
          <a:p>
            <a:r>
              <a:rPr lang="es-MX" dirty="0"/>
              <a:t>Problemas en el entorno al tener comportamientos reactivos o agresivos.</a:t>
            </a:r>
          </a:p>
        </p:txBody>
      </p:sp>
    </p:spTree>
    <p:extLst>
      <p:ext uri="{BB962C8B-B14F-4D97-AF65-F5344CB8AC3E}">
        <p14:creationId xmlns:p14="http://schemas.microsoft.com/office/powerpoint/2010/main" val="7639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13810-77C9-A03D-82E7-73A9E712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MX" dirty="0"/>
              <a:t>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989E2-F614-0BD5-75F6-38F83894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MX" dirty="0"/>
              <a:t>La actividad </a:t>
            </a:r>
            <a:r>
              <a:rPr lang="es-MX" dirty="0" err="1"/>
              <a:t>electrodermal</a:t>
            </a:r>
            <a:r>
              <a:rPr lang="es-MX" dirty="0"/>
              <a:t> (EDA, por sus siglas en inglés) es una medida de los cambios en la conductancia de la piel en respuesta a la actividad del sistema nervioso autónomo.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FB2624-6052-B840-E5BB-1E53D20E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883893"/>
            <a:ext cx="5451627" cy="47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0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79CC5-2CD0-D2EE-3EC4-4E01CF4D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Deconvolución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F2BB54-5E66-88D4-DBD2-AC878080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898" y="1825625"/>
            <a:ext cx="6438204" cy="4351338"/>
          </a:xfrm>
        </p:spPr>
      </p:pic>
    </p:spTree>
    <p:extLst>
      <p:ext uri="{BB962C8B-B14F-4D97-AF65-F5344CB8AC3E}">
        <p14:creationId xmlns:p14="http://schemas.microsoft.com/office/powerpoint/2010/main" val="38617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CEB58-4EDA-33AB-F14F-22B16BC7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  <a:br>
              <a:rPr lang="es-MX" dirty="0"/>
            </a:b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A25A0-0A5B-D5F1-387F-D4AB7516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Feature</a:t>
            </a:r>
            <a:r>
              <a:rPr lang="es-MX" dirty="0"/>
              <a:t> Vector = [</a:t>
            </a:r>
            <a:r>
              <a:rPr lang="es-MX" dirty="0" err="1"/>
              <a:t>meanEDA</a:t>
            </a:r>
            <a:r>
              <a:rPr lang="es-MX" dirty="0"/>
              <a:t>, </a:t>
            </a:r>
            <a:r>
              <a:rPr lang="es-MX" dirty="0" err="1"/>
              <a:t>minEDA</a:t>
            </a:r>
            <a:r>
              <a:rPr lang="es-MX" dirty="0"/>
              <a:t>, </a:t>
            </a:r>
            <a:r>
              <a:rPr lang="es-MX" dirty="0" err="1"/>
              <a:t>maxEDA</a:t>
            </a:r>
            <a:r>
              <a:rPr lang="es-MX" dirty="0"/>
              <a:t>, </a:t>
            </a:r>
            <a:r>
              <a:rPr lang="es-MX" dirty="0" err="1"/>
              <a:t>stdEDA</a:t>
            </a:r>
            <a:r>
              <a:rPr lang="es-MX" dirty="0"/>
              <a:t>, </a:t>
            </a:r>
            <a:r>
              <a:rPr lang="es-MX" dirty="0" err="1"/>
              <a:t>meanSCRonsets</a:t>
            </a:r>
            <a:r>
              <a:rPr lang="es-MX" dirty="0"/>
              <a:t>, </a:t>
            </a:r>
            <a:r>
              <a:rPr lang="es-MX" dirty="0" err="1"/>
              <a:t>meanSCRamp</a:t>
            </a:r>
            <a:r>
              <a:rPr lang="es-MX" dirty="0"/>
              <a:t>, </a:t>
            </a:r>
            <a:r>
              <a:rPr lang="es-MX" dirty="0" err="1"/>
              <a:t>meanSCRrecovery</a:t>
            </a:r>
            <a:r>
              <a:rPr lang="es-MX" dirty="0"/>
              <a:t>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meanEDA</a:t>
            </a:r>
            <a:r>
              <a:rPr lang="es-MX" dirty="0"/>
              <a:t>: Promedio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minEDA</a:t>
            </a:r>
            <a:r>
              <a:rPr lang="es-MX" dirty="0"/>
              <a:t>: Valor mínimo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maxEDA</a:t>
            </a:r>
            <a:r>
              <a:rPr lang="es-MX" dirty="0"/>
              <a:t>: Valor máximo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stdEDA</a:t>
            </a:r>
            <a:r>
              <a:rPr lang="es-MX" dirty="0"/>
              <a:t>: Desviación estándar de la actividad </a:t>
            </a:r>
            <a:r>
              <a:rPr lang="es-MX" dirty="0" err="1"/>
              <a:t>electrodermal</a:t>
            </a:r>
            <a:r>
              <a:rPr lang="es-MX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meanSCRonsets</a:t>
            </a:r>
            <a:r>
              <a:rPr lang="es-MX" dirty="0"/>
              <a:t>: Promedio de los inicios de la respuesta de conductancia de la piel.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meanSCRamp</a:t>
            </a:r>
            <a:r>
              <a:rPr lang="es-MX" dirty="0"/>
              <a:t>: Promedio de la amplitud de la respuesta de conductancia de la piel.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 err="1"/>
              <a:t>meanSCRrecovery</a:t>
            </a:r>
            <a:r>
              <a:rPr lang="es-MX" dirty="0"/>
              <a:t>: Promedio de la recuperación de la respuesta de conductancia de la piel.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932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6CDD40F-BA0A-9E03-6442-64DAE203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79CD6-038A-DAD8-0B73-AD5929B1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3" y="0"/>
            <a:ext cx="11485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AFD1-9FBF-2655-4BF1-0750AE0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VerBio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D6F15-261F-64C4-59B4-94C88FFD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data set contiene información fisiológica de 36 personas las cuales participaron en 10 sesiones de simulación de un discurso en público a través de un dispositivo de realidad virtual.</a:t>
            </a:r>
          </a:p>
          <a:p>
            <a:r>
              <a:rPr lang="es-MX" dirty="0"/>
              <a:t>Se consideran las señales </a:t>
            </a:r>
            <a:r>
              <a:rPr lang="es-MX" dirty="0" err="1"/>
              <a:t>electrodermicas</a:t>
            </a:r>
            <a:r>
              <a:rPr lang="es-MX" dirty="0"/>
              <a:t> (EDA) obtenidas por la pulsera </a:t>
            </a:r>
            <a:r>
              <a:rPr lang="es-MX" dirty="0" err="1"/>
              <a:t>Empatica</a:t>
            </a:r>
            <a:r>
              <a:rPr lang="es-MX" dirty="0"/>
              <a:t> E4 de los 36 participantes, en 8 sesiones.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29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6952A1-1304-0711-7479-F1576E09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49" y="570505"/>
            <a:ext cx="6799690" cy="55308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BCC198-A2FB-78CE-7C1E-B91D9862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357" y="570505"/>
            <a:ext cx="469648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9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95C05BA2176842AA89933525AAB734" ma:contentTypeVersion="17" ma:contentTypeDescription="Create a new document." ma:contentTypeScope="" ma:versionID="2175d1c027c30823f6df0f1787f2ff2b">
  <xsd:schema xmlns:xsd="http://www.w3.org/2001/XMLSchema" xmlns:xs="http://www.w3.org/2001/XMLSchema" xmlns:p="http://schemas.microsoft.com/office/2006/metadata/properties" xmlns:ns3="ce54ed9a-9d43-4abd-b7e8-34c5a4de4156" xmlns:ns4="61fc3e16-4a30-4c92-b7c5-0f042da08626" targetNamespace="http://schemas.microsoft.com/office/2006/metadata/properties" ma:root="true" ma:fieldsID="b7704b6ee8e89e22c404546b4fb1efb9" ns3:_="" ns4:_="">
    <xsd:import namespace="ce54ed9a-9d43-4abd-b7e8-34c5a4de4156"/>
    <xsd:import namespace="61fc3e16-4a30-4c92-b7c5-0f042da08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4ed9a-9d43-4abd-b7e8-34c5a4de4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c3e16-4a30-4c92-b7c5-0f042da08626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54ed9a-9d43-4abd-b7e8-34c5a4de4156" xsi:nil="true"/>
  </documentManagement>
</p:properties>
</file>

<file path=customXml/itemProps1.xml><?xml version="1.0" encoding="utf-8"?>
<ds:datastoreItem xmlns:ds="http://schemas.openxmlformats.org/officeDocument/2006/customXml" ds:itemID="{737D6FA4-13F9-4FE5-8F8D-AF7CB151A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4ed9a-9d43-4abd-b7e8-34c5a4de4156"/>
    <ds:schemaRef ds:uri="61fc3e16-4a30-4c92-b7c5-0f042da08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13EDB4-DA5F-44B3-A11B-E08B424559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46F686-BDE5-4CBF-A9F4-73F6DD5FE385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1fc3e16-4a30-4c92-b7c5-0f042da08626"/>
    <ds:schemaRef ds:uri="ce54ed9a-9d43-4abd-b7e8-34c5a4de415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465</Words>
  <Application>Microsoft Office PowerPoint</Application>
  <PresentationFormat>Panorámica</PresentationFormat>
  <Paragraphs>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Tema de Office</vt:lpstr>
      <vt:lpstr>Reconocimiento de estrés a partir de la actividad electrodérmica </vt:lpstr>
      <vt:lpstr>Estrés</vt:lpstr>
      <vt:lpstr>Estrés</vt:lpstr>
      <vt:lpstr>EDA</vt:lpstr>
      <vt:lpstr>Deconvolución</vt:lpstr>
      <vt:lpstr>Características  </vt:lpstr>
      <vt:lpstr>Presentación de PowerPoint</vt:lpstr>
      <vt:lpstr>VerBio</vt:lpstr>
      <vt:lpstr>Presentación de PowerPoint</vt:lpstr>
      <vt:lpstr>WESAD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alejandro gonzalez fuenzalida</dc:creator>
  <cp:lastModifiedBy>benjamin alejandro gonzalez fuenzalida</cp:lastModifiedBy>
  <cp:revision>3</cp:revision>
  <dcterms:created xsi:type="dcterms:W3CDTF">2024-11-07T01:17:27Z</dcterms:created>
  <dcterms:modified xsi:type="dcterms:W3CDTF">2024-11-08T02:57:48Z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0x010100EE95C05BA2176842AA89933525AAB734</vt:lpwstr>
  </property>
</Properties>
</file>