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0" r:id="rId6"/>
    <p:sldId id="257" r:id="rId7"/>
    <p:sldId id="258" r:id="rId8"/>
    <p:sldId id="263" r:id="rId9"/>
    <p:sldId id="264" r:id="rId10"/>
    <p:sldId id="265" r:id="rId11"/>
    <p:sldId id="261" r:id="rId12"/>
    <p:sldId id="266" r:id="rId13"/>
    <p:sldId id="262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7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42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42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29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431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17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97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884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92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30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A389-0EE5-77DA-73B5-8DEE92C77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Reconocimiento de estrés a partir de la actividad </a:t>
            </a:r>
            <a:r>
              <a:rPr lang="es-MX" dirty="0" err="1"/>
              <a:t>electrodérmica</a:t>
            </a:r>
            <a:r>
              <a:rPr lang="es-MX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228650-74C2-7865-89A6-2E50E16BE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3286"/>
            <a:ext cx="9144000" cy="1655762"/>
          </a:xfrm>
        </p:spPr>
        <p:txBody>
          <a:bodyPr/>
          <a:lstStyle/>
          <a:p>
            <a:r>
              <a:rPr lang="es-CL" dirty="0"/>
              <a:t>Módulo: Taller Integrado de Ciencias de Datos</a:t>
            </a:r>
          </a:p>
          <a:p>
            <a:r>
              <a:rPr lang="es-CL" dirty="0"/>
              <a:t>Estudiante: Benjamín González</a:t>
            </a:r>
          </a:p>
          <a:p>
            <a:r>
              <a:rPr lang="es-CL" dirty="0"/>
              <a:t>Profesor: César Astudillo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6D7DC0-F4BB-70F8-8DE6-F013FB09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83" y="328380"/>
            <a:ext cx="1909187" cy="236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9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11E16-DAD3-CE56-A5BD-3A9E06FB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WESAD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07385-061D-524B-47FD-8C995ECF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WESAD (</a:t>
            </a:r>
            <a:r>
              <a:rPr lang="es-MX" dirty="0" err="1"/>
              <a:t>WEarable</a:t>
            </a:r>
            <a:r>
              <a:rPr lang="es-MX" dirty="0"/>
              <a:t> Stress and </a:t>
            </a:r>
            <a:r>
              <a:rPr lang="es-MX" dirty="0" err="1"/>
              <a:t>Affect</a:t>
            </a:r>
            <a:r>
              <a:rPr lang="es-MX" dirty="0"/>
              <a:t> </a:t>
            </a:r>
            <a:r>
              <a:rPr lang="es-MX" dirty="0" err="1"/>
              <a:t>Detection</a:t>
            </a:r>
            <a:r>
              <a:rPr lang="es-MX" dirty="0"/>
              <a:t>) es un </a:t>
            </a:r>
            <a:r>
              <a:rPr lang="es-MX" dirty="0" err="1"/>
              <a:t>dataset</a:t>
            </a:r>
            <a:r>
              <a:rPr lang="es-MX" dirty="0"/>
              <a:t> utilizado para investigar la detección de estrés y emociones mediante dispositivos portátiles. Incluye datos de 15 sujetos (de 17 iniciales, debido a problemas con dos) recolectados con dos dispositivos: </a:t>
            </a:r>
            <a:r>
              <a:rPr lang="es-MX" dirty="0" err="1"/>
              <a:t>RespiBAN</a:t>
            </a:r>
            <a:r>
              <a:rPr lang="es-MX" dirty="0"/>
              <a:t> (usado en el pecho) y </a:t>
            </a:r>
            <a:r>
              <a:rPr lang="es-MX" dirty="0" err="1"/>
              <a:t>Empatica</a:t>
            </a:r>
            <a:r>
              <a:rPr lang="es-MX" dirty="0"/>
              <a:t> E4 (usado en la muñeca).</a:t>
            </a:r>
          </a:p>
          <a:p>
            <a:r>
              <a:rPr lang="es-MX" dirty="0"/>
              <a:t>Se encontraban en distintas actividades: Meditación, Estrés (Tareas mentales), Diversión, Reposo.</a:t>
            </a:r>
          </a:p>
        </p:txBody>
      </p:sp>
    </p:spTree>
    <p:extLst>
      <p:ext uri="{BB962C8B-B14F-4D97-AF65-F5344CB8AC3E}">
        <p14:creationId xmlns:p14="http://schemas.microsoft.com/office/powerpoint/2010/main" val="23547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EC46C0A-FE61-92C1-58E5-A28BE162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53" y="535723"/>
            <a:ext cx="7715405" cy="57865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C35E1B-4361-EFB2-CD1F-A5745AE8F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302" y="711181"/>
            <a:ext cx="4805396" cy="409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2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610A6-7A06-54A6-8D1D-13B2AC27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3D249AA-413C-310A-687A-3D424A7F7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233" y="254784"/>
            <a:ext cx="6814848" cy="6238091"/>
          </a:xfrm>
        </p:spPr>
      </p:pic>
    </p:spTree>
    <p:extLst>
      <p:ext uri="{BB962C8B-B14F-4D97-AF65-F5344CB8AC3E}">
        <p14:creationId xmlns:p14="http://schemas.microsoft.com/office/powerpoint/2010/main" val="157281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1A36A37-EE9F-4907-4737-FE00AC48B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165362"/>
              </p:ext>
            </p:extLst>
          </p:nvPr>
        </p:nvGraphicFramePr>
        <p:xfrm>
          <a:off x="643467" y="1007154"/>
          <a:ext cx="10905067" cy="4843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159">
                  <a:extLst>
                    <a:ext uri="{9D8B030D-6E8A-4147-A177-3AD203B41FA5}">
                      <a16:colId xmlns:a16="http://schemas.microsoft.com/office/drawing/2014/main" val="2226465388"/>
                    </a:ext>
                  </a:extLst>
                </a:gridCol>
                <a:gridCol w="2149977">
                  <a:extLst>
                    <a:ext uri="{9D8B030D-6E8A-4147-A177-3AD203B41FA5}">
                      <a16:colId xmlns:a16="http://schemas.microsoft.com/office/drawing/2014/main" val="3121646826"/>
                    </a:ext>
                  </a:extLst>
                </a:gridCol>
                <a:gridCol w="2149977">
                  <a:extLst>
                    <a:ext uri="{9D8B030D-6E8A-4147-A177-3AD203B41FA5}">
                      <a16:colId xmlns:a16="http://schemas.microsoft.com/office/drawing/2014/main" val="639580895"/>
                    </a:ext>
                  </a:extLst>
                </a:gridCol>
                <a:gridCol w="2149977">
                  <a:extLst>
                    <a:ext uri="{9D8B030D-6E8A-4147-A177-3AD203B41FA5}">
                      <a16:colId xmlns:a16="http://schemas.microsoft.com/office/drawing/2014/main" val="414069609"/>
                    </a:ext>
                  </a:extLst>
                </a:gridCol>
                <a:gridCol w="2149977">
                  <a:extLst>
                    <a:ext uri="{9D8B030D-6E8A-4147-A177-3AD203B41FA5}">
                      <a16:colId xmlns:a16="http://schemas.microsoft.com/office/drawing/2014/main" val="1412846784"/>
                    </a:ext>
                  </a:extLst>
                </a:gridCol>
              </a:tblGrid>
              <a:tr h="10361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0" u="none" strike="noStrike" dirty="0" err="1">
                          <a:effectLst/>
                        </a:rPr>
                        <a:t>Model</a:t>
                      </a:r>
                      <a:endParaRPr lang="es-MX" sz="3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0" u="none" strike="noStrike">
                          <a:effectLst/>
                        </a:rPr>
                        <a:t>VerBIO (Esperado)</a:t>
                      </a:r>
                      <a:endParaRPr lang="es-MX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0" u="none" strike="noStrike">
                          <a:effectLst/>
                        </a:rPr>
                        <a:t>VerBIO (Obtenido)</a:t>
                      </a:r>
                      <a:endParaRPr lang="es-MX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0" u="none" strike="noStrike">
                          <a:effectLst/>
                        </a:rPr>
                        <a:t>WESAD (Esperado)</a:t>
                      </a:r>
                      <a:endParaRPr lang="es-MX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0" u="none" strike="noStrike" dirty="0">
                          <a:effectLst/>
                        </a:rPr>
                        <a:t>WESAD (Obtenido)</a:t>
                      </a:r>
                      <a:endParaRPr lang="es-MX" sz="3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extLst>
                  <a:ext uri="{0D108BD9-81ED-4DB2-BD59-A6C34878D82A}">
                    <a16:rowId xmlns:a16="http://schemas.microsoft.com/office/drawing/2014/main" val="1750290328"/>
                  </a:ext>
                </a:extLst>
              </a:tr>
              <a:tr h="578414"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>
                          <a:effectLst/>
                        </a:rPr>
                        <a:t>KNN</a:t>
                      </a:r>
                      <a:endParaRPr lang="es-MX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0.691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>
                          <a:effectLst/>
                        </a:rPr>
                        <a:t>0.670</a:t>
                      </a:r>
                      <a:endParaRPr lang="es-MX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0.661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>
                          <a:effectLst/>
                        </a:rPr>
                        <a:t>0.924</a:t>
                      </a:r>
                      <a:endParaRPr lang="es-MX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extLst>
                  <a:ext uri="{0D108BD9-81ED-4DB2-BD59-A6C34878D82A}">
                    <a16:rowId xmlns:a16="http://schemas.microsoft.com/office/drawing/2014/main" val="220845154"/>
                  </a:ext>
                </a:extLst>
              </a:tr>
              <a:tr h="578414"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>
                          <a:effectLst/>
                        </a:rPr>
                        <a:t>Naive Bayes</a:t>
                      </a:r>
                      <a:endParaRPr lang="es-MX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0.679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0.603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0.712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>
                          <a:effectLst/>
                        </a:rPr>
                        <a:t>0.821</a:t>
                      </a:r>
                      <a:endParaRPr lang="es-MX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extLst>
                  <a:ext uri="{0D108BD9-81ED-4DB2-BD59-A6C34878D82A}">
                    <a16:rowId xmlns:a16="http://schemas.microsoft.com/office/drawing/2014/main" val="3312608557"/>
                  </a:ext>
                </a:extLst>
              </a:tr>
              <a:tr h="10361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>
                          <a:effectLst/>
                        </a:rPr>
                        <a:t>Logistic Regression</a:t>
                      </a:r>
                      <a:endParaRPr lang="es-MX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0.732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0.600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0.781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>
                          <a:effectLst/>
                        </a:rPr>
                        <a:t>0.892</a:t>
                      </a:r>
                      <a:endParaRPr lang="es-MX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extLst>
                  <a:ext uri="{0D108BD9-81ED-4DB2-BD59-A6C34878D82A}">
                    <a16:rowId xmlns:a16="http://schemas.microsoft.com/office/drawing/2014/main" val="3036732394"/>
                  </a:ext>
                </a:extLst>
              </a:tr>
              <a:tr h="10361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>
                          <a:effectLst/>
                        </a:rPr>
                        <a:t>Random Forest</a:t>
                      </a:r>
                      <a:endParaRPr lang="es-MX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0.716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>
                          <a:effectLst/>
                        </a:rPr>
                        <a:t>0.665</a:t>
                      </a:r>
                      <a:endParaRPr lang="es-MX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0.865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0.938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extLst>
                  <a:ext uri="{0D108BD9-81ED-4DB2-BD59-A6C34878D82A}">
                    <a16:rowId xmlns:a16="http://schemas.microsoft.com/office/drawing/2014/main" val="3950338952"/>
                  </a:ext>
                </a:extLst>
              </a:tr>
              <a:tr h="578414"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>
                          <a:effectLst/>
                        </a:rPr>
                        <a:t>SVM</a:t>
                      </a:r>
                      <a:endParaRPr lang="es-MX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0.764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>
                          <a:effectLst/>
                        </a:rPr>
                        <a:t>0.603</a:t>
                      </a:r>
                      <a:endParaRPr lang="es-MX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0.713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0.897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extLst>
                  <a:ext uri="{0D108BD9-81ED-4DB2-BD59-A6C34878D82A}">
                    <a16:rowId xmlns:a16="http://schemas.microsoft.com/office/drawing/2014/main" val="166266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17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0C0FF-2A32-33BD-4008-665B395B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3914B-5828-F30E-73F2-3662409C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estrés es una respuesta fisiológica y psicológica del cuerpo ante situaciones que se perciben como amenazantes, desafiantes o demandantes. Es un mecanismo natural de supervivencia que prepara al organismo para enfrentar o huir de un peligro, activando lo que comúnmente se llama la respuesta de "lucha o huida".</a:t>
            </a:r>
          </a:p>
        </p:txBody>
      </p:sp>
    </p:spTree>
    <p:extLst>
      <p:ext uri="{BB962C8B-B14F-4D97-AF65-F5344CB8AC3E}">
        <p14:creationId xmlns:p14="http://schemas.microsoft.com/office/powerpoint/2010/main" val="12142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E90B4-5684-8564-DEBC-7C05AAD7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A7EAA-F14F-C7BA-68AC-7A01DD56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estrés crónico puede provocar problemas de salud graves como hipertensión, problemas cardíacos, debilitamiento del sistema inmunológico y enfermedades gastrointestinales</a:t>
            </a:r>
          </a:p>
          <a:p>
            <a:r>
              <a:rPr lang="es-MX" dirty="0"/>
              <a:t>El estrés afecta al córtex prefrontal, la parte del cerebro responsable de la toma de decisiones, la concentración y el pensamiento lógico.</a:t>
            </a:r>
          </a:p>
          <a:p>
            <a:r>
              <a:rPr lang="es-MX" dirty="0"/>
              <a:t>Reducción de la creatividad y la flexibilidad mental.</a:t>
            </a:r>
          </a:p>
          <a:p>
            <a:r>
              <a:rPr lang="es-MX" dirty="0"/>
              <a:t>Problemas en el entorno al tener comportamientos reactivos o agresivos.</a:t>
            </a:r>
          </a:p>
        </p:txBody>
      </p:sp>
    </p:spTree>
    <p:extLst>
      <p:ext uri="{BB962C8B-B14F-4D97-AF65-F5344CB8AC3E}">
        <p14:creationId xmlns:p14="http://schemas.microsoft.com/office/powerpoint/2010/main" val="76396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E13810-77C9-A03D-82E7-73A9E712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MX" dirty="0"/>
              <a:t>EDA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FB2624-6052-B840-E5BB-1E53D20E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883893"/>
            <a:ext cx="5451627" cy="47701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0989E2-F614-0BD5-75F6-38F83894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MX" dirty="0"/>
              <a:t>La actividad </a:t>
            </a:r>
            <a:r>
              <a:rPr lang="es-MX" dirty="0" err="1"/>
              <a:t>electrodermal</a:t>
            </a:r>
            <a:r>
              <a:rPr lang="es-MX" dirty="0"/>
              <a:t> (EDA, por sus siglas en inglés) es una medida de los cambios en la conductancia de la piel en respuesta a la actividad del sistema nervioso autónomo.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00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79CC5-2CD0-D2EE-3EC4-4E01CF4D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Deconvolución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0F2BB54-5E66-88D4-DBD2-AC878080D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167" y="1846263"/>
            <a:ext cx="5951991" cy="4022725"/>
          </a:xfrm>
        </p:spPr>
      </p:pic>
    </p:spTree>
    <p:extLst>
      <p:ext uri="{BB962C8B-B14F-4D97-AF65-F5344CB8AC3E}">
        <p14:creationId xmlns:p14="http://schemas.microsoft.com/office/powerpoint/2010/main" val="38617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CEB58-4EDA-33AB-F14F-22B16BC7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</a:t>
            </a:r>
            <a:br>
              <a:rPr lang="es-MX" dirty="0"/>
            </a:br>
            <a:r>
              <a:rPr lang="es-MX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A25A0-0A5B-D5F1-387F-D4AB7516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Feature</a:t>
            </a:r>
            <a:r>
              <a:rPr lang="es-MX" dirty="0"/>
              <a:t> Vector = [</a:t>
            </a:r>
            <a:r>
              <a:rPr lang="es-MX" dirty="0" err="1"/>
              <a:t>meanEDA</a:t>
            </a:r>
            <a:r>
              <a:rPr lang="es-MX" dirty="0"/>
              <a:t>, </a:t>
            </a:r>
            <a:r>
              <a:rPr lang="es-MX" dirty="0" err="1"/>
              <a:t>minEDA</a:t>
            </a:r>
            <a:r>
              <a:rPr lang="es-MX" dirty="0"/>
              <a:t>, </a:t>
            </a:r>
            <a:r>
              <a:rPr lang="es-MX" dirty="0" err="1"/>
              <a:t>maxEDA</a:t>
            </a:r>
            <a:r>
              <a:rPr lang="es-MX" dirty="0"/>
              <a:t>, </a:t>
            </a:r>
            <a:r>
              <a:rPr lang="es-MX" dirty="0" err="1"/>
              <a:t>stdEDA</a:t>
            </a:r>
            <a:r>
              <a:rPr lang="es-MX" dirty="0"/>
              <a:t>, </a:t>
            </a:r>
            <a:r>
              <a:rPr lang="es-MX" dirty="0" err="1"/>
              <a:t>meanSCRonsets</a:t>
            </a:r>
            <a:r>
              <a:rPr lang="es-MX" dirty="0"/>
              <a:t>, </a:t>
            </a:r>
            <a:r>
              <a:rPr lang="es-MX" dirty="0" err="1"/>
              <a:t>meanSCRamp</a:t>
            </a:r>
            <a:r>
              <a:rPr lang="es-MX" dirty="0"/>
              <a:t>, </a:t>
            </a:r>
            <a:r>
              <a:rPr lang="es-MX" dirty="0" err="1"/>
              <a:t>meanSCRrecovery</a:t>
            </a:r>
            <a:r>
              <a:rPr lang="es-MX" dirty="0"/>
              <a:t> 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meanEDA</a:t>
            </a:r>
            <a:r>
              <a:rPr lang="es-MX" dirty="0"/>
              <a:t>: Promedio de la actividad </a:t>
            </a:r>
            <a:r>
              <a:rPr lang="es-MX" dirty="0" err="1"/>
              <a:t>electrodermal</a:t>
            </a:r>
            <a:r>
              <a:rPr lang="es-MX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minEDA</a:t>
            </a:r>
            <a:r>
              <a:rPr lang="es-MX" dirty="0"/>
              <a:t>: Valor mínimo de la actividad </a:t>
            </a:r>
            <a:r>
              <a:rPr lang="es-MX" dirty="0" err="1"/>
              <a:t>electrodermal</a:t>
            </a:r>
            <a:r>
              <a:rPr lang="es-MX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maxEDA</a:t>
            </a:r>
            <a:r>
              <a:rPr lang="es-MX" dirty="0"/>
              <a:t>: Valor máximo de la actividad </a:t>
            </a:r>
            <a:r>
              <a:rPr lang="es-MX" dirty="0" err="1"/>
              <a:t>electrodermal</a:t>
            </a:r>
            <a:r>
              <a:rPr lang="es-MX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stdEDA</a:t>
            </a:r>
            <a:r>
              <a:rPr lang="es-MX" dirty="0"/>
              <a:t>: Desviación estándar de la actividad </a:t>
            </a:r>
            <a:r>
              <a:rPr lang="es-MX" dirty="0" err="1"/>
              <a:t>electrodermal</a:t>
            </a:r>
            <a:r>
              <a:rPr lang="es-MX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meanSCRonsets</a:t>
            </a:r>
            <a:r>
              <a:rPr lang="es-MX" dirty="0"/>
              <a:t>: Promedio de los inicios de la respuesta de conductancia de la piel.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meanSCRamp</a:t>
            </a:r>
            <a:r>
              <a:rPr lang="es-MX" dirty="0"/>
              <a:t>: Promedio de la amplitud de la respuesta de conductancia de la piel.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meanSCRrecovery</a:t>
            </a:r>
            <a:r>
              <a:rPr lang="es-MX" dirty="0"/>
              <a:t>: Promedio de la recuperación de la respuesta de conductancia de la piel.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932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6CDD40F-BA0A-9E03-6442-64DAE203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879CD6-038A-DAD8-0B73-AD5929B1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3" y="0"/>
            <a:ext cx="11485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1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CAFD1-9FBF-2655-4BF1-0750AE0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VerBio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D6F15-261F-64C4-59B4-94C88FFD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data set contiene información fisiológica de 36 personas las cuales participaron en 10 sesiones de simulación de un discurso en público a través de un dispositivo de realidad virtual.</a:t>
            </a:r>
          </a:p>
          <a:p>
            <a:endParaRPr lang="es-MX" dirty="0"/>
          </a:p>
          <a:p>
            <a:r>
              <a:rPr lang="es-MX" dirty="0"/>
              <a:t>Se consideran las señales </a:t>
            </a:r>
            <a:r>
              <a:rPr lang="es-MX" dirty="0" err="1"/>
              <a:t>electrodermicas</a:t>
            </a:r>
            <a:r>
              <a:rPr lang="es-MX" dirty="0"/>
              <a:t> (EDA) obtenidas por la pulsera </a:t>
            </a:r>
            <a:r>
              <a:rPr lang="es-MX" dirty="0" err="1"/>
              <a:t>Empatica</a:t>
            </a:r>
            <a:r>
              <a:rPr lang="es-MX" dirty="0"/>
              <a:t> E4 de los 36 participantes, en 8 sesiones.</a:t>
            </a:r>
          </a:p>
          <a:p>
            <a:endParaRPr lang="es-MX" dirty="0"/>
          </a:p>
          <a:p>
            <a:r>
              <a:rPr lang="es-MX" dirty="0"/>
              <a:t>Tipos de biomarcadores: EDA, ECG y PPG.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295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6952A1-1304-0711-7479-F1576E09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49" y="570505"/>
            <a:ext cx="6799690" cy="55308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BCC198-A2FB-78CE-7C1E-B91D98628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357" y="570505"/>
            <a:ext cx="469648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694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95C05BA2176842AA89933525AAB734" ma:contentTypeVersion="17" ma:contentTypeDescription="Create a new document." ma:contentTypeScope="" ma:versionID="2175d1c027c30823f6df0f1787f2ff2b">
  <xsd:schema xmlns:xsd="http://www.w3.org/2001/XMLSchema" xmlns:xs="http://www.w3.org/2001/XMLSchema" xmlns:p="http://schemas.microsoft.com/office/2006/metadata/properties" xmlns:ns3="ce54ed9a-9d43-4abd-b7e8-34c5a4de4156" xmlns:ns4="61fc3e16-4a30-4c92-b7c5-0f042da08626" targetNamespace="http://schemas.microsoft.com/office/2006/metadata/properties" ma:root="true" ma:fieldsID="b7704b6ee8e89e22c404546b4fb1efb9" ns3:_="" ns4:_="">
    <xsd:import namespace="ce54ed9a-9d43-4abd-b7e8-34c5a4de4156"/>
    <xsd:import namespace="61fc3e16-4a30-4c92-b7c5-0f042da086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4ed9a-9d43-4abd-b7e8-34c5a4de4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fc3e16-4a30-4c92-b7c5-0f042da08626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e54ed9a-9d43-4abd-b7e8-34c5a4de4156" xsi:nil="true"/>
  </documentManagement>
</p:properties>
</file>

<file path=customXml/itemProps1.xml><?xml version="1.0" encoding="utf-8"?>
<ds:datastoreItem xmlns:ds="http://schemas.openxmlformats.org/officeDocument/2006/customXml" ds:itemID="{F613EDB4-DA5F-44B3-A11B-E08B424559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7D6FA4-13F9-4FE5-8F8D-AF7CB151A6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54ed9a-9d43-4abd-b7e8-34c5a4de4156"/>
    <ds:schemaRef ds:uri="61fc3e16-4a30-4c92-b7c5-0f042da086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46F686-BDE5-4CBF-A9F4-73F6DD5FE385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61fc3e16-4a30-4c92-b7c5-0f042da08626"/>
    <ds:schemaRef ds:uri="ce54ed9a-9d43-4abd-b7e8-34c5a4de4156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475</Words>
  <Application>Microsoft Office PowerPoint</Application>
  <PresentationFormat>Panorámica</PresentationFormat>
  <Paragraphs>62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 Narrow</vt:lpstr>
      <vt:lpstr>Arial</vt:lpstr>
      <vt:lpstr>Calibri</vt:lpstr>
      <vt:lpstr>Calibri Light</vt:lpstr>
      <vt:lpstr>Retrospección</vt:lpstr>
      <vt:lpstr>Reconocimiento de estrés a partir de la actividad electrodérmica </vt:lpstr>
      <vt:lpstr>Estrés</vt:lpstr>
      <vt:lpstr>Estrés</vt:lpstr>
      <vt:lpstr>EDA</vt:lpstr>
      <vt:lpstr>Deconvolución</vt:lpstr>
      <vt:lpstr>Características  </vt:lpstr>
      <vt:lpstr>Presentación de PowerPoint</vt:lpstr>
      <vt:lpstr>VerBio</vt:lpstr>
      <vt:lpstr>Presentación de PowerPoint</vt:lpstr>
      <vt:lpstr>WESAD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alejandro gonzalez fuenzalida</dc:creator>
  <cp:lastModifiedBy>benjamin alejandro gonzalez fuenzalida</cp:lastModifiedBy>
  <cp:revision>2</cp:revision>
  <dcterms:created xsi:type="dcterms:W3CDTF">2024-11-07T01:17:27Z</dcterms:created>
  <dcterms:modified xsi:type="dcterms:W3CDTF">2024-11-07T12:18:41Z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0x010100EE95C05BA2176842AA89933525AAB734</vt:lpwstr>
  </property>
</Properties>
</file>