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32918400" cy="51206400"/>
  <p:defaultTextStyle>
    <a:defPPr>
      <a:defRPr lang="en-US"/>
    </a:defPPr>
    <a:lvl1pPr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1pPr>
    <a:lvl2pPr marL="4572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2pPr>
    <a:lvl3pPr marL="9144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5pPr>
    <a:lvl6pPr marL="22860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6pPr>
    <a:lvl7pPr marL="27432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7pPr>
    <a:lvl8pPr marL="32004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8pPr>
    <a:lvl9pPr marL="36576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17" userDrawn="1">
          <p15:clr>
            <a:srgbClr val="A4A3A4"/>
          </p15:clr>
        </p15:guide>
        <p15:guide id="2" orient="horz" pos="19632" userDrawn="1">
          <p15:clr>
            <a:srgbClr val="A4A3A4"/>
          </p15:clr>
        </p15:guide>
        <p15:guide id="3" orient="horz" pos="3729" userDrawn="1">
          <p15:clr>
            <a:srgbClr val="A4A3A4"/>
          </p15:clr>
        </p15:guide>
        <p15:guide id="4" orient="horz" pos="2129" userDrawn="1">
          <p15:clr>
            <a:srgbClr val="A4A3A4"/>
          </p15:clr>
        </p15:guide>
        <p15:guide id="5" pos="6376" userDrawn="1">
          <p15:clr>
            <a:srgbClr val="A4A3A4"/>
          </p15:clr>
        </p15:guide>
        <p15:guide id="6" pos="7210" userDrawn="1">
          <p15:clr>
            <a:srgbClr val="A4A3A4"/>
          </p15:clr>
        </p15:guide>
        <p15:guide id="7" pos="13124" userDrawn="1">
          <p15:clr>
            <a:srgbClr val="A4A3A4"/>
          </p15:clr>
        </p15:guide>
        <p15:guide id="8" pos="21030" userDrawn="1">
          <p15:clr>
            <a:srgbClr val="A4A3A4"/>
          </p15:clr>
        </p15:guide>
        <p15:guide id="9" pos="986" userDrawn="1">
          <p15:clr>
            <a:srgbClr val="A4A3A4"/>
          </p15:clr>
        </p15:guide>
        <p15:guide id="10" pos="13997" userDrawn="1">
          <p15:clr>
            <a:srgbClr val="A4A3A4"/>
          </p15:clr>
        </p15:guide>
        <p15:guide id="11" pos="20197" userDrawn="1">
          <p15:clr>
            <a:srgbClr val="A4A3A4"/>
          </p15:clr>
        </p15:guide>
        <p15:guide id="12" pos="26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340" autoAdjust="0"/>
  </p:normalViewPr>
  <p:slideViewPr>
    <p:cSldViewPr snapToGrid="0">
      <p:cViewPr>
        <p:scale>
          <a:sx n="33" d="100"/>
          <a:sy n="33" d="100"/>
        </p:scale>
        <p:origin x="36" y="-1698"/>
      </p:cViewPr>
      <p:guideLst>
        <p:guide orient="horz" pos="717"/>
        <p:guide orient="horz" pos="19632"/>
        <p:guide orient="horz" pos="3729"/>
        <p:guide orient="horz" pos="2129"/>
        <p:guide pos="6376"/>
        <p:guide pos="7210"/>
        <p:guide pos="13124"/>
        <p:guide pos="21030"/>
        <p:guide pos="986"/>
        <p:guide pos="13997"/>
        <p:guide pos="20197"/>
        <p:guide pos="2646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701B41-884C-BBF8-506A-936D9A6C3C5B}"/>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962BA387-BF44-03AA-9D01-4EAB0D56BD8A}"/>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C59D76ED-0B13-8E48-95C1-D04E5E6B4F3C}" type="datetime1">
              <a:rPr lang="en-US" altLang="en-US"/>
              <a:pPr/>
              <a:t>4/16/2025</a:t>
            </a:fld>
            <a:endParaRPr lang="en-US" altLang="en-US"/>
          </a:p>
        </p:txBody>
      </p:sp>
      <p:sp>
        <p:nvSpPr>
          <p:cNvPr id="4" name="Slide Image Placeholder 3">
            <a:extLst>
              <a:ext uri="{FF2B5EF4-FFF2-40B4-BE49-F238E27FC236}">
                <a16:creationId xmlns:a16="http://schemas.microsoft.com/office/drawing/2014/main" id="{B54291CC-40FE-40EE-08BE-FB95BBEA5CF9}"/>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12DE383B-2ACF-0462-C160-CC4154D7149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CA1E974-77D7-5808-8400-2F0536208E5B}"/>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2445726-0523-B495-70C5-E9D359E6C8AE}"/>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A10B0FB6-6D1A-E64E-BA21-1213AE68C7E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80C4016E-7E02-BF7E-585E-E2F3978A9E70}"/>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2074B44-83F3-3174-8744-980A54FF6D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FEE2DBF1-2BAE-030A-B190-1F83508896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305E23D9-8A8A-8744-A46F-2BC06A586DEF}"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570" y="10226675"/>
            <a:ext cx="37308064" cy="7054850"/>
          </a:xfrm>
        </p:spPr>
        <p:txBody>
          <a:bodyPr/>
          <a:lstStyle/>
          <a:p>
            <a:r>
              <a:rPr lang="en-US"/>
              <a:t>Click to edit Master title style</a:t>
            </a:r>
          </a:p>
        </p:txBody>
      </p:sp>
      <p:sp>
        <p:nvSpPr>
          <p:cNvPr id="3" name="Subtitle 2"/>
          <p:cNvSpPr>
            <a:spLocks noGrp="1"/>
          </p:cNvSpPr>
          <p:nvPr>
            <p:ph type="subTitle" idx="1"/>
          </p:nvPr>
        </p:nvSpPr>
        <p:spPr>
          <a:xfrm>
            <a:off x="6583136" y="18653126"/>
            <a:ext cx="30724929" cy="8413750"/>
          </a:xfrm>
        </p:spPr>
        <p:txBody>
          <a:bodyPr/>
          <a:lstStyle>
            <a:lvl1pPr marL="0" indent="0" algn="ctr">
              <a:buNone/>
              <a:defRPr/>
            </a:lvl1pPr>
            <a:lvl2pPr marL="391866" indent="0" algn="ctr">
              <a:buNone/>
              <a:defRPr/>
            </a:lvl2pPr>
            <a:lvl3pPr marL="783732" indent="0" algn="ctr">
              <a:buNone/>
              <a:defRPr/>
            </a:lvl3pPr>
            <a:lvl4pPr marL="1175598" indent="0" algn="ctr">
              <a:buNone/>
              <a:defRPr/>
            </a:lvl4pPr>
            <a:lvl5pPr marL="1567464" indent="0" algn="ctr">
              <a:buNone/>
              <a:defRPr/>
            </a:lvl5pPr>
            <a:lvl6pPr marL="1959331" indent="0" algn="ctr">
              <a:buNone/>
              <a:defRPr/>
            </a:lvl6pPr>
            <a:lvl7pPr marL="2351197" indent="0" algn="ctr">
              <a:buNone/>
              <a:defRPr/>
            </a:lvl7pPr>
            <a:lvl8pPr marL="2743063" indent="0" algn="ctr">
              <a:buNone/>
              <a:defRPr/>
            </a:lvl8pPr>
            <a:lvl9pPr marL="3134929"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E47FA77-3320-6816-DD9E-CA5861AF58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BE07E52-070B-78DD-460E-B7A52EB0C6F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7F9742F-419F-3A20-B414-A4C6AA4DD6A2}"/>
              </a:ext>
            </a:extLst>
          </p:cNvPr>
          <p:cNvSpPr>
            <a:spLocks noGrp="1" noChangeArrowheads="1"/>
          </p:cNvSpPr>
          <p:nvPr>
            <p:ph type="sldNum" sz="quarter" idx="12"/>
          </p:nvPr>
        </p:nvSpPr>
        <p:spPr>
          <a:ln/>
        </p:spPr>
        <p:txBody>
          <a:bodyPr/>
          <a:lstStyle>
            <a:lvl1pPr>
              <a:defRPr/>
            </a:lvl1pPr>
          </a:lstStyle>
          <a:p>
            <a:fld id="{AE8FCE80-06FD-F947-AC9E-74B361E2DFAB}" type="slidenum">
              <a:rPr lang="en-US" altLang="en-US"/>
              <a:pPr/>
              <a:t>‹#›</a:t>
            </a:fld>
            <a:endParaRPr lang="en-US" altLang="en-US"/>
          </a:p>
        </p:txBody>
      </p:sp>
    </p:spTree>
    <p:extLst>
      <p:ext uri="{BB962C8B-B14F-4D97-AF65-F5344CB8AC3E}">
        <p14:creationId xmlns:p14="http://schemas.microsoft.com/office/powerpoint/2010/main" val="2903472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5E8B19-0584-ACE4-5683-DE11DD48D33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48A45F6-8414-A6A6-2B1E-2BA95C3294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409D727-C5F0-8345-CD42-F36632CC8C0A}"/>
              </a:ext>
            </a:extLst>
          </p:cNvPr>
          <p:cNvSpPr>
            <a:spLocks noGrp="1" noChangeArrowheads="1"/>
          </p:cNvSpPr>
          <p:nvPr>
            <p:ph type="sldNum" sz="quarter" idx="12"/>
          </p:nvPr>
        </p:nvSpPr>
        <p:spPr>
          <a:ln/>
        </p:spPr>
        <p:txBody>
          <a:bodyPr/>
          <a:lstStyle>
            <a:lvl1pPr>
              <a:defRPr/>
            </a:lvl1pPr>
          </a:lstStyle>
          <a:p>
            <a:fld id="{7A826921-3C78-0E4A-B9A7-99511736FD19}" type="slidenum">
              <a:rPr lang="en-US" altLang="en-US"/>
              <a:pPr/>
              <a:t>‹#›</a:t>
            </a:fld>
            <a:endParaRPr lang="en-US" altLang="en-US"/>
          </a:p>
        </p:txBody>
      </p:sp>
    </p:spTree>
    <p:extLst>
      <p:ext uri="{BB962C8B-B14F-4D97-AF65-F5344CB8AC3E}">
        <p14:creationId xmlns:p14="http://schemas.microsoft.com/office/powerpoint/2010/main" val="36239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298" y="2925763"/>
            <a:ext cx="9326336"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1568" y="2925763"/>
            <a:ext cx="27851100"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CA7B812-0D7F-4753-B7D0-A9B53C2E13D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13F17A8-B525-1D15-AE59-0836A2E174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9F06A5-D88E-1636-B820-B8CC0005E8DB}"/>
              </a:ext>
            </a:extLst>
          </p:cNvPr>
          <p:cNvSpPr>
            <a:spLocks noGrp="1" noChangeArrowheads="1"/>
          </p:cNvSpPr>
          <p:nvPr>
            <p:ph type="sldNum" sz="quarter" idx="12"/>
          </p:nvPr>
        </p:nvSpPr>
        <p:spPr>
          <a:ln/>
        </p:spPr>
        <p:txBody>
          <a:bodyPr/>
          <a:lstStyle>
            <a:lvl1pPr>
              <a:defRPr/>
            </a:lvl1pPr>
          </a:lstStyle>
          <a:p>
            <a:fld id="{1B032435-5833-8243-B441-32925D841BE7}" type="slidenum">
              <a:rPr lang="en-US" altLang="en-US"/>
              <a:pPr/>
              <a:t>‹#›</a:t>
            </a:fld>
            <a:endParaRPr lang="en-US" altLang="en-US"/>
          </a:p>
        </p:txBody>
      </p:sp>
    </p:spTree>
    <p:extLst>
      <p:ext uri="{BB962C8B-B14F-4D97-AF65-F5344CB8AC3E}">
        <p14:creationId xmlns:p14="http://schemas.microsoft.com/office/powerpoint/2010/main" val="230634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926144-C9A6-C6E9-A7C4-E265C74494E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D96CE93-F9B4-44C0-03ED-9053C6D949D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2C1B96A-B5A9-5D2A-9668-36B04A629B16}"/>
              </a:ext>
            </a:extLst>
          </p:cNvPr>
          <p:cNvSpPr>
            <a:spLocks noGrp="1" noChangeArrowheads="1"/>
          </p:cNvSpPr>
          <p:nvPr>
            <p:ph type="sldNum" sz="quarter" idx="12"/>
          </p:nvPr>
        </p:nvSpPr>
        <p:spPr>
          <a:ln/>
        </p:spPr>
        <p:txBody>
          <a:bodyPr/>
          <a:lstStyle>
            <a:lvl1pPr>
              <a:defRPr/>
            </a:lvl1pPr>
          </a:lstStyle>
          <a:p>
            <a:fld id="{1E6D51AF-6A7F-6348-AEBB-DC6D62E7EEF0}" type="slidenum">
              <a:rPr lang="en-US" altLang="en-US"/>
              <a:pPr/>
              <a:t>‹#›</a:t>
            </a:fld>
            <a:endParaRPr lang="en-US" altLang="en-US"/>
          </a:p>
        </p:txBody>
      </p:sp>
    </p:spTree>
    <p:extLst>
      <p:ext uri="{BB962C8B-B14F-4D97-AF65-F5344CB8AC3E}">
        <p14:creationId xmlns:p14="http://schemas.microsoft.com/office/powerpoint/2010/main" val="121126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8064" cy="6537325"/>
          </a:xfrm>
        </p:spPr>
        <p:txBody>
          <a:bodyPr anchor="t"/>
          <a:lstStyle>
            <a:lvl1pPr algn="l">
              <a:defRPr sz="3428" b="1" cap="all"/>
            </a:lvl1pPr>
          </a:lstStyle>
          <a:p>
            <a:r>
              <a:rPr lang="en-US"/>
              <a:t>Click to edit Master title style</a:t>
            </a:r>
          </a:p>
        </p:txBody>
      </p:sp>
      <p:sp>
        <p:nvSpPr>
          <p:cNvPr id="3" name="Text Placeholder 2"/>
          <p:cNvSpPr>
            <a:spLocks noGrp="1"/>
          </p:cNvSpPr>
          <p:nvPr>
            <p:ph type="body" idx="1"/>
          </p:nvPr>
        </p:nvSpPr>
        <p:spPr>
          <a:xfrm>
            <a:off x="3467101" y="13952539"/>
            <a:ext cx="37308064" cy="7200900"/>
          </a:xfrm>
        </p:spPr>
        <p:txBody>
          <a:bodyPr anchor="b"/>
          <a:lstStyle>
            <a:lvl1pPr marL="0" indent="0">
              <a:buNone/>
              <a:defRPr sz="1714"/>
            </a:lvl1pPr>
            <a:lvl2pPr marL="391866" indent="0">
              <a:buNone/>
              <a:defRPr sz="1543"/>
            </a:lvl2pPr>
            <a:lvl3pPr marL="783732" indent="0">
              <a:buNone/>
              <a:defRPr sz="1371"/>
            </a:lvl3pPr>
            <a:lvl4pPr marL="1175598" indent="0">
              <a:buNone/>
              <a:defRPr sz="1200"/>
            </a:lvl4pPr>
            <a:lvl5pPr marL="1567464" indent="0">
              <a:buNone/>
              <a:defRPr sz="1200"/>
            </a:lvl5pPr>
            <a:lvl6pPr marL="1959331" indent="0">
              <a:buNone/>
              <a:defRPr sz="1200"/>
            </a:lvl6pPr>
            <a:lvl7pPr marL="2351197" indent="0">
              <a:buNone/>
              <a:defRPr sz="1200"/>
            </a:lvl7pPr>
            <a:lvl8pPr marL="2743063" indent="0">
              <a:buNone/>
              <a:defRPr sz="1200"/>
            </a:lvl8pPr>
            <a:lvl9pPr marL="3134929" indent="0">
              <a:buNone/>
              <a:defRPr sz="1200"/>
            </a:lvl9pPr>
          </a:lstStyle>
          <a:p>
            <a:pPr lvl="0"/>
            <a:r>
              <a:rPr lang="en-US"/>
              <a:t>Click to edit Master text styles</a:t>
            </a:r>
          </a:p>
        </p:txBody>
      </p:sp>
      <p:sp>
        <p:nvSpPr>
          <p:cNvPr id="4" name="Rectangle 4">
            <a:extLst>
              <a:ext uri="{FF2B5EF4-FFF2-40B4-BE49-F238E27FC236}">
                <a16:creationId xmlns:a16="http://schemas.microsoft.com/office/drawing/2014/main" id="{DB05D977-56DC-69DD-23AF-4ABF5DD4109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2F961F-A46C-8EDB-9B2E-082B353F67A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B8AD259-0697-D60D-E116-59C5B30EE5BD}"/>
              </a:ext>
            </a:extLst>
          </p:cNvPr>
          <p:cNvSpPr>
            <a:spLocks noGrp="1" noChangeArrowheads="1"/>
          </p:cNvSpPr>
          <p:nvPr>
            <p:ph type="sldNum" sz="quarter" idx="12"/>
          </p:nvPr>
        </p:nvSpPr>
        <p:spPr>
          <a:ln/>
        </p:spPr>
        <p:txBody>
          <a:bodyPr/>
          <a:lstStyle>
            <a:lvl1pPr>
              <a:defRPr/>
            </a:lvl1pPr>
          </a:lstStyle>
          <a:p>
            <a:fld id="{EC2CA73A-CD60-BA44-8592-EF34EDBC8827}" type="slidenum">
              <a:rPr lang="en-US" altLang="en-US"/>
              <a:pPr/>
              <a:t>‹#›</a:t>
            </a:fld>
            <a:endParaRPr lang="en-US" altLang="en-US"/>
          </a:p>
        </p:txBody>
      </p:sp>
    </p:spTree>
    <p:extLst>
      <p:ext uri="{BB962C8B-B14F-4D97-AF65-F5344CB8AC3E}">
        <p14:creationId xmlns:p14="http://schemas.microsoft.com/office/powerpoint/2010/main" val="918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1570" y="9510714"/>
            <a:ext cx="18588717" cy="1975008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0914" y="9510714"/>
            <a:ext cx="18588718" cy="19750087"/>
          </a:xfrm>
        </p:spPr>
        <p:txBody>
          <a:bodyPr/>
          <a:lstStyle>
            <a:lvl1pPr>
              <a:defRPr sz="2400"/>
            </a:lvl1pPr>
            <a:lvl2pPr>
              <a:defRPr sz="2057"/>
            </a:lvl2pPr>
            <a:lvl3pPr>
              <a:defRPr sz="1714"/>
            </a:lvl3pPr>
            <a:lvl4pPr>
              <a:defRPr sz="1543"/>
            </a:lvl4pPr>
            <a:lvl5pPr>
              <a:defRPr sz="1543"/>
            </a:lvl5pPr>
            <a:lvl6pPr>
              <a:defRPr sz="1543"/>
            </a:lvl6pPr>
            <a:lvl7pPr>
              <a:defRPr sz="1543"/>
            </a:lvl7pPr>
            <a:lvl8pPr>
              <a:defRPr sz="1543"/>
            </a:lvl8pPr>
            <a:lvl9pPr>
              <a:defRPr sz="15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34BB650-43DB-52ED-0C10-79A8B43C699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0EFE034-2CF5-FED6-F223-CD5B7D269B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C1F0E23-8E4D-171B-5943-82666F547623}"/>
              </a:ext>
            </a:extLst>
          </p:cNvPr>
          <p:cNvSpPr>
            <a:spLocks noGrp="1" noChangeArrowheads="1"/>
          </p:cNvSpPr>
          <p:nvPr>
            <p:ph type="sldNum" sz="quarter" idx="12"/>
          </p:nvPr>
        </p:nvSpPr>
        <p:spPr>
          <a:ln/>
        </p:spPr>
        <p:txBody>
          <a:bodyPr/>
          <a:lstStyle>
            <a:lvl1pPr>
              <a:defRPr/>
            </a:lvl1pPr>
          </a:lstStyle>
          <a:p>
            <a:fld id="{1E3AB204-B9C2-CD44-A158-5074E941652E}" type="slidenum">
              <a:rPr lang="en-US" altLang="en-US"/>
              <a:pPr/>
              <a:t>‹#›</a:t>
            </a:fld>
            <a:endParaRPr lang="en-US" altLang="en-US"/>
          </a:p>
        </p:txBody>
      </p:sp>
    </p:spTree>
    <p:extLst>
      <p:ext uri="{BB962C8B-B14F-4D97-AF65-F5344CB8AC3E}">
        <p14:creationId xmlns:p14="http://schemas.microsoft.com/office/powerpoint/2010/main" val="337053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834" y="1317625"/>
            <a:ext cx="39501536"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833" y="7369176"/>
            <a:ext cx="19392900" cy="3070225"/>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4" name="Content Placeholder 3"/>
          <p:cNvSpPr>
            <a:spLocks noGrp="1"/>
          </p:cNvSpPr>
          <p:nvPr>
            <p:ph sz="half" idx="2"/>
          </p:nvPr>
        </p:nvSpPr>
        <p:spPr>
          <a:xfrm>
            <a:off x="2194833" y="10439401"/>
            <a:ext cx="19392900" cy="18965863"/>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664" y="7369176"/>
            <a:ext cx="19399704" cy="3070225"/>
          </a:xfrm>
        </p:spPr>
        <p:txBody>
          <a:bodyPr anchor="b"/>
          <a:lstStyle>
            <a:lvl1pPr marL="0" indent="0">
              <a:buNone/>
              <a:defRPr sz="2057" b="1"/>
            </a:lvl1pPr>
            <a:lvl2pPr marL="391866" indent="0">
              <a:buNone/>
              <a:defRPr sz="1714" b="1"/>
            </a:lvl2pPr>
            <a:lvl3pPr marL="783732" indent="0">
              <a:buNone/>
              <a:defRPr sz="1543" b="1"/>
            </a:lvl3pPr>
            <a:lvl4pPr marL="1175598" indent="0">
              <a:buNone/>
              <a:defRPr sz="1371" b="1"/>
            </a:lvl4pPr>
            <a:lvl5pPr marL="1567464" indent="0">
              <a:buNone/>
              <a:defRPr sz="1371" b="1"/>
            </a:lvl5pPr>
            <a:lvl6pPr marL="1959331" indent="0">
              <a:buNone/>
              <a:defRPr sz="1371" b="1"/>
            </a:lvl6pPr>
            <a:lvl7pPr marL="2351197" indent="0">
              <a:buNone/>
              <a:defRPr sz="1371" b="1"/>
            </a:lvl7pPr>
            <a:lvl8pPr marL="2743063" indent="0">
              <a:buNone/>
              <a:defRPr sz="1371" b="1"/>
            </a:lvl8pPr>
            <a:lvl9pPr marL="3134929" indent="0">
              <a:buNone/>
              <a:defRPr sz="1371" b="1"/>
            </a:lvl9pPr>
          </a:lstStyle>
          <a:p>
            <a:pPr lvl="0"/>
            <a:r>
              <a:rPr lang="en-US"/>
              <a:t>Click to edit Master text styles</a:t>
            </a:r>
          </a:p>
        </p:txBody>
      </p:sp>
      <p:sp>
        <p:nvSpPr>
          <p:cNvPr id="6" name="Content Placeholder 5"/>
          <p:cNvSpPr>
            <a:spLocks noGrp="1"/>
          </p:cNvSpPr>
          <p:nvPr>
            <p:ph sz="quarter" idx="4"/>
          </p:nvPr>
        </p:nvSpPr>
        <p:spPr>
          <a:xfrm>
            <a:off x="22296664" y="10439401"/>
            <a:ext cx="19399704" cy="18965863"/>
          </a:xfrm>
        </p:spPr>
        <p:txBody>
          <a:bodyPr/>
          <a:lstStyle>
            <a:lvl1pPr>
              <a:defRPr sz="2057"/>
            </a:lvl1pPr>
            <a:lvl2pPr>
              <a:defRPr sz="1714"/>
            </a:lvl2pPr>
            <a:lvl3pPr>
              <a:defRPr sz="1543"/>
            </a:lvl3pPr>
            <a:lvl4pPr>
              <a:defRPr sz="1371"/>
            </a:lvl4pPr>
            <a:lvl5pPr>
              <a:defRPr sz="1371"/>
            </a:lvl5pPr>
            <a:lvl6pPr>
              <a:defRPr sz="1371"/>
            </a:lvl6pPr>
            <a:lvl7pPr>
              <a:defRPr sz="1371"/>
            </a:lvl7pPr>
            <a:lvl8pPr>
              <a:defRPr sz="1371"/>
            </a:lvl8pPr>
            <a:lvl9pPr>
              <a:defRPr sz="13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6FC37D7-E65C-0361-E617-9EBB53D2EBE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30AFFB6-BE3B-D8A7-2BCA-DFB72A4403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452525B-664A-B5B4-8744-C1350804ECAD}"/>
              </a:ext>
            </a:extLst>
          </p:cNvPr>
          <p:cNvSpPr>
            <a:spLocks noGrp="1" noChangeArrowheads="1"/>
          </p:cNvSpPr>
          <p:nvPr>
            <p:ph type="sldNum" sz="quarter" idx="12"/>
          </p:nvPr>
        </p:nvSpPr>
        <p:spPr>
          <a:ln/>
        </p:spPr>
        <p:txBody>
          <a:bodyPr/>
          <a:lstStyle>
            <a:lvl1pPr>
              <a:defRPr/>
            </a:lvl1pPr>
          </a:lstStyle>
          <a:p>
            <a:fld id="{CA73CD3B-35F2-7C4E-AFF6-AEF1DE5A3DEC}" type="slidenum">
              <a:rPr lang="en-US" altLang="en-US"/>
              <a:pPr/>
              <a:t>‹#›</a:t>
            </a:fld>
            <a:endParaRPr lang="en-US" altLang="en-US"/>
          </a:p>
        </p:txBody>
      </p:sp>
    </p:spTree>
    <p:extLst>
      <p:ext uri="{BB962C8B-B14F-4D97-AF65-F5344CB8AC3E}">
        <p14:creationId xmlns:p14="http://schemas.microsoft.com/office/powerpoint/2010/main" val="386200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B9B7D81-6081-CEE9-DB96-92E675C15F0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E1B8A8C-F412-DB46-C7FC-2C68375289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AFD3E47-45E6-499A-7E2D-48EE319A509D}"/>
              </a:ext>
            </a:extLst>
          </p:cNvPr>
          <p:cNvSpPr>
            <a:spLocks noGrp="1" noChangeArrowheads="1"/>
          </p:cNvSpPr>
          <p:nvPr>
            <p:ph type="sldNum" sz="quarter" idx="12"/>
          </p:nvPr>
        </p:nvSpPr>
        <p:spPr>
          <a:ln/>
        </p:spPr>
        <p:txBody>
          <a:bodyPr/>
          <a:lstStyle>
            <a:lvl1pPr>
              <a:defRPr/>
            </a:lvl1pPr>
          </a:lstStyle>
          <a:p>
            <a:fld id="{7CCFFC70-1A3A-C34E-BC1F-2509DDC4E201}" type="slidenum">
              <a:rPr lang="en-US" altLang="en-US"/>
              <a:pPr/>
              <a:t>‹#›</a:t>
            </a:fld>
            <a:endParaRPr lang="en-US" altLang="en-US"/>
          </a:p>
        </p:txBody>
      </p:sp>
    </p:spTree>
    <p:extLst>
      <p:ext uri="{BB962C8B-B14F-4D97-AF65-F5344CB8AC3E}">
        <p14:creationId xmlns:p14="http://schemas.microsoft.com/office/powerpoint/2010/main" val="310748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75BF15E-A02D-D6D3-5D44-BA772F1C5F8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ED63330-9206-58AE-7A13-2431C787AD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38C50FB4-67AD-23CB-7AD9-60646E2EA066}"/>
              </a:ext>
            </a:extLst>
          </p:cNvPr>
          <p:cNvSpPr>
            <a:spLocks noGrp="1" noChangeArrowheads="1"/>
          </p:cNvSpPr>
          <p:nvPr>
            <p:ph type="sldNum" sz="quarter" idx="12"/>
          </p:nvPr>
        </p:nvSpPr>
        <p:spPr>
          <a:ln/>
        </p:spPr>
        <p:txBody>
          <a:bodyPr/>
          <a:lstStyle>
            <a:lvl1pPr>
              <a:defRPr/>
            </a:lvl1pPr>
          </a:lstStyle>
          <a:p>
            <a:fld id="{2CBBE57B-8E99-9E43-A42C-815F4273A36C}" type="slidenum">
              <a:rPr lang="en-US" altLang="en-US"/>
              <a:pPr/>
              <a:t>‹#›</a:t>
            </a:fld>
            <a:endParaRPr lang="en-US" altLang="en-US"/>
          </a:p>
        </p:txBody>
      </p:sp>
    </p:spTree>
    <p:extLst>
      <p:ext uri="{BB962C8B-B14F-4D97-AF65-F5344CB8AC3E}">
        <p14:creationId xmlns:p14="http://schemas.microsoft.com/office/powerpoint/2010/main" val="369402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833" y="1311275"/>
            <a:ext cx="14439900" cy="5576888"/>
          </a:xfrm>
        </p:spPr>
        <p:txBody>
          <a:bodyPr anchor="b"/>
          <a:lstStyle>
            <a:lvl1pPr algn="l">
              <a:defRPr sz="1714" b="1"/>
            </a:lvl1pPr>
          </a:lstStyle>
          <a:p>
            <a:r>
              <a:rPr lang="en-US"/>
              <a:t>Click to edit Master title style</a:t>
            </a:r>
          </a:p>
        </p:txBody>
      </p:sp>
      <p:sp>
        <p:nvSpPr>
          <p:cNvPr id="3" name="Content Placeholder 2"/>
          <p:cNvSpPr>
            <a:spLocks noGrp="1"/>
          </p:cNvSpPr>
          <p:nvPr>
            <p:ph idx="1"/>
          </p:nvPr>
        </p:nvSpPr>
        <p:spPr>
          <a:xfrm>
            <a:off x="17159968" y="1311276"/>
            <a:ext cx="24536400" cy="28093988"/>
          </a:xfrm>
        </p:spPr>
        <p:txBody>
          <a:bodyPr/>
          <a:lstStyle>
            <a:lvl1pPr>
              <a:defRPr sz="2743"/>
            </a:lvl1pPr>
            <a:lvl2pPr>
              <a:defRPr sz="2400"/>
            </a:lvl2pPr>
            <a:lvl3pPr>
              <a:defRPr sz="2057"/>
            </a:lvl3pPr>
            <a:lvl4pPr>
              <a:defRPr sz="1714"/>
            </a:lvl4pPr>
            <a:lvl5pPr>
              <a:defRPr sz="1714"/>
            </a:lvl5pPr>
            <a:lvl6pPr>
              <a:defRPr sz="1714"/>
            </a:lvl6pPr>
            <a:lvl7pPr>
              <a:defRPr sz="1714"/>
            </a:lvl7pPr>
            <a:lvl8pPr>
              <a:defRPr sz="1714"/>
            </a:lvl8pPr>
            <a:lvl9pPr>
              <a:defRPr sz="17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833" y="6888163"/>
            <a:ext cx="14439900" cy="22517100"/>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a:extLst>
              <a:ext uri="{FF2B5EF4-FFF2-40B4-BE49-F238E27FC236}">
                <a16:creationId xmlns:a16="http://schemas.microsoft.com/office/drawing/2014/main" id="{1A84B672-86A2-42B1-02F8-0AAF71EF854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3CBAB7D-4FA3-2121-7943-6FE92D58E5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3E07F56-EA4E-3C16-352A-704699CF2FE1}"/>
              </a:ext>
            </a:extLst>
          </p:cNvPr>
          <p:cNvSpPr>
            <a:spLocks noGrp="1" noChangeArrowheads="1"/>
          </p:cNvSpPr>
          <p:nvPr>
            <p:ph type="sldNum" sz="quarter" idx="12"/>
          </p:nvPr>
        </p:nvSpPr>
        <p:spPr>
          <a:ln/>
        </p:spPr>
        <p:txBody>
          <a:bodyPr/>
          <a:lstStyle>
            <a:lvl1pPr>
              <a:defRPr/>
            </a:lvl1pPr>
          </a:lstStyle>
          <a:p>
            <a:fld id="{CC3CD7FB-53C1-564F-9ED9-A85E7CA12F9D}" type="slidenum">
              <a:rPr lang="en-US" altLang="en-US"/>
              <a:pPr/>
              <a:t>‹#›</a:t>
            </a:fld>
            <a:endParaRPr lang="en-US" altLang="en-US"/>
          </a:p>
        </p:txBody>
      </p:sp>
    </p:spTree>
    <p:extLst>
      <p:ext uri="{BB962C8B-B14F-4D97-AF65-F5344CB8AC3E}">
        <p14:creationId xmlns:p14="http://schemas.microsoft.com/office/powerpoint/2010/main" val="1078039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437" y="23042563"/>
            <a:ext cx="26335264" cy="2720975"/>
          </a:xfrm>
        </p:spPr>
        <p:txBody>
          <a:bodyPr anchor="b"/>
          <a:lstStyle>
            <a:lvl1pPr algn="l">
              <a:defRPr sz="1714" b="1"/>
            </a:lvl1pPr>
          </a:lstStyle>
          <a:p>
            <a:r>
              <a:rPr lang="en-US"/>
              <a:t>Click to edit Master title style</a:t>
            </a:r>
          </a:p>
        </p:txBody>
      </p:sp>
      <p:sp>
        <p:nvSpPr>
          <p:cNvPr id="3" name="Picture Placeholder 2"/>
          <p:cNvSpPr>
            <a:spLocks noGrp="1"/>
          </p:cNvSpPr>
          <p:nvPr>
            <p:ph type="pic" idx="1"/>
          </p:nvPr>
        </p:nvSpPr>
        <p:spPr>
          <a:xfrm>
            <a:off x="8602437" y="2941639"/>
            <a:ext cx="26335264" cy="19750087"/>
          </a:xfrm>
        </p:spPr>
        <p:txBody>
          <a:bodyPr/>
          <a:lstStyle>
            <a:lvl1pPr marL="0" indent="0">
              <a:buNone/>
              <a:defRPr sz="2743"/>
            </a:lvl1pPr>
            <a:lvl2pPr marL="391866" indent="0">
              <a:buNone/>
              <a:defRPr sz="2400"/>
            </a:lvl2pPr>
            <a:lvl3pPr marL="783732" indent="0">
              <a:buNone/>
              <a:defRPr sz="2057"/>
            </a:lvl3pPr>
            <a:lvl4pPr marL="1175598" indent="0">
              <a:buNone/>
              <a:defRPr sz="1714"/>
            </a:lvl4pPr>
            <a:lvl5pPr marL="1567464" indent="0">
              <a:buNone/>
              <a:defRPr sz="1714"/>
            </a:lvl5pPr>
            <a:lvl6pPr marL="1959331" indent="0">
              <a:buNone/>
              <a:defRPr sz="1714"/>
            </a:lvl6pPr>
            <a:lvl7pPr marL="2351197" indent="0">
              <a:buNone/>
              <a:defRPr sz="1714"/>
            </a:lvl7pPr>
            <a:lvl8pPr marL="2743063" indent="0">
              <a:buNone/>
              <a:defRPr sz="1714"/>
            </a:lvl8pPr>
            <a:lvl9pPr marL="3134929" indent="0">
              <a:buNone/>
              <a:defRPr sz="1714"/>
            </a:lvl9pPr>
          </a:lstStyle>
          <a:p>
            <a:pPr lvl="0"/>
            <a:endParaRPr lang="en-US" noProof="0"/>
          </a:p>
        </p:txBody>
      </p:sp>
      <p:sp>
        <p:nvSpPr>
          <p:cNvPr id="4" name="Text Placeholder 3"/>
          <p:cNvSpPr>
            <a:spLocks noGrp="1"/>
          </p:cNvSpPr>
          <p:nvPr>
            <p:ph type="body" sz="half" idx="2"/>
          </p:nvPr>
        </p:nvSpPr>
        <p:spPr>
          <a:xfrm>
            <a:off x="8602437" y="25763539"/>
            <a:ext cx="26335264" cy="3862387"/>
          </a:xfrm>
        </p:spPr>
        <p:txBody>
          <a:bodyPr/>
          <a:lstStyle>
            <a:lvl1pPr marL="0" indent="0">
              <a:buNone/>
              <a:defRPr sz="1200"/>
            </a:lvl1pPr>
            <a:lvl2pPr marL="391866" indent="0">
              <a:buNone/>
              <a:defRPr sz="1029"/>
            </a:lvl2pPr>
            <a:lvl3pPr marL="783732" indent="0">
              <a:buNone/>
              <a:defRPr sz="857"/>
            </a:lvl3pPr>
            <a:lvl4pPr marL="1175598" indent="0">
              <a:buNone/>
              <a:defRPr sz="771"/>
            </a:lvl4pPr>
            <a:lvl5pPr marL="1567464" indent="0">
              <a:buNone/>
              <a:defRPr sz="771"/>
            </a:lvl5pPr>
            <a:lvl6pPr marL="1959331" indent="0">
              <a:buNone/>
              <a:defRPr sz="771"/>
            </a:lvl6pPr>
            <a:lvl7pPr marL="2351197" indent="0">
              <a:buNone/>
              <a:defRPr sz="771"/>
            </a:lvl7pPr>
            <a:lvl8pPr marL="2743063" indent="0">
              <a:buNone/>
              <a:defRPr sz="771"/>
            </a:lvl8pPr>
            <a:lvl9pPr marL="3134929" indent="0">
              <a:buNone/>
              <a:defRPr sz="771"/>
            </a:lvl9pPr>
          </a:lstStyle>
          <a:p>
            <a:pPr lvl="0"/>
            <a:r>
              <a:rPr lang="en-US"/>
              <a:t>Click to edit Master text styles</a:t>
            </a:r>
          </a:p>
        </p:txBody>
      </p:sp>
      <p:sp>
        <p:nvSpPr>
          <p:cNvPr id="5" name="Rectangle 4">
            <a:extLst>
              <a:ext uri="{FF2B5EF4-FFF2-40B4-BE49-F238E27FC236}">
                <a16:creationId xmlns:a16="http://schemas.microsoft.com/office/drawing/2014/main" id="{D17E2224-1E5E-4E36-92C8-2656A473BA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83F41BA-297C-DC49-76A6-8E44B5C818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6BC3DB0-06C8-BDB4-AA87-FDC33FD5BB6B}"/>
              </a:ext>
            </a:extLst>
          </p:cNvPr>
          <p:cNvSpPr>
            <a:spLocks noGrp="1" noChangeArrowheads="1"/>
          </p:cNvSpPr>
          <p:nvPr>
            <p:ph type="sldNum" sz="quarter" idx="12"/>
          </p:nvPr>
        </p:nvSpPr>
        <p:spPr>
          <a:ln/>
        </p:spPr>
        <p:txBody>
          <a:bodyPr/>
          <a:lstStyle>
            <a:lvl1pPr>
              <a:defRPr/>
            </a:lvl1pPr>
          </a:lstStyle>
          <a:p>
            <a:fld id="{85138FC0-E2DF-DF45-9719-2B12DAE4CB5A}" type="slidenum">
              <a:rPr lang="en-US" altLang="en-US"/>
              <a:pPr/>
              <a:t>‹#›</a:t>
            </a:fld>
            <a:endParaRPr lang="en-US" altLang="en-US"/>
          </a:p>
        </p:txBody>
      </p:sp>
    </p:spTree>
    <p:extLst>
      <p:ext uri="{BB962C8B-B14F-4D97-AF65-F5344CB8AC3E}">
        <p14:creationId xmlns:p14="http://schemas.microsoft.com/office/powerpoint/2010/main" val="260273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AEB5770-56FA-FB0C-7AF8-8110D42B30CC}"/>
              </a:ext>
            </a:extLst>
          </p:cNvPr>
          <p:cNvSpPr>
            <a:spLocks noGrp="1" noChangeArrowheads="1"/>
          </p:cNvSpPr>
          <p:nvPr>
            <p:ph type="title"/>
          </p:nvPr>
        </p:nvSpPr>
        <p:spPr bwMode="auto">
          <a:xfrm>
            <a:off x="3291569" y="2926080"/>
            <a:ext cx="37308064"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FDE3F5-C0E6-1DDF-3B2D-2BCC10AEBA0B}"/>
              </a:ext>
            </a:extLst>
          </p:cNvPr>
          <p:cNvSpPr>
            <a:spLocks noGrp="1" noChangeArrowheads="1"/>
          </p:cNvSpPr>
          <p:nvPr>
            <p:ph type="body" idx="1"/>
          </p:nvPr>
        </p:nvSpPr>
        <p:spPr bwMode="auto">
          <a:xfrm>
            <a:off x="3291569" y="9511393"/>
            <a:ext cx="37308064" cy="1974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566CA7D-1291-D9DF-27A3-D83EEDD06757}"/>
              </a:ext>
            </a:extLst>
          </p:cNvPr>
          <p:cNvSpPr>
            <a:spLocks noGrp="1" noChangeArrowheads="1"/>
          </p:cNvSpPr>
          <p:nvPr>
            <p:ph type="dt" sz="half" idx="2"/>
          </p:nvPr>
        </p:nvSpPr>
        <p:spPr bwMode="auto">
          <a:xfrm>
            <a:off x="3291568"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5314">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C0BBD47-C63A-6007-8495-2E8E0FE260DF}"/>
              </a:ext>
            </a:extLst>
          </p:cNvPr>
          <p:cNvSpPr>
            <a:spLocks noGrp="1" noChangeArrowheads="1"/>
          </p:cNvSpPr>
          <p:nvPr>
            <p:ph type="ftr" sz="quarter" idx="3"/>
          </p:nvPr>
        </p:nvSpPr>
        <p:spPr bwMode="auto">
          <a:xfrm>
            <a:off x="14996433" y="29992320"/>
            <a:ext cx="13898336"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5314">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F21E4265-4DB0-D59F-FFEE-DDB52A342FC9}"/>
              </a:ext>
            </a:extLst>
          </p:cNvPr>
          <p:cNvSpPr>
            <a:spLocks noGrp="1" noChangeArrowheads="1"/>
          </p:cNvSpPr>
          <p:nvPr>
            <p:ph type="sldNum" sz="quarter" idx="4"/>
          </p:nvPr>
        </p:nvSpPr>
        <p:spPr bwMode="auto">
          <a:xfrm>
            <a:off x="31455633" y="29992320"/>
            <a:ext cx="9144000" cy="219456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5314">
                <a:latin typeface="Times New Roman" panose="02020603050405020304" pitchFamily="18" charset="0"/>
              </a:defRPr>
            </a:lvl1pPr>
          </a:lstStyle>
          <a:p>
            <a:fld id="{E512C659-9E24-1B43-AA3C-126942D65BF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2779" rtl="0" eaLnBrk="0" fontAlgn="base" hangingPunct="0">
        <a:spcBef>
          <a:spcPct val="0"/>
        </a:spcBef>
        <a:spcAft>
          <a:spcPct val="0"/>
        </a:spcAft>
        <a:defRPr sz="16799">
          <a:solidFill>
            <a:schemeClr val="tx2"/>
          </a:solidFill>
          <a:latin typeface="+mj-lt"/>
          <a:ea typeface="ＭＳ Ｐゴシック" pitchFamily="-65" charset="-128"/>
          <a:cs typeface="ＭＳ Ｐゴシック" pitchFamily="-65" charset="-128"/>
        </a:defRPr>
      </a:lvl1pPr>
      <a:lvl2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2pPr>
      <a:lvl3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3pPr>
      <a:lvl4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4pPr>
      <a:lvl5pPr algn="ctr" defTabSz="3492779" rtl="0" eaLnBrk="0" fontAlgn="base" hangingPunct="0">
        <a:spcBef>
          <a:spcPct val="0"/>
        </a:spcBef>
        <a:spcAft>
          <a:spcPct val="0"/>
        </a:spcAft>
        <a:defRPr sz="16799">
          <a:solidFill>
            <a:schemeClr val="tx2"/>
          </a:solidFill>
          <a:latin typeface="Times New Roman" pitchFamily="-65" charset="0"/>
          <a:ea typeface="ＭＳ Ｐゴシック" pitchFamily="-65" charset="-128"/>
          <a:cs typeface="ＭＳ Ｐゴシック" pitchFamily="-65" charset="-128"/>
        </a:defRPr>
      </a:lvl5pPr>
      <a:lvl6pPr marL="391866" algn="ctr" defTabSz="3492779" rtl="0" fontAlgn="base">
        <a:spcBef>
          <a:spcPct val="0"/>
        </a:spcBef>
        <a:spcAft>
          <a:spcPct val="0"/>
        </a:spcAft>
        <a:defRPr sz="16799">
          <a:solidFill>
            <a:schemeClr val="tx2"/>
          </a:solidFill>
          <a:latin typeface="Times New Roman" pitchFamily="-65" charset="0"/>
        </a:defRPr>
      </a:lvl6pPr>
      <a:lvl7pPr marL="783732" algn="ctr" defTabSz="3492779" rtl="0" fontAlgn="base">
        <a:spcBef>
          <a:spcPct val="0"/>
        </a:spcBef>
        <a:spcAft>
          <a:spcPct val="0"/>
        </a:spcAft>
        <a:defRPr sz="16799">
          <a:solidFill>
            <a:schemeClr val="tx2"/>
          </a:solidFill>
          <a:latin typeface="Times New Roman" pitchFamily="-65" charset="0"/>
        </a:defRPr>
      </a:lvl7pPr>
      <a:lvl8pPr marL="1175598" algn="ctr" defTabSz="3492779" rtl="0" fontAlgn="base">
        <a:spcBef>
          <a:spcPct val="0"/>
        </a:spcBef>
        <a:spcAft>
          <a:spcPct val="0"/>
        </a:spcAft>
        <a:defRPr sz="16799">
          <a:solidFill>
            <a:schemeClr val="tx2"/>
          </a:solidFill>
          <a:latin typeface="Times New Roman" pitchFamily="-65" charset="0"/>
        </a:defRPr>
      </a:lvl8pPr>
      <a:lvl9pPr marL="1567464" algn="ctr" defTabSz="3492779" rtl="0" fontAlgn="base">
        <a:spcBef>
          <a:spcPct val="0"/>
        </a:spcBef>
        <a:spcAft>
          <a:spcPct val="0"/>
        </a:spcAft>
        <a:defRPr sz="16799">
          <a:solidFill>
            <a:schemeClr val="tx2"/>
          </a:solidFill>
          <a:latin typeface="Times New Roman" pitchFamily="-65" charset="0"/>
        </a:defRPr>
      </a:lvl9pPr>
    </p:titleStyle>
    <p:bodyStyle>
      <a:lvl1pPr marL="1310303" indent="-1310303" algn="l" defTabSz="3492779" rtl="0" eaLnBrk="0" fontAlgn="base" hangingPunct="0">
        <a:spcBef>
          <a:spcPct val="20000"/>
        </a:spcBef>
        <a:spcAft>
          <a:spcPct val="0"/>
        </a:spcAft>
        <a:buChar char="•"/>
        <a:defRPr sz="12257">
          <a:solidFill>
            <a:schemeClr val="tx1"/>
          </a:solidFill>
          <a:latin typeface="+mn-lt"/>
          <a:ea typeface="ＭＳ Ｐゴシック" pitchFamily="-65" charset="-128"/>
          <a:cs typeface="ＭＳ Ｐゴシック" pitchFamily="-65" charset="-128"/>
        </a:defRPr>
      </a:lvl1pPr>
      <a:lvl2pPr marL="2838308" indent="-1091238" algn="l" defTabSz="3492779" rtl="0" eaLnBrk="0" fontAlgn="base" hangingPunct="0">
        <a:spcBef>
          <a:spcPct val="20000"/>
        </a:spcBef>
        <a:spcAft>
          <a:spcPct val="0"/>
        </a:spcAft>
        <a:buChar char="–"/>
        <a:defRPr sz="10714">
          <a:solidFill>
            <a:schemeClr val="tx1"/>
          </a:solidFill>
          <a:latin typeface="+mn-lt"/>
          <a:ea typeface="ＭＳ Ｐゴシック" pitchFamily="-65" charset="-128"/>
          <a:cs typeface="ＭＳ Ｐゴシック" charset="0"/>
        </a:defRPr>
      </a:lvl2pPr>
      <a:lvl3pPr marL="4366314" indent="-873535" algn="l" defTabSz="3492779" rtl="0" eaLnBrk="0" fontAlgn="base" hangingPunct="0">
        <a:spcBef>
          <a:spcPct val="20000"/>
        </a:spcBef>
        <a:spcAft>
          <a:spcPct val="0"/>
        </a:spcAft>
        <a:buChar char="•"/>
        <a:defRPr sz="9171">
          <a:solidFill>
            <a:schemeClr val="tx1"/>
          </a:solidFill>
          <a:latin typeface="+mn-lt"/>
          <a:ea typeface="ＭＳ Ｐゴシック" pitchFamily="-65" charset="-128"/>
          <a:cs typeface="ＭＳ Ｐゴシック" charset="0"/>
        </a:defRPr>
      </a:lvl3pPr>
      <a:lvl4pPr marL="6113384" indent="-873535" algn="l" defTabSz="3492779" rtl="0" eaLnBrk="0" fontAlgn="base" hangingPunct="0">
        <a:spcBef>
          <a:spcPct val="20000"/>
        </a:spcBef>
        <a:spcAft>
          <a:spcPct val="0"/>
        </a:spcAft>
        <a:buChar char="–"/>
        <a:defRPr sz="7628">
          <a:solidFill>
            <a:schemeClr val="tx1"/>
          </a:solidFill>
          <a:latin typeface="+mn-lt"/>
          <a:ea typeface="ＭＳ Ｐゴシック" pitchFamily="-65" charset="-128"/>
          <a:cs typeface="ＭＳ Ｐゴシック" charset="0"/>
        </a:defRPr>
      </a:lvl4pPr>
      <a:lvl5pPr marL="7859093" indent="-872175" algn="l" defTabSz="3492779" rtl="0" eaLnBrk="0" fontAlgn="base" hangingPunct="0">
        <a:spcBef>
          <a:spcPct val="20000"/>
        </a:spcBef>
        <a:spcAft>
          <a:spcPct val="0"/>
        </a:spcAft>
        <a:buChar char="»"/>
        <a:defRPr sz="7628">
          <a:solidFill>
            <a:schemeClr val="tx1"/>
          </a:solidFill>
          <a:latin typeface="+mn-lt"/>
          <a:ea typeface="ＭＳ Ｐゴシック" pitchFamily="-65" charset="-128"/>
          <a:cs typeface="ＭＳ Ｐゴシック" charset="0"/>
        </a:defRPr>
      </a:lvl5pPr>
      <a:lvl6pPr marL="8250959" indent="-872175" algn="l" defTabSz="3492779" rtl="0" fontAlgn="base">
        <a:spcBef>
          <a:spcPct val="20000"/>
        </a:spcBef>
        <a:spcAft>
          <a:spcPct val="0"/>
        </a:spcAft>
        <a:buChar char="»"/>
        <a:defRPr sz="7628">
          <a:solidFill>
            <a:schemeClr val="tx1"/>
          </a:solidFill>
          <a:latin typeface="+mn-lt"/>
          <a:ea typeface="ＭＳ Ｐゴシック" pitchFamily="-65" charset="-128"/>
        </a:defRPr>
      </a:lvl6pPr>
      <a:lvl7pPr marL="8642825" indent="-872175" algn="l" defTabSz="3492779" rtl="0" fontAlgn="base">
        <a:spcBef>
          <a:spcPct val="20000"/>
        </a:spcBef>
        <a:spcAft>
          <a:spcPct val="0"/>
        </a:spcAft>
        <a:buChar char="»"/>
        <a:defRPr sz="7628">
          <a:solidFill>
            <a:schemeClr val="tx1"/>
          </a:solidFill>
          <a:latin typeface="+mn-lt"/>
          <a:ea typeface="ＭＳ Ｐゴシック" pitchFamily="-65" charset="-128"/>
        </a:defRPr>
      </a:lvl7pPr>
      <a:lvl8pPr marL="9034691" indent="-872175" algn="l" defTabSz="3492779" rtl="0" fontAlgn="base">
        <a:spcBef>
          <a:spcPct val="20000"/>
        </a:spcBef>
        <a:spcAft>
          <a:spcPct val="0"/>
        </a:spcAft>
        <a:buChar char="»"/>
        <a:defRPr sz="7628">
          <a:solidFill>
            <a:schemeClr val="tx1"/>
          </a:solidFill>
          <a:latin typeface="+mn-lt"/>
          <a:ea typeface="ＭＳ Ｐゴシック" pitchFamily="-65" charset="-128"/>
        </a:defRPr>
      </a:lvl8pPr>
      <a:lvl9pPr marL="9426557" indent="-872175" algn="l" defTabSz="3492779" rtl="0" fontAlgn="base">
        <a:spcBef>
          <a:spcPct val="20000"/>
        </a:spcBef>
        <a:spcAft>
          <a:spcPct val="0"/>
        </a:spcAft>
        <a:buChar char="»"/>
        <a:defRPr sz="7628">
          <a:solidFill>
            <a:schemeClr val="tx1"/>
          </a:solidFill>
          <a:latin typeface="+mn-lt"/>
          <a:ea typeface="ＭＳ Ｐゴシック" pitchFamily="-65" charset="-128"/>
        </a:defRPr>
      </a:lvl9pPr>
    </p:bodyStyle>
    <p:otherStyle>
      <a:defPPr>
        <a:defRPr lang="en-US"/>
      </a:defPPr>
      <a:lvl1pPr marL="0" algn="l" defTabSz="391866" rtl="0" eaLnBrk="1" latinLnBrk="0" hangingPunct="1">
        <a:defRPr sz="1543" kern="1200">
          <a:solidFill>
            <a:schemeClr val="tx1"/>
          </a:solidFill>
          <a:latin typeface="+mn-lt"/>
          <a:ea typeface="+mn-ea"/>
          <a:cs typeface="+mn-cs"/>
        </a:defRPr>
      </a:lvl1pPr>
      <a:lvl2pPr marL="391866" algn="l" defTabSz="391866" rtl="0" eaLnBrk="1" latinLnBrk="0" hangingPunct="1">
        <a:defRPr sz="1543" kern="1200">
          <a:solidFill>
            <a:schemeClr val="tx1"/>
          </a:solidFill>
          <a:latin typeface="+mn-lt"/>
          <a:ea typeface="+mn-ea"/>
          <a:cs typeface="+mn-cs"/>
        </a:defRPr>
      </a:lvl2pPr>
      <a:lvl3pPr marL="783732" algn="l" defTabSz="391866" rtl="0" eaLnBrk="1" latinLnBrk="0" hangingPunct="1">
        <a:defRPr sz="1543" kern="1200">
          <a:solidFill>
            <a:schemeClr val="tx1"/>
          </a:solidFill>
          <a:latin typeface="+mn-lt"/>
          <a:ea typeface="+mn-ea"/>
          <a:cs typeface="+mn-cs"/>
        </a:defRPr>
      </a:lvl3pPr>
      <a:lvl4pPr marL="1175598" algn="l" defTabSz="391866" rtl="0" eaLnBrk="1" latinLnBrk="0" hangingPunct="1">
        <a:defRPr sz="1543" kern="1200">
          <a:solidFill>
            <a:schemeClr val="tx1"/>
          </a:solidFill>
          <a:latin typeface="+mn-lt"/>
          <a:ea typeface="+mn-ea"/>
          <a:cs typeface="+mn-cs"/>
        </a:defRPr>
      </a:lvl4pPr>
      <a:lvl5pPr marL="1567464" algn="l" defTabSz="391866" rtl="0" eaLnBrk="1" latinLnBrk="0" hangingPunct="1">
        <a:defRPr sz="1543" kern="1200">
          <a:solidFill>
            <a:schemeClr val="tx1"/>
          </a:solidFill>
          <a:latin typeface="+mn-lt"/>
          <a:ea typeface="+mn-ea"/>
          <a:cs typeface="+mn-cs"/>
        </a:defRPr>
      </a:lvl5pPr>
      <a:lvl6pPr marL="1959331" algn="l" defTabSz="391866" rtl="0" eaLnBrk="1" latinLnBrk="0" hangingPunct="1">
        <a:defRPr sz="1543" kern="1200">
          <a:solidFill>
            <a:schemeClr val="tx1"/>
          </a:solidFill>
          <a:latin typeface="+mn-lt"/>
          <a:ea typeface="+mn-ea"/>
          <a:cs typeface="+mn-cs"/>
        </a:defRPr>
      </a:lvl6pPr>
      <a:lvl7pPr marL="2351197" algn="l" defTabSz="391866" rtl="0" eaLnBrk="1" latinLnBrk="0" hangingPunct="1">
        <a:defRPr sz="1543" kern="1200">
          <a:solidFill>
            <a:schemeClr val="tx1"/>
          </a:solidFill>
          <a:latin typeface="+mn-lt"/>
          <a:ea typeface="+mn-ea"/>
          <a:cs typeface="+mn-cs"/>
        </a:defRPr>
      </a:lvl7pPr>
      <a:lvl8pPr marL="2743063" algn="l" defTabSz="391866" rtl="0" eaLnBrk="1" latinLnBrk="0" hangingPunct="1">
        <a:defRPr sz="1543" kern="1200">
          <a:solidFill>
            <a:schemeClr val="tx1"/>
          </a:solidFill>
          <a:latin typeface="+mn-lt"/>
          <a:ea typeface="+mn-ea"/>
          <a:cs typeface="+mn-cs"/>
        </a:defRPr>
      </a:lvl8pPr>
      <a:lvl9pPr marL="3134929" algn="l" defTabSz="391866" rtl="0" eaLnBrk="1" latinLnBrk="0" hangingPunct="1">
        <a:defRPr sz="15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package" Target="../embeddings/Microsoft_Word_Document.docx"/><Relationship Id="rId13" Type="http://schemas.openxmlformats.org/officeDocument/2006/relationships/image" Target="../media/image8.png"/><Relationship Id="rId3" Type="http://schemas.openxmlformats.org/officeDocument/2006/relationships/notesSlide" Target="../notesSlides/notesSlide1.xml"/><Relationship Id="rId7" Type="http://schemas.openxmlformats.org/officeDocument/2006/relationships/image" Target="../media/image3.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slideLayout" Target="../slideLayouts/slideLayout7.xml"/><Relationship Id="rId16" Type="http://schemas.openxmlformats.org/officeDocument/2006/relationships/image" Target="../media/image11.png"/><Relationship Id="rId1" Type="http://schemas.openxmlformats.org/officeDocument/2006/relationships/themeOverride" Target="../theme/themeOverride1.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hyperlink" Target="https://scikit-learn.org/"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emf"/><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A3E0989-2EF5-450D-F54A-9E1DCDDB6848}"/>
              </a:ext>
            </a:extLst>
          </p:cNvPr>
          <p:cNvPicPr>
            <a:picLocks noChangeAspect="1"/>
          </p:cNvPicPr>
          <p:nvPr/>
        </p:nvPicPr>
        <p:blipFill>
          <a:blip r:embed="rId4"/>
          <a:stretch>
            <a:fillRect/>
          </a:stretch>
        </p:blipFill>
        <p:spPr>
          <a:xfrm>
            <a:off x="25175391" y="14640979"/>
            <a:ext cx="4459877" cy="2508681"/>
          </a:xfrm>
          <a:prstGeom prst="rect">
            <a:avLst/>
          </a:prstGeom>
        </p:spPr>
      </p:pic>
      <p:sp>
        <p:nvSpPr>
          <p:cNvPr id="14339" name="Text Box 7">
            <a:extLst>
              <a:ext uri="{FF2B5EF4-FFF2-40B4-BE49-F238E27FC236}">
                <a16:creationId xmlns:a16="http://schemas.microsoft.com/office/drawing/2014/main" id="{8B4F47BE-EEFB-64A0-5F14-5535AA1B02CF}"/>
              </a:ext>
            </a:extLst>
          </p:cNvPr>
          <p:cNvSpPr txBox="1">
            <a:spLocks noChangeArrowheads="1"/>
          </p:cNvSpPr>
          <p:nvPr/>
        </p:nvSpPr>
        <p:spPr bwMode="auto">
          <a:xfrm>
            <a:off x="1710419" y="5150509"/>
            <a:ext cx="9010650" cy="5090771"/>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sz="4000" b="1" dirty="0">
                <a:solidFill>
                  <a:srgbClr val="004A99"/>
                </a:solidFill>
                <a:latin typeface="Avenir Heavy" panose="02000503020000020003" pitchFamily="2" charset="0"/>
              </a:rPr>
              <a:t>Abstract</a:t>
            </a:r>
          </a:p>
          <a:p>
            <a:pPr eaLnBrk="1" hangingPunct="1">
              <a:spcBef>
                <a:spcPct val="10000"/>
              </a:spcBef>
            </a:pPr>
            <a:r>
              <a:rPr lang="en-US" sz="2800" kern="100" dirty="0">
                <a:effectLst/>
                <a:latin typeface="Avenir Book"/>
                <a:ea typeface="Calibri" panose="020F0502020204030204" pitchFamily="34" charset="0"/>
                <a:cs typeface="Calibri" panose="020F0502020204030204" pitchFamily="34" charset="0"/>
              </a:rPr>
              <a:t>Analyzing </a:t>
            </a:r>
            <a:r>
              <a:rPr lang="en-US" sz="2800" i="1" kern="100" dirty="0">
                <a:effectLst/>
                <a:latin typeface="Avenir Book"/>
                <a:ea typeface="Calibri" panose="020F0502020204030204" pitchFamily="34" charset="0"/>
                <a:cs typeface="Calibri" panose="020F0502020204030204" pitchFamily="34" charset="0"/>
              </a:rPr>
              <a:t>League of Legends </a:t>
            </a:r>
            <a:r>
              <a:rPr lang="en-US" sz="2800" kern="100" dirty="0">
                <a:effectLst/>
                <a:latin typeface="Avenir Book"/>
                <a:ea typeface="Calibri" panose="020F0502020204030204" pitchFamily="34" charset="0"/>
                <a:cs typeface="Calibri" panose="020F0502020204030204" pitchFamily="34" charset="0"/>
              </a:rPr>
              <a:t>games in real time is challenging even for experienced players. This project aims to create a consistent and data-driven method to predict </a:t>
            </a:r>
            <a:r>
              <a:rPr lang="en-US" sz="2800" kern="100" dirty="0">
                <a:latin typeface="Avenir Book"/>
                <a:ea typeface="Calibri" panose="020F0502020204030204" pitchFamily="34" charset="0"/>
                <a:cs typeface="Calibri" panose="020F0502020204030204" pitchFamily="34" charset="0"/>
              </a:rPr>
              <a:t>match outcomes</a:t>
            </a:r>
            <a:r>
              <a:rPr lang="en-US" sz="2800" kern="100" dirty="0">
                <a:effectLst/>
                <a:latin typeface="Avenir Book"/>
                <a:ea typeface="Calibri" panose="020F0502020204030204" pitchFamily="34" charset="0"/>
                <a:cs typeface="Calibri" panose="020F0502020204030204" pitchFamily="34" charset="0"/>
              </a:rPr>
              <a:t>. This desktop application leverages machine learning algorithms to predict the likely winner based on real-time game data. By automating this analysis, the tool provides valuable insights and helps players make better in-game decisions.</a:t>
            </a:r>
          </a:p>
          <a:p>
            <a:pPr eaLnBrk="1" hangingPunct="1">
              <a:spcBef>
                <a:spcPct val="10000"/>
              </a:spcBef>
            </a:pPr>
            <a:endParaRPr lang="en-US" altLang="ja-JP" sz="4114" dirty="0">
              <a:latin typeface="Avenir Book" panose="02000503020000020003" pitchFamily="2" charset="0"/>
            </a:endParaRPr>
          </a:p>
        </p:txBody>
      </p:sp>
      <p:sp>
        <p:nvSpPr>
          <p:cNvPr id="14340" name="Text Box 11">
            <a:extLst>
              <a:ext uri="{FF2B5EF4-FFF2-40B4-BE49-F238E27FC236}">
                <a16:creationId xmlns:a16="http://schemas.microsoft.com/office/drawing/2014/main" id="{2004BF83-9D4F-5D88-8BD7-69CCBD469126}"/>
              </a:ext>
            </a:extLst>
          </p:cNvPr>
          <p:cNvSpPr txBox="1">
            <a:spLocks noChangeArrowheads="1"/>
          </p:cNvSpPr>
          <p:nvPr/>
        </p:nvSpPr>
        <p:spPr bwMode="auto">
          <a:xfrm>
            <a:off x="1710419" y="10732703"/>
            <a:ext cx="9010650" cy="21346938"/>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8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8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8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8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8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10000"/>
              </a:spcBef>
            </a:pPr>
            <a:r>
              <a:rPr lang="en-US" altLang="en-US" sz="4000" b="1" dirty="0">
                <a:solidFill>
                  <a:srgbClr val="004A99"/>
                </a:solidFill>
                <a:latin typeface="Avenir Heavy" panose="02000503020000020003" pitchFamily="2" charset="0"/>
              </a:rPr>
              <a:t>Introduction</a:t>
            </a:r>
          </a:p>
          <a:p>
            <a:pPr rtl="0">
              <a:spcBef>
                <a:spcPts val="1200"/>
              </a:spcBef>
              <a:spcAft>
                <a:spcPts val="1200"/>
              </a:spcAft>
              <a:buNone/>
            </a:pPr>
            <a:endParaRPr lang="en-US" sz="2800" b="0" i="0" u="none" strike="noStrike" dirty="0">
              <a:solidFill>
                <a:srgbClr val="000000"/>
              </a:solidFill>
              <a:effectLst/>
              <a:latin typeface="Avenir Book" panose="02000503020000020003"/>
            </a:endParaRPr>
          </a:p>
          <a:p>
            <a:pPr rtl="0">
              <a:spcBef>
                <a:spcPts val="1200"/>
              </a:spcBef>
              <a:spcAft>
                <a:spcPts val="1200"/>
              </a:spcAft>
              <a:buNone/>
            </a:pPr>
            <a:endParaRPr lang="en-US" sz="2800" dirty="0">
              <a:solidFill>
                <a:srgbClr val="000000"/>
              </a:solidFill>
              <a:latin typeface="Avenir Book" panose="02000503020000020003"/>
            </a:endParaRPr>
          </a:p>
          <a:p>
            <a:pPr rtl="0">
              <a:spcBef>
                <a:spcPts val="1200"/>
              </a:spcBef>
              <a:spcAft>
                <a:spcPts val="1200"/>
              </a:spcAft>
              <a:buNone/>
            </a:pPr>
            <a:endParaRPr lang="en-US" sz="2800" b="0" i="0" u="none" strike="noStrike" dirty="0">
              <a:solidFill>
                <a:srgbClr val="000000"/>
              </a:solidFill>
              <a:effectLst/>
              <a:latin typeface="Avenir Book" panose="02000503020000020003"/>
            </a:endParaRPr>
          </a:p>
          <a:p>
            <a:pPr rtl="0">
              <a:spcBef>
                <a:spcPts val="1200"/>
              </a:spcBef>
              <a:spcAft>
                <a:spcPts val="1200"/>
              </a:spcAft>
              <a:buNone/>
            </a:pPr>
            <a:endParaRPr lang="en-US" sz="2800" dirty="0">
              <a:solidFill>
                <a:srgbClr val="000000"/>
              </a:solidFill>
              <a:latin typeface="Avenir Book" panose="02000503020000020003"/>
            </a:endParaRPr>
          </a:p>
          <a:p>
            <a:pPr rtl="0">
              <a:spcBef>
                <a:spcPts val="1200"/>
              </a:spcBef>
              <a:spcAft>
                <a:spcPts val="1200"/>
              </a:spcAft>
              <a:buNone/>
            </a:pPr>
            <a:endParaRPr lang="en-US" sz="2800" dirty="0">
              <a:solidFill>
                <a:srgbClr val="000000"/>
              </a:solidFill>
              <a:latin typeface="Avenir Book" panose="02000503020000020003"/>
            </a:endParaRPr>
          </a:p>
          <a:p>
            <a:pPr rtl="0">
              <a:spcBef>
                <a:spcPts val="1200"/>
              </a:spcBef>
              <a:spcAft>
                <a:spcPts val="1200"/>
              </a:spcAft>
              <a:buNone/>
            </a:pPr>
            <a:r>
              <a:rPr lang="en-US" sz="2800" b="0" i="0" u="none" strike="noStrike" dirty="0">
                <a:solidFill>
                  <a:srgbClr val="000000"/>
                </a:solidFill>
                <a:effectLst/>
                <a:latin typeface="Avenir Book" panose="02000503020000020003"/>
              </a:rPr>
              <a:t>characters. According to </a:t>
            </a:r>
            <a:r>
              <a:rPr lang="en-US" sz="2800" b="0" i="1" u="none" strike="noStrike" dirty="0">
                <a:solidFill>
                  <a:srgbClr val="000000"/>
                </a:solidFill>
                <a:effectLst/>
                <a:latin typeface="Avenir Book" panose="02000503020000020003"/>
              </a:rPr>
              <a:t>Priori Data</a:t>
            </a:r>
            <a:r>
              <a:rPr lang="en-US" sz="2800" b="0" i="0" u="none" strike="noStrike" dirty="0">
                <a:solidFill>
                  <a:srgbClr val="000000"/>
                </a:solidFill>
                <a:effectLst/>
                <a:latin typeface="Avenir Book" panose="02000503020000020003"/>
              </a:rPr>
              <a:t> in the last 30 days, over 100 million players globally have played </a:t>
            </a:r>
            <a:r>
              <a:rPr lang="en-US" sz="2800" b="0" i="1" u="none" strike="noStrike" dirty="0">
                <a:solidFill>
                  <a:srgbClr val="000000"/>
                </a:solidFill>
                <a:effectLst/>
                <a:latin typeface="Avenir Book" panose="02000503020000020003"/>
              </a:rPr>
              <a:t>League of Legends</a:t>
            </a:r>
            <a:r>
              <a:rPr lang="en-US" sz="2800" b="0" i="0" u="none" strike="noStrike" dirty="0">
                <a:solidFill>
                  <a:srgbClr val="000000"/>
                </a:solidFill>
                <a:effectLst/>
                <a:latin typeface="Avenir Book" panose="02000503020000020003"/>
              </a:rPr>
              <a:t>. There are over 170 characters (</a:t>
            </a:r>
            <a:r>
              <a:rPr lang="en-US" sz="2800" b="0" i="1" u="none" strike="noStrike" dirty="0">
                <a:solidFill>
                  <a:srgbClr val="000000"/>
                </a:solidFill>
                <a:effectLst/>
                <a:latin typeface="Avenir Book" panose="02000503020000020003"/>
              </a:rPr>
              <a:t>champions)</a:t>
            </a:r>
            <a:r>
              <a:rPr lang="en-US" sz="2800" b="0" i="0" u="none" strike="noStrike" dirty="0">
                <a:solidFill>
                  <a:srgbClr val="000000"/>
                </a:solidFill>
                <a:effectLst/>
                <a:latin typeface="Avenir Book" panose="02000503020000020003"/>
              </a:rPr>
              <a:t> a player can choose to play and eight different objectives that can be captured. No two games are the same. Players in League of Legends matches benefit from additional insights during gameplay, hoping to increase their chances of winning. This motivated me to work on this project. We were curious if years of experience playing would align with what the model was telling </a:t>
            </a:r>
            <a:r>
              <a:rPr lang="en-US" sz="2800" dirty="0">
                <a:solidFill>
                  <a:srgbClr val="000000"/>
                </a:solidFill>
                <a:latin typeface="Avenir Book" panose="02000503020000020003"/>
              </a:rPr>
              <a:t>us</a:t>
            </a:r>
            <a:r>
              <a:rPr lang="en-US" sz="2800" b="0" i="0" u="none" strike="noStrike" dirty="0">
                <a:solidFill>
                  <a:srgbClr val="000000"/>
                </a:solidFill>
                <a:effectLst/>
                <a:latin typeface="Avenir Book" panose="02000503020000020003"/>
              </a:rPr>
              <a:t>.</a:t>
            </a:r>
            <a:br>
              <a:rPr lang="en-US" sz="2800" b="0" i="0" u="none" strike="noStrike" dirty="0">
                <a:solidFill>
                  <a:srgbClr val="000000"/>
                </a:solidFill>
                <a:effectLst/>
                <a:latin typeface="Avenir Book" panose="02000503020000020003"/>
              </a:rPr>
            </a:br>
            <a:br>
              <a:rPr lang="en-US" sz="2800" b="0" i="0" u="none" strike="noStrike" dirty="0">
                <a:solidFill>
                  <a:srgbClr val="000000"/>
                </a:solidFill>
                <a:effectLst/>
                <a:latin typeface="Avenir Book" panose="02000503020000020003"/>
              </a:rPr>
            </a:br>
            <a:r>
              <a:rPr lang="en-US" sz="2800" b="0" i="0" u="none" strike="noStrike" dirty="0">
                <a:solidFill>
                  <a:srgbClr val="000000"/>
                </a:solidFill>
                <a:effectLst/>
                <a:latin typeface="Avenir Book" panose="02000503020000020003"/>
              </a:rPr>
              <a:t>This project aims to create a machine learning-based system that can predict the winning team in real-time based on game data. This is achieved by utilizing historical match data, training a machine learning model, and then using that trained model to predict the outcome. For this project, We attempted several common machine learning algorithms including k-nearest neighbors (</a:t>
            </a:r>
            <a:r>
              <a:rPr lang="en-US" sz="2800" b="0" i="0" u="none" strike="noStrike" dirty="0" err="1">
                <a:solidFill>
                  <a:srgbClr val="000000"/>
                </a:solidFill>
                <a:effectLst/>
                <a:latin typeface="Avenir Book" panose="02000503020000020003"/>
              </a:rPr>
              <a:t>kNN</a:t>
            </a:r>
            <a:r>
              <a:rPr lang="en-US" sz="2800" b="0" i="0" u="none" strike="noStrike" dirty="0">
                <a:solidFill>
                  <a:srgbClr val="000000"/>
                </a:solidFill>
                <a:effectLst/>
                <a:latin typeface="Avenir Book" panose="02000503020000020003"/>
              </a:rPr>
              <a:t>), Decision tree, and Random Forest. We found that the random forest model provided the best results. </a:t>
            </a:r>
            <a:br>
              <a:rPr lang="en-US" sz="2800" b="0" i="0" u="none" strike="noStrike" dirty="0">
                <a:solidFill>
                  <a:srgbClr val="000000"/>
                </a:solidFill>
                <a:effectLst/>
                <a:latin typeface="Avenir Book" panose="02000503020000020003"/>
              </a:rPr>
            </a:br>
            <a:br>
              <a:rPr lang="en-US" sz="2800" b="0" i="0" u="none" strike="noStrike" dirty="0">
                <a:solidFill>
                  <a:srgbClr val="000000"/>
                </a:solidFill>
                <a:effectLst/>
                <a:latin typeface="Avenir Book" panose="02000503020000020003"/>
              </a:rPr>
            </a:br>
            <a:r>
              <a:rPr lang="en-US" sz="2800" b="0" i="0" u="none" strike="noStrike" dirty="0">
                <a:solidFill>
                  <a:srgbClr val="000000"/>
                </a:solidFill>
                <a:effectLst/>
                <a:latin typeface="Avenir Book" panose="02000503020000020003"/>
              </a:rPr>
              <a:t>Random Forest classifier is an ensemble algorithm meaning they combine multiple “weaker” models to create a stronger model. In Random Forest’s case, it uses multiple decision trees to classify the data, hence the word “forest”. In addition, each tree is taken from a random subset of the data. This makes random forest models ideal for reducing overfitting </a:t>
            </a:r>
            <a:r>
              <a:rPr lang="en-US" sz="2800" b="0" i="0" u="none" strike="noStrike">
                <a:solidFill>
                  <a:srgbClr val="000000"/>
                </a:solidFill>
                <a:effectLst/>
                <a:latin typeface="Avenir Book" panose="02000503020000020003"/>
              </a:rPr>
              <a:t>and bias.</a:t>
            </a:r>
            <a:r>
              <a:rPr lang="en-US" sz="2800" b="0" i="0" u="none" strike="noStrike">
                <a:solidFill>
                  <a:srgbClr val="000000"/>
                </a:solidFill>
                <a:effectLst/>
                <a:latin typeface="Arial" panose="020B0604020202020204" pitchFamily="34" charset="0"/>
              </a:rPr>
              <a:t> </a:t>
            </a:r>
            <a:endParaRPr lang="en-US" sz="2800" b="0" i="0" u="none" strike="noStrike" dirty="0">
              <a:solidFill>
                <a:srgbClr val="000000"/>
              </a:solidFill>
              <a:effectLst/>
              <a:latin typeface="Arial" panose="020B0604020202020204" pitchFamily="34" charset="0"/>
            </a:endParaRPr>
          </a:p>
          <a:p>
            <a:pPr>
              <a:buNone/>
            </a:pPr>
            <a:endParaRPr lang="en-US" altLang="en-US" sz="2800" dirty="0">
              <a:latin typeface="Avenir Book" panose="02000503020000020003" pitchFamily="2" charset="0"/>
            </a:endParaRPr>
          </a:p>
        </p:txBody>
      </p:sp>
      <p:sp>
        <p:nvSpPr>
          <p:cNvPr id="14341" name="Text Box 12">
            <a:extLst>
              <a:ext uri="{FF2B5EF4-FFF2-40B4-BE49-F238E27FC236}">
                <a16:creationId xmlns:a16="http://schemas.microsoft.com/office/drawing/2014/main" id="{3D1EBF9B-B7BE-81DE-D151-F88A373A1CDA}"/>
              </a:ext>
            </a:extLst>
          </p:cNvPr>
          <p:cNvSpPr txBox="1">
            <a:spLocks noChangeArrowheads="1"/>
          </p:cNvSpPr>
          <p:nvPr/>
        </p:nvSpPr>
        <p:spPr bwMode="auto">
          <a:xfrm>
            <a:off x="11847740" y="5150509"/>
            <a:ext cx="20012025" cy="26929132"/>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4000" b="1" dirty="0">
                <a:solidFill>
                  <a:srgbClr val="004A99"/>
                </a:solidFill>
                <a:latin typeface="Avenir Heavy" panose="02000503020000020003" pitchFamily="2" charset="0"/>
              </a:rPr>
              <a:t>Results/Implementation</a:t>
            </a:r>
          </a:p>
          <a:p>
            <a:pPr algn="just" eaLnBrk="1" hangingPunct="1"/>
            <a:endParaRPr lang="en-US" altLang="en-US" sz="4114" b="1" i="1" dirty="0">
              <a:solidFill>
                <a:srgbClr val="000000"/>
              </a:solidFill>
              <a:latin typeface="Avenir Heavy" panose="02000503020000020003" pitchFamily="2" charset="0"/>
            </a:endParaRPr>
          </a:p>
          <a:p>
            <a:pPr eaLnBrk="1" hangingPunct="1">
              <a:spcBef>
                <a:spcPct val="50000"/>
              </a:spcBef>
            </a:pPr>
            <a:endParaRPr lang="en-US" altLang="en-US" sz="2400" i="1" dirty="0">
              <a:solidFill>
                <a:schemeClr val="accent2"/>
              </a:solidFill>
              <a:latin typeface="Avenir Book" panose="02000503020000020003" pitchFamily="2" charset="0"/>
            </a:endParaRPr>
          </a:p>
        </p:txBody>
      </p:sp>
      <p:sp>
        <p:nvSpPr>
          <p:cNvPr id="8" name="Rectangle 7">
            <a:extLst>
              <a:ext uri="{FF2B5EF4-FFF2-40B4-BE49-F238E27FC236}">
                <a16:creationId xmlns:a16="http://schemas.microsoft.com/office/drawing/2014/main" id="{F49BFF5C-8C43-AEF3-A5C7-A306D6796564}"/>
              </a:ext>
            </a:extLst>
          </p:cNvPr>
          <p:cNvSpPr/>
          <p:nvPr/>
        </p:nvSpPr>
        <p:spPr>
          <a:xfrm>
            <a:off x="0" y="1"/>
            <a:ext cx="43891200" cy="4659085"/>
          </a:xfrm>
          <a:prstGeom prst="rect">
            <a:avLst/>
          </a:prstGeom>
          <a:solidFill>
            <a:srgbClr val="004A99"/>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342" name="Text Box 13">
            <a:extLst>
              <a:ext uri="{FF2B5EF4-FFF2-40B4-BE49-F238E27FC236}">
                <a16:creationId xmlns:a16="http://schemas.microsoft.com/office/drawing/2014/main" id="{51BAEB22-291C-ADEE-0759-442167BA14D9}"/>
              </a:ext>
            </a:extLst>
          </p:cNvPr>
          <p:cNvSpPr txBox="1">
            <a:spLocks noChangeArrowheads="1"/>
          </p:cNvSpPr>
          <p:nvPr/>
        </p:nvSpPr>
        <p:spPr bwMode="auto">
          <a:xfrm>
            <a:off x="32973630" y="5229826"/>
            <a:ext cx="9010650" cy="16110170"/>
          </a:xfrm>
          <a:prstGeom prst="rect">
            <a:avLst/>
          </a:prstGeom>
          <a:solidFill>
            <a:schemeClr val="bg1"/>
          </a:solidFill>
          <a:ln w="38100">
            <a:solidFill>
              <a:srgbClr val="000000"/>
            </a:solidFill>
            <a:round/>
            <a:headEnd/>
            <a:tailEnd/>
          </a:ln>
        </p:spPr>
        <p:txBody>
          <a:bodyPr lIns="783771" tIns="391886" rIns="783771" bIns="783771"/>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000" b="1" dirty="0">
                <a:solidFill>
                  <a:srgbClr val="004A99"/>
                </a:solidFill>
                <a:latin typeface="Avenir Heavy" panose="02000503020000020003" pitchFamily="2" charset="0"/>
              </a:rPr>
              <a:t>Technical Details</a:t>
            </a:r>
          </a:p>
        </p:txBody>
      </p:sp>
      <p:sp>
        <p:nvSpPr>
          <p:cNvPr id="14343" name="Text Box 14">
            <a:extLst>
              <a:ext uri="{FF2B5EF4-FFF2-40B4-BE49-F238E27FC236}">
                <a16:creationId xmlns:a16="http://schemas.microsoft.com/office/drawing/2014/main" id="{FEEA7473-7529-FABA-7D0E-C18F13F4C87B}"/>
              </a:ext>
            </a:extLst>
          </p:cNvPr>
          <p:cNvSpPr txBox="1">
            <a:spLocks noChangeArrowheads="1"/>
          </p:cNvSpPr>
          <p:nvPr/>
        </p:nvSpPr>
        <p:spPr bwMode="auto">
          <a:xfrm>
            <a:off x="1285688" y="3233140"/>
            <a:ext cx="40886743" cy="126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35131" tIns="235131" rIns="235131" bIns="235131"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ct val="50000"/>
              </a:spcBef>
              <a:spcAft>
                <a:spcPts val="514"/>
              </a:spcAft>
            </a:pPr>
            <a:r>
              <a:rPr lang="en-US" altLang="en-US" sz="5143" dirty="0">
                <a:solidFill>
                  <a:schemeClr val="bg1"/>
                </a:solidFill>
                <a:latin typeface="Avenir Medium" panose="02000503020000020003" pitchFamily="2" charset="0"/>
              </a:rPr>
              <a:t>Benjamin Groseclose, Ira Woodring </a:t>
            </a:r>
          </a:p>
        </p:txBody>
      </p:sp>
      <p:sp>
        <p:nvSpPr>
          <p:cNvPr id="3" name="Rectangle 180">
            <a:extLst>
              <a:ext uri="{FF2B5EF4-FFF2-40B4-BE49-F238E27FC236}">
                <a16:creationId xmlns:a16="http://schemas.microsoft.com/office/drawing/2014/main" id="{B0F07872-67B5-D431-69A0-D24A40FA2A51}"/>
              </a:ext>
            </a:extLst>
          </p:cNvPr>
          <p:cNvSpPr>
            <a:spLocks noChangeArrowheads="1"/>
          </p:cNvSpPr>
          <p:nvPr/>
        </p:nvSpPr>
        <p:spPr bwMode="auto">
          <a:xfrm>
            <a:off x="660627" y="1314484"/>
            <a:ext cx="42386250" cy="14275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lnSpc>
                <a:spcPct val="90000"/>
              </a:lnSpc>
              <a:defRPr/>
            </a:pPr>
            <a:r>
              <a:rPr lang="en-US" sz="9428" b="1" dirty="0">
                <a:ln>
                  <a:solidFill>
                    <a:schemeClr val="bg1"/>
                  </a:solidFill>
                </a:ln>
                <a:solidFill>
                  <a:schemeClr val="bg1"/>
                </a:solidFill>
                <a:latin typeface="Avenir Heavy"/>
                <a:ea typeface="ＭＳ Ｐゴシック" charset="0"/>
                <a:cs typeface="Avenir Heavy"/>
              </a:rPr>
              <a:t>Victory Curve: Realtime Analysis of League of Legends</a:t>
            </a:r>
          </a:p>
        </p:txBody>
      </p:sp>
      <p:sp>
        <p:nvSpPr>
          <p:cNvPr id="14346" name="Text Box 15">
            <a:extLst>
              <a:ext uri="{FF2B5EF4-FFF2-40B4-BE49-F238E27FC236}">
                <a16:creationId xmlns:a16="http://schemas.microsoft.com/office/drawing/2014/main" id="{3D1A9802-7AA4-74D9-44FA-50121CA861FC}"/>
              </a:ext>
            </a:extLst>
          </p:cNvPr>
          <p:cNvSpPr txBox="1">
            <a:spLocks noChangeArrowheads="1"/>
          </p:cNvSpPr>
          <p:nvPr/>
        </p:nvSpPr>
        <p:spPr bwMode="auto">
          <a:xfrm>
            <a:off x="32983715" y="28160784"/>
            <a:ext cx="9013371" cy="3918857"/>
          </a:xfrm>
          <a:prstGeom prst="rect">
            <a:avLst/>
          </a:prstGeom>
          <a:solidFill>
            <a:schemeClr val="bg1"/>
          </a:solidFill>
          <a:ln w="38100">
            <a:solidFill>
              <a:srgbClr val="000000"/>
            </a:solidFill>
            <a:round/>
            <a:headEnd/>
            <a:tailEnd/>
          </a:ln>
        </p:spPr>
        <p:txBody>
          <a:bodyPr lIns="783771" tIns="391886" rIns="783771" bIns="783771"/>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000" b="1" dirty="0">
                <a:solidFill>
                  <a:srgbClr val="004A99"/>
                </a:solidFill>
                <a:latin typeface="Avenir Heavy" panose="02000503020000020003" pitchFamily="2" charset="0"/>
              </a:rPr>
              <a:t>Bibliography</a:t>
            </a:r>
          </a:p>
          <a:p>
            <a:pPr eaLnBrk="1" hangingPunct="1"/>
            <a:r>
              <a:rPr lang="en-US" altLang="en-US" sz="2800" dirty="0">
                <a:latin typeface="Avenir Book" panose="02000503020000020003" pitchFamily="2" charset="0"/>
              </a:rPr>
              <a:t>Data sourced from </a:t>
            </a:r>
            <a:r>
              <a:rPr lang="en-US" altLang="en-US" sz="2800" i="1" dirty="0">
                <a:latin typeface="Avenir Book" panose="02000503020000020003" pitchFamily="2" charset="0"/>
              </a:rPr>
              <a:t>RIOT API</a:t>
            </a:r>
          </a:p>
          <a:p>
            <a:pPr eaLnBrk="1" hangingPunct="1"/>
            <a:r>
              <a:rPr lang="en-US" altLang="en-US" sz="2000" i="1" dirty="0">
                <a:latin typeface="Avenir Book" panose="02000503020000020003" pitchFamily="2" charset="0"/>
              </a:rPr>
              <a:t>https://developer.riotgames.com/apis</a:t>
            </a:r>
          </a:p>
          <a:p>
            <a:pPr eaLnBrk="1" hangingPunct="1"/>
            <a:r>
              <a:rPr lang="en-US" altLang="en-US" sz="2800" dirty="0">
                <a:latin typeface="Avenir Book" panose="02000503020000020003" pitchFamily="2" charset="0"/>
              </a:rPr>
              <a:t>Model created using </a:t>
            </a:r>
            <a:r>
              <a:rPr lang="en-US" altLang="en-US" sz="2800" i="1" dirty="0">
                <a:latin typeface="Avenir Book" panose="02000503020000020003" pitchFamily="2" charset="0"/>
              </a:rPr>
              <a:t>scikit-learn </a:t>
            </a:r>
            <a:r>
              <a:rPr lang="en-US" altLang="en-US" sz="2800" dirty="0">
                <a:latin typeface="Avenir Book" panose="02000503020000020003" pitchFamily="2" charset="0"/>
              </a:rPr>
              <a:t>package</a:t>
            </a:r>
          </a:p>
          <a:p>
            <a:pPr eaLnBrk="1" hangingPunct="1"/>
            <a:r>
              <a:rPr lang="en-US" altLang="en-US" sz="2000" i="1" dirty="0">
                <a:latin typeface="Avenir Book" panose="02000503020000020003" pitchFamily="2" charset="0"/>
                <a:hlinkClick r:id="rId5"/>
              </a:rPr>
              <a:t>https://scikit-learn.org/</a:t>
            </a:r>
            <a:endParaRPr lang="en-US" altLang="en-US" sz="2000" i="1" dirty="0">
              <a:latin typeface="Avenir Book" panose="02000503020000020003" pitchFamily="2" charset="0"/>
            </a:endParaRPr>
          </a:p>
          <a:p>
            <a:pPr eaLnBrk="1" hangingPunct="1"/>
            <a:r>
              <a:rPr lang="en-US" altLang="en-US" sz="2800" dirty="0">
                <a:latin typeface="Avenir Book" panose="02000503020000020003" pitchFamily="2" charset="0"/>
              </a:rPr>
              <a:t>Images Sources:</a:t>
            </a:r>
          </a:p>
          <a:p>
            <a:pPr eaLnBrk="1" hangingPunct="1"/>
            <a:r>
              <a:rPr lang="en-US" altLang="en-US" sz="2000" i="1" dirty="0">
                <a:latin typeface="Avenir Book" panose="02000503020000020003" pitchFamily="2" charset="0"/>
              </a:rPr>
              <a:t>https://brand.riotgames.com/en-us/league-of-legends/logos/</a:t>
            </a:r>
          </a:p>
          <a:p>
            <a:pPr eaLnBrk="1" hangingPunct="1"/>
            <a:r>
              <a:rPr lang="en-US" altLang="en-US" sz="2000" i="1" dirty="0">
                <a:latin typeface="Avenir Book" panose="02000503020000020003" pitchFamily="2" charset="0"/>
              </a:rPr>
              <a:t>https://www.ejable.com/tech-corner/ai-machine-learning-and-deep-learning/random-forest-in-machine-learning/</a:t>
            </a:r>
          </a:p>
          <a:p>
            <a:pPr eaLnBrk="1" hangingPunct="1"/>
            <a:endParaRPr lang="en-US" altLang="en-US" sz="2800" dirty="0">
              <a:latin typeface="Avenir Book" panose="02000503020000020003" pitchFamily="2" charset="0"/>
            </a:endParaRPr>
          </a:p>
          <a:p>
            <a:pPr eaLnBrk="1" hangingPunct="1"/>
            <a:br>
              <a:rPr lang="en-US" altLang="en-US" sz="2400" dirty="0">
                <a:latin typeface="Avenir Book" panose="02000503020000020003" pitchFamily="2" charset="0"/>
              </a:rPr>
            </a:br>
            <a:endParaRPr lang="en-US" altLang="en-US" sz="2400" dirty="0">
              <a:latin typeface="Avenir Book" panose="02000503020000020003" pitchFamily="2" charset="0"/>
            </a:endParaRPr>
          </a:p>
          <a:p>
            <a:pPr eaLnBrk="1" hangingPunct="1">
              <a:spcBef>
                <a:spcPct val="10000"/>
              </a:spcBef>
            </a:pPr>
            <a:endParaRPr lang="en-US" altLang="en-US" sz="2400" dirty="0">
              <a:latin typeface="Avenir Book" panose="02000503020000020003" pitchFamily="2" charset="0"/>
            </a:endParaRPr>
          </a:p>
        </p:txBody>
      </p:sp>
      <p:pic>
        <p:nvPicPr>
          <p:cNvPr id="4" name="Picture 3">
            <a:extLst>
              <a:ext uri="{FF2B5EF4-FFF2-40B4-BE49-F238E27FC236}">
                <a16:creationId xmlns:a16="http://schemas.microsoft.com/office/drawing/2014/main" id="{D9253FA8-549F-0CCF-4572-D73DDEBC4ED3}"/>
              </a:ext>
            </a:extLst>
          </p:cNvPr>
          <p:cNvPicPr>
            <a:picLocks noChangeAspect="1"/>
          </p:cNvPicPr>
          <p:nvPr/>
        </p:nvPicPr>
        <p:blipFill>
          <a:blip r:embed="rId6"/>
          <a:srcRect/>
          <a:stretch/>
        </p:blipFill>
        <p:spPr>
          <a:xfrm>
            <a:off x="1718769" y="679248"/>
            <a:ext cx="5043237" cy="3307578"/>
          </a:xfrm>
          <a:prstGeom prst="rect">
            <a:avLst/>
          </a:prstGeom>
        </p:spPr>
      </p:pic>
      <p:sp>
        <p:nvSpPr>
          <p:cNvPr id="5" name="Text Box 15">
            <a:extLst>
              <a:ext uri="{FF2B5EF4-FFF2-40B4-BE49-F238E27FC236}">
                <a16:creationId xmlns:a16="http://schemas.microsoft.com/office/drawing/2014/main" id="{C96831DD-E00B-3EDF-2277-C938EEF5DD28}"/>
              </a:ext>
            </a:extLst>
          </p:cNvPr>
          <p:cNvSpPr txBox="1">
            <a:spLocks noChangeArrowheads="1"/>
          </p:cNvSpPr>
          <p:nvPr/>
        </p:nvSpPr>
        <p:spPr bwMode="auto">
          <a:xfrm>
            <a:off x="32970909" y="21896093"/>
            <a:ext cx="9013371" cy="5792481"/>
          </a:xfrm>
          <a:prstGeom prst="rect">
            <a:avLst/>
          </a:prstGeom>
          <a:solidFill>
            <a:schemeClr val="bg1"/>
          </a:solidFill>
          <a:ln w="38100">
            <a:solidFill>
              <a:srgbClr val="000000"/>
            </a:solidFill>
            <a:round/>
            <a:headEnd/>
            <a:tailEnd/>
          </a:ln>
        </p:spPr>
        <p:txBody>
          <a:bodyPr lIns="783771" tIns="391886" rIns="783771" bIns="783771"/>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000" b="1" dirty="0">
                <a:solidFill>
                  <a:srgbClr val="004A99"/>
                </a:solidFill>
                <a:latin typeface="Avenir Heavy" panose="02000503020000020003" pitchFamily="2" charset="0"/>
              </a:rPr>
              <a:t>Future Work</a:t>
            </a:r>
          </a:p>
        </p:txBody>
      </p:sp>
      <p:pic>
        <p:nvPicPr>
          <p:cNvPr id="13" name="Picture 3">
            <a:extLst>
              <a:ext uri="{FF2B5EF4-FFF2-40B4-BE49-F238E27FC236}">
                <a16:creationId xmlns:a16="http://schemas.microsoft.com/office/drawing/2014/main" id="{B4BAAD37-2327-AE36-CF4F-8B5E242A37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227" y="28766670"/>
            <a:ext cx="4929033" cy="329392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7">
            <a:extLst>
              <a:ext uri="{FF2B5EF4-FFF2-40B4-BE49-F238E27FC236}">
                <a16:creationId xmlns:a16="http://schemas.microsoft.com/office/drawing/2014/main" id="{D8D05AF7-E926-ED27-0161-4E4EBBFFB950}"/>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6" name="TextBox 35">
            <a:extLst>
              <a:ext uri="{FF2B5EF4-FFF2-40B4-BE49-F238E27FC236}">
                <a16:creationId xmlns:a16="http://schemas.microsoft.com/office/drawing/2014/main" id="{707A5D52-7635-6A43-4992-6432CB3289B4}"/>
              </a:ext>
            </a:extLst>
          </p:cNvPr>
          <p:cNvSpPr txBox="1"/>
          <p:nvPr/>
        </p:nvSpPr>
        <p:spPr>
          <a:xfrm>
            <a:off x="2392680" y="11664435"/>
            <a:ext cx="5132432" cy="3970318"/>
          </a:xfrm>
          <a:prstGeom prst="rect">
            <a:avLst/>
          </a:prstGeom>
          <a:noFill/>
        </p:spPr>
        <p:txBody>
          <a:bodyPr wrap="square" rtlCol="0">
            <a:spAutoFit/>
          </a:bodyPr>
          <a:lstStyle/>
          <a:p>
            <a:r>
              <a:rPr lang="en-US" sz="2800" b="0" i="1" u="none" strike="noStrike" dirty="0">
                <a:solidFill>
                  <a:srgbClr val="000000"/>
                </a:solidFill>
                <a:effectLst/>
                <a:latin typeface="Avenir Book" panose="02000503020000020003"/>
              </a:rPr>
              <a:t>League of Legends</a:t>
            </a:r>
            <a:r>
              <a:rPr lang="en-US" sz="2800" b="0" i="0" u="none" strike="noStrike" dirty="0">
                <a:solidFill>
                  <a:srgbClr val="000000"/>
                </a:solidFill>
                <a:effectLst/>
                <a:latin typeface="Avenir Book" panose="02000503020000020003"/>
              </a:rPr>
              <a:t> is a five vs five strategic online video game, where players take control of a specific character. The ultimate goal is to destroy the enemy team’s base, which is achieved by increasing your character's strength, by capturing various objectives or defeating the enemy team’s</a:t>
            </a:r>
            <a:endParaRPr lang="en-US" sz="2800" dirty="0"/>
          </a:p>
        </p:txBody>
      </p:sp>
      <p:pic>
        <p:nvPicPr>
          <p:cNvPr id="38" name="Picture 37">
            <a:extLst>
              <a:ext uri="{FF2B5EF4-FFF2-40B4-BE49-F238E27FC236}">
                <a16:creationId xmlns:a16="http://schemas.microsoft.com/office/drawing/2014/main" id="{C2593BB0-4DF9-40A4-F70F-72F6DCC7A7D7}"/>
              </a:ext>
            </a:extLst>
          </p:cNvPr>
          <p:cNvPicPr>
            <a:picLocks noChangeAspect="1"/>
          </p:cNvPicPr>
          <p:nvPr/>
        </p:nvPicPr>
        <p:blipFill>
          <a:blip r:embed="rId4"/>
          <a:stretch>
            <a:fillRect/>
          </a:stretch>
        </p:blipFill>
        <p:spPr>
          <a:xfrm>
            <a:off x="6820372" y="13224394"/>
            <a:ext cx="3854233" cy="2168006"/>
          </a:xfrm>
          <a:prstGeom prst="rect">
            <a:avLst/>
          </a:prstGeom>
        </p:spPr>
      </p:pic>
      <p:graphicFrame>
        <p:nvGraphicFramePr>
          <p:cNvPr id="39" name="Object 38">
            <a:extLst>
              <a:ext uri="{FF2B5EF4-FFF2-40B4-BE49-F238E27FC236}">
                <a16:creationId xmlns:a16="http://schemas.microsoft.com/office/drawing/2014/main" id="{05539386-97D0-00C5-EC45-330767384438}"/>
              </a:ext>
            </a:extLst>
          </p:cNvPr>
          <p:cNvGraphicFramePr>
            <a:graphicFrameLocks noChangeAspect="1"/>
          </p:cNvGraphicFramePr>
          <p:nvPr>
            <p:extLst>
              <p:ext uri="{D42A27DB-BD31-4B8C-83A1-F6EECF244321}">
                <p14:modId xmlns:p14="http://schemas.microsoft.com/office/powerpoint/2010/main" val="2238931208"/>
              </p:ext>
            </p:extLst>
          </p:nvPr>
        </p:nvGraphicFramePr>
        <p:xfrm>
          <a:off x="46423263" y="52260500"/>
          <a:ext cx="7399337" cy="10066338"/>
        </p:xfrm>
        <a:graphic>
          <a:graphicData uri="http://schemas.openxmlformats.org/presentationml/2006/ole">
            <mc:AlternateContent xmlns:mc="http://schemas.openxmlformats.org/markup-compatibility/2006">
              <mc:Choice xmlns:v="urn:schemas-microsoft-com:vml" Requires="v">
                <p:oleObj name="Document" r:id="rId8" imgW="7399031" imgH="10066182" progId="Word.Document.12">
                  <p:embed/>
                </p:oleObj>
              </mc:Choice>
              <mc:Fallback>
                <p:oleObj name="Document" r:id="rId8" imgW="7399031" imgH="10066182" progId="Word.Document.12">
                  <p:embed/>
                  <p:pic>
                    <p:nvPicPr>
                      <p:cNvPr id="0" name=""/>
                      <p:cNvPicPr/>
                      <p:nvPr/>
                    </p:nvPicPr>
                    <p:blipFill>
                      <a:blip r:embed="rId9"/>
                      <a:stretch>
                        <a:fillRect/>
                      </a:stretch>
                    </p:blipFill>
                    <p:spPr>
                      <a:xfrm>
                        <a:off x="46423263" y="52260500"/>
                        <a:ext cx="7399337" cy="10066338"/>
                      </a:xfrm>
                      <a:prstGeom prst="rect">
                        <a:avLst/>
                      </a:prstGeom>
                    </p:spPr>
                  </p:pic>
                </p:oleObj>
              </mc:Fallback>
            </mc:AlternateContent>
          </a:graphicData>
        </a:graphic>
      </p:graphicFrame>
      <p:pic>
        <p:nvPicPr>
          <p:cNvPr id="50" name="Picture 49">
            <a:extLst>
              <a:ext uri="{FF2B5EF4-FFF2-40B4-BE49-F238E27FC236}">
                <a16:creationId xmlns:a16="http://schemas.microsoft.com/office/drawing/2014/main" id="{53B89510-DDCA-C608-0EDD-61C65C7009F0}"/>
              </a:ext>
            </a:extLst>
          </p:cNvPr>
          <p:cNvPicPr>
            <a:picLocks noChangeAspect="1"/>
          </p:cNvPicPr>
          <p:nvPr/>
        </p:nvPicPr>
        <p:blipFill>
          <a:blip r:embed="rId10"/>
          <a:stretch>
            <a:fillRect/>
          </a:stretch>
        </p:blipFill>
        <p:spPr>
          <a:xfrm>
            <a:off x="12263115" y="6169759"/>
            <a:ext cx="9149086" cy="5457999"/>
          </a:xfrm>
          <a:prstGeom prst="rect">
            <a:avLst/>
          </a:prstGeom>
        </p:spPr>
      </p:pic>
      <p:pic>
        <p:nvPicPr>
          <p:cNvPr id="52" name="Picture 51">
            <a:extLst>
              <a:ext uri="{FF2B5EF4-FFF2-40B4-BE49-F238E27FC236}">
                <a16:creationId xmlns:a16="http://schemas.microsoft.com/office/drawing/2014/main" id="{CDF8C6A3-0D2B-5D2D-6BE0-5AFEACC2CE7C}"/>
              </a:ext>
            </a:extLst>
          </p:cNvPr>
          <p:cNvPicPr>
            <a:picLocks noChangeAspect="1"/>
          </p:cNvPicPr>
          <p:nvPr/>
        </p:nvPicPr>
        <p:blipFill>
          <a:blip r:embed="rId11"/>
          <a:stretch>
            <a:fillRect/>
          </a:stretch>
        </p:blipFill>
        <p:spPr>
          <a:xfrm>
            <a:off x="17824541" y="16041922"/>
            <a:ext cx="13982700" cy="4286250"/>
          </a:xfrm>
          <a:prstGeom prst="rect">
            <a:avLst/>
          </a:prstGeom>
        </p:spPr>
      </p:pic>
      <p:sp>
        <p:nvSpPr>
          <p:cNvPr id="53" name="TextBox 52">
            <a:extLst>
              <a:ext uri="{FF2B5EF4-FFF2-40B4-BE49-F238E27FC236}">
                <a16:creationId xmlns:a16="http://schemas.microsoft.com/office/drawing/2014/main" id="{7C5FF84D-A3B7-1777-B9C6-BD9BF69CD977}"/>
              </a:ext>
            </a:extLst>
          </p:cNvPr>
          <p:cNvSpPr txBox="1"/>
          <p:nvPr/>
        </p:nvSpPr>
        <p:spPr>
          <a:xfrm>
            <a:off x="21412201" y="6282055"/>
            <a:ext cx="10048979" cy="5386090"/>
          </a:xfrm>
          <a:prstGeom prst="rect">
            <a:avLst/>
          </a:prstGeom>
          <a:noFill/>
        </p:spPr>
        <p:txBody>
          <a:bodyPr wrap="square" rtlCol="0">
            <a:spAutoFit/>
          </a:bodyPr>
          <a:lstStyle/>
          <a:p>
            <a:r>
              <a:rPr lang="en-US" b="1" dirty="0">
                <a:latin typeface="Avenir Heavy" panose="02000503020000020003"/>
              </a:rPr>
              <a:t>Data</a:t>
            </a:r>
          </a:p>
          <a:p>
            <a:endParaRPr lang="en-US" dirty="0"/>
          </a:p>
          <a:p>
            <a:r>
              <a:rPr lang="en-US" sz="2800" dirty="0">
                <a:latin typeface="Avenir Book" panose="02000503020000020003"/>
              </a:rPr>
              <a:t>In any machine learning project data is key. Machine learning algorithms require the right number of features and a large quantity of data to build a strong model. League of Legends has several crucial data points worth tracking. Fortunately, </a:t>
            </a:r>
            <a:r>
              <a:rPr lang="en-US" sz="2800" i="1" dirty="0">
                <a:latin typeface="Avenir Book" panose="02000503020000020003"/>
              </a:rPr>
              <a:t>RIOT Games </a:t>
            </a:r>
            <a:r>
              <a:rPr lang="en-US" sz="2800" dirty="0">
                <a:latin typeface="Avenir Book" panose="02000503020000020003"/>
              </a:rPr>
              <a:t>provides an API that allows you to fetch detailed match information. Initially, we focused on highly rated games (Master tier and above) under the assumption that these would provide reliable data. However, the dataset was expanded to include other tiers. In total, we collected approximately </a:t>
            </a:r>
            <a:r>
              <a:rPr lang="en-US" sz="2800" b="1" dirty="0">
                <a:latin typeface="Avenir Book" panose="02000503020000020003"/>
              </a:rPr>
              <a:t>36k matches</a:t>
            </a:r>
            <a:r>
              <a:rPr lang="en-US" sz="2800" dirty="0">
                <a:latin typeface="Avenir Book" panose="02000503020000020003"/>
              </a:rPr>
              <a:t>. The API provides a massive amount of data points. We began with just </a:t>
            </a:r>
            <a:r>
              <a:rPr lang="en-US" sz="2800" i="1" dirty="0">
                <a:latin typeface="Avenir Book" panose="02000503020000020003"/>
              </a:rPr>
              <a:t>champions</a:t>
            </a:r>
            <a:r>
              <a:rPr lang="en-US" sz="2800" dirty="0">
                <a:latin typeface="Avenir Book" panose="02000503020000020003"/>
              </a:rPr>
              <a:t> and realized that is not</a:t>
            </a:r>
            <a:endParaRPr lang="en-US" dirty="0"/>
          </a:p>
        </p:txBody>
      </p:sp>
      <p:sp>
        <p:nvSpPr>
          <p:cNvPr id="54" name="TextBox 53">
            <a:extLst>
              <a:ext uri="{FF2B5EF4-FFF2-40B4-BE49-F238E27FC236}">
                <a16:creationId xmlns:a16="http://schemas.microsoft.com/office/drawing/2014/main" id="{6D7F717A-434C-B512-51B8-FAE9598788D4}"/>
              </a:ext>
            </a:extLst>
          </p:cNvPr>
          <p:cNvSpPr txBox="1"/>
          <p:nvPr/>
        </p:nvSpPr>
        <p:spPr>
          <a:xfrm>
            <a:off x="12193957" y="15792428"/>
            <a:ext cx="6094043" cy="4524315"/>
          </a:xfrm>
          <a:prstGeom prst="rect">
            <a:avLst/>
          </a:prstGeom>
          <a:noFill/>
        </p:spPr>
        <p:txBody>
          <a:bodyPr wrap="square" rtlCol="0">
            <a:spAutoFit/>
          </a:bodyPr>
          <a:lstStyle/>
          <a:p>
            <a:r>
              <a:rPr lang="en-US" b="1" dirty="0">
                <a:latin typeface="Avenir Heavy" panose="02000503020000020003"/>
              </a:rPr>
              <a:t>Model</a:t>
            </a:r>
          </a:p>
          <a:p>
            <a:endParaRPr lang="en-US" dirty="0"/>
          </a:p>
          <a:p>
            <a:r>
              <a:rPr lang="en-US" sz="2800" dirty="0">
                <a:latin typeface="Avenir Book" panose="02000503020000020003"/>
              </a:rPr>
              <a:t>The random forest model was selected due to its ability to handle complex data, capacity to identify the importance of features, and reduce the risk of overfitting. After training the model, the model achieved </a:t>
            </a:r>
            <a:r>
              <a:rPr lang="en-US" sz="2800" b="1" dirty="0">
                <a:latin typeface="Avenir Book" panose="02000503020000020003"/>
              </a:rPr>
              <a:t>98% accuracy</a:t>
            </a:r>
            <a:r>
              <a:rPr lang="en-US" sz="2800" dirty="0">
                <a:latin typeface="Avenir Book" panose="02000503020000020003"/>
              </a:rPr>
              <a:t>. Using 50% of the dataset for training and the remaining 50% for testing. The</a:t>
            </a:r>
            <a:endParaRPr lang="en-US" dirty="0"/>
          </a:p>
        </p:txBody>
      </p:sp>
      <p:pic>
        <p:nvPicPr>
          <p:cNvPr id="62" name="Picture 61">
            <a:extLst>
              <a:ext uri="{FF2B5EF4-FFF2-40B4-BE49-F238E27FC236}">
                <a16:creationId xmlns:a16="http://schemas.microsoft.com/office/drawing/2014/main" id="{AD8C6BDC-3D5C-49A1-22F7-A4FF579066AB}"/>
              </a:ext>
            </a:extLst>
          </p:cNvPr>
          <p:cNvPicPr>
            <a:picLocks noChangeAspect="1"/>
          </p:cNvPicPr>
          <p:nvPr/>
        </p:nvPicPr>
        <p:blipFill>
          <a:blip r:embed="rId12"/>
          <a:stretch>
            <a:fillRect/>
          </a:stretch>
        </p:blipFill>
        <p:spPr>
          <a:xfrm>
            <a:off x="12123574" y="11581441"/>
            <a:ext cx="13982700" cy="4286250"/>
          </a:xfrm>
          <a:prstGeom prst="rect">
            <a:avLst/>
          </a:prstGeom>
        </p:spPr>
      </p:pic>
      <p:sp>
        <p:nvSpPr>
          <p:cNvPr id="63" name="TextBox 62">
            <a:extLst>
              <a:ext uri="{FF2B5EF4-FFF2-40B4-BE49-F238E27FC236}">
                <a16:creationId xmlns:a16="http://schemas.microsoft.com/office/drawing/2014/main" id="{6B238234-FF35-7306-92A5-F787291B32B4}"/>
              </a:ext>
            </a:extLst>
          </p:cNvPr>
          <p:cNvSpPr txBox="1"/>
          <p:nvPr/>
        </p:nvSpPr>
        <p:spPr>
          <a:xfrm>
            <a:off x="25824605" y="11520732"/>
            <a:ext cx="5636575" cy="5262979"/>
          </a:xfrm>
          <a:prstGeom prst="rect">
            <a:avLst/>
          </a:prstGeom>
          <a:noFill/>
        </p:spPr>
        <p:txBody>
          <a:bodyPr wrap="square" rtlCol="0">
            <a:spAutoFit/>
          </a:bodyPr>
          <a:lstStyle/>
          <a:p>
            <a:r>
              <a:rPr lang="en-US" sz="2800" dirty="0">
                <a:latin typeface="Avenir Book" panose="02000503020000020003"/>
              </a:rPr>
              <a:t>consistent enough to produce accurate results. So, incorporating additional features such as gold difference and key objectives significantly boosted the model’s accuracy. </a:t>
            </a:r>
          </a:p>
          <a:p>
            <a:endParaRPr lang="en-US" sz="2800" dirty="0">
              <a:latin typeface="Avenir Book" panose="02000503020000020003"/>
            </a:endParaRPr>
          </a:p>
          <a:p>
            <a:r>
              <a:rPr lang="en-US" sz="2800" dirty="0">
                <a:latin typeface="Avenir Book" panose="02000503020000020003"/>
              </a:rPr>
              <a:t>In total, </a:t>
            </a:r>
            <a:r>
              <a:rPr lang="en-US" sz="2800" b="1" dirty="0">
                <a:latin typeface="Avenir Book" panose="02000503020000020003"/>
              </a:rPr>
              <a:t>26 features </a:t>
            </a:r>
            <a:r>
              <a:rPr lang="en-US" sz="2800" dirty="0">
                <a:latin typeface="Avenir Book" panose="02000503020000020003"/>
              </a:rPr>
              <a:t>were used to train the model, this included 10 champions (5 per team), gold difference, kills, towers, Grubs, Heralds, Dragons, Barons, </a:t>
            </a:r>
            <a:r>
              <a:rPr lang="en-US" sz="2800" dirty="0" err="1">
                <a:latin typeface="Avenir Book" panose="02000503020000020003"/>
              </a:rPr>
              <a:t>Atakhan</a:t>
            </a:r>
            <a:r>
              <a:rPr lang="en-US" sz="2800" dirty="0">
                <a:latin typeface="Avenir Book" panose="02000503020000020003"/>
              </a:rPr>
              <a:t>, and the match’s duration.</a:t>
            </a:r>
          </a:p>
        </p:txBody>
      </p:sp>
      <p:sp>
        <p:nvSpPr>
          <p:cNvPr id="7" name="TextBox 6">
            <a:extLst>
              <a:ext uri="{FF2B5EF4-FFF2-40B4-BE49-F238E27FC236}">
                <a16:creationId xmlns:a16="http://schemas.microsoft.com/office/drawing/2014/main" id="{19BEBABB-D8D5-5D7B-9DDE-6B71A007CBE3}"/>
              </a:ext>
            </a:extLst>
          </p:cNvPr>
          <p:cNvSpPr txBox="1"/>
          <p:nvPr/>
        </p:nvSpPr>
        <p:spPr>
          <a:xfrm>
            <a:off x="12193957" y="20182881"/>
            <a:ext cx="19004880" cy="1815882"/>
          </a:xfrm>
          <a:prstGeom prst="rect">
            <a:avLst/>
          </a:prstGeom>
          <a:noFill/>
        </p:spPr>
        <p:txBody>
          <a:bodyPr wrap="square" rtlCol="0">
            <a:spAutoFit/>
          </a:bodyPr>
          <a:lstStyle/>
          <a:p>
            <a:r>
              <a:rPr lang="en-US" sz="2800" dirty="0">
                <a:latin typeface="Avenir Book" panose="02000503020000020003"/>
              </a:rPr>
              <a:t>model identified </a:t>
            </a:r>
            <a:r>
              <a:rPr lang="en-US" sz="2800" b="1" dirty="0">
                <a:latin typeface="Avenir Book" panose="02000503020000020003"/>
              </a:rPr>
              <a:t>gold difference </a:t>
            </a:r>
            <a:r>
              <a:rPr lang="en-US" sz="2800" dirty="0">
                <a:latin typeface="Avenir Book" panose="02000503020000020003"/>
              </a:rPr>
              <a:t>and </a:t>
            </a:r>
            <a:r>
              <a:rPr lang="en-US" sz="2800" b="1" dirty="0">
                <a:latin typeface="Avenir Book" panose="02000503020000020003"/>
              </a:rPr>
              <a:t>tower kills</a:t>
            </a:r>
            <a:r>
              <a:rPr lang="en-US" sz="2800" dirty="0">
                <a:latin typeface="Avenir Book" panose="02000503020000020003"/>
              </a:rPr>
              <a:t> as the strongest predictors of match outcome. This result is not surprising given gold is awarded to the team as they progress towards winning the game, and a prerequisite to defeating the enemy base is destroying at least 5 towers, but this is usually much higher. In contrast, other objectives like Dragons or Barons may provide strategic advantages but do not directly result in a win.</a:t>
            </a:r>
          </a:p>
        </p:txBody>
      </p:sp>
      <p:sp>
        <p:nvSpPr>
          <p:cNvPr id="9" name="TextBox 8">
            <a:extLst>
              <a:ext uri="{FF2B5EF4-FFF2-40B4-BE49-F238E27FC236}">
                <a16:creationId xmlns:a16="http://schemas.microsoft.com/office/drawing/2014/main" id="{9FB9066F-F7CF-47FA-F00B-2FC8DEB37699}"/>
              </a:ext>
            </a:extLst>
          </p:cNvPr>
          <p:cNvSpPr txBox="1"/>
          <p:nvPr/>
        </p:nvSpPr>
        <p:spPr>
          <a:xfrm>
            <a:off x="12182640" y="22182545"/>
            <a:ext cx="19468288" cy="3231654"/>
          </a:xfrm>
          <a:prstGeom prst="rect">
            <a:avLst/>
          </a:prstGeom>
          <a:noFill/>
        </p:spPr>
        <p:txBody>
          <a:bodyPr wrap="square" rtlCol="0">
            <a:spAutoFit/>
          </a:bodyPr>
          <a:lstStyle/>
          <a:p>
            <a:r>
              <a:rPr lang="en-US" b="1" dirty="0">
                <a:latin typeface="Avenir Heavy" panose="02000503020000020003"/>
              </a:rPr>
              <a:t>Application</a:t>
            </a:r>
          </a:p>
          <a:p>
            <a:endParaRPr lang="en-US" dirty="0"/>
          </a:p>
          <a:p>
            <a:r>
              <a:rPr lang="en-US" sz="2800" dirty="0">
                <a:latin typeface="Avenir Book" panose="02000503020000020003"/>
              </a:rPr>
              <a:t>The final product of this project was a desktop application designed to allow users to analyze their game in real-time. </a:t>
            </a:r>
            <a:r>
              <a:rPr lang="en-US" sz="2800" i="1" dirty="0">
                <a:latin typeface="Avenir Book" panose="02000503020000020003"/>
              </a:rPr>
              <a:t>RIOT Games</a:t>
            </a:r>
            <a:r>
              <a:rPr lang="en-US" sz="2800" dirty="0">
                <a:latin typeface="Avenir Book" panose="02000503020000020003"/>
              </a:rPr>
              <a:t> offers a “live client” API that provides live match data while a game is in progress. With a single click, users can start tracking their match through the application. However, this API provides data already available to the player. It does not provide information they do not already know, to avoid giving users any unfair advantage. Because of this limitation, the model starts after a three-minute delay. This prevents the system from falsely interpreting the lack of early game data as a massive advantage for the user’s side. After the</a:t>
            </a:r>
          </a:p>
        </p:txBody>
      </p:sp>
      <p:sp>
        <p:nvSpPr>
          <p:cNvPr id="10" name="TextBox 9">
            <a:extLst>
              <a:ext uri="{FF2B5EF4-FFF2-40B4-BE49-F238E27FC236}">
                <a16:creationId xmlns:a16="http://schemas.microsoft.com/office/drawing/2014/main" id="{22BA5761-43FA-7218-181D-1943657DC2FE}"/>
              </a:ext>
            </a:extLst>
          </p:cNvPr>
          <p:cNvSpPr txBox="1"/>
          <p:nvPr/>
        </p:nvSpPr>
        <p:spPr>
          <a:xfrm>
            <a:off x="25147618" y="25294349"/>
            <a:ext cx="6169207" cy="5262979"/>
          </a:xfrm>
          <a:prstGeom prst="rect">
            <a:avLst/>
          </a:prstGeom>
          <a:noFill/>
        </p:spPr>
        <p:txBody>
          <a:bodyPr wrap="square" rtlCol="0">
            <a:spAutoFit/>
          </a:bodyPr>
          <a:lstStyle/>
          <a:p>
            <a:r>
              <a:rPr lang="en-US" sz="2800" dirty="0">
                <a:latin typeface="Avenir Book" panose="02000503020000020003"/>
              </a:rPr>
              <a:t>initial delay, the application fetches all necessary features and processes them using the trained model. The results are then visualized in a real-time graph. Players may find this helpful while playing League of Legends, as it is a complex game with many factors that are easy to overlook during gameplay.</a:t>
            </a:r>
          </a:p>
          <a:p>
            <a:endParaRPr lang="en-US" sz="2800" dirty="0">
              <a:latin typeface="Avenir Book" panose="02000503020000020003"/>
            </a:endParaRPr>
          </a:p>
          <a:p>
            <a:r>
              <a:rPr lang="en-US" sz="2800" dirty="0">
                <a:latin typeface="Avenir Book" panose="02000503020000020003"/>
              </a:rPr>
              <a:t>The image to the left is an example of a graph from the user playing the “red side”</a:t>
            </a:r>
          </a:p>
        </p:txBody>
      </p:sp>
      <p:sp>
        <p:nvSpPr>
          <p:cNvPr id="11" name="TextBox 10">
            <a:extLst>
              <a:ext uri="{FF2B5EF4-FFF2-40B4-BE49-F238E27FC236}">
                <a16:creationId xmlns:a16="http://schemas.microsoft.com/office/drawing/2014/main" id="{B4FAA47F-6E08-F626-3C32-E1A9C2C3FAF1}"/>
              </a:ext>
            </a:extLst>
          </p:cNvPr>
          <p:cNvSpPr txBox="1"/>
          <p:nvPr/>
        </p:nvSpPr>
        <p:spPr>
          <a:xfrm>
            <a:off x="33714299" y="23139777"/>
            <a:ext cx="8240484" cy="4401205"/>
          </a:xfrm>
          <a:prstGeom prst="rect">
            <a:avLst/>
          </a:prstGeom>
          <a:noFill/>
        </p:spPr>
        <p:txBody>
          <a:bodyPr wrap="square" rtlCol="0">
            <a:spAutoFit/>
          </a:bodyPr>
          <a:lstStyle/>
          <a:p>
            <a:r>
              <a:rPr lang="en-US" sz="2800" dirty="0">
                <a:latin typeface="Avenir Book" panose="02000503020000020003"/>
              </a:rPr>
              <a:t>This application could be most effective in an esports setting, where it could function as a spectator. This approach eliminates the point-of-view limitation. As a spectator, the model would have complete, unfiltered access to all in-game information, enabling it to provide the most accurate and comprehensive analysis.</a:t>
            </a:r>
            <a:br>
              <a:rPr lang="en-US" sz="2800" dirty="0">
                <a:latin typeface="Avenir Book" panose="02000503020000020003"/>
              </a:rPr>
            </a:br>
            <a:br>
              <a:rPr lang="en-US" sz="2800" dirty="0">
                <a:latin typeface="Avenir Book" panose="02000503020000020003"/>
              </a:rPr>
            </a:br>
            <a:r>
              <a:rPr lang="en-US" sz="2800" dirty="0">
                <a:latin typeface="Avenir Book" panose="02000503020000020003"/>
              </a:rPr>
              <a:t>In addition, adding more features would only increase the model’s strength such as gold difference at various points in the match.</a:t>
            </a:r>
          </a:p>
        </p:txBody>
      </p:sp>
      <p:pic>
        <p:nvPicPr>
          <p:cNvPr id="14" name="Picture 13">
            <a:extLst>
              <a:ext uri="{FF2B5EF4-FFF2-40B4-BE49-F238E27FC236}">
                <a16:creationId xmlns:a16="http://schemas.microsoft.com/office/drawing/2014/main" id="{09D11E37-119F-49D6-4EC9-779C21017A6C}"/>
              </a:ext>
            </a:extLst>
          </p:cNvPr>
          <p:cNvPicPr>
            <a:picLocks noChangeAspect="1"/>
          </p:cNvPicPr>
          <p:nvPr/>
        </p:nvPicPr>
        <p:blipFill>
          <a:blip r:embed="rId13"/>
          <a:stretch>
            <a:fillRect/>
          </a:stretch>
        </p:blipFill>
        <p:spPr>
          <a:xfrm flipV="1">
            <a:off x="25007439" y="30539938"/>
            <a:ext cx="6738380" cy="263254"/>
          </a:xfrm>
          <a:prstGeom prst="rect">
            <a:avLst/>
          </a:prstGeom>
        </p:spPr>
      </p:pic>
      <p:pic>
        <p:nvPicPr>
          <p:cNvPr id="16" name="Picture 15">
            <a:extLst>
              <a:ext uri="{FF2B5EF4-FFF2-40B4-BE49-F238E27FC236}">
                <a16:creationId xmlns:a16="http://schemas.microsoft.com/office/drawing/2014/main" id="{DD723EFF-CF92-F790-1B45-4F32A347FE19}"/>
              </a:ext>
            </a:extLst>
          </p:cNvPr>
          <p:cNvPicPr>
            <a:picLocks noChangeAspect="1"/>
          </p:cNvPicPr>
          <p:nvPr/>
        </p:nvPicPr>
        <p:blipFill>
          <a:blip r:embed="rId14"/>
          <a:stretch>
            <a:fillRect/>
          </a:stretch>
        </p:blipFill>
        <p:spPr>
          <a:xfrm>
            <a:off x="25007439" y="30996440"/>
            <a:ext cx="6738381" cy="220629"/>
          </a:xfrm>
          <a:prstGeom prst="rect">
            <a:avLst/>
          </a:prstGeom>
        </p:spPr>
      </p:pic>
      <p:pic>
        <p:nvPicPr>
          <p:cNvPr id="18" name="Picture 17">
            <a:extLst>
              <a:ext uri="{FF2B5EF4-FFF2-40B4-BE49-F238E27FC236}">
                <a16:creationId xmlns:a16="http://schemas.microsoft.com/office/drawing/2014/main" id="{00098729-9513-39BE-AFBC-6157D549D99F}"/>
              </a:ext>
            </a:extLst>
          </p:cNvPr>
          <p:cNvPicPr>
            <a:picLocks noChangeAspect="1"/>
          </p:cNvPicPr>
          <p:nvPr/>
        </p:nvPicPr>
        <p:blipFill>
          <a:blip r:embed="rId15"/>
          <a:stretch>
            <a:fillRect/>
          </a:stretch>
        </p:blipFill>
        <p:spPr>
          <a:xfrm>
            <a:off x="25007439" y="31406015"/>
            <a:ext cx="6738380" cy="233463"/>
          </a:xfrm>
          <a:prstGeom prst="rect">
            <a:avLst/>
          </a:prstGeom>
        </p:spPr>
      </p:pic>
      <p:sp>
        <p:nvSpPr>
          <p:cNvPr id="19" name="TextBox 18">
            <a:extLst>
              <a:ext uri="{FF2B5EF4-FFF2-40B4-BE49-F238E27FC236}">
                <a16:creationId xmlns:a16="http://schemas.microsoft.com/office/drawing/2014/main" id="{9EDE5AA5-9CAE-CBCA-3C3E-F6CA10DFD852}"/>
              </a:ext>
            </a:extLst>
          </p:cNvPr>
          <p:cNvSpPr txBox="1"/>
          <p:nvPr/>
        </p:nvSpPr>
        <p:spPr>
          <a:xfrm>
            <a:off x="33756601" y="6419052"/>
            <a:ext cx="7667625" cy="8710077"/>
          </a:xfrm>
          <a:prstGeom prst="rect">
            <a:avLst/>
          </a:prstGeom>
          <a:noFill/>
        </p:spPr>
        <p:txBody>
          <a:bodyPr wrap="square" rtlCol="0">
            <a:spAutoFit/>
          </a:bodyPr>
          <a:lstStyle/>
          <a:p>
            <a:r>
              <a:rPr lang="en-US" sz="2800" dirty="0">
                <a:latin typeface="Avenir Book" panose="02000503020000020003"/>
              </a:rPr>
              <a:t>For this project, several software components were used to bring everything together. Beginning with </a:t>
            </a:r>
            <a:r>
              <a:rPr lang="en-US" sz="2800" i="1" dirty="0" err="1">
                <a:latin typeface="Avenir Book" panose="02000503020000020003"/>
              </a:rPr>
              <a:t>Jupyter</a:t>
            </a:r>
            <a:r>
              <a:rPr lang="en-US" sz="2800" i="1" dirty="0">
                <a:latin typeface="Avenir Book" panose="02000503020000020003"/>
              </a:rPr>
              <a:t> notebooks </a:t>
            </a:r>
            <a:r>
              <a:rPr lang="en-US" sz="2800" dirty="0">
                <a:latin typeface="Avenir Book" panose="02000503020000020003"/>
              </a:rPr>
              <a:t>to fetch and store the data from the </a:t>
            </a:r>
            <a:r>
              <a:rPr lang="en-US" sz="2800" i="1" dirty="0">
                <a:latin typeface="Avenir Book" panose="02000503020000020003"/>
              </a:rPr>
              <a:t>RIOT API</a:t>
            </a:r>
            <a:r>
              <a:rPr lang="en-US" sz="2800" dirty="0">
                <a:latin typeface="Avenir Book" panose="02000503020000020003"/>
              </a:rPr>
              <a:t>. For training and testing the random forest machine learning model </a:t>
            </a:r>
            <a:r>
              <a:rPr lang="en-US" sz="2800" i="1" dirty="0" err="1">
                <a:latin typeface="Avenir Book" panose="02000503020000020003"/>
              </a:rPr>
              <a:t>sciket</a:t>
            </a:r>
            <a:r>
              <a:rPr lang="en-US" sz="2800" i="1" dirty="0">
                <a:latin typeface="Avenir Book" panose="02000503020000020003"/>
              </a:rPr>
              <a:t>-learn</a:t>
            </a:r>
            <a:r>
              <a:rPr lang="en-US" sz="2800" dirty="0">
                <a:latin typeface="Avenir Book" panose="02000503020000020003"/>
              </a:rPr>
              <a:t> python library was utilized. </a:t>
            </a:r>
          </a:p>
          <a:p>
            <a:pPr>
              <a:buNone/>
            </a:pPr>
            <a:br>
              <a:rPr lang="en-US" sz="2800" dirty="0">
                <a:latin typeface="Avenir Book" panose="02000503020000020003"/>
              </a:rPr>
            </a:br>
            <a:r>
              <a:rPr lang="en-US" sz="2800" dirty="0">
                <a:latin typeface="Avenir Book" panose="02000503020000020003"/>
              </a:rPr>
              <a:t>Once the model was trained and the data thoroughly analyzed, the desktop application was developed using </a:t>
            </a:r>
            <a:r>
              <a:rPr lang="en-US" sz="2800" b="1" dirty="0">
                <a:latin typeface="Avenir Book" panose="02000503020000020003"/>
              </a:rPr>
              <a:t>Electron</a:t>
            </a:r>
            <a:r>
              <a:rPr lang="en-US" sz="2800" dirty="0">
                <a:latin typeface="Avenir Book" panose="02000503020000020003"/>
              </a:rPr>
              <a:t>, a popular framework for building cross-platform desktop apps with web technologies like JavaScript, HTML, and CSS. On top of that, </a:t>
            </a:r>
            <a:r>
              <a:rPr lang="en-US" sz="2800" b="1" dirty="0">
                <a:latin typeface="Avenir Book" panose="02000503020000020003"/>
              </a:rPr>
              <a:t>Angular</a:t>
            </a:r>
            <a:r>
              <a:rPr lang="en-US" sz="2800" dirty="0">
                <a:latin typeface="Avenir Book" panose="02000503020000020003"/>
              </a:rPr>
              <a:t> was used to structure and build the front-end interface.</a:t>
            </a:r>
          </a:p>
          <a:p>
            <a:pPr>
              <a:buNone/>
            </a:pPr>
            <a:endParaRPr lang="en-US" sz="2800" dirty="0">
              <a:latin typeface="Avenir Book" panose="02000503020000020003"/>
            </a:endParaRPr>
          </a:p>
          <a:p>
            <a:r>
              <a:rPr lang="en-US" sz="2800" dirty="0">
                <a:latin typeface="Avenir Book" panose="02000503020000020003"/>
              </a:rPr>
              <a:t>The desktop app communicates with a </a:t>
            </a:r>
            <a:r>
              <a:rPr lang="en-US" sz="2800" b="1" dirty="0">
                <a:latin typeface="Avenir Book" panose="02000503020000020003"/>
              </a:rPr>
              <a:t>Flask</a:t>
            </a:r>
            <a:r>
              <a:rPr lang="en-US" sz="2800" dirty="0">
                <a:latin typeface="Avenir Book" panose="02000503020000020003"/>
              </a:rPr>
              <a:t>-based Python API. This API exposes a single endpoint that accepts the required features and returns a prediction from the trained model.</a:t>
            </a:r>
          </a:p>
          <a:p>
            <a:endParaRPr lang="en-US" sz="2800" dirty="0">
              <a:latin typeface="Avenir Book" panose="02000503020000020003"/>
            </a:endParaRPr>
          </a:p>
        </p:txBody>
      </p:sp>
      <p:pic>
        <p:nvPicPr>
          <p:cNvPr id="25" name="Picture 24">
            <a:extLst>
              <a:ext uri="{FF2B5EF4-FFF2-40B4-BE49-F238E27FC236}">
                <a16:creationId xmlns:a16="http://schemas.microsoft.com/office/drawing/2014/main" id="{1C237DAD-152C-4CA2-7367-9F670FA42970}"/>
              </a:ext>
            </a:extLst>
          </p:cNvPr>
          <p:cNvPicPr>
            <a:picLocks noChangeAspect="1"/>
          </p:cNvPicPr>
          <p:nvPr/>
        </p:nvPicPr>
        <p:blipFill>
          <a:blip r:embed="rId16"/>
          <a:stretch>
            <a:fillRect/>
          </a:stretch>
        </p:blipFill>
        <p:spPr>
          <a:xfrm>
            <a:off x="33143385" y="14225110"/>
            <a:ext cx="8668417" cy="6938194"/>
          </a:xfrm>
          <a:prstGeom prst="rect">
            <a:avLst/>
          </a:prstGeom>
        </p:spPr>
      </p:pic>
      <p:pic>
        <p:nvPicPr>
          <p:cNvPr id="27" name="Picture 26">
            <a:extLst>
              <a:ext uri="{FF2B5EF4-FFF2-40B4-BE49-F238E27FC236}">
                <a16:creationId xmlns:a16="http://schemas.microsoft.com/office/drawing/2014/main" id="{DC4EBEB5-709E-AF9C-C118-7CD07ECE57EE}"/>
              </a:ext>
            </a:extLst>
          </p:cNvPr>
          <p:cNvPicPr>
            <a:picLocks noChangeAspect="1"/>
          </p:cNvPicPr>
          <p:nvPr/>
        </p:nvPicPr>
        <p:blipFill>
          <a:blip r:embed="rId17"/>
          <a:stretch>
            <a:fillRect/>
          </a:stretch>
        </p:blipFill>
        <p:spPr>
          <a:xfrm>
            <a:off x="12186977" y="25481772"/>
            <a:ext cx="12706516" cy="64102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7205</TotalTime>
  <Words>1196</Words>
  <Application>Microsoft Office PowerPoint</Application>
  <PresentationFormat>Custom</PresentationFormat>
  <Paragraphs>47</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ＭＳ Ｐゴシック</vt:lpstr>
      <vt:lpstr>Arial</vt:lpstr>
      <vt:lpstr>Avenir Book</vt:lpstr>
      <vt:lpstr>Avenir Heavy</vt:lpstr>
      <vt:lpstr>Avenir Medium</vt:lpstr>
      <vt:lpstr>Calibri</vt:lpstr>
      <vt:lpstr>Helvetica</vt:lpstr>
      <vt:lpstr>Times New Roman</vt:lpstr>
      <vt:lpstr>Default Design</vt:lpstr>
      <vt:lpstr>Document</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Ben and Haley Groseclose</cp:lastModifiedBy>
  <cp:revision>616</cp:revision>
  <cp:lastPrinted>2011-10-30T12:54:45Z</cp:lastPrinted>
  <dcterms:created xsi:type="dcterms:W3CDTF">2012-06-12T14:08:55Z</dcterms:created>
  <dcterms:modified xsi:type="dcterms:W3CDTF">2025-04-16T16:48:31Z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