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8" r:id="rId6"/>
    <p:sldId id="265" r:id="rId7"/>
    <p:sldId id="266" r:id="rId8"/>
    <p:sldId id="260" r:id="rId9"/>
    <p:sldId id="261" r:id="rId10"/>
    <p:sldId id="267" r:id="rId11"/>
    <p:sldId id="270" r:id="rId12"/>
    <p:sldId id="264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0B39C-0C5F-4619-B25A-C8DF2DDD87B8}" v="1245" dt="2019-10-24T17:50:20.899"/>
    <p1510:client id="{F380288F-ADE8-4C1F-A24A-7D52A847020E}" v="771" dt="2019-10-24T17:53:1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680FF-3EDD-4FC4-A1FA-6781BA68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D736D1-FB5D-4CEA-90A2-2B535ECFE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16EF4-B10E-43D5-8939-D3369B18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11083-89B4-4CF4-815D-2C1883C7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15D6B-E459-4F3C-977A-2161E11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8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F07FF-3BAF-4CC3-9867-2C60BAAC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1B735E-9773-4FA6-9CCB-98104E79F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74DFF-7F6D-48F7-9C1E-1EFFEFE1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4A0E8-846E-44D7-A1AF-4ADCF7F7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21C86-1C64-4DD8-92B8-F35170D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9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E78CD-6851-4E7C-A251-D873DBA1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61B76-9F3D-4367-9AF8-AE0FF94D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04E43-104B-4808-8235-A662C8E9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7A263-70F2-4DF7-B4D6-0964D7A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5139D-3553-49C7-B932-76272C6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4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7668-C8A1-435D-8A26-BDBEF962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9D2F1-8438-48CA-9B43-875C7CD6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9A59A-F4F3-42C6-995F-5B70ED3C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8FF94-5CD6-4FEF-885C-6818EBEE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AEAA0-50A0-4895-A03E-7888C604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1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A5884-89B8-4EC4-A02D-9702693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2A7240-B348-4E5F-A27B-C43AB07D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CC7BA-0168-4402-A06A-91E8471C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7DE3C-F787-4B48-9436-1035AC6E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D96D0-00E3-4A89-B51E-9F8B37B1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9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E7A5-DBB9-4D1E-A136-39E0E864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85246-8D56-47E8-AF86-749FB32C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FEE72D-14EE-47A1-BE9F-1DAAEFC9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7204A-A370-4D5A-9A63-0FD276FD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28974-D1A8-46F0-A02B-A758C12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67D8D7-20B3-4842-887F-F2D49233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9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CCC92-6EF5-46F7-A59C-F396A9EE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CBC60-62D3-4A1A-8711-88F4E52A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828-647C-4621-931A-A2FA7702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6FE649-9DF0-43DD-A510-92F4E10E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FCCEF9-0604-4006-85D2-900FFEF3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BA4DED-7252-4F6D-B893-FC08998A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4CA6EB-6A69-4D22-836D-08405C2A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8A06FE-CA5E-40BB-B5C9-DA68358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1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5C0EC-7CFB-46BF-82A8-FE342119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F5A58-DAB0-4030-B5B3-02D06EAF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7EEF22-AE55-42C0-A808-73E09BD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F1E60A-1924-48D6-93D2-A4CD9F9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9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C2BF8F-5828-405F-A598-5C46948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688BB7-3661-4210-A446-534ADE5E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2AE36-9ED1-4EB7-A3DD-0183437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9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94F6B-1E1D-48A2-8F8A-DEF84086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14B9F-71EB-4F54-9F50-F7E48B19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D6020-454A-473E-BAB0-2375A15C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15C28-0470-40B2-B449-578CD6B1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A285A-AEEE-4F69-9390-D92DF17A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C6280-267C-434F-95F1-9C879BA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2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DA8C9-99CC-481A-9AFC-490B21BB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0BA2B2-BB33-4C1D-932D-67437CC82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B4E03-A253-4C9E-AE80-52D7F8A6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468C5-0740-47E5-8B03-1975AF6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AD27F-341C-4953-BA4F-6BFF966C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EE50A-1BD3-4C0B-B3BB-09F39D26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8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00975-6785-465F-B0BE-D3375A07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53FA8-3644-43B2-A790-68B72256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192DB-AE20-4C05-954F-EA34A95AC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2618-49F7-4560-8EF2-8F8C417AC161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D852E-046C-4AA6-873D-56BA99B55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9C386-5E66-46AC-A8B2-A76A61A31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E831-095A-4F4F-852D-6906B5B638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0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enapred.gob.mx/es/Publicaciones/archivos/270-INFOGRAFAPOPOCATPETL-CADADEBALSTICOS.PDF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www.geofisica.unam.mx/assets/monografias22.pdf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F66EBB-487E-44F1-BF11-344358C0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Reto</a:t>
            </a:r>
            <a:r>
              <a:rPr lang="es-MX" dirty="0">
                <a:solidFill>
                  <a:schemeClr val="bg1"/>
                </a:solidFill>
              </a:rPr>
              <a:t>: Motor de Simulación del Movimiento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333525-1316-42DA-A1A2-E91951D3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628145"/>
            <a:ext cx="6105194" cy="68207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Simulación en Matlab usando Velocity Verlet </a:t>
            </a:r>
          </a:p>
        </p:txBody>
      </p:sp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B7B9AE3A-0FF3-45A1-BFB7-65C6C94D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7B58E9-1C62-4D6D-9646-58AD98FFB287}"/>
              </a:ext>
            </a:extLst>
          </p:cNvPr>
          <p:cNvSpPr txBox="1"/>
          <p:nvPr/>
        </p:nvSpPr>
        <p:spPr>
          <a:xfrm>
            <a:off x="0" y="6210595"/>
            <a:ext cx="5736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Benjamín Antonio Velasco Guzmán</a:t>
            </a:r>
          </a:p>
          <a:p>
            <a:r>
              <a:rPr lang="es-MX" sz="1600" dirty="0"/>
              <a:t>Cristián Aldo Sandoval Suarez</a:t>
            </a:r>
          </a:p>
        </p:txBody>
      </p:sp>
    </p:spTree>
    <p:extLst>
      <p:ext uri="{BB962C8B-B14F-4D97-AF65-F5344CB8AC3E}">
        <p14:creationId xmlns:p14="http://schemas.microsoft.com/office/powerpoint/2010/main" val="32533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00FB49-3428-4013-B4C5-8216E42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347232"/>
            <a:ext cx="935485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8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AEA93-3773-4498-B524-9FF640502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13" y="374133"/>
            <a:ext cx="9419573" cy="61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Casos de prueba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1C8289-CD98-4116-8B8A-02538C2A2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s-MX" sz="2400" dirty="0"/>
                  <a:t>Gota de Lluvia</a:t>
                </a:r>
                <a:r>
                  <a:rPr lang="en-GB" dirty="0"/>
                  <a:t>: </a:t>
                </a:r>
                <a:r>
                  <a:rPr lang="en-GB" sz="2000" dirty="0"/>
                  <a:t>“Las </a:t>
                </a:r>
                <a:r>
                  <a:rPr lang="en-GB" sz="2000" dirty="0" err="1"/>
                  <a:t>gotas</a:t>
                </a:r>
                <a:r>
                  <a:rPr lang="en-GB" sz="2000" dirty="0"/>
                  <a:t> de Lluvia </a:t>
                </a:r>
                <a:r>
                  <a:rPr lang="en-GB" sz="2000" dirty="0" err="1"/>
                  <a:t>caen</a:t>
                </a:r>
                <a:r>
                  <a:rPr lang="en-GB" sz="2000" dirty="0"/>
                  <a:t> de </a:t>
                </a:r>
                <a:r>
                  <a:rPr lang="en-GB" sz="2000" dirty="0" err="1"/>
                  <a:t>nubes</a:t>
                </a:r>
                <a:r>
                  <a:rPr lang="en-GB" sz="2000" dirty="0"/>
                  <a:t> de 2km </a:t>
                </a:r>
                <a:r>
                  <a:rPr lang="en-GB" sz="2000" dirty="0" err="1"/>
                  <a:t>aproximadamente</a:t>
                </a:r>
                <a:r>
                  <a:rPr lang="en-GB" sz="2000" dirty="0"/>
                  <a:t> de </a:t>
                </a:r>
                <a:r>
                  <a:rPr lang="en-GB" sz="2000" dirty="0" err="1"/>
                  <a:t>altura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sobre</a:t>
                </a:r>
                <a:r>
                  <a:rPr lang="en-GB" sz="2000" dirty="0"/>
                  <a:t> el </a:t>
                </a:r>
                <a:r>
                  <a:rPr lang="en-GB" sz="2000" dirty="0" err="1"/>
                  <a:t>suelo</a:t>
                </a:r>
                <a:r>
                  <a:rPr lang="en-GB" sz="2000" dirty="0"/>
                  <a:t>, sin </a:t>
                </a:r>
                <a:r>
                  <a:rPr lang="en-GB" sz="2000" dirty="0" err="1"/>
                  <a:t>considerar</a:t>
                </a:r>
                <a:r>
                  <a:rPr lang="en-GB" sz="2000" dirty="0"/>
                  <a:t> </a:t>
                </a:r>
                <a:r>
                  <a:rPr lang="en-GB" sz="2000" dirty="0" err="1"/>
                  <a:t>resistencia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aerodin</a:t>
                </a:r>
                <a:r>
                  <a:rPr lang="es-419" sz="2000" dirty="0" err="1"/>
                  <a:t>ámica</a:t>
                </a:r>
                <a:r>
                  <a:rPr lang="es-419" sz="2000" dirty="0"/>
                  <a:t> la gota caería al suelo con una velocidad de 200 m/s</a:t>
                </a:r>
                <a14:m>
                  <m:oMath xmlns:m="http://schemas.openxmlformats.org/officeDocument/2006/math">
                    <m:r>
                      <a:rPr lang="es-419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419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419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2∗9.81∗2000</m:t>
                        </m:r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≈200</m:t>
                    </m:r>
                  </m:oMath>
                </a14:m>
                <a:r>
                  <a:rPr lang="en-GB" sz="2000" dirty="0"/>
                  <a:t> El </a:t>
                </a:r>
                <a:r>
                  <a:rPr lang="en-GB" sz="2000" dirty="0" err="1"/>
                  <a:t>impacto</a:t>
                </a:r>
                <a:r>
                  <a:rPr lang="en-GB" sz="2000" dirty="0"/>
                  <a:t> de un </a:t>
                </a:r>
                <a:r>
                  <a:rPr lang="en-GB" sz="2000" dirty="0" err="1"/>
                  <a:t>proyectil</a:t>
                </a:r>
                <a:r>
                  <a:rPr lang="en-GB" sz="2000" dirty="0"/>
                  <a:t>, inclusive de una </a:t>
                </a:r>
                <a:r>
                  <a:rPr lang="en-GB" sz="2000" dirty="0" err="1"/>
                  <a:t>gota</a:t>
                </a:r>
                <a:r>
                  <a:rPr lang="en-GB" sz="2000" dirty="0"/>
                  <a:t> de Lluvia a </a:t>
                </a:r>
                <a:r>
                  <a:rPr lang="en-GB" sz="2000" dirty="0" err="1"/>
                  <a:t>esa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velocidad</a:t>
                </a:r>
                <a:r>
                  <a:rPr lang="en-GB" sz="2000" dirty="0"/>
                  <a:t> ser</a:t>
                </a:r>
                <a:r>
                  <a:rPr lang="es-419" sz="2000" dirty="0" err="1"/>
                  <a:t>ía</a:t>
                </a:r>
                <a:r>
                  <a:rPr lang="es-419" sz="2000" dirty="0"/>
                  <a:t> letal</a:t>
                </a:r>
                <a:r>
                  <a:rPr lang="en-GB" sz="2000" dirty="0"/>
                  <a:t>”.</a:t>
                </a:r>
              </a:p>
              <a:p>
                <a:pPr lvl="1"/>
                <a:r>
                  <a:rPr lang="en-GB" sz="1600" dirty="0"/>
                  <a:t>Radio </a:t>
                </a:r>
                <a:r>
                  <a:rPr lang="en-GB" sz="1600" dirty="0" err="1"/>
                  <a:t>gota</a:t>
                </a:r>
                <a:r>
                  <a:rPr lang="en-GB" sz="1600" dirty="0"/>
                  <a:t> de Lluvia: 1.5 mm</a:t>
                </a:r>
              </a:p>
              <a:p>
                <a:pPr lvl="1"/>
                <a:r>
                  <a:rPr lang="en-GB" sz="1600" dirty="0" err="1"/>
                  <a:t>Rapidez</a:t>
                </a:r>
                <a:r>
                  <a:rPr lang="en-GB" sz="1600" dirty="0"/>
                  <a:t> terminal: 7 m/s</a:t>
                </a:r>
              </a:p>
              <a:p>
                <a:pPr lvl="1"/>
                <a:r>
                  <a:rPr lang="en-GB" sz="1600" dirty="0"/>
                  <a:t>Masa de la </a:t>
                </a:r>
                <a:r>
                  <a:rPr lang="en-GB" sz="1600" dirty="0" err="1"/>
                  <a:t>gota</a:t>
                </a:r>
                <a:r>
                  <a:rPr lang="en-GB" sz="1600" dirty="0"/>
                  <a:t> de Lluvia: 0.014 g</a:t>
                </a:r>
              </a:p>
              <a:p>
                <a:pPr lvl="1"/>
                <a:r>
                  <a:rPr lang="en-GB" sz="1600" dirty="0" err="1"/>
                  <a:t>Coeficiente</a:t>
                </a:r>
                <a:r>
                  <a:rPr lang="en-GB" sz="1600" dirty="0"/>
                  <a:t> de </a:t>
                </a:r>
                <a:r>
                  <a:rPr lang="en-GB" sz="1600" dirty="0" err="1"/>
                  <a:t>arraste</a:t>
                </a:r>
                <a:r>
                  <a:rPr lang="en-GB" sz="1600" dirty="0"/>
                  <a:t>: 0.5</a:t>
                </a:r>
              </a:p>
              <a:p>
                <a:pPr lvl="1"/>
                <a:r>
                  <a:rPr lang="en-GB" sz="1600" dirty="0" err="1"/>
                  <a:t>Densidad</a:t>
                </a:r>
                <a:r>
                  <a:rPr lang="en-GB" sz="1600" dirty="0"/>
                  <a:t> del </a:t>
                </a:r>
                <a:r>
                  <a:rPr lang="en-GB" sz="1600" dirty="0" err="1"/>
                  <a:t>aire</a:t>
                </a:r>
                <a:r>
                  <a:rPr lang="en-GB" sz="1600" dirty="0"/>
                  <a:t> a 2000 m </a:t>
                </a:r>
                <a:r>
                  <a:rPr lang="en-GB" sz="1600" dirty="0" err="1"/>
                  <a:t>sobre</a:t>
                </a:r>
                <a:r>
                  <a:rPr lang="en-GB" sz="1600" dirty="0"/>
                  <a:t> el mar: 1.111</a:t>
                </a:r>
              </a:p>
              <a:p>
                <a:pPr marL="457200" lvl="1" indent="0">
                  <a:buNone/>
                </a:pPr>
                <a:endParaRPr lang="en-GB" sz="1600"/>
              </a:p>
              <a:p>
                <a:pPr lvl="1"/>
                <a:endParaRPr lang="es-MX" sz="1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1C8289-CD98-4116-8B8A-02538C2A2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9A601-A75D-4F2D-AA10-F036294C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366285"/>
            <a:ext cx="9373908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solidFill>
                  <a:srgbClr val="000000"/>
                </a:solidFill>
              </a:rPr>
              <a:t>Reto </a:t>
            </a:r>
            <a:r>
              <a:rPr lang="es-MX" dirty="0"/>
              <a:t>🌋 </a:t>
            </a:r>
            <a:endParaRPr lang="es-MX" sz="4400" dirty="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esultado de imagen para gif simulation parabolic shot">
            <a:extLst>
              <a:ext uri="{FF2B5EF4-FFF2-40B4-BE49-F238E27FC236}">
                <a16:creationId xmlns:a16="http://schemas.microsoft.com/office/drawing/2014/main" id="{A978F6DA-1BEC-4BEE-A1BA-4762B6C8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6" y="1882614"/>
            <a:ext cx="4295517" cy="30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C8289-CD98-4116-8B8A-02538C2A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1882614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>
                <a:solidFill>
                  <a:srgbClr val="000000"/>
                </a:solidFill>
              </a:rPr>
              <a:t>Crear una simulación computacional basada en las leyes de la física que modele la trayectoria de los proyectiles que podrían ser arrojados por un volcán en caso de una erupción.</a:t>
            </a:r>
          </a:p>
        </p:txBody>
      </p:sp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" y="84536"/>
            <a:ext cx="9319690" cy="688372"/>
          </a:xfrm>
        </p:spPr>
        <p:txBody>
          <a:bodyPr>
            <a:normAutofit fontScale="90000"/>
          </a:bodyPr>
          <a:lstStyle/>
          <a:p>
            <a:pPr algn="ctr"/>
            <a:r>
              <a:rPr lang="es-MX">
                <a:solidFill>
                  <a:srgbClr val="000000"/>
                </a:solidFill>
              </a:rPr>
              <a:t>Modelación matemática del movimiento 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2E66D3-EB88-4018-82D8-5DC77D00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335" y="1887011"/>
            <a:ext cx="4211053" cy="30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BE81BA-CD66-4E09-83D1-6D4E101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32" y="772908"/>
            <a:ext cx="6111901" cy="5812885"/>
          </a:xfrm>
          <a:prstGeom prst="rect">
            <a:avLst/>
          </a:prstGeom>
        </p:spPr>
      </p:pic>
      <p:pic>
        <p:nvPicPr>
          <p:cNvPr id="2050" name="Picture 2" descr="Resultado de imagen para gif thinking">
            <a:extLst>
              <a:ext uri="{FF2B5EF4-FFF2-40B4-BE49-F238E27FC236}">
                <a16:creationId xmlns:a16="http://schemas.microsoft.com/office/drawing/2014/main" id="{8E681FBE-E157-4021-91B7-146074D5B9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45" y="1124191"/>
            <a:ext cx="2125469" cy="15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4"/>
            <a:ext cx="10515600" cy="56145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/>
              <a:t>Velocity</a:t>
            </a:r>
            <a:r>
              <a:rPr lang="es-MX" dirty="0"/>
              <a:t> </a:t>
            </a:r>
            <a:r>
              <a:rPr lang="es-MX" dirty="0" err="1"/>
              <a:t>Verlet</a:t>
            </a:r>
            <a:endParaRPr lang="es-MX" dirty="0"/>
          </a:p>
        </p:txBody>
      </p:sp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4794C-C1CF-418F-8209-BFB405CFE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60" y="1157980"/>
            <a:ext cx="4821357" cy="53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1454-5E2A-412C-BF85-560CC8D5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¿Por qué Velocity Verlet?</a:t>
            </a:r>
            <a:endParaRPr lang="es-MX"/>
          </a:p>
        </p:txBody>
      </p:sp>
      <p:pic>
        <p:nvPicPr>
          <p:cNvPr id="1030" name="Picture 6" descr="Resultado de imagen para velocity verlet complexity">
            <a:extLst>
              <a:ext uri="{FF2B5EF4-FFF2-40B4-BE49-F238E27FC236}">
                <a16:creationId xmlns:a16="http://schemas.microsoft.com/office/drawing/2014/main" id="{6ED9AF13-3614-4144-964E-A707072B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53" y="1348634"/>
            <a:ext cx="7460294" cy="4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logo tec de monterrey png">
            <a:extLst>
              <a:ext uri="{FF2B5EF4-FFF2-40B4-BE49-F238E27FC236}">
                <a16:creationId xmlns:a16="http://schemas.microsoft.com/office/drawing/2014/main" id="{7561CEF6-AAFF-496B-8F52-92633017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B15307-29AB-4CD4-B95F-6ED4E729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0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Código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9CDD06-DE06-43F8-9A7E-9B401FB9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11" y="1288137"/>
            <a:ext cx="9474384" cy="47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B15307-29AB-4CD4-B95F-6ED4E729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0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D206F-1BDE-41E2-AAC5-DE299AE2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06" y="1184904"/>
            <a:ext cx="6724388" cy="55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527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Contexto 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70AF02AE-75CC-4DF3-8DE9-6E7B94DE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267" y="898357"/>
            <a:ext cx="9093466" cy="5391702"/>
          </a:xfrm>
          <a:prstGeom prst="rect">
            <a:avLst/>
          </a:prstGeom>
        </p:spPr>
      </p:pic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70F215-7255-41E1-A329-DEAC5CBE2C1F}"/>
              </a:ext>
            </a:extLst>
          </p:cNvPr>
          <p:cNvSpPr/>
          <p:nvPr/>
        </p:nvSpPr>
        <p:spPr>
          <a:xfrm>
            <a:off x="2093495" y="3777916"/>
            <a:ext cx="1299410" cy="7940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6DB695C-29BE-4B3D-8F44-F3A3BA03DD38}"/>
              </a:ext>
            </a:extLst>
          </p:cNvPr>
          <p:cNvSpPr/>
          <p:nvPr/>
        </p:nvSpPr>
        <p:spPr>
          <a:xfrm>
            <a:off x="6569243" y="1909009"/>
            <a:ext cx="1820778" cy="7940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C5B517-5A45-4247-923C-BD4288A1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57" y="3777916"/>
            <a:ext cx="1695064" cy="79408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A6B258E-22A0-45DA-8ACF-009E457BE2FD}"/>
              </a:ext>
            </a:extLst>
          </p:cNvPr>
          <p:cNvSpPr/>
          <p:nvPr/>
        </p:nvSpPr>
        <p:spPr>
          <a:xfrm>
            <a:off x="11357" y="6605311"/>
            <a:ext cx="72297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dirty="0">
                <a:hlinkClick r:id="rId5"/>
              </a:rPr>
              <a:t>Fuente: http://www.cenapred.gob.mx/es/Publicaciones/archivos/270-INFOGRAFAPOPOCATPETL-CADADEBALSTICOS.PDF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8393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15F6-1A58-4189-B593-638014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630"/>
            <a:ext cx="10515600" cy="1325563"/>
          </a:xfrm>
        </p:spPr>
        <p:txBody>
          <a:bodyPr/>
          <a:lstStyle/>
          <a:p>
            <a:pPr algn="ctr"/>
            <a:r>
              <a:rPr lang="es-MX"/>
              <a:t>Consideraciones 👀</a:t>
            </a:r>
          </a:p>
        </p:txBody>
      </p:sp>
      <p:pic>
        <p:nvPicPr>
          <p:cNvPr id="4" name="Picture 2" descr="Resultado de imagen para logo tec de monterrey png">
            <a:extLst>
              <a:ext uri="{FF2B5EF4-FFF2-40B4-BE49-F238E27FC236}">
                <a16:creationId xmlns:a16="http://schemas.microsoft.com/office/drawing/2014/main" id="{1ECFBD66-25D6-4C45-9DA4-FBC9BBE7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96" y="6233911"/>
            <a:ext cx="2133599" cy="5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6FF86D7-5939-49F3-A131-56BC1E89A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3" y="1788166"/>
            <a:ext cx="11122191" cy="32816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E54D67-43AF-4C0F-B251-A57D53AC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58" y="1561055"/>
            <a:ext cx="9964541" cy="4163006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A67FCDF-2D7F-4913-85DB-4A8C994FACBE}"/>
              </a:ext>
            </a:extLst>
          </p:cNvPr>
          <p:cNvSpPr/>
          <p:nvPr/>
        </p:nvSpPr>
        <p:spPr>
          <a:xfrm>
            <a:off x="5273839" y="3428999"/>
            <a:ext cx="1271340" cy="22950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7A74801-E41D-4362-AC82-19F33A9CB02D}"/>
              </a:ext>
            </a:extLst>
          </p:cNvPr>
          <p:cNvSpPr/>
          <p:nvPr/>
        </p:nvSpPr>
        <p:spPr>
          <a:xfrm>
            <a:off x="8736955" y="3272587"/>
            <a:ext cx="2429543" cy="24514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F2077D-50AE-4D9B-B6D0-A2396AD3AB6F}"/>
              </a:ext>
            </a:extLst>
          </p:cNvPr>
          <p:cNvSpPr/>
          <p:nvPr/>
        </p:nvSpPr>
        <p:spPr>
          <a:xfrm>
            <a:off x="50105" y="6549149"/>
            <a:ext cx="3650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>
                <a:hlinkClick r:id="rId5"/>
              </a:rPr>
              <a:t>Fuente: http://www.geofisica.unam.mx/assets/monografias22.pdf</a:t>
            </a:r>
            <a:endParaRPr lang="es-MX" sz="10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75C187-61DF-41B4-9A46-5146CAE0F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50" y="5895717"/>
            <a:ext cx="4725059" cy="35247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A408E17-C853-4A46-AD6C-EBE431077E30}"/>
              </a:ext>
            </a:extLst>
          </p:cNvPr>
          <p:cNvSpPr/>
          <p:nvPr/>
        </p:nvSpPr>
        <p:spPr>
          <a:xfrm>
            <a:off x="5070266" y="5902256"/>
            <a:ext cx="635670" cy="3524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4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Reto: Motor de Simulación del Movimiento</vt:lpstr>
      <vt:lpstr>Reto 🌋 </vt:lpstr>
      <vt:lpstr>Modelación matemática del movimiento </vt:lpstr>
      <vt:lpstr>Velocity Verlet</vt:lpstr>
      <vt:lpstr>¿Por qué Velocity Verlet?</vt:lpstr>
      <vt:lpstr>Código</vt:lpstr>
      <vt:lpstr>Código</vt:lpstr>
      <vt:lpstr>Contexto </vt:lpstr>
      <vt:lpstr>Consideraciones 👀</vt:lpstr>
      <vt:lpstr>PowerPoint Presentation</vt:lpstr>
      <vt:lpstr>PowerPoint Presentation</vt:lpstr>
      <vt:lpstr>Casos de prueba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2019-10-27T06:46:46Z</dcterms:created>
  <dcterms:modified xsi:type="dcterms:W3CDTF">2019-10-27T06:48:08Z</dcterms:modified>
</cp:coreProperties>
</file>