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93CAB-396A-DB4A-AC18-495522EF69AB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ECD1-4359-3D4B-A329-E4DE3A76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ECD1-4359-3D4B-A329-E4DE3A76F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July, 1992</a:t>
            </a:r>
            <a:r>
              <a:rPr lang="en-US" baseline="0" dirty="0" smtClean="0"/>
              <a:t> </a:t>
            </a:r>
            <a:r>
              <a:rPr lang="en-US" dirty="0" smtClean="0"/>
              <a:t>fisheries minister John </a:t>
            </a:r>
            <a:r>
              <a:rPr lang="en-US" dirty="0" err="1" smtClean="0"/>
              <a:t>Crosbieunder</a:t>
            </a:r>
            <a:r>
              <a:rPr lang="en-US" dirty="0" smtClean="0"/>
              <a:t> police protection</a:t>
            </a:r>
          </a:p>
          <a:p>
            <a:r>
              <a:rPr lang="en-US" dirty="0" smtClean="0"/>
              <a:t>Announced a two-year moratorium on cod fishing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ECD1-4359-3D4B-A329-E4DE3A76F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B4E1-C493-8440-880C-255064A9258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130B-C89D-DD4A-9E30-C499CBFB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68"/>
            <a:ext cx="8229600" cy="1143000"/>
          </a:xfrm>
        </p:spPr>
        <p:txBody>
          <a:bodyPr/>
          <a:lstStyle/>
          <a:p>
            <a:r>
              <a:rPr lang="en-US" dirty="0" smtClean="0"/>
              <a:t>Fisheries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4"/>
            <a:ext cx="8229600" cy="1037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Maximum Sustainable Yield is defined as one-half of the carrying capacity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802" y="6139695"/>
            <a:ext cx="8503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Costello, C. et al. 2012. Status and Solutions for the World’s </a:t>
            </a:r>
            <a:r>
              <a:rPr lang="en-US" sz="1000" dirty="0" err="1" smtClean="0"/>
              <a:t>Unassessed</a:t>
            </a:r>
            <a:r>
              <a:rPr lang="en-US" sz="1000" dirty="0" smtClean="0"/>
              <a:t> Fisheries. Science 338:517–520.</a:t>
            </a:r>
          </a:p>
          <a:p>
            <a:r>
              <a:rPr lang="en-US" sz="1000" dirty="0" smtClean="0"/>
              <a:t>Myers, R. A., J. A. Hutchings, and N. J. Barrowman. 1997. Why do fish stocks collapse? The example of cod in Atlantic Canada. Ecological applications 7:91–106.</a:t>
            </a:r>
          </a:p>
          <a:p>
            <a:r>
              <a:rPr lang="en-US" sz="1000" dirty="0" smtClean="0"/>
              <a:t>Worm, B., et al. 2009. Rebuilding Global Fisheries. Science 325:578 –585.</a:t>
            </a:r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50" y="2135375"/>
            <a:ext cx="4361243" cy="3424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02" y="2877677"/>
            <a:ext cx="4504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definition of Collapse has been widely agreed </a:t>
            </a:r>
            <a:r>
              <a:rPr lang="en-US" sz="2800" dirty="0" smtClean="0"/>
              <a:t>on </a:t>
            </a:r>
            <a:r>
              <a:rPr lang="en-US" sz="2800" dirty="0" smtClean="0"/>
              <a:t>as: 	</a:t>
            </a:r>
            <a:r>
              <a:rPr lang="en-US" sz="2800" b="1" dirty="0" smtClean="0"/>
              <a:t>20% of the Maximum 	Sustainable Yield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3828" y="4363509"/>
            <a:ext cx="16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Collapse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7334" y="3492668"/>
            <a:ext cx="7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D444"/>
                </a:solidFill>
              </a:rPr>
              <a:t>MSY</a:t>
            </a:r>
            <a:endParaRPr lang="en-US" dirty="0">
              <a:solidFill>
                <a:srgbClr val="ECD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CAT-ATBTUNAWATL-1969-2007-WOR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86" y="74694"/>
            <a:ext cx="6104449" cy="348825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68186" y="3562952"/>
            <a:ext cx="6104450" cy="3369744"/>
            <a:chOff x="1568186" y="3483572"/>
            <a:chExt cx="6104450" cy="3369744"/>
          </a:xfrm>
        </p:grpSpPr>
        <p:pic>
          <p:nvPicPr>
            <p:cNvPr id="2" name="Picture 1" descr="SPC-SKJCWPAC-1972-2006-JENS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186" y="3483572"/>
              <a:ext cx="6104450" cy="336974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832516" y="4085974"/>
              <a:ext cx="534228" cy="440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823038" y="770209"/>
            <a:ext cx="534228" cy="4748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72759" y="2279156"/>
            <a:ext cx="16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Collapse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4472" y="1902202"/>
            <a:ext cx="115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MSY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1244" y="5475422"/>
            <a:ext cx="115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MSY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4670" y="5723274"/>
            <a:ext cx="16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Collapse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Katsuwonus_pelami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38" y="3328886"/>
            <a:ext cx="2003010" cy="1198677"/>
          </a:xfrm>
          <a:prstGeom prst="rect">
            <a:avLst/>
          </a:prstGeom>
        </p:spPr>
      </p:pic>
      <p:pic>
        <p:nvPicPr>
          <p:cNvPr id="5" name="Picture 4" descr="Thunnus_thynnu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26" y="74694"/>
            <a:ext cx="1906451" cy="8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FO-SC-COD3NO-1953-2007-BA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863"/>
            <a:ext cx="9144000" cy="5225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039" y="184666"/>
            <a:ext cx="8750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Iconic Atlantic cod fishery Collapse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6960" y="1214565"/>
            <a:ext cx="6096000" cy="3797693"/>
            <a:chOff x="1526960" y="1188105"/>
            <a:chExt cx="6096000" cy="3797693"/>
          </a:xfrm>
        </p:grpSpPr>
        <p:sp>
          <p:nvSpPr>
            <p:cNvPr id="4" name="Rectangle 3"/>
            <p:cNvSpPr/>
            <p:nvPr/>
          </p:nvSpPr>
          <p:spPr>
            <a:xfrm>
              <a:off x="4035778" y="1265544"/>
              <a:ext cx="1567163" cy="29189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6960" y="1188105"/>
              <a:ext cx="6096000" cy="3797693"/>
              <a:chOff x="1526960" y="1725987"/>
              <a:chExt cx="6096000" cy="3797693"/>
            </a:xfrm>
          </p:grpSpPr>
          <p:pic>
            <p:nvPicPr>
              <p:cNvPr id="3" name="Picture 2" descr="CBC.ca_cod_closure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6960" y="2094680"/>
                <a:ext cx="6096000" cy="34290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26960" y="172598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40,000 fishery workers lost their jobs overnight</a:t>
                </a:r>
                <a:endParaRPr lang="en-US" dirty="0"/>
              </a:p>
            </p:txBody>
          </p:sp>
        </p:grpSp>
      </p:grpSp>
      <p:pic>
        <p:nvPicPr>
          <p:cNvPr id="6" name="Picture 5" descr="Gadus_morhu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26" y="1124863"/>
            <a:ext cx="1511707" cy="9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FSC-WPOLLGA-1964-2008-MELNYCHU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21" y="3375263"/>
            <a:ext cx="6094791" cy="3482737"/>
          </a:xfrm>
          <a:prstGeom prst="rect">
            <a:avLst/>
          </a:prstGeom>
        </p:spPr>
      </p:pic>
      <p:pic>
        <p:nvPicPr>
          <p:cNvPr id="5" name="Picture 4" descr="AFWG-HADNEAR-1947-2006-MIN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21" y="0"/>
            <a:ext cx="6094791" cy="3482738"/>
          </a:xfrm>
          <a:prstGeom prst="rect">
            <a:avLst/>
          </a:prstGeom>
        </p:spPr>
      </p:pic>
      <p:pic>
        <p:nvPicPr>
          <p:cNvPr id="2" name="Picture 1" descr="Haddock_Melanogrammus_aeglefin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05" y="25820"/>
            <a:ext cx="1269707" cy="767968"/>
          </a:xfrm>
          <a:prstGeom prst="rect">
            <a:avLst/>
          </a:prstGeom>
        </p:spPr>
      </p:pic>
      <p:pic>
        <p:nvPicPr>
          <p:cNvPr id="3" name="Picture 2" descr="Walleye_Pollock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05" y="3482738"/>
            <a:ext cx="1503608" cy="577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00" y="879713"/>
            <a:ext cx="8890000" cy="499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0694" y="4060687"/>
            <a:ext cx="707773" cy="4374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0071" y="681335"/>
            <a:ext cx="628396" cy="39027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77706" y="31354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155</Words>
  <Application>Microsoft Macintosh PowerPoint</Application>
  <PresentationFormat>On-screen Show (4:3)</PresentationFormat>
  <Paragraphs>18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Fisheries Collapse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Carr</dc:creator>
  <cp:lastModifiedBy>Ben Carr</cp:lastModifiedBy>
  <cp:revision>31</cp:revision>
  <dcterms:created xsi:type="dcterms:W3CDTF">2014-08-07T14:41:21Z</dcterms:created>
  <dcterms:modified xsi:type="dcterms:W3CDTF">2014-08-08T14:23:53Z</dcterms:modified>
</cp:coreProperties>
</file>