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 autoAdjust="0"/>
    <p:restoredTop sz="94579" autoAdjust="0"/>
  </p:normalViewPr>
  <p:slideViewPr>
    <p:cSldViewPr>
      <p:cViewPr varScale="1">
        <p:scale>
          <a:sx n="71" d="100"/>
          <a:sy n="71" d="100"/>
        </p:scale>
        <p:origin x="11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FFD33-5936-4F1F-90E3-68CAD1467CB0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E10EC-C24A-4C83-B3B6-053603FE6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D889E-7F58-49E8-8039-E927444C7767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229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1C39F6-5F53-46C3-8DDC-404E3477002C}" type="slidenum">
              <a:rPr lang="en-GB" altLang="en-US" smtClean="0"/>
              <a:pPr/>
              <a:t>3</a:t>
            </a:fld>
            <a:endParaRPr lang="en-GB" altLang="en-US" smtClean="0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434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DE1D3A-CCFB-4D45-AA35-4CB07A518716}" type="slidenum">
              <a:rPr lang="en-GB" altLang="en-US" smtClean="0"/>
              <a:pPr/>
              <a:t>4</a:t>
            </a:fld>
            <a:endParaRPr lang="en-GB" altLang="en-US" smtClean="0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638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CC91B-0AF1-4E1B-BCB5-7F357C0EC145}" type="slidenum">
              <a:rPr lang="en-GB" altLang="en-US" smtClean="0"/>
              <a:pPr/>
              <a:t>5</a:t>
            </a:fld>
            <a:endParaRPr lang="en-GB" altLang="en-US" smtClean="0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A454DE-B357-4313-AE16-0827D4E07455}" type="slidenum">
              <a:rPr lang="en-GB" altLang="en-US" smtClean="0"/>
              <a:pPr/>
              <a:t>6</a:t>
            </a:fld>
            <a:endParaRPr lang="en-GB" altLang="en-US" smtClean="0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048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4C32EE-18B9-493B-A0CE-C9BF1350399B}" type="slidenum">
              <a:rPr lang="en-GB" altLang="en-US" smtClean="0"/>
              <a:pPr/>
              <a:t>7</a:t>
            </a:fld>
            <a:endParaRPr lang="en-GB" altLang="en-US" smtClean="0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253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D040-4125-4D7B-9A0E-1D5544836C2E}" type="slidenum">
              <a:rPr lang="en-GB" altLang="en-US" smtClean="0"/>
              <a:pPr/>
              <a:t>8</a:t>
            </a:fld>
            <a:endParaRPr lang="en-GB" altLang="en-US" smtClean="0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458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9D41A0-7F87-4CE2-97B6-5CD688BE9735}" type="slidenum">
              <a:rPr lang="en-GB" altLang="en-US" smtClean="0"/>
              <a:pPr/>
              <a:t>9</a:t>
            </a:fld>
            <a:endParaRPr lang="en-GB" altLang="en-US" smtClean="0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662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CE43B-95EE-4AF1-9B99-37561B7CB0DB}" type="slidenum">
              <a:rPr lang="en-GB" altLang="en-US" smtClean="0"/>
              <a:pPr/>
              <a:t>10</a:t>
            </a:fld>
            <a:endParaRPr lang="en-GB" altLang="en-US" smtClean="0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867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363817-11C3-49F9-881D-C89E6DA849F0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73D9-6AEC-4EC5-A2E4-04D4C754B0F1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1590A-A16D-400D-9047-4B1AE9FA1193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658E-A532-473D-A880-39296885E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0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Sets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Ag Stephens, Alan Iwi.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95288" y="1381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 operators vs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281113"/>
            <a:ext cx="8228012" cy="5057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operators act on two sets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the equivalent methods act </a:t>
            </a:r>
            <a:r>
              <a:rPr lang="en-GB" sz="2400" dirty="0" smtClean="0"/>
              <a:t>on anything </a:t>
            </a:r>
            <a:r>
              <a:rPr lang="en-GB" sz="2400" dirty="0"/>
              <a:t>you can loop </a:t>
            </a:r>
            <a:r>
              <a:rPr lang="en-GB" sz="2400" dirty="0" smtClean="0"/>
              <a:t>over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set1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{ 2, 3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set2 =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 3, 4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(set1 - set2)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2}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( 3, 4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dirty="0" smtClean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(set1 - 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GB" sz="2200" i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(set1.difference(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2}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Sets in 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1188" y="914400"/>
            <a:ext cx="8228012" cy="5051425"/>
          </a:xfrm>
        </p:spPr>
        <p:txBody>
          <a:bodyPr anchor="ctr"/>
          <a:lstStyle/>
          <a:p>
            <a:pPr eaLnBrk="1" hangingPunct="1"/>
            <a:r>
              <a:rPr lang="en-GB" altLang="en-US" sz="2400" smtClean="0"/>
              <a:t>A type of </a:t>
            </a:r>
            <a:r>
              <a:rPr lang="en-GB" altLang="en-US" sz="2400" u="sng" smtClean="0"/>
              <a:t>collection</a:t>
            </a:r>
            <a:r>
              <a:rPr lang="en-GB" altLang="en-US" sz="2400" smtClean="0"/>
              <a:t> (as are lists and tuples). </a:t>
            </a:r>
          </a:p>
          <a:p>
            <a:pPr eaLnBrk="1" hangingPunct="1"/>
            <a:endParaRPr lang="en-GB" altLang="en-US" sz="1400" smtClean="0"/>
          </a:p>
          <a:p>
            <a:pPr eaLnBrk="1" hangingPunct="1"/>
            <a:r>
              <a:rPr lang="en-GB" altLang="en-US" sz="2400" smtClean="0"/>
              <a:t>Main differences from a list:</a:t>
            </a:r>
          </a:p>
          <a:p>
            <a:pPr lvl="1" eaLnBrk="1" hangingPunct="1"/>
            <a:r>
              <a:rPr lang="en-GB" altLang="en-US" u="sng" smtClean="0">
                <a:cs typeface="DejaVu Sans" pitchFamily="34" charset="0"/>
              </a:rPr>
              <a:t>Unordered</a:t>
            </a:r>
            <a:r>
              <a:rPr lang="en-GB" altLang="en-US" smtClean="0">
                <a:cs typeface="DejaVu Sans" pitchFamily="34" charset="0"/>
              </a:rPr>
              <a:t> collection:</a:t>
            </a:r>
          </a:p>
          <a:p>
            <a:pPr lvl="2" eaLnBrk="1" hangingPunct="1"/>
            <a:r>
              <a:rPr lang="en-GB" altLang="en-US" smtClean="0">
                <a:cs typeface="DejaVu Sans" pitchFamily="34" charset="0"/>
              </a:rPr>
              <a:t>not indexed by number</a:t>
            </a:r>
          </a:p>
          <a:p>
            <a:pPr lvl="2" eaLnBrk="1" hangingPunct="1"/>
            <a:r>
              <a:rPr lang="en-GB" altLang="en-US" smtClean="0"/>
              <a:t>printing / looping over set gives elements in no particular order</a:t>
            </a:r>
          </a:p>
          <a:p>
            <a:pPr eaLnBrk="1" hangingPunct="1"/>
            <a:endParaRPr lang="en-GB" altLang="en-US" sz="1600" smtClean="0">
              <a:cs typeface="DejaVu Sans" pitchFamily="34" charset="0"/>
            </a:endParaRPr>
          </a:p>
          <a:p>
            <a:pPr eaLnBrk="1" hangingPunct="1"/>
            <a:r>
              <a:rPr lang="en-GB" altLang="en-US" sz="2400" smtClean="0">
                <a:cs typeface="DejaVu Sans" pitchFamily="34" charset="0"/>
              </a:rPr>
              <a:t>Collection of </a:t>
            </a:r>
            <a:r>
              <a:rPr lang="en-GB" altLang="en-US" sz="2400" u="sng" smtClean="0">
                <a:cs typeface="DejaVu Sans" pitchFamily="34" charset="0"/>
              </a:rPr>
              <a:t>distinct</a:t>
            </a:r>
            <a:r>
              <a:rPr lang="en-GB" altLang="en-US" sz="2400" smtClean="0">
                <a:cs typeface="DejaVu Sans" pitchFamily="34" charset="0"/>
              </a:rPr>
              <a:t> items:</a:t>
            </a:r>
          </a:p>
          <a:p>
            <a:pPr lvl="1" eaLnBrk="1" hangingPunct="1"/>
            <a:r>
              <a:rPr lang="en-GB" altLang="en-US" smtClean="0">
                <a:cs typeface="DejaVu Sans" pitchFamily="34" charset="0"/>
              </a:rPr>
              <a:t>The same element can only appear once.</a:t>
            </a:r>
            <a:r>
              <a:rPr lang="en-GB" altLang="en-US" sz="2600" smtClean="0">
                <a:cs typeface="DejaVu Sans" pitchFamily="34" charset="0"/>
              </a:rPr>
              <a:t/>
            </a:r>
            <a:br>
              <a:rPr lang="en-GB" altLang="en-US" sz="2600" smtClean="0">
                <a:cs typeface="DejaVu Sans" pitchFamily="34" charset="0"/>
              </a:rPr>
            </a:br>
            <a:endParaRPr lang="en-GB" altLang="en-US" sz="1600" smtClean="0">
              <a:cs typeface="DejaVu Sans" pitchFamily="34" charset="0"/>
            </a:endParaRPr>
          </a:p>
          <a:p>
            <a:pPr eaLnBrk="1" hangingPunct="1">
              <a:buSzPct val="45000"/>
              <a:buFont typeface="StarSymbol"/>
              <a:buChar char="●"/>
            </a:pPr>
            <a:r>
              <a:rPr lang="en-GB" altLang="en-US" sz="2400" smtClean="0"/>
              <a:t>Analogous to sets in mathematics.</a:t>
            </a:r>
          </a:p>
        </p:txBody>
      </p:sp>
      <p:sp>
        <p:nvSpPr>
          <p:cNvPr id="4" name="Freeform 3"/>
          <p:cNvSpPr/>
          <p:nvPr/>
        </p:nvSpPr>
        <p:spPr>
          <a:xfrm>
            <a:off x="7440613" y="4946650"/>
            <a:ext cx="587375" cy="587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46925" y="4946650"/>
            <a:ext cx="587375" cy="5889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0438" y="4652963"/>
            <a:ext cx="587375" cy="5889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95288" y="58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Why use sets?  An example.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9750" y="1201738"/>
            <a:ext cx="8228013" cy="4732337"/>
          </a:xfrm>
        </p:spPr>
        <p:txBody>
          <a:bodyPr rtlCol="0"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Suppose we have meteorological data at various measurement </a:t>
            </a:r>
            <a:r>
              <a:rPr lang="en-GB" sz="2400" dirty="0" smtClean="0"/>
              <a:t>sites.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We </a:t>
            </a:r>
            <a:r>
              <a:rPr lang="en-GB" sz="2400" dirty="0"/>
              <a:t>want to ask questions such </a:t>
            </a:r>
            <a:r>
              <a:rPr lang="en-GB" sz="2400" dirty="0" smtClean="0"/>
              <a:t>as: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which </a:t>
            </a:r>
            <a:r>
              <a:rPr lang="en-GB" dirty="0">
                <a:cs typeface="DejaVu Sans" pitchFamily="2"/>
              </a:rPr>
              <a:t>sites have both wind </a:t>
            </a:r>
            <a:r>
              <a:rPr lang="en-GB" b="1" i="1" dirty="0">
                <a:cs typeface="DejaVu Sans" pitchFamily="2"/>
              </a:rPr>
              <a:t>and</a:t>
            </a:r>
            <a:r>
              <a:rPr lang="en-GB" dirty="0">
                <a:cs typeface="DejaVu Sans" pitchFamily="2"/>
              </a:rPr>
              <a:t> temperature </a:t>
            </a:r>
            <a:r>
              <a:rPr lang="en-GB" dirty="0" smtClean="0">
                <a:cs typeface="DejaVu Sans" pitchFamily="2"/>
              </a:rPr>
              <a:t>data?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which </a:t>
            </a:r>
            <a:r>
              <a:rPr lang="en-GB" dirty="0">
                <a:cs typeface="DejaVu Sans" pitchFamily="2"/>
              </a:rPr>
              <a:t>sites have either wind </a:t>
            </a:r>
            <a:r>
              <a:rPr lang="en-GB" b="1" i="1" dirty="0">
                <a:cs typeface="DejaVu Sans" pitchFamily="2"/>
              </a:rPr>
              <a:t>or</a:t>
            </a:r>
            <a:r>
              <a:rPr lang="en-GB" dirty="0">
                <a:cs typeface="DejaVu Sans" pitchFamily="2"/>
              </a:rPr>
              <a:t> temperature </a:t>
            </a:r>
            <a:r>
              <a:rPr lang="en-GB" dirty="0" smtClean="0">
                <a:cs typeface="DejaVu Sans" pitchFamily="2"/>
              </a:rPr>
              <a:t>data?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We </a:t>
            </a:r>
            <a:r>
              <a:rPr lang="en-GB" sz="2400" dirty="0"/>
              <a:t>can store information in sets, e.g</a:t>
            </a:r>
            <a:r>
              <a:rPr lang="en-GB" sz="2400" dirty="0" smtClean="0"/>
              <a:t>.: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the </a:t>
            </a:r>
            <a:r>
              <a:rPr lang="en-GB" dirty="0">
                <a:cs typeface="DejaVu Sans" pitchFamily="2"/>
              </a:rPr>
              <a:t>set of sites that have wind </a:t>
            </a:r>
            <a:r>
              <a:rPr lang="en-GB" dirty="0" smtClean="0">
                <a:cs typeface="DejaVu Sans" pitchFamily="2"/>
              </a:rPr>
              <a:t>data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the </a:t>
            </a:r>
            <a:r>
              <a:rPr lang="en-GB" dirty="0">
                <a:cs typeface="DejaVu Sans" pitchFamily="2"/>
              </a:rPr>
              <a:t>set of sites that have temperature </a:t>
            </a:r>
            <a:r>
              <a:rPr lang="en-GB" dirty="0" smtClean="0">
                <a:cs typeface="DejaVu Sans" pitchFamily="2"/>
              </a:rPr>
              <a:t>data</a:t>
            </a:r>
          </a:p>
          <a:p>
            <a:pPr marL="457200" lvl="1" indent="0" eaLnBrk="1" fontAlgn="auto" hangingPunct="1"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GB" sz="1200" dirty="0" smtClean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Answer </a:t>
            </a:r>
            <a:r>
              <a:rPr lang="en-GB" sz="2400" dirty="0"/>
              <a:t>these questions intuitively and efficiently using Python set operations like </a:t>
            </a:r>
            <a:r>
              <a:rPr lang="en-GB" sz="2400" b="1" dirty="0"/>
              <a:t>intersection</a:t>
            </a:r>
            <a:r>
              <a:rPr lang="en-GB" sz="2400" dirty="0"/>
              <a:t> or </a:t>
            </a:r>
            <a:r>
              <a:rPr lang="en-GB" sz="2400" b="1" dirty="0"/>
              <a:t>union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construct sets in 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4926013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sz="2400" dirty="0"/>
              <a:t> from specified items,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set(...) </a:t>
            </a:r>
            <a:r>
              <a:rPr lang="en-GB" sz="2400" dirty="0"/>
              <a:t>from anything you can loop over, e.g.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set([0, 1, 2, 3])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loop over characters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but not: </a:t>
            </a:r>
            <a:r>
              <a:rPr lang="en-GB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set(0, 1, 2, 3)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needs 1 thing to loop over</a:t>
            </a:r>
            <a:r>
              <a:rPr lang="en-GB" i="1" dirty="0">
                <a:latin typeface="Liberation Sans" pitchFamily="18"/>
                <a:cs typeface="DejaVu Sans" pitchFamily="2"/>
              </a:rPr>
              <a:t/>
            </a:r>
            <a:br>
              <a:rPr lang="en-GB" i="1" dirty="0">
                <a:latin typeface="Liberation Sans" pitchFamily="18"/>
                <a:cs typeface="DejaVu Sans" pitchFamily="2"/>
              </a:rPr>
            </a:br>
            <a:endParaRPr lang="en-GB" sz="300" i="1" dirty="0">
              <a:latin typeface="Liberation Sans" pitchFamily="18"/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For an empty set, use: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cs typeface="DejaVu Sans" pitchFamily="2"/>
              </a:rPr>
              <a:t> means something else</a:t>
            </a:r>
            <a:br>
              <a:rPr lang="en-GB" dirty="0">
                <a:cs typeface="DejaVu Sans" pitchFamily="2"/>
              </a:rPr>
            </a:br>
            <a:endParaRPr lang="en-GB" sz="700" dirty="0"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1276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Sets are mutable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539750" y="1116013"/>
            <a:ext cx="8229600" cy="4732337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 = {10, 11, 12}</a:t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a.add(13)</a:t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a.remove(11)</a:t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set([10, 12, 13])   </a:t>
            </a:r>
            <a:r>
              <a:rPr lang="en-GB" altLang="en-US" sz="2400" smtClean="0">
                <a:cs typeface="Courier New" panose="02070309020205020404" pitchFamily="49" charset="0"/>
              </a:rPr>
              <a:t>← NB not ordered</a:t>
            </a:r>
            <a:br>
              <a:rPr lang="en-GB" altLang="en-US" sz="2400" smtClean="0">
                <a:cs typeface="Courier New" panose="02070309020205020404" pitchFamily="49" charset="0"/>
              </a:rPr>
            </a:b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a.clear()  </a:t>
            </a:r>
            <a:r>
              <a:rPr lang="en-GB" altLang="en-US" sz="2400" smtClean="0">
                <a:cs typeface="Courier New" panose="02070309020205020404" pitchFamily="49" charset="0"/>
              </a:rPr>
              <a:t>← remove all items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 smtClean="0"/>
              <a:t>Find unique items in a collection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3713" y="1268413"/>
            <a:ext cx="8650287" cy="4732337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= set()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'ichthyosaur':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letters.add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set(['a', 'c', '</a:t>
            </a:r>
            <a:r>
              <a:rPr lang="en-GB" sz="2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'h', 'o', 's', 'r', 'u', 't', 'y'])</a:t>
            </a:r>
            <a:endParaRPr lang="en-GB" sz="20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GB" sz="254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540" dirty="0" smtClean="0"/>
              <a:t>Note 'h' </a:t>
            </a:r>
            <a:r>
              <a:rPr lang="en-GB" sz="2540" dirty="0"/>
              <a:t>only appears once, and no particular order</a:t>
            </a:r>
            <a:br>
              <a:rPr lang="en-GB" sz="2540" dirty="0"/>
            </a:br>
            <a:endParaRPr lang="en-GB" sz="105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540" dirty="0"/>
              <a:t>or </a:t>
            </a:r>
            <a:r>
              <a:rPr lang="en-GB" sz="2540" dirty="0" smtClean="0"/>
              <a:t>simply: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5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</a:t>
            </a:r>
            <a:r>
              <a:rPr lang="en-GB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= set</a:t>
            </a:r>
            <a:r>
              <a:rPr lang="en-GB" sz="25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('ichthyosaur')</a:t>
            </a:r>
            <a:endParaRPr lang="en-GB" sz="2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dirty="0"/>
              <a:t>gives the number of elements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/>
              <a:t>Many operations on two sets exist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comparisons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combinations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many </a:t>
            </a:r>
            <a:r>
              <a:rPr lang="en-GB" sz="2903" b="1" i="1" dirty="0">
                <a:cs typeface="DejaVu Sans" pitchFamily="2"/>
              </a:rPr>
              <a:t>operators</a:t>
            </a:r>
            <a:r>
              <a:rPr lang="en-GB" sz="2903" dirty="0">
                <a:cs typeface="DejaVu Sans" pitchFamily="2"/>
              </a:rPr>
              <a:t> have equivalent </a:t>
            </a:r>
            <a:r>
              <a:rPr lang="en-GB" sz="2903" b="1" i="1" dirty="0">
                <a:cs typeface="DejaVu Sans" pitchFamily="2"/>
              </a:rPr>
              <a:t>methods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see following slides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i="1" dirty="0"/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operations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 comparisons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3" y="124618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</a:t>
            </a:r>
            <a:r>
              <a:rPr lang="en-GB" dirty="0" smtClean="0"/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a.issubset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a.issuperset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   </a:t>
            </a:r>
            <a:r>
              <a:rPr lang="en-GB" b="1" i="1" dirty="0">
                <a:cs typeface="Courier New" panose="02070309020205020404" pitchFamily="49" charset="0"/>
              </a:rPr>
              <a:t>strict subset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   </a:t>
            </a:r>
            <a:r>
              <a:rPr lang="en-GB" b="1" i="1" dirty="0">
                <a:cs typeface="Courier New" panose="02070309020205020404" pitchFamily="49" charset="0"/>
              </a:rPr>
              <a:t>strict superset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== b  </a:t>
            </a:r>
            <a:r>
              <a:rPr lang="en-GB" b="1" i="1" dirty="0">
                <a:cs typeface="Courier New" panose="02070309020205020404" pitchFamily="49" charset="0"/>
              </a:rPr>
              <a:t>identical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71488" y="1125538"/>
            <a:ext cx="8228012" cy="4403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Nimbus Sans L" pitchFamily="34"/>
              </a:rPr>
              <a:t>returning a new set</a:t>
            </a:r>
            <a:br>
              <a:rPr lang="en-GB" dirty="0">
                <a:latin typeface="Nimbus Sans L" pitchFamily="34"/>
              </a:rPr>
            </a:br>
            <a:endParaRPr lang="en-GB" sz="1400" dirty="0" smtClean="0">
              <a:latin typeface="Nimbus Sans L" pitchFamily="34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 2, 3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{ 3, 4 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|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-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^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4}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combinators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6272</TotalTime>
  <Words>283</Words>
  <Application>Microsoft Office PowerPoint</Application>
  <PresentationFormat>On-screen Show (4:3)</PresentationFormat>
  <Paragraphs>89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StarSymbol</vt:lpstr>
      <vt:lpstr>Courier New</vt:lpstr>
      <vt:lpstr>Courier</vt:lpstr>
      <vt:lpstr>Nimbus Sans L</vt:lpstr>
      <vt:lpstr>UKRI-stfc-nerc-ceda-ncas-nceo-Presentation-Template</vt:lpstr>
      <vt:lpstr>Python</vt:lpstr>
      <vt:lpstr>Sets in Python</vt:lpstr>
      <vt:lpstr>Why use sets?  An example.</vt:lpstr>
      <vt:lpstr>How to construct sets in python</vt:lpstr>
      <vt:lpstr>Sets are mutable</vt:lpstr>
      <vt:lpstr>Find unique items in a collection</vt:lpstr>
      <vt:lpstr>PowerPoint Presentation</vt:lpstr>
      <vt:lpstr>Set comparisons</vt:lpstr>
      <vt:lpstr>PowerPoint Presentation</vt:lpstr>
      <vt:lpstr>Set operators vs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Godfrey, Tommy (STFC,RAL,RALSP)</cp:lastModifiedBy>
  <cp:revision>69</cp:revision>
  <dcterms:created xsi:type="dcterms:W3CDTF">2014-02-27T15:02:47Z</dcterms:created>
  <dcterms:modified xsi:type="dcterms:W3CDTF">2018-10-09T09:32:09Z</dcterms:modified>
</cp:coreProperties>
</file>