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04" r:id="rId2"/>
    <p:sldId id="300" r:id="rId3"/>
    <p:sldId id="301" r:id="rId4"/>
    <p:sldId id="303" r:id="rId5"/>
    <p:sldId id="299" r:id="rId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88401" autoAdjust="0"/>
  </p:normalViewPr>
  <p:slideViewPr>
    <p:cSldViewPr>
      <p:cViewPr varScale="1">
        <p:scale>
          <a:sx n="62" d="100"/>
          <a:sy n="62" d="100"/>
        </p:scale>
        <p:origin x="1400" y="52"/>
      </p:cViewPr>
      <p:guideLst>
        <p:guide orient="horz" pos="2160"/>
        <p:guide pos="2880"/>
      </p:guideLst>
    </p:cSldViewPr>
  </p:slideViewPr>
  <p:outlineViewPr>
    <p:cViewPr>
      <p:scale>
        <a:sx n="33" d="100"/>
        <a:sy n="33" d="100"/>
      </p:scale>
      <p:origin x="0" y="22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dirty="0">
                <a:latin typeface="Calibri" panose="020F0502020204030204" pitchFamily="34" charset="0"/>
                <a:cs typeface="Calibri" panose="020F0502020204030204" pitchFamily="34"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smtClean="0">
                <a:latin typeface="Calibri" panose="020F0502020204030204" pitchFamily="34" charset="0"/>
                <a:cs typeface="Calibri" panose="020F0502020204030204" pitchFamily="34" charset="0"/>
              </a:defRPr>
            </a:lvl1pPr>
          </a:lstStyle>
          <a:p>
            <a:pPr>
              <a:defRPr/>
            </a:pPr>
            <a:fld id="{46076BD8-62C5-41AB-A289-B7B55C128B17}" type="datetimeFigureOut">
              <a:rPr lang="en-GB"/>
              <a:pPr>
                <a:defRPr/>
              </a:pPr>
              <a:t>09/10/2018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dirty="0">
                <a:latin typeface="Calibri" panose="020F0502020204030204" pitchFamily="34" charset="0"/>
                <a:cs typeface="Calibri" panose="020F0502020204030204" pitchFamily="34"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cs typeface="Calibri" panose="020F0502020204030204" pitchFamily="34" charset="0"/>
              </a:defRPr>
            </a:lvl1pPr>
          </a:lstStyle>
          <a:p>
            <a:pPr>
              <a:defRPr/>
            </a:pPr>
            <a:fld id="{36B5B7E3-3F6B-469F-8E10-52CB475FCE30}"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686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l="8167" r="54884"/>
          <a:stretch>
            <a:fillRect/>
          </a:stretch>
        </p:blipFill>
        <p:spPr bwMode="auto">
          <a:xfrm>
            <a:off x="2998788" y="-33338"/>
            <a:ext cx="1230312" cy="94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noChangeAspect="1"/>
          </p:cNvPicPr>
          <p:nvPr/>
        </p:nvPicPr>
        <p:blipFill>
          <a:blip r:embed="rId2">
            <a:extLst>
              <a:ext uri="{28A0092B-C50C-407E-A947-70E740481C1C}">
                <a14:useLocalDpi xmlns:a14="http://schemas.microsoft.com/office/drawing/2010/main" val="0"/>
              </a:ext>
            </a:extLst>
          </a:blip>
          <a:srcRect l="47145" r="47696"/>
          <a:stretch>
            <a:fillRect/>
          </a:stretch>
        </p:blipFill>
        <p:spPr bwMode="auto">
          <a:xfrm>
            <a:off x="2852738" y="0"/>
            <a:ext cx="15875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42355" y="3326682"/>
            <a:ext cx="7772400" cy="863191"/>
          </a:xfrm>
          <a:prstGeom prst="rect">
            <a:avLst/>
          </a:prstGeom>
        </p:spPr>
        <p:txBody>
          <a:bodyPr anchor="b">
            <a:noAutofit/>
          </a:bodyPr>
          <a:lstStyle>
            <a:lvl1pPr algn="l">
              <a:defRPr sz="60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42355" y="4202927"/>
            <a:ext cx="6858000" cy="551951"/>
          </a:xfrm>
          <a:prstGeom prst="rect">
            <a:avLst/>
          </a:prstGeom>
        </p:spPr>
        <p:txBody>
          <a:bodyPr>
            <a:normAutofit/>
          </a:bodyPr>
          <a:lstStyle>
            <a:lvl1pPr marL="0" indent="0" algn="l">
              <a:buNone/>
              <a:defRPr sz="24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69182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5" name="Straight Connector 4"/>
          <p:cNvCxnSpPr/>
          <p:nvPr/>
        </p:nvCxnSpPr>
        <p:spPr>
          <a:xfrm>
            <a:off x="406400" y="1028700"/>
            <a:ext cx="8423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368300" y="262840"/>
            <a:ext cx="8414144" cy="715085"/>
          </a:xfrm>
          <a:prstGeom prst="rect">
            <a:avLst/>
          </a:prstGeom>
        </p:spPr>
        <p:txBody>
          <a:bodyPr anchor="t">
            <a:normAutofit/>
          </a:bodyPr>
          <a:lstStyle>
            <a:lvl1pPr algn="l">
              <a:defRPr sz="3200" baseline="0">
                <a:solidFill>
                  <a:schemeClr val="tx1"/>
                </a:solidFill>
              </a:defRPr>
            </a:lvl1pPr>
          </a:lstStyle>
          <a:p>
            <a:r>
              <a:rPr lang="en-US" smtClean="0"/>
              <a:t>Click to edit Master title style</a:t>
            </a:r>
            <a:endParaRPr lang="en-US" dirty="0"/>
          </a:p>
        </p:txBody>
      </p:sp>
      <p:sp>
        <p:nvSpPr>
          <p:cNvPr id="23" name="Picture Placeholder 11"/>
          <p:cNvSpPr>
            <a:spLocks noGrp="1"/>
          </p:cNvSpPr>
          <p:nvPr>
            <p:ph type="pic" sz="quarter" idx="11"/>
          </p:nvPr>
        </p:nvSpPr>
        <p:spPr>
          <a:xfrm>
            <a:off x="5346699" y="1308100"/>
            <a:ext cx="3435745" cy="4771700"/>
          </a:xfrm>
          <a:prstGeom prst="rect">
            <a:avLst/>
          </a:prstGeom>
          <a:solidFill>
            <a:schemeClr val="bg1">
              <a:lumMod val="85000"/>
            </a:schemeClr>
          </a:solidFill>
        </p:spPr>
        <p:txBody>
          <a:bodyPr rtlCol="0">
            <a:normAutofit/>
          </a:bodyPr>
          <a:lstStyle>
            <a:lvl1pPr marL="0" indent="0">
              <a:buNone/>
              <a:defRPr baseline="0">
                <a:latin typeface="Calibri" panose="020F0502020204030204" pitchFamily="34" charset="0"/>
                <a:cs typeface="Calibri" panose="020F0502020204030204" pitchFamily="34" charset="0"/>
              </a:defRPr>
            </a:lvl1pPr>
          </a:lstStyle>
          <a:p>
            <a:pPr lvl="0"/>
            <a:r>
              <a:rPr lang="en-US" noProof="0" dirty="0" smtClean="0"/>
              <a:t>Click icon to add picture</a:t>
            </a:r>
            <a:endParaRPr lang="en-GB" noProof="0" dirty="0"/>
          </a:p>
        </p:txBody>
      </p:sp>
      <p:sp>
        <p:nvSpPr>
          <p:cNvPr id="3" name="Text Placeholder 2"/>
          <p:cNvSpPr>
            <a:spLocks noGrp="1"/>
          </p:cNvSpPr>
          <p:nvPr>
            <p:ph type="body" sz="quarter" idx="12"/>
          </p:nvPr>
        </p:nvSpPr>
        <p:spPr>
          <a:xfrm>
            <a:off x="368300" y="1308100"/>
            <a:ext cx="4622800" cy="4771700"/>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chemeClr val="tx1"/>
                </a:solidFill>
                <a:latin typeface="+mn-lt"/>
                <a:cs typeface="Calibri" panose="020F050202020403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1990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4" name="Straight Connector 3"/>
          <p:cNvCxnSpPr/>
          <p:nvPr/>
        </p:nvCxnSpPr>
        <p:spPr>
          <a:xfrm>
            <a:off x="406400" y="1028700"/>
            <a:ext cx="84232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ctrTitle"/>
          </p:nvPr>
        </p:nvSpPr>
        <p:spPr>
          <a:xfrm>
            <a:off x="368300" y="262840"/>
            <a:ext cx="8414144" cy="715085"/>
          </a:xfrm>
          <a:prstGeom prst="rect">
            <a:avLst/>
          </a:prstGeom>
        </p:spPr>
        <p:txBody>
          <a:bodyPr anchor="t">
            <a:normAutofit/>
          </a:bodyPr>
          <a:lstStyle>
            <a:lvl1pPr algn="l">
              <a:defRPr sz="3200" baseline="0">
                <a:solidFill>
                  <a:schemeClr val="tx1"/>
                </a:solidFill>
              </a:defRPr>
            </a:lvl1pPr>
          </a:lstStyle>
          <a:p>
            <a:r>
              <a:rPr lang="en-US" smtClean="0"/>
              <a:t>Click to edit Master title style</a:t>
            </a:r>
            <a:endParaRPr lang="en-US" dirty="0"/>
          </a:p>
        </p:txBody>
      </p:sp>
      <p:sp>
        <p:nvSpPr>
          <p:cNvPr id="6" name="Text Placeholder 2"/>
          <p:cNvSpPr>
            <a:spLocks noGrp="1"/>
          </p:cNvSpPr>
          <p:nvPr>
            <p:ph type="body" sz="quarter" idx="12"/>
          </p:nvPr>
        </p:nvSpPr>
        <p:spPr>
          <a:xfrm>
            <a:off x="368300" y="1308100"/>
            <a:ext cx="8414144" cy="4771700"/>
          </a:xfrm>
          <a:prstGeom prst="rect">
            <a:avLst/>
          </a:prstGeom>
        </p:spPr>
        <p:txBody>
          <a:bodyPr>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a:solidFill>
                  <a:schemeClr val="tx1"/>
                </a:solidFill>
                <a:latin typeface="+mn-lt"/>
                <a:cs typeface="Calibri" panose="020F050202020403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5791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278855" y="2057036"/>
            <a:ext cx="4256859" cy="863191"/>
          </a:xfrm>
          <a:prstGeom prst="rect">
            <a:avLst/>
          </a:prstGeom>
        </p:spPr>
        <p:txBody>
          <a:bodyPr anchor="b"/>
          <a:lstStyle>
            <a:lvl1pPr algn="l">
              <a:defRPr sz="4000" baseline="0">
                <a:solidFill>
                  <a:schemeClr val="tx1"/>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278854" y="2963405"/>
            <a:ext cx="4256859" cy="551951"/>
          </a:xfrm>
          <a:prstGeom prst="rect">
            <a:avLst/>
          </a:prstGeom>
        </p:spPr>
        <p:txBody>
          <a:bodyPr/>
          <a:lstStyle>
            <a:lvl1pPr marL="0" indent="0" algn="l">
              <a:buNone/>
              <a:defRPr sz="2000" baseline="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3155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p:spPr>
        <p:txBody>
          <a:bodyPr/>
          <a:lstStyle>
            <a:lvl1pPr eaLnBrk="1" hangingPunct="1">
              <a:defRPr smtClean="0">
                <a:latin typeface="Calibri" panose="020F0502020204030204" pitchFamily="34" charset="0"/>
                <a:cs typeface="Calibri" panose="020F0502020204030204" pitchFamily="34" charset="0"/>
              </a:defRPr>
            </a:lvl1pPr>
          </a:lstStyle>
          <a:p>
            <a:pPr>
              <a:defRPr/>
            </a:pPr>
            <a:fld id="{74B7C090-B604-49A1-AFB6-74B0AA4FC8D8}" type="datetimeFigureOut">
              <a:rPr lang="en-GB"/>
              <a:pPr>
                <a:defRPr/>
              </a:pPr>
              <a:t>09/10/2018</a:t>
            </a:fld>
            <a:endParaRPr lang="en-GB" dirty="0"/>
          </a:p>
        </p:txBody>
      </p:sp>
      <p:sp>
        <p:nvSpPr>
          <p:cNvPr id="3" name="Footer Placeholder 4"/>
          <p:cNvSpPr>
            <a:spLocks noGrp="1"/>
          </p:cNvSpPr>
          <p:nvPr>
            <p:ph type="ftr" sz="quarter" idx="11"/>
          </p:nvPr>
        </p:nvSpPr>
        <p:spPr>
          <a:xfrm>
            <a:off x="0" y="0"/>
            <a:ext cx="0" cy="0"/>
          </a:xfrm>
        </p:spPr>
        <p:txBody>
          <a:bodyPr/>
          <a:lstStyle>
            <a:lvl1pPr eaLnBrk="1" hangingPunct="1">
              <a:defRPr dirty="0">
                <a:latin typeface="Calibri" panose="020F0502020204030204" pitchFamily="34" charset="0"/>
                <a:cs typeface="Calibri" panose="020F0502020204030204" pitchFamily="34" charset="0"/>
              </a:defRPr>
            </a:lvl1pPr>
          </a:lstStyle>
          <a:p>
            <a:pPr>
              <a:defRPr/>
            </a:pPr>
            <a:endParaRPr lang="en-GB"/>
          </a:p>
        </p:txBody>
      </p:sp>
      <p:sp>
        <p:nvSpPr>
          <p:cNvPr id="4" name="Slide Number Placeholder 5"/>
          <p:cNvSpPr>
            <a:spLocks noGrp="1"/>
          </p:cNvSpPr>
          <p:nvPr>
            <p:ph type="sldNum" sz="quarter" idx="12"/>
          </p:nvPr>
        </p:nvSpPr>
        <p:spPr>
          <a:xfrm>
            <a:off x="0" y="0"/>
            <a:ext cx="0" cy="0"/>
          </a:xfrm>
        </p:spPr>
        <p:txBody>
          <a:bodyPr/>
          <a:lstStyle>
            <a:lvl1pPr eaLnBrk="1" hangingPunct="1">
              <a:defRPr smtClean="0">
                <a:latin typeface="Calibri" panose="020F0502020204030204" pitchFamily="34" charset="0"/>
                <a:cs typeface="Calibri" panose="020F0502020204030204" pitchFamily="34" charset="0"/>
              </a:defRPr>
            </a:lvl1pPr>
          </a:lstStyle>
          <a:p>
            <a:pPr>
              <a:defRPr/>
            </a:pPr>
            <a:fld id="{FB8AAB46-83CB-4284-B7F9-A8796A98905D}" type="slidenum">
              <a:rPr lang="en-GB" altLang="en-US"/>
              <a:pPr>
                <a:defRPr/>
              </a:pPr>
              <a:t>‹#›</a:t>
            </a:fld>
            <a:endParaRPr lang="en-GB" altLang="en-US" dirty="0"/>
          </a:p>
        </p:txBody>
      </p:sp>
    </p:spTree>
    <p:extLst>
      <p:ext uri="{BB962C8B-B14F-4D97-AF65-F5344CB8AC3E}">
        <p14:creationId xmlns:p14="http://schemas.microsoft.com/office/powerpoint/2010/main" val="230869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750" y="6059488"/>
            <a:ext cx="15240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731125" y="6129338"/>
            <a:ext cx="1309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211888" y="6116638"/>
            <a:ext cx="14763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Placeholder 4"/>
          <p:cNvSpPr>
            <a:spLocks noGrp="1"/>
          </p:cNvSpPr>
          <p:nvPr>
            <p:ph type="body" idx="1"/>
          </p:nvPr>
        </p:nvSpPr>
        <p:spPr bwMode="auto">
          <a:xfrm>
            <a:off x="376238" y="1374775"/>
            <a:ext cx="841851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TextBox 6"/>
          <p:cNvSpPr txBox="1">
            <a:spLocks noChangeArrowheads="1"/>
          </p:cNvSpPr>
          <p:nvPr/>
        </p:nvSpPr>
        <p:spPr bwMode="auto">
          <a:xfrm>
            <a:off x="-155575" y="58689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cs typeface="Calibri" panose="020F0502020204030204" pitchFamily="34" charset="0"/>
            </a:endParaRPr>
          </a:p>
        </p:txBody>
      </p:sp>
      <p:sp>
        <p:nvSpPr>
          <p:cNvPr id="1031" name="Title Placeholder 5"/>
          <p:cNvSpPr>
            <a:spLocks noGrp="1"/>
          </p:cNvSpPr>
          <p:nvPr>
            <p:ph type="title"/>
          </p:nvPr>
        </p:nvSpPr>
        <p:spPr bwMode="auto">
          <a:xfrm>
            <a:off x="376238" y="381000"/>
            <a:ext cx="8418512"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txStyles>
    <p:titleStyle>
      <a:lvl1pPr algn="ctr" rtl="0" fontAlgn="base">
        <a:lnSpc>
          <a:spcPct val="90000"/>
        </a:lnSpc>
        <a:spcBef>
          <a:spcPct val="0"/>
        </a:spcBef>
        <a:spcAft>
          <a:spcPct val="0"/>
        </a:spcAft>
        <a:defRPr sz="3200" kern="1200">
          <a:solidFill>
            <a:schemeClr val="tx1"/>
          </a:solidFill>
          <a:latin typeface="+mn-lt"/>
          <a:ea typeface="+mj-ea"/>
          <a:cs typeface="Calibri" panose="020F0502020204030204" pitchFamily="34" charset="0"/>
        </a:defRPr>
      </a:lvl1pPr>
      <a:lvl2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2pPr>
      <a:lvl3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3pPr>
      <a:lvl4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4pPr>
      <a:lvl5pPr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5pPr>
      <a:lvl6pPr marL="4572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9144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13716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1828800" algn="ctr" rtl="0" fontAlgn="base">
        <a:lnSpc>
          <a:spcPct val="90000"/>
        </a:lnSpc>
        <a:spcBef>
          <a:spcPct val="0"/>
        </a:spcBef>
        <a:spcAft>
          <a:spcPct val="0"/>
        </a:spcAft>
        <a:defRPr sz="3200">
          <a:solidFill>
            <a:schemeClr val="tx1"/>
          </a:solidFill>
          <a:latin typeface="Calibri" panose="020F0502020204030204" pitchFamily="34" charset="0"/>
          <a:cs typeface="Calibri" panose="020F05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edadev/cf-checker" TargetMode="External"/><Relationship Id="rId2" Type="http://schemas.openxmlformats.org/officeDocument/2006/relationships/hyperlink" Target="http://puma.nerc.ac.uk/cgi-bin/cf-checker.p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42900" y="3327400"/>
            <a:ext cx="7772400" cy="862013"/>
          </a:xfrm>
        </p:spPr>
        <p:txBody>
          <a:bodyPr/>
          <a:lstStyle/>
          <a:p>
            <a:r>
              <a:rPr lang="en-GB" altLang="en-US" smtClean="0"/>
              <a:t>Read and Write Data</a:t>
            </a:r>
          </a:p>
        </p:txBody>
      </p:sp>
      <p:sp>
        <p:nvSpPr>
          <p:cNvPr id="8195" name="Subtitle 2"/>
          <p:cNvSpPr>
            <a:spLocks noGrp="1"/>
          </p:cNvSpPr>
          <p:nvPr>
            <p:ph type="subTitle" idx="1"/>
          </p:nvPr>
        </p:nvSpPr>
        <p:spPr>
          <a:xfrm>
            <a:off x="342900" y="4203700"/>
            <a:ext cx="6858000" cy="550863"/>
          </a:xfrm>
        </p:spPr>
        <p:txBody>
          <a:bodyPr/>
          <a:lstStyle/>
          <a:p>
            <a:r>
              <a:rPr lang="en-GB" altLang="en-US" smtClean="0"/>
              <a:t>Checking CF-compliance: The CF Checker</a:t>
            </a:r>
          </a:p>
        </p:txBody>
      </p:sp>
      <p:sp>
        <p:nvSpPr>
          <p:cNvPr id="4" name="Subtitle 2"/>
          <p:cNvSpPr txBox="1">
            <a:spLocks/>
          </p:cNvSpPr>
          <p:nvPr/>
        </p:nvSpPr>
        <p:spPr>
          <a:xfrm>
            <a:off x="342900" y="4754563"/>
            <a:ext cx="8621713" cy="1266825"/>
          </a:xfrm>
          <a:prstGeom prst="rect">
            <a:avLst/>
          </a:prstGeom>
        </p:spPr>
        <p:txBody>
          <a:bodyPr>
            <a:normAutofit/>
          </a:bodyPr>
          <a:lstStyle/>
          <a:p>
            <a:pPr marL="342900" indent="-342900" eaLnBrk="1" fontAlgn="auto" hangingPunct="1">
              <a:spcBef>
                <a:spcPct val="20000"/>
              </a:spcBef>
              <a:spcAft>
                <a:spcPts val="0"/>
              </a:spcAft>
              <a:defRPr/>
            </a:pPr>
            <a:r>
              <a:rPr lang="en-GB" sz="1400" dirty="0">
                <a:solidFill>
                  <a:srgbClr val="002060"/>
                </a:solidFill>
                <a:latin typeface="+mn-lt"/>
                <a:cs typeface="Calibri" panose="020F0502020204030204" pitchFamily="34" charset="0"/>
              </a:rPr>
              <a:t>Thanks to all contributors:</a:t>
            </a:r>
          </a:p>
          <a:p>
            <a:pPr eaLnBrk="1" fontAlgn="auto" hangingPunct="1">
              <a:spcBef>
                <a:spcPct val="20000"/>
              </a:spcBef>
              <a:spcAft>
                <a:spcPts val="0"/>
              </a:spcAft>
              <a:defRPr/>
            </a:pPr>
            <a:endParaRPr lang="en-GB" sz="700" dirty="0">
              <a:solidFill>
                <a:srgbClr val="002060"/>
              </a:solidFill>
              <a:latin typeface="+mn-lt"/>
              <a:cs typeface="Calibri" panose="020F0502020204030204" pitchFamily="34" charset="0"/>
            </a:endParaRPr>
          </a:p>
          <a:p>
            <a:pPr marL="342900" indent="-342900" eaLnBrk="1" fontAlgn="auto" hangingPunct="1">
              <a:spcBef>
                <a:spcPct val="20000"/>
              </a:spcBef>
              <a:spcAft>
                <a:spcPts val="0"/>
              </a:spcAft>
              <a:buFont typeface="Arial" charset="0"/>
              <a:buNone/>
              <a:defRPr/>
            </a:pPr>
            <a:r>
              <a:rPr lang="en-GB" sz="1400" dirty="0">
                <a:latin typeface="+mn-lt"/>
                <a:cs typeface="Calibri" panose="020F0502020204030204" pitchFamily="34" charset="0"/>
              </a:rPr>
              <a:t>Alison </a:t>
            </a:r>
            <a:r>
              <a:rPr lang="en-GB" sz="1400" dirty="0" err="1">
                <a:latin typeface="+mn-lt"/>
                <a:cs typeface="Calibri" panose="020F0502020204030204" pitchFamily="34" charset="0"/>
              </a:rPr>
              <a:t>Pamment</a:t>
            </a:r>
            <a:r>
              <a:rPr lang="en-GB" sz="1400" dirty="0">
                <a:latin typeface="+mn-lt"/>
                <a:cs typeface="Calibri" panose="020F0502020204030204" pitchFamily="34" charset="0"/>
              </a:rPr>
              <a:t>, Stephen Pascoe, </a:t>
            </a:r>
            <a:r>
              <a:rPr lang="en-GB" sz="1400" dirty="0" err="1">
                <a:latin typeface="+mn-lt"/>
                <a:cs typeface="Calibri" panose="020F0502020204030204" pitchFamily="34" charset="0"/>
              </a:rPr>
              <a:t>Ros</a:t>
            </a:r>
            <a:r>
              <a:rPr lang="en-GB" sz="1400" dirty="0">
                <a:latin typeface="+mn-lt"/>
                <a:cs typeface="Calibri" panose="020F0502020204030204" pitchFamily="34" charset="0"/>
              </a:rPr>
              <a:t> Hatcher.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25450" y="212725"/>
            <a:ext cx="8229600" cy="1143000"/>
          </a:xfrm>
        </p:spPr>
        <p:txBody>
          <a:bodyPr/>
          <a:lstStyle/>
          <a:p>
            <a:r>
              <a:rPr lang="en-GB" altLang="en-US" b="1" smtClean="0"/>
              <a:t>What is the CF-Checker?</a:t>
            </a:r>
          </a:p>
        </p:txBody>
      </p:sp>
      <p:sp>
        <p:nvSpPr>
          <p:cNvPr id="9219" name="TextBox 2"/>
          <p:cNvSpPr txBox="1">
            <a:spLocks noChangeArrowheads="1"/>
          </p:cNvSpPr>
          <p:nvPr/>
        </p:nvSpPr>
        <p:spPr bwMode="auto">
          <a:xfrm>
            <a:off x="436563" y="1341438"/>
            <a:ext cx="8280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GB" altLang="en-US" sz="2800">
                <a:cs typeface="Calibri" panose="020F0502020204030204" pitchFamily="34" charset="0"/>
              </a:rPr>
              <a:t>The tool </a:t>
            </a:r>
            <a:r>
              <a:rPr lang="en-GB" altLang="en-US" sz="2800">
                <a:latin typeface="Courier New" panose="02070309020205020404" pitchFamily="49" charset="0"/>
                <a:cs typeface="Courier New" panose="02070309020205020404" pitchFamily="49" charset="0"/>
              </a:rPr>
              <a:t>cf-checker </a:t>
            </a:r>
            <a:r>
              <a:rPr lang="en-GB" altLang="en-US" sz="2800">
                <a:cs typeface="Calibri" panose="020F0502020204030204" pitchFamily="34" charset="0"/>
              </a:rPr>
              <a:t>will check the metadata of a NetCDF file for compliance with the CF conventions.  It is very good practice to check your files for compliance at regular intervals as fixing problems early is much easier than letting small errors persist.</a:t>
            </a:r>
          </a:p>
          <a:p>
            <a:pPr algn="just" eaLnBrk="1" hangingPunct="1">
              <a:lnSpc>
                <a:spcPct val="100000"/>
              </a:lnSpc>
              <a:spcBef>
                <a:spcPct val="0"/>
              </a:spcBef>
              <a:buFontTx/>
              <a:buNone/>
            </a:pPr>
            <a:endParaRPr lang="en-GB" altLang="en-US" sz="2800">
              <a:cs typeface="Calibri" panose="020F0502020204030204" pitchFamily="34" charset="0"/>
            </a:endParaRPr>
          </a:p>
        </p:txBody>
      </p:sp>
      <p:sp>
        <p:nvSpPr>
          <p:cNvPr id="4" name="object 8"/>
          <p:cNvSpPr txBox="1"/>
          <p:nvPr/>
        </p:nvSpPr>
        <p:spPr>
          <a:xfrm>
            <a:off x="971550" y="3940175"/>
            <a:ext cx="6480175" cy="276225"/>
          </a:xfrm>
          <a:prstGeom prst="rect">
            <a:avLst/>
          </a:prstGeom>
          <a:solidFill>
            <a:srgbClr val="F7F7F7"/>
          </a:solidFill>
          <a:ln w="25305">
            <a:solidFill>
              <a:srgbClr val="DDDDDD"/>
            </a:solidFill>
          </a:ln>
        </p:spPr>
        <p:txBody>
          <a:bodyPr lIns="0" tIns="0" rIns="0" bIns="0">
            <a:spAutoFit/>
          </a:bodyPr>
          <a:lstStyle/>
          <a:p>
            <a:pPr eaLnBrk="1" hangingPunct="1">
              <a:defRPr/>
            </a:pPr>
            <a:r>
              <a:rPr lang="en-GB" spc="-10" dirty="0">
                <a:solidFill>
                  <a:srgbClr val="666666"/>
                </a:solidFill>
                <a:latin typeface="Courier New"/>
                <a:cs typeface="Courier New"/>
              </a:rPr>
              <a:t>$ </a:t>
            </a:r>
            <a:r>
              <a:rPr spc="-10" dirty="0" err="1">
                <a:latin typeface="Courier New"/>
                <a:cs typeface="Courier New"/>
              </a:rPr>
              <a:t>cf</a:t>
            </a:r>
            <a:r>
              <a:rPr spc="-10" dirty="0">
                <a:solidFill>
                  <a:srgbClr val="666666"/>
                </a:solidFill>
                <a:latin typeface="Courier New"/>
                <a:cs typeface="Courier New"/>
              </a:rPr>
              <a:t>-</a:t>
            </a:r>
            <a:r>
              <a:rPr spc="-10" dirty="0">
                <a:latin typeface="Courier New"/>
                <a:cs typeface="Courier New"/>
              </a:rPr>
              <a:t>checker</a:t>
            </a:r>
            <a:r>
              <a:rPr spc="-5" dirty="0">
                <a:latin typeface="Courier New"/>
                <a:cs typeface="Courier New"/>
              </a:rPr>
              <a:t> </a:t>
            </a:r>
            <a:r>
              <a:rPr spc="-10" dirty="0">
                <a:latin typeface="Courier New"/>
                <a:cs typeface="Courier New"/>
              </a:rPr>
              <a:t>data</a:t>
            </a:r>
            <a:r>
              <a:rPr spc="-10" dirty="0">
                <a:solidFill>
                  <a:srgbClr val="666666"/>
                </a:solidFill>
                <a:latin typeface="Courier New"/>
                <a:cs typeface="Courier New"/>
              </a:rPr>
              <a:t>/</a:t>
            </a:r>
            <a:r>
              <a:rPr spc="-10" dirty="0">
                <a:latin typeface="Courier New"/>
                <a:cs typeface="Courier New"/>
              </a:rPr>
              <a:t>test</a:t>
            </a:r>
            <a:r>
              <a:rPr spc="-10" dirty="0">
                <a:solidFill>
                  <a:srgbClr val="666666"/>
                </a:solidFill>
                <a:latin typeface="Courier New"/>
                <a:cs typeface="Courier New"/>
              </a:rPr>
              <a:t>.</a:t>
            </a:r>
            <a:r>
              <a:rPr spc="-10" dirty="0">
                <a:latin typeface="Courier New"/>
                <a:cs typeface="Courier New"/>
              </a:rPr>
              <a:t>nc</a:t>
            </a:r>
            <a:endParaRPr dirty="0">
              <a:latin typeface="Courier New"/>
              <a:cs typeface="Courier New"/>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303213" y="249238"/>
            <a:ext cx="8229600" cy="1143000"/>
          </a:xfrm>
        </p:spPr>
        <p:txBody>
          <a:bodyPr/>
          <a:lstStyle/>
          <a:p>
            <a:r>
              <a:rPr lang="en-GB" altLang="en-US" b="1" smtClean="0"/>
              <a:t>Running the CF-checker</a:t>
            </a:r>
          </a:p>
        </p:txBody>
      </p:sp>
      <p:sp>
        <p:nvSpPr>
          <p:cNvPr id="3" name="TextBox 2"/>
          <p:cNvSpPr txBox="1"/>
          <p:nvPr/>
        </p:nvSpPr>
        <p:spPr>
          <a:xfrm>
            <a:off x="436563" y="1341438"/>
            <a:ext cx="8280400" cy="523875"/>
          </a:xfrm>
          <a:prstGeom prst="rect">
            <a:avLst/>
          </a:prstGeom>
          <a:noFill/>
        </p:spPr>
        <p:txBody>
          <a:bodyPr>
            <a:spAutoFit/>
          </a:bodyPr>
          <a:lstStyle/>
          <a:p>
            <a:pPr marL="12700" algn="just" eaLnBrk="1" hangingPunct="1">
              <a:spcBef>
                <a:spcPts val="590"/>
              </a:spcBef>
              <a:defRPr/>
            </a:pPr>
            <a:r>
              <a:rPr lang="en-GB" sz="2800" spc="-5" dirty="0">
                <a:latin typeface="Calibri" panose="020F0502020204030204" pitchFamily="34" charset="0"/>
                <a:cs typeface="Calibri" panose="020F0502020204030204" pitchFamily="34" charset="0"/>
              </a:rPr>
              <a:t>Let</a:t>
            </a:r>
            <a:r>
              <a:rPr lang="en-GB" sz="2800" spc="-60" dirty="0">
                <a:latin typeface="Calibri" panose="020F0502020204030204" pitchFamily="34" charset="0"/>
                <a:cs typeface="Calibri" panose="020F0502020204030204" pitchFamily="34" charset="0"/>
              </a:rPr>
              <a:t>'</a:t>
            </a:r>
            <a:r>
              <a:rPr lang="en-GB" sz="2800" spc="-5" dirty="0">
                <a:latin typeface="Calibri" panose="020F0502020204030204" pitchFamily="34" charset="0"/>
                <a:cs typeface="Calibri" panose="020F0502020204030204" pitchFamily="34" charset="0"/>
              </a:rPr>
              <a:t>s </a:t>
            </a:r>
            <a:r>
              <a:rPr lang="en-GB" sz="2800" spc="-5" dirty="0">
                <a:latin typeface="Calibri" panose="020F0502020204030204" pitchFamily="34" charset="0"/>
                <a:cs typeface="Calibri" panose="020F0502020204030204" pitchFamily="34" charset="0"/>
              </a:rPr>
              <a:t>check the </a:t>
            </a:r>
            <a:r>
              <a:rPr lang="en-GB" sz="2800" spc="-20" dirty="0">
                <a:latin typeface="Calibri" panose="020F0502020204030204" pitchFamily="34" charset="0"/>
                <a:cs typeface="Calibri" panose="020F0502020204030204" pitchFamily="34" charset="0"/>
              </a:rPr>
              <a:t>file</a:t>
            </a:r>
            <a:r>
              <a:rPr lang="en-GB" sz="2800" spc="-5" dirty="0">
                <a:latin typeface="Calibri" panose="020F0502020204030204" pitchFamily="34" charset="0"/>
                <a:cs typeface="Calibri" panose="020F0502020204030204" pitchFamily="34" charset="0"/>
              </a:rPr>
              <a:t> </a:t>
            </a:r>
            <a:r>
              <a:rPr lang="en-GB" sz="2800" spc="-10" dirty="0">
                <a:latin typeface="Calibri" panose="020F0502020204030204" pitchFamily="34" charset="0"/>
                <a:cs typeface="Calibri" panose="020F0502020204030204" pitchFamily="34" charset="0"/>
              </a:rPr>
              <a:t>we</a:t>
            </a:r>
            <a:r>
              <a:rPr lang="en-GB" sz="2800" spc="-5" dirty="0">
                <a:latin typeface="Calibri" panose="020F0502020204030204" pitchFamily="34" charset="0"/>
                <a:cs typeface="Calibri" panose="020F0502020204030204" pitchFamily="34" charset="0"/>
              </a:rPr>
              <a:t> h</a:t>
            </a:r>
            <a:r>
              <a:rPr lang="en-GB" sz="2800" spc="-25" dirty="0">
                <a:latin typeface="Calibri" panose="020F0502020204030204" pitchFamily="34" charset="0"/>
                <a:cs typeface="Calibri" panose="020F0502020204030204" pitchFamily="34" charset="0"/>
              </a:rPr>
              <a:t>a</a:t>
            </a:r>
            <a:r>
              <a:rPr lang="en-GB" sz="2800" spc="-20" dirty="0">
                <a:latin typeface="Calibri" panose="020F0502020204030204" pitchFamily="34" charset="0"/>
                <a:cs typeface="Calibri" panose="020F0502020204030204" pitchFamily="34" charset="0"/>
              </a:rPr>
              <a:t>v</a:t>
            </a:r>
            <a:r>
              <a:rPr lang="en-GB" sz="2800" spc="-5" dirty="0">
                <a:latin typeface="Calibri" panose="020F0502020204030204" pitchFamily="34" charset="0"/>
                <a:cs typeface="Calibri" panose="020F0502020204030204" pitchFamily="34" charset="0"/>
              </a:rPr>
              <a:t>e created for compliance.</a:t>
            </a:r>
            <a:endParaRPr lang="en-GB" sz="2800" dirty="0">
              <a:latin typeface="Calibri" panose="020F0502020204030204" pitchFamily="34" charset="0"/>
              <a:cs typeface="Calibri" panose="020F0502020204030204" pitchFamily="34" charset="0"/>
            </a:endParaRPr>
          </a:p>
        </p:txBody>
      </p:sp>
      <p:sp>
        <p:nvSpPr>
          <p:cNvPr id="10244" name="Rectangle 1"/>
          <p:cNvSpPr>
            <a:spLocks noChangeArrowheads="1"/>
          </p:cNvSpPr>
          <p:nvPr/>
        </p:nvSpPr>
        <p:spPr bwMode="auto">
          <a:xfrm>
            <a:off x="611188" y="2060575"/>
            <a:ext cx="76152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NetCDF FILE: data/test.nc</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Using CF Checker Version 2.0.5 Checking against CF Version CF-1.6</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Using Standard Name Table Version 26 (2013-11-08T06:09:34Z) Using Area Type Table Version 2 (10 July 2013)</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(2.6.1): No 'Conventions' attribute present</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latitude</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 ERROR (3.1): Invalid units:  degrees north</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level</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611188" y="2149475"/>
            <a:ext cx="761523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sz="1600">
                <a:solidFill>
                  <a:schemeClr val="tx1"/>
                </a:solidFill>
                <a:latin typeface="Calibri" panose="020F0502020204030204" pitchFamily="34" charset="0"/>
              </a:defRPr>
            </a:lvl9pPr>
          </a:lstStyle>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temp</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longitude</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WARNING (3): No standard_name or long_name attribute specified ERROR (3.1): Invalid units:  degrees east</a:t>
            </a:r>
          </a:p>
          <a:p>
            <a:pPr eaLnBrk="1" hangingPunct="1">
              <a:lnSpc>
                <a:spcPct val="100000"/>
              </a:lnSpc>
              <a:spcBef>
                <a:spcPct val="0"/>
              </a:spcBef>
              <a:buFontTx/>
              <a:buNone/>
            </a:pPr>
            <a:endParaRPr lang="en-GB" altLang="en-US" sz="1400">
              <a:latin typeface="Courier New" panose="02070309020205020404" pitchFamily="49" charset="0"/>
              <a:cs typeface="Courier New" panose="02070309020205020404" pitchFamily="49" charset="0"/>
            </a:endParaRP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Checking variable: time</a:t>
            </a:r>
          </a:p>
          <a:p>
            <a:pPr eaLnBrk="1" hangingPunct="1">
              <a:lnSpc>
                <a:spcPct val="100000"/>
              </a:lnSpc>
              <a:spcBef>
                <a:spcPct val="0"/>
              </a:spcBef>
              <a:buFontTx/>
              <a:buNone/>
            </a:pPr>
            <a:r>
              <a:rPr lang="en-GB" altLang="en-US" sz="1400">
                <a:latin typeface="Courier New" panose="02070309020205020404" pitchFamily="49" charset="0"/>
                <a:cs typeface="Courier New" panose="02070309020205020404" pitchFamily="49" charset="0"/>
              </a:rPr>
              <a:t>------------------</a:t>
            </a:r>
          </a:p>
        </p:txBody>
      </p:sp>
      <p:sp>
        <p:nvSpPr>
          <p:cNvPr id="11267" name="Title 1"/>
          <p:cNvSpPr txBox="1">
            <a:spLocks/>
          </p:cNvSpPr>
          <p:nvPr/>
        </p:nvSpPr>
        <p:spPr bwMode="auto">
          <a:xfrm>
            <a:off x="303213" y="2492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GB" altLang="en-US" sz="3200" b="1">
                <a:latin typeface="Calibri" panose="020F0502020204030204" pitchFamily="34" charset="0"/>
                <a:cs typeface="Calibri" panose="020F0502020204030204" pitchFamily="34" charset="0"/>
              </a:rPr>
              <a:t>Running the CF-checker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0" y="274638"/>
            <a:ext cx="8229600" cy="1143000"/>
          </a:xfrm>
        </p:spPr>
        <p:txBody>
          <a:bodyPr/>
          <a:lstStyle/>
          <a:p>
            <a:r>
              <a:rPr lang="en-GB" altLang="en-US" b="1" smtClean="0"/>
              <a:t>Further reading</a:t>
            </a:r>
          </a:p>
        </p:txBody>
      </p:sp>
      <p:sp>
        <p:nvSpPr>
          <p:cNvPr id="3" name="TextBox 2"/>
          <p:cNvSpPr txBox="1"/>
          <p:nvPr/>
        </p:nvSpPr>
        <p:spPr>
          <a:xfrm>
            <a:off x="468313" y="1609725"/>
            <a:ext cx="8280400" cy="3416300"/>
          </a:xfrm>
          <a:prstGeom prst="rect">
            <a:avLst/>
          </a:prstGeom>
          <a:noFill/>
        </p:spPr>
        <p:txBody>
          <a:bodyPr>
            <a:spAutoFit/>
          </a:bodyPr>
          <a:lstStyle/>
          <a:p>
            <a:pPr eaLnBrk="1" hangingPunct="1">
              <a:defRPr/>
            </a:pPr>
            <a:r>
              <a:rPr lang="en-GB" sz="2800" spc="-5" dirty="0">
                <a:latin typeface="Calibri" panose="020F0502020204030204" pitchFamily="34" charset="0"/>
                <a:cs typeface="Calibri" panose="020F0502020204030204" pitchFamily="34" charset="0"/>
              </a:rPr>
              <a:t>You can </a:t>
            </a:r>
            <a:r>
              <a:rPr lang="en-GB" sz="2800" spc="-5">
                <a:latin typeface="Calibri" panose="020F0502020204030204" pitchFamily="34" charset="0"/>
                <a:cs typeface="Calibri" panose="020F0502020204030204" pitchFamily="34" charset="0"/>
              </a:rPr>
              <a:t>use the online CF-checker here:</a:t>
            </a:r>
            <a:endParaRPr lang="en-GB" sz="2800" spc="-5" dirty="0">
              <a:latin typeface="Calibri" panose="020F0502020204030204" pitchFamily="34" charset="0"/>
              <a:cs typeface="Calibri" panose="020F0502020204030204" pitchFamily="34" charset="0"/>
            </a:endParaRPr>
          </a:p>
          <a:p>
            <a:pPr eaLnBrk="1" hangingPunct="1">
              <a:defRPr/>
            </a:pPr>
            <a:r>
              <a:rPr lang="en-GB" sz="2800" spc="-5" dirty="0">
                <a:latin typeface="Calibri" panose="020F0502020204030204" pitchFamily="34" charset="0"/>
                <a:cs typeface="Calibri" panose="020F0502020204030204" pitchFamily="34" charset="0"/>
              </a:rPr>
              <a:t>  </a:t>
            </a:r>
            <a:r>
              <a:rPr lang="en-GB" sz="2800" spc="-5" dirty="0">
                <a:latin typeface="Calibri" panose="020F0502020204030204" pitchFamily="34" charset="0"/>
                <a:cs typeface="Calibri" panose="020F0502020204030204" pitchFamily="34" charset="0"/>
                <a:hlinkClick r:id="rId2"/>
              </a:rPr>
              <a:t>http://puma.nerc.ac.uk/cgi-bin/cf-checker.pl</a:t>
            </a:r>
            <a:endParaRPr lang="en-GB" sz="2800" spc="-5" dirty="0">
              <a:latin typeface="Calibri" panose="020F0502020204030204" pitchFamily="34" charset="0"/>
              <a:cs typeface="Calibri" panose="020F0502020204030204" pitchFamily="34" charset="0"/>
            </a:endParaRPr>
          </a:p>
          <a:p>
            <a:pPr eaLnBrk="1" hangingPunct="1">
              <a:defRPr/>
            </a:pPr>
            <a:endParaRPr lang="en-GB" sz="2800" spc="-5" dirty="0">
              <a:latin typeface="Calibri" panose="020F0502020204030204" pitchFamily="34" charset="0"/>
              <a:cs typeface="Calibri" panose="020F0502020204030204" pitchFamily="34" charset="0"/>
            </a:endParaRPr>
          </a:p>
          <a:p>
            <a:pPr eaLnBrk="1" hangingPunct="1">
              <a:defRPr/>
            </a:pPr>
            <a:r>
              <a:rPr lang="en-GB" sz="2800" spc="-5" dirty="0">
                <a:latin typeface="Calibri" panose="020F0502020204030204" pitchFamily="34" charset="0"/>
                <a:cs typeface="Calibri" panose="020F0502020204030204" pitchFamily="34" charset="0"/>
              </a:rPr>
              <a:t>CF-checker code:</a:t>
            </a:r>
          </a:p>
          <a:p>
            <a:pPr eaLnBrk="1" hangingPunct="1">
              <a:defRPr/>
            </a:pPr>
            <a:r>
              <a:rPr lang="en-GB" sz="2800" spc="-5" dirty="0">
                <a:latin typeface="Calibri" panose="020F0502020204030204" pitchFamily="34" charset="0"/>
                <a:cs typeface="Calibri" panose="020F0502020204030204" pitchFamily="34" charset="0"/>
              </a:rPr>
              <a:t>  </a:t>
            </a:r>
            <a:r>
              <a:rPr lang="en-GB" sz="2800" spc="-5" dirty="0">
                <a:latin typeface="Calibri" panose="020F0502020204030204" pitchFamily="34" charset="0"/>
                <a:cs typeface="Calibri" panose="020F0502020204030204" pitchFamily="34" charset="0"/>
                <a:hlinkClick r:id="rId3"/>
              </a:rPr>
              <a:t>https://github.com/cedadev/cf-checker</a:t>
            </a:r>
            <a:endParaRPr lang="en-GB" sz="2800" spc="-5" dirty="0">
              <a:latin typeface="Calibri" panose="020F0502020204030204" pitchFamily="34" charset="0"/>
              <a:cs typeface="Calibri" panose="020F0502020204030204" pitchFamily="34" charset="0"/>
            </a:endParaRPr>
          </a:p>
          <a:p>
            <a:pPr eaLnBrk="1" hangingPunct="1">
              <a:defRPr/>
            </a:pPr>
            <a:endParaRPr lang="en-GB" sz="2800" spc="-5" dirty="0">
              <a:latin typeface="Calibri" panose="020F0502020204030204" pitchFamily="34" charset="0"/>
              <a:cs typeface="Calibri" panose="020F0502020204030204" pitchFamily="34" charset="0"/>
            </a:endParaRPr>
          </a:p>
          <a:p>
            <a:pPr eaLnBrk="1" hangingPunct="1">
              <a:defRPr/>
            </a:pPr>
            <a:endParaRPr lang="en-GB" sz="2000" spc="-5" dirty="0">
              <a:latin typeface="Calibri" panose="020F0502020204030204" pitchFamily="34" charset="0"/>
              <a:cs typeface="Calibri" panose="020F0502020204030204" pitchFamily="34" charset="0"/>
            </a:endParaRPr>
          </a:p>
          <a:p>
            <a:pPr eaLnBrk="1" hangingPunct="1">
              <a:defRPr/>
            </a:pPr>
            <a:endParaRPr lang="en-GB" sz="28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KRI-stfc-nerc-ceda-ncas-nceo-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Presentation-Template.pptx" id="{64E64C99-32AD-4DBD-A783-777FE8AFCFC7}" vid="{E2F161C3-CD8D-4EA6-9FFF-942FC8390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UKRI-stfc-nerc-ceda-ncas-nceo-Presentation-Template</Template>
  <TotalTime>20538</TotalTime>
  <Words>247</Words>
  <Application>Microsoft Office PowerPoint</Application>
  <PresentationFormat>On-screen Show (4:3)</PresentationFormat>
  <Paragraphs>48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Courier New</vt:lpstr>
      <vt:lpstr>UKRI-stfc-nerc-ceda-ncas-nceo-Presentation-Template</vt:lpstr>
      <vt:lpstr>Read and Write Data</vt:lpstr>
      <vt:lpstr>What is the CF-Checker?</vt:lpstr>
      <vt:lpstr>Running the CF-checker</vt:lpstr>
      <vt:lpstr>PowerPoint Presentation</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Authorised User</dc:creator>
  <cp:lastModifiedBy>Godfrey, Tommy (STFC,RAL,RALSP)</cp:lastModifiedBy>
  <cp:revision>51</cp:revision>
  <dcterms:created xsi:type="dcterms:W3CDTF">2014-02-27T16:12:17Z</dcterms:created>
  <dcterms:modified xsi:type="dcterms:W3CDTF">2018-10-09T09:37:45Z</dcterms:modified>
</cp:coreProperties>
</file>