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3"/>
  </p:notesMasterIdLst>
  <p:sldIdLst>
    <p:sldId id="282" r:id="rId2"/>
    <p:sldId id="257" r:id="rId3"/>
    <p:sldId id="281" r:id="rId4"/>
    <p:sldId id="280" r:id="rId5"/>
    <p:sldId id="258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8" r:id="rId21"/>
    <p:sldId id="277" r:id="rId22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 PL UMing HK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 PL UMing HK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 PL UMing HK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 PL UMing HK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 PL UMing HK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 PL UMing HK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 PL UMing HK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 PL UMing HK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 PL UMing HK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00"/>
    <a:srgbClr val="CCECFF"/>
    <a:srgbClr val="D3E7E7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5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 smtClean="0"/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C1E15BF9-2AF3-481B-8CFE-9F9F250803B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84C128-B77A-44E0-9006-1B33C67BD337}" type="slidenum">
              <a:rPr lang="en-GB" altLang="en-US">
                <a:latin typeface="Calibri" panose="020F0502020204030204" pitchFamily="34" charset="0"/>
                <a:cs typeface="AR PL UMing H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GB" altLang="en-US">
              <a:latin typeface="Calibri" panose="020F0502020204030204" pitchFamily="34" charset="0"/>
              <a:cs typeface="AR PL UMing HK" charset="0"/>
            </a:endParaRPr>
          </a:p>
        </p:txBody>
      </p:sp>
      <p:sp>
        <p:nvSpPr>
          <p:cNvPr id="1024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873B5F5-D354-4B47-9819-3DC02E02EF85}" type="slidenum">
              <a:rPr lang="en-GB" altLang="en-US">
                <a:latin typeface="Calibri" panose="020F0502020204030204" pitchFamily="34" charset="0"/>
                <a:cs typeface="AR PL UMing H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GB" altLang="en-US">
              <a:latin typeface="Calibri" panose="020F0502020204030204" pitchFamily="34" charset="0"/>
              <a:cs typeface="AR PL UMing HK" charset="0"/>
            </a:endParaRPr>
          </a:p>
        </p:txBody>
      </p:sp>
      <p:sp>
        <p:nvSpPr>
          <p:cNvPr id="3072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E17D0F5-FEDC-42CF-B58F-24D5A29A5E8B}" type="slidenum">
              <a:rPr lang="en-GB" altLang="en-US">
                <a:latin typeface="Calibri" panose="020F0502020204030204" pitchFamily="34" charset="0"/>
                <a:cs typeface="AR PL UMing H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GB" altLang="en-US">
              <a:latin typeface="Calibri" panose="020F0502020204030204" pitchFamily="34" charset="0"/>
              <a:cs typeface="AR PL UMing HK" charset="0"/>
            </a:endParaRPr>
          </a:p>
        </p:txBody>
      </p:sp>
      <p:sp>
        <p:nvSpPr>
          <p:cNvPr id="3277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93EC318-5154-4577-B0AA-6822AFD65E88}" type="slidenum">
              <a:rPr lang="en-GB" altLang="en-US">
                <a:latin typeface="Calibri" panose="020F0502020204030204" pitchFamily="34" charset="0"/>
                <a:cs typeface="AR PL UMing H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GB" altLang="en-US">
              <a:latin typeface="Calibri" panose="020F0502020204030204" pitchFamily="34" charset="0"/>
              <a:cs typeface="AR PL UMing HK" charset="0"/>
            </a:endParaRPr>
          </a:p>
        </p:txBody>
      </p:sp>
      <p:sp>
        <p:nvSpPr>
          <p:cNvPr id="3481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608C0B-7E73-4E07-AF6C-62ED627BA1F3}" type="slidenum">
              <a:rPr lang="en-GB" altLang="en-US">
                <a:latin typeface="Calibri" panose="020F0502020204030204" pitchFamily="34" charset="0"/>
                <a:cs typeface="AR PL UMing H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GB" altLang="en-US">
              <a:latin typeface="Calibri" panose="020F0502020204030204" pitchFamily="34" charset="0"/>
              <a:cs typeface="AR PL UMing HK" charset="0"/>
            </a:endParaRPr>
          </a:p>
        </p:txBody>
      </p:sp>
      <p:sp>
        <p:nvSpPr>
          <p:cNvPr id="3686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27A760-0859-4741-AB1C-D158EB52462C}" type="slidenum">
              <a:rPr lang="en-GB" altLang="en-US">
                <a:latin typeface="Calibri" panose="020F0502020204030204" pitchFamily="34" charset="0"/>
                <a:cs typeface="AR PL UMing H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GB" altLang="en-US">
              <a:latin typeface="Calibri" panose="020F0502020204030204" pitchFamily="34" charset="0"/>
              <a:cs typeface="AR PL UMing HK" charset="0"/>
            </a:endParaRPr>
          </a:p>
        </p:txBody>
      </p:sp>
      <p:sp>
        <p:nvSpPr>
          <p:cNvPr id="3891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Text Box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>
                <a:cs typeface="Times New Roman" panose="02020603050405020304" pitchFamily="18" charset="0"/>
              </a:rPr>
              <a:t>All the calendars currently defined in the </a:t>
            </a:r>
            <a:r>
              <a:rPr lang="en-GB" altLang="en-US" smtClean="0">
                <a:solidFill>
                  <a:srgbClr val="376F62"/>
                </a:solidFill>
                <a:cs typeface="Times New Roman" panose="02020603050405020304" pitchFamily="18" charset="0"/>
              </a:rPr>
              <a:t>CF metadata convention </a:t>
            </a:r>
            <a:r>
              <a:rPr lang="en-GB" altLang="en-US" smtClean="0">
                <a:cs typeface="Times New Roman" panose="02020603050405020304" pitchFamily="18" charset="0"/>
              </a:rPr>
              <a:t>are supported. A function called </a:t>
            </a:r>
            <a:r>
              <a:rPr lang="en-GB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date2index() </a:t>
            </a:r>
            <a:r>
              <a:rPr lang="en-GB" altLang="en-US" smtClean="0">
                <a:cs typeface="Times New Roman" panose="02020603050405020304" pitchFamily="18" charset="0"/>
              </a:rPr>
              <a:t>is also provided which returns the indices of a netCDF time variable corresponding to a sequence of datetime instances.</a:t>
            </a:r>
          </a:p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smtClean="0">
              <a:cs typeface="Times New Roman" panose="02020603050405020304" pitchFamily="18" charset="0"/>
            </a:endParaRPr>
          </a:p>
        </p:txBody>
      </p:sp>
      <p:sp>
        <p:nvSpPr>
          <p:cNvPr id="38917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8DA4C84-E1F8-46BE-97AC-C1ABF3BAF94B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0474965-C3E9-4C07-BE8E-675F470F3E44}" type="slidenum">
              <a:rPr lang="en-GB" altLang="en-US">
                <a:latin typeface="Calibri" panose="020F0502020204030204" pitchFamily="34" charset="0"/>
                <a:cs typeface="AR PL UMing H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GB" altLang="en-US">
              <a:latin typeface="Calibri" panose="020F0502020204030204" pitchFamily="34" charset="0"/>
              <a:cs typeface="AR PL UMing HK" charset="0"/>
            </a:endParaRPr>
          </a:p>
        </p:txBody>
      </p:sp>
      <p:sp>
        <p:nvSpPr>
          <p:cNvPr id="4096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FE4F9FA-BEE3-408D-9A72-935B37C349E4}" type="slidenum">
              <a:rPr lang="en-GB" altLang="en-US">
                <a:latin typeface="Calibri" panose="020F0502020204030204" pitchFamily="34" charset="0"/>
                <a:cs typeface="AR PL UMing H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GB" altLang="en-US">
              <a:latin typeface="Calibri" panose="020F0502020204030204" pitchFamily="34" charset="0"/>
              <a:cs typeface="AR PL UMing HK" charset="0"/>
            </a:endParaRPr>
          </a:p>
        </p:txBody>
      </p:sp>
      <p:sp>
        <p:nvSpPr>
          <p:cNvPr id="4301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8FA89E4-12DB-41A9-A13B-72833C82C371}" type="slidenum">
              <a:rPr lang="en-GB" altLang="en-US">
                <a:latin typeface="Calibri" panose="020F0502020204030204" pitchFamily="34" charset="0"/>
                <a:cs typeface="AR PL UMing H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GB" altLang="en-US">
              <a:latin typeface="Calibri" panose="020F0502020204030204" pitchFamily="34" charset="0"/>
              <a:cs typeface="AR PL UMing HK" charset="0"/>
            </a:endParaRPr>
          </a:p>
        </p:txBody>
      </p:sp>
      <p:sp>
        <p:nvSpPr>
          <p:cNvPr id="4608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4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B7763B2-93B5-413E-956B-4382299DBD93}" type="slidenum">
              <a:rPr lang="en-GB" altLang="en-US">
                <a:latin typeface="Calibri" panose="020F0502020204030204" pitchFamily="34" charset="0"/>
                <a:cs typeface="AR PL UMing H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GB" altLang="en-US">
              <a:latin typeface="Calibri" panose="020F0502020204030204" pitchFamily="34" charset="0"/>
              <a:cs typeface="AR PL UMing HK" charset="0"/>
            </a:endParaRPr>
          </a:p>
        </p:txBody>
      </p:sp>
      <p:sp>
        <p:nvSpPr>
          <p:cNvPr id="1433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43C2A1-D71B-4B41-9DC8-108936761378}" type="slidenum">
              <a:rPr lang="en-GB" altLang="en-US">
                <a:latin typeface="Calibri" panose="020F0502020204030204" pitchFamily="34" charset="0"/>
                <a:cs typeface="AR PL UMing H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GB" altLang="en-US">
              <a:latin typeface="Calibri" panose="020F0502020204030204" pitchFamily="34" charset="0"/>
              <a:cs typeface="AR PL UMing HK" charset="0"/>
            </a:endParaRPr>
          </a:p>
        </p:txBody>
      </p:sp>
      <p:sp>
        <p:nvSpPr>
          <p:cNvPr id="1638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5CB81B4-514C-4917-81B3-4CCC33453B49}" type="slidenum">
              <a:rPr lang="en-GB" altLang="en-US">
                <a:latin typeface="Calibri" panose="020F0502020204030204" pitchFamily="34" charset="0"/>
                <a:cs typeface="AR PL UMing H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GB" altLang="en-US">
              <a:latin typeface="Calibri" panose="020F0502020204030204" pitchFamily="34" charset="0"/>
              <a:cs typeface="AR PL UMing HK" charset="0"/>
            </a:endParaRPr>
          </a:p>
        </p:txBody>
      </p:sp>
      <p:sp>
        <p:nvSpPr>
          <p:cNvPr id="1843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B3C697E-A081-49C7-A8FE-DEB799600627}" type="slidenum">
              <a:rPr lang="en-GB" altLang="en-US">
                <a:latin typeface="Calibri" panose="020F0502020204030204" pitchFamily="34" charset="0"/>
                <a:cs typeface="AR PL UMing H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GB" altLang="en-US">
              <a:latin typeface="Calibri" panose="020F0502020204030204" pitchFamily="34" charset="0"/>
              <a:cs typeface="AR PL UMing HK" charset="0"/>
            </a:endParaRPr>
          </a:p>
        </p:txBody>
      </p:sp>
      <p:sp>
        <p:nvSpPr>
          <p:cNvPr id="2048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4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17EE29-3821-4A25-A77C-22783938C359}" type="slidenum">
              <a:rPr lang="en-GB" altLang="en-US">
                <a:latin typeface="Calibri" panose="020F0502020204030204" pitchFamily="34" charset="0"/>
                <a:cs typeface="AR PL UMing H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GB" altLang="en-US">
              <a:latin typeface="Calibri" panose="020F0502020204030204" pitchFamily="34" charset="0"/>
              <a:cs typeface="AR PL UMing HK" charset="0"/>
            </a:endParaRPr>
          </a:p>
        </p:txBody>
      </p:sp>
      <p:sp>
        <p:nvSpPr>
          <p:cNvPr id="2253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53A7BEA-D400-48A1-8A26-2FBE55D71CF9}" type="slidenum">
              <a:rPr lang="en-GB" altLang="en-US">
                <a:latin typeface="Calibri" panose="020F0502020204030204" pitchFamily="34" charset="0"/>
                <a:cs typeface="AR PL UMing H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GB" altLang="en-US">
              <a:latin typeface="Calibri" panose="020F0502020204030204" pitchFamily="34" charset="0"/>
              <a:cs typeface="AR PL UMing HK" charset="0"/>
            </a:endParaRPr>
          </a:p>
        </p:txBody>
      </p:sp>
      <p:sp>
        <p:nvSpPr>
          <p:cNvPr id="2457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FA026D-A9F5-4F38-8269-CE0EA73BE554}" type="slidenum">
              <a:rPr lang="en-GB" altLang="en-US">
                <a:latin typeface="Calibri" panose="020F0502020204030204" pitchFamily="34" charset="0"/>
                <a:cs typeface="AR PL UMing H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GB" altLang="en-US">
              <a:latin typeface="Calibri" panose="020F0502020204030204" pitchFamily="34" charset="0"/>
              <a:cs typeface="AR PL UMing HK" charset="0"/>
            </a:endParaRPr>
          </a:p>
        </p:txBody>
      </p:sp>
      <p:sp>
        <p:nvSpPr>
          <p:cNvPr id="2662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A2A0C64-D94E-4819-8D5A-97DD18EDF97A}" type="slidenum">
              <a:rPr lang="en-GB" altLang="en-US">
                <a:latin typeface="Calibri" panose="020F0502020204030204" pitchFamily="34" charset="0"/>
                <a:cs typeface="AR PL UMing H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GB" altLang="en-US">
              <a:latin typeface="Calibri" panose="020F0502020204030204" pitchFamily="34" charset="0"/>
              <a:cs typeface="AR PL UMing HK" charset="0"/>
            </a:endParaRPr>
          </a:p>
        </p:txBody>
      </p:sp>
      <p:sp>
        <p:nvSpPr>
          <p:cNvPr id="2867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66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349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8414144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2889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5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dirty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3B1C43F-7A06-4043-A5A2-1083350E6B7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3644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Calibri" panose="020F050202020403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unidata.github.io/netcdf4-pytho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GB" altLang="en-US" smtClean="0"/>
              <a:t>Read and Write Data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r>
              <a:rPr lang="en-GB" altLang="en-US" smtClean="0"/>
              <a:t>Creating NetCDF files with Python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42900" y="4754563"/>
            <a:ext cx="8621713" cy="1266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002060"/>
                </a:solidFill>
                <a:latin typeface="+mn-lt"/>
                <a:cs typeface="Calibri" panose="020F0502020204030204" pitchFamily="34" charset="0"/>
              </a:rPr>
              <a:t>Thanks to all contributors: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GB" sz="700" dirty="0">
              <a:solidFill>
                <a:srgbClr val="002060"/>
              </a:solidFill>
              <a:latin typeface="+mn-lt"/>
              <a:cs typeface="Calibri" panose="020F0502020204030204" pitchFamily="34" charset="0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Ag Stephens and Andy Heap</a:t>
            </a:r>
            <a:endParaRPr lang="en-GB" sz="1400" dirty="0">
              <a:solidFill>
                <a:schemeClr val="tx1"/>
              </a:solidFill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4400" b="1">
                <a:solidFill>
                  <a:srgbClr val="000000"/>
                </a:solidFill>
                <a:latin typeface="Calibri" panose="020F0502020204030204" pitchFamily="34" charset="0"/>
              </a:rPr>
              <a:t>Attributes (global)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468313" y="1341438"/>
            <a:ext cx="8280400" cy="120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Global attributes are set by assigning values to 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Dataset 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instance variables. Attributes can be strings, numbers or sequences. Returning to our example: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539750" y="3068638"/>
            <a:ext cx="8147050" cy="1633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Attributes</a:t>
            </a:r>
          </a:p>
          <a:p>
            <a:pPr eaLnBrk="1" hangingPunct="1">
              <a:buSzPct val="100000"/>
              <a:defRPr/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dataset.description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'bogus example script' </a:t>
            </a:r>
          </a:p>
          <a:p>
            <a:pPr eaLnBrk="1" hangingPunct="1">
              <a:buSzPct val="100000"/>
              <a:defRPr/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dataset.history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'Created ' +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mytime.ctime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mytime.time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  <a:p>
            <a:pPr eaLnBrk="1" hangingPunct="1">
              <a:buSzPct val="100000"/>
              <a:defRPr/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dataset.source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'netCDF4 python module tutorial'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349250" y="444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4400" b="1">
                <a:solidFill>
                  <a:srgbClr val="000000"/>
                </a:solidFill>
                <a:latin typeface="Calibri" panose="020F0502020204030204" pitchFamily="34" charset="0"/>
              </a:rPr>
              <a:t>Variable attributes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611188" y="908050"/>
            <a:ext cx="8280400" cy="83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Variable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attributes are set by assigning values to 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Variable 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instance variables: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11188" y="1741488"/>
            <a:ext cx="7967662" cy="42497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#Assign variable attributes</a:t>
            </a:r>
          </a:p>
          <a:p>
            <a:pPr eaLnBrk="1" hangingPunct="1">
              <a:buSzPct val="100000"/>
              <a:defRPr/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longitudes.standard_name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='longitude'</a:t>
            </a:r>
          </a:p>
          <a:p>
            <a:pPr eaLnBrk="1" hangingPunct="1">
              <a:buSzPct val="100000"/>
              <a:defRPr/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longitudes.units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degree_east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SzPct val="100000"/>
              <a:defRPr/>
            </a:pPr>
            <a:endParaRPr lang="en-US" alt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SzPct val="100000"/>
              <a:defRPr/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latitudes.standard_name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='latitude'</a:t>
            </a:r>
          </a:p>
          <a:p>
            <a:pPr eaLnBrk="1" hangingPunct="1">
              <a:buSzPct val="100000"/>
              <a:defRPr/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latitudes.units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degree_north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</a:p>
          <a:p>
            <a:pPr eaLnBrk="1" hangingPunct="1">
              <a:buSzPct val="100000"/>
              <a:defRPr/>
            </a:pPr>
            <a:endParaRPr lang="en-US" alt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SzPct val="100000"/>
              <a:defRPr/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levels.standard_name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='pressure'</a:t>
            </a:r>
          </a:p>
          <a:p>
            <a:pPr eaLnBrk="1" hangingPunct="1">
              <a:buSzPct val="100000"/>
              <a:defRPr/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levels.units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hPa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SzPct val="100000"/>
              <a:defRPr/>
            </a:pPr>
            <a:endParaRPr lang="en-US" alt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SzPct val="100000"/>
              <a:defRPr/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times.standard_name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='time'</a:t>
            </a:r>
          </a:p>
          <a:p>
            <a:pPr eaLnBrk="1" hangingPunct="1">
              <a:buSzPct val="100000"/>
              <a:defRPr/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times.units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'hours since 0001-01-01 00:00:00' </a:t>
            </a:r>
          </a:p>
          <a:p>
            <a:pPr eaLnBrk="1" hangingPunct="1">
              <a:buSzPct val="100000"/>
              <a:defRPr/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times.calendar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gregorian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eaLnBrk="1" hangingPunct="1">
              <a:buSzPct val="100000"/>
              <a:defRPr/>
            </a:pPr>
            <a:endParaRPr lang="en-US" alt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SzPct val="100000"/>
              <a:defRPr/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temp.standard_name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air_temperature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eaLnBrk="1" hangingPunct="1">
              <a:buSzPct val="100000"/>
              <a:defRPr/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temp.units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'K'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4400" b="1">
                <a:solidFill>
                  <a:srgbClr val="000000"/>
                </a:solidFill>
                <a:latin typeface="Calibri" panose="020F0502020204030204" pitchFamily="34" charset="0"/>
              </a:rPr>
              <a:t>Accessing attributes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468313" y="1341438"/>
            <a:ext cx="82804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altLang="en-US" sz="2400" dirty="0" smtClean="0">
                <a:solidFill>
                  <a:srgbClr val="000000"/>
                </a:solidFill>
                <a:latin typeface="+mj-lt"/>
              </a:rPr>
              <a:t>Attributes are accessed as attributes of their relevant instances: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468313" y="2276475"/>
            <a:ext cx="7200900" cy="16335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465AF"/>
            </a:solidFill>
            <a:round/>
            <a:headEnd/>
            <a:tailEnd/>
          </a:ln>
          <a:effectLst/>
          <a:extLst/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alt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dataset.</a:t>
            </a:r>
            <a:r>
              <a:rPr lang="en-US" alt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n-US" alt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altLang="en-US" sz="2000" i="1" dirty="0" smtClean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bogus example script</a:t>
            </a:r>
          </a:p>
          <a:p>
            <a:pPr eaLnBrk="1" hangingPunct="1">
              <a:buClrTx/>
              <a:buFontTx/>
              <a:buNone/>
              <a:defRPr/>
            </a:pP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  <a:defRPr/>
            </a:pPr>
            <a:r>
              <a:rPr lang="en-US" alt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dataset.</a:t>
            </a:r>
            <a:r>
              <a:rPr lang="en-US" alt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history</a:t>
            </a:r>
            <a:r>
              <a:rPr lang="en-US" alt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altLang="en-US" sz="2000" i="1" dirty="0" smtClean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Created Mon Mar 17 01:12:31 2014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457200" y="11588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4400" b="1">
                <a:solidFill>
                  <a:srgbClr val="000000"/>
                </a:solidFill>
                <a:latin typeface="Calibri" panose="020F0502020204030204" pitchFamily="34" charset="0"/>
              </a:rPr>
              <a:t>Writing data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468313" y="1196975"/>
            <a:ext cx="8280400" cy="120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Now that you have a </a:t>
            </a:r>
            <a:r>
              <a:rPr lang="en-GB" altLang="en-US" sz="2400" dirty="0" err="1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netCDF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Variable 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instance, how do you put data into it? You can just treat it like an array and assign data to a slice.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539750" y="2924175"/>
            <a:ext cx="7893050" cy="1633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Writing data</a:t>
            </a:r>
          </a:p>
          <a:p>
            <a:pPr eaLnBrk="1" hangingPunct="1">
              <a:buSzPct val="100000"/>
              <a:defRPr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longitudes[:] =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(-180, 180, 2.5)</a:t>
            </a:r>
          </a:p>
          <a:p>
            <a:pPr eaLnBrk="1" hangingPunct="1">
              <a:buSzPct val="100000"/>
              <a:defRPr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latitudes[:] =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(-90, 91, 2.5)</a:t>
            </a:r>
          </a:p>
          <a:p>
            <a:pPr eaLnBrk="1" hangingPunct="1">
              <a:buSzPct val="100000"/>
              <a:defRPr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levels[:] = [1000, 900, 700, 500, 300, 100, 70, 50, 30, 10]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4400" b="1">
                <a:solidFill>
                  <a:srgbClr val="000000"/>
                </a:solidFill>
                <a:latin typeface="Calibri" panose="020F0502020204030204" pitchFamily="34" charset="0"/>
              </a:rPr>
              <a:t>Growing data along the unlimited dimension 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68313" y="1609725"/>
            <a:ext cx="8280400" cy="120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Unlike </a:t>
            </a:r>
            <a:r>
              <a:rPr lang="en-GB" altLang="en-US" sz="2400" dirty="0" err="1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NumPy's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array objects, </a:t>
            </a:r>
            <a:r>
              <a:rPr lang="en-GB" altLang="en-US" sz="2400" dirty="0" err="1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netCDF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Variable 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objects that have an unlimited dimension will grow along that dimension if you assign data outside the currently defined range of indices.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9750" y="3224213"/>
            <a:ext cx="7632700" cy="401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9pPr>
          </a:lstStyle>
          <a:p>
            <a:pPr eaLnBrk="1" hangingPunct="1">
              <a:buClrTx/>
              <a:defRPr/>
            </a:pPr>
            <a:r>
              <a:rPr lang="en-US" alt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temp[0:5,:,:,:] = uniform(size=(5,10,73,144))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9750" y="4149725"/>
            <a:ext cx="7993063" cy="120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altLang="en-US" sz="2400" b="1" dirty="0" smtClean="0">
                <a:solidFill>
                  <a:srgbClr val="000000"/>
                </a:solidFill>
                <a:latin typeface="+mj-lt"/>
              </a:rPr>
              <a:t>NOTE</a:t>
            </a:r>
            <a:r>
              <a:rPr lang="en-US" altLang="en-US" sz="2400" dirty="0" smtClean="0">
                <a:solidFill>
                  <a:srgbClr val="000000"/>
                </a:solidFill>
                <a:latin typeface="+mj-lt"/>
              </a:rPr>
              <a:t>: uniform is </a:t>
            </a:r>
            <a:r>
              <a:rPr lang="en-US" altLang="en-US" sz="2400" b="1" dirty="0" err="1" smtClean="0">
                <a:solidFill>
                  <a:srgbClr val="000000"/>
                </a:solidFill>
                <a:latin typeface="+mj-lt"/>
              </a:rPr>
              <a:t>numpy.random.uniform</a:t>
            </a:r>
            <a:r>
              <a:rPr lang="en-US" altLang="en-US" sz="2400" dirty="0" smtClean="0">
                <a:solidFill>
                  <a:srgbClr val="000000"/>
                </a:solidFill>
                <a:latin typeface="+mj-lt"/>
              </a:rPr>
              <a:t>(size = X) returns values from a uniform distribution in a </a:t>
            </a:r>
            <a:r>
              <a:rPr lang="en-US" altLang="en-US" sz="2400" dirty="0" err="1" smtClean="0">
                <a:solidFill>
                  <a:srgbClr val="000000"/>
                </a:solidFill>
                <a:latin typeface="+mj-lt"/>
              </a:rPr>
              <a:t>numpy</a:t>
            </a:r>
            <a:r>
              <a:rPr lang="en-US" altLang="en-US" sz="2400" dirty="0" smtClean="0">
                <a:solidFill>
                  <a:srgbClr val="000000"/>
                </a:solidFill>
                <a:latin typeface="+mj-lt"/>
              </a:rPr>
              <a:t> array with dimensions expressed in a tuple X.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457200" y="11588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4400" b="1">
                <a:solidFill>
                  <a:srgbClr val="000000"/>
                </a:solidFill>
                <a:latin typeface="Calibri" panose="020F0502020204030204" pitchFamily="34" charset="0"/>
              </a:rPr>
              <a:t>Defining date/times correctly (1)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68313" y="1196975"/>
            <a:ext cx="8280400" cy="415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GB" altLang="en-US" sz="2400" b="1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Time coordinate 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values pose a special challenge to </a:t>
            </a:r>
            <a:r>
              <a:rPr lang="en-GB" altLang="en-US" sz="2400" dirty="0" err="1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netCDF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users. Most metadata standards (such as CF and COARDS) specify that time should be measure relative to a fixed date using a certain calendar, with units specified like: </a:t>
            </a:r>
          </a:p>
          <a:p>
            <a:pPr eaLnBrk="1" hangingPunct="1">
              <a:buClrTx/>
              <a:buFontTx/>
              <a:buNone/>
              <a:defRPr/>
            </a:pPr>
            <a:endParaRPr lang="en-GB" altLang="en-US" sz="24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  <a:p>
            <a:pPr eaLnBrk="1" hangingPunct="1">
              <a:buClrTx/>
              <a:buFontTx/>
              <a:buNone/>
              <a:defRPr/>
            </a:pP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		"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hours since YY:MM:DD </a:t>
            </a:r>
            <a:r>
              <a:rPr lang="en-GB" altLang="en-US" sz="2400" dirty="0" err="1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hh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-mm-</a:t>
            </a:r>
            <a:r>
              <a:rPr lang="en-GB" altLang="en-US" sz="2400" dirty="0" err="1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ss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"</a:t>
            </a:r>
            <a:endParaRPr lang="en-GB" altLang="en-US" sz="2400" dirty="0" smtClean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  <a:p>
            <a:pPr eaLnBrk="1" hangingPunct="1">
              <a:buClrTx/>
              <a:buFontTx/>
              <a:buNone/>
              <a:defRPr/>
            </a:pPr>
            <a:endParaRPr lang="en-GB" altLang="en-US" sz="2400" dirty="0" smtClean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  <a:p>
            <a:pPr eaLnBrk="1" hangingPunct="1">
              <a:buClrTx/>
              <a:buFontTx/>
              <a:buNone/>
              <a:defRPr/>
            </a:pP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These units can be awkward to deal with, without a utility to convert the values to and from calendar dates. The functions  </a:t>
            </a:r>
            <a:r>
              <a:rPr lang="en-GB" altLang="en-US" sz="2400" b="1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num2date() 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and </a:t>
            </a:r>
            <a:r>
              <a:rPr lang="en-GB" altLang="en-US" sz="2400" b="1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date2num() 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are provided with this package to do just that. Here's an example of how they can be used…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4400" b="1">
                <a:solidFill>
                  <a:srgbClr val="000000"/>
                </a:solidFill>
                <a:latin typeface="Calibri" panose="020F0502020204030204" pitchFamily="34" charset="0"/>
              </a:rPr>
              <a:t>Defining date/times correctly (2)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68313" y="1395413"/>
            <a:ext cx="8135937" cy="2863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Fill in times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dates = []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alt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alt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range(5):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dates.append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(2001, 3, 1) + n * </a:t>
            </a: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timedelta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(hours=12))</a:t>
            </a:r>
          </a:p>
          <a:p>
            <a:pPr eaLnBrk="1" hangingPunct="1">
              <a:buClrTx/>
              <a:buFontTx/>
              <a:buNone/>
              <a:defRPr/>
            </a:pP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  <a:defRPr/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times[:] = date2num(dates, units=</a:t>
            </a: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times.units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calendar=</a:t>
            </a: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times.calendar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ClrTx/>
              <a:buFontTx/>
              <a:buNone/>
              <a:defRPr/>
            </a:pP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69888" y="4221163"/>
            <a:ext cx="8605837" cy="120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857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575" algn="l"/>
                <a:tab pos="942975" algn="l"/>
                <a:tab pos="1857375" algn="l"/>
                <a:tab pos="2771775" algn="l"/>
                <a:tab pos="3686175" algn="l"/>
                <a:tab pos="4600575" algn="l"/>
                <a:tab pos="5514975" algn="l"/>
                <a:tab pos="6429375" algn="l"/>
                <a:tab pos="7343775" algn="l"/>
                <a:tab pos="8258175" algn="l"/>
                <a:tab pos="9172575" algn="l"/>
                <a:tab pos="10086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575" algn="l"/>
                <a:tab pos="942975" algn="l"/>
                <a:tab pos="1857375" algn="l"/>
                <a:tab pos="2771775" algn="l"/>
                <a:tab pos="3686175" algn="l"/>
                <a:tab pos="4600575" algn="l"/>
                <a:tab pos="5514975" algn="l"/>
                <a:tab pos="6429375" algn="l"/>
                <a:tab pos="7343775" algn="l"/>
                <a:tab pos="8258175" algn="l"/>
                <a:tab pos="9172575" algn="l"/>
                <a:tab pos="10086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575" algn="l"/>
                <a:tab pos="942975" algn="l"/>
                <a:tab pos="1857375" algn="l"/>
                <a:tab pos="2771775" algn="l"/>
                <a:tab pos="3686175" algn="l"/>
                <a:tab pos="4600575" algn="l"/>
                <a:tab pos="5514975" algn="l"/>
                <a:tab pos="6429375" algn="l"/>
                <a:tab pos="7343775" algn="l"/>
                <a:tab pos="8258175" algn="l"/>
                <a:tab pos="9172575" algn="l"/>
                <a:tab pos="10086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575" algn="l"/>
                <a:tab pos="942975" algn="l"/>
                <a:tab pos="1857375" algn="l"/>
                <a:tab pos="2771775" algn="l"/>
                <a:tab pos="3686175" algn="l"/>
                <a:tab pos="4600575" algn="l"/>
                <a:tab pos="5514975" algn="l"/>
                <a:tab pos="6429375" algn="l"/>
                <a:tab pos="7343775" algn="l"/>
                <a:tab pos="8258175" algn="l"/>
                <a:tab pos="9172575" algn="l"/>
                <a:tab pos="10086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575" algn="l"/>
                <a:tab pos="942975" algn="l"/>
                <a:tab pos="1857375" algn="l"/>
                <a:tab pos="2771775" algn="l"/>
                <a:tab pos="3686175" algn="l"/>
                <a:tab pos="4600575" algn="l"/>
                <a:tab pos="5514975" algn="l"/>
                <a:tab pos="6429375" algn="l"/>
                <a:tab pos="7343775" algn="l"/>
                <a:tab pos="8258175" algn="l"/>
                <a:tab pos="9172575" algn="l"/>
                <a:tab pos="10086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575" algn="l"/>
                <a:tab pos="942975" algn="l"/>
                <a:tab pos="1857375" algn="l"/>
                <a:tab pos="2771775" algn="l"/>
                <a:tab pos="3686175" algn="l"/>
                <a:tab pos="4600575" algn="l"/>
                <a:tab pos="5514975" algn="l"/>
                <a:tab pos="6429375" algn="l"/>
                <a:tab pos="7343775" algn="l"/>
                <a:tab pos="8258175" algn="l"/>
                <a:tab pos="9172575" algn="l"/>
                <a:tab pos="10086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575" algn="l"/>
                <a:tab pos="942975" algn="l"/>
                <a:tab pos="1857375" algn="l"/>
                <a:tab pos="2771775" algn="l"/>
                <a:tab pos="3686175" algn="l"/>
                <a:tab pos="4600575" algn="l"/>
                <a:tab pos="5514975" algn="l"/>
                <a:tab pos="6429375" algn="l"/>
                <a:tab pos="7343775" algn="l"/>
                <a:tab pos="8258175" algn="l"/>
                <a:tab pos="9172575" algn="l"/>
                <a:tab pos="10086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575" algn="l"/>
                <a:tab pos="942975" algn="l"/>
                <a:tab pos="1857375" algn="l"/>
                <a:tab pos="2771775" algn="l"/>
                <a:tab pos="3686175" algn="l"/>
                <a:tab pos="4600575" algn="l"/>
                <a:tab pos="5514975" algn="l"/>
                <a:tab pos="6429375" algn="l"/>
                <a:tab pos="7343775" algn="l"/>
                <a:tab pos="8258175" algn="l"/>
                <a:tab pos="9172575" algn="l"/>
                <a:tab pos="10086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575" algn="l"/>
                <a:tab pos="942975" algn="l"/>
                <a:tab pos="1857375" algn="l"/>
                <a:tab pos="2771775" algn="l"/>
                <a:tab pos="3686175" algn="l"/>
                <a:tab pos="4600575" algn="l"/>
                <a:tab pos="5514975" algn="l"/>
                <a:tab pos="6429375" algn="l"/>
                <a:tab pos="7343775" algn="l"/>
                <a:tab pos="8258175" algn="l"/>
                <a:tab pos="9172575" algn="l"/>
                <a:tab pos="10086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altLang="en-US" sz="2400" b="1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num2date() </a:t>
            </a:r>
            <a:r>
              <a:rPr lang="en-US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converts numeric values of time in the specified </a:t>
            </a:r>
            <a:r>
              <a:rPr lang="en-US" altLang="en-US" sz="24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units </a:t>
            </a:r>
            <a:r>
              <a:rPr lang="en-US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and </a:t>
            </a:r>
            <a:r>
              <a:rPr lang="en-US" altLang="en-US" sz="24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calendar </a:t>
            </a:r>
            <a:r>
              <a:rPr lang="en-US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to </a:t>
            </a:r>
            <a:r>
              <a:rPr lang="en-US" altLang="en-US" sz="2400" dirty="0" err="1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datetime</a:t>
            </a:r>
            <a:r>
              <a:rPr lang="en-US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objects, and </a:t>
            </a:r>
            <a:r>
              <a:rPr lang="en-US" altLang="en-US" sz="2400" b="1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date2num() </a:t>
            </a:r>
            <a:r>
              <a:rPr lang="en-US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does the reverse.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457200" y="-100013"/>
            <a:ext cx="82296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4400" b="1">
                <a:solidFill>
                  <a:srgbClr val="000000"/>
                </a:solidFill>
                <a:latin typeface="Calibri" panose="020F0502020204030204" pitchFamily="34" charset="0"/>
              </a:rPr>
              <a:t> Accessing the date/times</a:t>
            </a: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95288" y="1001713"/>
            <a:ext cx="8375650" cy="4803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('time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(in units):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times.units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(times[:])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values (in units): hours since 0001-01-01 00:00:00.0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[ 17533104. 17533116. 17533128. 17533140. 17533152.]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('dates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corresponding to time values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:')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(num2date(times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[:], units=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times.units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calendar=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times.calendar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dates corresponding to time values: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US" altLang="en-US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datetime.datetime</a:t>
            </a:r>
            <a:r>
              <a:rPr lang="en-US" altLang="en-US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(2001, 3, 1, 0, 0) 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datetime.datetime</a:t>
            </a:r>
            <a:r>
              <a:rPr lang="en-US" altLang="en-US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(2001, 3, 1, 12, 0)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datetime.datetime</a:t>
            </a:r>
            <a:r>
              <a:rPr lang="en-US" altLang="en-US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(2001, 3, 2, 0, 0) 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datetime.datetime</a:t>
            </a:r>
            <a:r>
              <a:rPr lang="en-US" altLang="en-US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(2001, 3, 2, 12, 0)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datetime.datetime</a:t>
            </a:r>
            <a:r>
              <a:rPr lang="en-US" altLang="en-US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(2001, 3, 3, 0, 0)]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4400" b="1">
                <a:solidFill>
                  <a:srgbClr val="000000"/>
                </a:solidFill>
                <a:latin typeface="Calibri" panose="020F0502020204030204" pitchFamily="34" charset="0"/>
              </a:rPr>
              <a:t>Finally, let's write the file</a:t>
            </a: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468313" y="1609725"/>
            <a:ext cx="82804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Simply…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539750" y="2781300"/>
            <a:ext cx="6624638" cy="401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dataset.close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287338" y="117475"/>
            <a:ext cx="86772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2600" b="1">
                <a:solidFill>
                  <a:srgbClr val="000000"/>
                </a:solidFill>
                <a:latin typeface="Calibri" panose="020F0502020204030204" pitchFamily="34" charset="0"/>
              </a:rPr>
              <a:t>What does the output look like?  </a:t>
            </a:r>
            <a:r>
              <a:rPr lang="en-US" altLang="en-US" sz="2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ncdump -h test.nc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287338" y="620713"/>
            <a:ext cx="8532812" cy="5449887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SzPct val="100000"/>
              <a:defRPr/>
            </a:pPr>
            <a:r>
              <a:rPr lang="en-GB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netcdf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test </a:t>
            </a:r>
            <a:r>
              <a:rPr lang="en-GB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SzPct val="100000"/>
              <a:defRPr/>
            </a:pPr>
            <a:r>
              <a:rPr lang="en-GB" alt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dimensions:</a:t>
            </a:r>
          </a:p>
          <a:p>
            <a:pPr eaLnBrk="1" hangingPunct="1">
              <a:buSzPct val="100000"/>
              <a:defRPr/>
            </a:pP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longitude = 144 ;</a:t>
            </a:r>
          </a:p>
          <a:p>
            <a:pPr eaLnBrk="1" hangingPunct="1">
              <a:buSzPct val="100000"/>
              <a:defRPr/>
            </a:pP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latitude = 73 ;</a:t>
            </a:r>
          </a:p>
          <a:p>
            <a:pPr eaLnBrk="1" hangingPunct="1">
              <a:buSzPct val="100000"/>
              <a:defRPr/>
            </a:pP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level = 10 ;</a:t>
            </a:r>
          </a:p>
          <a:p>
            <a:pPr eaLnBrk="1" hangingPunct="1">
              <a:buSzPct val="100000"/>
              <a:defRPr/>
            </a:pP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time = UNLIMITED ; </a:t>
            </a:r>
            <a:r>
              <a:rPr lang="en-GB" alt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(5 currently)</a:t>
            </a:r>
          </a:p>
          <a:p>
            <a:pPr eaLnBrk="1" hangingPunct="1">
              <a:buSzPct val="100000"/>
              <a:defRPr/>
            </a:pPr>
            <a:r>
              <a:rPr lang="en-GB" altLang="en-US" sz="12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variables</a:t>
            </a:r>
            <a:r>
              <a:rPr lang="en-GB" altLang="en-US" sz="12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>
              <a:buSzPct val="100000"/>
              <a:defRPr/>
            </a:pP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GB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(time) ;</a:t>
            </a:r>
          </a:p>
          <a:p>
            <a:pPr eaLnBrk="1" hangingPunct="1">
              <a:buSzPct val="100000"/>
              <a:defRPr/>
            </a:pP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time:standard_name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"time" ;</a:t>
            </a:r>
          </a:p>
          <a:p>
            <a:pPr eaLnBrk="1" hangingPunct="1">
              <a:buSzPct val="100000"/>
              <a:defRPr/>
            </a:pP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time:units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"hours since 0001-01-01 00:00:00" ;</a:t>
            </a:r>
          </a:p>
          <a:p>
            <a:pPr eaLnBrk="1" hangingPunct="1">
              <a:buSzPct val="100000"/>
              <a:defRPr/>
            </a:pP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time:calendar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gregorian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;</a:t>
            </a:r>
          </a:p>
          <a:p>
            <a:pPr eaLnBrk="1" hangingPunct="1">
              <a:buSzPct val="100000"/>
              <a:defRPr/>
            </a:pP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(level) ;</a:t>
            </a:r>
          </a:p>
          <a:p>
            <a:pPr eaLnBrk="1" hangingPunct="1">
              <a:buSzPct val="100000"/>
              <a:defRPr/>
            </a:pP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level:standard_name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"pressure" ;</a:t>
            </a:r>
          </a:p>
          <a:p>
            <a:pPr eaLnBrk="1" hangingPunct="1">
              <a:buSzPct val="100000"/>
              <a:defRPr/>
            </a:pP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level:units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hPa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;</a:t>
            </a:r>
          </a:p>
          <a:p>
            <a:pPr eaLnBrk="1" hangingPunct="1">
              <a:buSzPct val="100000"/>
              <a:defRPr/>
            </a:pP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float </a:t>
            </a:r>
            <a:r>
              <a:rPr lang="en-GB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latitude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(latitude) ;</a:t>
            </a:r>
          </a:p>
          <a:p>
            <a:pPr eaLnBrk="1" hangingPunct="1">
              <a:buSzPct val="100000"/>
              <a:defRPr/>
            </a:pP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latitude:standard_name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"latitude" ;</a:t>
            </a:r>
          </a:p>
          <a:p>
            <a:pPr eaLnBrk="1" hangingPunct="1">
              <a:buSzPct val="100000"/>
              <a:defRPr/>
            </a:pP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latitude:units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degree_north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;</a:t>
            </a:r>
          </a:p>
          <a:p>
            <a:pPr eaLnBrk="1" hangingPunct="1">
              <a:buSzPct val="100000"/>
              <a:defRPr/>
            </a:pP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float </a:t>
            </a:r>
            <a:r>
              <a:rPr lang="en-GB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longitude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(longitude) ;</a:t>
            </a:r>
          </a:p>
          <a:p>
            <a:pPr eaLnBrk="1" hangingPunct="1">
              <a:buSzPct val="100000"/>
              <a:defRPr/>
            </a:pP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longitude:standard_name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"longitude" ;</a:t>
            </a:r>
          </a:p>
          <a:p>
            <a:pPr eaLnBrk="1" hangingPunct="1">
              <a:buSzPct val="100000"/>
              <a:defRPr/>
            </a:pP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longitude:units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degree_east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;</a:t>
            </a:r>
          </a:p>
          <a:p>
            <a:pPr eaLnBrk="1" hangingPunct="1">
              <a:buSzPct val="100000"/>
              <a:defRPr/>
            </a:pP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float </a:t>
            </a:r>
            <a:r>
              <a:rPr lang="en-GB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(time, level, latitude, longitude) ;</a:t>
            </a:r>
          </a:p>
          <a:p>
            <a:pPr eaLnBrk="1" hangingPunct="1">
              <a:buSzPct val="100000"/>
              <a:defRPr/>
            </a:pP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temp:standard_name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air_temperature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;</a:t>
            </a:r>
          </a:p>
          <a:p>
            <a:pPr eaLnBrk="1" hangingPunct="1">
              <a:buSzPct val="100000"/>
              <a:defRPr/>
            </a:pP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temp:units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"K" ;</a:t>
            </a:r>
          </a:p>
          <a:p>
            <a:pPr eaLnBrk="1" hangingPunct="1">
              <a:buSzPct val="100000"/>
              <a:defRPr/>
            </a:pPr>
            <a:endParaRPr lang="en-GB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SzPct val="100000"/>
              <a:defRPr/>
            </a:pPr>
            <a:r>
              <a:rPr lang="en-GB" altLang="en-US" sz="12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global attributes:</a:t>
            </a:r>
          </a:p>
          <a:p>
            <a:pPr eaLnBrk="1" hangingPunct="1">
              <a:buSzPct val="100000"/>
              <a:defRPr/>
            </a:pP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:description = "bogus example script" ;</a:t>
            </a:r>
          </a:p>
          <a:p>
            <a:pPr eaLnBrk="1" hangingPunct="1">
              <a:buSzPct val="100000"/>
              <a:defRPr/>
            </a:pP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:history = "Created Wed May  3 16:45:59 2017" ;</a:t>
            </a:r>
          </a:p>
          <a:p>
            <a:pPr eaLnBrk="1" hangingPunct="1">
              <a:buSzPct val="100000"/>
              <a:defRPr/>
            </a:pP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:source = "netCDF4 python module tutorial" ;</a:t>
            </a:r>
            <a:b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4400" b="1">
                <a:solidFill>
                  <a:srgbClr val="000000"/>
                </a:solidFill>
                <a:latin typeface="Calibri" panose="020F0502020204030204" pitchFamily="34" charset="0"/>
              </a:rPr>
              <a:t>We are using netCDF4-python!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36563" y="1341438"/>
            <a:ext cx="8280400" cy="378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There are many options for working with </a:t>
            </a:r>
            <a:r>
              <a:rPr lang="en-GB" altLang="en-US" sz="2400" dirty="0" err="1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NetCDF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files in Python. In this example we have chosen to highlight the use of the </a:t>
            </a:r>
            <a:r>
              <a:rPr lang="en-GB" altLang="en-US" sz="2400" b="1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netCDF4-python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module. </a:t>
            </a:r>
          </a:p>
          <a:p>
            <a:pPr eaLnBrk="1" hangingPunct="1">
              <a:buClrTx/>
              <a:buFontTx/>
              <a:buNone/>
              <a:defRPr/>
            </a:pPr>
            <a:endParaRPr lang="en-GB" altLang="en-US" sz="2400" dirty="0" smtClean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  <a:p>
            <a:pPr eaLnBrk="1" hangingPunct="1">
              <a:buClrTx/>
              <a:buFontTx/>
              <a:buNone/>
              <a:defRPr/>
            </a:pP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The </a:t>
            </a:r>
            <a:r>
              <a:rPr lang="en-GB" altLang="en-US" sz="2400" b="1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netCDF4-python 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module is useful because: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It implements the basic "classic" model as well as more advanced features.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It provides a simple interface to the NetCDF structure.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It has been used as the underlying NetCDF I/O layer for many more advanced packages.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836613"/>
            <a:ext cx="8164512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4400" b="1">
                <a:solidFill>
                  <a:srgbClr val="000000"/>
                </a:solidFill>
                <a:latin typeface="Calibri" panose="020F0502020204030204" pitchFamily="34" charset="0"/>
              </a:rPr>
              <a:t>Further reading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428625" y="1628775"/>
            <a:ext cx="8280400" cy="194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GB" altLang="en-US" sz="28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Python-netCDF4: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GB" altLang="en-US" sz="28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	</a:t>
            </a:r>
            <a:r>
              <a:rPr lang="en-GB" altLang="en-US" sz="2400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  <a:hlinkClick r:id="rId3"/>
              </a:rPr>
              <a:t>http://unidata.github.io/netcdf4-python</a:t>
            </a:r>
            <a:endParaRPr lang="en-GB" altLang="en-US" sz="2400" dirty="0" smtClean="0">
              <a:solidFill>
                <a:schemeClr val="accent2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eaLnBrk="1" hangingPunct="1">
              <a:buClrTx/>
              <a:buFontTx/>
              <a:buNone/>
              <a:defRPr/>
            </a:pPr>
            <a:r>
              <a:rPr lang="en-GB" altLang="en-US" sz="2400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ClrTx/>
              <a:buFontTx/>
              <a:buNone/>
              <a:defRPr/>
            </a:pPr>
            <a:endParaRPr lang="en-GB" alt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Tx/>
              <a:buFontTx/>
              <a:buNone/>
              <a:defRPr/>
            </a:pPr>
            <a:endParaRPr lang="en-GB" alt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205038"/>
            <a:ext cx="6400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150" y="549275"/>
            <a:ext cx="481647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chemeClr val="tx1"/>
                </a:solidFill>
                <a:latin typeface="+mn-lt"/>
              </a:rPr>
              <a:t>Creating a </a:t>
            </a:r>
            <a:r>
              <a:rPr lang="en-GB" sz="3200" b="1" dirty="0" err="1">
                <a:solidFill>
                  <a:schemeClr val="tx1"/>
                </a:solidFill>
                <a:latin typeface="+mn-lt"/>
              </a:rPr>
              <a:t>netCDF</a:t>
            </a:r>
            <a:r>
              <a:rPr lang="en-GB" sz="3200" b="1" dirty="0">
                <a:solidFill>
                  <a:schemeClr val="tx1"/>
                </a:solidFill>
                <a:latin typeface="+mn-lt"/>
              </a:rPr>
              <a:t>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8888" y="1412875"/>
            <a:ext cx="6265862" cy="708025"/>
          </a:xfrm>
          <a:prstGeom prst="rect">
            <a:avLst/>
          </a:prstGeom>
          <a:solidFill>
            <a:srgbClr val="D3E7E7"/>
          </a:solidFill>
          <a:ln w="254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sz="2000" b="1" dirty="0">
                <a:solidFill>
                  <a:schemeClr val="tx1"/>
                </a:solidFill>
                <a:latin typeface="+mn-lt"/>
              </a:rPr>
              <a:t>Import Python libraries</a:t>
            </a:r>
          </a:p>
          <a:p>
            <a:pPr>
              <a:defRPr/>
            </a:pPr>
            <a:r>
              <a:rPr lang="en-GB" sz="2000" b="1" dirty="0">
                <a:solidFill>
                  <a:schemeClr val="tx1"/>
                </a:solidFill>
                <a:latin typeface="+mn-lt"/>
              </a:rPr>
              <a:t>Open </a:t>
            </a:r>
            <a:r>
              <a:rPr lang="en-GB" sz="2000" b="1" dirty="0" err="1">
                <a:solidFill>
                  <a:schemeClr val="tx1"/>
                </a:solidFill>
                <a:latin typeface="+mn-lt"/>
              </a:rPr>
              <a:t>netCDFfile</a:t>
            </a:r>
            <a:r>
              <a:rPr lang="en-GB" sz="2000" b="1" dirty="0">
                <a:solidFill>
                  <a:schemeClr val="tx1"/>
                </a:solidFill>
                <a:latin typeface="+mn-lt"/>
              </a:rPr>
              <a:t> for writing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8888" y="5084763"/>
            <a:ext cx="6265862" cy="400050"/>
          </a:xfrm>
          <a:prstGeom prst="rect">
            <a:avLst/>
          </a:prstGeom>
          <a:solidFill>
            <a:srgbClr val="D3E7E7"/>
          </a:solidFill>
          <a:ln w="254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sz="2000" b="1" dirty="0">
                <a:solidFill>
                  <a:schemeClr val="tx1"/>
                </a:solidFill>
                <a:latin typeface="+mn-lt"/>
              </a:rPr>
              <a:t>Close </a:t>
            </a:r>
            <a:r>
              <a:rPr lang="en-GB" sz="2000" b="1" dirty="0" err="1">
                <a:solidFill>
                  <a:schemeClr val="tx1"/>
                </a:solidFill>
                <a:latin typeface="+mn-lt"/>
              </a:rPr>
              <a:t>netCDFfile</a:t>
            </a:r>
            <a:endParaRPr lang="en-GB" sz="2000" b="1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750" y="1196975"/>
            <a:ext cx="7777163" cy="19383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netCDF4 </a:t>
            </a:r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Dataset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np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 </a:t>
            </a:r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endParaRPr lang="en-GB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numpy.random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uniform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timedelta</a:t>
            </a:r>
            <a:endParaRPr lang="en-GB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netCDF4 </a:t>
            </a:r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num2date, date2num</a:t>
            </a:r>
          </a:p>
        </p:txBody>
      </p:sp>
      <p:sp>
        <p:nvSpPr>
          <p:cNvPr id="12291" name="Text Box 1"/>
          <p:cNvSpPr txBox="1">
            <a:spLocks noChangeArrowheads="1"/>
          </p:cNvSpPr>
          <p:nvPr/>
        </p:nvSpPr>
        <p:spPr bwMode="auto">
          <a:xfrm>
            <a:off x="457200" y="-26988"/>
            <a:ext cx="82296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4400" b="1">
                <a:solidFill>
                  <a:srgbClr val="000000"/>
                </a:solidFill>
                <a:latin typeface="Calibri" panose="020F0502020204030204" pitchFamily="34" charset="0"/>
              </a:rPr>
              <a:t>Import libraries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8125" y="3578225"/>
            <a:ext cx="763270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We are making a four dimensional dataset based on longitude, latitude, height and time. </a:t>
            </a:r>
          </a:p>
          <a:p>
            <a:pPr>
              <a:defRPr/>
            </a:pPr>
            <a:endParaRPr lang="en-US" altLang="en-US" sz="2400" dirty="0">
              <a:solidFill>
                <a:srgbClr val="000000"/>
              </a:solidFill>
              <a:latin typeface="+mj-lt"/>
            </a:endParaRP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We will have a variable called 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"time" 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later in the example so we will import the 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"time" 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library as 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"</a:t>
            </a:r>
            <a:r>
              <a:rPr lang="en-GB" sz="2400" dirty="0" err="1">
                <a:solidFill>
                  <a:schemeClr val="tx1"/>
                </a:solidFill>
                <a:latin typeface="+mj-lt"/>
              </a:rPr>
              <a:t>mytime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" 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here to avoid confusion.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457200" y="-26988"/>
            <a:ext cx="82296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4400" b="1">
                <a:solidFill>
                  <a:srgbClr val="000000"/>
                </a:solidFill>
                <a:latin typeface="Calibri" panose="020F0502020204030204" pitchFamily="34" charset="0"/>
              </a:rPr>
              <a:t>Creating/Opening a netCDF file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1268413"/>
            <a:ext cx="8280400" cy="421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To create a </a:t>
            </a:r>
            <a:r>
              <a:rPr lang="en-GB" altLang="en-US" sz="2400" dirty="0" err="1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netCDF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file from python, you simply call the </a:t>
            </a:r>
            <a:r>
              <a:rPr lang="en-GB" altLang="en-US" sz="2400" b="1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Dataset() 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constructor. This is also the method used to open an existing </a:t>
            </a:r>
            <a:r>
              <a:rPr lang="en-GB" altLang="en-US" sz="2400" dirty="0" err="1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netCDF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file. </a:t>
            </a:r>
          </a:p>
          <a:p>
            <a:pPr eaLnBrk="1" hangingPunct="1">
              <a:buClrTx/>
              <a:buFontTx/>
              <a:buNone/>
              <a:defRPr/>
            </a:pPr>
            <a:endParaRPr lang="en-GB" altLang="en-US" sz="2400" dirty="0" smtClean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  <a:p>
            <a:pPr eaLnBrk="1" hangingPunct="1">
              <a:buClrTx/>
              <a:buFontTx/>
              <a:buNone/>
              <a:defRPr/>
            </a:pP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If the file is open for write access ("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w", "r+" 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or "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a"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), you may write any type of data including new dimensions, groups, variables and attributes.</a:t>
            </a:r>
          </a:p>
          <a:p>
            <a:pPr eaLnBrk="1" hangingPunct="1">
              <a:buClrTx/>
              <a:buFontTx/>
              <a:buNone/>
              <a:defRPr/>
            </a:pPr>
            <a:endParaRPr lang="en-GB" altLang="en-US" sz="2400" dirty="0" smtClean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  <a:p>
            <a:pPr eaLnBrk="1" hangingPunct="1">
              <a:buClrTx/>
              <a:defRPr/>
            </a:pPr>
            <a:r>
              <a:rPr lang="en-US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This tutorial will focus exclusively on the NetCDF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"Classic" data model using</a:t>
            </a:r>
            <a:r>
              <a:rPr lang="en-US" alt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: </a:t>
            </a:r>
            <a:r>
              <a:rPr lang="en-US" altLang="en-US" sz="24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NETCDF4_CLASSIC</a:t>
            </a:r>
          </a:p>
          <a:p>
            <a:pPr eaLnBrk="1" hangingPunct="1">
              <a:buClrTx/>
              <a:buFontTx/>
              <a:buNone/>
              <a:defRPr/>
            </a:pPr>
            <a:endParaRPr lang="en-GB" altLang="en-US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4400" b="1">
                <a:solidFill>
                  <a:srgbClr val="000000"/>
                </a:solidFill>
                <a:latin typeface="Calibri" panose="020F0502020204030204" pitchFamily="34" charset="0"/>
              </a:rPr>
              <a:t>Creating a NetCDF file</a:t>
            </a: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468313" y="1341438"/>
            <a:ext cx="82804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altLang="en-US" sz="2400" dirty="0" smtClean="0">
                <a:solidFill>
                  <a:srgbClr val="000000"/>
                </a:solidFill>
                <a:latin typeface="+mj-lt"/>
              </a:rPr>
              <a:t>Open a new NetCDF file ("test.nc") in write ("w") mode: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61950" y="2060575"/>
            <a:ext cx="8421688" cy="4222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72000" rIns="72000" bIns="720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 </a:t>
            </a:r>
            <a:r>
              <a:rPr lang="en-US" altLang="en-US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Dataset(</a:t>
            </a:r>
            <a:r>
              <a:rPr lang="en-GB" altLang="en-US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test.nc</a:t>
            </a:r>
            <a:r>
              <a:rPr lang="en-GB" altLang="en-US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GB" altLang="en-US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format</a:t>
            </a:r>
            <a:r>
              <a:rPr lang="en-US" altLang="en-US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altLang="en-US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NETCDF4_CLASSIC</a:t>
            </a:r>
            <a:r>
              <a:rPr lang="en-GB" altLang="en-US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61950" y="4049713"/>
            <a:ext cx="8424863" cy="1684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lIns="72000" tIns="72000" rIns="72000" bIns="720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dimensions</a:t>
            </a:r>
            <a:endParaRPr lang="en-GB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longitude = </a:t>
            </a:r>
            <a:r>
              <a:rPr lang="en-GB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dataset.createDimension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'longitude'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144)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latitude = </a:t>
            </a:r>
            <a:r>
              <a:rPr lang="en-GB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dataset.createDimension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'latitude'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73)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 = </a:t>
            </a:r>
            <a:r>
              <a:rPr lang="en-GB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dataset.createDimension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'level'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10)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= </a:t>
            </a:r>
            <a:r>
              <a:rPr lang="en-GB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dataset.createDimension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'time'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5366" name="Text Box 1"/>
          <p:cNvSpPr txBox="1">
            <a:spLocks noChangeArrowheads="1"/>
          </p:cNvSpPr>
          <p:nvPr/>
        </p:nvSpPr>
        <p:spPr bwMode="auto">
          <a:xfrm>
            <a:off x="250825" y="279082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4400" b="1">
                <a:solidFill>
                  <a:srgbClr val="000000"/>
                </a:solidFill>
                <a:latin typeface="Calibri" panose="020F0502020204030204" pitchFamily="34" charset="0"/>
              </a:rPr>
              <a:t>Creating the dimensions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457200" y="11588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4400" b="1">
                <a:solidFill>
                  <a:srgbClr val="000000"/>
                </a:solidFill>
                <a:latin typeface="Calibri" panose="020F0502020204030204" pitchFamily="34" charset="0"/>
              </a:rPr>
              <a:t>Variables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68313" y="1341438"/>
            <a:ext cx="8280400" cy="415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127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700" algn="l"/>
                <a:tab pos="927100" algn="l"/>
                <a:tab pos="1841500" algn="l"/>
                <a:tab pos="2755900" algn="l"/>
                <a:tab pos="3670300" algn="l"/>
                <a:tab pos="4584700" algn="l"/>
                <a:tab pos="5499100" algn="l"/>
                <a:tab pos="6413500" algn="l"/>
                <a:tab pos="7327900" algn="l"/>
                <a:tab pos="8242300" algn="l"/>
                <a:tab pos="9156700" algn="l"/>
                <a:tab pos="1007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700" algn="l"/>
                <a:tab pos="927100" algn="l"/>
                <a:tab pos="1841500" algn="l"/>
                <a:tab pos="2755900" algn="l"/>
                <a:tab pos="3670300" algn="l"/>
                <a:tab pos="4584700" algn="l"/>
                <a:tab pos="5499100" algn="l"/>
                <a:tab pos="6413500" algn="l"/>
                <a:tab pos="7327900" algn="l"/>
                <a:tab pos="8242300" algn="l"/>
                <a:tab pos="9156700" algn="l"/>
                <a:tab pos="1007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700" algn="l"/>
                <a:tab pos="927100" algn="l"/>
                <a:tab pos="1841500" algn="l"/>
                <a:tab pos="2755900" algn="l"/>
                <a:tab pos="3670300" algn="l"/>
                <a:tab pos="4584700" algn="l"/>
                <a:tab pos="5499100" algn="l"/>
                <a:tab pos="6413500" algn="l"/>
                <a:tab pos="7327900" algn="l"/>
                <a:tab pos="8242300" algn="l"/>
                <a:tab pos="9156700" algn="l"/>
                <a:tab pos="1007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700" algn="l"/>
                <a:tab pos="927100" algn="l"/>
                <a:tab pos="1841500" algn="l"/>
                <a:tab pos="2755900" algn="l"/>
                <a:tab pos="3670300" algn="l"/>
                <a:tab pos="4584700" algn="l"/>
                <a:tab pos="5499100" algn="l"/>
                <a:tab pos="6413500" algn="l"/>
                <a:tab pos="7327900" algn="l"/>
                <a:tab pos="8242300" algn="l"/>
                <a:tab pos="9156700" algn="l"/>
                <a:tab pos="1007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700" algn="l"/>
                <a:tab pos="927100" algn="l"/>
                <a:tab pos="1841500" algn="l"/>
                <a:tab pos="2755900" algn="l"/>
                <a:tab pos="3670300" algn="l"/>
                <a:tab pos="4584700" algn="l"/>
                <a:tab pos="5499100" algn="l"/>
                <a:tab pos="6413500" algn="l"/>
                <a:tab pos="7327900" algn="l"/>
                <a:tab pos="8242300" algn="l"/>
                <a:tab pos="9156700" algn="l"/>
                <a:tab pos="1007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700" algn="l"/>
                <a:tab pos="927100" algn="l"/>
                <a:tab pos="1841500" algn="l"/>
                <a:tab pos="2755900" algn="l"/>
                <a:tab pos="3670300" algn="l"/>
                <a:tab pos="4584700" algn="l"/>
                <a:tab pos="5499100" algn="l"/>
                <a:tab pos="6413500" algn="l"/>
                <a:tab pos="7327900" algn="l"/>
                <a:tab pos="8242300" algn="l"/>
                <a:tab pos="9156700" algn="l"/>
                <a:tab pos="1007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700" algn="l"/>
                <a:tab pos="927100" algn="l"/>
                <a:tab pos="1841500" algn="l"/>
                <a:tab pos="2755900" algn="l"/>
                <a:tab pos="3670300" algn="l"/>
                <a:tab pos="4584700" algn="l"/>
                <a:tab pos="5499100" algn="l"/>
                <a:tab pos="6413500" algn="l"/>
                <a:tab pos="7327900" algn="l"/>
                <a:tab pos="8242300" algn="l"/>
                <a:tab pos="9156700" algn="l"/>
                <a:tab pos="1007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700" algn="l"/>
                <a:tab pos="927100" algn="l"/>
                <a:tab pos="1841500" algn="l"/>
                <a:tab pos="2755900" algn="l"/>
                <a:tab pos="3670300" algn="l"/>
                <a:tab pos="4584700" algn="l"/>
                <a:tab pos="5499100" algn="l"/>
                <a:tab pos="6413500" algn="l"/>
                <a:tab pos="7327900" algn="l"/>
                <a:tab pos="8242300" algn="l"/>
                <a:tab pos="9156700" algn="l"/>
                <a:tab pos="1007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700" algn="l"/>
                <a:tab pos="927100" algn="l"/>
                <a:tab pos="1841500" algn="l"/>
                <a:tab pos="2755900" algn="l"/>
                <a:tab pos="3670300" algn="l"/>
                <a:tab pos="4584700" algn="l"/>
                <a:tab pos="5499100" algn="l"/>
                <a:tab pos="6413500" algn="l"/>
                <a:tab pos="7327900" algn="l"/>
                <a:tab pos="8242300" algn="l"/>
                <a:tab pos="9156700" algn="l"/>
                <a:tab pos="1007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altLang="en-US" sz="2400" dirty="0" err="1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NetCDF</a:t>
            </a:r>
            <a:r>
              <a:rPr lang="en-US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variables</a:t>
            </a:r>
            <a:r>
              <a:rPr lang="en-US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behave much like python multi-dimensional arrays in </a:t>
            </a:r>
            <a:r>
              <a:rPr lang="en-US" altLang="en-US" sz="2400" dirty="0" err="1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numpy</a:t>
            </a:r>
            <a:r>
              <a:rPr lang="en-US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. However, unlike </a:t>
            </a:r>
            <a:r>
              <a:rPr lang="en-US" altLang="en-US" sz="2400" dirty="0" err="1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numpy</a:t>
            </a:r>
            <a:r>
              <a:rPr lang="en-US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arrays, netCDF4 variables can be appended to along the 'unlimited' dimension (a.k.a. the "record dimension"). </a:t>
            </a:r>
          </a:p>
          <a:p>
            <a:pPr eaLnBrk="1" hangingPunct="1">
              <a:buClrTx/>
              <a:buFontTx/>
              <a:buNone/>
              <a:defRPr/>
            </a:pPr>
            <a:endParaRPr lang="en-US" altLang="en-US" sz="2400" dirty="0" smtClean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  <a:p>
            <a:pPr eaLnBrk="1" hangingPunct="1">
              <a:buClrTx/>
              <a:buFontTx/>
              <a:buNone/>
              <a:defRPr/>
            </a:pPr>
            <a:r>
              <a:rPr lang="en-US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To create a netCDF variable, use:</a:t>
            </a:r>
            <a:br>
              <a:rPr lang="en-US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</a:br>
            <a:r>
              <a:rPr lang="en-US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   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Dataset.createVariable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var_id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&lt;type&gt;, &lt;dimensions&gt;) </a:t>
            </a:r>
          </a:p>
          <a:p>
            <a:pPr eaLnBrk="1" hangingPunct="1">
              <a:buClrTx/>
              <a:buFontTx/>
              <a:buNone/>
              <a:defRPr/>
            </a:pPr>
            <a:endParaRPr lang="en-US" altLang="en-US" sz="2400" dirty="0" smtClean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  <a:p>
            <a:pPr eaLnBrk="1" hangingPunct="1">
              <a:buClrTx/>
              <a:buFontTx/>
              <a:buNone/>
              <a:defRPr/>
            </a:pPr>
            <a:r>
              <a:rPr lang="en-US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This method has two mandatory arguments:   the variable ID (a Python string) and the variable data type. Additionally a tuple of dimensions can be provided.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4400" b="1">
                <a:solidFill>
                  <a:srgbClr val="000000"/>
                </a:solidFill>
                <a:latin typeface="Calibri" panose="020F0502020204030204" pitchFamily="34" charset="0"/>
              </a:rPr>
              <a:t>Creating the variables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06375" y="1557338"/>
            <a:ext cx="8686800" cy="3971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coordinate variables for 4-dimensions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 =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dataset.createVariable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('time', np.float64, ('time',))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levels =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dataset.createVariable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('level', np.int32, ('level',))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latitudes =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dataset.createVariable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('latitude', np.float32, ('latitude',))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longitudes =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dataset.createVariable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('longitude', np.float32, ('longitude',)) 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GB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the actual 4-d variable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dataset.createVariable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('temp', np.float32, ('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time','level','latitude','longitude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395288" y="-1714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4000" b="1">
                <a:solidFill>
                  <a:srgbClr val="000000"/>
                </a:solidFill>
                <a:latin typeface="Calibri" panose="020F0502020204030204" pitchFamily="34" charset="0"/>
              </a:rPr>
              <a:t>Accessing dimensions and variables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468313" y="765175"/>
            <a:ext cx="8280400" cy="126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All of the dimensions and variables in the 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Dataset 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are stored in Python dictionaries:</a:t>
            </a:r>
          </a:p>
          <a:p>
            <a:pPr eaLnBrk="1" hangingPunct="1">
              <a:buClrTx/>
              <a:buFontTx/>
              <a:buNone/>
              <a:defRPr/>
            </a:pPr>
            <a:endParaRPr lang="en-GB" altLang="en-US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506413" y="1700213"/>
            <a:ext cx="8315325" cy="440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&gt;&gt;&gt;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print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('temp variable:', dataset.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variables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['temp'])</a:t>
            </a:r>
          </a:p>
          <a:p>
            <a:pPr eaLnBrk="1" hangingPunct="1">
              <a:buSzPct val="100000"/>
            </a:pPr>
            <a:endParaRPr lang="en-US" altLang="en-US">
              <a:solidFill>
                <a:srgbClr val="000000"/>
              </a:solidFill>
              <a:latin typeface="Courier New" panose="02070309020205020404" pitchFamily="49" charset="0"/>
              <a:ea typeface="AR PL UMing HK" charset="0"/>
              <a:cs typeface="Courier New" panose="02070309020205020404" pitchFamily="49" charset="0"/>
            </a:endParaRPr>
          </a:p>
          <a:p>
            <a:pPr eaLnBrk="1" hangingPunct="1"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&gt;&gt;&gt;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for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 varname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in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 dataset.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variables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.keys():</a:t>
            </a:r>
          </a:p>
          <a:p>
            <a:pPr eaLnBrk="1" hangingPunct="1">
              <a:buSzPct val="100000"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...	var = dataset.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variables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[varname]</a:t>
            </a:r>
          </a:p>
          <a:p>
            <a:pPr eaLnBrk="1" hangingPunct="1">
              <a:buSzPct val="100000"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...	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print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(varname, var.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dtype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, var.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dimensions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, var.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shape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SzPct val="100000"/>
            </a:pPr>
            <a:endParaRPr lang="en-US" altLang="en-US">
              <a:solidFill>
                <a:srgbClr val="000000"/>
              </a:solidFill>
              <a:latin typeface="Courier New" panose="02070309020205020404" pitchFamily="49" charset="0"/>
              <a:ea typeface="AR PL UMing HK" charset="0"/>
              <a:cs typeface="Courier New" panose="02070309020205020404" pitchFamily="49" charset="0"/>
            </a:endParaRPr>
          </a:p>
          <a:p>
            <a:pPr eaLnBrk="1" hangingPunct="1">
              <a:buSzPct val="100000"/>
            </a:pPr>
            <a:r>
              <a:rPr lang="en-US" altLang="en-US" sz="1400" i="1">
                <a:solidFill>
                  <a:srgbClr val="3366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temp variable: &lt;class 'netCDF4._netCDF4.Variable'&gt;</a:t>
            </a:r>
          </a:p>
          <a:p>
            <a:pPr eaLnBrk="1" hangingPunct="1">
              <a:buSzPct val="100000"/>
            </a:pPr>
            <a:r>
              <a:rPr lang="en-US" altLang="en-US" sz="1400" i="1">
                <a:solidFill>
                  <a:srgbClr val="3366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float32 temp(time, level, latitude, longitude)</a:t>
            </a:r>
          </a:p>
          <a:p>
            <a:pPr eaLnBrk="1" hangingPunct="1">
              <a:buSzPct val="100000"/>
            </a:pPr>
            <a:r>
              <a:rPr lang="en-US" altLang="en-US" sz="1400" i="1">
                <a:solidFill>
                  <a:srgbClr val="3366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unlimited dimensions: time</a:t>
            </a:r>
          </a:p>
          <a:p>
            <a:pPr eaLnBrk="1" hangingPunct="1">
              <a:buSzPct val="100000"/>
            </a:pPr>
            <a:r>
              <a:rPr lang="en-US" altLang="en-US" sz="1400" i="1">
                <a:solidFill>
                  <a:srgbClr val="3366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current shape = (0, 10, 73, 144)</a:t>
            </a:r>
          </a:p>
          <a:p>
            <a:pPr eaLnBrk="1" hangingPunct="1">
              <a:buSzPct val="100000"/>
            </a:pPr>
            <a:r>
              <a:rPr lang="en-US" altLang="en-US" sz="1400" i="1">
                <a:solidFill>
                  <a:srgbClr val="3366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filling on, default _FillValue of 9.969209968386869e+36 used</a:t>
            </a:r>
          </a:p>
          <a:p>
            <a:pPr eaLnBrk="1" hangingPunct="1">
              <a:buSzPct val="100000"/>
            </a:pPr>
            <a:endParaRPr lang="en-US" altLang="en-US" sz="1400" i="1">
              <a:solidFill>
                <a:srgbClr val="336600"/>
              </a:solidFill>
              <a:latin typeface="Courier New" panose="02070309020205020404" pitchFamily="49" charset="0"/>
              <a:ea typeface="AR PL UMing HK" charset="0"/>
              <a:cs typeface="Courier New" panose="02070309020205020404" pitchFamily="49" charset="0"/>
            </a:endParaRPr>
          </a:p>
          <a:p>
            <a:pPr eaLnBrk="1" hangingPunct="1">
              <a:buSzPct val="100000"/>
            </a:pPr>
            <a:r>
              <a:rPr lang="en-US" altLang="en-US" sz="1400" i="1">
                <a:solidFill>
                  <a:srgbClr val="3366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time float64 ('time',) (0,)</a:t>
            </a:r>
          </a:p>
          <a:p>
            <a:pPr eaLnBrk="1" hangingPunct="1">
              <a:buSzPct val="100000"/>
            </a:pPr>
            <a:r>
              <a:rPr lang="en-US" altLang="en-US" sz="1400" i="1">
                <a:solidFill>
                  <a:srgbClr val="3366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level int32 ('level',) (10,)</a:t>
            </a:r>
          </a:p>
          <a:p>
            <a:pPr eaLnBrk="1" hangingPunct="1">
              <a:buSzPct val="100000"/>
            </a:pPr>
            <a:r>
              <a:rPr lang="en-US" altLang="en-US" sz="1400" i="1">
                <a:solidFill>
                  <a:srgbClr val="3366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latitude float32 ('latitude',) (73,)</a:t>
            </a:r>
          </a:p>
          <a:p>
            <a:pPr eaLnBrk="1" hangingPunct="1">
              <a:buSzPct val="100000"/>
            </a:pPr>
            <a:r>
              <a:rPr lang="en-US" altLang="en-US" sz="1400" i="1">
                <a:solidFill>
                  <a:srgbClr val="3366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longitude float32 ('longitude',) (144,)</a:t>
            </a:r>
          </a:p>
          <a:p>
            <a:pPr eaLnBrk="1" hangingPunct="1">
              <a:buSzPct val="100000"/>
            </a:pPr>
            <a:r>
              <a:rPr lang="en-US" altLang="en-US" sz="1400" i="1">
                <a:solidFill>
                  <a:srgbClr val="3366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temp float32 ('time', 'level', 'latitude', 'longitude') (0, 10, 73, 144)</a:t>
            </a:r>
          </a:p>
          <a:p>
            <a:pPr eaLnBrk="1" hangingPunct="1">
              <a:buSzPct val="100000"/>
            </a:pPr>
            <a:endParaRPr lang="en-US" altLang="en-US" i="1">
              <a:solidFill>
                <a:srgbClr val="336600"/>
              </a:solidFill>
              <a:latin typeface="Courier New" panose="02070309020205020404" pitchFamily="49" charset="0"/>
              <a:ea typeface="AR PL UMing HK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64E64C99-32AD-4DBD-A783-777FE8AFCFC7}" vid="{E2F161C3-CD8D-4EA6-9FFF-942FC83901E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19378</TotalTime>
  <Words>1124</Words>
  <Application>Microsoft Office PowerPoint</Application>
  <PresentationFormat>On-screen Show (4:3)</PresentationFormat>
  <Paragraphs>205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 PL UMing HK</vt:lpstr>
      <vt:lpstr>Calibri</vt:lpstr>
      <vt:lpstr>Times New Roman</vt:lpstr>
      <vt:lpstr>Courier New</vt:lpstr>
      <vt:lpstr>UKRI-stfc-nerc-ceda-ncas-nceo-Presentation-Template</vt:lpstr>
      <vt:lpstr>Read and Write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Authorised User</dc:creator>
  <cp:lastModifiedBy>Godfrey, Tommy (STFC,RAL,RALSP)</cp:lastModifiedBy>
  <cp:revision>121</cp:revision>
  <cp:lastPrinted>1601-01-01T00:00:00Z</cp:lastPrinted>
  <dcterms:created xsi:type="dcterms:W3CDTF">2014-02-27T16:12:17Z</dcterms:created>
  <dcterms:modified xsi:type="dcterms:W3CDTF">2018-10-09T09:37:55Z</dcterms:modified>
</cp:coreProperties>
</file>