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46" r:id="rId2"/>
    <p:sldId id="292" r:id="rId3"/>
    <p:sldId id="305" r:id="rId4"/>
    <p:sldId id="306" r:id="rId5"/>
    <p:sldId id="307" r:id="rId6"/>
    <p:sldId id="308" r:id="rId7"/>
    <p:sldId id="295" r:id="rId8"/>
    <p:sldId id="345" r:id="rId9"/>
    <p:sldId id="310" r:id="rId10"/>
    <p:sldId id="311" r:id="rId11"/>
    <p:sldId id="312" r:id="rId12"/>
    <p:sldId id="313" r:id="rId13"/>
    <p:sldId id="314" r:id="rId14"/>
    <p:sldId id="315" r:id="rId15"/>
    <p:sldId id="320" r:id="rId16"/>
    <p:sldId id="321" r:id="rId17"/>
    <p:sldId id="322" r:id="rId18"/>
    <p:sldId id="324" r:id="rId19"/>
    <p:sldId id="323" r:id="rId20"/>
    <p:sldId id="326" r:id="rId21"/>
    <p:sldId id="325" r:id="rId22"/>
    <p:sldId id="327" r:id="rId23"/>
    <p:sldId id="329" r:id="rId24"/>
    <p:sldId id="339" r:id="rId25"/>
    <p:sldId id="330" r:id="rId26"/>
    <p:sldId id="331" r:id="rId27"/>
    <p:sldId id="332" r:id="rId28"/>
    <p:sldId id="333" r:id="rId29"/>
    <p:sldId id="340" r:id="rId30"/>
    <p:sldId id="342" r:id="rId31"/>
    <p:sldId id="335" r:id="rId32"/>
    <p:sldId id="341" r:id="rId33"/>
    <p:sldId id="297" r:id="rId34"/>
    <p:sldId id="298" r:id="rId35"/>
    <p:sldId id="299" r:id="rId36"/>
    <p:sldId id="300" r:id="rId37"/>
    <p:sldId id="301" r:id="rId38"/>
    <p:sldId id="304" r:id="rId39"/>
    <p:sldId id="29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0" autoAdjust="0"/>
    <p:restoredTop sz="94660"/>
  </p:normalViewPr>
  <p:slideViewPr>
    <p:cSldViewPr>
      <p:cViewPr varScale="1">
        <p:scale>
          <a:sx n="71" d="100"/>
          <a:sy n="71" d="100"/>
        </p:scale>
        <p:origin x="115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6E6F6E0-238D-4F98-823F-1E92602A7DC0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57A1969-1DBC-4E18-95D5-DF903245333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65A91-EEAB-4B94-AB92-116616AF43D0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2C6E57-478C-4E55-ACD4-FEA5B39D8BF5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C19967-DC37-4E31-A460-4614570ECECF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4E9A08-C656-4DC6-971F-B744E768BCFD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DAF07F-B5D6-4787-B0AA-AA1D89CF6B90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756275-AE1A-44E2-9F01-F899A5C2496E}" type="slidenum">
              <a:rPr lang="en-GB" altLang="en-US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921F0C-23D8-40F4-8A5A-74C83992E07F}" type="slidenum">
              <a:rPr lang="en-GB" altLang="en-US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352DB-B55C-45CA-98C8-3593451ADF80}" type="slidenum">
              <a:rPr lang="en-GB" altLang="en-US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2BAE4-0979-4B2D-B614-166F2980CF67}" type="slidenum">
              <a:rPr lang="en-GB" altLang="en-US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8F571A-074F-4F45-860B-AFCFB20D2C3B}" type="slidenum">
              <a:rPr lang="en-GB" altLang="en-US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552E78-54CC-4FD2-90B7-97A5E03BAA39}" type="slidenum">
              <a:rPr lang="en-GB" altLang="en-US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10CE1C-228B-42EC-8DBF-0A749D81DC3A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C01B10-372E-465C-A675-E8D22D5FC6F2}" type="slidenum">
              <a:rPr lang="en-GB" altLang="en-US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39D40D-932C-4D86-8D2C-AAE083DF542A}" type="slidenum">
              <a:rPr lang="en-GB" altLang="en-US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93C334-2C67-4983-A190-0E9678C7B44E}" type="slidenum">
              <a:rPr lang="en-GB" altLang="en-US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2F21C2-3135-488E-BB00-2241E5BF6442}" type="slidenum">
              <a:rPr lang="en-GB" altLang="en-US"/>
              <a:pPr>
                <a:spcBef>
                  <a:spcPct val="0"/>
                </a:spcBef>
              </a:pPr>
              <a:t>24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4E9F15-77AE-4998-B5F0-AE587875290B}" type="slidenum">
              <a:rPr lang="en-GB" altLang="en-US"/>
              <a:pPr>
                <a:spcBef>
                  <a:spcPct val="0"/>
                </a:spcBef>
              </a:pPr>
              <a:t>25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F3C836-3DB1-4ADD-8008-21E01AD9AA25}" type="slidenum">
              <a:rPr lang="en-GB" altLang="en-US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9DA7E7-DAC9-4E0A-9C73-AD3A8118AF35}" type="slidenum">
              <a:rPr lang="en-GB" altLang="en-US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CBADAA-9F7B-4577-9543-E987B36C1614}" type="slidenum">
              <a:rPr lang="en-GB" altLang="en-US"/>
              <a:pPr>
                <a:spcBef>
                  <a:spcPct val="0"/>
                </a:spcBef>
              </a:pPr>
              <a:t>28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6FA8FE-5AB0-4ABF-AA24-AC033D951274}" type="slidenum">
              <a:rPr lang="en-GB" altLang="en-US"/>
              <a:pPr>
                <a:spcBef>
                  <a:spcPct val="0"/>
                </a:spcBef>
              </a:pPr>
              <a:t>29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DBB773-315E-4AD8-8BE6-52A25A0B2444}" type="slidenum">
              <a:rPr lang="en-GB" altLang="en-US"/>
              <a:pPr>
                <a:spcBef>
                  <a:spcPct val="0"/>
                </a:spcBef>
              </a:pPr>
              <a:t>30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F18005-7409-41F6-98E9-F6344F2F4BA0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F0858A-F5A9-4A0D-93F0-FF13628829C5}" type="slidenum">
              <a:rPr lang="en-GB" altLang="en-US"/>
              <a:pPr>
                <a:spcBef>
                  <a:spcPct val="0"/>
                </a:spcBef>
              </a:pPr>
              <a:t>31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7DA0E9-8739-4C92-872E-48E02B798CC9}" type="slidenum">
              <a:rPr lang="en-GB" altLang="en-US"/>
              <a:pPr>
                <a:spcBef>
                  <a:spcPct val="0"/>
                </a:spcBef>
              </a:pPr>
              <a:t>32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62A3E4-B01B-48C7-A4A5-F95D9D6EA6B8}" type="slidenum">
              <a:rPr lang="en-GB" altLang="en-US"/>
              <a:pPr>
                <a:spcBef>
                  <a:spcPct val="0"/>
                </a:spcBef>
              </a:pPr>
              <a:t>33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9CE505-D056-4E28-8C57-A2A069CD541F}" type="slidenum">
              <a:rPr lang="en-GB" altLang="en-US"/>
              <a:pPr>
                <a:spcBef>
                  <a:spcPct val="0"/>
                </a:spcBef>
              </a:pPr>
              <a:t>34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A49906-58E4-4812-8782-72BEF201C2B1}" type="slidenum">
              <a:rPr lang="en-GB" altLang="en-US"/>
              <a:pPr>
                <a:spcBef>
                  <a:spcPct val="0"/>
                </a:spcBef>
              </a:pPr>
              <a:t>35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48836-DCEE-43D7-ACEA-7950187E0FA7}" type="slidenum">
              <a:rPr lang="en-GB" altLang="en-US"/>
              <a:pPr>
                <a:spcBef>
                  <a:spcPct val="0"/>
                </a:spcBef>
              </a:pPr>
              <a:t>36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634E4B-89EC-4830-AE93-2407849618C4}" type="slidenum">
              <a:rPr lang="en-GB" altLang="en-US"/>
              <a:pPr>
                <a:spcBef>
                  <a:spcPct val="0"/>
                </a:spcBef>
              </a:pPr>
              <a:t>37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C0E2B2-0586-4541-A197-077D51D8C7FD}" type="slidenum">
              <a:rPr lang="en-GB" altLang="en-US"/>
              <a:pPr>
                <a:spcBef>
                  <a:spcPct val="0"/>
                </a:spcBef>
              </a:pPr>
              <a:t>38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D5C550-F403-461F-B91B-3EA29EFDA78A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FD5115-FFC9-4224-9729-2302B2C58468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9ABCCD-13E4-4A2D-9458-97D4C2D93097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78BC25-8A31-4FCD-8FBE-0BEDC10DBD7A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BB3426-4B4D-4DE3-8075-3DEE68975B6B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04CBFD-45F2-4935-8296-0C74EA276320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3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3062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510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8F58EA1-8441-485A-A42E-EC64ACDE903C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B52B431-1B28-49CC-AFDC-3527D58A175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981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tplotlib.org/basemap/users/geography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tplotlib.org/basemap/users/examples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lines_bars_and_markers/marker_referenc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shapes_and_collections/scatter_demo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images_contours_and_fields/interpolation_method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images_contours_and_fields/streamplot_demo_feature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examples/pie_and_polar_charts/polar_bar_demo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matplotlib.org/3.0.0/resource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plotlib.org/basemap/" TargetMode="External"/><Relationship Id="rId5" Type="http://schemas.openxmlformats.org/officeDocument/2006/relationships/hyperlink" Target="https://matplotlib.org/api/pyplot_summary" TargetMode="External"/><Relationship Id="rId4" Type="http://schemas.openxmlformats.org/officeDocument/2006/relationships/hyperlink" Target="https://matplotlib.org/galle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Visualisation in Python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Matplotlib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Ag Stephens and 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Stephen Pascoe</a:t>
            </a:r>
            <a:endParaRPr lang="en-GB" sz="1400" dirty="0"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Two lines formatted – with axes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8716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times = [0, 0.25, 0.5, 0.75]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plt.plot(times, [0,0.5,1,1.2], 'g--', times, [1, 2, 3, 4],  'r')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plt.ylabel('Concentration (%)')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plt.xlabel('Time (s)')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 t="7462" r="8623" b="1147"/>
          <a:stretch>
            <a:fillRect/>
          </a:stretch>
        </p:blipFill>
        <p:spPr bwMode="auto">
          <a:xfrm>
            <a:off x="3419475" y="2276475"/>
            <a:ext cx="46815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Add a title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20875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times = [0, 0.25, 0.5, 0.75]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plt.plot(times, [0,0.5,1,1.2], 'g--', times, [1, 2, 3, 4],  'r')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plt.title('Concentration of Chlorine vs Time')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plt.ylabel('Concentration (%)')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plt.xlabel('Time (s)')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1126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" t="5870" r="7550" b="1588"/>
          <a:stretch>
            <a:fillRect/>
          </a:stretch>
        </p:blipFill>
        <p:spPr bwMode="auto">
          <a:xfrm>
            <a:off x="4454525" y="2386013"/>
            <a:ext cx="43402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Add a legend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93713" y="1341438"/>
            <a:ext cx="8686800" cy="29511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times = [0, 0.25, 0.5, 0.75]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plt.plot(times, [0,0.5,1,1.2], 'g--', label = "Some data")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plt.plot(times, [1, 2, 3, 4],  'r', label = "Other data")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plt.title('Concentration of Chlorine vs Time')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plt.ylabel('Concentration (%)')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plt.xlabel('Time (s)')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plt.legend()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781300"/>
            <a:ext cx="4330700" cy="3230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Saving an image: savefig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To save an image use: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("myplot.png")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Optional arguments include: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dpi</a:t>
            </a:r>
            <a:r>
              <a:rPr lang="en-GB" sz="2400" dirty="0" smtClean="0"/>
              <a:t>: resolution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orientation</a:t>
            </a:r>
            <a:r>
              <a:rPr lang="en-GB" sz="2400" dirty="0" smtClean="0"/>
              <a:t>: "portrait" or "landscape"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sz="2400" dirty="0" smtClean="0"/>
              <a:t>: "</a:t>
            </a:r>
            <a:r>
              <a:rPr lang="en-GB" sz="2400" dirty="0" err="1" smtClean="0"/>
              <a:t>png</a:t>
            </a:r>
            <a:r>
              <a:rPr lang="en-GB" sz="2400" dirty="0" smtClean="0"/>
              <a:t>", "pdf", "</a:t>
            </a:r>
            <a:r>
              <a:rPr lang="en-GB" sz="2400" dirty="0" err="1" smtClean="0"/>
              <a:t>ps</a:t>
            </a:r>
            <a:r>
              <a:rPr lang="en-GB" sz="2400" dirty="0" smtClean="0"/>
              <a:t>", "eps" or "</a:t>
            </a:r>
            <a:r>
              <a:rPr lang="en-GB" sz="2400" dirty="0" err="1" smtClean="0"/>
              <a:t>svg</a:t>
            </a:r>
            <a:r>
              <a:rPr lang="en-GB" sz="2400" dirty="0" smtClean="0"/>
              <a:t>"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/>
              <a:t>And more…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sz="4000" smtClean="0"/>
              <a:t>plt.figure – To plot </a:t>
            </a:r>
            <a:r>
              <a:rPr lang="en-GB" altLang="en-US" sz="4000" b="1" smtClean="0"/>
              <a:t>multiple figures </a:t>
            </a:r>
            <a:r>
              <a:rPr lang="en-GB" altLang="en-US" sz="4000" smtClean="0"/>
              <a:t>and change </a:t>
            </a:r>
            <a:r>
              <a:rPr lang="en-GB" altLang="en-US" sz="4000" b="1" smtClean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To draw multiple plots from the same session: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(range(5))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(10, 10)) </a:t>
            </a:r>
            <a:r>
              <a:rPr lang="en-GB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size in inches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(range(100))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shows both figures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800" dirty="0" err="1"/>
              <a:t>p</a:t>
            </a:r>
            <a:r>
              <a:rPr lang="en-GB" sz="2800" dirty="0" err="1" smtClean="0"/>
              <a:t>lt.figure</a:t>
            </a:r>
            <a:r>
              <a:rPr lang="en-GB" sz="2800" dirty="0" smtClean="0"/>
              <a:t>: returns a new figure so you can interact with them independently, e.g.:</a:t>
            </a:r>
          </a:p>
          <a:p>
            <a:pPr marL="400050" lvl="1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Histogram – prepare the data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mu, sigma = 100,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 = mu + sigma * np.random.randn(10000)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The above code will be assumed for all the following histogram examples.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Histogram - basic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n, bins, patches = plt.hist(x, 50,density=1,facecolor='g', alpha=0.75)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plt.axis([40, 160, 0, 0.03])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62" name="Picture 2" descr="C:\My Offline Files\CEDA\Training\Introduction to Scientific Computing - Reading 2015\images\demo_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7411" r="7877" b="5573"/>
          <a:stretch>
            <a:fillRect/>
          </a:stretch>
        </p:blipFill>
        <p:spPr bwMode="auto">
          <a:xfrm>
            <a:off x="4140200" y="2289175"/>
            <a:ext cx="4749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Histogram – annotated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n, bins, patches = plt.hist(x, 50,density=1,facecolor='g', alpha=0.75)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plt.xlabel('Smarts')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plt.ylabel('Probability')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plt.title('Histogram of IQ')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plt.axis([40, 160, 0, 0.03])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986" name="Picture 2" descr="C:\My Offline Files\CEDA\Training\Introduction to Scientific Computing - Reading 2015\images\demo_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6078" r="8234" b="897"/>
          <a:stretch>
            <a:fillRect/>
          </a:stretch>
        </p:blipFill>
        <p:spPr bwMode="auto">
          <a:xfrm>
            <a:off x="4438650" y="2565400"/>
            <a:ext cx="45259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Multiple plots – prepare data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x1 = np.linspace(0.0, 5.0)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x2 = np.linspace(0.0, 2.0)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y1 = np.cos(2 * np.pi * x1) * np.exp(-x1)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y2 = np.cos(2 * np.pi * x2)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The above code will be assumed for all the following multiple plot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plt.subplot(2, 1,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plt.plot(x1, y1, 'yo-')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plt.title('A tale of 2 subplots')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plt.ylabel('Damped oscillation')</a:t>
            </a: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Multiple plots (using subplot)</a:t>
            </a:r>
          </a:p>
        </p:txBody>
      </p:sp>
      <p:pic>
        <p:nvPicPr>
          <p:cNvPr id="7" name="Picture 2" descr="C:\My Offline Files\CEDA\Training\Introduction to Scientific Computing - Reading 2015\images\demo_3a.png"/>
          <p:cNvPicPr>
            <a:picLocks noChangeAspect="1" noChangeArrowheads="1"/>
          </p:cNvPicPr>
          <p:nvPr/>
        </p:nvPicPr>
        <p:blipFill rotWithShape="1">
          <a:blip r:embed="rId3"/>
          <a:srcRect l="3178" t="4239" r="4799" b="47010"/>
          <a:stretch/>
        </p:blipFill>
        <p:spPr bwMode="auto">
          <a:xfrm>
            <a:off x="4651375" y="2924175"/>
            <a:ext cx="4168775" cy="1657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87450" y="4806950"/>
            <a:ext cx="6624638" cy="11604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en-US" sz="2000" dirty="0" smtClean="0"/>
              <a:t>The "subplot" function is defined as: </a:t>
            </a:r>
          </a:p>
          <a:p>
            <a:pPr>
              <a:defRPr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plot_number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dirty="0" smtClean="0"/>
              <a:t>Here we define: 2 rows, 1 column and we add the first plot.</a:t>
            </a:r>
            <a:endParaRPr lang="en-US" altLang="en-US" sz="1400" dirty="0" smtClean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Introducing Matplotlib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Matplotlib is a python </a:t>
            </a:r>
            <a:r>
              <a:rPr lang="en-GB" altLang="en-US" sz="2800" b="1" smtClean="0"/>
              <a:t>2D plotting library </a:t>
            </a:r>
            <a:r>
              <a:rPr lang="en-GB" altLang="en-US" sz="2800" smtClean="0"/>
              <a:t>which produces publication quality figures in a variety of hardcopy formats and interactive environments across platforms. Matplotlib can be used in python scripts, the python shell, web application servers, and six graphical user interface toolkits.</a:t>
            </a:r>
          </a:p>
        </p:txBody>
      </p:sp>
      <p:pic>
        <p:nvPicPr>
          <p:cNvPr id="9220" name="Picture 2" descr="screensh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6543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C:\Anaconda\demo_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2049" r="5890" b="1488"/>
          <a:stretch>
            <a:fillRect/>
          </a:stretch>
        </p:blipFill>
        <p:spPr bwMode="auto">
          <a:xfrm>
            <a:off x="4897438" y="2781300"/>
            <a:ext cx="4064000" cy="32289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Multiple plots (using subplot)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plt.subplot(2, 1,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plt.plot(x1, y1, 'yo-')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plt.title('A tale of 2 subplots')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plt.ylabel('Damped oscillation')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plt.subplot(2, 1,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plt.plot(x2, y2, 'r.-')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plt.xlabel('time (s)')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plt.ylabel('Undamped')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0825" y="5373688"/>
            <a:ext cx="4432300" cy="4000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en-US" sz="2000" dirty="0" smtClean="0"/>
              <a:t>Now we have added the second plot.</a:t>
            </a:r>
            <a:endParaRPr lang="en-US" altLang="en-US" sz="1400" dirty="0" smtClean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Multiple axes on one plot (1)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fig, ax1 =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(0.01, 10.0, 0.01)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ax1.plot(t, s1, 'b-')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ax1.set_xlabel('time (s)')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the y-axis label and tick labels match the line </a:t>
            </a:r>
            <a:r>
              <a:rPr lang="en-GB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ax1.set_ylabel('</a:t>
            </a:r>
            <a:r>
              <a:rPr lang="en-GB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='b')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ax1.get_yticklabels():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tl.set_color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('b')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Multiple axes on one plot (2)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ax2 = ax1.twinx()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s2 = np.sin(2*np.pi*t)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ax2.plot(t, s2, 'r.')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ax2.set_ylabel('sin', color='r')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tl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ax2.get_yticklabels():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tl.set_color('r')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en-GB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4035" name="Picture 3" descr="C:\My Offline Files\CEDA\Training\Introduction to Scientific Computing - Reading 2015\images\demo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7162" r="1332" b="1180"/>
          <a:stretch>
            <a:fillRect/>
          </a:stretch>
        </p:blipFill>
        <p:spPr bwMode="auto">
          <a:xfrm>
            <a:off x="5033963" y="3284538"/>
            <a:ext cx="393858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altLang="en-US" smtClean="0"/>
              <a:t>Contour plot – prepare data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95288" y="692150"/>
            <a:ext cx="8291512" cy="5689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matplotlib.cm </a:t>
            </a: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cm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matplotlib.mlab </a:t>
            </a: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mlab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matplotlib.rcParams['xtick.direction'] = 'out'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matplotlib.rcParams['ytick.direction'] = 'out'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delta = 0.025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 = np.arange(-3.0, 3.0, delta)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y = np.arange(-2.0, 2.0, delta)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X, Y = np.meshgrid(x,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Z1 = mlab.bivariate_normal(X, Y, 1.0, 1.0, 0.0, 0.0)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Z2 = mlab.bivariate_normal(X, Y, 1.5, 0.5, 1,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difference of Gaussians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Z = 10.0 * (Z2 - Z1)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1500" y="1036638"/>
            <a:ext cx="3241675" cy="1384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dirty="0"/>
              <a:t>Assume this code applies to all contour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Contour plot – default colours 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inline=1, fontsize=10)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plt.title('Simplest default with labels')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58371" name="Picture 3" descr="C:\My Offline Files\CEDA\Training\Introduction to Scientific Computing - Reading 2015\images\demo_5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4024" r="5489" b="3452"/>
          <a:stretch>
            <a:fillRect/>
          </a:stretch>
        </p:blipFill>
        <p:spPr bwMode="auto">
          <a:xfrm>
            <a:off x="3708400" y="2555875"/>
            <a:ext cx="4535488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Contour plot – control labels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075613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manual_locations = [(-1, -1.4), (-0.62, -0.7), (-2, 0.5), (1.7, 1.2), (2.0, 1.4), (2.4, 1.7)]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inline=1, fontsize=10, manual = manual_locations)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plt.title('labels at selected locations')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59394" name="Picture 2" descr="C:\My Offline Files\CEDA\Training\Introduction to Scientific Computing - Reading 2015\images\demo_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4364" r="4907" b="4352"/>
          <a:stretch>
            <a:fillRect/>
          </a:stretch>
        </p:blipFill>
        <p:spPr bwMode="auto">
          <a:xfrm>
            <a:off x="2051050" y="3357563"/>
            <a:ext cx="3960813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Contour plot – with negative values 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time negative contours will be dashed by 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Z, 6, colors='k')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fontsize=9, inline=1)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plt.title('Single color - negative contours dashed')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60418" name="Picture 2" descr="C:\My Offline Files\CEDA\Training\Introduction to Scientific Computing - Reading 2015\images\demo_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3894" r="5557" b="3139"/>
          <a:stretch>
            <a:fillRect/>
          </a:stretch>
        </p:blipFill>
        <p:spPr bwMode="auto">
          <a:xfrm>
            <a:off x="1855788" y="3068638"/>
            <a:ext cx="43005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Contour plot - set negative line style  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578850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Override negative contours – use solid 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matplotlib.rcParams['contour.negative_linestyle'] = 'solid'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Z, 6, colors='k')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fontsize=9, inline=1)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plt.title('Single color - negative contours solid')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61442" name="Picture 2" descr="C:\My Offline Files\CEDA\Training\Introduction to Scientific Computing - Reading 2015\images\demo_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3833" r="5011" b="2464"/>
          <a:stretch>
            <a:fillRect/>
          </a:stretch>
        </p:blipFill>
        <p:spPr bwMode="auto">
          <a:xfrm>
            <a:off x="2051050" y="3267075"/>
            <a:ext cx="4033838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Contour plot – specify colours 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CS = plt.contour(X, Y, Z, 6, linewidths=np.arange(.5, 4, .5), colors=('r', 'green', 'blue', (1, 1, 0), '#afeeee', '0.5'))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plt.clabel(CS, fontsize=9, inline=1)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plt.title('Crazy lines')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624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1147" b="2684"/>
          <a:stretch>
            <a:fillRect/>
          </a:stretch>
        </p:blipFill>
        <p:spPr bwMode="auto">
          <a:xfrm>
            <a:off x="1979613" y="2636838"/>
            <a:ext cx="4537075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Contour plot - smart</a:t>
            </a:r>
          </a:p>
        </p:txBody>
      </p:sp>
      <p:sp>
        <p:nvSpPr>
          <p:cNvPr id="64515" name="Content Placeholder 1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1295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And you can keep going…</a:t>
            </a:r>
          </a:p>
        </p:txBody>
      </p:sp>
      <p:pic>
        <p:nvPicPr>
          <p:cNvPr id="63490" name="Picture 2" descr="C:\My Offline Files\CEDA\Training\Introduction to Scientific Computing - Reading 2015\images\demo_5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4025" y="1773238"/>
            <a:ext cx="5722938" cy="4292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Introducing Matplotlib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Matplotlib enables you to generate </a:t>
            </a:r>
            <a:r>
              <a:rPr lang="en-GB" altLang="en-US" sz="2800" b="1" smtClean="0"/>
              <a:t>plots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histograms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power spectra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bar charts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error charts</a:t>
            </a:r>
            <a:r>
              <a:rPr lang="en-GB" altLang="en-US" sz="2800" smtClean="0"/>
              <a:t>, </a:t>
            </a:r>
            <a:r>
              <a:rPr lang="en-GB" altLang="en-US" sz="2800" b="1" smtClean="0"/>
              <a:t>scatterplots</a:t>
            </a:r>
            <a:r>
              <a:rPr lang="en-GB" altLang="en-US" sz="2800" smtClean="0"/>
              <a:t>, etc, with just a few lines of code.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2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For simple plotting the "pyplot" interface provides a </a:t>
            </a:r>
            <a:r>
              <a:rPr lang="en-GB" altLang="en-US" sz="2800" b="1" smtClean="0"/>
              <a:t>MATLAB-like interface</a:t>
            </a:r>
            <a:r>
              <a:rPr lang="en-GB" altLang="en-US" sz="280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1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You also have full control of </a:t>
            </a:r>
            <a:r>
              <a:rPr lang="en-GB" altLang="en-US" sz="2800" i="1" smtClean="0"/>
              <a:t>line styles</a:t>
            </a:r>
            <a:r>
              <a:rPr lang="en-GB" altLang="en-US" sz="2800" smtClean="0"/>
              <a:t>, </a:t>
            </a:r>
            <a:r>
              <a:rPr lang="en-GB" altLang="en-US" sz="2800" i="1" smtClean="0"/>
              <a:t>font properties</a:t>
            </a:r>
            <a:r>
              <a:rPr lang="en-GB" altLang="en-US" sz="2800" smtClean="0"/>
              <a:t>, </a:t>
            </a:r>
            <a:r>
              <a:rPr lang="en-GB" altLang="en-US" sz="2800" i="1" smtClean="0"/>
              <a:t>axes properties</a:t>
            </a:r>
            <a:r>
              <a:rPr lang="en-GB" altLang="en-US" sz="2800" smtClean="0"/>
              <a:t>, etc, via an </a:t>
            </a:r>
            <a:r>
              <a:rPr lang="en-GB" altLang="en-US" sz="2800" b="1" smtClean="0"/>
              <a:t>object oriented interface </a:t>
            </a:r>
            <a:r>
              <a:rPr lang="en-GB" altLang="en-US" sz="2800" smtClean="0"/>
              <a:t>or via a set of functions familiar to MATLAB users.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r>
              <a:rPr lang="en-GB" altLang="en-US" smtClean="0"/>
              <a:t>Introducing </a:t>
            </a:r>
            <a:r>
              <a:rPr lang="en-GB" altLang="en-US" b="1" smtClean="0"/>
              <a:t>Basemap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434388" cy="452596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sz="2800" smtClean="0"/>
              <a:t>The matplotlib </a:t>
            </a:r>
            <a:r>
              <a:rPr lang="en-GB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basemap</a:t>
            </a:r>
            <a:r>
              <a:rPr lang="en-GB" altLang="en-US" smtClean="0"/>
              <a:t> </a:t>
            </a:r>
            <a:r>
              <a:rPr lang="en-GB" altLang="en-US" sz="2800" smtClean="0"/>
              <a:t>toolkit is a library for plotting 2D data on maps in Python. 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sz="2800" smtClean="0"/>
              <a:t>It is similar in functionality to the </a:t>
            </a:r>
            <a:r>
              <a:rPr lang="en-GB" altLang="en-US" sz="2800" i="1" smtClean="0"/>
              <a:t>MATLAB mapping toolbox</a:t>
            </a:r>
            <a:r>
              <a:rPr lang="en-GB" altLang="en-US" sz="280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sz="2800" b="1" smtClean="0"/>
              <a:t>Basemap</a:t>
            </a:r>
            <a:r>
              <a:rPr lang="en-GB" altLang="en-US" sz="2800" smtClean="0"/>
              <a:t> does not do any plotting on its own, but provides the facilities to transform coordinates to one of 25 different map projections.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sz="2800" b="1" smtClean="0"/>
              <a:t>Matplotlib</a:t>
            </a:r>
            <a:r>
              <a:rPr lang="en-GB" altLang="en-US" sz="2800" smtClean="0"/>
              <a:t> is then used to plot contours, images, vectors, lines or points in the transformed coordinates. Shoreline, river and political boundary datasets are provided, along with methods for plotting them.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Plotting maps – using Basemap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867775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mpl_toolkits.basemap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Basemap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 = Basemap(width=12000000,height=9000000,projection='lcc',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resolution=None,lat_1=45.,lat_2=55,lat_0=50,lon_0=-107.)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m.shadedrelief()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plt.text(0.2, 0.2, "What a lovely map!", color="white", </a:t>
            </a:r>
            <a:b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weight="bold")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64514" name="Picture 2" descr="C:\My Offline Files\CEDA\Training\Introduction to Scientific Computing - Reading 2015\images\demo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2" t="11220" r="9151" b="10693"/>
          <a:stretch>
            <a:fillRect/>
          </a:stretch>
        </p:blipFill>
        <p:spPr bwMode="auto">
          <a:xfrm>
            <a:off x="2124075" y="3736975"/>
            <a:ext cx="3671888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95963" y="3933825"/>
            <a:ext cx="3097212" cy="1150938"/>
          </a:xfrm>
          <a:prstGeom prst="rect">
            <a:avLst/>
          </a:prstGeom>
          <a:solidFill>
            <a:schemeClr val="bg1">
              <a:alpha val="5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000">
                <a:cs typeface="Calibri" panose="020F0502020204030204" pitchFamily="34" charset="0"/>
                <a:hlinkClick r:id="rId4"/>
              </a:rPr>
              <a:t>https://matplotlib.org/basemap/users/geography.html</a:t>
            </a: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C:\My Offline Files\CEDA\Training\Introduction to Scientific Computing - Reading 2015\images\demo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1200"/>
            <a:ext cx="5389563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Plotting maps – and data</a:t>
            </a:r>
          </a:p>
        </p:txBody>
      </p:sp>
      <p:sp>
        <p:nvSpPr>
          <p:cNvPr id="70660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075613" cy="4464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cs typeface="Courier New" panose="02070309020205020404" pitchFamily="49" charset="0"/>
              </a:rPr>
              <a:t>With about </a:t>
            </a:r>
            <a:r>
              <a:rPr lang="en-GB" altLang="en-US" sz="1800" b="1" smtClean="0">
                <a:cs typeface="Courier New" panose="02070309020205020404" pitchFamily="49" charset="0"/>
              </a:rPr>
              <a:t>30 lines of code </a:t>
            </a:r>
            <a:r>
              <a:rPr lang="en-GB" altLang="en-US" sz="1800" smtClean="0">
                <a:cs typeface="Courier New" panose="02070309020205020404" pitchFamily="49" charset="0"/>
              </a:rPr>
              <a:t>you can extract Sea Surface Temperature and Ice from a file and plot on a required projection: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63713" y="5646738"/>
            <a:ext cx="6121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000">
                <a:cs typeface="Calibri" panose="020F0502020204030204" pitchFamily="34" charset="0"/>
                <a:hlinkClick r:id="rId4"/>
              </a:rPr>
              <a:t>https://matplotlib.org/basemap/users/examples.html</a:t>
            </a:r>
            <a:endParaRPr lang="en-GB" altLang="en-US" sz="2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GB" altLang="en-US" sz="20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Useful features: Markers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hlinkClick r:id="rId3"/>
              </a:rPr>
              <a:t>https://matplotlib.org/examples/lines_bars_and_markers/marker_reference.html</a:t>
            </a:r>
            <a:endParaRPr lang="en-GB" altLang="en-US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/>
          </a:p>
        </p:txBody>
      </p:sp>
      <p:pic>
        <p:nvPicPr>
          <p:cNvPr id="7270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r="6934" b="14107"/>
          <a:stretch>
            <a:fillRect/>
          </a:stretch>
        </p:blipFill>
        <p:spPr bwMode="auto">
          <a:xfrm>
            <a:off x="58738" y="1844675"/>
            <a:ext cx="450691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r="7047" b="13251"/>
          <a:stretch>
            <a:fillRect/>
          </a:stretch>
        </p:blipFill>
        <p:spPr bwMode="auto">
          <a:xfrm>
            <a:off x="4565650" y="1838325"/>
            <a:ext cx="44704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Useful features: Scatter plots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hlinkClick r:id="rId3"/>
              </a:rPr>
              <a:t>https://matplotlib.org/examples/shapes_and_collections/scatter_demo.html</a:t>
            </a:r>
            <a:endParaRPr lang="en-GB" altLang="en-US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/>
          </a:p>
        </p:txBody>
      </p:sp>
      <p:pic>
        <p:nvPicPr>
          <p:cNvPr id="7475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6252" r="4182" b="2751"/>
          <a:stretch>
            <a:fillRect/>
          </a:stretch>
        </p:blipFill>
        <p:spPr bwMode="auto">
          <a:xfrm>
            <a:off x="1547813" y="1700213"/>
            <a:ext cx="5400675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Useful features: Interpolation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hlinkClick r:id="rId3"/>
              </a:rPr>
              <a:t>https://matplotlib.org/examples/images_contours_and_fields/interpolation_methods.html</a:t>
            </a:r>
            <a:endParaRPr lang="en-GB" altLang="en-US" sz="16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6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600" smtClean="0"/>
          </a:p>
        </p:txBody>
      </p:sp>
      <p:pic>
        <p:nvPicPr>
          <p:cNvPr id="7680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4" t="7475" r="8263" b="7475"/>
          <a:stretch>
            <a:fillRect/>
          </a:stretch>
        </p:blipFill>
        <p:spPr bwMode="auto">
          <a:xfrm>
            <a:off x="390525" y="1700213"/>
            <a:ext cx="8142288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376238" y="260350"/>
            <a:ext cx="8418512" cy="881063"/>
          </a:xfrm>
        </p:spPr>
        <p:txBody>
          <a:bodyPr/>
          <a:lstStyle/>
          <a:p>
            <a:r>
              <a:rPr lang="en-GB" altLang="en-US" b="1" smtClean="0"/>
              <a:t>Useful features: Stream plot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smtClean="0">
                <a:hlinkClick r:id="rId3"/>
              </a:rPr>
              <a:t>https://matplotlib.org/examples/images_contours_and_fields/streamplot_demo_features.html</a:t>
            </a:r>
            <a:endParaRPr lang="en-GB" altLang="en-US" sz="16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600" smtClean="0"/>
          </a:p>
        </p:txBody>
      </p:sp>
      <p:pic>
        <p:nvPicPr>
          <p:cNvPr id="7885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327650" cy="435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Useful features: Polar bar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76238" y="1052513"/>
            <a:ext cx="8418512" cy="43513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800" smtClean="0">
                <a:hlinkClick r:id="rId3"/>
              </a:rPr>
              <a:t>https://matplotlib.org/examples/pie_and_polar_charts/polar_bar_demo.html</a:t>
            </a:r>
            <a:endParaRPr lang="en-GB" altLang="en-US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800" smtClean="0"/>
          </a:p>
        </p:txBody>
      </p:sp>
      <p:pic>
        <p:nvPicPr>
          <p:cNvPr id="8090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616575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One last word: the OOP interface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We have demonstrated Matplotlib using the "pylab" interface (which aims to mimic that of MATLAB).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4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You can interact with Matplotlib using its OOP interface (known as the </a:t>
            </a:r>
            <a:r>
              <a:rPr lang="en-GB" altLang="en-US" i="1" smtClean="0"/>
              <a:t>Matplotlib API</a:t>
            </a:r>
            <a:r>
              <a:rPr lang="en-GB" altLang="en-US" smtClean="0"/>
              <a:t>). This is a different interface to the same functionality.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2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b="1" smtClean="0"/>
              <a:t>Over time you may wish to use the OOP interface for complex plotting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More info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Matplotlib: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/>
              <a:t>   </a:t>
            </a:r>
            <a:r>
              <a:rPr lang="en-GB" sz="2400" dirty="0" smtClean="0">
                <a:hlinkClick r:id="rId3"/>
              </a:rPr>
              <a:t>https://matplotlib.org</a:t>
            </a:r>
            <a:r>
              <a:rPr lang="en-GB" sz="2400" dirty="0" smtClean="0"/>
              <a:t> </a:t>
            </a:r>
            <a:endParaRPr lang="en-GB" sz="2400" dirty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Matplotlib gallery: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/>
              <a:t>   </a:t>
            </a:r>
            <a:r>
              <a:rPr lang="en-GB" sz="2400" dirty="0" smtClean="0">
                <a:hlinkClick r:id="rId4"/>
              </a:rPr>
              <a:t>https://matplotlib.org/gallery</a:t>
            </a: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err="1" smtClean="0"/>
              <a:t>Pyplot</a:t>
            </a:r>
            <a:r>
              <a:rPr lang="en-GB" sz="2800" dirty="0" smtClean="0"/>
              <a:t> reference: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/>
              <a:t> </a:t>
            </a:r>
            <a:r>
              <a:rPr lang="en-GB" sz="2400" dirty="0" smtClean="0"/>
              <a:t>  </a:t>
            </a:r>
            <a:r>
              <a:rPr lang="en-GB" sz="2400" dirty="0" smtClean="0">
                <a:hlinkClick r:id="rId5"/>
              </a:rPr>
              <a:t>https://matplotlib.org/api/pyplot_summary</a:t>
            </a: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err="1" smtClean="0"/>
              <a:t>Basemap</a:t>
            </a:r>
            <a:r>
              <a:rPr lang="en-GB" sz="2800" dirty="0" smtClean="0"/>
              <a:t> toolkit (for map plotting):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/>
              <a:t> </a:t>
            </a:r>
            <a:r>
              <a:rPr lang="en-GB" sz="2400" dirty="0" smtClean="0"/>
              <a:t>  </a:t>
            </a:r>
            <a:r>
              <a:rPr lang="en-GB" sz="2400" dirty="0" smtClean="0">
                <a:hlinkClick r:id="rId6"/>
              </a:rPr>
              <a:t>https://matplotlib.org/basemap/</a:t>
            </a: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Books, videos and tutorials: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/>
              <a:t> </a:t>
            </a:r>
            <a:r>
              <a:rPr lang="en-GB" sz="2400" dirty="0" smtClean="0"/>
              <a:t>  </a:t>
            </a:r>
            <a:r>
              <a:rPr lang="en-GB" sz="2400" dirty="0" smtClean="0">
                <a:hlinkClick r:id="rId7"/>
              </a:rPr>
              <a:t>https://matplotlib.org/3.0.0/resources/</a:t>
            </a:r>
            <a:endParaRPr lang="en-GB" sz="2400" dirty="0" smtClean="0"/>
          </a:p>
          <a:p>
            <a:pPr lvl="1" fontAlgn="auto">
              <a:spcAft>
                <a:spcPts val="0"/>
              </a:spcAft>
              <a:defRPr/>
            </a:pPr>
            <a:endParaRPr lang="en-GB" sz="24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b="1" smtClean="0"/>
              <a:t>Recommending Matplotlib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As with all open source Python tools there are other options and approaches available.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However, Matplotlib, like NumPy, has become the </a:t>
            </a:r>
            <a:r>
              <a:rPr lang="en-GB" altLang="en-US" b="1" smtClean="0"/>
              <a:t>clear leader </a:t>
            </a:r>
            <a:r>
              <a:rPr lang="en-GB" altLang="en-US" smtClean="0"/>
              <a:t>in its particular niche.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If you want to do (high quality) visualisation in Python – use Matplotlib!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Matplotlib Interactively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Matplotlib has its own interactive plotting window: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7" t="17937" r="18858" b="15749"/>
          <a:stretch>
            <a:fillRect/>
          </a:stretch>
        </p:blipFill>
        <p:spPr bwMode="auto">
          <a:xfrm>
            <a:off x="417513" y="2852738"/>
            <a:ext cx="442436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78125"/>
            <a:ext cx="3513137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Matplotlib Interactively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4925"/>
            <a:ext cx="82296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 smtClean="0"/>
              <a:t>The buttons allow you to: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Re-set the image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Move between different plots in this session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Scroll around the current plot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Zoom in to specified region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View whole plot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Save the plot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9" t="14149" r="47246" b="81555"/>
          <a:stretch>
            <a:fillRect/>
          </a:stretch>
        </p:blipFill>
        <p:spPr bwMode="auto">
          <a:xfrm>
            <a:off x="1479550" y="1268413"/>
            <a:ext cx="5756275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first plot: A simple line graph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plt.plot([1,2,3,4])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7227" r="8189" b="4239"/>
          <a:stretch>
            <a:fillRect/>
          </a:stretch>
        </p:blipFill>
        <p:spPr bwMode="auto">
          <a:xfrm>
            <a:off x="4067175" y="2636838"/>
            <a:ext cx="43211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2"/>
          <p:cNvSpPr txBox="1">
            <a:spLocks noChangeArrowheads="1"/>
          </p:cNvSpPr>
          <p:nvPr/>
        </p:nvSpPr>
        <p:spPr bwMode="auto">
          <a:xfrm>
            <a:off x="468313" y="3709988"/>
            <a:ext cx="3311525" cy="10144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Defaults are used for things you do not specify (such as the x-axis values).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50825" y="485775"/>
            <a:ext cx="8686800" cy="1143000"/>
          </a:xfrm>
        </p:spPr>
        <p:txBody>
          <a:bodyPr/>
          <a:lstStyle/>
          <a:p>
            <a:r>
              <a:rPr lang="en-GB" altLang="en-US" sz="4000" smtClean="0"/>
              <a:t>Before we go any further…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/>
              <a:t>In the environment you are working with it is useful to be able to work in Python without closing your interactive window. </a:t>
            </a:r>
            <a:r>
              <a:rPr lang="en-GB" altLang="en-US" sz="2800" b="1" smtClean="0"/>
              <a:t>Here's how you do it: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188" y="3106738"/>
            <a:ext cx="7848600" cy="255428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The standard import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(range(5))              # Generate a plot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plt.pause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         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Show plot but refocus</a:t>
            </a:r>
          </a:p>
          <a:p>
            <a:pPr eaLnBrk="1" hangingPunct="1">
              <a:defRPr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# on python shell</a:t>
            </a:r>
          </a:p>
          <a:p>
            <a:pPr eaLnBrk="1" hangingPunct="1">
              <a:defRPr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Now you can continue to modify the plot in python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plt.clf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  # Clears the figure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plt.pause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         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Updates (clears) canvas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10, 3, 4, 9])      # Plot something different</a:t>
            </a:r>
          </a:p>
          <a:p>
            <a:pPr eaLnBrk="1" hangingPunct="1"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plt.pause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plot in the </a:t>
            </a:r>
          </a:p>
          <a:p>
            <a:pPr eaLnBrk="1" hangingPunct="1">
              <a:defRPr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# window.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8175" y="5805488"/>
            <a:ext cx="4176713" cy="5842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3200" dirty="0"/>
              <a:t>This </a:t>
            </a:r>
            <a:r>
              <a:rPr lang="en-GB" sz="3200" dirty="0"/>
              <a:t>slide is </a:t>
            </a:r>
            <a:r>
              <a:rPr lang="en-GB" sz="3200" dirty="0"/>
              <a:t>important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Two lines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5414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plt.plot([0,0.5,1,1.2])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plt.plot([1,2,3,4])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4" t="7700" r="8481" b="5650"/>
          <a:stretch>
            <a:fillRect/>
          </a:stretch>
        </p:blipFill>
        <p:spPr bwMode="auto">
          <a:xfrm>
            <a:off x="4067175" y="1268413"/>
            <a:ext cx="46180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388" y="4941888"/>
            <a:ext cx="4608512" cy="10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/>
              <a:t>Assume we have always run: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29556</TotalTime>
  <Words>1818</Words>
  <Application>Microsoft Office PowerPoint</Application>
  <PresentationFormat>On-screen Show (4:3)</PresentationFormat>
  <Paragraphs>306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Arial Unicode MS</vt:lpstr>
      <vt:lpstr>UKRI-stfc-nerc-ceda-ncas-nceo-Presentation-Template</vt:lpstr>
      <vt:lpstr>Visualisation in Python</vt:lpstr>
      <vt:lpstr>Introducing Matplotlib</vt:lpstr>
      <vt:lpstr>Introducing Matplotlib</vt:lpstr>
      <vt:lpstr>Recommending Matplotlib</vt:lpstr>
      <vt:lpstr>Using Matplotlib Interactively</vt:lpstr>
      <vt:lpstr>Using Matplotlib Interactively</vt:lpstr>
      <vt:lpstr>The first plot: A simple line graph</vt:lpstr>
      <vt:lpstr>Before we go any further…</vt:lpstr>
      <vt:lpstr>Two lines</vt:lpstr>
      <vt:lpstr>Two lines formatted – with axes</vt:lpstr>
      <vt:lpstr>Add a title</vt:lpstr>
      <vt:lpstr>Add a legend</vt:lpstr>
      <vt:lpstr>Saving an image: savefig</vt:lpstr>
      <vt:lpstr>plt.figure – To plot multiple figures and change size</vt:lpstr>
      <vt:lpstr>Histogram – prepare the data</vt:lpstr>
      <vt:lpstr>Histogram - basic</vt:lpstr>
      <vt:lpstr>Histogram – annotated</vt:lpstr>
      <vt:lpstr>Multiple plots – prepare data</vt:lpstr>
      <vt:lpstr>Multiple plots (using subplot)</vt:lpstr>
      <vt:lpstr>Multiple plots (using subplot)</vt:lpstr>
      <vt:lpstr>Multiple axes on one plot (1)</vt:lpstr>
      <vt:lpstr>Multiple axes on one plot (2)</vt:lpstr>
      <vt:lpstr>Contour plot – prepare data </vt:lpstr>
      <vt:lpstr>Contour plot – default colours </vt:lpstr>
      <vt:lpstr>Contour plot – control labels</vt:lpstr>
      <vt:lpstr>Contour plot – with negative values </vt:lpstr>
      <vt:lpstr>Contour plot - set negative line style  </vt:lpstr>
      <vt:lpstr>Contour plot – specify colours </vt:lpstr>
      <vt:lpstr>Contour plot - smart</vt:lpstr>
      <vt:lpstr>Introducing Basemap</vt:lpstr>
      <vt:lpstr>Plotting maps – using Basemap</vt:lpstr>
      <vt:lpstr>Plotting maps – and data</vt:lpstr>
      <vt:lpstr>Useful features: Markers</vt:lpstr>
      <vt:lpstr>Useful features: Scatter plots</vt:lpstr>
      <vt:lpstr>Useful features: Interpolation</vt:lpstr>
      <vt:lpstr>Useful features: Stream plot</vt:lpstr>
      <vt:lpstr>Useful features: Polar bar</vt:lpstr>
      <vt:lpstr>One last word: the OOP interface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Godfrey, Tommy (STFC,RAL,RALSP)</cp:lastModifiedBy>
  <cp:revision>134</cp:revision>
  <dcterms:created xsi:type="dcterms:W3CDTF">2014-03-03T17:46:53Z</dcterms:created>
  <dcterms:modified xsi:type="dcterms:W3CDTF">2018-10-09T09:38:38Z</dcterms:modified>
</cp:coreProperties>
</file>