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61" r:id="rId1"/>
  </p:sldMasterIdLst>
  <p:notesMasterIdLst>
    <p:notesMasterId r:id="rId25"/>
  </p:notesMasterIdLst>
  <p:handoutMasterIdLst>
    <p:handoutMasterId r:id="rId26"/>
  </p:handoutMasterIdLst>
  <p:sldIdLst>
    <p:sldId id="759" r:id="rId2"/>
    <p:sldId id="733" r:id="rId3"/>
    <p:sldId id="760" r:id="rId4"/>
    <p:sldId id="734" r:id="rId5"/>
    <p:sldId id="769" r:id="rId6"/>
    <p:sldId id="764" r:id="rId7"/>
    <p:sldId id="765" r:id="rId8"/>
    <p:sldId id="748" r:id="rId9"/>
    <p:sldId id="771" r:id="rId10"/>
    <p:sldId id="770" r:id="rId11"/>
    <p:sldId id="751" r:id="rId12"/>
    <p:sldId id="754" r:id="rId13"/>
    <p:sldId id="772" r:id="rId14"/>
    <p:sldId id="757" r:id="rId15"/>
    <p:sldId id="761" r:id="rId16"/>
    <p:sldId id="773" r:id="rId17"/>
    <p:sldId id="774" r:id="rId18"/>
    <p:sldId id="767" r:id="rId19"/>
    <p:sldId id="768" r:id="rId20"/>
    <p:sldId id="775" r:id="rId21"/>
    <p:sldId id="777" r:id="rId22"/>
    <p:sldId id="776" r:id="rId23"/>
    <p:sldId id="778" r:id="rId24"/>
  </p:sldIdLst>
  <p:sldSz cx="10080625" cy="7559675"/>
  <p:notesSz cx="7772400" cy="100584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A50021"/>
    <a:srgbClr val="000066"/>
    <a:srgbClr val="FFFF00"/>
    <a:srgbClr val="00FF00"/>
    <a:srgbClr val="00CC99"/>
    <a:srgbClr val="00FF9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>
      <p:cViewPr varScale="1">
        <p:scale>
          <a:sx n="60" d="100"/>
          <a:sy n="60" d="100"/>
        </p:scale>
        <p:origin x="1284" y="5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84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20621CF-EBC3-44A7-9881-C0FAD29B736B}" type="datetimeFigureOut">
              <a:rPr lang="en-US" altLang="en-US"/>
              <a:pPr>
                <a:defRPr/>
              </a:pPr>
              <a:t>10/9/2018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4B574D3-7C52-45BD-B9D9-69D411D1CB3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8B8CA97-9789-4421-9BB8-3074F93397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anose="020B0600070205080204" pitchFamily="34" charset="-128"/>
        <a:cs typeface="ＭＳ Ｐゴシック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anose="020B0600070205080204" pitchFamily="34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anose="020B0600070205080204" pitchFamily="34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anose="020B0600070205080204" pitchFamily="34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385CBFC-1EE4-48AA-9099-EF2F2BE9CA59}" type="slidenum">
              <a:rPr lang="en-GB" altLang="en-US" sz="1400" smtClean="0"/>
              <a:pPr>
                <a:spcBef>
                  <a:spcPct val="0"/>
                </a:spcBef>
              </a:pPr>
              <a:t>2</a:t>
            </a:fld>
            <a:endParaRPr lang="en-GB" altLang="en-US" sz="1400" smtClean="0"/>
          </a:p>
        </p:txBody>
      </p:sp>
      <p:sp>
        <p:nvSpPr>
          <p:cNvPr id="133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5175"/>
            <a:ext cx="5027613" cy="37703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6288" y="4776788"/>
            <a:ext cx="6219825" cy="45275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D9320F2-807E-476B-8689-B624088D31CD}" type="slidenum">
              <a:rPr lang="en-GB" altLang="en-US" sz="1400" smtClean="0"/>
              <a:pPr>
                <a:spcBef>
                  <a:spcPct val="0"/>
                </a:spcBef>
              </a:pPr>
              <a:t>4</a:t>
            </a:fld>
            <a:endParaRPr lang="en-GB" altLang="en-US" sz="1400" smtClean="0"/>
          </a:p>
        </p:txBody>
      </p:sp>
      <p:sp>
        <p:nvSpPr>
          <p:cNvPr id="163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5175"/>
            <a:ext cx="5027613" cy="37703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6288" y="4776788"/>
            <a:ext cx="6219825" cy="45275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FA52B11-13C8-45A4-8B9B-1E058FF04483}" type="slidenum">
              <a:rPr lang="en-GB" altLang="en-US" sz="1400" smtClean="0"/>
              <a:pPr>
                <a:spcBef>
                  <a:spcPct val="0"/>
                </a:spcBef>
              </a:pPr>
              <a:t>8</a:t>
            </a:fld>
            <a:endParaRPr lang="en-GB" altLang="en-US" sz="1400" smtClean="0"/>
          </a:p>
        </p:txBody>
      </p:sp>
      <p:sp>
        <p:nvSpPr>
          <p:cNvPr id="215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5175"/>
            <a:ext cx="5027613" cy="37703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6288" y="4776788"/>
            <a:ext cx="6219825" cy="45275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86DBE96-C69D-452C-B3FA-4B92D97E2EB2}" type="slidenum">
              <a:rPr lang="en-GB" altLang="en-US" sz="1400" smtClean="0"/>
              <a:pPr>
                <a:spcBef>
                  <a:spcPct val="0"/>
                </a:spcBef>
              </a:pPr>
              <a:t>11</a:t>
            </a:fld>
            <a:endParaRPr lang="en-GB" altLang="en-US" sz="1400" smtClean="0"/>
          </a:p>
        </p:txBody>
      </p:sp>
      <p:sp>
        <p:nvSpPr>
          <p:cNvPr id="256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5175"/>
            <a:ext cx="5027613" cy="37703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6288" y="4776788"/>
            <a:ext cx="6219825" cy="45275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C9FF20E-8360-47DF-A716-A081BAF54C71}" type="slidenum">
              <a:rPr lang="en-GB" altLang="en-US" sz="1400" smtClean="0"/>
              <a:pPr>
                <a:spcBef>
                  <a:spcPct val="0"/>
                </a:spcBef>
              </a:pPr>
              <a:t>12</a:t>
            </a:fld>
            <a:endParaRPr lang="en-GB" altLang="en-US" sz="1400" smtClean="0"/>
          </a:p>
        </p:txBody>
      </p:sp>
      <p:sp>
        <p:nvSpPr>
          <p:cNvPr id="276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5175"/>
            <a:ext cx="5027613" cy="37703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6288" y="4776788"/>
            <a:ext cx="6219825" cy="45275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BB970E9-8D8C-4050-8172-3EC47597DA9F}" type="slidenum">
              <a:rPr lang="en-GB" altLang="en-US" sz="1400" smtClean="0"/>
              <a:pPr>
                <a:spcBef>
                  <a:spcPct val="0"/>
                </a:spcBef>
              </a:pPr>
              <a:t>14</a:t>
            </a:fld>
            <a:endParaRPr lang="en-GB" altLang="en-US" sz="1400" smtClean="0"/>
          </a:p>
        </p:txBody>
      </p:sp>
      <p:sp>
        <p:nvSpPr>
          <p:cNvPr id="307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5175"/>
            <a:ext cx="5027613" cy="37703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6288" y="4776788"/>
            <a:ext cx="6219825" cy="45275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48E119B-1D6A-4137-A130-34101FDC392B}" type="slidenum">
              <a:rPr lang="en-GB" altLang="en-US" sz="1400" smtClean="0"/>
              <a:pPr>
                <a:spcBef>
                  <a:spcPct val="0"/>
                </a:spcBef>
              </a:pPr>
              <a:t>15</a:t>
            </a:fld>
            <a:endParaRPr lang="en-GB" altLang="en-US" sz="1400" smtClean="0"/>
          </a:p>
        </p:txBody>
      </p:sp>
      <p:sp>
        <p:nvSpPr>
          <p:cNvPr id="327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5175"/>
            <a:ext cx="5027613" cy="37703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6288" y="4776788"/>
            <a:ext cx="6219825" cy="45275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C7D4C1D-7786-4B09-9E85-62AB7D8097EE}" type="slidenum">
              <a:rPr lang="en-GB" altLang="en-US" sz="1400" smtClean="0"/>
              <a:pPr>
                <a:spcBef>
                  <a:spcPct val="0"/>
                </a:spcBef>
              </a:pPr>
              <a:t>16</a:t>
            </a:fld>
            <a:endParaRPr lang="en-GB" altLang="en-US" sz="1400" smtClean="0"/>
          </a:p>
        </p:txBody>
      </p:sp>
      <p:sp>
        <p:nvSpPr>
          <p:cNvPr id="348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5175"/>
            <a:ext cx="5027613" cy="37703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6288" y="4776788"/>
            <a:ext cx="6219825" cy="45275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82963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3305175" y="-36513"/>
            <a:ext cx="1355725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3144838" y="0"/>
            <a:ext cx="1746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423" y="3667052"/>
            <a:ext cx="8568531" cy="9515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614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422" y="4632949"/>
            <a:ext cx="7560469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46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52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91424" y="366705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1424" y="4632949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754688" y="436517"/>
            <a:ext cx="3968750" cy="6349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92113" y="5260975"/>
            <a:ext cx="2268537" cy="401638"/>
          </a:xfrm>
          <a:prstGeom prst="rect">
            <a:avLst/>
          </a:prstGeom>
        </p:spPr>
        <p:txBody>
          <a:bodyPr/>
          <a:lstStyle>
            <a:lvl1pPr>
              <a:defRPr sz="1764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1F765CF-6084-4DB2-A929-E511D7FBC195}" type="datetimeFigureOut">
              <a:rPr lang="en-GB"/>
              <a:pPr>
                <a:defRPr/>
              </a:pPr>
              <a:t>09/10/2018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653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63423" y="1867129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63423" y="2833027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63422" y="3881795"/>
            <a:ext cx="9289611" cy="26945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63538" y="3460750"/>
            <a:ext cx="2268537" cy="401638"/>
          </a:xfrm>
          <a:prstGeom prst="rect">
            <a:avLst/>
          </a:prstGeom>
        </p:spPr>
        <p:txBody>
          <a:bodyPr/>
          <a:lstStyle>
            <a:lvl1pPr>
              <a:defRPr sz="1764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BE683CF-2CF6-40A9-80C5-1F7E8A5C1B6B}" type="datetimeFigureOut">
              <a:rPr lang="en-GB"/>
              <a:pPr>
                <a:defRPr/>
              </a:pPr>
              <a:t>09/10/2018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3766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025" y="289733"/>
            <a:ext cx="5096316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894365" y="1441938"/>
            <a:ext cx="3787670" cy="52599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441938"/>
            <a:ext cx="5096316" cy="4686293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497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48028" y="345703"/>
            <a:ext cx="9328878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647149"/>
            <a:ext cx="9328878" cy="4607807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178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7419" y="226750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07418" y="3266606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90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8867775" cy="4383088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46325" cy="5191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17921A5-1C14-49EE-A617-27F348C35C50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249716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680200"/>
            <a:ext cx="16795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8" y="6756400"/>
            <a:ext cx="1444625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6742113"/>
            <a:ext cx="162718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62F96-17BC-1D46-B6DF-8EEA1A6DE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338" y="1516063"/>
            <a:ext cx="9280525" cy="4795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73038" y="6470650"/>
            <a:ext cx="185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414338" y="419100"/>
            <a:ext cx="9280525" cy="971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</p:sldLayoutIdLst>
  <p:txStyles>
    <p:titleStyle>
      <a:lvl1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50825" indent="-250825" algn="l" defTabSz="1006475" rtl="0" fontAlgn="base">
        <a:lnSpc>
          <a:spcPct val="90000"/>
        </a:lnSpc>
        <a:spcBef>
          <a:spcPts val="11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55650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extLst/>
        </p:spPr>
        <p:txBody>
          <a:bodyPr anchor="t"/>
          <a:lstStyle/>
          <a:p>
            <a:pPr defTabSz="1007943" fontAlgn="auto">
              <a:spcAft>
                <a:spcPts val="0"/>
              </a:spcAft>
              <a:defRPr/>
            </a:pPr>
            <a:r>
              <a:rPr lang="en-US" altLang="en-US" sz="3527" dirty="0" smtClean="0">
                <a:cs typeface="Calibri" panose="020F0502020204030204" pitchFamily="34" charset="0"/>
              </a:rPr>
              <a:t>More Tricks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/>
          <a:lstStyle/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defRPr/>
            </a:pPr>
            <a:r>
              <a:rPr lang="en-US" altLang="en-US" sz="3086" smtClean="0">
                <a:cs typeface="Calibri" panose="020F0502020204030204" pitchFamily="34" charset="0"/>
              </a:rPr>
              <a:t>These are small exercises to tell you things you need to know.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extLst/>
        </p:spPr>
        <p:txBody>
          <a:bodyPr anchor="t"/>
          <a:lstStyle/>
          <a:p>
            <a:pPr defTabSz="1007943" fontAlgn="auto">
              <a:spcAft>
                <a:spcPts val="0"/>
              </a:spcAft>
              <a:defRPr/>
            </a:pPr>
            <a:r>
              <a:rPr lang="en-US" altLang="en-US" sz="3527" smtClean="0"/>
              <a:t>Transfering data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buFont typeface="Times New Roman" charset="0"/>
              <a:buNone/>
              <a:defRPr/>
            </a:pPr>
            <a:endParaRPr lang="en-US" altLang="x-none" sz="3086" dirty="0">
              <a:solidFill>
                <a:srgbClr val="FFFFFF"/>
              </a:solidFill>
            </a:endParaRPr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altLang="x-none" sz="3086" dirty="0">
                <a:solidFill>
                  <a:srgbClr val="FFFFFF"/>
                </a:solidFill>
              </a:rPr>
              <a:t>Have a look at the following address in a web browser. Note </a:t>
            </a:r>
            <a:r>
              <a:rPr lang="en-US" altLang="x-none" sz="3086" dirty="0" smtClean="0">
                <a:solidFill>
                  <a:srgbClr val="FFFFFF"/>
                </a:solidFill>
              </a:rPr>
              <a:t>it</a:t>
            </a:r>
            <a:r>
              <a:rPr lang="en-US" altLang="en-US" sz="3086" dirty="0" smtClean="0">
                <a:solidFill>
                  <a:srgbClr val="FFFFFF"/>
                </a:solidFill>
              </a:rPr>
              <a:t>'</a:t>
            </a:r>
            <a:r>
              <a:rPr lang="en-US" altLang="x-none" sz="3086" dirty="0" smtClean="0">
                <a:solidFill>
                  <a:srgbClr val="FFFFFF"/>
                </a:solidFill>
              </a:rPr>
              <a:t>s </a:t>
            </a:r>
            <a:r>
              <a:rPr lang="en-US" altLang="x-none" sz="3086" dirty="0">
                <a:solidFill>
                  <a:srgbClr val="FFFFFF"/>
                </a:solidFill>
              </a:rPr>
              <a:t>not a http address.</a:t>
            </a:r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altLang="x-none" sz="3086" dirty="0">
                <a:solidFill>
                  <a:srgbClr val="FFFFFF"/>
                </a:solidFill>
              </a:rPr>
              <a:t> ftp://sparc-ftp1.ceda.ac.uk/</a:t>
            </a:r>
            <a:r>
              <a:rPr lang="en-US" altLang="x-none" sz="3086" dirty="0" err="1">
                <a:solidFill>
                  <a:srgbClr val="FFFFFF"/>
                </a:solidFill>
              </a:rPr>
              <a:t>sparc</a:t>
            </a:r>
            <a:r>
              <a:rPr lang="en-US" altLang="x-none" sz="3086" dirty="0">
                <a:solidFill>
                  <a:srgbClr val="FFFFFF"/>
                </a:solidFill>
              </a:rPr>
              <a:t>/</a:t>
            </a:r>
            <a:r>
              <a:rPr lang="en-US" altLang="x-none" sz="3086" dirty="0" err="1">
                <a:solidFill>
                  <a:srgbClr val="FFFFFF"/>
                </a:solidFill>
              </a:rPr>
              <a:t>hres</a:t>
            </a:r>
            <a:r>
              <a:rPr lang="en-US" altLang="x-none" sz="3086" dirty="0">
                <a:solidFill>
                  <a:srgbClr val="FFFFFF"/>
                </a:solidFill>
              </a:rPr>
              <a:t>/1_second/text/2011/03020/</a:t>
            </a:r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altLang="x-none" sz="3086" dirty="0">
                <a:solidFill>
                  <a:srgbClr val="FFFFFF"/>
                </a:solidFill>
              </a:rPr>
              <a:t> Get one of the files with </a:t>
            </a:r>
            <a:r>
              <a:rPr lang="en-US" altLang="x-none" sz="3086" dirty="0" err="1">
                <a:solidFill>
                  <a:srgbClr val="FFFFFF"/>
                </a:solidFill>
              </a:rPr>
              <a:t>wget</a:t>
            </a:r>
            <a:r>
              <a:rPr lang="en-US" altLang="x-none" sz="3086" dirty="0">
                <a:solidFill>
                  <a:srgbClr val="FFFFFF"/>
                </a:solidFill>
              </a:rPr>
              <a:t> from the command line.</a:t>
            </a:r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buFont typeface="Times New Roman" charset="0"/>
              <a:buNone/>
              <a:defRPr/>
            </a:pPr>
            <a:endParaRPr lang="en-US" altLang="x-none" sz="1800" dirty="0">
              <a:solidFill>
                <a:srgbClr val="FFFFFF"/>
              </a:solidFill>
              <a:latin typeface="Courier" charset="0"/>
            </a:endParaRPr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buFont typeface="Times New Roman" charset="0"/>
              <a:buNone/>
              <a:defRPr/>
            </a:pPr>
            <a:endParaRPr lang="en-US" altLang="x-none" sz="1800" dirty="0">
              <a:solidFill>
                <a:srgbClr val="FFFFFF"/>
              </a:solidFill>
              <a:latin typeface="Courie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extLst/>
        </p:spPr>
        <p:txBody>
          <a:bodyPr tIns="38808" anchor="t"/>
          <a:lstStyle/>
          <a:p>
            <a:pPr defTabSz="1007943" fontAlgn="auto"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3527" smtClean="0"/>
              <a:t>rsync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idx="1"/>
          </p:nvPr>
        </p:nvSpPr>
        <p:spPr>
          <a:xfrm>
            <a:off x="488950" y="1303338"/>
            <a:ext cx="8869363" cy="4384675"/>
          </a:xfrm>
          <a:extLst/>
        </p:spPr>
        <p:txBody>
          <a:bodyPr>
            <a:normAutofit lnSpcReduction="10000"/>
          </a:bodyPr>
          <a:lstStyle/>
          <a:p>
            <a:pPr marL="431800" indent="-323850" defTabSz="1007943" fontAlgn="auto">
              <a:spcBef>
                <a:spcPts val="1102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3086" dirty="0" smtClean="0"/>
              <a:t>copies files over the network (or locally)</a:t>
            </a:r>
          </a:p>
          <a:p>
            <a:pPr marL="431800" indent="-323850" defTabSz="1007943" fontAlgn="auto">
              <a:spcBef>
                <a:spcPts val="1102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3086" dirty="0" smtClean="0"/>
              <a:t>where destination files already exist, copies only what is required to update any differences</a:t>
            </a:r>
          </a:p>
          <a:p>
            <a:pPr marL="431800" indent="-323850" defTabSz="1007943" fontAlgn="auto">
              <a:spcBef>
                <a:spcPts val="1102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3086" dirty="0" smtClean="0"/>
              <a:t>push / pull files over </a:t>
            </a:r>
            <a:r>
              <a:rPr lang="en-GB" altLang="en-US" sz="3086" dirty="0" err="1" smtClean="0"/>
              <a:t>ssh</a:t>
            </a:r>
            <a:r>
              <a:rPr lang="en-GB" altLang="en-US" sz="3086" dirty="0" smtClean="0"/>
              <a:t>:</a:t>
            </a:r>
          </a:p>
          <a:p>
            <a:pPr marL="863600" lvl="1" indent="-323850" defTabSz="1007943" fontAlgn="auto">
              <a:lnSpc>
                <a:spcPct val="112000"/>
              </a:lnSpc>
              <a:spcBef>
                <a:spcPts val="551"/>
              </a:spcBef>
              <a:spcAft>
                <a:spcPts val="0"/>
              </a:spcAft>
              <a:buSzPct val="75000"/>
              <a:buFont typeface="Symbol" panose="05050102010706020507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rsync</a:t>
            </a:r>
            <a:r>
              <a:rPr lang="en-GB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-e </a:t>
            </a:r>
            <a:r>
              <a:rPr lang="en-GB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GB" alt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GB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altLang="en-US" sz="1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host</a:t>
            </a:r>
            <a:r>
              <a:rPr lang="en-GB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GB" altLang="en-US" sz="1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remote_path</a:t>
            </a:r>
            <a:r>
              <a:rPr lang="en-GB" alt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local_path</a:t>
            </a:r>
            <a:r>
              <a:rPr lang="en-GB" altLang="en-US" sz="2400" dirty="0" smtClean="0"/>
              <a:t>	← pull</a:t>
            </a:r>
          </a:p>
          <a:p>
            <a:pPr marL="863600" lvl="1" indent="-323850" defTabSz="1007943" fontAlgn="auto">
              <a:lnSpc>
                <a:spcPct val="112000"/>
              </a:lnSpc>
              <a:spcBef>
                <a:spcPts val="551"/>
              </a:spcBef>
              <a:spcAft>
                <a:spcPts val="0"/>
              </a:spcAft>
              <a:buSzPct val="75000"/>
              <a:buFont typeface="Symbol" panose="05050102010706020507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rsync</a:t>
            </a:r>
            <a:r>
              <a:rPr lang="en-GB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-e </a:t>
            </a:r>
            <a:r>
              <a:rPr lang="en-GB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GB" alt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local_path</a:t>
            </a:r>
            <a:r>
              <a:rPr lang="en-GB" alt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GB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altLang="en-US" sz="1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host</a:t>
            </a:r>
            <a:r>
              <a:rPr lang="en-GB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GB" altLang="en-US" sz="1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remote_path</a:t>
            </a:r>
            <a:r>
              <a:rPr lang="en-GB" altLang="en-US" sz="2400" dirty="0" smtClean="0"/>
              <a:t>	← push</a:t>
            </a:r>
          </a:p>
          <a:p>
            <a:pPr marL="863600" lvl="1" indent="-323850" defTabSz="1007943" fontAlgn="auto">
              <a:spcBef>
                <a:spcPts val="551"/>
              </a:spcBef>
              <a:spcAft>
                <a:spcPts val="0"/>
              </a:spcAft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2400" dirty="0" smtClean="0"/>
              <a:t>requires no special configuration (though remember to set up </a:t>
            </a:r>
            <a:r>
              <a:rPr lang="en-GB" altLang="en-US" sz="2400" dirty="0" err="1" smtClean="0"/>
              <a:t>ssh</a:t>
            </a:r>
            <a:r>
              <a:rPr lang="en-GB" altLang="en-US" sz="2400" dirty="0" smtClean="0"/>
              <a:t> keys)</a:t>
            </a:r>
          </a:p>
          <a:p>
            <a:pPr marL="863600" lvl="1" indent="-323850" defTabSz="1007943" fontAlgn="auto">
              <a:spcBef>
                <a:spcPts val="551"/>
              </a:spcBef>
              <a:spcAft>
                <a:spcPts val="0"/>
              </a:spcAft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2400" dirty="0" smtClean="0"/>
              <a:t>similar to </a:t>
            </a:r>
            <a:r>
              <a:rPr lang="en-GB" altLang="en-US" sz="2400" dirty="0" err="1" smtClean="0"/>
              <a:t>scp</a:t>
            </a:r>
            <a:r>
              <a:rPr lang="en-GB" altLang="en-US" sz="2400" dirty="0" smtClean="0"/>
              <a:t> syntax, e.g. remote path is relative to home directory unless starts with </a:t>
            </a:r>
            <a:r>
              <a:rPr lang="en-GB" altLang="en-US" sz="2400" dirty="0" smtClean="0">
                <a:latin typeface="Courier 10 Pitch" pitchFamily="1" charset="0"/>
              </a:rPr>
              <a:t>/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extLst/>
        </p:spPr>
        <p:txBody>
          <a:bodyPr tIns="38808" anchor="t"/>
          <a:lstStyle/>
          <a:p>
            <a:pPr defTabSz="1007943" fontAlgn="auto"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3527" smtClean="0"/>
              <a:t>Transferring data with rsync (continued)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03238" y="1768475"/>
            <a:ext cx="8869362" cy="521493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z="2400" smtClean="0"/>
              <a:t>Useful flags for rsync:</a:t>
            </a:r>
          </a:p>
          <a:p>
            <a:pPr marL="863600" lvl="1" indent="-323850">
              <a:lnSpc>
                <a:spcPct val="112000"/>
              </a:lnSpc>
              <a:buSzPct val="75000"/>
              <a:buFont typeface="Symbol" panose="05050102010706020507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-r </a:t>
            </a:r>
            <a:r>
              <a:rPr lang="en-GB" altLang="en-US" sz="2000" smtClean="0"/>
              <a:t>(recursive) – go down the directory tree copying stuff.</a:t>
            </a:r>
          </a:p>
          <a:p>
            <a:pPr marL="863600" lvl="1" indent="-323850">
              <a:lnSpc>
                <a:spcPct val="112000"/>
              </a:lnSpc>
              <a:buSzPct val="75000"/>
              <a:buFont typeface="Symbol" panose="05050102010706020507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-c </a:t>
            </a:r>
            <a:r>
              <a:rPr lang="en-GB" altLang="en-US" sz="2000" smtClean="0"/>
              <a:t>(checksum) – when deciding what files to send, look not only at size and timestamp but if necessary also file contents</a:t>
            </a:r>
          </a:p>
          <a:p>
            <a:pPr marL="863600" lvl="1" indent="-323850">
              <a:lnSpc>
                <a:spcPct val="112000"/>
              </a:lnSpc>
              <a:buSzPct val="75000"/>
              <a:buFont typeface="Symbol" panose="05050102010706020507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--delete  </a:t>
            </a:r>
            <a:r>
              <a:rPr lang="en-GB" altLang="en-US" sz="2000" smtClean="0"/>
              <a:t>– remove files from destination not present at source end.  </a:t>
            </a:r>
            <a:r>
              <a:rPr lang="en-GB" altLang="en-US" sz="2000" i="1" smtClean="0"/>
              <a:t>(Test with </a:t>
            </a:r>
            <a:r>
              <a:rPr lang="en-GB" altLang="en-US" sz="2000" i="1" smtClean="0">
                <a:latin typeface="Courier 10 Pitch" pitchFamily="1" charset="0"/>
              </a:rPr>
              <a:t>-n</a:t>
            </a:r>
            <a:r>
              <a:rPr lang="en-GB" altLang="en-US" sz="2000" i="1" smtClean="0"/>
              <a:t> first!)</a:t>
            </a:r>
          </a:p>
          <a:p>
            <a:pPr marL="863600" lvl="1" indent="-323850">
              <a:lnSpc>
                <a:spcPct val="112000"/>
              </a:lnSpc>
              <a:buSzPct val="75000"/>
              <a:buFont typeface="Symbol" panose="05050102010706020507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-v </a:t>
            </a:r>
            <a:r>
              <a:rPr lang="en-GB" altLang="en-US" sz="2000" smtClean="0"/>
              <a:t>(verbose)</a:t>
            </a:r>
            <a:r>
              <a:rPr lang="en-GB" altLang="en-US" sz="2000" smtClean="0">
                <a:latin typeface="Courier 10 Pitch" pitchFamily="1" charset="0"/>
              </a:rPr>
              <a:t> – </a:t>
            </a:r>
            <a:r>
              <a:rPr lang="en-GB" altLang="en-US" sz="2000" smtClean="0"/>
              <a:t>list files that are transferred (or deleted)</a:t>
            </a:r>
          </a:p>
          <a:p>
            <a:pPr marL="863600" lvl="1" indent="-323850">
              <a:lnSpc>
                <a:spcPct val="112000"/>
              </a:lnSpc>
              <a:buSzPct val="75000"/>
              <a:buFont typeface="Symbol" panose="05050102010706020507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-n </a:t>
            </a:r>
            <a:r>
              <a:rPr lang="en-GB" altLang="en-US" sz="2000" smtClean="0"/>
              <a:t>(dry run) – go through the motions but do not actually transfer (or delete) files. Useful with </a:t>
            </a:r>
            <a:r>
              <a:rPr lang="en-GB" altLang="en-US" sz="2000" smtClean="0">
                <a:latin typeface="Courier 10 Pitch" pitchFamily="1" charset="0"/>
              </a:rPr>
              <a:t>-v.</a:t>
            </a:r>
          </a:p>
          <a:p>
            <a:pPr marL="863600" lvl="1" indent="-323850">
              <a:lnSpc>
                <a:spcPct val="112000"/>
              </a:lnSpc>
              <a:buSzPct val="7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-a </a:t>
            </a:r>
            <a:r>
              <a:rPr lang="en-GB" altLang="en-US" sz="2000" smtClean="0"/>
              <a:t>(archive) – copy recursively and try to copy permissions, ownership, etc.</a:t>
            </a:r>
          </a:p>
          <a:p>
            <a:pPr marL="863600" lvl="1" indent="-323850">
              <a:lnSpc>
                <a:spcPct val="112000"/>
              </a:lnSpc>
              <a:buSzPct val="75000"/>
              <a:buFont typeface="Symbol" panose="05050102010706020507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altLang="en-US" sz="2000" smtClean="0">
              <a:latin typeface="Courier 10 Pitch" pitchFamily="1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extLst/>
        </p:spPr>
        <p:txBody>
          <a:bodyPr anchor="t"/>
          <a:lstStyle/>
          <a:p>
            <a:pPr defTabSz="1007943" fontAlgn="auto">
              <a:spcAft>
                <a:spcPts val="0"/>
              </a:spcAft>
              <a:defRPr/>
            </a:pPr>
            <a:r>
              <a:rPr lang="en-US" altLang="en-US" sz="3527" smtClean="0"/>
              <a:t>rsync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187450"/>
            <a:ext cx="8867775" cy="5011738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marL="457200" indent="-457200" defTabSz="1007943" fontAlgn="auto">
              <a:spcBef>
                <a:spcPts val="1102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altLang="x-none" sz="3086" dirty="0">
                <a:solidFill>
                  <a:srgbClr val="FFFFFF"/>
                </a:solidFill>
              </a:rPr>
              <a:t>Copy the data in the </a:t>
            </a:r>
            <a:r>
              <a:rPr lang="en-US" altLang="x-none" sz="3086" dirty="0" err="1">
                <a:solidFill>
                  <a:srgbClr val="FFFFFF"/>
                </a:solidFill>
              </a:rPr>
              <a:t>acsoe</a:t>
            </a:r>
            <a:r>
              <a:rPr lang="en-US" altLang="x-none" sz="3086" dirty="0">
                <a:solidFill>
                  <a:srgbClr val="FFFFFF"/>
                </a:solidFill>
              </a:rPr>
              <a:t> directory to an acsoe2 directory with </a:t>
            </a:r>
            <a:r>
              <a:rPr lang="en-US" altLang="x-none" sz="3086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rsync</a:t>
            </a:r>
            <a:r>
              <a:rPr lang="en-US" altLang="x-none" sz="3086" dirty="0">
                <a:solidFill>
                  <a:srgbClr val="FFFFFF"/>
                </a:solidFill>
              </a:rPr>
              <a:t>. Use the </a:t>
            </a:r>
            <a:r>
              <a:rPr lang="en-US" altLang="x-none" sz="3086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–v</a:t>
            </a:r>
            <a:r>
              <a:rPr lang="en-US" altLang="x-none" sz="3086" dirty="0">
                <a:solidFill>
                  <a:srgbClr val="FFFFFF"/>
                </a:solidFill>
              </a:rPr>
              <a:t> (verbose) option so you can see what is happening.</a:t>
            </a:r>
          </a:p>
          <a:p>
            <a:pPr marL="457200" indent="-457200" defTabSz="1007943" fontAlgn="auto">
              <a:spcBef>
                <a:spcPts val="1102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altLang="x-none" sz="3086" dirty="0">
                <a:solidFill>
                  <a:srgbClr val="FFFFFF"/>
                </a:solidFill>
              </a:rPr>
              <a:t>Run the command again and note what is copied.</a:t>
            </a:r>
          </a:p>
          <a:p>
            <a:pPr marL="457200" indent="-457200" defTabSz="1007943" fontAlgn="auto">
              <a:spcBef>
                <a:spcPts val="1102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altLang="x-none" sz="3086" dirty="0">
                <a:solidFill>
                  <a:srgbClr val="FFFFFF"/>
                </a:solidFill>
              </a:rPr>
              <a:t>Add a new file to </a:t>
            </a:r>
            <a:r>
              <a:rPr lang="en-US" altLang="x-none" sz="3086" dirty="0" err="1">
                <a:solidFill>
                  <a:srgbClr val="FFFFFF"/>
                </a:solidFill>
              </a:rPr>
              <a:t>acsoe</a:t>
            </a:r>
            <a:r>
              <a:rPr lang="en-US" altLang="x-none" sz="3086" dirty="0">
                <a:solidFill>
                  <a:srgbClr val="FFFFFF"/>
                </a:solidFill>
              </a:rPr>
              <a:t> directory, modify another file and delete a third. Run the command a third time. </a:t>
            </a:r>
          </a:p>
          <a:p>
            <a:pPr marL="457200" indent="-457200" defTabSz="1007943" fontAlgn="auto">
              <a:spcBef>
                <a:spcPts val="1102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altLang="x-none" sz="3086" dirty="0">
                <a:solidFill>
                  <a:srgbClr val="FFFFFF"/>
                </a:solidFill>
              </a:rPr>
              <a:t>Try </a:t>
            </a:r>
            <a:r>
              <a:rPr lang="en-US" altLang="x-none" sz="3086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rsync</a:t>
            </a:r>
            <a:r>
              <a:rPr lang="en-US" altLang="x-none" sz="3086" dirty="0">
                <a:solidFill>
                  <a:srgbClr val="FFFFFF"/>
                </a:solidFill>
              </a:rPr>
              <a:t> to the remote machine used in the </a:t>
            </a:r>
            <a:r>
              <a:rPr lang="en-US" altLang="x-none" sz="3086" dirty="0" err="1">
                <a:solidFill>
                  <a:srgbClr val="FFFFFF"/>
                </a:solidFill>
              </a:rPr>
              <a:t>scp</a:t>
            </a:r>
            <a:r>
              <a:rPr lang="en-US" altLang="x-none" sz="3086" dirty="0">
                <a:solidFill>
                  <a:srgbClr val="FFFFFF"/>
                </a:solidFill>
              </a:rPr>
              <a:t> exercise.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extLst/>
        </p:spPr>
        <p:txBody>
          <a:bodyPr tIns="38808" anchor="t"/>
          <a:lstStyle/>
          <a:p>
            <a:pPr defTabSz="1007943" fontAlgn="auto"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3527" smtClean="0"/>
              <a:t>Pattern matching: globs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417638"/>
            <a:ext cx="8869362" cy="5286375"/>
          </a:xfrm>
          <a:extLst/>
        </p:spPr>
        <p:txBody>
          <a:bodyPr>
            <a:normAutofit lnSpcReduction="10000"/>
          </a:bodyPr>
          <a:lstStyle/>
          <a:p>
            <a:pPr marL="431800" indent="-323850" defTabSz="1007943" fontAlgn="auto">
              <a:spcBef>
                <a:spcPts val="1102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2000" dirty="0" smtClean="0"/>
              <a:t>Unix shells recognises various wildcards in filenames. We have seen these two:</a:t>
            </a:r>
          </a:p>
          <a:p>
            <a:pPr marL="863600" lvl="1" indent="-323850" defTabSz="1007943" fontAlgn="auto">
              <a:lnSpc>
                <a:spcPct val="112000"/>
              </a:lnSpc>
              <a:spcBef>
                <a:spcPts val="551"/>
              </a:spcBef>
              <a:spcAft>
                <a:spcPts val="0"/>
              </a:spcAft>
              <a:buSzPct val="75000"/>
              <a:buFont typeface="Symbol" panose="05050102010706020507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altLang="en-US" sz="1800" dirty="0" smtClean="0"/>
              <a:t> matches any number of characters</a:t>
            </a:r>
          </a:p>
          <a:p>
            <a:pPr marL="863600" lvl="1" indent="-323850" defTabSz="1007943" fontAlgn="auto">
              <a:lnSpc>
                <a:spcPct val="112000"/>
              </a:lnSpc>
              <a:spcBef>
                <a:spcPts val="551"/>
              </a:spcBef>
              <a:spcAft>
                <a:spcPts val="0"/>
              </a:spcAft>
              <a:buSzPct val="75000"/>
              <a:buFont typeface="Symbol" panose="05050102010706020507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GB" altLang="en-US" sz="1800" dirty="0" smtClean="0"/>
              <a:t> matches one character</a:t>
            </a:r>
          </a:p>
          <a:p>
            <a:pPr marL="431800" indent="-323850" defTabSz="1007943" fontAlgn="auto">
              <a:spcBef>
                <a:spcPts val="1102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2000" dirty="0" smtClean="0"/>
              <a:t>These filename matching patterns, known as "globs", are replaced with a list of matching filenames before the command is executed.</a:t>
            </a:r>
          </a:p>
          <a:p>
            <a:pPr marL="431800" indent="-323850" defTabSz="1007943" fontAlgn="auto">
              <a:spcBef>
                <a:spcPts val="1102"/>
              </a:spcBef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$ ls</a:t>
            </a:r>
          </a:p>
          <a:p>
            <a:pPr marL="431800" indent="-323850" defTabSz="1007943" fontAlgn="auto">
              <a:spcBef>
                <a:spcPts val="1102"/>
              </a:spcBef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en-US" sz="2000" dirty="0" smtClean="0">
                <a:latin typeface="Courier New" panose="02070309020205020404" pitchFamily="49" charset="0"/>
              </a:rPr>
              <a:t>1	3	5	a1	b1	c1	d1</a:t>
            </a:r>
          </a:p>
          <a:p>
            <a:pPr marL="431800" indent="-323850" defTabSz="1007943" fontAlgn="auto">
              <a:spcBef>
                <a:spcPts val="1102"/>
              </a:spcBef>
              <a:spcAft>
                <a:spcPts val="0"/>
              </a:spcAft>
              <a:buFont typeface="Times New Roman" panose="02020603050405020304" pitchFamily="18" charset="0"/>
              <a:buAutoNum type="arabicPlain" startA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en-US" sz="2000" dirty="0" smtClean="0">
                <a:latin typeface="Courier New" panose="02070309020205020404" pitchFamily="49" charset="0"/>
              </a:rPr>
              <a:t>4	a	b	c	d</a:t>
            </a:r>
          </a:p>
          <a:p>
            <a:pPr marL="431800" indent="-323850" defTabSz="1007943" fontAlgn="auto">
              <a:spcBef>
                <a:spcPts val="1102"/>
              </a:spcBef>
              <a:spcAft>
                <a:spcPts val="0"/>
              </a:spcAft>
              <a:buFont typeface="Times New Roman" panose="02020603050405020304" pitchFamily="18" charset="0"/>
              <a:buAutoNum type="arabicPlain" startA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nb-NO" altLang="en-US" sz="2000" b="1" dirty="0" smtClean="0">
              <a:latin typeface="Courier New" panose="02070309020205020404" pitchFamily="49" charset="0"/>
            </a:endParaRPr>
          </a:p>
          <a:p>
            <a:pPr marL="431800" indent="-323850" defTabSz="1007943" fontAlgn="auto">
              <a:spcBef>
                <a:spcPts val="1102"/>
              </a:spcBef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nb-NO" altLang="en-US" sz="2000" b="1" dirty="0" smtClean="0">
                <a:latin typeface="Courier New" panose="02070309020205020404" pitchFamily="49" charset="0"/>
              </a:rPr>
              <a:t>$ ls *1</a:t>
            </a:r>
          </a:p>
          <a:p>
            <a:pPr marL="431800" indent="-323850" defTabSz="1007943" fontAlgn="auto">
              <a:spcBef>
                <a:spcPts val="1102"/>
              </a:spcBef>
              <a:spcAft>
                <a:spcPts val="0"/>
              </a:spcAft>
              <a:buFont typeface="Times New Roman" panose="02020603050405020304" pitchFamily="18" charset="0"/>
              <a:buAutoNum type="arabicPlain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nb-NO" altLang="en-US" sz="2000" dirty="0" smtClean="0">
                <a:latin typeface="Courier New" panose="02070309020205020404" pitchFamily="49" charset="0"/>
              </a:rPr>
              <a:t>a1	b1	c1	d1</a:t>
            </a:r>
          </a:p>
          <a:p>
            <a:pPr marL="431800" indent="-323850" defTabSz="1007943" fontAlgn="auto">
              <a:spcBef>
                <a:spcPts val="1102"/>
              </a:spcBef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nb-NO" altLang="en-US" sz="2000" b="1" dirty="0" smtClean="0">
              <a:latin typeface="Courier New" panose="02070309020205020404" pitchFamily="49" charset="0"/>
            </a:endParaRPr>
          </a:p>
          <a:p>
            <a:pPr marL="431800" indent="-323850" defTabSz="1007943" fontAlgn="auto">
              <a:spcBef>
                <a:spcPts val="1102"/>
              </a:spcBef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nb-NO" altLang="en-US" sz="2000" b="1" dirty="0" smtClean="0">
                <a:latin typeface="Courier New" panose="02070309020205020404" pitchFamily="49" charset="0"/>
              </a:rPr>
              <a:t>$ ls ??</a:t>
            </a:r>
          </a:p>
          <a:p>
            <a:pPr marL="431800" indent="-323850" defTabSz="1007943" fontAlgn="auto">
              <a:spcBef>
                <a:spcPts val="1102"/>
              </a:spcBef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nb-NO" altLang="en-US" sz="2000" dirty="0" smtClean="0">
                <a:latin typeface="Courier New" panose="02070309020205020404" pitchFamily="49" charset="0"/>
              </a:rPr>
              <a:t>a1 b1	c1	d1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extLst/>
        </p:spPr>
        <p:txBody>
          <a:bodyPr tIns="38808" anchor="t"/>
          <a:lstStyle/>
          <a:p>
            <a:pPr defTabSz="1007943" fontAlgn="auto"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3527" smtClean="0"/>
              <a:t>Pattern matching: globs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8869362" cy="5286375"/>
          </a:xfrm>
          <a:extLst/>
        </p:spPr>
        <p:txBody>
          <a:bodyPr/>
          <a:lstStyle/>
          <a:p>
            <a:pPr marL="431800" indent="-323850" defTabSz="1007943" fontAlgn="auto">
              <a:spcBef>
                <a:spcPts val="1102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3086" smtClean="0"/>
              <a:t>Here is another glob for you</a:t>
            </a:r>
          </a:p>
          <a:p>
            <a:pPr marL="863600" lvl="1" indent="-323850" defTabSz="1007943" fontAlgn="auto">
              <a:lnSpc>
                <a:spcPct val="112000"/>
              </a:lnSpc>
              <a:spcBef>
                <a:spcPts val="551"/>
              </a:spcBef>
              <a:spcAft>
                <a:spcPts val="0"/>
              </a:spcAft>
              <a:buSzPct val="75000"/>
              <a:buFont typeface="Symbol" panose="05050102010706020507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2646" smtClean="0">
                <a:latin typeface="Courier 10 Pitch" pitchFamily="1" charset="0"/>
              </a:rPr>
              <a:t>[…]</a:t>
            </a:r>
            <a:r>
              <a:rPr lang="en-GB" altLang="en-US" sz="2646" smtClean="0"/>
              <a:t> matches any of the characters listed (or range of characters, e.g. </a:t>
            </a:r>
            <a:r>
              <a:rPr lang="en-GB" altLang="en-US" sz="2646" smtClean="0">
                <a:latin typeface="Courier 10 Pitch" pitchFamily="1" charset="0"/>
              </a:rPr>
              <a:t>[0-9]</a:t>
            </a:r>
            <a:r>
              <a:rPr lang="en-GB" altLang="en-US" sz="2646" smtClean="0"/>
              <a:t>)</a:t>
            </a:r>
          </a:p>
          <a:p>
            <a:pPr marL="863600" lvl="1" indent="-323850" defTabSz="1007943" fontAlgn="auto">
              <a:lnSpc>
                <a:spcPct val="112000"/>
              </a:lnSpc>
              <a:spcBef>
                <a:spcPts val="551"/>
              </a:spcBef>
              <a:spcAft>
                <a:spcPts val="0"/>
              </a:spcAft>
              <a:buSzPct val="75000"/>
              <a:buFont typeface="Symbol" panose="05050102010706020507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GB" altLang="en-US" sz="2646" smtClean="0"/>
          </a:p>
          <a:p>
            <a:pPr marL="431800" indent="-323850" defTabSz="1007943" fontAlgn="auto">
              <a:spcBef>
                <a:spcPts val="1102"/>
              </a:spcBef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en-US" sz="3086" b="1" smtClean="0">
                <a:latin typeface="Courier New" panose="02070309020205020404" pitchFamily="49" charset="0"/>
              </a:rPr>
              <a:t>$ ls [a-c]*</a:t>
            </a:r>
          </a:p>
          <a:p>
            <a:pPr marL="431800" indent="-323850" defTabSz="1007943" fontAlgn="auto">
              <a:spcBef>
                <a:spcPts val="1102"/>
              </a:spcBef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en-US" sz="3086" smtClean="0">
                <a:latin typeface="Courier New" panose="02070309020205020404" pitchFamily="49" charset="0"/>
              </a:rPr>
              <a:t>a	a1	b	b1	c	c1</a:t>
            </a:r>
          </a:p>
          <a:p>
            <a:pPr marL="431800" indent="-323850" defTabSz="1007943" fontAlgn="auto">
              <a:spcBef>
                <a:spcPts val="1102"/>
              </a:spcBef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US" altLang="en-US" sz="3086" smtClean="0">
              <a:latin typeface="Courier New" panose="02070309020205020404" pitchFamily="49" charset="0"/>
            </a:endParaRPr>
          </a:p>
          <a:p>
            <a:pPr marL="431800" indent="-323850" defTabSz="1007943" fontAlgn="auto">
              <a:spcBef>
                <a:spcPts val="1102"/>
              </a:spcBef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GB" altLang="en-US" sz="3086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extLst/>
        </p:spPr>
        <p:txBody>
          <a:bodyPr tIns="38808" anchor="t"/>
          <a:lstStyle/>
          <a:p>
            <a:pPr defTabSz="1007943" fontAlgn="auto"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3527" smtClean="0"/>
              <a:t>Pattern matching: globs</a:t>
            </a:r>
          </a:p>
        </p:txBody>
      </p:sp>
      <p:sp>
        <p:nvSpPr>
          <p:cNvPr id="33795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8869362" cy="5286375"/>
          </a:xfrm>
        </p:spPr>
        <p:txBody>
          <a:bodyPr/>
          <a:lstStyle/>
          <a:p>
            <a:pPr marL="431800" indent="-323850" defTabSz="1007943" fontAlgn="auto">
              <a:spcBef>
                <a:spcPts val="1102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3086" smtClean="0"/>
              <a:t>And another glob</a:t>
            </a:r>
          </a:p>
          <a:p>
            <a:pPr marL="863600" lvl="1" indent="-323850" defTabSz="1007943" fontAlgn="auto">
              <a:lnSpc>
                <a:spcPct val="112000"/>
              </a:lnSpc>
              <a:spcBef>
                <a:spcPts val="551"/>
              </a:spcBef>
              <a:spcAft>
                <a:spcPts val="0"/>
              </a:spcAft>
              <a:buSzPct val="75000"/>
              <a:buFont typeface="Symbol" panose="05050102010706020507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2646" smtClean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{fred, barny, wilma}</a:t>
            </a:r>
            <a:r>
              <a:rPr lang="en-GB" altLang="en-US" sz="2646" smtClean="0">
                <a:ea typeface="MS PGothic" panose="020B0600070205080204" pitchFamily="34" charset="-128"/>
                <a:cs typeface="Calibri" panose="020F0502020204030204" pitchFamily="34" charset="0"/>
              </a:rPr>
              <a:t> matches</a:t>
            </a:r>
            <a:r>
              <a:rPr lang="en-GB" altLang="en-US" sz="2646" smtClean="0">
                <a:ea typeface="MS PGothic" panose="020B0600070205080204" pitchFamily="34" charset="-128"/>
              </a:rPr>
              <a:t> any of the comma separated names listed.</a:t>
            </a:r>
          </a:p>
          <a:p>
            <a:pPr marL="863600" lvl="1" indent="-323850" defTabSz="1007943" fontAlgn="auto">
              <a:lnSpc>
                <a:spcPct val="112000"/>
              </a:lnSpc>
              <a:spcBef>
                <a:spcPts val="551"/>
              </a:spcBef>
              <a:spcAft>
                <a:spcPts val="0"/>
              </a:spcAft>
              <a:buSzPct val="75000"/>
              <a:buFont typeface="Symbol" panose="05050102010706020507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2646" smtClean="0">
                <a:ea typeface="MS PGothic" panose="020B0600070205080204" pitchFamily="34" charset="-128"/>
              </a:rPr>
              <a:t>For example </a:t>
            </a:r>
            <a:r>
              <a:rPr lang="en-GB" altLang="en-US" sz="2646" smtClean="0">
                <a:latin typeface="Courier New" panose="02070309020205020404" pitchFamily="49" charset="0"/>
                <a:ea typeface="MS PGothic" panose="020B0600070205080204" pitchFamily="34" charset="-128"/>
              </a:rPr>
              <a:t>ls *.{jpg,png}</a:t>
            </a:r>
            <a:r>
              <a:rPr lang="en-GB" altLang="en-US" sz="2646" smtClean="0">
                <a:ea typeface="MS PGothic" panose="020B0600070205080204" pitchFamily="34" charset="-128"/>
              </a:rPr>
              <a:t> will list all your jpg and png files.</a:t>
            </a:r>
          </a:p>
          <a:p>
            <a:pPr marL="431800" indent="-323850" defTabSz="1007943" fontAlgn="auto">
              <a:spcBef>
                <a:spcPts val="1102"/>
              </a:spcBef>
              <a:spcAft>
                <a:spcPts val="0"/>
              </a:spcAft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US" altLang="en-US" sz="3086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31800" indent="-323850" defTabSz="1007943" fontAlgn="auto">
              <a:spcBef>
                <a:spcPts val="1102"/>
              </a:spcBef>
              <a:spcAft>
                <a:spcPts val="0"/>
              </a:spcAft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GB" altLang="en-US" sz="3086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extLst/>
        </p:spPr>
        <p:txBody>
          <a:bodyPr anchor="t"/>
          <a:lstStyle/>
          <a:p>
            <a:pPr defTabSz="1007943" fontAlgn="auto">
              <a:spcAft>
                <a:spcPts val="0"/>
              </a:spcAft>
              <a:defRPr/>
            </a:pPr>
            <a:r>
              <a:rPr lang="en-US" altLang="en-US" sz="3527" smtClean="0"/>
              <a:t>Glob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8867775" cy="2760663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marL="457200" indent="-457200" defTabSz="1007943" fontAlgn="auto">
              <a:spcBef>
                <a:spcPts val="1102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3086" dirty="0" smtClean="0"/>
              <a:t>Use glob matching in </a:t>
            </a:r>
            <a:r>
              <a:rPr lang="en-US" sz="3086" dirty="0" err="1" smtClean="0"/>
              <a:t>acsoe</a:t>
            </a:r>
            <a:r>
              <a:rPr lang="en-US" sz="3086" dirty="0" smtClean="0"/>
              <a:t>/freetex-98/</a:t>
            </a:r>
            <a:r>
              <a:rPr lang="en-US" sz="3086" dirty="0" err="1" smtClean="0"/>
              <a:t>jungfrau</a:t>
            </a:r>
            <a:endParaRPr lang="en-US" sz="3086" dirty="0" smtClean="0"/>
          </a:p>
          <a:p>
            <a:pPr marL="457200" indent="-457200" defTabSz="1007943" fontAlgn="auto">
              <a:spcBef>
                <a:spcPts val="1102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3086" dirty="0"/>
              <a:t>Make a for loop that word counts only files from that date range</a:t>
            </a:r>
            <a:r>
              <a:rPr lang="en-GB" sz="3086" dirty="0"/>
              <a:t> </a:t>
            </a:r>
            <a:endParaRPr lang="en-US" sz="3086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extLst/>
        </p:spPr>
        <p:txBody>
          <a:bodyPr anchor="t"/>
          <a:lstStyle/>
          <a:p>
            <a:pPr defTabSz="1007943" fontAlgn="auto">
              <a:spcAft>
                <a:spcPts val="0"/>
              </a:spcAft>
              <a:defRPr/>
            </a:pPr>
            <a:r>
              <a:rPr lang="en-US" altLang="en-US" sz="3527" dirty="0" smtClean="0"/>
              <a:t>I'm a terminal based editor get me out of here!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8867775" cy="2760663"/>
          </a:xfrm>
          <a:extLst/>
        </p:spPr>
        <p:txBody>
          <a:bodyPr>
            <a:normAutofit fontScale="92500" lnSpcReduction="20000"/>
          </a:bodyPr>
          <a:lstStyle/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defRPr/>
            </a:pPr>
            <a:r>
              <a:rPr lang="en-US" altLang="en-US" sz="3086" smtClean="0"/>
              <a:t>Some editors use the terminal window.</a:t>
            </a:r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defRPr/>
            </a:pPr>
            <a:r>
              <a:rPr lang="en-US" altLang="en-US" sz="3086" smtClean="0"/>
              <a:t>The default editor used by some commands means you need to know how to get out of them sometimes. </a:t>
            </a:r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defRPr/>
            </a:pPr>
            <a:r>
              <a:rPr lang="en-US" altLang="en-US" sz="3086" smtClean="0"/>
              <a:t>If you are not used to them you can get stuck.</a:t>
            </a:r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defRPr/>
            </a:pPr>
            <a:r>
              <a:rPr lang="en-US" altLang="en-US" sz="3086" smtClean="0"/>
              <a:t>Emacs – get out with ^X ^C   (maybe need ^G^X^C)</a:t>
            </a:r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defRPr/>
            </a:pPr>
            <a:r>
              <a:rPr lang="en-US" altLang="en-US" sz="3086" smtClean="0"/>
              <a:t>Vi – get out with escape, then :q! then enter. </a:t>
            </a:r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defRPr/>
            </a:pPr>
            <a:endParaRPr lang="en-US" altLang="en-US" sz="3086" smtClean="0"/>
          </a:p>
        </p:txBody>
      </p:sp>
      <p:sp>
        <p:nvSpPr>
          <p:cNvPr id="2" name="TextBox 1"/>
          <p:cNvSpPr txBox="1"/>
          <p:nvPr/>
        </p:nvSpPr>
        <p:spPr>
          <a:xfrm>
            <a:off x="1181100" y="6026150"/>
            <a:ext cx="7488238" cy="4397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sz="2400" dirty="0"/>
              <a:t>Have a go!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600" smtClean="0"/>
              <a:t>Some standard environment variables you might like to know about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261475" cy="4383088"/>
          </a:xfrm>
          <a:extLst/>
        </p:spPr>
        <p:txBody>
          <a:bodyPr/>
          <a:lstStyle/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defRPr/>
            </a:pPr>
            <a:r>
              <a:rPr lang="en-US" altLang="en-US" sz="3086" smtClean="0">
                <a:solidFill>
                  <a:srgbClr val="FF0000"/>
                </a:solidFill>
              </a:rPr>
              <a:t>DISPLAY</a:t>
            </a:r>
            <a:r>
              <a:rPr lang="en-US" altLang="en-US" sz="3086" smtClean="0"/>
              <a:t> sets the display windowed programs attempt to use.</a:t>
            </a:r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defRPr/>
            </a:pPr>
            <a:r>
              <a:rPr lang="en-US" altLang="en-US" sz="3086" smtClean="0">
                <a:solidFill>
                  <a:srgbClr val="FF0000"/>
                </a:solidFill>
              </a:rPr>
              <a:t>HOME</a:t>
            </a:r>
            <a:r>
              <a:rPr lang="en-US" altLang="en-US" sz="3086" smtClean="0"/>
              <a:t> your home directory.</a:t>
            </a:r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defRPr/>
            </a:pPr>
            <a:r>
              <a:rPr lang="en-US" altLang="en-US" sz="3086" smtClean="0">
                <a:solidFill>
                  <a:srgbClr val="FF0000"/>
                </a:solidFill>
              </a:rPr>
              <a:t>PATH</a:t>
            </a:r>
            <a:r>
              <a:rPr lang="en-US" altLang="en-US" sz="3086" smtClean="0"/>
              <a:t> Where your shell looks for programs to run.</a:t>
            </a:r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defRPr/>
            </a:pPr>
            <a:r>
              <a:rPr lang="en-US" altLang="en-US" sz="3086" smtClean="0">
                <a:solidFill>
                  <a:srgbClr val="FF0000"/>
                </a:solidFill>
              </a:rPr>
              <a:t>EDITOR</a:t>
            </a:r>
            <a:r>
              <a:rPr lang="en-US" altLang="en-US" sz="3086" smtClean="0"/>
              <a:t> If you run a program that needs a text editor it will look in here to see which one to use.</a:t>
            </a:r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defRPr/>
            </a:pPr>
            <a:r>
              <a:rPr lang="en-US" altLang="en-US" sz="3086" smtClean="0">
                <a:solidFill>
                  <a:srgbClr val="FF0000"/>
                </a:solidFill>
              </a:rPr>
              <a:t>PS1</a:t>
            </a:r>
            <a:r>
              <a:rPr lang="en-US" altLang="en-US" sz="3086" smtClean="0"/>
              <a:t> Your command line prompt. </a:t>
            </a:r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defRPr/>
            </a:pPr>
            <a:endParaRPr lang="en-US" altLang="en-US" sz="3086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extLst/>
        </p:spPr>
        <p:txBody>
          <a:bodyPr tIns="38808" anchor="t"/>
          <a:lstStyle/>
          <a:p>
            <a:pPr defTabSz="1007943" fontAlgn="auto"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3527" smtClean="0">
                <a:cs typeface="Calibri" panose="020F0502020204030204" pitchFamily="34" charset="0"/>
              </a:rPr>
              <a:t>xargs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idx="1"/>
          </p:nvPr>
        </p:nvSpPr>
        <p:spPr>
          <a:xfrm>
            <a:off x="539750" y="1733550"/>
            <a:ext cx="8869363" cy="5575300"/>
          </a:xfrm>
        </p:spPr>
        <p:txBody>
          <a:bodyPr/>
          <a:lstStyle/>
          <a:p>
            <a:pPr marL="431800" indent="-323850" defTabSz="1007943" fontAlgn="auto">
              <a:spcBef>
                <a:spcPts val="1102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2800" dirty="0" smtClean="0">
                <a:cs typeface="Calibri" panose="020F0502020204030204" pitchFamily="34" charset="0"/>
              </a:rPr>
              <a:t>This does not work</a:t>
            </a:r>
          </a:p>
          <a:p>
            <a:pPr marL="107950" indent="0" defTabSz="1007943" fontAlgn="auto">
              <a:spcBef>
                <a:spcPts val="1102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en-US" sz="2400" b="1" dirty="0" smtClean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$ </a:t>
            </a:r>
            <a:r>
              <a:rPr lang="en-US" altLang="en-US" sz="24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find </a:t>
            </a:r>
            <a:r>
              <a:rPr lang="en-US" altLang="en-US" sz="2400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acsoe</a:t>
            </a:r>
            <a:r>
              <a:rPr lang="en-US" altLang="en-US" sz="24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 | ls</a:t>
            </a:r>
          </a:p>
          <a:p>
            <a:pPr marL="107950" indent="0" defTabSz="1007943" fontAlgn="auto">
              <a:spcBef>
                <a:spcPts val="1102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en-US" sz="2400" i="1" dirty="0" err="1" smtClean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acsoe</a:t>
            </a:r>
            <a:r>
              <a:rPr lang="en-US" altLang="en-US" sz="2400" i="1" dirty="0" smtClean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		presentations</a:t>
            </a:r>
          </a:p>
          <a:p>
            <a:pPr marL="107950" indent="0" defTabSz="1007943" fontAlgn="auto">
              <a:spcBef>
                <a:spcPts val="1102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en-US" sz="2400" b="1" dirty="0" smtClean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$ </a:t>
            </a:r>
          </a:p>
          <a:p>
            <a:pPr marL="431800" indent="-323850" defTabSz="1007943" fontAlgn="auto">
              <a:spcBef>
                <a:spcPts val="1102"/>
              </a:spcBef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US" altLang="en-US" sz="2400" b="1" dirty="0" smtClean="0">
              <a:latin typeface="Courier New" panose="02070309020205020404" pitchFamily="49" charset="0"/>
              <a:ea typeface="MS PGothic" panose="020B0600070205080204" pitchFamily="34" charset="-128"/>
              <a:cs typeface="Courier New" panose="02070309020205020404" pitchFamily="49" charset="0"/>
            </a:endParaRPr>
          </a:p>
          <a:p>
            <a:pPr marL="431800" indent="-323850" defTabSz="1007943" fontAlgn="auto">
              <a:spcBef>
                <a:spcPts val="1102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en-US" sz="2800" dirty="0" smtClean="0"/>
              <a:t>F</a:t>
            </a:r>
            <a:r>
              <a:rPr lang="en-GB" altLang="en-US" sz="2800" dirty="0" err="1" smtClean="0"/>
              <a:t>ind</a:t>
            </a:r>
            <a:r>
              <a:rPr lang="en-GB" altLang="en-US" sz="2800" dirty="0" smtClean="0"/>
              <a:t> pipes a list of files to ls.</a:t>
            </a:r>
          </a:p>
          <a:p>
            <a:pPr marL="431800" indent="-323850" defTabSz="1007943" fontAlgn="auto">
              <a:spcBef>
                <a:spcPts val="1102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2800" dirty="0" smtClean="0"/>
              <a:t>ls ignores input and just does a normal listing of the current working directory.</a:t>
            </a:r>
          </a:p>
          <a:p>
            <a:pPr marL="431800" indent="-323850" defTabSz="1007943" fontAlgn="auto">
              <a:spcBef>
                <a:spcPts val="1102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2800" dirty="0" smtClean="0"/>
              <a:t>Lots of commands expect a list of arguments, not standard input. Is there anything to help?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extLst/>
        </p:spPr>
        <p:txBody>
          <a:bodyPr anchor="t"/>
          <a:lstStyle/>
          <a:p>
            <a:pPr defTabSz="1007943" fontAlgn="auto">
              <a:spcAft>
                <a:spcPts val="0"/>
              </a:spcAft>
              <a:defRPr/>
            </a:pPr>
            <a:r>
              <a:rPr lang="en-US" altLang="en-US" sz="3527" smtClean="0"/>
              <a:t>/dev/null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503238" y="1474788"/>
            <a:ext cx="8867775" cy="4383087"/>
          </a:xfrm>
          <a:extLst/>
        </p:spPr>
        <p:txBody>
          <a:bodyPr/>
          <a:lstStyle/>
          <a:p>
            <a:pPr marL="457200" indent="-457200" defTabSz="1007943" fontAlgn="auto">
              <a:spcBef>
                <a:spcPts val="1102"/>
              </a:spcBef>
              <a:spcAft>
                <a:spcPts val="0"/>
              </a:spcAft>
              <a:defRPr/>
            </a:pPr>
            <a:r>
              <a:rPr lang="en-US" altLang="en-US" sz="3086" dirty="0" smtClean="0"/>
              <a:t>If you don't need the </a:t>
            </a:r>
            <a:r>
              <a:rPr lang="en-US" altLang="en-US" sz="3086" dirty="0" err="1" smtClean="0"/>
              <a:t>stdout</a:t>
            </a:r>
            <a:r>
              <a:rPr lang="en-US" altLang="en-US" sz="3086" dirty="0" smtClean="0"/>
              <a:t> or the </a:t>
            </a:r>
            <a:r>
              <a:rPr lang="en-US" altLang="en-US" sz="3086" dirty="0" err="1" smtClean="0"/>
              <a:t>stderr</a:t>
            </a:r>
            <a:r>
              <a:rPr lang="en-US" altLang="en-US" sz="3086" dirty="0" smtClean="0"/>
              <a:t> you can dump it.</a:t>
            </a:r>
          </a:p>
          <a:p>
            <a:pPr marL="457200" indent="-457200" defTabSz="1007943" fontAlgn="auto">
              <a:spcBef>
                <a:spcPts val="1102"/>
              </a:spcBef>
              <a:spcAft>
                <a:spcPts val="0"/>
              </a:spcAft>
              <a:defRPr/>
            </a:pPr>
            <a:r>
              <a:rPr lang="en-US" altLang="en-US" sz="3086" dirty="0" smtClean="0"/>
              <a:t>For example, a program produces a lot of output and a few error messages mixed in. If you can't find the error messages then redirect the output to /dev/null</a:t>
            </a:r>
          </a:p>
          <a:p>
            <a:pPr marL="457200" indent="-457200" defTabSz="1007943" fontAlgn="auto">
              <a:spcBef>
                <a:spcPts val="1102"/>
              </a:spcBef>
              <a:spcAft>
                <a:spcPts val="0"/>
              </a:spcAft>
              <a:defRPr/>
            </a:pPr>
            <a:endParaRPr lang="en-US" altLang="en-US" sz="3086" b="1" dirty="0" smtClean="0">
              <a:latin typeface="Courier" charset="0"/>
            </a:endParaRPr>
          </a:p>
          <a:p>
            <a:pPr marL="457200" indent="-457200" defTabSz="1007943" fontAlgn="auto">
              <a:spcBef>
                <a:spcPts val="1102"/>
              </a:spcBef>
              <a:spcAft>
                <a:spcPts val="0"/>
              </a:spcAft>
              <a:defRPr/>
            </a:pPr>
            <a:endParaRPr lang="en-US" altLang="en-US" sz="3086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038" y="4413250"/>
            <a:ext cx="9274175" cy="2012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dirty="0">
                <a:solidFill>
                  <a:srgbClr val="FFFFFF"/>
                </a:solidFill>
                <a:ea typeface="MS PGothic" panose="020B0600070205080204" pitchFamily="34" charset="-128"/>
              </a:rPr>
              <a:t>Give if a go with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dirty="0">
              <a:solidFill>
                <a:srgbClr val="FFFFFF"/>
              </a:solidFill>
              <a:ea typeface="MS PGothic" panose="020B0600070205080204" pitchFamily="34" charset="-128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0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head -1 `find </a:t>
            </a:r>
            <a:r>
              <a:rPr lang="en-US" altLang="en-US" sz="2000" b="1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acsoe</a:t>
            </a:r>
            <a:r>
              <a:rPr lang="en-US" altLang="en-US" sz="20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/freetex-98 -type f` 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0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Too much output to notice the errors.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sz="2000" b="1" dirty="0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0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head -1 `find </a:t>
            </a:r>
            <a:r>
              <a:rPr lang="en-US" altLang="en-US" sz="2000" b="1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acsoe</a:t>
            </a:r>
            <a:r>
              <a:rPr lang="en-US" altLang="en-US" sz="20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/freetex-98 -type f` &gt; /dev/null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b="1" dirty="0">
              <a:solidFill>
                <a:srgbClr val="FFFFFF"/>
              </a:solidFill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extLst/>
        </p:spPr>
        <p:txBody>
          <a:bodyPr anchor="t"/>
          <a:lstStyle/>
          <a:p>
            <a:pPr defTabSz="1007943" fontAlgn="auto">
              <a:spcAft>
                <a:spcPts val="0"/>
              </a:spcAft>
              <a:defRPr/>
            </a:pPr>
            <a:r>
              <a:rPr lang="en-US" altLang="en-US" sz="3527" smtClean="0"/>
              <a:t>Sourcing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244600"/>
            <a:ext cx="8867775" cy="5070475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buFont typeface="Times New Roman" charset="0"/>
              <a:buNone/>
              <a:defRPr/>
            </a:pPr>
            <a:r>
              <a:rPr lang="en-US" sz="3086" dirty="0" smtClean="0"/>
              <a:t>Try this:</a:t>
            </a:r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buFont typeface="Times New Roman" charset="0"/>
              <a:buNone/>
              <a:defRPr/>
            </a:pPr>
            <a:r>
              <a:rPr lang="en-US" sz="3086" dirty="0" smtClean="0"/>
              <a:t>Make a script file which sets a variable</a:t>
            </a:r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buFont typeface="Times New Roman" charset="0"/>
              <a:buNone/>
              <a:defRPr/>
            </a:pPr>
            <a:r>
              <a:rPr lang="en-US" sz="3086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Z=Dino </a:t>
            </a:r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buFont typeface="Times New Roman" charset="0"/>
              <a:buNone/>
              <a:defRPr/>
            </a:pPr>
            <a:r>
              <a:rPr lang="en-US" sz="3086" dirty="0"/>
              <a:t>Run the file and then use echo to look at the Z variable.</a:t>
            </a:r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buFont typeface="Times New Roman" charset="0"/>
              <a:buNone/>
              <a:defRPr/>
            </a:pPr>
            <a:r>
              <a:rPr lang="en-US" sz="3086" dirty="0"/>
              <a:t>Try again but this time do this</a:t>
            </a:r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buFont typeface="Times New Roman" charset="0"/>
              <a:buNone/>
              <a:defRPr/>
            </a:pPr>
            <a:r>
              <a:rPr lang="en-US" sz="3086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. ./</a:t>
            </a:r>
            <a:r>
              <a:rPr lang="en-US" sz="3086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myscript</a:t>
            </a:r>
            <a:endParaRPr lang="en-US" sz="3086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buFont typeface="Times New Roman" charset="0"/>
              <a:buNone/>
              <a:defRPr/>
            </a:pPr>
            <a:r>
              <a:rPr lang="en-US" sz="3086" dirty="0"/>
              <a:t>This is called sourcing a file is runs it in the current shell instead of starting a new one.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extLst/>
        </p:spPr>
        <p:txBody>
          <a:bodyPr anchor="t"/>
          <a:lstStyle/>
          <a:p>
            <a:pPr defTabSz="1007943" fontAlgn="auto">
              <a:spcAft>
                <a:spcPts val="0"/>
              </a:spcAft>
              <a:defRPr/>
            </a:pPr>
            <a:r>
              <a:rPr lang="en-US" altLang="en-US" sz="3527" smtClean="0"/>
              <a:t>Compression and </a:t>
            </a:r>
            <a:br>
              <a:rPr lang="en-US" altLang="en-US" sz="3527" smtClean="0"/>
            </a:br>
            <a:r>
              <a:rPr lang="en-US" altLang="en-US" sz="3527" smtClean="0"/>
              <a:t>aggregation tools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/>
          <a:lstStyle/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defRPr/>
            </a:pPr>
            <a:r>
              <a:rPr lang="en-US" altLang="en-US" sz="3086" dirty="0" smtClean="0"/>
              <a:t>Zip (and unzip) – makes a zip file (compression and aggregation)</a:t>
            </a:r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defRPr/>
            </a:pPr>
            <a:r>
              <a:rPr lang="en-US" altLang="en-US" sz="3086" dirty="0" err="1" smtClean="0"/>
              <a:t>Gzip</a:t>
            </a:r>
            <a:r>
              <a:rPr lang="en-US" altLang="en-US" sz="3086" dirty="0" smtClean="0"/>
              <a:t> (and </a:t>
            </a:r>
            <a:r>
              <a:rPr lang="en-US" altLang="en-US" sz="3086" dirty="0" err="1" smtClean="0"/>
              <a:t>ungzip</a:t>
            </a:r>
            <a:r>
              <a:rPr lang="en-US" altLang="en-US" sz="3086" dirty="0" smtClean="0"/>
              <a:t>) – compresses a file. (just compression)</a:t>
            </a:r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defRPr/>
            </a:pPr>
            <a:r>
              <a:rPr lang="en-US" altLang="en-US" sz="3086" dirty="0" smtClean="0"/>
              <a:t>Tar – make an tar file. An aggregation. Often used with </a:t>
            </a:r>
            <a:r>
              <a:rPr lang="en-US" altLang="en-US" sz="3086" dirty="0" err="1" smtClean="0"/>
              <a:t>gzip</a:t>
            </a:r>
            <a:r>
              <a:rPr lang="en-US" altLang="en-US" sz="3086" dirty="0" smtClean="0"/>
              <a:t>.</a:t>
            </a:r>
          </a:p>
          <a:p>
            <a:pPr marL="0" indent="0" defTabSz="1007943" fontAlgn="auto">
              <a:spcBef>
                <a:spcPts val="1102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3086" dirty="0" smtClean="0"/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defRPr/>
            </a:pPr>
            <a:endParaRPr lang="en-US" altLang="en-US" sz="3086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extLst/>
        </p:spPr>
        <p:txBody>
          <a:bodyPr anchor="t"/>
          <a:lstStyle/>
          <a:p>
            <a:pPr defTabSz="1007943" fontAlgn="auto">
              <a:spcAft>
                <a:spcPts val="0"/>
              </a:spcAft>
              <a:defRPr/>
            </a:pPr>
            <a:r>
              <a:rPr lang="en-US" altLang="en-US" sz="3527" smtClean="0"/>
              <a:t>Compression and </a:t>
            </a:r>
            <a:br>
              <a:rPr lang="en-US" altLang="en-US" sz="3527" smtClean="0"/>
            </a:br>
            <a:r>
              <a:rPr lang="en-US" altLang="en-US" sz="3527" smtClean="0"/>
              <a:t>aggregation tools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503238" y="1768475"/>
            <a:ext cx="8867775" cy="4016375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buClr>
                <a:schemeClr val="bg1"/>
              </a:buClr>
              <a:defRPr/>
            </a:pPr>
            <a:r>
              <a:rPr lang="en-US" sz="2800" dirty="0" smtClean="0">
                <a:cs typeface="Calibri" panose="020F0502020204030204" pitchFamily="34" charset="0"/>
              </a:rPr>
              <a:t>Make a tar file</a:t>
            </a:r>
            <a:endParaRPr lang="en-US" sz="2800" dirty="0">
              <a:cs typeface="Calibri" panose="020F0502020204030204" pitchFamily="34" charset="0"/>
            </a:endParaRPr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buFont typeface="Times New Roman" charset="0"/>
              <a:buNone/>
              <a:defRPr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tar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macehead.tar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acsoe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lterm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macehead</a:t>
            </a:r>
            <a:endParaRPr lang="en-US" sz="2400" b="1" dirty="0">
              <a:cs typeface="Calibri" panose="020F0502020204030204" pitchFamily="34" charset="0"/>
            </a:endParaRPr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buClr>
                <a:schemeClr val="bg1"/>
              </a:buClr>
              <a:defRPr/>
            </a:pPr>
            <a:r>
              <a:rPr lang="en-US" sz="2800" dirty="0" smtClean="0">
                <a:cs typeface="Calibri" panose="020F0502020204030204" pitchFamily="34" charset="0"/>
              </a:rPr>
              <a:t>Compress it with </a:t>
            </a:r>
            <a:r>
              <a:rPr lang="en-US" sz="2800" dirty="0" err="1" smtClean="0">
                <a:cs typeface="Calibri" panose="020F0502020204030204" pitchFamily="34" charset="0"/>
              </a:rPr>
              <a:t>gzip</a:t>
            </a:r>
            <a:endParaRPr lang="en-US" sz="2800" dirty="0">
              <a:cs typeface="Calibri" panose="020F0502020204030204" pitchFamily="34" charset="0"/>
            </a:endParaRPr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buFont typeface="Times New Roman" charset="0"/>
              <a:buNone/>
              <a:defRPr/>
            </a:pPr>
            <a:r>
              <a:rPr lang="en-US" sz="2400" dirty="0" smtClean="0">
                <a:latin typeface="Courier"/>
                <a:cs typeface="Courier"/>
              </a:rPr>
              <a:t>$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gzip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macehead.tar 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buClr>
                <a:schemeClr val="bg1"/>
              </a:buClr>
              <a:defRPr/>
            </a:pPr>
            <a:r>
              <a:rPr lang="en-US" sz="2800" dirty="0" smtClean="0">
                <a:cs typeface="Calibri" panose="020F0502020204030204" pitchFamily="34" charset="0"/>
              </a:rPr>
              <a:t>Move the file to /</a:t>
            </a:r>
            <a:r>
              <a:rPr lang="en-US" sz="2800" dirty="0" err="1" smtClean="0">
                <a:cs typeface="Calibri" panose="020F0502020204030204" pitchFamily="34" charset="0"/>
              </a:rPr>
              <a:t>tmp</a:t>
            </a:r>
            <a:endParaRPr lang="en-US" sz="2800" dirty="0">
              <a:cs typeface="Calibri" panose="020F0502020204030204" pitchFamily="34" charset="0"/>
            </a:endParaRPr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buClr>
                <a:schemeClr val="bg1"/>
              </a:buClr>
              <a:defRPr/>
            </a:pPr>
            <a:r>
              <a:rPr lang="en-US" sz="2800" dirty="0" err="1" smtClean="0">
                <a:cs typeface="Calibri" panose="020F0502020204030204" pitchFamily="34" charset="0"/>
              </a:rPr>
              <a:t>Uncompress</a:t>
            </a:r>
            <a:r>
              <a:rPr lang="en-US" sz="2800" dirty="0" smtClean="0">
                <a:cs typeface="Calibri" panose="020F0502020204030204" pitchFamily="34" charset="0"/>
              </a:rPr>
              <a:t> it with </a:t>
            </a:r>
            <a:r>
              <a:rPr lang="en-US" sz="2800" dirty="0" err="1" smtClean="0">
                <a:cs typeface="Calibri" panose="020F0502020204030204" pitchFamily="34" charset="0"/>
              </a:rPr>
              <a:t>gunzip</a:t>
            </a:r>
            <a:endParaRPr lang="en-US" sz="2800" dirty="0">
              <a:cs typeface="Calibri" panose="020F0502020204030204" pitchFamily="34" charset="0"/>
            </a:endParaRPr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buClr>
                <a:schemeClr val="bg1"/>
              </a:buClr>
              <a:defRPr/>
            </a:pPr>
            <a:r>
              <a:rPr lang="en-US" sz="2800" dirty="0" err="1" smtClean="0">
                <a:cs typeface="Calibri" panose="020F0502020204030204" pitchFamily="34" charset="0"/>
              </a:rPr>
              <a:t>Untar</a:t>
            </a:r>
            <a:r>
              <a:rPr lang="en-US" sz="2800" dirty="0" smtClean="0">
                <a:cs typeface="Calibri" panose="020F0502020204030204" pitchFamily="34" charset="0"/>
              </a:rPr>
              <a:t> the file </a:t>
            </a:r>
            <a:endParaRPr lang="en-US" sz="2800" dirty="0">
              <a:cs typeface="Calibri" panose="020F0502020204030204" pitchFamily="34" charset="0"/>
            </a:endParaRPr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buFont typeface="Times New Roman" charset="0"/>
              <a:buNone/>
              <a:defRPr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tar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xvf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macehead.tar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extLst/>
        </p:spPr>
        <p:txBody>
          <a:bodyPr anchor="t"/>
          <a:lstStyle/>
          <a:p>
            <a:pPr defTabSz="1007943" fontAlgn="auto">
              <a:spcAft>
                <a:spcPts val="0"/>
              </a:spcAft>
              <a:defRPr/>
            </a:pPr>
            <a:r>
              <a:rPr lang="en-GB" altLang="en-US" sz="3527" smtClean="0"/>
              <a:t>xargs</a:t>
            </a:r>
            <a:endParaRPr lang="en-US" altLang="en-US" sz="3527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/>
          <a:lstStyle/>
          <a:p>
            <a:pPr marL="431800" indent="-323850" defTabSz="1007943" fontAlgn="auto">
              <a:spcBef>
                <a:spcPts val="1102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3086" dirty="0" smtClean="0"/>
              <a:t>The "</a:t>
            </a:r>
            <a:r>
              <a:rPr lang="en-GB" altLang="ja-JP" sz="3086" dirty="0" err="1" smtClean="0"/>
              <a:t>xargs</a:t>
            </a:r>
            <a:r>
              <a:rPr lang="en-GB" altLang="en-US" sz="3086" dirty="0" smtClean="0"/>
              <a:t>"</a:t>
            </a:r>
            <a:r>
              <a:rPr lang="en-GB" altLang="ja-JP" sz="3086" dirty="0" smtClean="0"/>
              <a:t> command runs the same command on all files specified in the input.</a:t>
            </a:r>
          </a:p>
          <a:p>
            <a:pPr marL="431800" indent="-323850" defTabSz="1007943" fontAlgn="auto">
              <a:spcBef>
                <a:spcPts val="1102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3086" dirty="0" smtClean="0"/>
              <a:t>Usually used with "find" output, e.g.:</a:t>
            </a:r>
          </a:p>
          <a:p>
            <a:pPr marL="863600" lvl="1" indent="-323850" defTabSz="1007943" fontAlgn="auto">
              <a:lnSpc>
                <a:spcPct val="112000"/>
              </a:lnSpc>
              <a:spcBef>
                <a:spcPts val="551"/>
              </a:spcBef>
              <a:spcAft>
                <a:spcPts val="0"/>
              </a:spcAft>
              <a:buSzPct val="75000"/>
              <a:buFont typeface="Symbol" panose="05050102010706020507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2400" dirty="0" smtClean="0">
                <a:latin typeface="Courier New" panose="02070309020205020404" pitchFamily="49" charset="0"/>
              </a:rPr>
              <a:t>find . -name '*.</a:t>
            </a:r>
            <a:r>
              <a:rPr lang="en-GB" altLang="en-US" sz="2400" dirty="0" err="1" smtClean="0">
                <a:latin typeface="Courier New" panose="02070309020205020404" pitchFamily="49" charset="0"/>
              </a:rPr>
              <a:t>nc</a:t>
            </a:r>
            <a:r>
              <a:rPr lang="en-GB" altLang="en-US" sz="2400" dirty="0" smtClean="0">
                <a:latin typeface="Courier New" panose="02070309020205020404" pitchFamily="49" charset="0"/>
              </a:rPr>
              <a:t>' | </a:t>
            </a:r>
            <a:r>
              <a:rPr lang="en-GB" altLang="en-US" sz="2400" dirty="0" err="1" smtClean="0">
                <a:latin typeface="Courier New" panose="02070309020205020404" pitchFamily="49" charset="0"/>
              </a:rPr>
              <a:t>xargs</a:t>
            </a:r>
            <a:r>
              <a:rPr lang="en-GB" altLang="en-US" sz="2400" dirty="0" smtClean="0">
                <a:latin typeface="Courier New" panose="02070309020205020404" pitchFamily="49" charset="0"/>
              </a:rPr>
              <a:t> </a:t>
            </a:r>
            <a:r>
              <a:rPr lang="en-GB" altLang="en-US" sz="2400" dirty="0" err="1" smtClean="0">
                <a:latin typeface="Courier New" panose="02070309020205020404" pitchFamily="49" charset="0"/>
              </a:rPr>
              <a:t>chmod</a:t>
            </a:r>
            <a:r>
              <a:rPr lang="en-GB" altLang="en-US" sz="2400" dirty="0" smtClean="0">
                <a:latin typeface="Courier New" panose="02070309020205020404" pitchFamily="49" charset="0"/>
              </a:rPr>
              <a:t> u=</a:t>
            </a:r>
            <a:r>
              <a:rPr lang="en-GB" altLang="en-US" sz="2400" dirty="0" err="1" smtClean="0">
                <a:latin typeface="Courier New" panose="02070309020205020404" pitchFamily="49" charset="0"/>
              </a:rPr>
              <a:t>rwx</a:t>
            </a:r>
            <a:endParaRPr lang="en-GB" altLang="en-US" sz="2400" dirty="0" smtClean="0">
              <a:latin typeface="Courier New" panose="02070309020205020404" pitchFamily="49" charset="0"/>
            </a:endParaRPr>
          </a:p>
          <a:p>
            <a:pPr marL="863600" lvl="1" indent="-323850" defTabSz="1007943" fontAlgn="auto">
              <a:lnSpc>
                <a:spcPct val="112000"/>
              </a:lnSpc>
              <a:spcBef>
                <a:spcPts val="551"/>
              </a:spcBef>
              <a:spcAft>
                <a:spcPts val="0"/>
              </a:spcAft>
              <a:buSzPct val="75000"/>
              <a:buFont typeface="Symbol" panose="05050102010706020507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2646" dirty="0" smtClean="0">
                <a:latin typeface="Courier 10 Pitch" pitchFamily="1" charset="0"/>
              </a:rPr>
              <a:t>Changes permissions on all .</a:t>
            </a:r>
            <a:r>
              <a:rPr lang="en-GB" altLang="en-US" sz="2646" dirty="0" err="1" smtClean="0">
                <a:latin typeface="Courier 10 Pitch" pitchFamily="1" charset="0"/>
              </a:rPr>
              <a:t>nc</a:t>
            </a:r>
            <a:r>
              <a:rPr lang="en-GB" altLang="en-US" sz="2646" dirty="0" smtClean="0">
                <a:latin typeface="Courier 10 Pitch" pitchFamily="1" charset="0"/>
              </a:rPr>
              <a:t> files.</a:t>
            </a:r>
          </a:p>
          <a:p>
            <a:pPr marL="863600" lvl="1" indent="-323850" defTabSz="1007943" fontAlgn="auto">
              <a:lnSpc>
                <a:spcPct val="112000"/>
              </a:lnSpc>
              <a:spcBef>
                <a:spcPts val="551"/>
              </a:spcBef>
              <a:spcAft>
                <a:spcPts val="0"/>
              </a:spcAft>
              <a:buSzPct val="75000"/>
              <a:buFont typeface="Symbol" panose="05050102010706020507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GB" altLang="en-US" sz="2646" dirty="0" smtClean="0">
              <a:latin typeface="Courier 10 Pitch" pitchFamily="1" charset="0"/>
            </a:endParaRPr>
          </a:p>
          <a:p>
            <a:pPr marL="431800" indent="-323850" defTabSz="1007943" fontAlgn="auto">
              <a:spcBef>
                <a:spcPts val="1102"/>
              </a:spcBef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US" altLang="en-US" sz="3086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extLst/>
        </p:spPr>
        <p:txBody>
          <a:bodyPr tIns="38808" anchor="t"/>
          <a:lstStyle/>
          <a:p>
            <a:pPr defTabSz="1007943" fontAlgn="auto"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3527" smtClean="0"/>
              <a:t>xargs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idx="1"/>
          </p:nvPr>
        </p:nvSpPr>
        <p:spPr>
          <a:xfrm>
            <a:off x="539750" y="2020888"/>
            <a:ext cx="8869363" cy="4178300"/>
          </a:xfrm>
          <a:extLst/>
        </p:spPr>
        <p:txBody>
          <a:bodyPr/>
          <a:lstStyle/>
          <a:p>
            <a:pPr marL="431800" indent="-323850" defTabSz="1007943" fontAlgn="auto">
              <a:spcBef>
                <a:spcPts val="1102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3086" dirty="0" smtClean="0"/>
              <a:t>by default splits the file list into </a:t>
            </a:r>
            <a:r>
              <a:rPr lang="en-GB" altLang="en-US" sz="3086" i="1" dirty="0" smtClean="0"/>
              <a:t>batches</a:t>
            </a:r>
            <a:r>
              <a:rPr lang="en-GB" altLang="en-US" sz="3086" dirty="0" smtClean="0"/>
              <a:t>:</a:t>
            </a:r>
          </a:p>
          <a:p>
            <a:pPr marL="863600" lvl="1" indent="-323850" defTabSz="1007943" fontAlgn="auto">
              <a:lnSpc>
                <a:spcPct val="112000"/>
              </a:lnSpc>
              <a:spcBef>
                <a:spcPts val="551"/>
              </a:spcBef>
              <a:spcAft>
                <a:spcPts val="0"/>
              </a:spcAft>
              <a:buSzPct val="75000"/>
              <a:buFont typeface="Symbol" panose="05050102010706020507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644 file1 file2 … file100</a:t>
            </a:r>
          </a:p>
          <a:p>
            <a:pPr marL="863600" lvl="1" indent="-323850" defTabSz="1007943" fontAlgn="auto">
              <a:lnSpc>
                <a:spcPct val="112000"/>
              </a:lnSpc>
              <a:spcBef>
                <a:spcPts val="551"/>
              </a:spcBef>
              <a:spcAft>
                <a:spcPts val="0"/>
              </a:spcAft>
              <a:buSzPct val="75000"/>
              <a:buFont typeface="Symbol" panose="05050102010706020507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644 file101 file102 … </a:t>
            </a:r>
          </a:p>
          <a:p>
            <a:pPr marL="431800" indent="-323850" defTabSz="1007943" fontAlgn="auto">
              <a:spcBef>
                <a:spcPts val="1102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3086" dirty="0" smtClean="0"/>
              <a:t>use "</a:t>
            </a:r>
            <a:r>
              <a:rPr lang="en-GB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GB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GB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GB" altLang="en-US" sz="3086" dirty="0" smtClean="0"/>
              <a:t>"</a:t>
            </a:r>
            <a:r>
              <a:rPr lang="en-GB" altLang="ja-JP" sz="3086" dirty="0" smtClean="0"/>
              <a:t> if the command can only process one file at a time:</a:t>
            </a:r>
          </a:p>
          <a:p>
            <a:pPr marL="863600" lvl="1" indent="-323850" defTabSz="1007943" fontAlgn="auto">
              <a:lnSpc>
                <a:spcPct val="112000"/>
              </a:lnSpc>
              <a:spcBef>
                <a:spcPts val="551"/>
              </a:spcBef>
              <a:spcAft>
                <a:spcPts val="0"/>
              </a:spcAft>
              <a:buSzPct val="75000"/>
              <a:buFont typeface="Symbol" panose="05050102010706020507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find . -name '*.tar' | </a:t>
            </a:r>
            <a:r>
              <a:rPr lang="en-GB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xargs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-n 1 tar -</a:t>
            </a:r>
            <a:r>
              <a:rPr lang="en-GB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tvf</a:t>
            </a:r>
            <a:endParaRPr lang="en-GB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95400" lvl="2" indent="-287338" defTabSz="1007943" fontAlgn="auto">
              <a:spcBef>
                <a:spcPts val="551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2205" dirty="0" smtClean="0"/>
              <a:t>displays contents of all 'tar' files found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extLst/>
        </p:spPr>
        <p:txBody>
          <a:bodyPr anchor="t"/>
          <a:lstStyle/>
          <a:p>
            <a:pPr defTabSz="1007943" fontAlgn="auto">
              <a:spcAft>
                <a:spcPts val="0"/>
              </a:spcAft>
              <a:defRPr/>
            </a:pPr>
            <a:r>
              <a:rPr lang="en-US" altLang="en-US" sz="3527" smtClean="0"/>
              <a:t>xargs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3713"/>
            <a:ext cx="8867775" cy="149225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buFont typeface="Times New Roman" charset="0"/>
              <a:buNone/>
              <a:defRPr/>
            </a:pPr>
            <a:r>
              <a:rPr lang="en-US" altLang="x-none" sz="3086" dirty="0">
                <a:solidFill>
                  <a:srgbClr val="FFFFFF"/>
                </a:solidFill>
              </a:rPr>
              <a:t>Use find piped to </a:t>
            </a:r>
            <a:r>
              <a:rPr lang="en-US" altLang="x-none" sz="3086" dirty="0" err="1">
                <a:solidFill>
                  <a:srgbClr val="FFFFFF"/>
                </a:solidFill>
              </a:rPr>
              <a:t>xargs</a:t>
            </a:r>
            <a:r>
              <a:rPr lang="en-US" altLang="x-none" sz="3086" dirty="0">
                <a:solidFill>
                  <a:srgbClr val="FFFFFF"/>
                </a:solidFill>
              </a:rPr>
              <a:t> to do something (</a:t>
            </a:r>
            <a:r>
              <a:rPr lang="en-US" altLang="x-none" sz="3086" dirty="0" err="1">
                <a:solidFill>
                  <a:srgbClr val="FFFFFF"/>
                </a:solidFill>
              </a:rPr>
              <a:t>wc</a:t>
            </a:r>
            <a:r>
              <a:rPr lang="en-US" altLang="x-none" sz="3086" dirty="0">
                <a:solidFill>
                  <a:srgbClr val="FFFFFF"/>
                </a:solidFill>
              </a:rPr>
              <a:t>, ls –l , head -1, </a:t>
            </a:r>
            <a:r>
              <a:rPr lang="en-US" altLang="x-none" sz="3086" dirty="0" err="1">
                <a:solidFill>
                  <a:srgbClr val="FFFFFF"/>
                </a:solidFill>
              </a:rPr>
              <a:t>etc</a:t>
            </a:r>
            <a:r>
              <a:rPr lang="en-US" altLang="x-none" sz="3086" dirty="0">
                <a:solidFill>
                  <a:srgbClr val="FFFFFF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extLst/>
        </p:spPr>
        <p:txBody>
          <a:bodyPr anchor="t"/>
          <a:lstStyle/>
          <a:p>
            <a:pPr defTabSz="1007943" fontAlgn="auto">
              <a:spcAft>
                <a:spcPts val="0"/>
              </a:spcAft>
              <a:defRPr/>
            </a:pPr>
            <a:r>
              <a:rPr lang="en-US" altLang="en-US" sz="3527" smtClean="0"/>
              <a:t>Other ways to move data around</a:t>
            </a:r>
            <a:br>
              <a:rPr lang="en-US" altLang="en-US" sz="3527" smtClean="0"/>
            </a:br>
            <a:endParaRPr lang="en-US" altLang="en-US" sz="3527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buFont typeface="Times New Roman" charset="0"/>
              <a:buNone/>
              <a:defRPr/>
            </a:pPr>
            <a:r>
              <a:rPr lang="en-US" sz="3086" dirty="0" smtClean="0"/>
              <a:t>There are a lot of tools to help you move data from one machine to another. Common ones are:</a:t>
            </a:r>
          </a:p>
          <a:p>
            <a:pPr marL="457200" indent="-457200" defTabSz="1007943" fontAlgn="auto">
              <a:spcBef>
                <a:spcPts val="1102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2800" dirty="0" smtClean="0"/>
              <a:t>FTP</a:t>
            </a:r>
          </a:p>
          <a:p>
            <a:pPr marL="457200" indent="-457200" defTabSz="1007943" fontAlgn="auto">
              <a:spcBef>
                <a:spcPts val="1102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2800" dirty="0" smtClean="0"/>
              <a:t>SFTP</a:t>
            </a:r>
          </a:p>
          <a:p>
            <a:pPr marL="457200" indent="-457200" defTabSz="1007943" fontAlgn="auto">
              <a:spcBef>
                <a:spcPts val="1102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2800" dirty="0" err="1" smtClean="0"/>
              <a:t>Rsync</a:t>
            </a:r>
            <a:endParaRPr lang="en-US" sz="2800" dirty="0" smtClean="0"/>
          </a:p>
          <a:p>
            <a:pPr marL="457200" indent="-457200" defTabSz="1007943" fontAlgn="auto">
              <a:spcBef>
                <a:spcPts val="1102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2800" dirty="0" err="1" smtClean="0"/>
              <a:t>Wget</a:t>
            </a:r>
            <a:endParaRPr lang="en-US" sz="2800" dirty="0" smtClean="0"/>
          </a:p>
          <a:p>
            <a:pPr marL="457200" indent="-457200" defTabSz="1007943" fontAlgn="auto">
              <a:spcBef>
                <a:spcPts val="1102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2800" dirty="0" smtClean="0"/>
              <a:t>Curl</a:t>
            </a:r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buFont typeface="Times New Roman" charset="0"/>
              <a:buNone/>
              <a:defRPr/>
            </a:pPr>
            <a:endParaRPr lang="en-US" sz="3086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extLst/>
        </p:spPr>
        <p:txBody>
          <a:bodyPr anchor="t"/>
          <a:lstStyle/>
          <a:p>
            <a:pPr defTabSz="1007943" fontAlgn="auto">
              <a:spcAft>
                <a:spcPts val="0"/>
              </a:spcAft>
              <a:defRPr/>
            </a:pPr>
            <a:r>
              <a:rPr lang="en-US" altLang="en-US" sz="3527" smtClean="0"/>
              <a:t>FTP</a:t>
            </a:r>
          </a:p>
        </p:txBody>
      </p:sp>
      <p:sp>
        <p:nvSpPr>
          <p:cNvPr id="19459" name="Content Placeholder 5"/>
          <p:cNvSpPr>
            <a:spLocks noGrp="1"/>
          </p:cNvSpPr>
          <p:nvPr>
            <p:ph idx="1"/>
          </p:nvPr>
        </p:nvSpPr>
        <p:spPr bwMode="auto">
          <a:xfrm>
            <a:off x="488950" y="1474788"/>
            <a:ext cx="4479925" cy="4383087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400" smtClean="0"/>
              <a:t>Can use most browsers to ftp files</a:t>
            </a:r>
          </a:p>
          <a:p>
            <a:r>
              <a:rPr lang="en-US" altLang="en-US" sz="2400" smtClean="0"/>
              <a:t>Can also use a command line interface too (easy to script) </a:t>
            </a:r>
          </a:p>
        </p:txBody>
      </p:sp>
      <p:sp>
        <p:nvSpPr>
          <p:cNvPr id="19460" name="TextBox 6"/>
          <p:cNvSpPr txBox="1">
            <a:spLocks noChangeArrowheads="1"/>
          </p:cNvSpPr>
          <p:nvPr/>
        </p:nvSpPr>
        <p:spPr bwMode="auto">
          <a:xfrm>
            <a:off x="0" y="3171825"/>
            <a:ext cx="7777163" cy="43878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200">
                <a:solidFill>
                  <a:schemeClr val="bg1"/>
                </a:solidFill>
                <a:latin typeface="Courier New" panose="02070309020205020404" pitchFamily="49" charset="0"/>
              </a:rPr>
              <a:t>vpn-2-150:~ sjp23$ ftp ftp.ceda.ac.uk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200">
                <a:solidFill>
                  <a:schemeClr val="bg1"/>
                </a:solidFill>
                <a:latin typeface="Courier New" panose="02070309020205020404" pitchFamily="49" charset="0"/>
              </a:rPr>
              <a:t>Connected to ftp1.ceda.ac.uk.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200">
                <a:solidFill>
                  <a:schemeClr val="bg1"/>
                </a:solidFill>
                <a:latin typeface="Courier New" panose="02070309020205020404" pitchFamily="49" charset="0"/>
              </a:rPr>
              <a:t>220 JASMIN BADC/NEODC FTP server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200">
                <a:solidFill>
                  <a:schemeClr val="bg1"/>
                </a:solidFill>
                <a:latin typeface="Courier New" panose="02070309020205020404" pitchFamily="49" charset="0"/>
              </a:rPr>
              <a:t>Name (ftp.ceda.ac.uk:sjp23): spepler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200">
                <a:solidFill>
                  <a:schemeClr val="bg1"/>
                </a:solidFill>
                <a:latin typeface="Courier New" panose="02070309020205020404" pitchFamily="49" charset="0"/>
              </a:rPr>
              <a:t>331 Password required for spepler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200">
                <a:solidFill>
                  <a:schemeClr val="bg1"/>
                </a:solidFill>
                <a:latin typeface="Courier New" panose="02070309020205020404" pitchFamily="49" charset="0"/>
              </a:rPr>
              <a:t>Password: 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200">
                <a:solidFill>
                  <a:schemeClr val="bg1"/>
                </a:solidFill>
                <a:latin typeface="Courier New" panose="02070309020205020404" pitchFamily="49" charset="0"/>
              </a:rPr>
              <a:t>230-Welcome to the CEDA ftp server.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20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200">
                <a:solidFill>
                  <a:schemeClr val="bg1"/>
                </a:solidFill>
                <a:latin typeface="Courier New" panose="02070309020205020404" pitchFamily="49" charset="0"/>
              </a:rPr>
              <a:t> This server provides read-only access to the BADC and NEODC data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200">
                <a:solidFill>
                  <a:schemeClr val="bg1"/>
                </a:solidFill>
                <a:latin typeface="Courier New" panose="02070309020205020404" pitchFamily="49" charset="0"/>
              </a:rPr>
              <a:t> archives and users 'requests' areas.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20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200">
                <a:solidFill>
                  <a:schemeClr val="bg1"/>
                </a:solidFill>
                <a:latin typeface="Courier New" panose="02070309020205020404" pitchFamily="49" charset="0"/>
              </a:rPr>
              <a:t>230 User spepler logged in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200">
                <a:solidFill>
                  <a:schemeClr val="bg1"/>
                </a:solidFill>
                <a:latin typeface="Courier New" panose="02070309020205020404" pitchFamily="49" charset="0"/>
              </a:rPr>
              <a:t>Remote system type is UNIX.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200">
                <a:solidFill>
                  <a:schemeClr val="bg1"/>
                </a:solidFill>
                <a:latin typeface="Courier New" panose="02070309020205020404" pitchFamily="49" charset="0"/>
              </a:rPr>
              <a:t>Using binary mode to transfer files.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200">
                <a:solidFill>
                  <a:schemeClr val="bg1"/>
                </a:solidFill>
                <a:latin typeface="Courier New" panose="02070309020205020404" pitchFamily="49" charset="0"/>
              </a:rPr>
              <a:t>ftp&gt; ls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200">
                <a:solidFill>
                  <a:schemeClr val="bg1"/>
                </a:solidFill>
                <a:latin typeface="Courier New" panose="02070309020205020404" pitchFamily="49" charset="0"/>
              </a:rPr>
              <a:t>229 Entering Extended Passive Mode (|||65173|)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200">
                <a:solidFill>
                  <a:schemeClr val="bg1"/>
                </a:solidFill>
                <a:latin typeface="Courier New" panose="02070309020205020404" pitchFamily="49" charset="0"/>
              </a:rPr>
              <a:t>150 Opening ASCII mode data connection for file list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200">
                <a:solidFill>
                  <a:schemeClr val="bg1"/>
                </a:solidFill>
                <a:latin typeface="Courier New" panose="02070309020205020404" pitchFamily="49" charset="0"/>
              </a:rPr>
              <a:t>drwxr-xr-x   2 badc     byacl       28672 Jan 17 09:28 badc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l-PL" altLang="en-US" sz="1200">
                <a:solidFill>
                  <a:schemeClr val="bg1"/>
                </a:solidFill>
                <a:latin typeface="Courier New" panose="02070309020205020404" pitchFamily="49" charset="0"/>
              </a:rPr>
              <a:t>drwxrwxr-x   2 badc     byacl        8192 Feb 26 09:11 neodc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200">
                <a:solidFill>
                  <a:schemeClr val="bg1"/>
                </a:solidFill>
                <a:latin typeface="Courier New" panose="02070309020205020404" pitchFamily="49" charset="0"/>
              </a:rPr>
              <a:t>drwxrwx--- 1812 badc     byacl      249856 Mar  5 15:40 requests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l-PL" altLang="en-US" sz="1200">
                <a:solidFill>
                  <a:schemeClr val="bg1"/>
                </a:solidFill>
                <a:latin typeface="Courier New" panose="02070309020205020404" pitchFamily="49" charset="0"/>
              </a:rPr>
              <a:t>drwxr-xr-x   2 badc     byacl        4096 Feb  6 12:18 sparc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1200">
                <a:solidFill>
                  <a:schemeClr val="bg1"/>
                </a:solidFill>
                <a:latin typeface="Courier New" panose="02070309020205020404" pitchFamily="49" charset="0"/>
              </a:rPr>
              <a:t>-rw-r--r--   1 badc     ftp           415 Feb 27 10:42 welcome.msg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1200">
                <a:solidFill>
                  <a:schemeClr val="bg1"/>
                </a:solidFill>
                <a:latin typeface="Courier New" panose="02070309020205020404" pitchFamily="49" charset="0"/>
              </a:rPr>
              <a:t>226 Transfer complete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1200">
                <a:solidFill>
                  <a:schemeClr val="bg1"/>
                </a:solidFill>
                <a:latin typeface="Courier New" panose="02070309020205020404" pitchFamily="49" charset="0"/>
              </a:rPr>
              <a:t>ftp&gt; 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20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pic>
        <p:nvPicPr>
          <p:cNvPr id="19461" name="Picture 4" descr="Screen Shot 2014-03-10 at 10.59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163" y="1360488"/>
            <a:ext cx="4902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extLst/>
        </p:spPr>
        <p:txBody>
          <a:bodyPr tIns="38808" anchor="t"/>
          <a:lstStyle/>
          <a:p>
            <a:pPr defTabSz="1007943" fontAlgn="auto"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3527" smtClean="0"/>
              <a:t>Transferring data with sftp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8869362" cy="5286375"/>
          </a:xfrm>
          <a:extLst/>
        </p:spPr>
        <p:txBody>
          <a:bodyPr/>
          <a:lstStyle/>
          <a:p>
            <a:pPr marL="431800" indent="-323850" defTabSz="1007943" fontAlgn="auto">
              <a:spcBef>
                <a:spcPts val="1102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3086" dirty="0" smtClean="0"/>
              <a:t>Like </a:t>
            </a:r>
            <a:r>
              <a:rPr lang="en-GB" altLang="en-US" sz="3086" dirty="0" err="1" smtClean="0"/>
              <a:t>scp</a:t>
            </a:r>
            <a:r>
              <a:rPr lang="en-GB" altLang="en-US" sz="3086" dirty="0" smtClean="0"/>
              <a:t>, this uses </a:t>
            </a:r>
            <a:r>
              <a:rPr lang="en-GB" altLang="en-US" sz="3086" dirty="0" err="1" smtClean="0"/>
              <a:t>ssh</a:t>
            </a:r>
            <a:r>
              <a:rPr lang="en-GB" altLang="en-US" sz="3086" dirty="0" smtClean="0"/>
              <a:t>.  However, gives an interactive interface like ftp.</a:t>
            </a:r>
          </a:p>
          <a:p>
            <a:pPr marL="431800" indent="-323850" defTabSz="1007943" fontAlgn="auto">
              <a:spcBef>
                <a:spcPts val="1102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3086" dirty="0" smtClean="0"/>
              <a:t>Usage (Linux): </a:t>
            </a:r>
          </a:p>
          <a:p>
            <a:pPr marL="863600" lvl="1" indent="-323850" defTabSz="1007943" fontAlgn="auto">
              <a:spcBef>
                <a:spcPts val="551"/>
              </a:spcBef>
              <a:spcAft>
                <a:spcPts val="0"/>
              </a:spcAft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2646" dirty="0" smtClean="0"/>
              <a:t>"</a:t>
            </a:r>
            <a:r>
              <a:rPr lang="en-GB" altLang="ja-JP" sz="2646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sftp</a:t>
            </a:r>
            <a:r>
              <a:rPr lang="en-GB" altLang="ja-JP" sz="2646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host</a:t>
            </a:r>
            <a:r>
              <a:rPr lang="en-GB" altLang="en-US" sz="2646" dirty="0" smtClean="0"/>
              <a:t>"</a:t>
            </a:r>
            <a:r>
              <a:rPr lang="en-GB" altLang="ja-JP" sz="2646" dirty="0" smtClean="0"/>
              <a:t> or </a:t>
            </a:r>
            <a:r>
              <a:rPr lang="en-GB" altLang="en-US" sz="2646" dirty="0" smtClean="0"/>
              <a:t>"</a:t>
            </a:r>
            <a:r>
              <a:rPr lang="en-GB" altLang="ja-JP" sz="2646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sftp</a:t>
            </a:r>
            <a:r>
              <a:rPr lang="en-GB" altLang="ja-JP" sz="2646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ja-JP" sz="2646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username@host</a:t>
            </a:r>
            <a:r>
              <a:rPr lang="en-GB" altLang="en-US" sz="2646" dirty="0" smtClean="0"/>
              <a:t>"</a:t>
            </a:r>
            <a:endParaRPr lang="en-GB" altLang="ja-JP" sz="2646" dirty="0" smtClean="0"/>
          </a:p>
          <a:p>
            <a:pPr marL="863600" lvl="1" indent="-323850" defTabSz="1007943" fontAlgn="auto">
              <a:spcBef>
                <a:spcPts val="551"/>
              </a:spcBef>
              <a:spcAft>
                <a:spcPts val="0"/>
              </a:spcAft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2646" dirty="0" smtClean="0"/>
              <a:t>ftp commands e.g. </a:t>
            </a:r>
            <a:r>
              <a:rPr lang="en-GB" altLang="en-US" sz="2646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GB" altLang="en-US" sz="2646" dirty="0" smtClean="0"/>
              <a:t>, </a:t>
            </a:r>
            <a:r>
              <a:rPr lang="en-GB" altLang="en-US" sz="2646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lcd</a:t>
            </a:r>
            <a:r>
              <a:rPr lang="en-GB" altLang="en-US" sz="2646" dirty="0" smtClean="0"/>
              <a:t>, </a:t>
            </a:r>
            <a:r>
              <a:rPr lang="en-GB" altLang="en-US" sz="2646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en-GB" altLang="en-US" sz="2646" dirty="0" smtClean="0"/>
              <a:t>, </a:t>
            </a:r>
            <a:r>
              <a:rPr lang="en-GB" altLang="en-US" sz="2646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</a:p>
          <a:p>
            <a:pPr marL="431800" indent="-323850" defTabSz="1007943" fontAlgn="auto">
              <a:spcBef>
                <a:spcPts val="1102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3086" dirty="0" smtClean="0"/>
              <a:t>Windows:</a:t>
            </a:r>
          </a:p>
          <a:p>
            <a:pPr marL="863600" lvl="1" indent="-323850" defTabSz="1007943" fontAlgn="auto">
              <a:spcBef>
                <a:spcPts val="551"/>
              </a:spcBef>
              <a:spcAft>
                <a:spcPts val="0"/>
              </a:spcAft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2646" dirty="0" err="1" smtClean="0"/>
              <a:t>psftp</a:t>
            </a:r>
            <a:r>
              <a:rPr lang="en-GB" altLang="en-US" sz="2646" dirty="0" smtClean="0"/>
              <a:t> (in </a:t>
            </a:r>
            <a:r>
              <a:rPr lang="en-GB" altLang="en-US" sz="2646" dirty="0" err="1" smtClean="0"/>
              <a:t>PuTTY</a:t>
            </a:r>
            <a:r>
              <a:rPr lang="en-GB" altLang="en-US" sz="2646" dirty="0" smtClean="0"/>
              <a:t> suite) works similarly from command line</a:t>
            </a:r>
          </a:p>
          <a:p>
            <a:pPr marL="863600" lvl="1" indent="-323850" defTabSz="1007943" fontAlgn="auto">
              <a:spcBef>
                <a:spcPts val="551"/>
              </a:spcBef>
              <a:spcAft>
                <a:spcPts val="0"/>
              </a:spcAft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2646" dirty="0" smtClean="0"/>
              <a:t>also </a:t>
            </a:r>
            <a:r>
              <a:rPr lang="en-GB" altLang="en-US" sz="2646" dirty="0" err="1" smtClean="0"/>
              <a:t>Filezilla</a:t>
            </a:r>
            <a:r>
              <a:rPr lang="en-GB" altLang="en-US" sz="2646" dirty="0" smtClean="0"/>
              <a:t> GUI</a:t>
            </a:r>
          </a:p>
          <a:p>
            <a:pPr marL="431800" indent="-323850" defTabSz="1007943" fontAlgn="auto">
              <a:spcBef>
                <a:spcPts val="1102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altLang="en-US" sz="3086" dirty="0" smtClean="0"/>
              <a:t>As before, set up </a:t>
            </a:r>
            <a:r>
              <a:rPr lang="en-GB" altLang="en-US" sz="3086" dirty="0" err="1" smtClean="0"/>
              <a:t>ssh</a:t>
            </a:r>
            <a:r>
              <a:rPr lang="en-GB" altLang="en-US" sz="3086" dirty="0" smtClean="0"/>
              <a:t> keys first.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extLst/>
        </p:spPr>
        <p:txBody>
          <a:bodyPr anchor="t"/>
          <a:lstStyle/>
          <a:p>
            <a:pPr defTabSz="1007943" fontAlgn="auto">
              <a:spcAft>
                <a:spcPts val="0"/>
              </a:spcAft>
              <a:defRPr/>
            </a:pPr>
            <a:r>
              <a:rPr lang="en-US" altLang="en-US" sz="3527" smtClean="0"/>
              <a:t>wget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/>
          <a:lstStyle/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en-US" sz="3086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altLang="en-US" sz="3086" dirty="0" smtClean="0"/>
              <a:t> makes it easy to grab resources from a http or ftp address.</a:t>
            </a:r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defRPr/>
            </a:pPr>
            <a:r>
              <a:rPr lang="en-US" altLang="en-US" sz="3086" dirty="0" smtClean="0"/>
              <a:t>(curl is a similar tool)</a:t>
            </a:r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defRPr/>
            </a:pPr>
            <a:endParaRPr lang="en-US" altLang="en-US" sz="3086" dirty="0" smtClean="0"/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defRPr/>
            </a:pPr>
            <a:endParaRPr lang="en-US" altLang="en-US" sz="3086" dirty="0" smtClean="0"/>
          </a:p>
          <a:p>
            <a:pPr marL="251986" indent="-251986" defTabSz="1007943" fontAlgn="auto">
              <a:spcBef>
                <a:spcPts val="1102"/>
              </a:spcBef>
              <a:spcAft>
                <a:spcPts val="0"/>
              </a:spcAft>
              <a:defRPr/>
            </a:pPr>
            <a:endParaRPr lang="en-US" altLang="en-US" sz="3086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KRI-stfc-nerc-ceda-ncas-nceo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Presentation-Template.pptx" id="{3736A5D0-76B6-4662-A043-28C0DDEBD04C}" vid="{B185B2AC-9719-4A75-B66D-4B9C98123E3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UKRI-stfc-nerc-ceda-ncas-nceo-Presentation-Template</Template>
  <TotalTime>3229</TotalTime>
  <Words>1265</Words>
  <Application>Microsoft Office PowerPoint</Application>
  <PresentationFormat>Custom</PresentationFormat>
  <Paragraphs>176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MS PGothic</vt:lpstr>
      <vt:lpstr>Calibri</vt:lpstr>
      <vt:lpstr>Times New Roman</vt:lpstr>
      <vt:lpstr>Courier New</vt:lpstr>
      <vt:lpstr>Wingdings</vt:lpstr>
      <vt:lpstr>Courier 10 Pitch</vt:lpstr>
      <vt:lpstr>Symbol</vt:lpstr>
      <vt:lpstr>Courier</vt:lpstr>
      <vt:lpstr>UKRI-stfc-nerc-ceda-ncas-nceo-Presentation-Template</vt:lpstr>
      <vt:lpstr>More Tricks</vt:lpstr>
      <vt:lpstr>xargs</vt:lpstr>
      <vt:lpstr>xargs</vt:lpstr>
      <vt:lpstr>xargs</vt:lpstr>
      <vt:lpstr>xargs exercise</vt:lpstr>
      <vt:lpstr>Other ways to move data around </vt:lpstr>
      <vt:lpstr>FTP</vt:lpstr>
      <vt:lpstr>Transferring data with sftp</vt:lpstr>
      <vt:lpstr>wget</vt:lpstr>
      <vt:lpstr>Transfering data exercise</vt:lpstr>
      <vt:lpstr>rsync</vt:lpstr>
      <vt:lpstr>Transferring data with rsync (continued)</vt:lpstr>
      <vt:lpstr>rsync exercise</vt:lpstr>
      <vt:lpstr>Pattern matching: globs</vt:lpstr>
      <vt:lpstr>Pattern matching: globs</vt:lpstr>
      <vt:lpstr>Pattern matching: globs</vt:lpstr>
      <vt:lpstr>Glob exercise</vt:lpstr>
      <vt:lpstr>I'm a terminal based editor get me out of here!</vt:lpstr>
      <vt:lpstr>Some standard environment variables you might like to know about</vt:lpstr>
      <vt:lpstr>/dev/null</vt:lpstr>
      <vt:lpstr>Sourcing files</vt:lpstr>
      <vt:lpstr>Compression and  aggregation tools</vt:lpstr>
      <vt:lpstr>Compression and  aggregation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 Wilson</dc:creator>
  <cp:lastModifiedBy>Godfrey, Tommy (STFC,RAL,RALSP)</cp:lastModifiedBy>
  <cp:revision>423</cp:revision>
  <cp:lastPrinted>1601-01-01T00:00:00Z</cp:lastPrinted>
  <dcterms:created xsi:type="dcterms:W3CDTF">2010-05-24T21:29:39Z</dcterms:created>
  <dcterms:modified xsi:type="dcterms:W3CDTF">2018-10-09T09:25:00Z</dcterms:modified>
</cp:coreProperties>
</file>