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2" r:id="rId15"/>
    <p:sldId id="539" r:id="rId16"/>
    <p:sldId id="531" r:id="rId17"/>
    <p:sldId id="546" r:id="rId18"/>
    <p:sldId id="547" r:id="rId19"/>
    <p:sldId id="520" r:id="rId20"/>
    <p:sldId id="516" r:id="rId21"/>
    <p:sldId id="517" r:id="rId22"/>
    <p:sldId id="521" r:id="rId23"/>
    <p:sldId id="541" r:id="rId24"/>
    <p:sldId id="542" r:id="rId25"/>
    <p:sldId id="543" r:id="rId26"/>
    <p:sldId id="544" r:id="rId27"/>
    <p:sldId id="545" r:id="rId28"/>
    <p:sldId id="548" r:id="rId29"/>
    <p:sldId id="550" r:id="rId30"/>
    <p:sldId id="549" r:id="rId31"/>
    <p:sldId id="551" r:id="rId32"/>
    <p:sldId id="552" r:id="rId33"/>
    <p:sldId id="553" r:id="rId34"/>
    <p:sldId id="554" r:id="rId35"/>
    <p:sldId id="496" r:id="rId36"/>
    <p:sldId id="492" r:id="rId37"/>
    <p:sldId id="491" r:id="rId38"/>
    <p:sldId id="264" r:id="rId39"/>
    <p:sldId id="522" r:id="rId40"/>
    <p:sldId id="488" r:id="rId41"/>
    <p:sldId id="49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7" autoAdjust="0"/>
    <p:restoredTop sz="87481" autoAdjust="0"/>
  </p:normalViewPr>
  <p:slideViewPr>
    <p:cSldViewPr snapToGrid="0">
      <p:cViewPr>
        <p:scale>
          <a:sx n="100" d="100"/>
          <a:sy n="100" d="100"/>
        </p:scale>
        <p:origin x="-2216" y="-1104"/>
      </p:cViewPr>
      <p:guideLst>
        <p:guide orient="horz" pos="2160"/>
        <p:guide pos="2880"/>
      </p:guideLst>
    </p:cSldViewPr>
  </p:slideViewPr>
  <p:outlineViewPr>
    <p:cViewPr>
      <p:scale>
        <a:sx n="33" d="100"/>
        <a:sy n="33" d="100"/>
      </p:scale>
      <p:origin x="0" y="2262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24/02/17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This slide shows how GitHub provides a public collaborative set of Git repositories and tools through which organisations can interact.</a:t>
            </a:r>
          </a:p>
          <a:p>
            <a:r>
              <a:rPr lang="en-GB">
                <a:latin typeface="Calibri" charset="0"/>
              </a:rPr>
              <a:t>In this example STFC CEDA has its own internal Git repository.</a:t>
            </a:r>
          </a:p>
          <a:p>
            <a:r>
              <a:rPr lang="en-GB">
                <a:latin typeface="Calibri" charset="0"/>
              </a:rPr>
              <a:t>It can push/pull to the remove (public) copy of the repository on GitHub.</a:t>
            </a:r>
          </a:p>
          <a:p>
            <a:r>
              <a:rPr lang="en-GB">
                <a:latin typeface="Calibri" charset="0"/>
              </a:rPr>
              <a:t>Another organisation, University of X, can have their own local (private) version and interact in the same way with the GitHub repository.</a:t>
            </a:r>
          </a:p>
          <a:p>
            <a:r>
              <a:rPr lang="en-GB">
                <a:latin typeface="Calibri" charset="0"/>
              </a:rPr>
              <a:t>GitHub has extra tools, such as “forking” and “pull-requests” to allow useful tracking and interactions between the different versions.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D814B19-C2B5-4347-BF98-05809B21CA48}" type="slidenum">
              <a:rPr lang="en-GB">
                <a:latin typeface="Arial" charset="0"/>
              </a:rPr>
              <a:pPr/>
              <a:t>14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37</a:t>
            </a:fld>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38</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24/02/17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24/02/17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24/02/17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24/02/17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gitref.org/" TargetMode="External"/><Relationship Id="rId4" Type="http://schemas.openxmlformats.org/officeDocument/2006/relationships/hyperlink" Target="http://github.com" TargetMode="External"/><Relationship Id="rId5" Type="http://schemas.openxmlformats.org/officeDocument/2006/relationships/hyperlink" Target="http://git.or.cz/course/svn.html" TargetMode="External"/><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tt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atin typeface="Calibri" charset="0"/>
              </a:rPr>
              <a:t>GitHub: collaboration </a:t>
            </a:r>
            <a:r>
              <a:rPr lang="en-GB" sz="3200">
                <a:latin typeface="Calibri" charset="0"/>
              </a:rPr>
              <a:t>(branch/fork)</a:t>
            </a:r>
            <a:endParaRPr lang="en-GB">
              <a:latin typeface="Calibri" charset="0"/>
            </a:endParaRPr>
          </a:p>
        </p:txBody>
      </p:sp>
      <p:pic>
        <p:nvPicPr>
          <p:cNvPr id="133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atin typeface="Calibri" charset="0"/>
              </a:rPr>
              <a:t>GitHub: Issue tracking</a:t>
            </a: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FAA26D3D-D897-4be2-8F04-BA451C77F1D7}">
              <ma14:placeholderFlag xmlns:ma14="http://schemas.microsoft.com/office/mac/drawingml/2011/main" val="1"/>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260350"/>
            <a:ext cx="8229600" cy="792163"/>
          </a:xfrm>
        </p:spPr>
        <p:txBody>
          <a:bodyPr/>
          <a:lstStyle/>
          <a:p>
            <a:pPr eaLnBrk="1" hangingPunct="1"/>
            <a:r>
              <a:rPr lang="en-GB" sz="3200" b="1">
                <a:latin typeface="Calibri" charset="0"/>
              </a:rPr>
              <a:t>GitHub Code-Sharing Example</a:t>
            </a:r>
          </a:p>
        </p:txBody>
      </p:sp>
      <p:sp>
        <p:nvSpPr>
          <p:cNvPr id="17411" name="TextBox 4"/>
          <p:cNvSpPr txBox="1">
            <a:spLocks noChangeArrowheads="1"/>
          </p:cNvSpPr>
          <p:nvPr/>
        </p:nvSpPr>
        <p:spPr bwMode="auto">
          <a:xfrm>
            <a:off x="250825" y="1268413"/>
            <a:ext cx="2736850" cy="1970087"/>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STFC CEDA Firewall</a:t>
            </a: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6" name="Cloud 5"/>
          <p:cNvSpPr/>
          <p:nvPr/>
        </p:nvSpPr>
        <p:spPr>
          <a:xfrm rot="486773">
            <a:off x="4337344" y="956807"/>
            <a:ext cx="4215059" cy="3096344"/>
          </a:xfrm>
          <a:prstGeom prst="clou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GB"/>
          </a:p>
        </p:txBody>
      </p:sp>
      <p:sp>
        <p:nvSpPr>
          <p:cNvPr id="7" name="TextBox 6"/>
          <p:cNvSpPr txBox="1"/>
          <p:nvPr/>
        </p:nvSpPr>
        <p:spPr>
          <a:xfrm>
            <a:off x="5076056" y="1340768"/>
            <a:ext cx="2592288"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1">
                      <a:satMod val="175000"/>
                      <a:alpha val="40000"/>
                    </a:schemeClr>
                  </a:glow>
                  <a:outerShdw blurRad="80000" dist="40000" dir="5040000" algn="tl">
                    <a:srgbClr val="000000">
                      <a:alpha val="30000"/>
                    </a:srgbClr>
                  </a:outerShdw>
                </a:effectLst>
                <a:ea typeface="+mn-ea"/>
              </a:rPr>
              <a:t>GitHub</a:t>
            </a:r>
          </a:p>
        </p:txBody>
      </p:sp>
      <p:sp>
        <p:nvSpPr>
          <p:cNvPr id="8" name="TextBox 7"/>
          <p:cNvSpPr txBox="1">
            <a:spLocks noChangeArrowheads="1"/>
          </p:cNvSpPr>
          <p:nvPr/>
        </p:nvSpPr>
        <p:spPr bwMode="auto">
          <a:xfrm>
            <a:off x="4716463" y="2060575"/>
            <a:ext cx="3527425" cy="369888"/>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CEDA Projects: COWS WPS</a:t>
            </a:r>
          </a:p>
        </p:txBody>
      </p:sp>
      <p:sp>
        <p:nvSpPr>
          <p:cNvPr id="9" name="TextBox 8"/>
          <p:cNvSpPr txBox="1">
            <a:spLocks noChangeArrowheads="1"/>
          </p:cNvSpPr>
          <p:nvPr/>
        </p:nvSpPr>
        <p:spPr bwMode="auto">
          <a:xfrm>
            <a:off x="4716463" y="2565400"/>
            <a:ext cx="3527425" cy="368300"/>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Projects: COWS WPS</a:t>
            </a:r>
          </a:p>
        </p:txBody>
      </p:sp>
      <p:sp>
        <p:nvSpPr>
          <p:cNvPr id="17418" name="TextBox 9"/>
          <p:cNvSpPr txBox="1">
            <a:spLocks noChangeArrowheads="1"/>
          </p:cNvSpPr>
          <p:nvPr/>
        </p:nvSpPr>
        <p:spPr bwMode="auto">
          <a:xfrm>
            <a:off x="3708400" y="4437063"/>
            <a:ext cx="4895850" cy="1692275"/>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UoR Firewall</a:t>
            </a: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12" name="TextBox 11"/>
          <p:cNvSpPr txBox="1">
            <a:spLocks noChangeArrowheads="1"/>
          </p:cNvSpPr>
          <p:nvPr/>
        </p:nvSpPr>
        <p:spPr bwMode="auto">
          <a:xfrm>
            <a:off x="395288" y="1844675"/>
            <a:ext cx="2447925" cy="1077913"/>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1" name="TextBox 10"/>
          <p:cNvSpPr txBox="1">
            <a:spLocks noChangeArrowheads="1"/>
          </p:cNvSpPr>
          <p:nvPr/>
        </p:nvSpPr>
        <p:spPr bwMode="auto">
          <a:xfrm>
            <a:off x="468313" y="2206625"/>
            <a:ext cx="2303462" cy="646113"/>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CEDA Project:</a:t>
            </a:r>
          </a:p>
          <a:p>
            <a:pPr algn="ctr">
              <a:defRPr/>
            </a:pPr>
            <a:r>
              <a:rPr lang="en-GB" b="1" dirty="0">
                <a:solidFill>
                  <a:schemeClr val="lt1"/>
                </a:solidFill>
                <a:latin typeface="+mn-lt"/>
                <a:ea typeface="+mn-ea"/>
                <a:cs typeface="+mn-cs"/>
              </a:rPr>
              <a:t>COWS WPS</a:t>
            </a:r>
          </a:p>
        </p:txBody>
      </p:sp>
      <p:sp>
        <p:nvSpPr>
          <p:cNvPr id="14" name="TextBox 13"/>
          <p:cNvSpPr txBox="1">
            <a:spLocks noChangeArrowheads="1"/>
          </p:cNvSpPr>
          <p:nvPr/>
        </p:nvSpPr>
        <p:spPr bwMode="auto">
          <a:xfrm>
            <a:off x="3851275" y="4868863"/>
            <a:ext cx="4537075" cy="1077912"/>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5" name="TextBox 14"/>
          <p:cNvSpPr txBox="1">
            <a:spLocks noChangeArrowheads="1"/>
          </p:cNvSpPr>
          <p:nvPr/>
        </p:nvSpPr>
        <p:spPr bwMode="auto">
          <a:xfrm>
            <a:off x="3975100" y="5229225"/>
            <a:ext cx="4268788" cy="369888"/>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 COWS WPS</a:t>
            </a:r>
          </a:p>
        </p:txBody>
      </p:sp>
      <p:sp>
        <p:nvSpPr>
          <p:cNvPr id="18" name="Left-Right Arrow 17"/>
          <p:cNvSpPr>
            <a:spLocks noChangeArrowheads="1"/>
          </p:cNvSpPr>
          <p:nvPr/>
        </p:nvSpPr>
        <p:spPr bwMode="auto">
          <a:xfrm>
            <a:off x="2916238" y="2133600"/>
            <a:ext cx="1800225" cy="287338"/>
          </a:xfrm>
          <a:prstGeom prst="leftRightArrow">
            <a:avLst>
              <a:gd name="adj1" fmla="val 50000"/>
              <a:gd name="adj2" fmla="val 50005"/>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19" name="Left-Right Arrow 18"/>
          <p:cNvSpPr>
            <a:spLocks noChangeArrowheads="1"/>
          </p:cNvSpPr>
          <p:nvPr/>
        </p:nvSpPr>
        <p:spPr bwMode="auto">
          <a:xfrm rot="-5400000">
            <a:off x="3779838" y="3932237"/>
            <a:ext cx="2305050" cy="288925"/>
          </a:xfrm>
          <a:prstGeom prst="leftRightArrow">
            <a:avLst>
              <a:gd name="adj1" fmla="val 50000"/>
              <a:gd name="adj2" fmla="val 50010"/>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0" name="TextBox 19"/>
          <p:cNvSpPr txBox="1">
            <a:spLocks noChangeArrowheads="1"/>
          </p:cNvSpPr>
          <p:nvPr/>
        </p:nvSpPr>
        <p:spPr bwMode="auto">
          <a:xfrm>
            <a:off x="3059113" y="1844675"/>
            <a:ext cx="1441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Push/Pull</a:t>
            </a:r>
          </a:p>
        </p:txBody>
      </p:sp>
      <p:sp>
        <p:nvSpPr>
          <p:cNvPr id="21" name="TextBox 20"/>
          <p:cNvSpPr txBox="1">
            <a:spLocks noChangeArrowheads="1"/>
          </p:cNvSpPr>
          <p:nvPr/>
        </p:nvSpPr>
        <p:spPr bwMode="auto">
          <a:xfrm>
            <a:off x="3779838" y="3789363"/>
            <a:ext cx="1439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a:t>
            </a:r>
          </a:p>
          <a:p>
            <a:pPr algn="ctr"/>
            <a:r>
              <a:rPr lang="en-GB" sz="1600" b="1">
                <a:latin typeface="Arial" charset="0"/>
              </a:rPr>
              <a:t>Pull</a:t>
            </a:r>
          </a:p>
        </p:txBody>
      </p:sp>
      <p:sp>
        <p:nvSpPr>
          <p:cNvPr id="22" name="Circular Arrow 21"/>
          <p:cNvSpPr>
            <a:spLocks/>
          </p:cNvSpPr>
          <p:nvPr/>
        </p:nvSpPr>
        <p:spPr bwMode="auto">
          <a:xfrm rot="16200000" flipV="1">
            <a:off x="7864475" y="1936750"/>
            <a:ext cx="790575" cy="1184275"/>
          </a:xfrm>
          <a:custGeom>
            <a:avLst/>
            <a:gdLst>
              <a:gd name="T0" fmla="*/ 49411 w 790575"/>
              <a:gd name="T1" fmla="*/ 592138 h 1184275"/>
              <a:gd name="T2" fmla="*/ 318918 w 790575"/>
              <a:gd name="T3" fmla="*/ 62806 h 1184275"/>
              <a:gd name="T4" fmla="*/ 735222 w 790575"/>
              <a:gd name="T5" fmla="*/ 491964 h 1184275"/>
              <a:gd name="T6" fmla="*/ 784398 w 790575"/>
              <a:gd name="T7" fmla="*/ 491964 h 1184275"/>
              <a:gd name="T8" fmla="*/ 691753 w 790575"/>
              <a:gd name="T9" fmla="*/ 592137 h 1184275"/>
              <a:gd name="T10" fmla="*/ 586755 w 790575"/>
              <a:gd name="T11" fmla="*/ 491964 h 1184275"/>
              <a:gd name="T12" fmla="*/ 635969 w 790575"/>
              <a:gd name="T13" fmla="*/ 491964 h 1184275"/>
              <a:gd name="T14" fmla="*/ 311812 w 790575"/>
              <a:gd name="T15" fmla="*/ 174339 h 1184275"/>
              <a:gd name="T16" fmla="*/ 148232 w 790575"/>
              <a:gd name="T17" fmla="*/ 592138 h 1184275"/>
              <a:gd name="T18" fmla="*/ 49411 w 790575"/>
              <a:gd name="T19" fmla="*/ 592138 h 1184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0575" h="1184275">
                <a:moveTo>
                  <a:pt x="49411" y="592138"/>
                </a:moveTo>
                <a:cubicBezTo>
                  <a:pt x="49411" y="338568"/>
                  <a:pt x="161308" y="118794"/>
                  <a:pt x="318918" y="62806"/>
                </a:cubicBezTo>
                <a:cubicBezTo>
                  <a:pt x="510119" y="-5115"/>
                  <a:pt x="699038" y="189638"/>
                  <a:pt x="735222" y="491964"/>
                </a:cubicBezTo>
                <a:lnTo>
                  <a:pt x="784398" y="491964"/>
                </a:lnTo>
                <a:lnTo>
                  <a:pt x="691753" y="592137"/>
                </a:lnTo>
                <a:lnTo>
                  <a:pt x="586755" y="491964"/>
                </a:lnTo>
                <a:lnTo>
                  <a:pt x="635969" y="491964"/>
                </a:lnTo>
                <a:cubicBezTo>
                  <a:pt x="602598" y="233112"/>
                  <a:pt x="450994" y="84563"/>
                  <a:pt x="311812" y="174339"/>
                </a:cubicBezTo>
                <a:cubicBezTo>
                  <a:pt x="213683" y="237635"/>
                  <a:pt x="148232" y="404804"/>
                  <a:pt x="148232" y="592138"/>
                </a:cubicBezTo>
                <a:lnTo>
                  <a:pt x="49411" y="592138"/>
                </a:lnTo>
                <a:close/>
              </a:path>
            </a:pathLst>
          </a:custGeom>
          <a:solidFill>
            <a:schemeClr val="accent2"/>
          </a:solidFill>
          <a:ln w="38100" cap="flat" cmpd="sng">
            <a:solidFill>
              <a:schemeClr val="bg1"/>
            </a:solidFill>
            <a:prstDash val="solid"/>
            <a:round/>
            <a:headEnd/>
            <a:tailEnd/>
          </a:ln>
          <a:effectLst>
            <a:outerShdw blurRad="40000" dist="20000" dir="5400000" rotWithShape="0">
              <a:srgbClr val="000000">
                <a:alpha val="37999"/>
              </a:srgbClr>
            </a:outerShdw>
          </a:effectLst>
        </p:spPr>
        <p:txBody>
          <a:bodyPr anchor="ctr"/>
          <a:lstStyle/>
          <a:p>
            <a:endParaRPr lang="en-US"/>
          </a:p>
        </p:txBody>
      </p:sp>
      <p:sp>
        <p:nvSpPr>
          <p:cNvPr id="23" name="TextBox 22"/>
          <p:cNvSpPr txBox="1">
            <a:spLocks noChangeArrowheads="1"/>
          </p:cNvSpPr>
          <p:nvPr/>
        </p:nvSpPr>
        <p:spPr bwMode="auto">
          <a:xfrm>
            <a:off x="7632700" y="2741613"/>
            <a:ext cx="1547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600" b="1">
                <a:latin typeface="Arial" charset="0"/>
              </a:rPr>
              <a:t>Fork</a:t>
            </a:r>
          </a:p>
          <a:p>
            <a:pPr algn="r"/>
            <a:r>
              <a:rPr lang="en-GB" sz="1600" b="1">
                <a:latin typeface="Arial" charset="0"/>
              </a:rPr>
              <a:t>Pull-</a:t>
            </a:r>
          </a:p>
          <a:p>
            <a:pPr algn="r"/>
            <a:r>
              <a:rPr lang="en-GB" sz="1600" b="1">
                <a:latin typeface="Arial" charset="0"/>
              </a:rPr>
              <a:t>Request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p:bldP spid="21"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477328"/>
          </a:xfrm>
          <a:prstGeom prst="rect">
            <a:avLst/>
          </a:prstGeom>
          <a:noFill/>
        </p:spPr>
        <p:txBody>
          <a:bodyPr wrap="square" rtlCol="0">
            <a:spAutoFit/>
          </a:bodyPr>
          <a:lstStyle/>
          <a:p>
            <a:r>
              <a:rPr lang="en-US" dirty="0" smtClean="0"/>
              <a:t>This makes a copy of a repository locally. We did this at the start of the course. </a:t>
            </a:r>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614363" y="2554288"/>
            <a:ext cx="7947025" cy="458787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46313" y="3121025"/>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712075" y="3852863"/>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1"/>
            <a:ext cx="8229600" cy="4292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dirty="0" err="1">
                <a:latin typeface="Courier"/>
                <a:cs typeface="Courier"/>
              </a:rPr>
              <a:t>ls</a:t>
            </a:r>
            <a:endParaRPr lang="en-US" sz="1800" dirty="0">
              <a:latin typeface="Courier"/>
              <a:cs typeface="Courier"/>
            </a:endParaRPr>
          </a:p>
          <a:p>
            <a:pPr marL="0" indent="0">
              <a:buNone/>
            </a:pPr>
            <a:r>
              <a:rPr lang="en-US" sz="1800" dirty="0">
                <a:latin typeface="Courier"/>
                <a:cs typeface="Courier"/>
              </a:rPr>
              <a:t>x	y	z</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a:t>
            </a:r>
            <a:r>
              <a:rPr lang="en-US" sz="1800" dirty="0" err="1">
                <a:latin typeface="Courier"/>
                <a:cs typeface="Courier"/>
              </a:rPr>
              <a:t>init</a:t>
            </a:r>
            <a:endParaRPr lang="en-US" sz="1800" dirty="0">
              <a:latin typeface="Courier"/>
              <a:cs typeface="Courier"/>
            </a:endParaRPr>
          </a:p>
          <a:p>
            <a:pPr marL="0" indent="0">
              <a:buNone/>
            </a:pPr>
            <a:r>
              <a:rPr lang="en-US" sz="1800" dirty="0">
                <a:latin typeface="Courier"/>
                <a:cs typeface="Courier"/>
              </a:rPr>
              <a:t>Initialized empty </a:t>
            </a:r>
            <a:r>
              <a:rPr lang="en-US" sz="1800" dirty="0" err="1">
                <a:latin typeface="Courier"/>
                <a:cs typeface="Courier"/>
              </a:rPr>
              <a:t>Git</a:t>
            </a:r>
            <a:r>
              <a:rPr lang="en-US" sz="1800" dirty="0">
                <a:latin typeface="Courier"/>
                <a:cs typeface="Courier"/>
              </a:rPr>
              <a:t> repository in /Users/sjp23/play/</a:t>
            </a:r>
            <a:r>
              <a:rPr lang="en-US" sz="1800" dirty="0" err="1">
                <a:latin typeface="Courier"/>
                <a:cs typeface="Courier"/>
              </a:rPr>
              <a:t>york_workshop_shell</a:t>
            </a:r>
            <a:r>
              <a:rPr lang="en-US" sz="1800" dirty="0">
                <a:latin typeface="Courier"/>
                <a:cs typeface="Courier"/>
              </a:rPr>
              <a:t>/test-</a:t>
            </a:r>
            <a:r>
              <a:rPr lang="en-US" sz="1800" dirty="0" err="1">
                <a:latin typeface="Courier"/>
                <a:cs typeface="Courier"/>
              </a:rPr>
              <a:t>pakage</a:t>
            </a:r>
            <a:r>
              <a:rPr lang="en-US" sz="1800" dirty="0">
                <a:latin typeface="Courier"/>
                <a:cs typeface="Courier"/>
              </a:rPr>
              <a:t>/.</a:t>
            </a:r>
            <a:r>
              <a:rPr lang="en-US" sz="1800" dirty="0" err="1">
                <a:latin typeface="Courier"/>
                <a:cs typeface="Courier"/>
              </a:rPr>
              <a:t>git</a:t>
            </a:r>
            <a:r>
              <a:rPr lang="en-US" sz="1800" dirty="0">
                <a:latin typeface="Courier"/>
                <a:cs typeface="Courier"/>
              </a:rPr>
              <a:t>/</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add .</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commit -</a:t>
            </a:r>
            <a:r>
              <a:rPr lang="en-US" sz="1800" dirty="0" err="1">
                <a:latin typeface="Courier"/>
                <a:cs typeface="Courier"/>
              </a:rPr>
              <a:t>m'i</a:t>
            </a:r>
            <a:r>
              <a:rPr lang="en-US" sz="1800" dirty="0">
                <a:latin typeface="Courier"/>
                <a:cs typeface="Courier"/>
              </a:rPr>
              <a:t>'</a:t>
            </a:r>
          </a:p>
          <a:p>
            <a:pPr marL="0" indent="0">
              <a:buNone/>
            </a:pPr>
            <a:r>
              <a:rPr lang="en-US" sz="1800" dirty="0">
                <a:latin typeface="Courier"/>
                <a:cs typeface="Courier"/>
              </a:rPr>
              <a:t>[master (root-commit) 71ecfcf] </a:t>
            </a:r>
            <a:r>
              <a:rPr lang="en-US" sz="1800" dirty="0" err="1">
                <a:latin typeface="Courier"/>
                <a:cs typeface="Courier"/>
              </a:rPr>
              <a:t>i</a:t>
            </a:r>
            <a:endParaRPr lang="en-US" sz="1800" dirty="0">
              <a:latin typeface="Courier"/>
              <a:cs typeface="Courier"/>
            </a:endParaRPr>
          </a:p>
          <a:p>
            <a:pPr marL="0" indent="0">
              <a:buNone/>
            </a:pPr>
            <a:r>
              <a:rPr lang="en-US" sz="1800" dirty="0">
                <a:latin typeface="Courier"/>
                <a:cs typeface="Courier"/>
              </a:rPr>
              <a:t> 3 files changed, 0 insertions(+), 0 deletions(-)</a:t>
            </a:r>
          </a:p>
          <a:p>
            <a:pPr marL="0" indent="0">
              <a:buNone/>
            </a:pPr>
            <a:r>
              <a:rPr lang="en-US" sz="1800" dirty="0">
                <a:latin typeface="Courier"/>
                <a:cs typeface="Courier"/>
              </a:rPr>
              <a:t> create mode 100644 x</a:t>
            </a:r>
          </a:p>
          <a:p>
            <a:pPr marL="0" indent="0">
              <a:buNone/>
            </a:pPr>
            <a:r>
              <a:rPr lang="en-US" sz="1800" dirty="0">
                <a:latin typeface="Courier"/>
                <a:cs typeface="Courier"/>
              </a:rPr>
              <a:t> create mode 100644 y</a:t>
            </a:r>
          </a:p>
          <a:p>
            <a:pPr marL="0" indent="0">
              <a:buNone/>
            </a:pPr>
            <a:r>
              <a:rPr lang="en-US" sz="1800" dirty="0">
                <a:latin typeface="Courier"/>
                <a:cs typeface="Courier"/>
              </a:rPr>
              <a:t> create mode 100644 </a:t>
            </a:r>
            <a:r>
              <a:rPr lang="en-US" sz="1800" dirty="0" smtClean="0">
                <a:latin typeface="Courier"/>
                <a:cs typeface="Courier"/>
              </a:rPr>
              <a:t>z</a:t>
            </a:r>
            <a:endParaRPr lang="en-US" sz="1800" dirty="0">
              <a:latin typeface="Courier"/>
              <a:cs typeface="Courier"/>
            </a:endParaRPr>
          </a:p>
        </p:txBody>
      </p:sp>
    </p:spTree>
    <p:extLst>
      <p:ext uri="{BB962C8B-B14F-4D97-AF65-F5344CB8AC3E}">
        <p14:creationId xmlns:p14="http://schemas.microsoft.com/office/powerpoint/2010/main" val="2143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a:latin typeface="Calibri" charset="0"/>
              </a:rPr>
              <a:t>Create “</a:t>
            </a:r>
            <a:r>
              <a:rPr lang="en-GB" sz="2800" i="1">
                <a:solidFill>
                  <a:srgbClr val="376092"/>
                </a:solidFill>
                <a:latin typeface="Calibri" charset="0"/>
              </a:rPr>
              <a:t>working_dir</a:t>
            </a:r>
            <a:r>
              <a:rPr lang="en-GB" sz="2800">
                <a:latin typeface="Calibri" charset="0"/>
              </a:rPr>
              <a:t>”...add some code</a:t>
            </a:r>
          </a:p>
          <a:p>
            <a:r>
              <a:rPr lang="en-GB" sz="2800">
                <a:latin typeface="Calibri" charset="0"/>
              </a:rPr>
              <a:t>Write some outputs...change the code</a:t>
            </a:r>
          </a:p>
          <a:p>
            <a:r>
              <a:rPr lang="en-GB" sz="2800">
                <a:latin typeface="Calibri" charset="0"/>
              </a:rPr>
              <a:t>Publish a paper...change the code</a:t>
            </a:r>
          </a:p>
          <a:p>
            <a:r>
              <a:rPr lang="en-GB" sz="2800">
                <a:latin typeface="Calibri" charset="0"/>
              </a:rPr>
              <a:t>Copy “</a:t>
            </a:r>
            <a:r>
              <a:rPr lang="en-GB" sz="2800" i="1">
                <a:solidFill>
                  <a:srgbClr val="376092"/>
                </a:solidFill>
                <a:latin typeface="Calibri" charset="0"/>
              </a:rPr>
              <a:t>working_dir</a:t>
            </a:r>
            <a:r>
              <a:rPr lang="en-GB" sz="2800">
                <a:latin typeface="Calibri" charset="0"/>
              </a:rPr>
              <a:t>” to “</a:t>
            </a:r>
            <a:r>
              <a:rPr lang="en-GB" sz="2800" i="1">
                <a:solidFill>
                  <a:srgbClr val="376092"/>
                </a:solidFill>
                <a:latin typeface="Calibri" charset="0"/>
              </a:rPr>
              <a:t>working_dir2</a:t>
            </a:r>
            <a:r>
              <a:rPr lang="en-GB" sz="2800">
                <a:latin typeface="Calibri" charset="0"/>
              </a:rPr>
              <a:t>”</a:t>
            </a:r>
          </a:p>
          <a:p>
            <a:r>
              <a:rPr lang="en-GB" sz="2800">
                <a:latin typeface="Calibri" charset="0"/>
              </a:rPr>
              <a:t>Change the code</a:t>
            </a:r>
          </a:p>
          <a:p>
            <a:r>
              <a:rPr lang="en-GB" sz="2800">
                <a:latin typeface="Calibri" charset="0"/>
              </a:rPr>
              <a:t>Copy a version to a CD</a:t>
            </a:r>
          </a:p>
          <a:p>
            <a:pPr>
              <a:buFont typeface="Arial" charset="0"/>
              <a:buNone/>
            </a:pPr>
            <a:endParaRPr lang="en-GB" sz="1000" i="1">
              <a:latin typeface="Calibri" charset="0"/>
            </a:endParaRPr>
          </a:p>
          <a:p>
            <a:pPr>
              <a:buFont typeface="Arial" charset="0"/>
              <a:buNone/>
            </a:pPr>
            <a:r>
              <a:rPr lang="en-GB" sz="2800" i="1">
                <a:solidFill>
                  <a:srgbClr val="404040"/>
                </a:solidFill>
                <a:latin typeface="Calibri" charset="0"/>
              </a:rPr>
              <a:t>...now which version is current? Is it </a:t>
            </a:r>
            <a:r>
              <a:rPr lang="en-GB" sz="2800" i="1">
                <a:solidFill>
                  <a:srgbClr val="002060"/>
                </a:solidFill>
                <a:latin typeface="Calibri" charset="0"/>
              </a:rPr>
              <a:t>“working_dir” or “working_dir2”? </a:t>
            </a:r>
            <a:r>
              <a:rPr lang="en-GB" sz="2800" i="1">
                <a:solidFill>
                  <a:srgbClr val="404040"/>
                </a:solidFill>
                <a:latin typeface="Calibri" charset="0"/>
              </a:rPr>
              <a:t>And which one relates to that paper? </a:t>
            </a:r>
          </a:p>
          <a:p>
            <a:endParaRPr lang="en-GB" sz="2800">
              <a:latin typeface="Calibri" charset="0"/>
            </a:endParaRPr>
          </a:p>
          <a:p>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a:latin typeface="Calibri" charset="0"/>
              </a:rPr>
              <a:t>We </a:t>
            </a:r>
            <a:r>
              <a:rPr lang="en-GB" i="1">
                <a:latin typeface="Calibri" charset="0"/>
              </a:rPr>
              <a:t>cloned</a:t>
            </a:r>
            <a:r>
              <a:rPr lang="en-GB">
                <a:latin typeface="Calibri" charset="0"/>
              </a:rPr>
              <a:t> the remote repository to our file system. </a:t>
            </a:r>
          </a:p>
          <a:p>
            <a:pPr lvl="1"/>
            <a:r>
              <a:rPr lang="en-GB">
                <a:latin typeface="Calibri" charset="0"/>
              </a:rPr>
              <a:t>Now there are two identical copies of one repo.</a:t>
            </a:r>
          </a:p>
          <a:p>
            <a:r>
              <a:rPr lang="en-GB">
                <a:latin typeface="Calibri" charset="0"/>
              </a:rPr>
              <a:t>We </a:t>
            </a:r>
            <a:r>
              <a:rPr lang="en-GB" i="1">
                <a:latin typeface="Calibri" charset="0"/>
              </a:rPr>
              <a:t>created</a:t>
            </a:r>
            <a:r>
              <a:rPr lang="en-GB">
                <a:latin typeface="Calibri" charset="0"/>
              </a:rPr>
              <a:t> a new text file.</a:t>
            </a:r>
          </a:p>
          <a:p>
            <a:r>
              <a:rPr lang="en-GB">
                <a:latin typeface="Calibri" charset="0"/>
              </a:rPr>
              <a:t>We </a:t>
            </a:r>
            <a:r>
              <a:rPr lang="en-GB" i="1">
                <a:latin typeface="Calibri" charset="0"/>
              </a:rPr>
              <a:t>added</a:t>
            </a:r>
            <a:r>
              <a:rPr lang="en-GB">
                <a:latin typeface="Calibri" charset="0"/>
              </a:rPr>
              <a:t> and </a:t>
            </a:r>
            <a:r>
              <a:rPr lang="en-GB" i="1">
                <a:latin typeface="Calibri" charset="0"/>
              </a:rPr>
              <a:t>committed</a:t>
            </a:r>
            <a:r>
              <a:rPr lang="en-GB">
                <a:latin typeface="Calibri" charset="0"/>
              </a:rPr>
              <a:t> that new file to the local version of the repo.</a:t>
            </a:r>
          </a:p>
          <a:p>
            <a:r>
              <a:rPr lang="en-GB">
                <a:latin typeface="Calibri" charset="0"/>
              </a:rPr>
              <a:t>We used </a:t>
            </a:r>
            <a:r>
              <a:rPr lang="en-GB" i="1">
                <a:latin typeface="Calibri" charset="0"/>
              </a:rPr>
              <a:t>push</a:t>
            </a:r>
            <a:r>
              <a:rPr lang="en-GB">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have a fork (copy) of the course material and you are going to update this with files from exercises throughout </a:t>
            </a:r>
            <a:r>
              <a:rPr lang="en-GB" smtClean="0">
                <a:ea typeface="+mn-ea"/>
              </a:rPr>
              <a:t>the course.</a:t>
            </a:r>
            <a:endParaRPr lang="en-GB" dirty="0" smtClean="0">
              <a:ea typeface="+mn-ea"/>
            </a:endParaRPr>
          </a:p>
          <a:p>
            <a:pPr marL="0" indent="0">
              <a:buFont typeface="Arial" pitchFamily="34" charset="0"/>
              <a:buNone/>
              <a:defRPr/>
            </a:pPr>
            <a:endParaRPr lang="en-GB" dirty="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a:cs typeface="Courier"/>
              </a:rPr>
              <a:t>$ </a:t>
            </a:r>
            <a:r>
              <a:rPr lang="en-US" sz="2400" b="1" dirty="0" err="1">
                <a:solidFill>
                  <a:srgbClr val="FFFF00"/>
                </a:solidFill>
                <a:latin typeface="Courier"/>
                <a:cs typeface="Courier"/>
              </a:rPr>
              <a:t>mkdir</a:t>
            </a:r>
            <a:r>
              <a:rPr lang="en-US" sz="2400" b="1" dirty="0">
                <a:solidFill>
                  <a:srgbClr val="FFFF00"/>
                </a:solidFill>
                <a:latin typeface="Courier"/>
                <a:cs typeface="Courier"/>
              </a:rPr>
              <a:t> </a:t>
            </a:r>
            <a:r>
              <a:rPr lang="en-US" sz="2400" b="1" dirty="0" err="1">
                <a:solidFill>
                  <a:srgbClr val="FFFF00"/>
                </a:solidFill>
                <a:latin typeface="Courier"/>
                <a:cs typeface="Courier"/>
              </a:rPr>
              <a:t>mydir</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"hi" &gt; </a:t>
            </a:r>
            <a:r>
              <a:rPr lang="en-US" sz="2400" b="1" dirty="0" err="1">
                <a:solidFill>
                  <a:srgbClr val="FFFF00"/>
                </a:solidFill>
                <a:latin typeface="Courier"/>
                <a:cs typeface="Courier"/>
              </a:rPr>
              <a:t>hi.txt</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"testing..." &gt; </a:t>
            </a:r>
            <a:r>
              <a:rPr lang="en-US" sz="2400" b="1" dirty="0" err="1">
                <a:solidFill>
                  <a:srgbClr val="FFFF00"/>
                </a:solidFill>
                <a:latin typeface="Courier"/>
                <a:cs typeface="Courier"/>
              </a:rPr>
              <a:t>mydir</a:t>
            </a:r>
            <a:r>
              <a:rPr lang="en-US" sz="2400" b="1" dirty="0">
                <a:solidFill>
                  <a:srgbClr val="FFFF00"/>
                </a:solidFill>
                <a:latin typeface="Courier"/>
                <a:cs typeface="Courier"/>
              </a:rPr>
              <a:t>/t1.</a:t>
            </a:r>
            <a:r>
              <a:rPr lang="en-US" sz="2400" b="1" dirty="0" smtClean="0">
                <a:solidFill>
                  <a:srgbClr val="FFFF00"/>
                </a:solidFill>
                <a:latin typeface="Courier"/>
                <a:cs typeface="Courier"/>
              </a:rPr>
              <a:t>txt</a:t>
            </a:r>
          </a:p>
          <a:p>
            <a:pPr marL="0" indent="0">
              <a:buNone/>
            </a:pPr>
            <a:r>
              <a:rPr lang="en-US" sz="2400" dirty="0">
                <a:latin typeface="Courier"/>
                <a:cs typeface="Courier"/>
              </a:rPr>
              <a:t>$ </a:t>
            </a:r>
            <a:r>
              <a:rPr lang="en-US" sz="2400" b="1" dirty="0" err="1">
                <a:solidFill>
                  <a:srgbClr val="FFFF00"/>
                </a:solidFill>
                <a:latin typeface="Courier"/>
                <a:cs typeface="Courier"/>
              </a:rPr>
              <a:t>ls</a:t>
            </a:r>
            <a:endParaRPr lang="en-US" sz="2400" b="1" dirty="0">
              <a:solidFill>
                <a:srgbClr val="FFFF00"/>
              </a:solidFill>
              <a:latin typeface="Courier"/>
              <a:cs typeface="Courier"/>
            </a:endParaRPr>
          </a:p>
          <a:p>
            <a:pPr marL="0" indent="0">
              <a:buNone/>
            </a:pPr>
            <a:r>
              <a:rPr lang="en-US" sz="2400" dirty="0" err="1">
                <a:latin typeface="Courier"/>
                <a:cs typeface="Courier"/>
              </a:rPr>
              <a:t>README.md</a:t>
            </a:r>
            <a:r>
              <a:rPr lang="en-US" sz="2400" dirty="0">
                <a:latin typeface="Courier"/>
                <a:cs typeface="Courier"/>
              </a:rPr>
              <a:t>		</a:t>
            </a:r>
            <a:r>
              <a:rPr lang="en-US" sz="2400" dirty="0" err="1">
                <a:latin typeface="Courier"/>
                <a:cs typeface="Courier"/>
              </a:rPr>
              <a:t>hi.txt</a:t>
            </a:r>
            <a:r>
              <a:rPr lang="en-US" sz="2400" dirty="0">
                <a:latin typeface="Courier"/>
                <a:cs typeface="Courier"/>
              </a:rPr>
              <a:t>	</a:t>
            </a:r>
            <a:r>
              <a:rPr lang="en-US" sz="2400" dirty="0" err="1" smtClean="0">
                <a:latin typeface="Courier"/>
                <a:cs typeface="Courier"/>
              </a:rPr>
              <a:t>hello.txt</a:t>
            </a:r>
            <a:r>
              <a:rPr lang="en-US" sz="2400" dirty="0">
                <a:latin typeface="Courier"/>
                <a:cs typeface="Courier"/>
              </a:rPr>
              <a:t>	</a:t>
            </a:r>
            <a:r>
              <a:rPr lang="en-US" sz="2400" dirty="0" smtClean="0">
                <a:latin typeface="Courier"/>
                <a:cs typeface="Courier"/>
              </a:rPr>
              <a:t> </a:t>
            </a:r>
            <a:r>
              <a:rPr lang="en-US" sz="2400" dirty="0" err="1" smtClean="0">
                <a:latin typeface="Courier"/>
                <a:cs typeface="Courier"/>
              </a:rPr>
              <a:t>mydir</a:t>
            </a:r>
            <a:endParaRPr lang="en-US" sz="2400" dirty="0">
              <a:latin typeface="Courier"/>
              <a:cs typeface="Courier"/>
            </a:endParaRPr>
          </a:p>
        </p:txBody>
      </p:sp>
    </p:spTree>
    <p:extLst>
      <p:ext uri="{BB962C8B-B14F-4D97-AF65-F5344CB8AC3E}">
        <p14:creationId xmlns:p14="http://schemas.microsoft.com/office/powerpoint/2010/main" val="42732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a:cs typeface="Courier"/>
              </a:rPr>
              <a:t>$ </a:t>
            </a:r>
            <a:r>
              <a:rPr lang="en-US" b="1" dirty="0" err="1">
                <a:solidFill>
                  <a:srgbClr val="FFFF00"/>
                </a:solidFill>
                <a:latin typeface="Courier"/>
                <a:cs typeface="Courier"/>
              </a:rPr>
              <a:t>git</a:t>
            </a:r>
            <a:r>
              <a:rPr lang="en-US" b="1" dirty="0">
                <a:solidFill>
                  <a:srgbClr val="FFFF00"/>
                </a:solidFill>
                <a:latin typeface="Courier"/>
                <a:cs typeface="Courier"/>
              </a:rPr>
              <a:t> status</a:t>
            </a:r>
          </a:p>
          <a:p>
            <a:r>
              <a:rPr lang="en-US" dirty="0">
                <a:solidFill>
                  <a:srgbClr val="FFFFFF"/>
                </a:solidFill>
                <a:latin typeface="Courier"/>
                <a:cs typeface="Courier"/>
              </a:rPr>
              <a:t>On branch master</a:t>
            </a:r>
          </a:p>
          <a:p>
            <a:r>
              <a:rPr lang="en-US" dirty="0">
                <a:solidFill>
                  <a:srgbClr val="FFFFFF"/>
                </a:solidFill>
                <a:latin typeface="Courier"/>
                <a:cs typeface="Courier"/>
              </a:rPr>
              <a:t>Your branch is up-to-date with 'origin/master'.</a:t>
            </a:r>
          </a:p>
          <a:p>
            <a:r>
              <a:rPr lang="en-US" dirty="0">
                <a:solidFill>
                  <a:srgbClr val="FFFFFF"/>
                </a:solidFill>
                <a:latin typeface="Courier"/>
                <a:cs typeface="Courier"/>
              </a:rPr>
              <a:t>Untracked files:</a:t>
            </a:r>
          </a:p>
          <a:p>
            <a:r>
              <a:rPr lang="en-US" dirty="0">
                <a:solidFill>
                  <a:srgbClr val="FFFFFF"/>
                </a:solidFill>
                <a:latin typeface="Courier"/>
                <a:cs typeface="Courier"/>
              </a:rPr>
              <a:t>  (use "</a:t>
            </a:r>
            <a:r>
              <a:rPr lang="en-US" dirty="0" err="1">
                <a:solidFill>
                  <a:srgbClr val="FFFFFF"/>
                </a:solidFill>
                <a:latin typeface="Courier"/>
                <a:cs typeface="Courier"/>
              </a:rPr>
              <a:t>git</a:t>
            </a:r>
            <a:r>
              <a:rPr lang="en-US" dirty="0">
                <a:solidFill>
                  <a:srgbClr val="FFFFFF"/>
                </a:solidFill>
                <a:latin typeface="Courier"/>
                <a:cs typeface="Courier"/>
              </a:rPr>
              <a:t> add &lt;file&gt;..." to include in what will be committed)</a:t>
            </a:r>
          </a:p>
          <a:p>
            <a:endParaRPr lang="en-US" dirty="0">
              <a:solidFill>
                <a:srgbClr val="FFFFFF"/>
              </a:solidFill>
              <a:latin typeface="Courier"/>
              <a:cs typeface="Courier"/>
            </a:endParaRPr>
          </a:p>
          <a:p>
            <a:r>
              <a:rPr lang="en-US" dirty="0">
                <a:solidFill>
                  <a:srgbClr val="FFFFFF"/>
                </a:solidFill>
                <a:latin typeface="Courier"/>
                <a:cs typeface="Courier"/>
              </a:rPr>
              <a:t>	</a:t>
            </a:r>
            <a:r>
              <a:rPr lang="en-US" dirty="0" err="1">
                <a:solidFill>
                  <a:srgbClr val="FF0000"/>
                </a:solidFill>
                <a:latin typeface="Courier"/>
                <a:cs typeface="Courier"/>
              </a:rPr>
              <a:t>hi.txt</a:t>
            </a:r>
            <a:endParaRPr lang="en-US" dirty="0">
              <a:solidFill>
                <a:srgbClr val="FF0000"/>
              </a:solidFill>
              <a:latin typeface="Courier"/>
              <a:cs typeface="Courier"/>
            </a:endParaRPr>
          </a:p>
          <a:p>
            <a:r>
              <a:rPr lang="en-US" dirty="0">
                <a:solidFill>
                  <a:srgbClr val="FF0000"/>
                </a:solidFill>
                <a:latin typeface="Courier"/>
                <a:cs typeface="Courier"/>
              </a:rPr>
              <a:t>	</a:t>
            </a:r>
            <a:r>
              <a:rPr lang="en-US" dirty="0" err="1">
                <a:solidFill>
                  <a:srgbClr val="FF0000"/>
                </a:solidFill>
                <a:latin typeface="Courier"/>
                <a:cs typeface="Courier"/>
              </a:rPr>
              <a:t>mydir</a:t>
            </a:r>
            <a:r>
              <a:rPr lang="en-US" dirty="0">
                <a:solidFill>
                  <a:srgbClr val="FF0000"/>
                </a:solidFill>
                <a:latin typeface="Courier"/>
                <a:cs typeface="Courier"/>
              </a:rPr>
              <a:t>/</a:t>
            </a:r>
          </a:p>
          <a:p>
            <a:endParaRPr lang="en-US" dirty="0">
              <a:solidFill>
                <a:srgbClr val="FFFFFF"/>
              </a:solidFill>
              <a:latin typeface="Courier"/>
              <a:cs typeface="Courier"/>
            </a:endParaRPr>
          </a:p>
          <a:p>
            <a:r>
              <a:rPr lang="en-US" dirty="0">
                <a:solidFill>
                  <a:srgbClr val="FFFFFF"/>
                </a:solidFill>
                <a:latin typeface="Courier"/>
                <a:cs typeface="Courier"/>
              </a:rPr>
              <a:t>nothing added to commit but untracked files present (use "</a:t>
            </a:r>
            <a:r>
              <a:rPr lang="en-US" dirty="0" err="1">
                <a:solidFill>
                  <a:srgbClr val="FFFFFF"/>
                </a:solidFill>
                <a:latin typeface="Courier"/>
                <a:cs typeface="Courier"/>
              </a:rPr>
              <a:t>git</a:t>
            </a:r>
            <a:r>
              <a:rPr lang="en-US" dirty="0">
                <a:solidFill>
                  <a:srgbClr val="FFFFFF"/>
                </a:solidFill>
                <a:latin typeface="Courier"/>
                <a:cs typeface="Courier"/>
              </a:rPr>
              <a:t> add" to track)</a:t>
            </a:r>
          </a:p>
        </p:txBody>
      </p:sp>
      <p:sp>
        <p:nvSpPr>
          <p:cNvPr id="6" name="TextBox 5"/>
          <p:cNvSpPr txBox="1"/>
          <p:nvPr/>
        </p:nvSpPr>
        <p:spPr>
          <a:xfrm>
            <a:off x="1054100" y="1536700"/>
            <a:ext cx="4343400" cy="369332"/>
          </a:xfrm>
          <a:prstGeom prst="rect">
            <a:avLst/>
          </a:prstGeom>
          <a:noFill/>
        </p:spPr>
        <p:txBody>
          <a:bodyPr wrap="square" rtlCol="0">
            <a:spAutoFit/>
          </a:bodyPr>
          <a:lstStyle/>
          <a:p>
            <a:r>
              <a:rPr lang="en-US" dirty="0" smtClean="0"/>
              <a:t>Use to see what stage files are at</a:t>
            </a:r>
            <a:endParaRPr lang="en-US" dirty="0"/>
          </a:p>
        </p:txBody>
      </p:sp>
    </p:spTree>
    <p:extLst>
      <p:ext uri="{BB962C8B-B14F-4D97-AF65-F5344CB8AC3E}">
        <p14:creationId xmlns:p14="http://schemas.microsoft.com/office/powerpoint/2010/main" val="292032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endParaRPr lang="en-US" sz="1800" dirty="0">
              <a:latin typeface="Courier"/>
              <a:cs typeface="Courier"/>
            </a:endParaRPr>
          </a:p>
          <a:p>
            <a:pPr marL="0" indent="0">
              <a:buNone/>
            </a:pPr>
            <a:endParaRPr lang="en-US" sz="1800" dirty="0">
              <a:latin typeface="Courier"/>
              <a:cs typeface="Courier"/>
            </a:endParaRPr>
          </a:p>
        </p:txBody>
      </p:sp>
      <p:sp>
        <p:nvSpPr>
          <p:cNvPr id="4" name="TextBox 3"/>
          <p:cNvSpPr txBox="1"/>
          <p:nvPr/>
        </p:nvSpPr>
        <p:spPr>
          <a:xfrm>
            <a:off x="901700" y="1320800"/>
            <a:ext cx="6045200" cy="646331"/>
          </a:xfrm>
          <a:prstGeom prst="rect">
            <a:avLst/>
          </a:prstGeom>
          <a:noFill/>
        </p:spPr>
        <p:txBody>
          <a:bodyPr wrap="square" rtlCol="0">
            <a:spAutoFit/>
          </a:bodyPr>
          <a:lstStyle/>
          <a:p>
            <a:r>
              <a:rPr lang="en-US" dirty="0" smtClean="0"/>
              <a:t>Adding files tells </a:t>
            </a:r>
            <a:r>
              <a:rPr lang="en-US" dirty="0" err="1" smtClean="0"/>
              <a:t>git</a:t>
            </a:r>
            <a:r>
              <a:rPr lang="en-US" dirty="0" smtClean="0"/>
              <a:t> to start looking after them or add a new version if it already knows about it.</a:t>
            </a:r>
            <a:endParaRPr lang="en-US" dirty="0"/>
          </a:p>
        </p:txBody>
      </p:sp>
    </p:spTree>
    <p:extLst>
      <p:ext uri="{BB962C8B-B14F-4D97-AF65-F5344CB8AC3E}">
        <p14:creationId xmlns:p14="http://schemas.microsoft.com/office/powerpoint/2010/main" val="298327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a:solidFill>
                  <a:srgbClr val="FFFF00"/>
                </a:solidFill>
                <a:latin typeface="Courier"/>
                <a:cs typeface="Courier"/>
              </a:rPr>
              <a:t>echo "testing..." &gt; </a:t>
            </a:r>
            <a:r>
              <a:rPr lang="en-US" sz="1800" b="1" dirty="0" err="1">
                <a:solidFill>
                  <a:srgbClr val="FFFF00"/>
                </a:solidFill>
                <a:latin typeface="Courier"/>
                <a:cs typeface="Courier"/>
              </a:rPr>
              <a:t>mydir</a:t>
            </a:r>
            <a:r>
              <a:rPr lang="en-US" sz="1800" b="1" dirty="0">
                <a:solidFill>
                  <a:srgbClr val="FFFF00"/>
                </a:solidFill>
                <a:latin typeface="Courier"/>
                <a:cs typeface="Courier"/>
              </a:rPr>
              <a:t>/t2.txt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mydir</a:t>
            </a:r>
            <a:r>
              <a:rPr lang="en-US" sz="1800" b="1" dirty="0">
                <a:solidFill>
                  <a:srgbClr val="FFFF00"/>
                </a:solidFill>
                <a:latin typeface="Courier"/>
                <a:cs typeface="Courier"/>
              </a:rPr>
              <a:t>/t2.txt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/t2.txt</a:t>
            </a:r>
          </a:p>
          <a:p>
            <a:pPr marL="0" indent="0">
              <a:buNone/>
            </a:pPr>
            <a:endParaRPr lang="en-US" dirty="0"/>
          </a:p>
          <a:p>
            <a:pPr marL="0" indent="0">
              <a:buNone/>
            </a:pPr>
            <a:endParaRPr lang="en-US" dirty="0"/>
          </a:p>
        </p:txBody>
      </p:sp>
      <p:sp>
        <p:nvSpPr>
          <p:cNvPr id="4" name="TextBox 3"/>
          <p:cNvSpPr txBox="1"/>
          <p:nvPr/>
        </p:nvSpPr>
        <p:spPr>
          <a:xfrm>
            <a:off x="546100" y="1333501"/>
            <a:ext cx="8293100" cy="369332"/>
          </a:xfrm>
          <a:prstGeom prst="rect">
            <a:avLst/>
          </a:prstGeom>
          <a:noFill/>
        </p:spPr>
        <p:txBody>
          <a:bodyPr wrap="square" rtlCol="0">
            <a:spAutoFit/>
          </a:bodyPr>
          <a:lstStyle/>
          <a:p>
            <a:r>
              <a:rPr lang="en-US" dirty="0" smtClean="0"/>
              <a:t>These files are all staged to go into the repository, but are not committed yet.</a:t>
            </a:r>
            <a:endParaRPr lang="en-US" dirty="0"/>
          </a:p>
        </p:txBody>
      </p:sp>
    </p:spTree>
    <p:extLst>
      <p:ext uri="{BB962C8B-B14F-4D97-AF65-F5344CB8AC3E}">
        <p14:creationId xmlns:p14="http://schemas.microsoft.com/office/powerpoint/2010/main" val="261645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'Adding my new greetings files'</a:t>
            </a:r>
          </a:p>
          <a:p>
            <a:pPr marL="0" indent="0">
              <a:buNone/>
            </a:pPr>
            <a:r>
              <a:rPr lang="en-US" sz="1800" dirty="0">
                <a:latin typeface="Courier"/>
                <a:cs typeface="Courier"/>
              </a:rPr>
              <a:t>[master fe70026] Adding my new greetings files</a:t>
            </a:r>
          </a:p>
          <a:p>
            <a:pPr marL="0" indent="0">
              <a:buNone/>
            </a:pPr>
            <a:r>
              <a:rPr lang="en-US" sz="1800" dirty="0">
                <a:latin typeface="Courier"/>
                <a:cs typeface="Courier"/>
              </a:rPr>
              <a:t> 3 files changed, 3 insertions(+)</a:t>
            </a:r>
          </a:p>
          <a:p>
            <a:pPr marL="0" indent="0">
              <a:buNone/>
            </a:pPr>
            <a:r>
              <a:rPr lang="en-US" sz="1800" dirty="0">
                <a:latin typeface="Courier"/>
                <a:cs typeface="Courier"/>
              </a:rPr>
              <a:t> create mode 100644 </a:t>
            </a:r>
            <a:r>
              <a:rPr lang="en-US" sz="1800" dirty="0" err="1">
                <a:latin typeface="Courier"/>
                <a:cs typeface="Courier"/>
              </a:rPr>
              <a:t>hi.txt</a:t>
            </a:r>
            <a:endParaRPr lang="en-US" sz="1800" dirty="0">
              <a:latin typeface="Courier"/>
              <a:cs typeface="Courier"/>
            </a:endParaRP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/t1.txt</a:t>
            </a: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/t2.txt</a:t>
            </a:r>
          </a:p>
          <a:p>
            <a:pPr marL="0" indent="0">
              <a:buNone/>
            </a:pPr>
            <a:endParaRPr lang="en-US" sz="1800" dirty="0" smtClean="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ahead of 'origin/master' by 1 commit.</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push" to publish your local commits)</a:t>
            </a:r>
          </a:p>
          <a:p>
            <a:pPr marL="0" indent="0">
              <a:buNone/>
            </a:pPr>
            <a:r>
              <a:rPr lang="en-US" sz="1800" dirty="0">
                <a:latin typeface="Courier"/>
                <a:cs typeface="Courier"/>
              </a:rPr>
              <a:t>nothing to commit, working tree clean</a:t>
            </a:r>
          </a:p>
        </p:txBody>
      </p:sp>
      <p:sp>
        <p:nvSpPr>
          <p:cNvPr id="4" name="TextBox 3"/>
          <p:cNvSpPr txBox="1"/>
          <p:nvPr/>
        </p:nvSpPr>
        <p:spPr>
          <a:xfrm>
            <a:off x="469900" y="1219201"/>
            <a:ext cx="8293100" cy="646331"/>
          </a:xfrm>
          <a:prstGeom prst="rect">
            <a:avLst/>
          </a:prstGeom>
          <a:noFill/>
        </p:spPr>
        <p:txBody>
          <a:bodyPr wrap="square" rtlCol="0">
            <a:spAutoFit/>
          </a:bodyPr>
          <a:lstStyle/>
          <a:p>
            <a:r>
              <a:rPr lang="en-US" dirty="0" smtClean="0"/>
              <a:t>Now the files are in the local repository. The working tree is the same as repository. </a:t>
            </a:r>
            <a:endParaRPr lang="en-US" dirty="0"/>
          </a:p>
        </p:txBody>
      </p:sp>
    </p:spTree>
    <p:extLst>
      <p:ext uri="{BB962C8B-B14F-4D97-AF65-F5344CB8AC3E}">
        <p14:creationId xmlns:p14="http://schemas.microsoft.com/office/powerpoint/2010/main" val="252572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5,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(3/3), done.</a:t>
            </a:r>
          </a:p>
          <a:p>
            <a:pPr marL="0" indent="0">
              <a:buNone/>
            </a:pPr>
            <a:r>
              <a:rPr lang="en-US" sz="1800" dirty="0">
                <a:latin typeface="Courier"/>
                <a:cs typeface="Courier"/>
              </a:rPr>
              <a:t>Writing objects: 100% (5/5), 465 bytes | 0 bytes/s, done.</a:t>
            </a:r>
          </a:p>
          <a:p>
            <a:pPr marL="0" indent="0">
              <a:buNone/>
            </a:pPr>
            <a:r>
              <a:rPr lang="en-US" sz="1800" dirty="0">
                <a:latin typeface="Courier"/>
                <a:cs typeface="Courier"/>
              </a:rPr>
              <a:t>Total 5 (delta 0), reused 0 (delta 0)</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fdd3c9e..fe70026  master -&gt; </a:t>
            </a:r>
            <a:r>
              <a:rPr lang="mr-IN" sz="1800" dirty="0" smtClean="0">
                <a:latin typeface="Courier"/>
                <a:cs typeface="Courier"/>
              </a:rPr>
              <a:t>master</a:t>
            </a:r>
            <a:endParaRPr lang="mr-IN" sz="1800" dirty="0">
              <a:latin typeface="Courier"/>
              <a:cs typeface="Courier"/>
            </a:endParaRPr>
          </a:p>
        </p:txBody>
      </p:sp>
      <p:sp>
        <p:nvSpPr>
          <p:cNvPr id="4" name="TextBox 3"/>
          <p:cNvSpPr txBox="1"/>
          <p:nvPr/>
        </p:nvSpPr>
        <p:spPr>
          <a:xfrm>
            <a:off x="469900" y="1524001"/>
            <a:ext cx="8293100" cy="369332"/>
          </a:xfrm>
          <a:prstGeom prst="rect">
            <a:avLst/>
          </a:prstGeom>
          <a:noFill/>
        </p:spPr>
        <p:txBody>
          <a:bodyPr wrap="square" rtlCol="0">
            <a:spAutoFit/>
          </a:bodyPr>
          <a:lstStyle/>
          <a:p>
            <a:r>
              <a:rPr lang="en-US" dirty="0" smtClean="0"/>
              <a:t>Make the repo on </a:t>
            </a:r>
            <a:r>
              <a:rPr lang="en-US" dirty="0" err="1" smtClean="0"/>
              <a:t>Github</a:t>
            </a:r>
            <a:r>
              <a:rPr lang="en-US" dirty="0" smtClean="0"/>
              <a:t> match the local repo.  </a:t>
            </a:r>
            <a:endParaRPr lang="en-US" dirty="0"/>
          </a:p>
        </p:txBody>
      </p:sp>
      <p:pic>
        <p:nvPicPr>
          <p:cNvPr id="5" name="Picture 4" descr="Screen Shot 2017-02-24 at 12.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703"/>
            <a:ext cx="9144000" cy="2288297"/>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a:latin typeface="Calibri" charset="0"/>
              </a:rPr>
              <a:t>Scientists are typically </a:t>
            </a:r>
            <a:r>
              <a:rPr lang="en-GB" b="1">
                <a:latin typeface="Calibri" charset="0"/>
              </a:rPr>
              <a:t>required to publish data and code</a:t>
            </a:r>
            <a:r>
              <a:rPr lang="en-GB">
                <a:latin typeface="Calibri" charset="0"/>
              </a:rPr>
              <a:t> (by their funders/institutions).</a:t>
            </a:r>
          </a:p>
          <a:p>
            <a:endParaRPr lang="en-GB" sz="1200">
              <a:latin typeface="Calibri" charset="0"/>
            </a:endParaRPr>
          </a:p>
          <a:p>
            <a:r>
              <a:rPr lang="en-GB">
                <a:latin typeface="Calibri" charset="0"/>
              </a:rPr>
              <a:t>Collaboration between scientists requires data-sharing; this implicitly relies on </a:t>
            </a:r>
            <a:r>
              <a:rPr lang="en-GB" b="1">
                <a:latin typeface="Calibri" charset="0"/>
              </a:rPr>
              <a:t>code-sharing</a:t>
            </a:r>
            <a:r>
              <a:rPr lang="en-GB">
                <a:latin typeface="Calibri" charset="0"/>
              </a:rPr>
              <a:t>.</a:t>
            </a:r>
          </a:p>
          <a:p>
            <a:endParaRPr lang="en-GB" sz="1200">
              <a:latin typeface="Calibri" charset="0"/>
            </a:endParaRPr>
          </a:p>
          <a:p>
            <a:r>
              <a:rPr lang="en-GB">
                <a:latin typeface="Calibri" charset="0"/>
              </a:rPr>
              <a:t>There are </a:t>
            </a:r>
            <a:r>
              <a:rPr lang="en-GB" b="1">
                <a:latin typeface="Calibri" charset="0"/>
              </a:rPr>
              <a:t>tools that make it easy </a:t>
            </a:r>
            <a:r>
              <a:rPr lang="en-GB">
                <a:latin typeface="Calibri" charset="0"/>
              </a:rPr>
              <a:t>to record our changes, document our workflow and “fix” releases of our code at important steps along the way.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Make a new directory in your cloned repo and a new file containing a few lines of text. </a:t>
            </a:r>
          </a:p>
          <a:p>
            <a:r>
              <a:rPr lang="en-US" dirty="0" smtClean="0"/>
              <a:t>Add the file and directory to your local repo with “</a:t>
            </a:r>
            <a:r>
              <a:rPr lang="en-US" dirty="0" err="1" smtClean="0"/>
              <a:t>git</a:t>
            </a:r>
            <a:r>
              <a:rPr lang="en-US" dirty="0" smtClean="0"/>
              <a:t> add”</a:t>
            </a:r>
          </a:p>
          <a:p>
            <a:r>
              <a:rPr lang="en-US" dirty="0" smtClean="0"/>
              <a:t>Commit the changes with “</a:t>
            </a:r>
            <a:r>
              <a:rPr lang="en-US" dirty="0" err="1" smtClean="0"/>
              <a:t>git</a:t>
            </a:r>
            <a:r>
              <a:rPr lang="en-US" dirty="0" smtClean="0"/>
              <a:t> commit”. Remember to add a </a:t>
            </a:r>
            <a:r>
              <a:rPr lang="mr-IN" dirty="0" smtClean="0"/>
              <a:t>–</a:t>
            </a:r>
            <a:r>
              <a:rPr lang="en-US" dirty="0" smtClean="0"/>
              <a:t>m message.</a:t>
            </a:r>
          </a:p>
          <a:p>
            <a:r>
              <a:rPr lang="en-US" dirty="0" smtClean="0"/>
              <a:t>Use “</a:t>
            </a:r>
            <a:r>
              <a:rPr lang="en-US" dirty="0" err="1" smtClean="0"/>
              <a:t>git</a:t>
            </a:r>
            <a:r>
              <a:rPr lang="en-US" dirty="0" smtClean="0"/>
              <a:t> push” to update </a:t>
            </a:r>
            <a:r>
              <a:rPr lang="en-US" dirty="0" err="1" smtClean="0"/>
              <a:t>Github</a:t>
            </a:r>
            <a:r>
              <a:rPr lang="en-US" dirty="0" smtClean="0"/>
              <a:t>. </a:t>
            </a:r>
            <a:endParaRPr lang="en-US" dirty="0"/>
          </a:p>
        </p:txBody>
      </p:sp>
    </p:spTree>
    <p:extLst>
      <p:ext uri="{BB962C8B-B14F-4D97-AF65-F5344CB8AC3E}">
        <p14:creationId xmlns:p14="http://schemas.microsoft.com/office/powerpoint/2010/main" val="195157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clone </a:t>
            </a:r>
            <a:r>
              <a:rPr lang="en-US" sz="1800" b="1" dirty="0" err="1">
                <a:solidFill>
                  <a:srgbClr val="FFFF00"/>
                </a:solidFill>
                <a:latin typeface="Courier"/>
                <a:cs typeface="Courier"/>
              </a:rPr>
              <a:t>git@github.com:spepler</a:t>
            </a:r>
            <a:r>
              <a:rPr lang="en-US" sz="1800" b="1" dirty="0">
                <a:solidFill>
                  <a:srgbClr val="FFFF00"/>
                </a:solidFill>
                <a:latin typeface="Courier"/>
                <a:cs typeface="Courier"/>
              </a:rPr>
              <a:t>/</a:t>
            </a:r>
            <a:r>
              <a:rPr lang="en-US" sz="1800" b="1" dirty="0" err="1">
                <a:solidFill>
                  <a:srgbClr val="FFFF00"/>
                </a:solidFill>
                <a:latin typeface="Courier"/>
                <a:cs typeface="Courier"/>
              </a:rPr>
              <a:t>ncas-isc.git</a:t>
            </a:r>
            <a:r>
              <a:rPr lang="en-US" sz="1800" b="1" dirty="0">
                <a:solidFill>
                  <a:srgbClr val="FFFF00"/>
                </a:solidFill>
                <a:latin typeface="Courier"/>
                <a:cs typeface="Courier"/>
              </a:rPr>
              <a:t> ncas-isc2</a:t>
            </a:r>
          </a:p>
          <a:p>
            <a:pPr marL="0" indent="0">
              <a:buNone/>
            </a:pPr>
            <a:r>
              <a:rPr lang="en-US" sz="1800" dirty="0">
                <a:latin typeface="Courier"/>
                <a:cs typeface="Courier"/>
              </a:rPr>
              <a:t>Cloning into 'ncas-isc2'...</a:t>
            </a:r>
          </a:p>
          <a:p>
            <a:pPr marL="0" indent="0">
              <a:buNone/>
            </a:pPr>
            <a:r>
              <a:rPr lang="en-US" sz="1800" dirty="0">
                <a:latin typeface="Courier"/>
                <a:cs typeface="Courier"/>
              </a:rPr>
              <a:t>remote: Counting objects: 17, done.</a:t>
            </a:r>
          </a:p>
          <a:p>
            <a:pPr marL="0" indent="0">
              <a:buNone/>
            </a:pPr>
            <a:r>
              <a:rPr lang="en-US" sz="1800" dirty="0">
                <a:latin typeface="Courier"/>
                <a:cs typeface="Courier"/>
              </a:rPr>
              <a:t>remote: Compressing objects: 100% (11/11), done.</a:t>
            </a:r>
          </a:p>
          <a:p>
            <a:pPr marL="0" indent="0">
              <a:buNone/>
            </a:pPr>
            <a:r>
              <a:rPr lang="en-US" sz="1800" dirty="0">
                <a:latin typeface="Courier"/>
                <a:cs typeface="Courier"/>
              </a:rPr>
              <a:t>remote: Total 17 (delta 1), reused 16 (delta 0), pack-reused 0</a:t>
            </a:r>
          </a:p>
          <a:p>
            <a:pPr marL="0" indent="0">
              <a:buNone/>
            </a:pPr>
            <a:r>
              <a:rPr lang="en-US" sz="1800" dirty="0">
                <a:latin typeface="Courier"/>
                <a:cs typeface="Courier"/>
              </a:rPr>
              <a:t>Receiving objects: 100% (17/17), done.</a:t>
            </a:r>
          </a:p>
          <a:p>
            <a:pPr marL="0" indent="0">
              <a:buNone/>
            </a:pPr>
            <a:r>
              <a:rPr lang="en-US" sz="1800" dirty="0">
                <a:latin typeface="Courier"/>
                <a:cs typeface="Courier"/>
              </a:rPr>
              <a:t>Resolving deltas: 100% (1/1), done.</a:t>
            </a:r>
          </a:p>
          <a:p>
            <a:pPr marL="0" indent="0">
              <a:buNone/>
            </a:pPr>
            <a:r>
              <a:rPr lang="en-US" sz="1800" dirty="0" smtClean="0">
                <a:latin typeface="Courier"/>
                <a:cs typeface="Courier"/>
              </a:rPr>
              <a:t>$ </a:t>
            </a:r>
            <a:r>
              <a:rPr lang="en-US" sz="1800" b="1" dirty="0">
                <a:solidFill>
                  <a:srgbClr val="FFFF00"/>
                </a:solidFill>
                <a:latin typeface="Courier"/>
                <a:cs typeface="Courier"/>
              </a:rPr>
              <a:t>cd ncas-isc2</a:t>
            </a:r>
          </a:p>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err="1">
                <a:latin typeface="Courier"/>
                <a:cs typeface="Courier"/>
              </a:rPr>
              <a:t>README.md</a:t>
            </a:r>
            <a:r>
              <a:rPr lang="en-US" sz="1800" dirty="0">
                <a:latin typeface="Courier"/>
                <a:cs typeface="Courier"/>
              </a:rPr>
              <a:t>	</a:t>
            </a:r>
            <a:r>
              <a:rPr lang="en-US" sz="1800" dirty="0" err="1" smtClean="0">
                <a:latin typeface="Courier"/>
                <a:cs typeface="Courier"/>
              </a:rPr>
              <a:t>hello.txt</a:t>
            </a:r>
            <a:r>
              <a:rPr lang="en-US" sz="1800" dirty="0">
                <a:latin typeface="Courier"/>
                <a:cs typeface="Courier"/>
              </a:rPr>
              <a:t>	</a:t>
            </a:r>
            <a:r>
              <a:rPr lang="en-US" sz="1800" dirty="0" err="1" smtClean="0">
                <a:latin typeface="Courier"/>
                <a:cs typeface="Courier"/>
              </a:rPr>
              <a:t>hi.txt</a:t>
            </a:r>
            <a:r>
              <a:rPr lang="en-US" sz="1800" dirty="0">
                <a:latin typeface="Courier"/>
                <a:cs typeface="Courier"/>
              </a:rPr>
              <a:t>	</a:t>
            </a:r>
            <a:r>
              <a:rPr lang="en-US" sz="1800" dirty="0" err="1" smtClean="0">
                <a:latin typeface="Courier"/>
                <a:cs typeface="Courier"/>
              </a:rPr>
              <a:t>mydir</a:t>
            </a:r>
            <a:r>
              <a:rPr lang="en-US" sz="1800" dirty="0">
                <a:latin typeface="Courier"/>
                <a:cs typeface="Courier"/>
              </a:rPr>
              <a:t>	</a:t>
            </a:r>
            <a:r>
              <a:rPr lang="en-US" sz="1800" dirty="0" err="1" smtClean="0">
                <a:latin typeface="Courier"/>
                <a:cs typeface="Courier"/>
              </a:rPr>
              <a:t>shell_example_data</a:t>
            </a:r>
            <a:endParaRPr lang="en-US" sz="1800" dirty="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emacs</a:t>
            </a:r>
            <a:r>
              <a:rPr lang="en-US" sz="1800" b="1" dirty="0">
                <a:solidFill>
                  <a:srgbClr val="FFFF00"/>
                </a:solidFill>
                <a:latin typeface="Courier"/>
                <a:cs typeface="Courier"/>
              </a:rPr>
              <a:t> </a:t>
            </a:r>
            <a:r>
              <a:rPr lang="en-US" sz="1800" b="1" dirty="0" err="1">
                <a:solidFill>
                  <a:srgbClr val="FFFF00"/>
                </a:solidFill>
                <a:latin typeface="Courier"/>
                <a:cs typeface="Courier"/>
              </a:rPr>
              <a:t>hello.txt</a:t>
            </a:r>
            <a:r>
              <a:rPr lang="en-US" sz="1800" b="1" dirty="0">
                <a:solidFill>
                  <a:srgbClr val="FFFF00"/>
                </a:solidFill>
                <a:latin typeface="Courier"/>
                <a:cs typeface="Courier"/>
              </a:rPr>
              <a:t> </a:t>
            </a:r>
            <a:endParaRPr lang="en-US" sz="1800" b="1" dirty="0" smtClean="0">
              <a:solidFill>
                <a:srgbClr val="FFFF00"/>
              </a:solidFill>
              <a:latin typeface="Courier"/>
              <a:cs typeface="Courier"/>
            </a:endParaRPr>
          </a:p>
          <a:p>
            <a:pPr marL="0" indent="0">
              <a:buNone/>
            </a:pPr>
            <a:r>
              <a:rPr lang="en-US" sz="1800" dirty="0" smtClean="0">
                <a:solidFill>
                  <a:schemeClr val="bg1"/>
                </a:solidFill>
                <a:latin typeface="Courier"/>
                <a:cs typeface="Courier"/>
              </a:rPr>
              <a:t>$ </a:t>
            </a:r>
            <a:r>
              <a:rPr lang="en-US" sz="1800" b="1" dirty="0" smtClean="0">
                <a:solidFill>
                  <a:srgbClr val="FFFF00"/>
                </a:solidFill>
                <a:latin typeface="Courier"/>
                <a:cs typeface="Courier"/>
              </a:rPr>
              <a:t>cat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a:latin typeface="Courier"/>
                <a:cs typeface="Courier"/>
              </a:rPr>
              <a:t>hello world</a:t>
            </a:r>
          </a:p>
          <a:p>
            <a:pPr marL="0" indent="0">
              <a:buNone/>
            </a:pPr>
            <a:r>
              <a:rPr lang="en-US" sz="1800" dirty="0">
                <a:latin typeface="Courier"/>
                <a:cs typeface="Courier"/>
              </a:rPr>
              <a:t>New line</a:t>
            </a:r>
          </a:p>
          <a:p>
            <a:pPr marL="0" indent="0">
              <a:buNone/>
            </a:pPr>
            <a:endParaRPr lang="en-US" sz="1800" b="1" dirty="0">
              <a:solidFill>
                <a:srgbClr val="FFFF00"/>
              </a:solidFill>
              <a:latin typeface="Courier"/>
              <a:cs typeface="Courier"/>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'added new line'</a:t>
            </a:r>
          </a:p>
          <a:p>
            <a:pPr marL="0" indent="0">
              <a:buNone/>
            </a:pPr>
            <a:r>
              <a:rPr lang="en-US" sz="1800" dirty="0">
                <a:latin typeface="Courier"/>
                <a:cs typeface="Courier"/>
              </a:rPr>
              <a:t>[master d274491] added new line</a:t>
            </a:r>
          </a:p>
          <a:p>
            <a:pPr marL="0" indent="0">
              <a:buNone/>
            </a:pPr>
            <a:r>
              <a:rPr lang="en-US" sz="1800" dirty="0">
                <a:latin typeface="Courier"/>
                <a:cs typeface="Courier"/>
              </a:rPr>
              <a:t> 1 file changed, 1 insertion(+)</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3,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(2/2), done.</a:t>
            </a:r>
          </a:p>
          <a:p>
            <a:pPr marL="0" indent="0">
              <a:buNone/>
            </a:pPr>
            <a:r>
              <a:rPr lang="en-US" sz="1800" dirty="0">
                <a:latin typeface="Courier"/>
                <a:cs typeface="Courier"/>
              </a:rPr>
              <a:t>Writing objects: 100% (3/3), 283 bytes | 0 bytes/s, done.</a:t>
            </a:r>
          </a:p>
          <a:p>
            <a:pPr marL="0" indent="0">
              <a:buNone/>
            </a:pPr>
            <a:r>
              <a:rPr lang="en-US" sz="1800" dirty="0">
                <a:latin typeface="Courier"/>
                <a:cs typeface="Courier"/>
              </a:rPr>
              <a:t>Total 3 (delta 1), reused 0 (delta 0)</a:t>
            </a:r>
          </a:p>
          <a:p>
            <a:pPr marL="0" indent="0">
              <a:buNone/>
            </a:pPr>
            <a:r>
              <a:rPr lang="en-US" sz="1800" dirty="0">
                <a:latin typeface="Courier"/>
                <a:cs typeface="Courier"/>
              </a:rPr>
              <a:t>remote: Resolving deltas: 100% (1/1), completed with 1 local objects.</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fe70026..d274491  master -&gt; master</a:t>
            </a:r>
            <a:endParaRPr lang="en-US" sz="1800" dirty="0">
              <a:latin typeface="Courier"/>
              <a:cs typeface="Courier"/>
            </a:endParaRPr>
          </a:p>
        </p:txBody>
      </p:sp>
    </p:spTree>
    <p:extLst>
      <p:ext uri="{BB962C8B-B14F-4D97-AF65-F5344CB8AC3E}">
        <p14:creationId xmlns:p14="http://schemas.microsoft.com/office/powerpoint/2010/main" val="1320198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a:t>
            </a:r>
            <a:r>
              <a:rPr lang="en-US" dirty="0" smtClean="0"/>
              <a:t>Bob </a:t>
            </a:r>
            <a:r>
              <a:rPr lang="en-US" dirty="0" smtClean="0"/>
              <a:t>downloads changes </a:t>
            </a:r>
            <a:r>
              <a:rPr lang="en-US" dirty="0" smtClean="0"/>
              <a:t>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pull</a:t>
            </a:r>
          </a:p>
          <a:p>
            <a:pPr marL="0" indent="0">
              <a:buNone/>
            </a:pPr>
            <a:r>
              <a:rPr lang="en-US" sz="1800" dirty="0">
                <a:latin typeface="Courier"/>
                <a:cs typeface="Courier"/>
              </a:rPr>
              <a:t>remote: Counting objects: 3, done.</a:t>
            </a:r>
          </a:p>
          <a:p>
            <a:pPr marL="0" indent="0">
              <a:buNone/>
            </a:pPr>
            <a:r>
              <a:rPr lang="en-US" sz="1800" dirty="0">
                <a:latin typeface="Courier"/>
                <a:cs typeface="Courier"/>
              </a:rPr>
              <a:t>remote: Compressing objects: 100% (1/1), done.</a:t>
            </a:r>
          </a:p>
          <a:p>
            <a:pPr marL="0" indent="0">
              <a:buNone/>
            </a:pPr>
            <a:r>
              <a:rPr lang="en-US" sz="1800" dirty="0">
                <a:latin typeface="Courier"/>
                <a:cs typeface="Courier"/>
              </a:rPr>
              <a:t>remote: Total 3 (delta 1), reused 3 (delta 1), pack-reused 0</a:t>
            </a:r>
          </a:p>
          <a:p>
            <a:pPr marL="0" indent="0">
              <a:buNone/>
            </a:pPr>
            <a:r>
              <a:rPr lang="en-US" sz="1800" dirty="0">
                <a:latin typeface="Courier"/>
                <a:cs typeface="Courier"/>
              </a:rPr>
              <a:t>Unpacking objects: 100% (3/3), done.</a:t>
            </a:r>
          </a:p>
          <a:p>
            <a:pPr marL="0" indent="0">
              <a:buNone/>
            </a:pPr>
            <a:r>
              <a:rPr lang="en-US" sz="1800" dirty="0">
                <a:latin typeface="Courier"/>
                <a:cs typeface="Courier"/>
              </a:rPr>
              <a:t>From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a:t>
            </a:r>
            <a:endParaRPr lang="en-US" sz="1800" dirty="0">
              <a:latin typeface="Courier"/>
              <a:cs typeface="Courier"/>
            </a:endParaRPr>
          </a:p>
          <a:p>
            <a:pPr marL="0" indent="0">
              <a:buNone/>
            </a:pPr>
            <a:r>
              <a:rPr lang="mr-IN" sz="1800" dirty="0">
                <a:latin typeface="Courier"/>
                <a:cs typeface="Courier"/>
              </a:rPr>
              <a:t>   fe70026..d274491  master     -&gt; origin/master</a:t>
            </a:r>
          </a:p>
          <a:p>
            <a:pPr marL="0" indent="0">
              <a:buNone/>
            </a:pPr>
            <a:r>
              <a:rPr lang="en-US" sz="1800" dirty="0">
                <a:latin typeface="Courier"/>
                <a:cs typeface="Courier"/>
              </a:rPr>
              <a:t>Updating fe70026..d274491</a:t>
            </a:r>
          </a:p>
          <a:p>
            <a:pPr marL="0" indent="0">
              <a:buNone/>
            </a:pPr>
            <a:r>
              <a:rPr lang="en-US" sz="1800" dirty="0">
                <a:latin typeface="Courier"/>
                <a:cs typeface="Courier"/>
              </a:rPr>
              <a:t>Fast-forward</a:t>
            </a:r>
          </a:p>
          <a:p>
            <a:pPr marL="0" indent="0">
              <a:buNone/>
            </a:pPr>
            <a:r>
              <a:rPr lang="hr-HR" sz="1800" dirty="0">
                <a:latin typeface="Courier"/>
                <a:cs typeface="Courier"/>
              </a:rPr>
              <a:t> hello.txt | 1 +</a:t>
            </a:r>
          </a:p>
          <a:p>
            <a:pPr marL="0" indent="0">
              <a:buNone/>
            </a:pPr>
            <a:r>
              <a:rPr lang="en-US" sz="1800" dirty="0">
                <a:latin typeface="Courier"/>
                <a:cs typeface="Courier"/>
              </a:rPr>
              <a:t> 1 file changed, 1 insertion(</a:t>
            </a:r>
            <a:r>
              <a:rPr lang="en-US" sz="1800" dirty="0" smtClean="0">
                <a:latin typeface="Courier"/>
                <a:cs typeface="Courier"/>
              </a:rPr>
              <a:t>+)</a:t>
            </a:r>
          </a:p>
        </p:txBody>
      </p:sp>
    </p:spTree>
    <p:extLst>
      <p:ext uri="{BB962C8B-B14F-4D97-AF65-F5344CB8AC3E}">
        <p14:creationId xmlns:p14="http://schemas.microsoft.com/office/powerpoint/2010/main" val="905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log </a:t>
            </a:r>
            <a:r>
              <a:rPr lang="en-US" sz="1800" b="1" dirty="0" err="1">
                <a:solidFill>
                  <a:srgbClr val="FFFF00"/>
                </a:solidFill>
                <a:latin typeface="Courier"/>
                <a:cs typeface="Courier"/>
              </a:rPr>
              <a:t>hello.txt</a:t>
            </a:r>
            <a:r>
              <a:rPr lang="en-US" sz="1800" dirty="0">
                <a:latin typeface="Courier"/>
                <a:cs typeface="Courier"/>
              </a:rPr>
              <a:t> </a:t>
            </a:r>
          </a:p>
          <a:p>
            <a:pPr marL="0" indent="0">
              <a:buNone/>
            </a:pPr>
            <a:r>
              <a:rPr lang="de-DE" sz="1800" dirty="0" err="1">
                <a:latin typeface="Courier"/>
                <a:cs typeface="Courier"/>
              </a:rPr>
              <a:t>commit</a:t>
            </a:r>
            <a:r>
              <a:rPr lang="de-DE" sz="1800" dirty="0">
                <a:latin typeface="Courier"/>
                <a:cs typeface="Courier"/>
              </a:rPr>
              <a:t> d274491d34d96aa92eb110e472006070e537dda0</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a:t>
            </a:r>
            <a:r>
              <a:rPr lang="de-DE" sz="1800" dirty="0" err="1">
                <a:latin typeface="Courier"/>
                <a:cs typeface="Courier"/>
              </a:rPr>
              <a:t>Fri</a:t>
            </a:r>
            <a:r>
              <a:rPr lang="de-DE" sz="1800" dirty="0">
                <a:latin typeface="Courier"/>
                <a:cs typeface="Courier"/>
              </a:rPr>
              <a:t> Feb 24 12:26:47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new</a:t>
            </a:r>
            <a:r>
              <a:rPr lang="de-DE" sz="1800" dirty="0">
                <a:latin typeface="Courier"/>
                <a:cs typeface="Courier"/>
              </a:rPr>
              <a:t> </a:t>
            </a:r>
            <a:r>
              <a:rPr lang="de-DE" sz="1800" dirty="0" err="1">
                <a:latin typeface="Courier"/>
                <a:cs typeface="Courier"/>
              </a:rPr>
              <a:t>line</a:t>
            </a:r>
            <a:endParaRPr lang="de-DE" sz="1800" dirty="0">
              <a:latin typeface="Courier"/>
              <a:cs typeface="Courier"/>
            </a:endParaRPr>
          </a:p>
          <a:p>
            <a:pPr marL="0" indent="0">
              <a:buNone/>
            </a:pPr>
            <a:endParaRPr lang="de-DE" sz="1800" dirty="0">
              <a:latin typeface="Courier"/>
              <a:cs typeface="Courier"/>
            </a:endParaRPr>
          </a:p>
          <a:p>
            <a:pPr marL="0" indent="0">
              <a:buNone/>
            </a:pPr>
            <a:r>
              <a:rPr lang="de-DE" sz="1800" dirty="0" err="1">
                <a:latin typeface="Courier"/>
                <a:cs typeface="Courier"/>
              </a:rPr>
              <a:t>commit</a:t>
            </a:r>
            <a:r>
              <a:rPr lang="de-DE" sz="1800" dirty="0">
                <a:latin typeface="Courier"/>
                <a:cs typeface="Courier"/>
              </a:rPr>
              <a:t> fdd3c9eb7cbea69cce46ea22326ed5c801bb75f8</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Thu Feb 23 11:13:13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hello</a:t>
            </a:r>
            <a:endParaRPr lang="en-US" sz="1800" dirty="0">
              <a:latin typeface="Courier"/>
              <a:cs typeface="Courier"/>
            </a:endParaRPr>
          </a:p>
        </p:txBody>
      </p:sp>
    </p:spTree>
    <p:extLst>
      <p:ext uri="{BB962C8B-B14F-4D97-AF65-F5344CB8AC3E}">
        <p14:creationId xmlns:p14="http://schemas.microsoft.com/office/powerpoint/2010/main" val="1663817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a:latin typeface="Calibri" charset="0"/>
              </a:rPr>
              <a:t>Other tools in the Git ecosystem</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a:latin typeface="Calibri" charset="0"/>
              </a:rPr>
              <a:t>git gui</a:t>
            </a: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Full set of GUIs for interacting with local and remote repos.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latin typeface="Calibri" charset="0"/>
              </a:rPr>
              <a:t>TortoiseGIT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Provides GUIs for adding/committing/changing - including a side-by-side diff…</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a:latin typeface="Calibri" charset="0"/>
              </a:rPr>
              <a:t>The </a:t>
            </a:r>
            <a:r>
              <a:rPr lang="en-GB" b="1" i="1">
                <a:latin typeface="Calibri" charset="0"/>
              </a:rPr>
              <a:t>why</a:t>
            </a:r>
            <a:r>
              <a:rPr lang="en-GB" b="1">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a:latin typeface="Calibri" charset="0"/>
              </a:rPr>
              <a:t>Using version control will </a:t>
            </a:r>
            <a:r>
              <a:rPr lang="en-GB" sz="2800" b="1">
                <a:latin typeface="Calibri" charset="0"/>
              </a:rPr>
              <a:t>save you time </a:t>
            </a:r>
            <a:r>
              <a:rPr lang="en-GB" sz="2800">
                <a:latin typeface="Calibri" charset="0"/>
              </a:rPr>
              <a:t>– </a:t>
            </a:r>
            <a:r>
              <a:rPr lang="en-GB" sz="2800" i="1">
                <a:latin typeface="Calibri" charset="0"/>
              </a:rPr>
              <a:t>No more accidentally deleting your workspace, or working on the wrong version of a file.</a:t>
            </a:r>
            <a:endParaRPr lang="en-GB" sz="2800">
              <a:latin typeface="Calibri" charset="0"/>
            </a:endParaRPr>
          </a:p>
          <a:p>
            <a:r>
              <a:rPr lang="en-GB" sz="2800">
                <a:latin typeface="Calibri" charset="0"/>
              </a:rPr>
              <a:t>It will </a:t>
            </a:r>
            <a:r>
              <a:rPr lang="en-GB" sz="2800" b="1">
                <a:latin typeface="Calibri" charset="0"/>
              </a:rPr>
              <a:t>make you a better programmer </a:t>
            </a:r>
            <a:r>
              <a:rPr lang="en-GB" sz="2800">
                <a:latin typeface="Calibri" charset="0"/>
              </a:rPr>
              <a:t>– </a:t>
            </a:r>
            <a:r>
              <a:rPr lang="en-GB" sz="2800" i="1">
                <a:latin typeface="Calibri" charset="0"/>
              </a:rPr>
              <a:t>It encourages good working practices: such as documenting change.</a:t>
            </a:r>
            <a:endParaRPr lang="en-GB" sz="2800">
              <a:latin typeface="Calibri" charset="0"/>
            </a:endParaRPr>
          </a:p>
          <a:p>
            <a:r>
              <a:rPr lang="en-GB" sz="2800">
                <a:latin typeface="Calibri" charset="0"/>
              </a:rPr>
              <a:t>It will help you </a:t>
            </a:r>
            <a:r>
              <a:rPr lang="en-GB" sz="2800" b="1">
                <a:latin typeface="Calibri" charset="0"/>
              </a:rPr>
              <a:t>collaborate more effectively </a:t>
            </a:r>
            <a:r>
              <a:rPr lang="en-GB" sz="2800">
                <a:latin typeface="Calibri" charset="0"/>
              </a:rPr>
              <a:t>– </a:t>
            </a:r>
            <a:r>
              <a:rPr lang="en-GB" sz="2800" i="1">
                <a:latin typeface="Calibri" charset="0"/>
              </a:rPr>
              <a:t>Others can access tagged releases of your code.</a:t>
            </a:r>
            <a:endParaRPr lang="en-GB" sz="2800">
              <a:latin typeface="Calibri" charset="0"/>
            </a:endParaRPr>
          </a:p>
          <a:p>
            <a:r>
              <a:rPr lang="en-GB" sz="2800">
                <a:latin typeface="Calibri" charset="0"/>
              </a:rPr>
              <a:t>It will </a:t>
            </a:r>
            <a:r>
              <a:rPr lang="en-GB" sz="2800" b="1">
                <a:latin typeface="Calibri" charset="0"/>
              </a:rPr>
              <a:t>boost your scientific integrity </a:t>
            </a:r>
            <a:r>
              <a:rPr lang="en-GB" sz="2800">
                <a:latin typeface="Calibri" charset="0"/>
              </a:rPr>
              <a:t>– </a:t>
            </a:r>
            <a:r>
              <a:rPr lang="en-GB" sz="2800" i="1">
                <a:latin typeface="Calibri" charset="0"/>
              </a:rPr>
              <a:t>Helping you document your work; aiding reproducibility. </a:t>
            </a:r>
            <a:endParaRPr lang="en-GB" sz="2800">
              <a:latin typeface="Calibri" charset="0"/>
            </a:endParaRPr>
          </a:p>
          <a:p>
            <a:r>
              <a:rPr lang="en-GB" sz="2800">
                <a:latin typeface="Calibri" charset="0"/>
              </a:rPr>
              <a:t>It will </a:t>
            </a:r>
            <a:r>
              <a:rPr lang="en-GB" sz="2800" b="1">
                <a:latin typeface="Calibri" charset="0"/>
              </a:rPr>
              <a:t>make you feel safe </a:t>
            </a:r>
            <a:r>
              <a:rPr lang="en-GB" sz="2800">
                <a:latin typeface="Calibri" charset="0"/>
              </a:rPr>
              <a:t>– </a:t>
            </a:r>
            <a:r>
              <a:rPr lang="en-GB" sz="2800" i="1">
                <a:latin typeface="Calibri" charset="0"/>
              </a:rPr>
              <a:t>No more waking up at 3 a.m. wondering if you backed up your work!</a:t>
            </a:r>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a:latin typeface="Calibri" charset="0"/>
              </a:rPr>
              <a:t>An NCAS GitHub organisation has been set up.</a:t>
            </a:r>
          </a:p>
          <a:p>
            <a:pPr marL="0" indent="0">
              <a:buFont typeface="Arial" charset="0"/>
              <a:buNone/>
            </a:pPr>
            <a:r>
              <a:rPr lang="en-GB">
                <a:latin typeface="Calibri" charset="0"/>
              </a:rPr>
              <a:t>This allows repositories to be set up that where users could share code when it has become a more formal collaboration.</a:t>
            </a:r>
          </a:p>
          <a:p>
            <a:pPr marL="0" indent="0">
              <a:buFont typeface="Arial" charset="0"/>
              <a:buNone/>
            </a:pPr>
            <a:endParaRPr lang="en-GB">
              <a:latin typeface="Calibri" charset="0"/>
            </a:endParaRPr>
          </a:p>
          <a:p>
            <a:pPr marL="0" indent="0">
              <a:buFont typeface="Arial" charset="0"/>
              <a:buNone/>
            </a:pPr>
            <a:r>
              <a:rPr lang="en-GB">
                <a:latin typeface="Calibri" charset="0"/>
              </a:rPr>
              <a:t>If you want to become part of the NCAS GitHub please contact Ag, James or Dan and send them your GitHub account 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a:latin typeface="Calibri" charset="0"/>
              </a:rPr>
              <a:t>There are many different Version Control tools:</a:t>
            </a:r>
          </a:p>
          <a:p>
            <a:r>
              <a:rPr lang="en-GB" b="1">
                <a:latin typeface="Calibri" charset="0"/>
              </a:rPr>
              <a:t>SVN</a:t>
            </a:r>
            <a:r>
              <a:rPr lang="en-GB">
                <a:latin typeface="Calibri" charset="0"/>
              </a:rPr>
              <a:t> (Subversion) is very popular and (relatively) easy to grasp; eclipsed by…</a:t>
            </a:r>
          </a:p>
          <a:p>
            <a:r>
              <a:rPr lang="en-GB" b="1">
                <a:latin typeface="Calibri" charset="0"/>
              </a:rPr>
              <a:t>Git, </a:t>
            </a:r>
            <a:r>
              <a:rPr lang="en-GB">
                <a:latin typeface="Calibri" charset="0"/>
              </a:rPr>
              <a:t>which is also:</a:t>
            </a:r>
          </a:p>
          <a:p>
            <a:pPr lvl="1"/>
            <a:r>
              <a:rPr lang="en-GB">
                <a:latin typeface="Calibri" charset="0"/>
              </a:rPr>
              <a:t>More useful for collaboration</a:t>
            </a:r>
          </a:p>
          <a:p>
            <a:pPr lvl="1"/>
            <a:r>
              <a:rPr lang="en-GB">
                <a:latin typeface="Calibri" charset="0"/>
              </a:rPr>
              <a:t>Distributed and </a:t>
            </a:r>
            <a:r>
              <a:rPr lang="en-GB" i="1">
                <a:latin typeface="Calibri" charset="0"/>
              </a:rPr>
              <a:t>fast</a:t>
            </a:r>
          </a:p>
          <a:p>
            <a:pPr lvl="1"/>
            <a:r>
              <a:rPr lang="en-GB">
                <a:latin typeface="Calibri" charset="0"/>
              </a:rPr>
              <a:t>Very well supported in terms of tooling</a:t>
            </a:r>
          </a:p>
          <a:p>
            <a:pPr lvl="1"/>
            <a:r>
              <a:rPr lang="en-GB">
                <a:latin typeface="Calibri" charset="0"/>
              </a:rPr>
              <a:t>Has free repository hosts  on the web (GitHub, BitBucket etc.,).</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a:latin typeface="Calibri" charset="0"/>
              </a:rPr>
              <a:t>Git documentation:</a:t>
            </a:r>
          </a:p>
          <a:p>
            <a:pPr>
              <a:buFont typeface="Arial" charset="0"/>
              <a:buNone/>
            </a:pPr>
            <a:r>
              <a:rPr lang="en-GB">
                <a:latin typeface="Calibri" charset="0"/>
              </a:rPr>
              <a:t>	</a:t>
            </a:r>
            <a:r>
              <a:rPr lang="en-GB">
                <a:latin typeface="Calibri" charset="0"/>
                <a:hlinkClick r:id="rId2"/>
              </a:rPr>
              <a:t>http://git-scm.com/documentation</a:t>
            </a:r>
            <a:endParaRPr lang="en-GB">
              <a:latin typeface="Calibri" charset="0"/>
            </a:endParaRPr>
          </a:p>
          <a:p>
            <a:pPr>
              <a:buFont typeface="Arial" charset="0"/>
              <a:buNone/>
            </a:pPr>
            <a:r>
              <a:rPr lang="en-GB">
                <a:latin typeface="Calibri" charset="0"/>
              </a:rPr>
              <a:t>Nice Git reference:</a:t>
            </a:r>
          </a:p>
          <a:p>
            <a:pPr>
              <a:buFont typeface="Arial" charset="0"/>
              <a:buNone/>
            </a:pPr>
            <a:r>
              <a:rPr lang="en-GB">
                <a:latin typeface="Calibri" charset="0"/>
              </a:rPr>
              <a:t>	</a:t>
            </a:r>
            <a:r>
              <a:rPr lang="en-GB">
                <a:latin typeface="Calibri" charset="0"/>
                <a:hlinkClick r:id="rId3"/>
              </a:rPr>
              <a:t>http://gitref.org/</a:t>
            </a:r>
            <a:endParaRPr lang="en-GB">
              <a:latin typeface="Calibri" charset="0"/>
            </a:endParaRPr>
          </a:p>
          <a:p>
            <a:pPr>
              <a:buFont typeface="Arial" charset="0"/>
              <a:buNone/>
            </a:pPr>
            <a:r>
              <a:rPr lang="en-US">
                <a:latin typeface="Calibri" charset="0"/>
              </a:rPr>
              <a:t>GitHub: </a:t>
            </a:r>
          </a:p>
          <a:p>
            <a:pPr>
              <a:buFont typeface="Arial" charset="0"/>
              <a:buNone/>
            </a:pPr>
            <a:r>
              <a:rPr lang="en-US">
                <a:latin typeface="Calibri" charset="0"/>
              </a:rPr>
              <a:t>	</a:t>
            </a:r>
            <a:r>
              <a:rPr lang="en-US">
                <a:latin typeface="Calibri" charset="0"/>
                <a:hlinkClick r:id="rId4"/>
              </a:rPr>
              <a:t>http://github.com</a:t>
            </a:r>
            <a:r>
              <a:rPr lang="en-US">
                <a:latin typeface="Calibri" charset="0"/>
                <a:hlinkClick r:id="rId5"/>
              </a:rPr>
              <a:t>/</a:t>
            </a: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a:latin typeface="Calibri" charset="0"/>
              </a:rPr>
              <a:t>We would like to Acknowledge the following authors for some of the content presented here:</a:t>
            </a:r>
          </a:p>
          <a:p>
            <a:pPr>
              <a:buFont typeface="Arial" charset="0"/>
              <a:buNone/>
            </a:pPr>
            <a:endParaRPr lang="en-GB" sz="2400">
              <a:latin typeface="Calibri" charset="0"/>
            </a:endParaRPr>
          </a:p>
          <a:p>
            <a:pPr>
              <a:buFont typeface="Arial" charset="0"/>
              <a:buNone/>
            </a:pPr>
            <a:endParaRPr lang="en-GB">
              <a:latin typeface="Calibri" charset="0"/>
            </a:endParaRPr>
          </a:p>
          <a:p>
            <a:pPr>
              <a:buFont typeface="Arial" charset="0"/>
              <a:buNone/>
            </a:pPr>
            <a:r>
              <a:rPr lang="en-GB" sz="2400" i="1">
                <a:latin typeface="Calibri" charset="0"/>
              </a:rPr>
              <a:t>“Introduction to GIT”.</a:t>
            </a:r>
            <a:r>
              <a:rPr lang="en-GB" sz="2400">
                <a:latin typeface="Calibri" charset="0"/>
              </a:rPr>
              <a:t> Lukas Fittl (</a:t>
            </a:r>
            <a:r>
              <a:rPr lang="en-GB" sz="2400">
                <a:latin typeface="Calibri" charset="0"/>
                <a:hlinkClick r:id="rId2"/>
              </a:rPr>
              <a:t>http://fittl.com</a:t>
            </a:r>
            <a:r>
              <a:rPr lang="en-GB" sz="2400">
                <a:latin typeface="Calibri" charset="0"/>
              </a:rPr>
              <a:t>).</a:t>
            </a:r>
          </a:p>
          <a:p>
            <a:pPr>
              <a:buFont typeface="Arial" charset="0"/>
              <a:buNone/>
            </a:pPr>
            <a:r>
              <a:rPr lang="en-GB" sz="2400">
                <a:latin typeface="Calibri" charset="0"/>
              </a:rPr>
              <a:t>“</a:t>
            </a:r>
            <a:r>
              <a:rPr lang="en-GB" sz="2400" i="1">
                <a:latin typeface="Calibri" charset="0"/>
              </a:rPr>
              <a:t>Git and GitHub</a:t>
            </a:r>
            <a:r>
              <a:rPr lang="en-GB" sz="2400">
                <a:latin typeface="Calibri" charset="0"/>
              </a:rPr>
              <a:t>”. Darren Oakley.</a:t>
            </a:r>
            <a:endParaRPr lang="en-GB" sz="3600">
              <a:latin typeface="Calibri" charset="0"/>
            </a:endParaRPr>
          </a:p>
          <a:p>
            <a:pPr>
              <a:buFont typeface="Arial" charset="0"/>
              <a:buNone/>
            </a:pP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a:latin typeface="Calibri" charset="0"/>
              </a:rPr>
              <a:t>Git is a </a:t>
            </a:r>
            <a:r>
              <a:rPr lang="en-GB" i="1">
                <a:latin typeface="Calibri" charset="0"/>
              </a:rPr>
              <a:t>distributed</a:t>
            </a:r>
            <a:r>
              <a:rPr lang="en-GB">
                <a:latin typeface="Calibri" charset="0"/>
              </a:rPr>
              <a:t> Version Control System (VCS):</a:t>
            </a:r>
          </a:p>
          <a:p>
            <a:r>
              <a:rPr lang="en-GB">
                <a:latin typeface="Calibri" charset="0"/>
              </a:rPr>
              <a:t>you store a complete copy of a repository within your working copy.</a:t>
            </a:r>
          </a:p>
          <a:p>
            <a:r>
              <a:rPr lang="en-GB">
                <a:latin typeface="Calibri" charset="0"/>
              </a:rPr>
              <a:t>this means you can work offline:</a:t>
            </a:r>
          </a:p>
          <a:p>
            <a:pPr lvl="1"/>
            <a:r>
              <a:rPr lang="en-GB">
                <a:latin typeface="Calibri" charset="0"/>
              </a:rPr>
              <a:t>there is no default ‘central’ server - if you want one, you (and your team) just nominate where it is - typically GitHub!</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Arial" charset="0"/>
                <a:hlinkClick r:id="rId4"/>
              </a:rPr>
              <a:t>https://github.com</a:t>
            </a:r>
            <a:r>
              <a:rPr lang="en-GB" dirty="0">
                <a:latin typeface="Arial" charset="0"/>
              </a:rPr>
              <a:t> </a:t>
            </a:r>
          </a:p>
          <a:p>
            <a:pPr algn="ctr"/>
            <a:r>
              <a:rPr lang="en-GB" dirty="0" smtClean="0">
                <a:latin typeface="Arial" charset="0"/>
              </a:rPr>
              <a:t>A service for hosting git repositories.</a:t>
            </a:r>
            <a:endParaRPr lang="en-GB"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atin typeface="Calibri" charset="0"/>
              </a:rPr>
              <a:t>GitHub: repositories</a:t>
            </a:r>
            <a:r>
              <a:rPr lang="en-GB" sz="3200">
                <a:latin typeface="Calibri" charset="0"/>
              </a:rPr>
              <a:t> (public </a:t>
            </a:r>
            <a:r>
              <a:rPr lang="en-GB" sz="3200" i="1">
                <a:latin typeface="Calibri" charset="0"/>
              </a:rPr>
              <a:t>or </a:t>
            </a:r>
            <a:r>
              <a:rPr lang="en-GB" sz="3200" b="1">
                <a:latin typeface="Calibri" charset="0"/>
              </a:rPr>
              <a:t>private</a:t>
            </a:r>
            <a:r>
              <a:rPr lang="en-GB" sz="3200">
                <a:latin typeface="Calibri" charset="0"/>
              </a:rPr>
              <a:t>)</a:t>
            </a:r>
            <a:endParaRPr lang="en-GB">
              <a:latin typeface="Calibri" charset="0"/>
            </a:endParaRPr>
          </a:p>
        </p:txBody>
      </p:sp>
      <p:pic>
        <p:nvPicPr>
          <p:cNvPr id="112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atin typeface="Calibri" charset="0"/>
              </a:rPr>
              <a:t>GitHub: organisations</a:t>
            </a: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28007</TotalTime>
  <Words>2380</Words>
  <Application>Microsoft Macintosh PowerPoint</Application>
  <PresentationFormat>On-screen Show (4:3)</PresentationFormat>
  <Paragraphs>314</Paragraphs>
  <Slides>41</Slides>
  <Notes>14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Code-Sharing Example</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Exercise</vt:lpstr>
      <vt:lpstr>Working with other people</vt:lpstr>
      <vt:lpstr>They commit their changes and push back to Github</vt:lpstr>
      <vt:lpstr>Black Bob downloads changes using git pull </vt:lpstr>
      <vt:lpstr>Black Bob looks at change log</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Sam Pepler</cp:lastModifiedBy>
  <cp:revision>228</cp:revision>
  <dcterms:created xsi:type="dcterms:W3CDTF">2013-12-09T16:22:30Z</dcterms:created>
  <dcterms:modified xsi:type="dcterms:W3CDTF">2017-02-24T13:04:08Z</dcterms:modified>
</cp:coreProperties>
</file>