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2" r:id="rId21"/>
    <p:sldId id="274" r:id="rId22"/>
    <p:sldId id="280" r:id="rId23"/>
    <p:sldId id="299" r:id="rId24"/>
    <p:sldId id="282" r:id="rId25"/>
    <p:sldId id="283" r:id="rId26"/>
    <p:sldId id="300" r:id="rId27"/>
    <p:sldId id="326" r:id="rId28"/>
    <p:sldId id="303" r:id="rId29"/>
    <p:sldId id="327" r:id="rId30"/>
    <p:sldId id="302" r:id="rId31"/>
    <p:sldId id="324" r:id="rId32"/>
    <p:sldId id="317" r:id="rId33"/>
    <p:sldId id="318" r:id="rId34"/>
    <p:sldId id="330" r:id="rId35"/>
    <p:sldId id="32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aos.johnny-lin.com/?p=1256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</a:t>
            </a:r>
            <a:r>
              <a:rPr lang="en-GB" sz="1400" dirty="0" smtClean="0">
                <a:latin typeface="+mn-lt"/>
                <a:cs typeface="Calibri" panose="020F0502020204030204" pitchFamily="34" charset="0"/>
              </a:rPr>
              <a:t>Iwi, Matt Pritchard and Tommy Godfrey.</a:t>
            </a:r>
            <a:endParaRPr lang="en-GB" sz="14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smtClean="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 smtClean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 smtClean="0"/>
              <a:t> The fastest varying dimension is the last index. Thus, a 2-D array is indexed [row, col].</a:t>
            </a:r>
            <a:endParaRPr lang="en-US" altLang="en-US" sz="3200" smtClean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 smtClean="0"/>
              <a:t> Slicing rules also work as applied for each dimension (e.g., a colon selects all elements in that dimension).</a:t>
            </a:r>
            <a:endParaRPr lang="en-US" altLang="en-US" sz="3200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 smtClean="0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 smtClean="0"/>
              <a:t>Interrogating arrays</a:t>
            </a:r>
            <a:endParaRPr lang="en-US" altLang="en-US" b="1" smtClean="0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/>
              <a:t>Numpy has many functions</a:t>
            </a:r>
            <a:br>
              <a:rPr lang="en-US" altLang="en-US" sz="3200" dirty="0" smtClean="0"/>
            </a:br>
            <a:r>
              <a:rPr lang="en-US" altLang="en-US" sz="3200" dirty="0" smtClean="0"/>
              <a:t>that give info about arrays.</a:t>
            </a: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 smtClean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/>
              <a:t>Examples for array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smtClean="0"/>
              <a:t>" (assuming </a:t>
            </a:r>
            <a:br>
              <a:rPr lang="en-US" altLang="en-US" sz="3200" dirty="0" smtClean="0"/>
            </a:br>
            <a:r>
              <a:rPr lang="en-US" altLang="en-US" sz="3200" dirty="0" smtClean="0"/>
              <a:t>you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imported </a:t>
            </a:r>
            <a:r>
              <a:rPr lang="en-US" altLang="en-US" sz="3200" dirty="0" err="1" smtClean="0"/>
              <a:t>numpy</a:t>
            </a:r>
            <a:r>
              <a:rPr lang="en-US" altLang="en-US" sz="3200" dirty="0" smtClean="0"/>
              <a:t> as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 smtClean="0"/>
              <a:t>):</a:t>
            </a:r>
            <a:endParaRPr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 smtClean="0"/>
              <a:t>Shape: 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 smtClean="0"/>
              <a:t>Rank (number of dimensions): 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 smtClean="0"/>
              <a:t>Number of</a:t>
            </a:r>
            <a:r>
              <a:rPr lang="en-GB" sz="2400" spc="30" dirty="0" smtClean="0"/>
              <a:t> </a:t>
            </a:r>
            <a:r>
              <a:rPr lang="en-GB" sz="2400" spc="-129" dirty="0" smtClean="0"/>
              <a:t>elem</a:t>
            </a:r>
            <a:r>
              <a:rPr lang="en-GB" sz="2400" spc="-109" dirty="0" smtClean="0"/>
              <a:t>ents</a:t>
            </a:r>
            <a:r>
              <a:rPr lang="en-GB" sz="2400" spc="-99" dirty="0" smtClean="0"/>
              <a:t>: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 smtClean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 smtClean="0">
                <a:cs typeface="Courier New" panose="02070309020205020404" pitchFamily="49" charset="0"/>
              </a:rPr>
              <a:t>Maximum: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 smtClean="0">
                <a:cs typeface="Courier New" panose="02070309020205020404" pitchFamily="49" charset="0"/>
              </a:rPr>
              <a:t>   Similarly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 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np.shape(a)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np.max(a)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np.repeat(a,3)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>
                <a:cs typeface="Calibri" panose="020F0502020204030204" pitchFamily="34" charset="0"/>
              </a:rPr>
              <a:t>much else exists only as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np.average(a) </a:t>
            </a:r>
            <a:r>
              <a:rPr lang="en-US" altLang="en-US" sz="2800"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 smtClean="0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Let's start doing some calculations with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1 - the OLD 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2222500"/>
            <a:ext cx="7488238" cy="3692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  <a:p>
            <a:pPr marL="25179" eaLnBrk="1" hangingPunct="1">
              <a:defRPr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[0]):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[1]):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 = a[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 * b[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smtClean="0"/>
              <a:t>Johnny Lin</a:t>
            </a:r>
            <a:r>
              <a:rPr lang="en-GB" altLang="en-US" sz="2800" smtClean="0"/>
              <a:t> writes a great python/atmospheric science blog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smtClean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smtClean="0">
                <a:cs typeface="Courier New" panose="02070309020205020404" pitchFamily="49" charset="0"/>
              </a:rPr>
            </a:br>
            <a:r>
              <a:rPr lang="en-GB" altLang="en-US" sz="2800" smtClean="0">
                <a:cs typeface="Courier New" panose="02070309020205020404" pitchFamily="49" charset="0"/>
              </a:rPr>
              <a:t>from...</a:t>
            </a:r>
            <a:endParaRPr lang="en-GB" altLang="en-US" sz="2800" smtClean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3200">
                <a:cs typeface="Calibri" panose="020F0502020204030204" pitchFamily="34" charset="0"/>
                <a:hlinkClick r:id="rId3"/>
              </a:rPr>
              <a:t>http://pyaos.johnny-lin.com/?p=1256</a:t>
            </a: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44035" name="object 3"/>
          <p:cNvSpPr txBox="1">
            <a:spLocks noChangeArrowheads="1"/>
          </p:cNvSpPr>
          <p:nvPr/>
        </p:nvSpPr>
        <p:spPr bwMode="auto">
          <a:xfrm>
            <a:off x="684213" y="1844675"/>
            <a:ext cx="80645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9425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>
                <a:cs typeface="Calibri" panose="020F0502020204030204" pitchFamily="34" charset="0"/>
              </a:rPr>
              <a:t>Loops are relatively slow.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>
                <a:cs typeface="Calibri" panose="020F0502020204030204" pitchFamily="34" charset="0"/>
              </a:rPr>
              <a:t>You could also add a line to check that the two arrays have the same shape.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2: array syntax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>
                <a:cs typeface="Calibri" panose="020F0502020204030204" pitchFamily="34" charset="0"/>
              </a:rPr>
              <a:t>This makes them </a:t>
            </a:r>
            <a:r>
              <a:rPr lang="en-US" altLang="en-US" sz="3200" i="1">
                <a:cs typeface="Calibri" panose="020F0502020204030204" pitchFamily="34" charset="0"/>
              </a:rPr>
              <a:t>much faster </a:t>
            </a:r>
            <a:r>
              <a:rPr lang="en-US" altLang="en-US" sz="320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array: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 smtClean="0">
                <a:cs typeface="Calibri" panose="020F0502020204030204" pitchFamily="34" charset="0"/>
              </a:rPr>
            </a:br>
            <a:endParaRPr lang="en-US" altLang="en-US" sz="1400" dirty="0" smtClean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You have a 2-D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 </a:t>
            </a:r>
            <a:r>
              <a:rPr lang="en-US" altLang="en-US" dirty="0" smtClean="0">
                <a:cs typeface="Calibri" panose="020F0502020204030204" pitchFamily="34" charset="0"/>
              </a:rPr>
              <a:t>and you want to return an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answer </a:t>
            </a:r>
            <a:r>
              <a:rPr lang="en-US" altLang="en-US" dirty="0" smtClean="0">
                <a:cs typeface="Calibri" panose="020F0502020204030204" pitchFamily="34" charset="0"/>
              </a:rPr>
              <a:t>which is </a:t>
            </a:r>
            <a:r>
              <a:rPr lang="en-US" altLang="en-US" i="1" dirty="0" smtClean="0">
                <a:cs typeface="Calibri" panose="020F0502020204030204" pitchFamily="34" charset="0"/>
              </a:rPr>
              <a:t>double the value </a:t>
            </a:r>
            <a:r>
              <a:rPr lang="en-US" altLang="en-US" dirty="0" smtClean="0">
                <a:cs typeface="Calibri" panose="020F0502020204030204" pitchFamily="34" charset="0"/>
              </a:rPr>
              <a:t>when the element in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 </a:t>
            </a:r>
            <a:r>
              <a:rPr lang="en-US" altLang="en-US" dirty="0" smtClean="0">
                <a:cs typeface="Calibri" panose="020F0502020204030204" pitchFamily="34" charset="0"/>
              </a:rPr>
              <a:t>is greater than 5 and less than 10, and output zero when it is not. </a:t>
            </a: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Here's the code…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array: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50179" name="object 4"/>
          <p:cNvSpPr txBox="1">
            <a:spLocks noChangeArrowheads="1"/>
          </p:cNvSpPr>
          <p:nvPr/>
        </p:nvSpPr>
        <p:spPr bwMode="auto">
          <a:xfrm>
            <a:off x="179388" y="1989138"/>
            <a:ext cx="878522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 = np.zeros(np.shape(a), dtype=np.float64)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range(np.shape(a)[0]):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range(np.shape(a)[1]):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(a[i,j] &gt; 5)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(a[i,j] &lt; 10):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answer[i,j] = a[i,j] * 2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i.e. do nothing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</a:t>
            </a:r>
            <a:br>
              <a:rPr lang="en-US" altLang="en-US" b="1" smtClean="0"/>
            </a:br>
            <a:r>
              <a:rPr lang="en-US" altLang="en-US" b="1" smtClean="0"/>
              <a:t>Method 2: array syntax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array—Method 2 (array syntax) II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For instance, consider the following case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condition = np.logical_and(a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 = np.where(condition, a * 2, 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array—Method 2 (array syntax) II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The above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 say you have a 2-D array </a:t>
            </a:r>
            <a:r>
              <a:rPr lang="en-US" altLang="en-US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answer </a:t>
            </a:r>
            <a:r>
              <a:rPr lang="en-US" altLang="en-US" dirty="0" smtClean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double the value when the element in </a:t>
            </a:r>
            <a:r>
              <a:rPr lang="en-US" altLang="en-US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cs typeface="Calibri" panose="020F0502020204030204" pitchFamily="34" charset="0"/>
              </a:rPr>
              <a:t>is greater than 5 and less than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and is both cleaner and runs faster.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 smtClean="0"/>
              <a:t>Basic mathematical functions: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 smtClean="0"/>
              <a:t>, etc.</a:t>
            </a:r>
            <a:endParaRPr lang="en-US" altLang="en-US" sz="2800" dirty="0" smtClean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smtClean="0"/>
              <a:t>Basic statistical functions: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 smtClean="0"/>
              <a:t>,</a:t>
            </a:r>
            <a:br>
              <a:rPr lang="en-US" altLang="en-US" sz="2800" dirty="0" smtClean="0"/>
            </a:br>
            <a:r>
              <a:rPr lang="en-US" altLang="en-US" sz="2800" dirty="0" smtClean="0"/>
              <a:t>    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 smtClean="0"/>
              <a:t>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 smtClean="0"/>
              <a:t>,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 smtClean="0"/>
              <a:t>, etc.</a:t>
            </a:r>
            <a:endParaRPr lang="en-US" altLang="en-US" sz="2800" dirty="0" smtClean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smtClean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 smtClean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 smtClean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ea typeface="MS Gothic" pitchFamily="49" charset="-128"/>
              </a:rPr>
              <a:t> </a:t>
            </a:r>
            <a:r>
              <a:rPr lang="en-US" altLang="en-US" sz="2800" dirty="0" smtClean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 smtClean="0">
                <a:ea typeface="MS Gothic" pitchFamily="49" charset="-128"/>
              </a:rPr>
              <a:t>and 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 smtClean="0">
                <a:ea typeface="MS Gothic" pitchFamily="49" charset="-128"/>
              </a:rPr>
              <a:t>, where 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 smtClean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 smtClean="0"/>
              <a:t>Handling missing values</a:t>
            </a:r>
            <a:br>
              <a:rPr lang="en-GB" altLang="en-US" b="1" smtClean="0"/>
            </a:br>
            <a:r>
              <a:rPr lang="en-GB" altLang="en-US" b="1" smtClean="0"/>
              <a:t>(using masked arrays)</a:t>
            </a:r>
            <a:endParaRPr lang="en-US" altLang="en-US" b="1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 smtClean="0"/>
              <a:t>Introducing a masked array</a:t>
            </a:r>
            <a:endParaRPr lang="en-US" altLang="en-US" b="1" smtClean="0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A</a:t>
            </a:r>
            <a:r>
              <a:rPr lang="en-GB" altLang="en-US" sz="2800" b="1" dirty="0" smtClean="0">
                <a:cs typeface="Calibri" panose="020F0502020204030204" pitchFamily="34" charset="0"/>
              </a:rPr>
              <a:t> masked array </a:t>
            </a:r>
            <a:r>
              <a:rPr lang="en-GB" altLang="en-US" sz="2800" dirty="0" smtClean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a mask of </a:t>
            </a:r>
            <a:r>
              <a:rPr lang="en-GB" altLang="en-US" sz="2800" i="1" dirty="0" smtClean="0">
                <a:cs typeface="Calibri" panose="020F0502020204030204" pitchFamily="34" charset="0"/>
              </a:rPr>
              <a:t>bad values </a:t>
            </a:r>
            <a:r>
              <a:rPr lang="en-GB" altLang="en-US" sz="2800" dirty="0" smtClean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 smtClean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 smtClean="0">
                <a:cs typeface="Calibri" panose="020F0502020204030204" pitchFamily="34" charset="0"/>
              </a:rPr>
              <a:t>land mask </a:t>
            </a:r>
            <a:r>
              <a:rPr lang="en-GB" altLang="en-US" sz="2800" dirty="0" smtClean="0">
                <a:cs typeface="Calibri" panose="020F0502020204030204" pitchFamily="34" charset="0"/>
              </a:rPr>
              <a:t>(e.g. </a:t>
            </a:r>
            <a:r>
              <a:rPr lang="en-GB" altLang="en-US" sz="2800" i="1" dirty="0" smtClean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 smtClean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 smtClean="0"/>
              <a:t>What is an array</a:t>
            </a:r>
            <a:r>
              <a:rPr lang="en-GB" altLang="en-US" sz="4000" b="1" smtClean="0"/>
              <a:t>?</a:t>
            </a:r>
            <a:endParaRPr lang="en-US" altLang="en-US" sz="4000" b="1" smtClean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 smtClean="0"/>
              <a:t>An</a:t>
            </a:r>
            <a:r>
              <a:rPr sz="3200" spc="30" dirty="0" smtClean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 smtClean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 smtClean="0"/>
              <a:t>All</a:t>
            </a:r>
            <a:r>
              <a:rPr sz="3200" spc="30" dirty="0" smtClean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 smtClean="0"/>
              <a:t>faster.</a:t>
            </a:r>
            <a:endParaRPr lang="en-GB" sz="3200" spc="-79" dirty="0" smtClean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 smtClean="0"/>
              <a:t>Multi-dimensional</a:t>
            </a:r>
            <a:r>
              <a:rPr sz="3200" spc="50" dirty="0" smtClean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 smtClean="0"/>
              <a:t>sup</a:t>
            </a:r>
            <a:r>
              <a:rPr sz="3200" spc="-50" dirty="0" smtClean="0"/>
              <a:t>p</a:t>
            </a:r>
            <a:r>
              <a:rPr sz="3200" spc="-159" dirty="0" smtClean="0"/>
              <a:t>o</a:t>
            </a:r>
            <a:r>
              <a:rPr sz="3200" spc="-59" dirty="0" smtClean="0"/>
              <a:t>rted.</a:t>
            </a:r>
            <a:endParaRPr lang="en-GB" sz="3200" spc="-59" dirty="0" smtClean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 smtClean="0"/>
              <a:t>Arr</a:t>
            </a:r>
            <a:r>
              <a:rPr sz="3200" spc="-89" dirty="0" smtClean="0"/>
              <a:t>a</a:t>
            </a:r>
            <a:r>
              <a:rPr sz="3200" spc="-79" dirty="0" smtClean="0"/>
              <a:t>y</a:t>
            </a:r>
            <a:r>
              <a:rPr sz="3200" spc="30" dirty="0" smtClean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 smtClean="0"/>
              <a:t>sup</a:t>
            </a:r>
            <a:r>
              <a:rPr sz="3200" spc="-50" dirty="0" smtClean="0"/>
              <a:t>p</a:t>
            </a:r>
            <a:r>
              <a:rPr sz="3200" spc="-159" dirty="0" smtClean="0"/>
              <a:t>o</a:t>
            </a:r>
            <a:r>
              <a:rPr sz="3200" spc="-59" dirty="0" smtClean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 smtClean="0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/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 smtClean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b="1" spc="-109" dirty="0" smtClean="0"/>
              <a:t>Constructing Masked arrays 3</a:t>
            </a:r>
            <a:endParaRPr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 smtClean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</a:t>
            </a:r>
            <a:r>
              <a:rPr dirty="0" smtClean="0"/>
              <a:t>1,2,3,4</a:t>
            </a:r>
            <a:r>
              <a:rPr lang="en-GB" dirty="0" smtClean="0"/>
              <a:t>,5</a:t>
            </a:r>
            <a:r>
              <a:rPr dirty="0" smtClean="0"/>
              <a:t>],3</a:t>
            </a:r>
            <a:r>
              <a:rPr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</a:t>
            </a:r>
            <a:r>
              <a:rPr lang="en-GB" dirty="0" smtClean="0"/>
              <a:t>])</a:t>
            </a:r>
          </a:p>
          <a:p>
            <a:pPr eaLnBrk="1" hangingPunct="1">
              <a:defRPr/>
            </a:pPr>
            <a:r>
              <a:rPr lang="en-GB" dirty="0" err="1" smtClean="0"/>
              <a:t>cond</a:t>
            </a:r>
            <a:r>
              <a:rPr lang="en-GB" dirty="0" smtClean="0"/>
              <a:t> = </a:t>
            </a:r>
            <a:r>
              <a:rPr lang="en-GB" dirty="0" err="1" smtClean="0"/>
              <a:t>np.logical_and</a:t>
            </a:r>
            <a:r>
              <a:rPr lang="en-GB" dirty="0" smtClean="0"/>
              <a:t>(data&gt;2</a:t>
            </a:r>
            <a:r>
              <a:rPr lang="en-GB" dirty="0"/>
              <a:t>, data&lt;5</a:t>
            </a:r>
            <a:r>
              <a:rPr lang="en-GB" dirty="0" smtClean="0"/>
              <a:t>)</a:t>
            </a:r>
          </a:p>
          <a:p>
            <a:pPr eaLnBrk="1" hangingPunct="1">
              <a:defRPr/>
            </a:pPr>
            <a:r>
              <a:rPr lang="en-GB" dirty="0" smtClean="0"/>
              <a:t>c </a:t>
            </a:r>
            <a:r>
              <a:rPr dirty="0"/>
              <a:t>=</a:t>
            </a:r>
            <a:r>
              <a:rPr lang="en-GB" dirty="0"/>
              <a:t> </a:t>
            </a:r>
            <a:r>
              <a:rPr lang="en-GB" dirty="0" smtClean="0"/>
              <a:t>M</a:t>
            </a:r>
            <a:r>
              <a:rPr dirty="0" err="1" smtClean="0"/>
              <a:t>A.masked_where</a:t>
            </a:r>
            <a:r>
              <a:rPr dirty="0" smtClean="0"/>
              <a:t>(</a:t>
            </a:r>
            <a:r>
              <a:rPr lang="en-GB" dirty="0" err="1" smtClean="0"/>
              <a:t>cond</a:t>
            </a:r>
            <a:r>
              <a:rPr dirty="0" smtClean="0"/>
              <a:t>,</a:t>
            </a:r>
            <a:r>
              <a:rPr lang="en-GB" dirty="0" smtClean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Expression</a:t>
                      </a:r>
                      <a:endParaRPr lang="en-GB" sz="1800" b="1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Values including mask</a:t>
                      </a:r>
                      <a:endParaRPr lang="en-GB" sz="1800" b="1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 smtClean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 smtClean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 smtClean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 smtClean="0">
                <a:cs typeface="Calibri" panose="020F0502020204030204" pitchFamily="34" charset="0"/>
              </a:rPr>
            </a:br>
            <a:r>
              <a:rPr lang="en-GB" sz="2400" spc="9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(data=………,mask=………,</a:t>
            </a:r>
            <a:b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spc="18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spc="18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=1e30)</a:t>
            </a:r>
            <a:endParaRPr lang="en-US" altLang="en-US" sz="2400" dirty="0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687763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smtClean="0"/>
              <a:t> is a powerful array handling package that provides the array handling functionality of IDL, Matlab, Fortran 90 etc.</a:t>
            </a:r>
            <a:endParaRPr lang="en-US" altLang="en-US" sz="28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>
                <a:cs typeface="Calibri" panose="020F0502020204030204" pitchFamily="34" charset="0"/>
              </a:rPr>
              <a:t>Masked arrays extend the functionality by providing support for "bad values".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 smtClean="0"/>
              <a:t>The </a:t>
            </a:r>
            <a:r>
              <a:rPr lang="en-US" altLang="en-US" sz="4000" b="1" smtClean="0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 smtClean="0"/>
              <a:t>NumPy is the standard array package in Python. (There are others, but the community has now converged on NumPy)</a:t>
            </a:r>
            <a:r>
              <a:rPr lang="en-GB" altLang="en-US" sz="2800" smtClean="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 smtClean="0"/>
              <a:t>NumPy is written in C so processing of large arrays is much faster than processing lists.</a:t>
            </a:r>
            <a:endParaRPr lang="en-US" altLang="en-US" sz="10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/>
              <a:t>To utilize NumPy's functions and attributes, you import the package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smtClean="0"/>
              <a:t>.</a:t>
            </a:r>
            <a:endParaRPr lang="en-US" altLang="en-US" sz="28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 smtClean="0"/>
              <a:t>Often NumPy is imported as an alias, e.g.:</a:t>
            </a:r>
            <a:endParaRPr lang="en-GB" altLang="en-US" sz="1200" smtClean="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>
                <a:solidFill>
                  <a:prstClr val="black"/>
                </a:solidFill>
              </a:rPr>
              <a:t> function will match the array type to the contents of the list.</a:t>
            </a:r>
            <a:endParaRPr lang="en-GB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To force a certain numerical type for the array, set the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 smtClean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 smtClean="0"/>
              <a:t>Typecodes for arrays</a:t>
            </a:r>
            <a:endParaRPr lang="en-US" altLang="en-US" b="1" smtClean="0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 smtClean="0"/>
              <a:t>Other ways of creating arrays</a:t>
            </a:r>
            <a:endParaRPr lang="en-US" altLang="en-US" b="1" smtClean="0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3655</TotalTime>
  <Words>1678</Words>
  <Application>Microsoft Office PowerPoint</Application>
  <PresentationFormat>On-screen Show (4:3)</PresentationFormat>
  <Paragraphs>237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operations:  Method 1 - the OLD way</vt:lpstr>
      <vt:lpstr>General array operations:  Method 1: the OLD way</vt:lpstr>
      <vt:lpstr>General array operations:  Method 2: array syntax</vt:lpstr>
      <vt:lpstr>Testing inside an array: Method 1: the OLD way</vt:lpstr>
      <vt:lpstr>Testing inside an array: Method 1: the OLD way</vt:lpstr>
      <vt:lpstr>Testing inside an array Method 2: array syntax</vt:lpstr>
      <vt:lpstr>Testing inside an array—Method 2 (array syntax) II</vt:lpstr>
      <vt:lpstr>Testing inside an array—Method 2 (array syntax) II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145</cp:revision>
  <dcterms:created xsi:type="dcterms:W3CDTF">2014-03-03T17:46:53Z</dcterms:created>
  <dcterms:modified xsi:type="dcterms:W3CDTF">2018-10-12T12:20:59Z</dcterms:modified>
</cp:coreProperties>
</file>