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291" r:id="rId3"/>
    <p:sldId id="265" r:id="rId4"/>
    <p:sldId id="273" r:id="rId5"/>
    <p:sldId id="314" r:id="rId6"/>
    <p:sldId id="267" r:id="rId7"/>
    <p:sldId id="292" r:id="rId8"/>
    <p:sldId id="272" r:id="rId9"/>
    <p:sldId id="293" r:id="rId10"/>
    <p:sldId id="338" r:id="rId11"/>
    <p:sldId id="344" r:id="rId12"/>
    <p:sldId id="316" r:id="rId13"/>
    <p:sldId id="318" r:id="rId14"/>
    <p:sldId id="320" r:id="rId15"/>
    <p:sldId id="342" r:id="rId16"/>
    <p:sldId id="326" r:id="rId17"/>
    <p:sldId id="347" r:id="rId18"/>
    <p:sldId id="348" r:id="rId19"/>
    <p:sldId id="349" r:id="rId20"/>
    <p:sldId id="350" r:id="rId21"/>
    <p:sldId id="340" r:id="rId22"/>
    <p:sldId id="277" r:id="rId23"/>
    <p:sldId id="313" r:id="rId24"/>
    <p:sldId id="285" r:id="rId25"/>
    <p:sldId id="282" r:id="rId26"/>
    <p:sldId id="312" r:id="rId27"/>
    <p:sldId id="289"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440" y="-15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Lst>
  </p:outlineViewPr>
  <p:notesTextViewPr>
    <p:cViewPr>
      <p:scale>
        <a:sx n="100" d="100"/>
        <a:sy n="100" d="100"/>
      </p:scale>
      <p:origin x="0" y="0"/>
    </p:cViewPr>
  </p:notesTextViewPr>
  <p:notesViewPr>
    <p:cSldViewPr>
      <p:cViewPr>
        <p:scale>
          <a:sx n="100" d="100"/>
          <a:sy n="100" d="100"/>
        </p:scale>
        <p:origin x="-2208" y="54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6.xml"/><Relationship Id="rId18" Type="http://schemas.openxmlformats.org/officeDocument/2006/relationships/slide" Target="slides/slide22.xml"/><Relationship Id="rId3" Type="http://schemas.openxmlformats.org/officeDocument/2006/relationships/slide" Target="slides/slide3.xml"/><Relationship Id="rId21" Type="http://schemas.openxmlformats.org/officeDocument/2006/relationships/slide" Target="slides/slide25.xml"/><Relationship Id="rId7" Type="http://schemas.openxmlformats.org/officeDocument/2006/relationships/slide" Target="slides/slide7.xml"/><Relationship Id="rId12" Type="http://schemas.openxmlformats.org/officeDocument/2006/relationships/slide" Target="slides/slide14.xml"/><Relationship Id="rId17" Type="http://schemas.openxmlformats.org/officeDocument/2006/relationships/slide" Target="slides/slide20.xml"/><Relationship Id="rId2" Type="http://schemas.openxmlformats.org/officeDocument/2006/relationships/slide" Target="slides/slide2.xml"/><Relationship Id="rId16" Type="http://schemas.openxmlformats.org/officeDocument/2006/relationships/slide" Target="slides/slide19.xml"/><Relationship Id="rId20" Type="http://schemas.openxmlformats.org/officeDocument/2006/relationships/slide" Target="slides/slide24.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3.xml"/><Relationship Id="rId5" Type="http://schemas.openxmlformats.org/officeDocument/2006/relationships/slide" Target="slides/slide5.xml"/><Relationship Id="rId15" Type="http://schemas.openxmlformats.org/officeDocument/2006/relationships/slide" Target="slides/slide18.xml"/><Relationship Id="rId23" Type="http://schemas.openxmlformats.org/officeDocument/2006/relationships/slide" Target="slides/slide27.xml"/><Relationship Id="rId10" Type="http://schemas.openxmlformats.org/officeDocument/2006/relationships/slide" Target="slides/slide12.xml"/><Relationship Id="rId19" Type="http://schemas.openxmlformats.org/officeDocument/2006/relationships/slide" Target="slides/slide23.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7.xml"/><Relationship Id="rId22" Type="http://schemas.openxmlformats.org/officeDocument/2006/relationships/slide" Target="slides/slide2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mn-ea"/>
                <a:cs typeface="Arial" charset="0"/>
              </a:defRPr>
            </a:lvl1pPr>
          </a:lstStyle>
          <a:p>
            <a:pPr>
              <a:defRPr/>
            </a:pPr>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cs typeface="Arial" pitchFamily="34" charset="0"/>
              </a:defRPr>
            </a:lvl1pPr>
          </a:lstStyle>
          <a:p>
            <a:pPr>
              <a:defRPr/>
            </a:pPr>
            <a:fld id="{DB06480D-21EF-40C7-B52A-CCE77669BACE}" type="datetimeFigureOut">
              <a:rPr lang="en-GB" altLang="en-US"/>
              <a:pPr>
                <a:defRPr/>
              </a:pPr>
              <a:t>02/03/2017</a:t>
            </a:fld>
            <a:endParaRPr lang="en-GB"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mn-ea"/>
                <a:cs typeface="Arial" charset="0"/>
              </a:defRPr>
            </a:lvl1pPr>
          </a:lstStyle>
          <a:p>
            <a:pPr>
              <a:defRPr/>
            </a:pPr>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cs typeface="Arial" pitchFamily="34" charset="0"/>
              </a:defRPr>
            </a:lvl1pPr>
          </a:lstStyle>
          <a:p>
            <a:pPr>
              <a:defRPr/>
            </a:pPr>
            <a:fld id="{D85E5C62-59F4-4244-BB1D-3AF2C31A3CA7}" type="slidenum">
              <a:rPr lang="en-GB" altLang="en-US"/>
              <a:pPr>
                <a:defRPr/>
              </a:pPr>
              <a:t>‹#›</a:t>
            </a:fld>
            <a:endParaRPr lang="en-GB" altLang="en-US"/>
          </a:p>
        </p:txBody>
      </p:sp>
    </p:spTree>
    <p:extLst>
      <p:ext uri="{BB962C8B-B14F-4D97-AF65-F5344CB8AC3E}">
        <p14:creationId xmlns:p14="http://schemas.microsoft.com/office/powerpoint/2010/main" val="8959603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cs typeface="Arial" pitchFamily="34" charset="0"/>
              </a:defRPr>
            </a:lvl1pPr>
          </a:lstStyle>
          <a:p>
            <a:pPr>
              <a:defRPr/>
            </a:pPr>
            <a:fld id="{8971DB33-D8F9-4561-B00D-2E796AE079B0}" type="slidenum">
              <a:rPr lang="en-GB" altLang="en-US"/>
              <a:pPr>
                <a:defRPr/>
              </a:pPr>
              <a:t>‹#›</a:t>
            </a:fld>
            <a:endParaRPr lang="en-GB" altLang="en-US"/>
          </a:p>
        </p:txBody>
      </p:sp>
    </p:spTree>
    <p:extLst>
      <p:ext uri="{BB962C8B-B14F-4D97-AF65-F5344CB8AC3E}">
        <p14:creationId xmlns:p14="http://schemas.microsoft.com/office/powerpoint/2010/main" val="4769745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ＭＳ Ｐゴシック" pitchFamily="34" charset="-128"/>
            </a:endParaRPr>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184323AD-8178-4F89-9E6B-E4F9193433E1}" type="slidenum">
              <a:rPr lang="en-GB" altLang="en-US">
                <a:latin typeface="Arial" pitchFamily="34" charset="0"/>
              </a:rPr>
              <a:pPr eaLnBrk="1" hangingPunct="1">
                <a:spcBef>
                  <a:spcPct val="0"/>
                </a:spcBef>
              </a:pPr>
              <a:t>1</a:t>
            </a:fld>
            <a:endParaRPr lang="en-GB" altLang="en-US">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smtClean="0">
                <a:ea typeface="ＭＳ Ｐゴシック" pitchFamily="34" charset="-128"/>
              </a:rPr>
              <a:t>Now moving on a little from the theory of parallelisation we will talk about the JASMIN and LOTUS systems which CEDA administer for NCAS and which provide parallel computing facilities.</a:t>
            </a:r>
          </a:p>
          <a:p>
            <a:pPr eaLnBrk="1" hangingPunct="1">
              <a:spcBef>
                <a:spcPct val="0"/>
              </a:spcBef>
            </a:pPr>
            <a:endParaRPr lang="en-GB" altLang="en-US" smtClean="0">
              <a:ea typeface="ＭＳ Ｐゴシック" pitchFamily="34" charset="-128"/>
            </a:endParaRPr>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6125E1B0-7E24-4534-9AFD-8AB6A753BAA4}" type="slidenum">
              <a:rPr lang="en-GB" altLang="en-US">
                <a:latin typeface="Arial" pitchFamily="34" charset="0"/>
              </a:rPr>
              <a:pPr eaLnBrk="1" hangingPunct="1">
                <a:spcBef>
                  <a:spcPct val="0"/>
                </a:spcBef>
              </a:pPr>
              <a:t>12</a:t>
            </a:fld>
            <a:endParaRPr lang="en-GB" altLang="en-US">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smtClean="0">
                <a:ea typeface="ＭＳ Ｐゴシック" pitchFamily="34" charset="-128"/>
              </a:rPr>
              <a:t>Explain the following points:</a:t>
            </a:r>
          </a:p>
          <a:p>
            <a:pPr eaLnBrk="1" hangingPunct="1">
              <a:spcBef>
                <a:spcPct val="0"/>
              </a:spcBef>
            </a:pPr>
            <a:endParaRPr lang="en-GB" altLang="en-US" smtClean="0">
              <a:ea typeface="ＭＳ Ｐゴシック" pitchFamily="34" charset="-128"/>
            </a:endParaRPr>
          </a:p>
          <a:p>
            <a:pPr eaLnBrk="1" hangingPunct="1">
              <a:spcBef>
                <a:spcPct val="0"/>
              </a:spcBef>
            </a:pPr>
            <a:r>
              <a:rPr lang="en-GB" altLang="en-US" smtClean="0">
                <a:ea typeface="ＭＳ Ｐゴシック" pitchFamily="34" charset="-128"/>
              </a:rPr>
              <a:t> * You can log in to JASMIN via the “login1” server</a:t>
            </a:r>
          </a:p>
          <a:p>
            <a:pPr eaLnBrk="1" hangingPunct="1">
              <a:spcBef>
                <a:spcPct val="0"/>
              </a:spcBef>
            </a:pPr>
            <a:r>
              <a:rPr lang="en-GB" altLang="en-US" smtClean="0">
                <a:ea typeface="ＭＳ Ｐゴシック" pitchFamily="34" charset="-128"/>
              </a:rPr>
              <a:t> * You can transfer data to/from JASMIN via the “xfer1” server</a:t>
            </a:r>
          </a:p>
          <a:p>
            <a:pPr eaLnBrk="1" hangingPunct="1">
              <a:spcBef>
                <a:spcPct val="0"/>
              </a:spcBef>
            </a:pPr>
            <a:r>
              <a:rPr lang="en-GB" altLang="en-US" smtClean="0">
                <a:ea typeface="ＭＳ Ｐゴシック" pitchFamily="34" charset="-128"/>
              </a:rPr>
              <a:t> * Once logged in, you can use 3 different types of computing resource:</a:t>
            </a:r>
          </a:p>
          <a:p>
            <a:pPr eaLnBrk="1" hangingPunct="1">
              <a:spcBef>
                <a:spcPct val="0"/>
              </a:spcBef>
            </a:pPr>
            <a:r>
              <a:rPr lang="en-GB" altLang="en-US" smtClean="0">
                <a:ea typeface="ＭＳ Ｐゴシック" pitchFamily="34" charset="-128"/>
              </a:rPr>
              <a:t>   - Generic scientific servers (“sci1/2”)</a:t>
            </a:r>
          </a:p>
          <a:p>
            <a:pPr eaLnBrk="1" hangingPunct="1">
              <a:spcBef>
                <a:spcPct val="0"/>
              </a:spcBef>
            </a:pPr>
            <a:r>
              <a:rPr lang="en-GB" altLang="en-US" smtClean="0">
                <a:ea typeface="ＭＳ Ｐゴシック" pitchFamily="34" charset="-128"/>
              </a:rPr>
              <a:t>   - Generic processing cluster (“lotus”) – very relevant to this presentation.</a:t>
            </a:r>
          </a:p>
          <a:p>
            <a:pPr eaLnBrk="1" hangingPunct="1">
              <a:spcBef>
                <a:spcPct val="0"/>
              </a:spcBef>
            </a:pPr>
            <a:r>
              <a:rPr lang="en-GB" altLang="en-US" smtClean="0">
                <a:ea typeface="ＭＳ Ｐゴシック" pitchFamily="34" charset="-128"/>
              </a:rPr>
              <a:t>   - Project-specific servers – if you are involved in the relevant project and you have signed up for access.</a:t>
            </a:r>
          </a:p>
          <a:p>
            <a:pPr eaLnBrk="1" hangingPunct="1">
              <a:spcBef>
                <a:spcPct val="0"/>
              </a:spcBef>
            </a:pPr>
            <a:r>
              <a:rPr lang="en-GB" altLang="en-US" smtClean="0">
                <a:ea typeface="ＭＳ Ｐゴシック" pitchFamily="34" charset="-128"/>
              </a:rPr>
              <a:t> * Your home directory will appear across all computing resources</a:t>
            </a:r>
          </a:p>
          <a:p>
            <a:pPr eaLnBrk="1" hangingPunct="1">
              <a:spcBef>
                <a:spcPct val="0"/>
              </a:spcBef>
            </a:pPr>
            <a:r>
              <a:rPr lang="en-GB" altLang="en-US" smtClean="0">
                <a:ea typeface="ＭＳ Ｐゴシック" pitchFamily="34" charset="-128"/>
              </a:rPr>
              <a:t> * But any large data storage should happen on Group Workspaces – which you need to apply for access to.</a:t>
            </a:r>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4562F8F8-7C33-44AB-9141-AED2DB9D386A}" type="slidenum">
              <a:rPr lang="en-GB" altLang="en-US">
                <a:latin typeface="Arial" pitchFamily="34" charset="0"/>
              </a:rPr>
              <a:pPr eaLnBrk="1" hangingPunct="1">
                <a:spcBef>
                  <a:spcPct val="0"/>
                </a:spcBef>
              </a:pPr>
              <a:t>13</a:t>
            </a:fld>
            <a:endParaRPr lang="en-GB" altLang="en-US">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spcBef>
                <a:spcPct val="0"/>
              </a:spcBef>
              <a:buFontTx/>
              <a:buChar char="•"/>
            </a:pPr>
            <a:r>
              <a:rPr lang="en-GB" altLang="en-US" smtClean="0">
                <a:ea typeface="ＭＳ Ｐゴシック" pitchFamily="34" charset="-128"/>
              </a:rPr>
              <a:t>To submit jobs to LOTUS you first need to have applied for permission to access the resources? </a:t>
            </a:r>
          </a:p>
          <a:p>
            <a:pPr marL="171450" indent="-171450" eaLnBrk="1" hangingPunct="1">
              <a:spcBef>
                <a:spcPct val="0"/>
              </a:spcBef>
              <a:buFontTx/>
              <a:buChar char="•"/>
            </a:pPr>
            <a:endParaRPr lang="en-GB" altLang="en-US" smtClean="0">
              <a:ea typeface="ＭＳ Ｐゴシック" pitchFamily="34" charset="-128"/>
            </a:endParaRPr>
          </a:p>
          <a:p>
            <a:pPr marL="171450" indent="-171450" eaLnBrk="1" hangingPunct="1">
              <a:spcBef>
                <a:spcPct val="0"/>
              </a:spcBef>
              <a:buFontTx/>
              <a:buChar char="•"/>
            </a:pPr>
            <a:r>
              <a:rPr lang="en-GB" altLang="en-US" smtClean="0">
                <a:ea typeface="ＭＳ Ｐゴシック" pitchFamily="34" charset="-128"/>
              </a:rPr>
              <a:t>(REVIEW: Is this done when applying for JASMIN access – I can’t remember!)</a:t>
            </a:r>
          </a:p>
          <a:p>
            <a:pPr marL="171450" indent="-171450" eaLnBrk="1" hangingPunct="1">
              <a:spcBef>
                <a:spcPct val="0"/>
              </a:spcBef>
              <a:buFontTx/>
              <a:buChar char="•"/>
            </a:pPr>
            <a:endParaRPr lang="en-GB" altLang="en-US" smtClean="0">
              <a:ea typeface="ＭＳ Ｐゴシック" pitchFamily="34" charset="-128"/>
            </a:endParaRPr>
          </a:p>
          <a:p>
            <a:pPr marL="171450" indent="-171450" eaLnBrk="1" hangingPunct="1">
              <a:spcBef>
                <a:spcPct val="0"/>
              </a:spcBef>
              <a:buFontTx/>
              <a:buChar char="•"/>
            </a:pPr>
            <a:r>
              <a:rPr lang="en-GB" altLang="en-US" smtClean="0">
                <a:ea typeface="ＭＳ Ｐゴシック" pitchFamily="34" charset="-128"/>
              </a:rPr>
              <a:t>The user first logs in to jasmin-login1 and then uses the ssh command to log in to lotus. LOTUS can’t be accessed directly for security reasons).</a:t>
            </a:r>
          </a:p>
          <a:p>
            <a:pPr marL="171450" indent="-171450" eaLnBrk="1" hangingPunct="1">
              <a:spcBef>
                <a:spcPct val="0"/>
              </a:spcBef>
              <a:buFontTx/>
              <a:buChar char="•"/>
            </a:pPr>
            <a:endParaRPr lang="en-GB" altLang="en-US" smtClean="0">
              <a:ea typeface="ＭＳ Ｐゴシック" pitchFamily="34" charset="-128"/>
            </a:endParaRPr>
          </a:p>
          <a:p>
            <a:pPr marL="171450" indent="-171450" eaLnBrk="1" hangingPunct="1">
              <a:spcBef>
                <a:spcPct val="0"/>
              </a:spcBef>
              <a:buFontTx/>
              <a:buChar char="•"/>
            </a:pPr>
            <a:r>
              <a:rPr lang="en-GB" altLang="en-US" smtClean="0">
                <a:ea typeface="ＭＳ Ｐゴシック" pitchFamily="34" charset="-128"/>
              </a:rPr>
              <a:t>The bsub command (with various command line options) is used to submit the job. Options will include things like the name of the batch queue, how many processors are needed, how much memory and so on. “Command” is the name of the actual program that is to be executed, for example, it might be a regional climate model or a trajectory model.</a:t>
            </a:r>
          </a:p>
          <a:p>
            <a:pPr marL="171450" indent="-171450" eaLnBrk="1" hangingPunct="1">
              <a:spcBef>
                <a:spcPct val="0"/>
              </a:spcBef>
              <a:buFontTx/>
              <a:buChar char="•"/>
            </a:pPr>
            <a:endParaRPr lang="en-GB" altLang="en-US" smtClean="0">
              <a:ea typeface="ＭＳ Ｐゴシック" pitchFamily="34" charset="-128"/>
            </a:endParaRPr>
          </a:p>
          <a:p>
            <a:pPr marL="171450" indent="-171450" eaLnBrk="1" hangingPunct="1">
              <a:spcBef>
                <a:spcPct val="0"/>
              </a:spcBef>
              <a:buFontTx/>
              <a:buChar char="•"/>
            </a:pPr>
            <a:r>
              <a:rPr lang="en-GB" altLang="en-US" smtClean="0">
                <a:ea typeface="ＭＳ Ｐゴシック" pitchFamily="34" charset="-128"/>
              </a:rPr>
              <a:t>The bjobs command lists which jobs are currently known to the system. Each job has a unique number, assigned by the system: this is the jobid. The output from bjobs also shows which user owns the job, its current status (i.e is it waiting to run (pending), currently running, finished, etc.) This is rather like the “jug status” command we looked at earlier for Python jobs running on a desktop machine.</a:t>
            </a:r>
          </a:p>
          <a:p>
            <a:pPr marL="171450" indent="-171450" eaLnBrk="1" hangingPunct="1">
              <a:spcBef>
                <a:spcPct val="0"/>
              </a:spcBef>
              <a:buFontTx/>
              <a:buChar char="•"/>
            </a:pPr>
            <a:endParaRPr lang="en-GB" altLang="en-US" smtClean="0">
              <a:ea typeface="ＭＳ Ｐゴシック" pitchFamily="34" charset="-128"/>
            </a:endParaRPr>
          </a:p>
          <a:p>
            <a:pPr marL="171450" indent="-171450" eaLnBrk="1" hangingPunct="1">
              <a:spcBef>
                <a:spcPct val="0"/>
              </a:spcBef>
              <a:buFontTx/>
              <a:buChar char="•"/>
            </a:pPr>
            <a:r>
              <a:rPr lang="en-GB" altLang="en-US" smtClean="0">
                <a:ea typeface="ＭＳ Ｐゴシック" pitchFamily="34" charset="-128"/>
              </a:rPr>
              <a:t>A job can be cancelled before or during a run using the bkill command which takes the job_id as a command line argument.</a:t>
            </a:r>
          </a:p>
          <a:p>
            <a:pPr marL="171450" indent="-171450" eaLnBrk="1" hangingPunct="1">
              <a:spcBef>
                <a:spcPct val="0"/>
              </a:spcBef>
              <a:buFontTx/>
              <a:buChar char="•"/>
            </a:pPr>
            <a:endParaRPr lang="en-GB" altLang="en-US" smtClean="0">
              <a:ea typeface="ＭＳ Ｐゴシック" pitchFamily="34" charset="-128"/>
            </a:endParaRPr>
          </a:p>
          <a:p>
            <a:pPr marL="171450" indent="-171450" eaLnBrk="1" hangingPunct="1">
              <a:spcBef>
                <a:spcPct val="0"/>
              </a:spcBef>
              <a:buFontTx/>
              <a:buChar char="•"/>
            </a:pPr>
            <a:r>
              <a:rPr lang="en-GB" altLang="en-US" smtClean="0">
                <a:ea typeface="ＭＳ Ｐゴシック" pitchFamily="34" charset="-128"/>
              </a:rPr>
              <a:t>REVIEW: Are the question marks meant to be there?</a:t>
            </a:r>
          </a:p>
          <a:p>
            <a:pPr marL="171450" indent="-171450" eaLnBrk="1" hangingPunct="1">
              <a:spcBef>
                <a:spcPct val="0"/>
              </a:spcBef>
              <a:buFontTx/>
              <a:buChar char="•"/>
            </a:pPr>
            <a:endParaRPr lang="en-GB" altLang="en-US" smtClean="0">
              <a:ea typeface="ＭＳ Ｐゴシック" pitchFamily="34" charset="-128"/>
            </a:endParaRPr>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F36E9C45-6780-47E6-9F83-CE442756E9AE}" type="slidenum">
              <a:rPr lang="en-GB" altLang="en-US">
                <a:latin typeface="Arial" pitchFamily="34" charset="0"/>
              </a:rPr>
              <a:pPr eaLnBrk="1" hangingPunct="1">
                <a:spcBef>
                  <a:spcPct val="0"/>
                </a:spcBef>
              </a:pPr>
              <a:t>16</a:t>
            </a:fld>
            <a:endParaRPr lang="en-GB" altLang="en-US">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buFontTx/>
              <a:buChar char="•"/>
            </a:pPr>
            <a:r>
              <a:rPr lang="en-GB" altLang="en-US" smtClean="0"/>
              <a:t>Now let’s look at an example that lends itself to parallelisation by the creation of a large number of simultaneous processes…</a:t>
            </a:r>
          </a:p>
          <a:p>
            <a:pPr marL="171450" indent="-171450" eaLnBrk="1" hangingPunct="1">
              <a:buFontTx/>
              <a:buChar char="•"/>
            </a:pPr>
            <a:endParaRPr lang="en-GB" altLang="en-US" smtClean="0"/>
          </a:p>
          <a:p>
            <a:pPr marL="171450" indent="-171450" eaLnBrk="1" hangingPunct="1">
              <a:buFontTx/>
              <a:buChar char="•"/>
            </a:pPr>
            <a:r>
              <a:rPr lang="en-GB" altLang="en-US" smtClean="0"/>
              <a:t>CMIP5 stands for Climate Model Intercomparison Program, Phase 5. CMIP is a huge international program in which climate models developed independently by many groups around the world run standard sets of experiments, such as 100 year climate prediction simulations using a variety of greenhouse gas and natural forcings. Usually model ensembles are run in which the same experiment is repeated many times, for example, with slightly different initial states but keeping everything else the same. These ensembles are used to analyse the internal statistical variability of the models themselves. The running of standardised in the CMIP project then allows the performance of the different models to be compared and assessed. The simulations are run at various horizontal and vertical resolutions and solving the physics equations at varying time intervals, or time steps. The total quantity of data generated by an exercise like CMIP5 is in excess of 1 petabyte.</a:t>
            </a:r>
          </a:p>
          <a:p>
            <a:pPr marL="171450" indent="-171450" eaLnBrk="1" hangingPunct="1">
              <a:buFontTx/>
              <a:buChar char="•"/>
            </a:pPr>
            <a:endParaRPr lang="en-GB" altLang="en-US" smtClean="0"/>
          </a:p>
          <a:p>
            <a:pPr marL="171450" indent="-171450" eaLnBrk="1" hangingPunct="1">
              <a:buFontTx/>
              <a:buChar char="•"/>
            </a:pPr>
            <a:r>
              <a:rPr lang="en-GB" altLang="en-US" smtClean="0"/>
              <a:t>Suppose you want to see how a model performed in a particular experiment over one particular region of the earth’s surface. In this example, the area 80 to 140 degrees longitude and -30 to 40 degrees latitude has been chosen. You do not want to have to keep reading  and processing data for the whole globe every time you want to find out what is happening in that particular region. So you construct a smaller data set covering only the region  and variables of interest. </a:t>
            </a:r>
          </a:p>
          <a:p>
            <a:pPr marL="171450" indent="-171450" eaLnBrk="1" hangingPunct="1">
              <a:buFontTx/>
              <a:buChar char="•"/>
            </a:pPr>
            <a:endParaRPr lang="en-GB" altLang="en-US" smtClean="0"/>
          </a:p>
          <a:p>
            <a:pPr marL="171450" indent="-171450" eaLnBrk="1" hangingPunct="1">
              <a:buFontTx/>
              <a:buChar char="•"/>
            </a:pPr>
            <a:r>
              <a:rPr lang="en-GB" altLang="en-US" smtClean="0"/>
              <a:t>You want to look at 5 model variables which have been written out once every 6 hours of model simulation for the whole depth of the atmosphere. The experiment you are interested in is a model ensemble entitled r1i1p1.</a:t>
            </a:r>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27887BC-7CED-454D-B930-EB351BEA8821}" type="slidenum">
              <a:rPr lang="en-GB" altLang="en-US" smtClean="0">
                <a:latin typeface="Arial" charset="0"/>
              </a:rPr>
              <a:pPr eaLnBrk="1" hangingPunct="1">
                <a:spcBef>
                  <a:spcPct val="0"/>
                </a:spcBef>
              </a:pPr>
              <a:t>17</a:t>
            </a:fld>
            <a:endParaRPr lang="en-GB" altLang="en-US"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buFontTx/>
              <a:buChar char="•"/>
            </a:pPr>
            <a:r>
              <a:rPr lang="en-GB" altLang="en-US" smtClean="0"/>
              <a:t>Again let’s start by thinking about how you would go about extracting the data of interest if you were taking a linear approach…</a:t>
            </a:r>
          </a:p>
          <a:p>
            <a:pPr marL="171450" indent="-171450" eaLnBrk="1" hangingPunct="1">
              <a:buFontTx/>
              <a:buChar char="•"/>
            </a:pPr>
            <a:endParaRPr lang="en-GB" altLang="en-US" smtClean="0"/>
          </a:p>
          <a:p>
            <a:pPr marL="171450" indent="-171450" eaLnBrk="1" hangingPunct="1">
              <a:buFontTx/>
              <a:buChar char="•"/>
            </a:pPr>
            <a:r>
              <a:rPr lang="en-GB" altLang="en-US" smtClean="0"/>
              <a:t>You could make an output directory for each variable of interest, construct a list of all the model output files that contain that variable and then use a Python script to read the global data, extract only the grid points of interest and place them into a smaller array, then write out the smaller array to an output file. You would have to run the Python script once for each input file. This could be many, many files if you want 6 hourly data from a 100 year climate run and processing them sequentially would be extremely time consuming.</a:t>
            </a:r>
          </a:p>
          <a:p>
            <a:pPr marL="171450" indent="-171450" eaLnBrk="1" hangingPunct="1">
              <a:buFontTx/>
              <a:buChar char="•"/>
            </a:pPr>
            <a:endParaRPr lang="en-GB" altLang="en-US"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8322E16C-3631-41EA-AB57-133C624BBF35}" type="slidenum">
              <a:rPr lang="en-GB" altLang="en-US" smtClean="0">
                <a:latin typeface="Arial" charset="0"/>
              </a:rPr>
              <a:pPr eaLnBrk="1" hangingPunct="1">
                <a:spcBef>
                  <a:spcPct val="0"/>
                </a:spcBef>
              </a:pPr>
              <a:t>18</a:t>
            </a:fld>
            <a:endParaRPr lang="en-GB" altLang="en-US"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buFontTx/>
              <a:buChar char="•"/>
            </a:pPr>
            <a:r>
              <a:rPr lang="en-GB" altLang="en-US" smtClean="0"/>
              <a:t>So how can we parallelise the task so that it takes less time to work through all the files?</a:t>
            </a:r>
          </a:p>
          <a:p>
            <a:pPr marL="171450" indent="-171450" eaLnBrk="1" hangingPunct="1">
              <a:buFontTx/>
              <a:buChar char="•"/>
            </a:pPr>
            <a:endParaRPr lang="en-GB" altLang="en-US" smtClean="0"/>
          </a:p>
          <a:p>
            <a:pPr marL="171450" indent="-171450" eaLnBrk="1" hangingPunct="1">
              <a:buFontTx/>
              <a:buChar char="•"/>
            </a:pPr>
            <a:r>
              <a:rPr lang="en-GB" altLang="en-US" smtClean="0"/>
              <a:t>We start off in the same way by making output directories and a list of all the files we need to process. We already have a Python script that will process one file at a time. Now we write a bash shell script that uses bsub to submit a batch job to LOTUS once for every file in our input list. This will create a large number of batch jobs to run in parallel.</a:t>
            </a:r>
          </a:p>
          <a:p>
            <a:pPr marL="171450" indent="-171450" eaLnBrk="1" hangingPunct="1">
              <a:buFontTx/>
              <a:buChar char="•"/>
            </a:pPr>
            <a:endParaRPr lang="en-GB" altLang="en-US" smtClean="0"/>
          </a:p>
          <a:p>
            <a:pPr marL="171450" indent="-171450" eaLnBrk="1" hangingPunct="1">
              <a:buFontTx/>
              <a:buChar char="•"/>
            </a:pPr>
            <a:r>
              <a:rPr lang="en-GB" altLang="en-US" smtClean="0"/>
              <a:t>Will this work? Yes, because the LOTUS system allows an individual user to submit up to 200 jobs at once. They probably won’t all be executed at the same time, but that doesn’t really matter for this application – all we want is the end result. The LOTUS scheduler balances the load we are placing on the machine across the various computing resources as they become available. (At the same time it will no doubt be scheduling resources to be used by jobs submitted by other users). The jobs will run in parallel, independently of one another.</a:t>
            </a:r>
          </a:p>
          <a:p>
            <a:pPr marL="171450" indent="-171450" eaLnBrk="1" hangingPunct="1">
              <a:buFontTx/>
              <a:buChar char="•"/>
            </a:pPr>
            <a:endParaRPr lang="en-GB" altLang="en-US" smtClean="0"/>
          </a:p>
          <a:p>
            <a:pPr marL="171450" indent="-171450" eaLnBrk="1" hangingPunct="1">
              <a:buFontTx/>
              <a:buChar char="•"/>
            </a:pPr>
            <a:r>
              <a:rPr lang="en-GB" altLang="en-US" smtClean="0"/>
              <a:t>REVIEW: Is the limit of 200 the number of jobs you are allowed to have in queue at once, or is it the number you can have running at once? In the “Why” section the word “submit” seems to be used to describe creating the job requests and starting them running.</a:t>
            </a:r>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424A9025-C1FC-4431-85E4-C30C8E40EBAA}" type="slidenum">
              <a:rPr lang="en-GB" altLang="en-US" smtClean="0">
                <a:latin typeface="Arial" charset="0"/>
              </a:rPr>
              <a:pPr eaLnBrk="1" hangingPunct="1">
                <a:spcBef>
                  <a:spcPct val="0"/>
                </a:spcBef>
              </a:pPr>
              <a:t>19</a:t>
            </a:fld>
            <a:endParaRPr lang="en-GB" altLang="en-US"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buFontTx/>
              <a:buChar char="•"/>
            </a:pPr>
            <a:r>
              <a:rPr lang="en-GB" altLang="en-US" smtClean="0"/>
              <a:t>So how can we parallelise the task so that it takes less time to work through all the files?</a:t>
            </a:r>
          </a:p>
          <a:p>
            <a:pPr marL="171450" indent="-171450" eaLnBrk="1" hangingPunct="1">
              <a:buFontTx/>
              <a:buChar char="•"/>
            </a:pPr>
            <a:endParaRPr lang="en-GB" altLang="en-US" smtClean="0"/>
          </a:p>
          <a:p>
            <a:pPr marL="171450" indent="-171450" eaLnBrk="1" hangingPunct="1">
              <a:buFontTx/>
              <a:buChar char="•"/>
            </a:pPr>
            <a:r>
              <a:rPr lang="en-GB" altLang="en-US" smtClean="0"/>
              <a:t>We start off in the same way by making output directories and a list of all the files we need to process. We already have a Python script that will process one file at a time. Now we write a bash shell script that uses bsub to submit a batch job to LOTUS once for every file in our input list. This will create a large number of batch jobs to run in parallel.</a:t>
            </a:r>
          </a:p>
          <a:p>
            <a:pPr marL="171450" indent="-171450" eaLnBrk="1" hangingPunct="1">
              <a:buFontTx/>
              <a:buChar char="•"/>
            </a:pPr>
            <a:endParaRPr lang="en-GB" altLang="en-US" smtClean="0"/>
          </a:p>
          <a:p>
            <a:pPr marL="171450" indent="-171450" eaLnBrk="1" hangingPunct="1">
              <a:buFontTx/>
              <a:buChar char="•"/>
            </a:pPr>
            <a:r>
              <a:rPr lang="en-GB" altLang="en-US" smtClean="0"/>
              <a:t>Will this work? Yes, because the LOTUS system allows an individual user to submit up to 200 jobs at once. They probably won’t all be executed at the same time, but that doesn’t really matter for this application – all we want is the end result. The LOTUS scheduler balances the load we are placing on the machine across the various computing resources as they become available. (At the same time it will no doubt be scheduling resources to be used by jobs submitted by other users). The jobs will run in parallel, independently of one another.</a:t>
            </a:r>
          </a:p>
          <a:p>
            <a:pPr marL="171450" indent="-171450" eaLnBrk="1" hangingPunct="1">
              <a:buFontTx/>
              <a:buChar char="•"/>
            </a:pPr>
            <a:endParaRPr lang="en-GB" altLang="en-US" smtClean="0"/>
          </a:p>
          <a:p>
            <a:pPr marL="171450" indent="-171450" eaLnBrk="1" hangingPunct="1">
              <a:buFontTx/>
              <a:buChar char="•"/>
            </a:pPr>
            <a:r>
              <a:rPr lang="en-GB" altLang="en-US" smtClean="0"/>
              <a:t>REVIEW: Is the limit of 200 the number of jobs you are allowed to have in queue at once, or is it the number you can have running at once? In the “Why” section the word “submit” seems to be used to describe creating the job requests and starting them running.</a:t>
            </a:r>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424A9025-C1FC-4431-85E4-C30C8E40EBAA}" type="slidenum">
              <a:rPr lang="en-GB" altLang="en-US" smtClean="0">
                <a:latin typeface="Arial" charset="0"/>
              </a:rPr>
              <a:pPr eaLnBrk="1" hangingPunct="1">
                <a:spcBef>
                  <a:spcPct val="0"/>
                </a:spcBef>
              </a:pPr>
              <a:t>20</a:t>
            </a:fld>
            <a:endParaRPr lang="en-GB" altLang="en-US"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xfrm>
            <a:off x="1143000" y="685800"/>
            <a:ext cx="4572000" cy="3429000"/>
          </a:xfrm>
          <a:prstGeom prst="rect">
            <a:avLst/>
          </a:prstGeom>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latin typeface="Lucida Grande"/>
                <a:ea typeface="ヒラギノ角ゴ Pro W3"/>
              </a:rPr>
              <a:t>Three users (left column) have jobs in the queue (middle column) which are waiting to run on the cluster (right column). As the blue user's job finishes (middle row), all three users could potentially use the two job slots that become available. However, the orange and purple users already have jobs running, whereas the blue user does not, and as such it is the blue user's jobs that are run (bottom row).</a:t>
            </a:r>
          </a:p>
          <a:p>
            <a:endParaRPr lang="en-GB" altLang="en-US" smtClean="0">
              <a:latin typeface="Lucida Grande"/>
              <a:ea typeface="ヒラギノ角ゴ Pro W3"/>
            </a:endParaRPr>
          </a:p>
        </p:txBody>
      </p:sp>
      <p:sp>
        <p:nvSpPr>
          <p:cNvPr id="4" name="Slide Number Placeholder 3"/>
          <p:cNvSpPr>
            <a:spLocks noGrp="1"/>
          </p:cNvSpPr>
          <p:nvPr>
            <p:ph type="sldNum" sz="quarter" idx="5"/>
          </p:nvPr>
        </p:nvSpPr>
        <p:spPr/>
        <p:txBody>
          <a:bodyPr/>
          <a:lstStyle/>
          <a:p>
            <a:pPr>
              <a:defRPr/>
            </a:pPr>
            <a:fld id="{4EB71CCF-EC6B-4CEF-8E52-191DC5BA3863}" type="slidenum">
              <a:rPr lang="en-US" smtClean="0"/>
              <a:pPr>
                <a:defRPr/>
              </a:pPr>
              <a:t>21</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smtClean="0">
                <a:ea typeface="ＭＳ Ｐゴシック" pitchFamily="34" charset="-128"/>
              </a:rPr>
              <a:t>This slide reminds us of the things we need to take into account when deciding whether and how to re-factor our code. Re-factoring does not necessarily mean parallelising – indeed we may choose to split our code into separate logical steps and run them sequentially. The constraints of our computing resources may still mean that we need to redesign our code, for example, if we have a task that needs a lot of memory. Running out of memory will cause a computer program to crash, even if the logic is sound. In this case we have to break the task down into smaller chunks even if we run all the code sequentially. If the code works, but takes a very long time to complete, it may be a candidate for parallelisation. Running on multiple processors may also increase the amount of memory your code can access.</a:t>
            </a:r>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C72E9F1B-0060-43F5-994D-F28BCAC67C27}" type="slidenum">
              <a:rPr lang="en-GB" altLang="en-US">
                <a:latin typeface="Arial" pitchFamily="34" charset="0"/>
              </a:rPr>
              <a:pPr eaLnBrk="1" hangingPunct="1">
                <a:spcBef>
                  <a:spcPct val="0"/>
                </a:spcBef>
              </a:pPr>
              <a:t>22</a:t>
            </a:fld>
            <a:endParaRPr lang="en-GB" altLang="en-US">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defRPr/>
            </a:pPr>
            <a:r>
              <a:rPr lang="en-GB" dirty="0" smtClean="0">
                <a:ea typeface="+mn-ea"/>
                <a:cs typeface="+mn-cs"/>
              </a:rPr>
              <a:t>Here is an example of needing to re-factor code because it uses too much memory.</a:t>
            </a:r>
          </a:p>
          <a:p>
            <a:pPr marL="171450" indent="-171450">
              <a:buFont typeface="Arial" panose="020B0604020202020204" pitchFamily="34" charset="0"/>
              <a:buChar char="•"/>
              <a:defRPr/>
            </a:pPr>
            <a:endParaRPr lang="en-GB" dirty="0" smtClean="0">
              <a:ea typeface="+mn-ea"/>
              <a:cs typeface="+mn-cs"/>
            </a:endParaRPr>
          </a:p>
          <a:p>
            <a:pPr marL="171450" indent="-171450">
              <a:buFont typeface="Arial" panose="020B0604020202020204" pitchFamily="34" charset="0"/>
              <a:buChar char="•"/>
              <a:defRPr/>
            </a:pPr>
            <a:r>
              <a:rPr lang="en-GB" dirty="0" smtClean="0">
                <a:ea typeface="+mn-ea"/>
                <a:cs typeface="+mn-cs"/>
              </a:rPr>
              <a:t>A software tool is trying to calculate averages of multiple variables all held in a single dataset.</a:t>
            </a:r>
          </a:p>
          <a:p>
            <a:pPr marL="171450" indent="-171450">
              <a:buFont typeface="Arial" panose="020B0604020202020204" pitchFamily="34" charset="0"/>
              <a:buChar char="•"/>
              <a:defRPr/>
            </a:pPr>
            <a:endParaRPr lang="en-GB" dirty="0" smtClean="0">
              <a:ea typeface="+mn-ea"/>
              <a:cs typeface="+mn-cs"/>
            </a:endParaRPr>
          </a:p>
          <a:p>
            <a:pPr marL="171450" indent="-171450">
              <a:buFont typeface="Arial" panose="020B0604020202020204" pitchFamily="34" charset="0"/>
              <a:buChar char="•"/>
              <a:defRPr/>
            </a:pPr>
            <a:r>
              <a:rPr lang="en-GB" dirty="0" smtClean="0">
                <a:ea typeface="+mn-ea"/>
                <a:cs typeface="+mn-cs"/>
              </a:rPr>
              <a:t>A simple solution would be to concentrate on one variable at a time and only read that in to memory instead of the entire dataset.</a:t>
            </a:r>
          </a:p>
          <a:p>
            <a:pPr>
              <a:buFont typeface="Arial" panose="020B0604020202020204" pitchFamily="34" charset="0"/>
              <a:buNone/>
              <a:defRPr/>
            </a:pPr>
            <a:endParaRPr lang="en-GB" dirty="0" smtClean="0">
              <a:ea typeface="+mn-ea"/>
              <a:cs typeface="+mn-cs"/>
            </a:endParaRPr>
          </a:p>
          <a:p>
            <a:pPr marL="171450" indent="-171450">
              <a:buFont typeface="Arial" panose="020B0604020202020204" pitchFamily="34" charset="0"/>
              <a:buChar char="•"/>
              <a:defRPr/>
            </a:pPr>
            <a:r>
              <a:rPr lang="en-GB" dirty="0" smtClean="0">
                <a:ea typeface="+mn-ea"/>
                <a:cs typeface="+mn-cs"/>
              </a:rPr>
              <a:t>Another way would be to calculate averages for shorter periods rather than the whole period at once (rather like our Jug example for monthly means).</a:t>
            </a:r>
            <a:endParaRPr lang="en-GB" dirty="0">
              <a:ea typeface="+mn-ea"/>
              <a:cs typeface="+mn-cs"/>
            </a:endParaRPr>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3EF87089-DC02-465A-9AF5-8E8782E58470}" type="slidenum">
              <a:rPr lang="en-GB" altLang="en-US">
                <a:latin typeface="Arial" pitchFamily="34" charset="0"/>
              </a:rPr>
              <a:pPr eaLnBrk="1" hangingPunct="1">
                <a:spcBef>
                  <a:spcPct val="0"/>
                </a:spcBef>
              </a:pPr>
              <a:t>23</a:t>
            </a:fld>
            <a:endParaRPr lang="en-GB" altLang="en-US">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dirty="0" smtClean="0">
                <a:ea typeface="ＭＳ Ｐゴシック" pitchFamily="34" charset="-128"/>
              </a:rPr>
              <a:t>Big Data is a hot topic. This pretty diagram, courtesy of IBM, tells us about the four “Vs” that are typically used to identify “Big Data”:</a:t>
            </a:r>
          </a:p>
          <a:p>
            <a:pPr eaLnBrk="1" hangingPunct="1">
              <a:spcBef>
                <a:spcPct val="0"/>
              </a:spcBef>
            </a:pPr>
            <a:endParaRPr lang="en-GB" altLang="en-US" dirty="0" smtClean="0">
              <a:ea typeface="ＭＳ Ｐゴシック" pitchFamily="34" charset="-128"/>
            </a:endParaRPr>
          </a:p>
          <a:p>
            <a:pPr eaLnBrk="1" hangingPunct="1">
              <a:spcBef>
                <a:spcPct val="0"/>
              </a:spcBef>
            </a:pPr>
            <a:r>
              <a:rPr lang="en-GB" altLang="en-US" dirty="0" smtClean="0">
                <a:ea typeface="ＭＳ Ｐゴシック" pitchFamily="34" charset="-128"/>
              </a:rPr>
              <a:t> - Firstly, there is Volume, talk briefly about some of the text/graphics [click], explain what a Zettabyte is, [click]</a:t>
            </a:r>
          </a:p>
          <a:p>
            <a:pPr eaLnBrk="1" hangingPunct="1">
              <a:spcBef>
                <a:spcPct val="0"/>
              </a:spcBef>
            </a:pPr>
            <a:r>
              <a:rPr lang="en-GB" altLang="en-US" dirty="0" smtClean="0">
                <a:ea typeface="ＭＳ Ｐゴシック" pitchFamily="34" charset="-128"/>
              </a:rPr>
              <a:t> - Then, there is Variety, talk briefly about some of the text/graphics [click], </a:t>
            </a:r>
          </a:p>
          <a:p>
            <a:pPr eaLnBrk="1" hangingPunct="1">
              <a:spcBef>
                <a:spcPct val="0"/>
              </a:spcBef>
            </a:pPr>
            <a:r>
              <a:rPr lang="en-GB" altLang="en-US" dirty="0" smtClean="0">
                <a:ea typeface="ＭＳ Ｐゴシック" pitchFamily="34" charset="-128"/>
              </a:rPr>
              <a:t> - Then, Velocity, which is about throughput, mention the text/graphics... [click],</a:t>
            </a:r>
          </a:p>
          <a:p>
            <a:pPr eaLnBrk="1" hangingPunct="1">
              <a:spcBef>
                <a:spcPct val="0"/>
              </a:spcBef>
            </a:pPr>
            <a:r>
              <a:rPr lang="en-GB" altLang="en-US" dirty="0" smtClean="0">
                <a:ea typeface="ＭＳ Ｐゴシック" pitchFamily="34" charset="-128"/>
              </a:rPr>
              <a:t> - and finally, Veracity, how much do you trust the data you are using/producing?</a:t>
            </a: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12520244-4ED5-4297-A822-1664305641AC}" type="slidenum">
              <a:rPr lang="en-GB" altLang="en-US">
                <a:latin typeface="Arial" pitchFamily="34" charset="0"/>
              </a:rPr>
              <a:pPr eaLnBrk="1" hangingPunct="1">
                <a:spcBef>
                  <a:spcPct val="0"/>
                </a:spcBef>
              </a:pPr>
              <a:t>2</a:t>
            </a:fld>
            <a:endParaRPr lang="en-GB" altLang="en-US">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smtClean="0">
                <a:ea typeface="ＭＳ Ｐゴシック" pitchFamily="34" charset="-128"/>
              </a:rPr>
              <a:t>For much more information about parallel processing tools for Python programmers here is a useful link.</a:t>
            </a:r>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3A8F3E43-34D8-4C23-8F91-4A316D0A4309}" type="slidenum">
              <a:rPr lang="en-GB" altLang="en-US">
                <a:latin typeface="Arial" pitchFamily="34" charset="0"/>
              </a:rPr>
              <a:pPr eaLnBrk="1" hangingPunct="1">
                <a:spcBef>
                  <a:spcPct val="0"/>
                </a:spcBef>
              </a:pPr>
              <a:t>24</a:t>
            </a:fld>
            <a:endParaRPr lang="en-GB" altLang="en-US">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smtClean="0">
                <a:ea typeface="ＭＳ Ｐゴシック" pitchFamily="34" charset="-128"/>
              </a:rPr>
              <a:t>Some statistics for the CMIP5 exercise that we referred to earlier. The phrase “Big Data” was coined to describe datasets of this sort of proportion. Analysing this quantity of data to realise its full scientific value is an ongoing challenge!</a:t>
            </a:r>
          </a:p>
        </p:txBody>
      </p:sp>
      <p:sp>
        <p:nvSpPr>
          <p:cNvPr id="921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52C51BDA-37B1-415A-84AC-07FC52F4A408}" type="slidenum">
              <a:rPr lang="en-GB" altLang="en-US">
                <a:latin typeface="Arial" pitchFamily="34" charset="0"/>
              </a:rPr>
              <a:pPr eaLnBrk="1" hangingPunct="1">
                <a:spcBef>
                  <a:spcPct val="0"/>
                </a:spcBef>
              </a:pPr>
              <a:t>25</a:t>
            </a:fld>
            <a:endParaRPr lang="en-GB" altLang="en-US">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smtClean="0">
                <a:ea typeface="ＭＳ Ｐゴシック" pitchFamily="34" charset="-128"/>
              </a:rPr>
              <a:t>Here are some ways in which the “Big Data” challenge will continue to affect the way that scientists need to work.</a:t>
            </a:r>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D8FED8C3-BC7B-4A46-ABB3-F440BB518B34}" type="slidenum">
              <a:rPr lang="en-GB" altLang="en-US">
                <a:latin typeface="Arial" pitchFamily="34" charset="0"/>
              </a:rPr>
              <a:pPr eaLnBrk="1" hangingPunct="1">
                <a:spcBef>
                  <a:spcPct val="0"/>
                </a:spcBef>
              </a:pPr>
              <a:t>26</a:t>
            </a:fld>
            <a:endParaRPr lang="en-GB" altLang="en-US">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smtClean="0">
                <a:ea typeface="ＭＳ Ｐゴシック" pitchFamily="34" charset="-128"/>
              </a:rPr>
              <a:t>And some further reading …</a:t>
            </a:r>
          </a:p>
        </p:txBody>
      </p:sp>
      <p:sp>
        <p:nvSpPr>
          <p:cNvPr id="942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D0C8B269-985A-4B07-8F59-F1398872D041}" type="slidenum">
              <a:rPr lang="en-GB" altLang="en-US">
                <a:latin typeface="Arial" pitchFamily="34" charset="0"/>
              </a:rPr>
              <a:pPr eaLnBrk="1" hangingPunct="1">
                <a:spcBef>
                  <a:spcPct val="0"/>
                </a:spcBef>
              </a:pPr>
              <a:t>27</a:t>
            </a:fld>
            <a:endParaRPr lang="en-GB" altLang="en-US">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spcBef>
                <a:spcPct val="0"/>
              </a:spcBef>
              <a:buFontTx/>
              <a:buChar char="•"/>
            </a:pPr>
            <a:r>
              <a:rPr lang="en-GB" altLang="en-US" smtClean="0">
                <a:ea typeface="ＭＳ Ｐゴシック" pitchFamily="34" charset="-128"/>
              </a:rPr>
              <a:t>Climate models, NWP (Numerical Weather Prediction) models, atmospheric chemistry models, ocean models, sea-ice models, and vegetation and land surface models are all examples of scientific computer code that are designed to run on parallel processing machines. They have been handled in this way since at least the 1980s. The computations required to run a complex global or regional model at high horizontal or vertical resolution could not be achieved on reasonable time-scales unless parallelisation is used. Typically the model is split into geographical regions, each processing unit on a supercomputer performs the calculations for a number of grid-points, the results are shared with neighbouring processors and then the model run continues with the next time step.</a:t>
            </a:r>
          </a:p>
          <a:p>
            <a:pPr marL="171450" indent="-171450" eaLnBrk="1" hangingPunct="1">
              <a:spcBef>
                <a:spcPct val="0"/>
              </a:spcBef>
              <a:buFontTx/>
              <a:buChar char="•"/>
            </a:pPr>
            <a:endParaRPr lang="en-GB" altLang="en-US" smtClean="0">
              <a:ea typeface="ＭＳ Ｐゴシック" pitchFamily="34" charset="-128"/>
            </a:endParaRPr>
          </a:p>
          <a:p>
            <a:pPr marL="171450" indent="-171450" eaLnBrk="1" hangingPunct="1">
              <a:spcBef>
                <a:spcPct val="0"/>
              </a:spcBef>
              <a:buFontTx/>
              <a:buChar char="•"/>
            </a:pPr>
            <a:r>
              <a:rPr lang="en-GB" altLang="en-US" smtClean="0">
                <a:ea typeface="ＭＳ Ｐゴシック" pitchFamily="34" charset="-128"/>
              </a:rPr>
              <a:t>By contrast, the analysis of data (whether observed or modelled) has, until much more recently, tended to be run sequentially (i.e. one calculation at a time on a single processor). There are a number of reasons for this (listed on slide).</a:t>
            </a:r>
          </a:p>
          <a:p>
            <a:pPr marL="171450" indent="-171450" eaLnBrk="1" hangingPunct="1">
              <a:spcBef>
                <a:spcPct val="0"/>
              </a:spcBef>
              <a:buFontTx/>
              <a:buChar char="•"/>
            </a:pPr>
            <a:endParaRPr lang="en-GB" altLang="en-US" smtClean="0">
              <a:ea typeface="ＭＳ Ｐゴシック" pitchFamily="34" charset="-128"/>
            </a:endParaRPr>
          </a:p>
          <a:p>
            <a:pPr marL="171450" indent="-171450" eaLnBrk="1" hangingPunct="1">
              <a:spcBef>
                <a:spcPct val="0"/>
              </a:spcBef>
              <a:buFontTx/>
              <a:buChar char="•"/>
            </a:pPr>
            <a:r>
              <a:rPr lang="en-GB" altLang="en-US" smtClean="0">
                <a:ea typeface="ＭＳ Ｐゴシック" pitchFamily="34" charset="-128"/>
              </a:rPr>
              <a:t>As supercomputer power has increased, so has the complexity of numerical models. More processing power means that a model can be run at higher resolution, say 50 km in the horizontal instead of 200 km and 100 levels in the vertical instead of 10. More physical and chemical processes can also be included because scientific understanding has improved and because the calculations can now be done on reasonable timescales. Models (especially climate models) are also run repeatedly in large ensembles to allow proper analysis of the statistical variation arising from slight differences in the model physics or starting conditions. Ensembles, higher resolution and additional numbers of calculated parameters have all served to create an explosion in recent years of the quantity of data that are being generated. These must all be stored somewhere and to be effectively analysed the task now needs a parallel approach akin to that of running the models themselves. Also, scientists are better trained in how to use parallel computing techniques to perform their analyses.</a:t>
            </a:r>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69FC99B1-BEAB-40C9-B048-F0478E12B60C}" type="slidenum">
              <a:rPr lang="en-GB" altLang="en-US">
                <a:latin typeface="Arial" pitchFamily="34" charset="0"/>
              </a:rPr>
              <a:pPr eaLnBrk="1" hangingPunct="1">
                <a:spcBef>
                  <a:spcPct val="0"/>
                </a:spcBef>
              </a:pPr>
              <a:t>3</a:t>
            </a:fld>
            <a:endParaRPr lang="en-GB" altLang="en-US">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smtClean="0">
                <a:ea typeface="ＭＳ Ｐゴシック" pitchFamily="34" charset="-128"/>
              </a:rPr>
              <a:t>Talk through the definitions....</a:t>
            </a:r>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DB98D1DB-FFC8-442F-84B8-20D6DBE72343}" type="slidenum">
              <a:rPr lang="en-GB" altLang="en-US">
                <a:latin typeface="Arial" pitchFamily="34" charset="0"/>
              </a:rPr>
              <a:pPr eaLnBrk="1" hangingPunct="1">
                <a:spcBef>
                  <a:spcPct val="0"/>
                </a:spcBef>
              </a:pPr>
              <a:t>4</a:t>
            </a:fld>
            <a:endParaRPr lang="en-GB" altLang="en-US">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smtClean="0">
                <a:ea typeface="ＭＳ Ｐゴシック" pitchFamily="34" charset="-128"/>
              </a:rPr>
              <a:t>A “Thread” or a “Thread of Execution” is defined in computer science as the smallest unit that can be scheduled in an operating system. Threads are normally created by a computer program running on a single processor which then splits (forks) between two or more parallel tasks. The overall task is called a “process”. The threads share the memory and code of the process and the values of its variables.</a:t>
            </a:r>
          </a:p>
          <a:p>
            <a:pPr eaLnBrk="1" hangingPunct="1">
              <a:spcBef>
                <a:spcPct val="0"/>
              </a:spcBef>
            </a:pPr>
            <a:endParaRPr lang="en-GB" altLang="en-US" smtClean="0">
              <a:ea typeface="ＭＳ Ｐゴシック" pitchFamily="34" charset="-128"/>
            </a:endParaRPr>
          </a:p>
          <a:p>
            <a:pPr eaLnBrk="1" hangingPunct="1">
              <a:spcBef>
                <a:spcPct val="0"/>
              </a:spcBef>
            </a:pPr>
            <a:r>
              <a:rPr lang="en-GB" altLang="en-US" smtClean="0">
                <a:ea typeface="ＭＳ Ｐゴシック" pitchFamily="34" charset="-128"/>
              </a:rPr>
              <a:t>REVIEW: Paraphrased threads description from http://www.python-course.eu/threads.php</a:t>
            </a:r>
          </a:p>
          <a:p>
            <a:pPr eaLnBrk="1" hangingPunct="1">
              <a:spcBef>
                <a:spcPct val="0"/>
              </a:spcBef>
            </a:pPr>
            <a:endParaRPr lang="en-GB" altLang="en-US" smtClean="0">
              <a:ea typeface="ＭＳ Ｐゴシック" pitchFamily="34" charset="-128"/>
            </a:endParaRPr>
          </a:p>
          <a:p>
            <a:pPr eaLnBrk="1" hangingPunct="1">
              <a:spcBef>
                <a:spcPct val="0"/>
              </a:spcBef>
            </a:pPr>
            <a:r>
              <a:rPr lang="en-GB" altLang="en-US" smtClean="0">
                <a:ea typeface="ＭＳ Ｐゴシック" pitchFamily="34" charset="-128"/>
              </a:rPr>
              <a:t>REVIEW: Inserted threads graphic</a:t>
            </a:r>
          </a:p>
          <a:p>
            <a:pPr eaLnBrk="1" hangingPunct="1">
              <a:spcBef>
                <a:spcPct val="0"/>
              </a:spcBef>
            </a:pPr>
            <a:endParaRPr lang="en-GB" altLang="en-US" smtClean="0">
              <a:ea typeface="ＭＳ Ｐゴシック" pitchFamily="34" charset="-128"/>
            </a:endParaRPr>
          </a:p>
          <a:p>
            <a:pPr eaLnBrk="1" hangingPunct="1">
              <a:spcBef>
                <a:spcPct val="0"/>
              </a:spcBef>
            </a:pPr>
            <a:r>
              <a:rPr lang="en-GB" altLang="en-US" smtClean="0">
                <a:ea typeface="ＭＳ Ｐゴシック" pitchFamily="34" charset="-128"/>
              </a:rPr>
              <a:t>REVIEW: Highlighted the word “threads” in red.</a:t>
            </a:r>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24758A4B-3DCE-4B4C-AF87-476477236FCD}" type="slidenum">
              <a:rPr lang="en-GB" altLang="en-US">
                <a:latin typeface="Arial" pitchFamily="34" charset="0"/>
              </a:rPr>
              <a:pPr eaLnBrk="1" hangingPunct="1">
                <a:spcBef>
                  <a:spcPct val="0"/>
                </a:spcBef>
              </a:pPr>
              <a:t>5</a:t>
            </a:fld>
            <a:endParaRPr lang="en-GB" altLang="en-US">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spcBef>
                <a:spcPct val="0"/>
              </a:spcBef>
              <a:buFontTx/>
              <a:buChar char="•"/>
            </a:pPr>
            <a:r>
              <a:rPr lang="en-GB" altLang="en-US" smtClean="0">
                <a:ea typeface="ＭＳ Ｐゴシック" pitchFamily="34" charset="-128"/>
              </a:rPr>
              <a:t>A lot can be done with:</a:t>
            </a:r>
          </a:p>
          <a:p>
            <a:pPr marL="628650" lvl="1" indent="-171450" eaLnBrk="1" hangingPunct="1">
              <a:spcBef>
                <a:spcPct val="0"/>
              </a:spcBef>
              <a:buFont typeface="Wingdings" pitchFamily="2" charset="2"/>
              <a:buChar char="v"/>
            </a:pPr>
            <a:r>
              <a:rPr lang="en-GB" altLang="en-US" smtClean="0">
                <a:ea typeface="ＭＳ Ｐゴシック" pitchFamily="34" charset="-128"/>
              </a:rPr>
              <a:t>Batch processing – this is where a process or “job” is designed to run on a computer without the need for any interactive input from a user, e.g. typing something at the keyboard or mouse clicks, while it is running. Any input must be placed in a file which the program then reads to control its actions. The computer can then run several similar processes with different input files at the same time.</a:t>
            </a:r>
          </a:p>
          <a:p>
            <a:pPr marL="628650" lvl="1" indent="-171450" eaLnBrk="1" hangingPunct="1">
              <a:spcBef>
                <a:spcPct val="0"/>
              </a:spcBef>
              <a:buFont typeface="Wingdings" pitchFamily="2" charset="2"/>
              <a:buChar char="v"/>
            </a:pPr>
            <a:r>
              <a:rPr lang="en-GB" altLang="en-US" smtClean="0">
                <a:ea typeface="ＭＳ Ｐゴシック" pitchFamily="34" charset="-128"/>
              </a:rPr>
              <a:t>The process of performing data analysis may not  need to be done as one long continuous process. Splitting the task up into separate logical steps can increase efficiency.</a:t>
            </a:r>
          </a:p>
          <a:p>
            <a:pPr marL="628650" lvl="1" indent="-171450" eaLnBrk="1" hangingPunct="1">
              <a:spcBef>
                <a:spcPct val="0"/>
              </a:spcBef>
              <a:buFont typeface="Wingdings" pitchFamily="2" charset="2"/>
              <a:buChar char="v"/>
            </a:pPr>
            <a:r>
              <a:rPr lang="en-GB" altLang="en-US" smtClean="0">
                <a:ea typeface="ＭＳ Ｐゴシック" pitchFamily="34" charset="-128"/>
              </a:rPr>
              <a:t>Many tools are available to help with the task of maximising the efficient use of computing resources. “Schedulers” are programs that look at all the processes that are currently running on a computer, including any batch processing jobs that may have been submitted, and automatically decide how best to apportion resources such as the number of processing units and the amount of memory to each of them. As one job finishes and frees up computing resources, the scheduler starts another job running.</a:t>
            </a:r>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24B4E409-A4BD-4750-9C80-94D140BD0CE2}" type="slidenum">
              <a:rPr lang="en-GB" altLang="en-US">
                <a:latin typeface="Arial" pitchFamily="34" charset="0"/>
              </a:rPr>
              <a:pPr eaLnBrk="1" hangingPunct="1">
                <a:spcBef>
                  <a:spcPct val="0"/>
                </a:spcBef>
              </a:pPr>
              <a:t>6</a:t>
            </a:fld>
            <a:endParaRPr lang="en-GB" altLang="en-US">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smtClean="0">
                <a:ea typeface="ＭＳ Ｐゴシック" pitchFamily="34" charset="-128"/>
              </a:rPr>
              <a:t>By “out of hand”, we mean that you need to tell the computer the order in which different parts of your code should be run. If code A is dependent on code B then you need to put code A on halt until code B has run.</a:t>
            </a:r>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BB57041D-E69E-4407-A783-1CE670D69D45}" type="slidenum">
              <a:rPr lang="en-GB" altLang="en-US">
                <a:latin typeface="Arial" pitchFamily="34" charset="0"/>
              </a:rPr>
              <a:pPr eaLnBrk="1" hangingPunct="1">
                <a:spcBef>
                  <a:spcPct val="0"/>
                </a:spcBef>
              </a:pPr>
              <a:t>7</a:t>
            </a:fld>
            <a:endParaRPr lang="en-GB" altLang="en-US">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smtClean="0">
                <a:ea typeface="ＭＳ Ｐゴシック" pitchFamily="34" charset="-128"/>
              </a:rPr>
              <a:t>Let’s take a simple example of splitting up a large task into smaller ones that can be executed in parallel…</a:t>
            </a:r>
          </a:p>
          <a:p>
            <a:pPr eaLnBrk="1" hangingPunct="1">
              <a:spcBef>
                <a:spcPct val="0"/>
              </a:spcBef>
            </a:pPr>
            <a:endParaRPr lang="en-GB" altLang="en-US" smtClean="0">
              <a:ea typeface="ＭＳ Ｐゴシック" pitchFamily="34" charset="-128"/>
            </a:endParaRPr>
          </a:p>
          <a:p>
            <a:pPr eaLnBrk="1" hangingPunct="1">
              <a:spcBef>
                <a:spcPct val="0"/>
              </a:spcBef>
              <a:buFontTx/>
              <a:buChar char="•"/>
            </a:pPr>
            <a:r>
              <a:rPr lang="en-GB" altLang="en-US" smtClean="0">
                <a:ea typeface="ＭＳ Ｐゴシック" pitchFamily="34" charset="-128"/>
              </a:rPr>
              <a:t>Say you have a very large number of files (100,000) each of which contains the complete text of the book. You want to find all the lines from all the books that contain the word “dog”.</a:t>
            </a:r>
          </a:p>
          <a:p>
            <a:pPr eaLnBrk="1" hangingPunct="1">
              <a:spcBef>
                <a:spcPct val="0"/>
              </a:spcBef>
              <a:buFontTx/>
              <a:buChar char="•"/>
            </a:pPr>
            <a:endParaRPr lang="en-GB" altLang="en-US" smtClean="0">
              <a:ea typeface="ＭＳ Ｐゴシック" pitchFamily="34" charset="-128"/>
            </a:endParaRPr>
          </a:p>
          <a:p>
            <a:pPr eaLnBrk="1" hangingPunct="1">
              <a:spcBef>
                <a:spcPct val="0"/>
              </a:spcBef>
              <a:buFontTx/>
              <a:buChar char="•"/>
            </a:pPr>
            <a:r>
              <a:rPr lang="en-GB" altLang="en-US" smtClean="0">
                <a:ea typeface="ＭＳ Ｐゴシック" pitchFamily="34" charset="-128"/>
              </a:rPr>
              <a:t>You could do this in a linear way. One piece of code (represented here by the arrow) opens each file in turn, reads its entire contents one line at a time, checks for a match with the word “dog” and if it finds one writes out the line to a huge output file. In theory, a short script using the linux command “grep”, which matches characters called “regular expressions” could achieve the desired result. But doing it this way might take days, weeks or months to complete, depending on the speed of your computer!</a:t>
            </a:r>
          </a:p>
          <a:p>
            <a:pPr eaLnBrk="1" hangingPunct="1">
              <a:spcBef>
                <a:spcPct val="0"/>
              </a:spcBef>
              <a:buFontTx/>
              <a:buChar char="•"/>
            </a:pPr>
            <a:endParaRPr lang="en-GB" altLang="en-US" smtClean="0">
              <a:ea typeface="ＭＳ Ｐゴシック" pitchFamily="34" charset="-128"/>
            </a:endParaRPr>
          </a:p>
          <a:p>
            <a:pPr eaLnBrk="1" hangingPunct="1">
              <a:spcBef>
                <a:spcPct val="0"/>
              </a:spcBef>
              <a:buFontTx/>
              <a:buChar char="•"/>
            </a:pPr>
            <a:r>
              <a:rPr lang="en-GB" altLang="en-US" smtClean="0">
                <a:ea typeface="ＭＳ Ｐゴシック" pitchFamily="34" charset="-128"/>
              </a:rPr>
              <a:t>So is there a better way?</a:t>
            </a:r>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1243EF8B-61D7-4670-BABC-7A9C5A134AA5}" type="slidenum">
              <a:rPr lang="en-GB" altLang="en-US">
                <a:latin typeface="Arial" pitchFamily="34" charset="0"/>
              </a:rPr>
              <a:pPr eaLnBrk="1" hangingPunct="1">
                <a:spcBef>
                  <a:spcPct val="0"/>
                </a:spcBef>
              </a:pPr>
              <a:t>8</a:t>
            </a:fld>
            <a:endParaRPr lang="en-GB" altLang="en-US">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spcBef>
                <a:spcPct val="0"/>
              </a:spcBef>
              <a:buFontTx/>
              <a:buChar char="•"/>
            </a:pPr>
            <a:r>
              <a:rPr lang="en-GB" altLang="en-US" smtClean="0">
                <a:ea typeface="ＭＳ Ｐゴシック" pitchFamily="34" charset="-128"/>
              </a:rPr>
              <a:t>You could manually split the input list into chunks of 20,000 files. (The “linux” split command can easily do this). You want to perform the same task on each one so now you can run five processes in parallel.</a:t>
            </a:r>
          </a:p>
          <a:p>
            <a:pPr marL="171450" indent="-171450" eaLnBrk="1" hangingPunct="1">
              <a:spcBef>
                <a:spcPct val="0"/>
              </a:spcBef>
              <a:buFontTx/>
              <a:buChar char="•"/>
            </a:pPr>
            <a:endParaRPr lang="en-GB" altLang="en-US" smtClean="0">
              <a:ea typeface="ＭＳ Ｐゴシック" pitchFamily="34" charset="-128"/>
            </a:endParaRPr>
          </a:p>
          <a:p>
            <a:pPr marL="171450" indent="-171450" eaLnBrk="1" hangingPunct="1">
              <a:spcBef>
                <a:spcPct val="0"/>
              </a:spcBef>
              <a:buFontTx/>
              <a:buChar char="•"/>
            </a:pPr>
            <a:r>
              <a:rPr lang="en-GB" altLang="en-US" smtClean="0">
                <a:ea typeface="ＭＳ Ｐゴシック" pitchFamily="34" charset="-128"/>
              </a:rPr>
              <a:t>Each process writes its output to a separate file and then another bit of code collects the contents of those files together into a single list.</a:t>
            </a:r>
          </a:p>
          <a:p>
            <a:pPr marL="171450" indent="-171450" eaLnBrk="1" hangingPunct="1">
              <a:spcBef>
                <a:spcPct val="0"/>
              </a:spcBef>
              <a:buFontTx/>
              <a:buChar char="•"/>
            </a:pPr>
            <a:endParaRPr lang="en-GB" altLang="en-US" smtClean="0">
              <a:ea typeface="ＭＳ Ｐゴシック" pitchFamily="34" charset="-128"/>
            </a:endParaRPr>
          </a:p>
          <a:p>
            <a:pPr marL="171450" indent="-171450" eaLnBrk="1" hangingPunct="1">
              <a:spcBef>
                <a:spcPct val="0"/>
              </a:spcBef>
              <a:buFontTx/>
              <a:buChar char="•"/>
            </a:pPr>
            <a:r>
              <a:rPr lang="en-GB" altLang="en-US" smtClean="0">
                <a:ea typeface="ＭＳ Ｐゴシック" pitchFamily="34" charset="-128"/>
              </a:rPr>
              <a:t>The outcome of this approach is identical to the first, but by dividing the task into logical steps we have allowed the result to be achieved much faster. Each task could run on one core of your desktop computer.</a:t>
            </a:r>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2E2E6422-B645-48B4-9898-F1867513915F}" type="slidenum">
              <a:rPr lang="en-GB" altLang="en-US">
                <a:latin typeface="Arial" pitchFamily="34" charset="0"/>
              </a:rPr>
              <a:pPr eaLnBrk="1" hangingPunct="1">
                <a:spcBef>
                  <a:spcPct val="0"/>
                </a:spcBef>
              </a:pPr>
              <a:t>9</a:t>
            </a:fld>
            <a:endParaRPr lang="en-GB" altLang="en-US">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395288" y="5805488"/>
            <a:ext cx="2133600" cy="365125"/>
          </a:xfrm>
        </p:spPr>
        <p:txBody>
          <a:bodyPr/>
          <a:lstStyle>
            <a:lvl1pPr>
              <a:defRPr smtClean="0"/>
            </a:lvl1pPr>
          </a:lstStyle>
          <a:p>
            <a:pPr>
              <a:defRPr/>
            </a:pPr>
            <a:fld id="{2139B898-3493-4196-8903-DFC61BD99B95}" type="datetimeFigureOut">
              <a:rPr lang="en-GB" altLang="en-US"/>
              <a:pPr>
                <a:defRPr/>
              </a:pPr>
              <a:t>02/03/2017</a:t>
            </a:fld>
            <a:endParaRPr lang="en-GB" altLang="en-US"/>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a:xfrm>
            <a:off x="7010400" y="5732463"/>
            <a:ext cx="2133600" cy="365125"/>
          </a:xfrm>
        </p:spPr>
        <p:txBody>
          <a:bodyPr/>
          <a:lstStyle>
            <a:lvl1pPr>
              <a:defRPr smtClean="0"/>
            </a:lvl1pPr>
          </a:lstStyle>
          <a:p>
            <a:pPr>
              <a:defRPr/>
            </a:pPr>
            <a:fld id="{886E69F0-AAD2-43FA-A04C-8D3F117AB357}" type="slidenum">
              <a:rPr lang="en-GB" altLang="en-US"/>
              <a:pPr>
                <a:defRPr/>
              </a:pPr>
              <a:t>‹#›</a:t>
            </a:fld>
            <a:endParaRPr lang="en-GB" altLang="en-US"/>
          </a:p>
        </p:txBody>
      </p:sp>
    </p:spTree>
    <p:extLst>
      <p:ext uri="{BB962C8B-B14F-4D97-AF65-F5344CB8AC3E}">
        <p14:creationId xmlns:p14="http://schemas.microsoft.com/office/powerpoint/2010/main" val="23132742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3CC9ACE3-27DC-46CD-9A28-FFB5B8C5AC0D}" type="datetimeFigureOut">
              <a:rPr lang="en-GB" altLang="en-US"/>
              <a:pPr>
                <a:defRPr/>
              </a:pPr>
              <a:t>02/03/2017</a:t>
            </a:fld>
            <a:endParaRPr lang="en-GB" altLang="en-US"/>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A662EF30-947A-4FDA-AF25-25FA5401928F}" type="slidenum">
              <a:rPr lang="en-GB" altLang="en-US"/>
              <a:pPr>
                <a:defRPr/>
              </a:pPr>
              <a:t>‹#›</a:t>
            </a:fld>
            <a:endParaRPr lang="en-GB" altLang="en-US"/>
          </a:p>
        </p:txBody>
      </p:sp>
    </p:spTree>
    <p:extLst>
      <p:ext uri="{BB962C8B-B14F-4D97-AF65-F5344CB8AC3E}">
        <p14:creationId xmlns:p14="http://schemas.microsoft.com/office/powerpoint/2010/main" val="364682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481ACF3F-6D61-4C08-93FA-128619A56983}" type="datetimeFigureOut">
              <a:rPr lang="en-GB" altLang="en-US"/>
              <a:pPr>
                <a:defRPr/>
              </a:pPr>
              <a:t>02/03/2017</a:t>
            </a:fld>
            <a:endParaRPr lang="en-GB" altLang="en-US"/>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F7632978-2E0D-4027-AFAB-EA8F92DB53BB}" type="slidenum">
              <a:rPr lang="en-GB" altLang="en-US"/>
              <a:pPr>
                <a:defRPr/>
              </a:pPr>
              <a:t>‹#›</a:t>
            </a:fld>
            <a:endParaRPr lang="en-GB" altLang="en-US"/>
          </a:p>
        </p:txBody>
      </p:sp>
    </p:spTree>
    <p:extLst>
      <p:ext uri="{BB962C8B-B14F-4D97-AF65-F5344CB8AC3E}">
        <p14:creationId xmlns:p14="http://schemas.microsoft.com/office/powerpoint/2010/main" val="2999550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smtClean="0"/>
            </a:lvl1pPr>
          </a:lstStyle>
          <a:p>
            <a:pPr>
              <a:defRPr/>
            </a:pPr>
            <a:fld id="{2858B436-781C-4B21-96ED-BB42E2A160C6}" type="datetimeFigureOut">
              <a:rPr lang="en-GB" altLang="en-US"/>
              <a:pPr>
                <a:defRPr/>
              </a:pPr>
              <a:t>02/03/2017</a:t>
            </a:fld>
            <a:endParaRPr lang="en-GB" altLang="en-US"/>
          </a:p>
        </p:txBody>
      </p:sp>
      <p:sp>
        <p:nvSpPr>
          <p:cNvPr id="5" name="Footer Placeholder 4"/>
          <p:cNvSpPr>
            <a:spLocks noGrp="1"/>
          </p:cNvSpPr>
          <p:nvPr>
            <p:ph type="ftr" sz="quarter" idx="11"/>
          </p:nvPr>
        </p:nvSpPr>
        <p:spPr/>
        <p:txBody>
          <a:bodyPr/>
          <a:lstStyle>
            <a:lvl1pPr>
              <a:defRPr>
                <a:solidFill>
                  <a:schemeClr val="tx1"/>
                </a:solidFill>
              </a:defRPr>
            </a:lvl1pPr>
          </a:lstStyle>
          <a:p>
            <a:pPr>
              <a:defRPr/>
            </a:pPr>
            <a:endParaRPr lang="en-GB"/>
          </a:p>
        </p:txBody>
      </p:sp>
      <p:sp>
        <p:nvSpPr>
          <p:cNvPr id="6" name="Slide Number Placeholder 5"/>
          <p:cNvSpPr>
            <a:spLocks noGrp="1"/>
          </p:cNvSpPr>
          <p:nvPr>
            <p:ph type="sldNum" sz="quarter" idx="12"/>
          </p:nvPr>
        </p:nvSpPr>
        <p:spPr/>
        <p:txBody>
          <a:bodyPr/>
          <a:lstStyle>
            <a:lvl1pPr>
              <a:defRPr smtClean="0"/>
            </a:lvl1pPr>
          </a:lstStyle>
          <a:p>
            <a:pPr>
              <a:defRPr/>
            </a:pPr>
            <a:fld id="{296B2548-D726-44E3-9FA2-903C313C5557}" type="slidenum">
              <a:rPr lang="en-GB" altLang="en-US"/>
              <a:pPr>
                <a:defRPr/>
              </a:pPr>
              <a:t>‹#›</a:t>
            </a:fld>
            <a:endParaRPr lang="en-GB" altLang="en-US"/>
          </a:p>
        </p:txBody>
      </p:sp>
    </p:spTree>
    <p:extLst>
      <p:ext uri="{BB962C8B-B14F-4D97-AF65-F5344CB8AC3E}">
        <p14:creationId xmlns:p14="http://schemas.microsoft.com/office/powerpoint/2010/main" val="15010056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97AFBB9-EB31-43FD-A2ED-A0D963936DF2}" type="datetimeFigureOut">
              <a:rPr lang="en-GB" altLang="en-US"/>
              <a:pPr>
                <a:defRPr/>
              </a:pPr>
              <a:t>02/03/2017</a:t>
            </a:fld>
            <a:endParaRPr lang="en-GB" altLang="en-US"/>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8CBC68A6-1A9A-46F1-B5DF-D7831729CD79}" type="slidenum">
              <a:rPr lang="en-GB" altLang="en-US"/>
              <a:pPr>
                <a:defRPr/>
              </a:pPr>
              <a:t>‹#›</a:t>
            </a:fld>
            <a:endParaRPr lang="en-GB" altLang="en-US"/>
          </a:p>
        </p:txBody>
      </p:sp>
    </p:spTree>
    <p:extLst>
      <p:ext uri="{BB962C8B-B14F-4D97-AF65-F5344CB8AC3E}">
        <p14:creationId xmlns:p14="http://schemas.microsoft.com/office/powerpoint/2010/main" val="2812086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fld id="{55369DD9-2382-49E5-9ED4-66616AE361D5}" type="datetimeFigureOut">
              <a:rPr lang="en-GB" altLang="en-US"/>
              <a:pPr>
                <a:defRPr/>
              </a:pPr>
              <a:t>02/03/2017</a:t>
            </a:fld>
            <a:endParaRPr lang="en-GB" altLang="en-US"/>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C3A5E870-2E00-4580-BD21-69E62D96A327}" type="slidenum">
              <a:rPr lang="en-GB" altLang="en-US"/>
              <a:pPr>
                <a:defRPr/>
              </a:pPr>
              <a:t>‹#›</a:t>
            </a:fld>
            <a:endParaRPr lang="en-GB" altLang="en-US"/>
          </a:p>
        </p:txBody>
      </p:sp>
    </p:spTree>
    <p:extLst>
      <p:ext uri="{BB962C8B-B14F-4D97-AF65-F5344CB8AC3E}">
        <p14:creationId xmlns:p14="http://schemas.microsoft.com/office/powerpoint/2010/main" val="3507373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pPr>
              <a:defRPr/>
            </a:pPr>
            <a:fld id="{3715C08F-F4A5-4792-8E02-B1DEDC71B7D2}" type="datetimeFigureOut">
              <a:rPr lang="en-GB" altLang="en-US"/>
              <a:pPr>
                <a:defRPr/>
              </a:pPr>
              <a:t>02/03/2017</a:t>
            </a:fld>
            <a:endParaRPr lang="en-GB" altLang="en-US"/>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CB00C0A2-1F06-4D97-B31E-15665EAE8177}" type="slidenum">
              <a:rPr lang="en-GB" altLang="en-US"/>
              <a:pPr>
                <a:defRPr/>
              </a:pPr>
              <a:t>‹#›</a:t>
            </a:fld>
            <a:endParaRPr lang="en-GB" altLang="en-US"/>
          </a:p>
        </p:txBody>
      </p:sp>
    </p:spTree>
    <p:extLst>
      <p:ext uri="{BB962C8B-B14F-4D97-AF65-F5344CB8AC3E}">
        <p14:creationId xmlns:p14="http://schemas.microsoft.com/office/powerpoint/2010/main" val="2660008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56752931-1AC0-4F92-AAEA-46CC0CA26F75}" type="datetimeFigureOut">
              <a:rPr lang="en-GB" altLang="en-US"/>
              <a:pPr>
                <a:defRPr/>
              </a:pPr>
              <a:t>02/03/2017</a:t>
            </a:fld>
            <a:endParaRPr lang="en-GB" altLang="en-US"/>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B1A61789-6574-4C9B-87C9-988C9862A07C}" type="slidenum">
              <a:rPr lang="en-GB" altLang="en-US"/>
              <a:pPr>
                <a:defRPr/>
              </a:pPr>
              <a:t>‹#›</a:t>
            </a:fld>
            <a:endParaRPr lang="en-GB" altLang="en-US"/>
          </a:p>
        </p:txBody>
      </p:sp>
    </p:spTree>
    <p:extLst>
      <p:ext uri="{BB962C8B-B14F-4D97-AF65-F5344CB8AC3E}">
        <p14:creationId xmlns:p14="http://schemas.microsoft.com/office/powerpoint/2010/main" val="2960243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smtClean="0"/>
            </a:lvl1pPr>
          </a:lstStyle>
          <a:p>
            <a:pPr>
              <a:defRPr/>
            </a:pPr>
            <a:fld id="{8BAB5032-2952-4FBD-BA54-A6483E09795B}" type="datetimeFigureOut">
              <a:rPr lang="en-GB" altLang="en-US"/>
              <a:pPr>
                <a:defRPr/>
              </a:pPr>
              <a:t>02/03/2017</a:t>
            </a:fld>
            <a:endParaRPr lang="en-GB" altLang="en-US"/>
          </a:p>
        </p:txBody>
      </p:sp>
      <p:sp>
        <p:nvSpPr>
          <p:cNvPr id="3" name="Footer Placeholder 4"/>
          <p:cNvSpPr>
            <a:spLocks noGrp="1"/>
          </p:cNvSpPr>
          <p:nvPr>
            <p:ph type="ftr" sz="quarter" idx="11"/>
          </p:nvPr>
        </p:nvSpPr>
        <p:spPr/>
        <p:txBody>
          <a:bodyPr wrap="square" numCol="1" anchorCtr="0" compatLnSpc="1">
            <a:prstTxWarp prst="textNoShape">
              <a:avLst/>
            </a:prstTxWarp>
          </a:bodyPr>
          <a:lstStyle>
            <a:lvl1pPr fontAlgn="base">
              <a:spcBef>
                <a:spcPct val="0"/>
              </a:spcBef>
              <a:spcAft>
                <a:spcPct val="0"/>
              </a:spcAft>
              <a:defRPr>
                <a:solidFill>
                  <a:srgbClr val="898989"/>
                </a:solidFill>
                <a:latin typeface="Calibri" charset="0"/>
                <a:ea typeface="ＭＳ Ｐゴシック" charset="0"/>
                <a:cs typeface="Arial" charset="0"/>
              </a:defRPr>
            </a:lvl1pPr>
          </a:lstStyle>
          <a:p>
            <a:pPr>
              <a:defRPr/>
            </a:pPr>
            <a:r>
              <a:rPr lang="en-GB"/>
              <a:t>Module 6:</a:t>
            </a:r>
            <a:br>
              <a:rPr lang="en-GB"/>
            </a:br>
            <a:r>
              <a:rPr lang="en-GB"/>
              <a:t> Parallel processing large data</a:t>
            </a:r>
          </a:p>
        </p:txBody>
      </p:sp>
      <p:sp>
        <p:nvSpPr>
          <p:cNvPr id="4" name="Slide Number Placeholder 5"/>
          <p:cNvSpPr>
            <a:spLocks noGrp="1"/>
          </p:cNvSpPr>
          <p:nvPr>
            <p:ph type="sldNum" sz="quarter" idx="12"/>
          </p:nvPr>
        </p:nvSpPr>
        <p:spPr/>
        <p:txBody>
          <a:bodyPr/>
          <a:lstStyle>
            <a:lvl1pPr>
              <a:defRPr smtClean="0"/>
            </a:lvl1pPr>
          </a:lstStyle>
          <a:p>
            <a:pPr>
              <a:defRPr/>
            </a:pPr>
            <a:fld id="{7684BB8A-BE2E-4C60-A571-6C8F3F61770C}" type="slidenum">
              <a:rPr lang="en-GB" altLang="en-US"/>
              <a:pPr>
                <a:defRPr/>
              </a:pPr>
              <a:t>‹#›</a:t>
            </a:fld>
            <a:endParaRPr lang="en-GB" altLang="en-US"/>
          </a:p>
        </p:txBody>
      </p:sp>
    </p:spTree>
    <p:extLst>
      <p:ext uri="{BB962C8B-B14F-4D97-AF65-F5344CB8AC3E}">
        <p14:creationId xmlns:p14="http://schemas.microsoft.com/office/powerpoint/2010/main" val="1957083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9CCEB5F-841E-4EFA-8EFE-C483622AAE86}" type="datetimeFigureOut">
              <a:rPr lang="en-GB" altLang="en-US"/>
              <a:pPr>
                <a:defRPr/>
              </a:pPr>
              <a:t>02/03/2017</a:t>
            </a:fld>
            <a:endParaRPr lang="en-GB" altLang="en-US"/>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7F4EBBDC-C468-4BFC-8F2D-66E12A91DB48}" type="slidenum">
              <a:rPr lang="en-GB" altLang="en-US"/>
              <a:pPr>
                <a:defRPr/>
              </a:pPr>
              <a:t>‹#›</a:t>
            </a:fld>
            <a:endParaRPr lang="en-GB" altLang="en-US"/>
          </a:p>
        </p:txBody>
      </p:sp>
    </p:spTree>
    <p:extLst>
      <p:ext uri="{BB962C8B-B14F-4D97-AF65-F5344CB8AC3E}">
        <p14:creationId xmlns:p14="http://schemas.microsoft.com/office/powerpoint/2010/main" val="3932954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E53FD36-FF72-4053-98F2-4F03509AA911}" type="datetimeFigureOut">
              <a:rPr lang="en-GB" altLang="en-US"/>
              <a:pPr>
                <a:defRPr/>
              </a:pPr>
              <a:t>02/03/2017</a:t>
            </a:fld>
            <a:endParaRPr lang="en-GB" altLang="en-US"/>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F7678040-BD53-4EB6-8AEE-0AD2B74DF1E8}" type="slidenum">
              <a:rPr lang="en-GB" altLang="en-US"/>
              <a:pPr>
                <a:defRPr/>
              </a:pPr>
              <a:t>‹#›</a:t>
            </a:fld>
            <a:endParaRPr lang="en-GB" altLang="en-US"/>
          </a:p>
        </p:txBody>
      </p:sp>
    </p:spTree>
    <p:extLst>
      <p:ext uri="{BB962C8B-B14F-4D97-AF65-F5344CB8AC3E}">
        <p14:creationId xmlns:p14="http://schemas.microsoft.com/office/powerpoint/2010/main" val="660493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endParaRPr lang="en-GB" altLang="en-US" dirty="0"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latin typeface="Calibri" pitchFamily="34" charset="0"/>
                <a:cs typeface="Arial" pitchFamily="34" charset="0"/>
              </a:defRPr>
            </a:lvl1pPr>
          </a:lstStyle>
          <a:p>
            <a:pPr>
              <a:defRPr/>
            </a:pPr>
            <a:fld id="{3F1F4DB5-2D06-4C6A-A73E-D1897C75D63F}" type="datetimeFigureOut">
              <a:rPr lang="en-GB" altLang="en-US"/>
              <a:pPr>
                <a:defRPr/>
              </a:pPr>
              <a:t>02/03/2017</a:t>
            </a:fld>
            <a:endParaRPr lang="en-GB"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latin typeface="Calibri" pitchFamily="34" charset="0"/>
                <a:cs typeface="Arial" pitchFamily="34" charset="0"/>
              </a:defRPr>
            </a:lvl1pPr>
          </a:lstStyle>
          <a:p>
            <a:pPr>
              <a:defRPr/>
            </a:pPr>
            <a:fld id="{AFE873FE-1484-4254-A16C-59AF69AE782B}" type="slidenum">
              <a:rPr lang="en-GB" altLang="en-US"/>
              <a:pPr>
                <a:defRPr/>
              </a:pPr>
              <a:t>‹#›</a:t>
            </a:fld>
            <a:endParaRPr lang="en-GB" altLang="en-US"/>
          </a:p>
        </p:txBody>
      </p:sp>
      <p:pic>
        <p:nvPicPr>
          <p:cNvPr id="1032" name="Picture 8" descr="NCAS national_centre_logo_transparent"/>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7950" y="6308725"/>
            <a:ext cx="18002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6516216" y="6188917"/>
            <a:ext cx="2160239" cy="576882"/>
          </a:xfrm>
          <a:prstGeom prst="rect">
            <a:avLst/>
          </a:prstGeom>
        </p:spPr>
      </p:pic>
    </p:spTree>
  </p:cSld>
  <p:clrMap bg1="lt1" tx1="dk1" bg2="lt2" tx2="dk2" accent1="accent1" accent2="accent2" accent3="accent3" accent4="accent4" accent5="accent5" accent6="accent6" hlink="hlink" folHlink="folHlink"/>
  <p:sldLayoutIdLst>
    <p:sldLayoutId id="2147483769" r:id="rId1"/>
    <p:sldLayoutId id="2147483770" r:id="rId2"/>
    <p:sldLayoutId id="2147483761" r:id="rId3"/>
    <p:sldLayoutId id="2147483762" r:id="rId4"/>
    <p:sldLayoutId id="2147483763" r:id="rId5"/>
    <p:sldLayoutId id="2147483764" r:id="rId6"/>
    <p:sldLayoutId id="2147483771" r:id="rId7"/>
    <p:sldLayoutId id="2147483765" r:id="rId8"/>
    <p:sldLayoutId id="2147483766" r:id="rId9"/>
    <p:sldLayoutId id="2147483767" r:id="rId10"/>
    <p:sldLayoutId id="2147483768"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ceda.ac.uk/help/users-guide/lotu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iki.python.org/moin/ParallelProcessing"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p:txBody>
          <a:bodyPr/>
          <a:lstStyle/>
          <a:p>
            <a:pPr eaLnBrk="1" hangingPunct="1"/>
            <a:r>
              <a:rPr lang="en-GB" altLang="en-US" b="1" dirty="0" smtClean="0">
                <a:ea typeface="ＭＳ Ｐゴシック" pitchFamily="34" charset="-128"/>
              </a:rPr>
              <a:t>Parallel processing of large datasets</a:t>
            </a:r>
          </a:p>
        </p:txBody>
      </p:sp>
      <p:pic>
        <p:nvPicPr>
          <p:cNvPr id="5125" name="Picture 8" descr="NCAS national_centre_logo_transpar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60350"/>
            <a:ext cx="3900488"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23851" y="4149079"/>
            <a:ext cx="8640762" cy="1446550"/>
          </a:xfrm>
          <a:prstGeom prst="rect">
            <a:avLst/>
          </a:prstGeom>
          <a:noFill/>
        </p:spPr>
        <p:txBody>
          <a:bodyPr wrap="square" rtlCol="0">
            <a:spAutoFit/>
          </a:bodyPr>
          <a:lstStyle/>
          <a:p>
            <a:pPr algn="ctr"/>
            <a:r>
              <a:rPr lang="en-GB" sz="2000" dirty="0">
                <a:solidFill>
                  <a:srgbClr val="0066FF"/>
                </a:solidFill>
              </a:rPr>
              <a:t>Thanks to all contributors</a:t>
            </a:r>
            <a:r>
              <a:rPr lang="en-GB" sz="2000" dirty="0" smtClean="0">
                <a:solidFill>
                  <a:srgbClr val="0066FF"/>
                </a:solidFill>
              </a:rPr>
              <a:t>:</a:t>
            </a:r>
          </a:p>
          <a:p>
            <a:pPr algn="ctr"/>
            <a:endParaRPr lang="en-GB" sz="2000" dirty="0">
              <a:solidFill>
                <a:srgbClr val="0066FF"/>
              </a:solidFill>
            </a:endParaRPr>
          </a:p>
          <a:p>
            <a:pPr algn="ctr"/>
            <a:r>
              <a:rPr lang="en-GB" sz="2400" dirty="0"/>
              <a:t>Alison Pamment, Sam Pepler, Ag Stephens, Stephen Pascoe,</a:t>
            </a:r>
          </a:p>
          <a:p>
            <a:pPr algn="ctr"/>
            <a:r>
              <a:rPr lang="en-GB" sz="2400" dirty="0"/>
              <a:t>Anabelle Guillory, </a:t>
            </a:r>
            <a:r>
              <a:rPr lang="en-GB" sz="2400" dirty="0" smtClean="0"/>
              <a:t>Esther Conway, Alan </a:t>
            </a:r>
            <a:r>
              <a:rPr lang="en-GB" sz="2400" dirty="0"/>
              <a:t>Iwi and Matt Pritchard.</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20072" y="260351"/>
            <a:ext cx="3596764" cy="9605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57858" y="3189362"/>
            <a:ext cx="439248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323528" y="1052736"/>
            <a:ext cx="64807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387152" y="429122"/>
            <a:ext cx="8229600" cy="590500"/>
          </a:xfrm>
        </p:spPr>
        <p:txBody>
          <a:bodyPr/>
          <a:lstStyle/>
          <a:p>
            <a:r>
              <a:rPr lang="en-GB" sz="3600" b="1" dirty="0" smtClean="0"/>
              <a:t>Simple parallelism by hand (3)</a:t>
            </a:r>
            <a:endParaRPr lang="en-GB" sz="3600" b="1" dirty="0"/>
          </a:p>
        </p:txBody>
      </p:sp>
      <p:sp>
        <p:nvSpPr>
          <p:cNvPr id="3" name="Content Placeholder 2"/>
          <p:cNvSpPr>
            <a:spLocks noGrp="1"/>
          </p:cNvSpPr>
          <p:nvPr>
            <p:ph idx="1"/>
          </p:nvPr>
        </p:nvSpPr>
        <p:spPr>
          <a:xfrm>
            <a:off x="323528" y="1086272"/>
            <a:ext cx="7797552" cy="4838600"/>
          </a:xfrm>
        </p:spPr>
        <p:txBody>
          <a:bodyPr/>
          <a:lstStyle/>
          <a:p>
            <a:pPr marL="0" indent="0">
              <a:buNone/>
            </a:pPr>
            <a:r>
              <a:rPr lang="en-GB" sz="2800" dirty="0" smtClean="0">
                <a:solidFill>
                  <a:schemeClr val="bg1"/>
                </a:solidFill>
              </a:rPr>
              <a:t>$ for </a:t>
            </a:r>
            <a:r>
              <a:rPr lang="en-GB" sz="2800" dirty="0" err="1">
                <a:solidFill>
                  <a:schemeClr val="bg1"/>
                </a:solidFill>
              </a:rPr>
              <a:t>i</a:t>
            </a:r>
            <a:r>
              <a:rPr lang="en-GB" sz="2800" dirty="0">
                <a:solidFill>
                  <a:schemeClr val="bg1"/>
                </a:solidFill>
              </a:rPr>
              <a:t> in x??; do </a:t>
            </a:r>
            <a:r>
              <a:rPr lang="en-GB" sz="2800" dirty="0" smtClean="0">
                <a:solidFill>
                  <a:schemeClr val="bg1"/>
                </a:solidFill>
              </a:rPr>
              <a:t>grep_for_dog.sh </a:t>
            </a:r>
            <a:r>
              <a:rPr lang="en-GB" sz="2800" dirty="0">
                <a:solidFill>
                  <a:schemeClr val="bg1"/>
                </a:solidFill>
              </a:rPr>
              <a:t>$</a:t>
            </a:r>
            <a:r>
              <a:rPr lang="en-GB" sz="2800" dirty="0" err="1">
                <a:solidFill>
                  <a:schemeClr val="bg1"/>
                </a:solidFill>
              </a:rPr>
              <a:t>i</a:t>
            </a:r>
            <a:r>
              <a:rPr lang="en-GB" sz="2800" dirty="0">
                <a:solidFill>
                  <a:schemeClr val="bg1"/>
                </a:solidFill>
              </a:rPr>
              <a:t> &amp; done</a:t>
            </a:r>
          </a:p>
          <a:p>
            <a:pPr marL="0" indent="0">
              <a:buNone/>
            </a:pPr>
            <a:r>
              <a:rPr lang="en-GB" sz="1800" dirty="0" smtClean="0"/>
              <a:t>[2] 3325</a:t>
            </a:r>
          </a:p>
          <a:p>
            <a:pPr marL="0" indent="0">
              <a:buNone/>
            </a:pPr>
            <a:r>
              <a:rPr lang="en-GB" sz="1800" dirty="0" smtClean="0"/>
              <a:t>[3</a:t>
            </a:r>
            <a:r>
              <a:rPr lang="en-GB" sz="1800" dirty="0"/>
              <a:t>] </a:t>
            </a:r>
            <a:r>
              <a:rPr lang="en-GB" sz="1800" dirty="0" smtClean="0"/>
              <a:t>3326</a:t>
            </a:r>
            <a:endParaRPr lang="en-GB" sz="1800" dirty="0"/>
          </a:p>
          <a:p>
            <a:pPr marL="0" indent="0">
              <a:buNone/>
            </a:pPr>
            <a:r>
              <a:rPr lang="en-GB" sz="1800" dirty="0"/>
              <a:t>[4] </a:t>
            </a:r>
            <a:r>
              <a:rPr lang="en-GB" sz="1800" dirty="0" smtClean="0"/>
              <a:t>3327</a:t>
            </a:r>
          </a:p>
          <a:p>
            <a:pPr marL="0" indent="0">
              <a:buNone/>
            </a:pPr>
            <a:r>
              <a:rPr lang="en-GB" sz="1800" dirty="0" smtClean="0"/>
              <a:t>[5] 3328</a:t>
            </a:r>
          </a:p>
          <a:p>
            <a:pPr marL="0" indent="0">
              <a:buNone/>
            </a:pPr>
            <a:r>
              <a:rPr lang="en-GB" sz="1800" dirty="0" smtClean="0"/>
              <a:t>[6] 3329</a:t>
            </a:r>
            <a:endParaRPr lang="en-GB" sz="1800" dirty="0"/>
          </a:p>
          <a:p>
            <a:pPr marL="0" indent="0">
              <a:buNone/>
            </a:pPr>
            <a:r>
              <a:rPr lang="en-GB" sz="2800" dirty="0" smtClean="0">
                <a:solidFill>
                  <a:schemeClr val="bg1"/>
                </a:solidFill>
              </a:rPr>
              <a:t>$ </a:t>
            </a:r>
            <a:r>
              <a:rPr lang="en-GB" sz="2800" dirty="0" err="1" smtClean="0">
                <a:solidFill>
                  <a:schemeClr val="bg1"/>
                </a:solidFill>
              </a:rPr>
              <a:t>ps</a:t>
            </a:r>
            <a:r>
              <a:rPr lang="en-GB" sz="2800" dirty="0" smtClean="0">
                <a:solidFill>
                  <a:schemeClr val="bg1"/>
                </a:solidFill>
              </a:rPr>
              <a:t> </a:t>
            </a:r>
            <a:r>
              <a:rPr lang="en-GB" sz="2800" dirty="0">
                <a:solidFill>
                  <a:schemeClr val="bg1"/>
                </a:solidFill>
              </a:rPr>
              <a:t>-</a:t>
            </a:r>
            <a:r>
              <a:rPr lang="en-GB" sz="2800" dirty="0" err="1">
                <a:solidFill>
                  <a:schemeClr val="bg1"/>
                </a:solidFill>
              </a:rPr>
              <a:t>ef</a:t>
            </a:r>
            <a:r>
              <a:rPr lang="en-GB" sz="2800" dirty="0">
                <a:solidFill>
                  <a:schemeClr val="bg1"/>
                </a:solidFill>
              </a:rPr>
              <a:t> | grep </a:t>
            </a:r>
            <a:r>
              <a:rPr lang="en-GB" sz="2800" dirty="0" err="1" smtClean="0">
                <a:solidFill>
                  <a:schemeClr val="bg1"/>
                </a:solidFill>
              </a:rPr>
              <a:t>grep_for_dog</a:t>
            </a:r>
            <a:endParaRPr lang="en-GB" sz="2800" dirty="0" smtClean="0">
              <a:solidFill>
                <a:schemeClr val="bg1"/>
              </a:solidFill>
            </a:endParaRPr>
          </a:p>
          <a:p>
            <a:pPr marL="0" indent="0">
              <a:buNone/>
            </a:pPr>
            <a:r>
              <a:rPr lang="en-GB" sz="1800" dirty="0" err="1" smtClean="0"/>
              <a:t>alison</a:t>
            </a:r>
            <a:r>
              <a:rPr lang="en-GB" sz="1800" dirty="0" smtClean="0"/>
              <a:t>    3325   2669   </a:t>
            </a:r>
            <a:r>
              <a:rPr lang="de-DE" sz="1800" dirty="0"/>
              <a:t>0 00:40 pts/1  </a:t>
            </a:r>
            <a:r>
              <a:rPr lang="de-DE" sz="1800" dirty="0" smtClean="0"/>
              <a:t> </a:t>
            </a:r>
            <a:r>
              <a:rPr lang="de-DE" sz="1800" dirty="0"/>
              <a:t>00:00:00 /bin/bash   </a:t>
            </a:r>
            <a:r>
              <a:rPr lang="de-DE" sz="1800" dirty="0" smtClean="0"/>
              <a:t>./grep_for_dog.sh   x00</a:t>
            </a:r>
            <a:endParaRPr lang="en-GB" sz="1800" dirty="0" smtClean="0"/>
          </a:p>
          <a:p>
            <a:pPr marL="0" indent="0">
              <a:buNone/>
            </a:pPr>
            <a:r>
              <a:rPr lang="en-GB" sz="1800" dirty="0" err="1"/>
              <a:t>alison</a:t>
            </a:r>
            <a:r>
              <a:rPr lang="en-GB" sz="1800" dirty="0"/>
              <a:t>    </a:t>
            </a:r>
            <a:r>
              <a:rPr lang="en-GB" sz="1800" dirty="0" smtClean="0"/>
              <a:t>3326   </a:t>
            </a:r>
            <a:r>
              <a:rPr lang="en-GB" sz="1800" dirty="0"/>
              <a:t>2669   </a:t>
            </a:r>
            <a:r>
              <a:rPr lang="de-DE" sz="1800" dirty="0"/>
              <a:t>0 00:40 pts/1   00:00:00 /bin/bash   ./grep_for_dog.sh   </a:t>
            </a:r>
            <a:r>
              <a:rPr lang="de-DE" sz="1800" dirty="0" smtClean="0"/>
              <a:t>x01</a:t>
            </a:r>
          </a:p>
          <a:p>
            <a:pPr marL="0" indent="0">
              <a:buNone/>
            </a:pPr>
            <a:r>
              <a:rPr lang="en-GB" sz="1800" dirty="0" err="1"/>
              <a:t>alison</a:t>
            </a:r>
            <a:r>
              <a:rPr lang="en-GB" sz="1800" dirty="0"/>
              <a:t>    </a:t>
            </a:r>
            <a:r>
              <a:rPr lang="en-GB" sz="1800" dirty="0" smtClean="0"/>
              <a:t>3327   </a:t>
            </a:r>
            <a:r>
              <a:rPr lang="en-GB" sz="1800" dirty="0"/>
              <a:t>2669   </a:t>
            </a:r>
            <a:r>
              <a:rPr lang="de-DE" sz="1800" dirty="0"/>
              <a:t>0 00:40 pts/1   00:00:00 /bin/bash   ./grep_for_dog.sh   </a:t>
            </a:r>
            <a:r>
              <a:rPr lang="de-DE" sz="1800" dirty="0" smtClean="0"/>
              <a:t>x02</a:t>
            </a:r>
          </a:p>
          <a:p>
            <a:pPr marL="0" indent="0">
              <a:buNone/>
            </a:pPr>
            <a:r>
              <a:rPr lang="en-GB" sz="1800" dirty="0" err="1"/>
              <a:t>alison</a:t>
            </a:r>
            <a:r>
              <a:rPr lang="en-GB" sz="1800" dirty="0"/>
              <a:t>    </a:t>
            </a:r>
            <a:r>
              <a:rPr lang="en-GB" sz="1800" dirty="0" smtClean="0"/>
              <a:t>3328   </a:t>
            </a:r>
            <a:r>
              <a:rPr lang="en-GB" sz="1800" dirty="0"/>
              <a:t>2669   </a:t>
            </a:r>
            <a:r>
              <a:rPr lang="de-DE" sz="1800" dirty="0"/>
              <a:t>0 00:40 pts/1   00:00:00 /bin/bash   ./grep_for_dog.sh   </a:t>
            </a:r>
            <a:r>
              <a:rPr lang="de-DE" sz="1800" dirty="0" smtClean="0"/>
              <a:t>x03</a:t>
            </a:r>
          </a:p>
          <a:p>
            <a:pPr marL="0" indent="0">
              <a:buNone/>
            </a:pPr>
            <a:r>
              <a:rPr lang="en-GB" sz="1800" dirty="0" err="1"/>
              <a:t>alison</a:t>
            </a:r>
            <a:r>
              <a:rPr lang="en-GB" sz="1800" dirty="0"/>
              <a:t>    </a:t>
            </a:r>
            <a:r>
              <a:rPr lang="en-GB" sz="1800" dirty="0" smtClean="0"/>
              <a:t>3329   </a:t>
            </a:r>
            <a:r>
              <a:rPr lang="en-GB" sz="1800" dirty="0"/>
              <a:t>2669   </a:t>
            </a:r>
            <a:r>
              <a:rPr lang="de-DE" sz="1800" dirty="0"/>
              <a:t>0 00:40 pts/1   00:00:00 /bin/bash   ./grep_for_dog.sh   </a:t>
            </a:r>
            <a:r>
              <a:rPr lang="de-DE" sz="1800" dirty="0" smtClean="0"/>
              <a:t>x04</a:t>
            </a:r>
            <a:endParaRPr lang="de-DE" sz="1800" dirty="0"/>
          </a:p>
          <a:p>
            <a:pPr marL="0" indent="0">
              <a:buNone/>
            </a:pPr>
            <a:endParaRPr lang="de-DE" sz="1800" dirty="0"/>
          </a:p>
          <a:p>
            <a:pPr marL="0" indent="0">
              <a:buNone/>
            </a:pPr>
            <a:endParaRPr lang="de-DE" sz="1800" dirty="0"/>
          </a:p>
          <a:p>
            <a:pPr marL="0" indent="0">
              <a:buNone/>
            </a:pPr>
            <a:endParaRPr lang="en-GB" sz="1800" dirty="0"/>
          </a:p>
          <a:p>
            <a:pPr marL="0" indent="0">
              <a:buNone/>
            </a:pPr>
            <a:endParaRPr lang="en-GB" dirty="0"/>
          </a:p>
        </p:txBody>
      </p:sp>
    </p:spTree>
    <p:extLst>
      <p:ext uri="{BB962C8B-B14F-4D97-AF65-F5344CB8AC3E}">
        <p14:creationId xmlns:p14="http://schemas.microsoft.com/office/powerpoint/2010/main" val="3934686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54374" y="1795464"/>
            <a:ext cx="4968552" cy="519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387152" y="429122"/>
            <a:ext cx="8229600" cy="590500"/>
          </a:xfrm>
        </p:spPr>
        <p:txBody>
          <a:bodyPr/>
          <a:lstStyle/>
          <a:p>
            <a:r>
              <a:rPr lang="en-GB" sz="3600" b="1" dirty="0" smtClean="0"/>
              <a:t>Simple parallelism by hand (4)</a:t>
            </a:r>
            <a:endParaRPr lang="en-GB" sz="3600" b="1" dirty="0"/>
          </a:p>
        </p:txBody>
      </p:sp>
      <p:sp>
        <p:nvSpPr>
          <p:cNvPr id="3" name="Content Placeholder 2"/>
          <p:cNvSpPr>
            <a:spLocks noGrp="1"/>
          </p:cNvSpPr>
          <p:nvPr>
            <p:ph idx="1"/>
          </p:nvPr>
        </p:nvSpPr>
        <p:spPr>
          <a:xfrm>
            <a:off x="427212" y="1052736"/>
            <a:ext cx="8170762" cy="4838600"/>
          </a:xfrm>
        </p:spPr>
        <p:txBody>
          <a:bodyPr/>
          <a:lstStyle/>
          <a:p>
            <a:pPr marL="0" indent="0">
              <a:buNone/>
            </a:pPr>
            <a:r>
              <a:rPr lang="en-GB" sz="2800" dirty="0" smtClean="0"/>
              <a:t>Some time later…</a:t>
            </a:r>
          </a:p>
          <a:p>
            <a:pPr marL="0" indent="0">
              <a:buNone/>
            </a:pPr>
            <a:endParaRPr lang="en-GB" sz="2800" dirty="0"/>
          </a:p>
          <a:p>
            <a:pPr marL="0" indent="0">
              <a:buNone/>
            </a:pPr>
            <a:endParaRPr lang="en-GB" sz="1800" dirty="0" smtClean="0"/>
          </a:p>
          <a:p>
            <a:pPr marL="0" indent="0">
              <a:buNone/>
            </a:pPr>
            <a:r>
              <a:rPr lang="en-GB" sz="1800" dirty="0" smtClean="0"/>
              <a:t>[</a:t>
            </a:r>
            <a:r>
              <a:rPr lang="en-GB" sz="1800" dirty="0"/>
              <a:t>2]   Done                    ./</a:t>
            </a:r>
            <a:r>
              <a:rPr lang="en-GB" sz="1800" dirty="0" smtClean="0"/>
              <a:t>grep_for_dog.sh </a:t>
            </a:r>
            <a:r>
              <a:rPr lang="en-GB" sz="1800" dirty="0"/>
              <a:t>$</a:t>
            </a:r>
            <a:r>
              <a:rPr lang="en-GB" sz="1800" dirty="0" err="1"/>
              <a:t>i</a:t>
            </a:r>
            <a:endParaRPr lang="en-GB" sz="1800" dirty="0"/>
          </a:p>
          <a:p>
            <a:pPr marL="0" indent="0">
              <a:buNone/>
            </a:pPr>
            <a:r>
              <a:rPr lang="en-GB" sz="1800" dirty="0"/>
              <a:t>[3]   Done                    ./grep_for_dog.sh $</a:t>
            </a:r>
            <a:r>
              <a:rPr lang="en-GB" sz="1800" dirty="0" err="1"/>
              <a:t>i</a:t>
            </a:r>
            <a:endParaRPr lang="en-GB" sz="1800" dirty="0"/>
          </a:p>
          <a:p>
            <a:pPr marL="0" indent="0">
              <a:buNone/>
            </a:pPr>
            <a:r>
              <a:rPr lang="en-GB" sz="1800" dirty="0"/>
              <a:t>[4]   Done                    ./grep_for_dog.sh $</a:t>
            </a:r>
            <a:r>
              <a:rPr lang="en-GB" sz="1800" dirty="0" err="1"/>
              <a:t>i</a:t>
            </a:r>
            <a:endParaRPr lang="en-GB" sz="1800" dirty="0"/>
          </a:p>
          <a:p>
            <a:pPr marL="0" indent="0">
              <a:buNone/>
            </a:pPr>
            <a:r>
              <a:rPr lang="en-GB" sz="1800" dirty="0"/>
              <a:t>[5]-  Done                    ./grep_for_dog.sh $</a:t>
            </a:r>
            <a:r>
              <a:rPr lang="en-GB" sz="1800" dirty="0" err="1"/>
              <a:t>i</a:t>
            </a:r>
            <a:endParaRPr lang="en-GB" sz="1800" dirty="0"/>
          </a:p>
          <a:p>
            <a:pPr marL="0" indent="0">
              <a:buNone/>
            </a:pPr>
            <a:r>
              <a:rPr lang="en-GB" sz="1800" dirty="0"/>
              <a:t>[6]+  Done                 </a:t>
            </a:r>
            <a:r>
              <a:rPr lang="en-GB" sz="1800" dirty="0" smtClean="0"/>
              <a:t>  </a:t>
            </a:r>
            <a:r>
              <a:rPr lang="en-GB" sz="1800" dirty="0"/>
              <a:t>./grep_for_dog.sh $</a:t>
            </a:r>
            <a:r>
              <a:rPr lang="en-GB" sz="1800" dirty="0" err="1"/>
              <a:t>i</a:t>
            </a:r>
            <a:endParaRPr lang="en-GB" sz="1800" dirty="0"/>
          </a:p>
          <a:p>
            <a:pPr marL="0" indent="0">
              <a:buNone/>
            </a:pPr>
            <a:endParaRPr lang="de-DE" sz="1800" dirty="0"/>
          </a:p>
          <a:p>
            <a:pPr marL="0" indent="0">
              <a:buNone/>
            </a:pPr>
            <a:endParaRPr lang="de-DE" sz="1800" dirty="0"/>
          </a:p>
          <a:p>
            <a:pPr marL="0" indent="0">
              <a:buNone/>
            </a:pPr>
            <a:endParaRPr lang="en-GB" dirty="0"/>
          </a:p>
        </p:txBody>
      </p:sp>
      <p:sp>
        <p:nvSpPr>
          <p:cNvPr id="5" name="TextBox 4"/>
          <p:cNvSpPr txBox="1"/>
          <p:nvPr/>
        </p:nvSpPr>
        <p:spPr>
          <a:xfrm>
            <a:off x="427212" y="1735932"/>
            <a:ext cx="5832648" cy="523220"/>
          </a:xfrm>
          <a:prstGeom prst="rect">
            <a:avLst/>
          </a:prstGeom>
          <a:noFill/>
        </p:spPr>
        <p:txBody>
          <a:bodyPr wrap="square" rtlCol="0">
            <a:spAutoFit/>
          </a:bodyPr>
          <a:lstStyle/>
          <a:p>
            <a:r>
              <a:rPr lang="en-GB" sz="2400" b="1" dirty="0" smtClean="0">
                <a:solidFill>
                  <a:schemeClr val="bg1"/>
                </a:solidFill>
              </a:rPr>
              <a:t>$ </a:t>
            </a:r>
            <a:r>
              <a:rPr lang="en-GB" sz="2800" dirty="0" err="1" smtClean="0">
                <a:solidFill>
                  <a:schemeClr val="bg1"/>
                </a:solidFill>
              </a:rPr>
              <a:t>ps</a:t>
            </a:r>
            <a:r>
              <a:rPr lang="en-GB" sz="2800" dirty="0" smtClean="0">
                <a:solidFill>
                  <a:schemeClr val="bg1"/>
                </a:solidFill>
              </a:rPr>
              <a:t> –</a:t>
            </a:r>
            <a:r>
              <a:rPr lang="en-GB" sz="2800" dirty="0" err="1" smtClean="0">
                <a:solidFill>
                  <a:schemeClr val="bg1"/>
                </a:solidFill>
              </a:rPr>
              <a:t>ef</a:t>
            </a:r>
            <a:r>
              <a:rPr lang="en-GB" sz="2800" dirty="0" smtClean="0">
                <a:solidFill>
                  <a:schemeClr val="bg1"/>
                </a:solidFill>
              </a:rPr>
              <a:t>  | grep </a:t>
            </a:r>
            <a:r>
              <a:rPr lang="en-GB" sz="2800" dirty="0" err="1" smtClean="0">
                <a:solidFill>
                  <a:schemeClr val="bg1"/>
                </a:solidFill>
              </a:rPr>
              <a:t>grep_for_dog</a:t>
            </a:r>
            <a:endParaRPr lang="en-GB" sz="2800" dirty="0">
              <a:solidFill>
                <a:schemeClr val="bg1"/>
              </a:solidFill>
            </a:endParaRPr>
          </a:p>
        </p:txBody>
      </p:sp>
    </p:spTree>
    <p:extLst>
      <p:ext uri="{BB962C8B-B14F-4D97-AF65-F5344CB8AC3E}">
        <p14:creationId xmlns:p14="http://schemas.microsoft.com/office/powerpoint/2010/main" val="17641708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68313" y="2420938"/>
            <a:ext cx="8229600" cy="1143000"/>
          </a:xfrm>
        </p:spPr>
        <p:txBody>
          <a:bodyPr/>
          <a:lstStyle/>
          <a:p>
            <a:r>
              <a:rPr lang="en-GB" altLang="en-US" b="1" smtClean="0">
                <a:ea typeface="ＭＳ Ｐゴシック" pitchFamily="34" charset="-128"/>
              </a:rPr>
              <a:t>JASMIN &amp; LOTUS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4" descr="https://lh3.googleusercontent.com/8s3rV2ACyLlBUrAeO9_Q2qb5tvrU6EcjJMSo4W1t7ptHzQaXFrOMkVxSeDMoxJ8uhl8AXUsJL604GhzGU1dV_2kHLJjO6aDqO9gRZVawPDWh_qntEnVstK85SbM"/>
          <p:cNvPicPr>
            <a:picLocks noChangeAspect="1" noChangeArrowheads="1"/>
          </p:cNvPicPr>
          <p:nvPr/>
        </p:nvPicPr>
        <p:blipFill>
          <a:blip r:embed="rId3">
            <a:extLst>
              <a:ext uri="{28A0092B-C50C-407E-A947-70E740481C1C}">
                <a14:useLocalDpi xmlns:a14="http://schemas.microsoft.com/office/drawing/2010/main" val="0"/>
              </a:ext>
            </a:extLst>
          </a:blip>
          <a:srcRect t="1157" r="52138" b="25990"/>
          <a:stretch>
            <a:fillRect/>
          </a:stretch>
        </p:blipFill>
        <p:spPr bwMode="auto">
          <a:xfrm>
            <a:off x="684213" y="1196975"/>
            <a:ext cx="4032250" cy="453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7" name="Picture 4" descr="https://lh3.googleusercontent.com/8s3rV2ACyLlBUrAeO9_Q2qb5tvrU6EcjJMSo4W1t7ptHzQaXFrOMkVxSeDMoxJ8uhl8AXUsJL604GhzGU1dV_2kHLJjO6aDqO9gRZVawPDWh_qntEnVstK85SbM"/>
          <p:cNvPicPr>
            <a:picLocks noChangeAspect="1" noChangeArrowheads="1"/>
          </p:cNvPicPr>
          <p:nvPr/>
        </p:nvPicPr>
        <p:blipFill>
          <a:blip r:embed="rId3">
            <a:extLst>
              <a:ext uri="{28A0092B-C50C-407E-A947-70E740481C1C}">
                <a14:useLocalDpi xmlns:a14="http://schemas.microsoft.com/office/drawing/2010/main" val="0"/>
              </a:ext>
            </a:extLst>
          </a:blip>
          <a:srcRect l="31960" t="71147" r="32990"/>
          <a:stretch>
            <a:fillRect/>
          </a:stretch>
        </p:blipFill>
        <p:spPr bwMode="auto">
          <a:xfrm>
            <a:off x="4787900" y="4221163"/>
            <a:ext cx="2447925" cy="148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4" descr="https://lh3.googleusercontent.com/8s3rV2ACyLlBUrAeO9_Q2qb5tvrU6EcjJMSo4W1t7ptHzQaXFrOMkVxSeDMoxJ8uhl8AXUsJL604GhzGU1dV_2kHLJjO6aDqO9gRZVawPDWh_qntEnVstK85SbM"/>
          <p:cNvPicPr>
            <a:picLocks noChangeAspect="1" noChangeArrowheads="1"/>
          </p:cNvPicPr>
          <p:nvPr/>
        </p:nvPicPr>
        <p:blipFill>
          <a:blip r:embed="rId3">
            <a:extLst>
              <a:ext uri="{28A0092B-C50C-407E-A947-70E740481C1C}">
                <a14:useLocalDpi xmlns:a14="http://schemas.microsoft.com/office/drawing/2010/main" val="0"/>
              </a:ext>
            </a:extLst>
          </a:blip>
          <a:srcRect l="68040" t="71147"/>
          <a:stretch>
            <a:fillRect/>
          </a:stretch>
        </p:blipFill>
        <p:spPr bwMode="auto">
          <a:xfrm>
            <a:off x="5795963" y="1196975"/>
            <a:ext cx="2233612"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Title 1"/>
          <p:cNvSpPr>
            <a:spLocks noGrp="1"/>
          </p:cNvSpPr>
          <p:nvPr>
            <p:ph type="title"/>
          </p:nvPr>
        </p:nvSpPr>
        <p:spPr>
          <a:xfrm>
            <a:off x="250825" y="0"/>
            <a:ext cx="8229600" cy="1143000"/>
          </a:xfrm>
        </p:spPr>
        <p:txBody>
          <a:bodyPr/>
          <a:lstStyle/>
          <a:p>
            <a:r>
              <a:rPr lang="en-GB" altLang="en-US" sz="3600" b="1" smtClean="0">
                <a:ea typeface="ＭＳ Ｐゴシック" pitchFamily="34" charset="-128"/>
              </a:rPr>
              <a:t>JASMIN in pictures</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274638"/>
            <a:ext cx="8229600" cy="994122"/>
          </a:xfrm>
        </p:spPr>
        <p:txBody>
          <a:bodyPr/>
          <a:lstStyle/>
          <a:p>
            <a:r>
              <a:rPr lang="en-GB" altLang="en-US" sz="3600" b="1" dirty="0" smtClean="0">
                <a:solidFill>
                  <a:srgbClr val="000000"/>
                </a:solidFill>
                <a:ea typeface="ＭＳ Ｐゴシック" pitchFamily="34" charset="-128"/>
              </a:rPr>
              <a:t>The LOTUS cluster on JASMIN</a:t>
            </a:r>
            <a:endParaRPr lang="en-GB" altLang="en-US" sz="3600" b="1" dirty="0" smtClean="0">
              <a:ea typeface="ＭＳ Ｐゴシック" pitchFamily="34" charset="-128"/>
            </a:endParaRPr>
          </a:p>
        </p:txBody>
      </p:sp>
      <p:sp>
        <p:nvSpPr>
          <p:cNvPr id="24579" name="Content Placeholder 2"/>
          <p:cNvSpPr>
            <a:spLocks noGrp="1"/>
          </p:cNvSpPr>
          <p:nvPr>
            <p:ph idx="1"/>
          </p:nvPr>
        </p:nvSpPr>
        <p:spPr>
          <a:xfrm>
            <a:off x="467544" y="1196752"/>
            <a:ext cx="8229600" cy="4525963"/>
          </a:xfrm>
        </p:spPr>
        <p:txBody>
          <a:bodyPr/>
          <a:lstStyle/>
          <a:p>
            <a:r>
              <a:rPr lang="en-GB" altLang="en-US" sz="2800" dirty="0">
                <a:solidFill>
                  <a:srgbClr val="000000"/>
                </a:solidFill>
                <a:ea typeface="ＭＳ Ｐゴシック" pitchFamily="34" charset="-128"/>
              </a:rPr>
              <a:t>The </a:t>
            </a:r>
            <a:r>
              <a:rPr lang="en-GB" altLang="en-US" sz="2800" b="1" dirty="0">
                <a:solidFill>
                  <a:srgbClr val="000000"/>
                </a:solidFill>
                <a:ea typeface="ＭＳ Ｐゴシック" pitchFamily="34" charset="-128"/>
              </a:rPr>
              <a:t>LOTUS cluster is a far bigger resource</a:t>
            </a:r>
            <a:r>
              <a:rPr lang="en-GB" altLang="en-US" sz="2800" dirty="0">
                <a:solidFill>
                  <a:srgbClr val="000000"/>
                </a:solidFill>
                <a:ea typeface="ＭＳ Ｐゴシック" pitchFamily="34" charset="-128"/>
              </a:rPr>
              <a:t> for running </a:t>
            </a:r>
            <a:r>
              <a:rPr lang="en-GB" altLang="en-US" sz="2800" dirty="0" smtClean="0">
                <a:solidFill>
                  <a:srgbClr val="000000"/>
                </a:solidFill>
                <a:ea typeface="ＭＳ Ｐゴシック" pitchFamily="34" charset="-128"/>
              </a:rPr>
              <a:t>compute intensive jobs than the JASMIN Scientific Analysis Servers.</a:t>
            </a:r>
          </a:p>
          <a:p>
            <a:r>
              <a:rPr lang="en-GB" altLang="en-US" sz="2800" dirty="0" smtClean="0">
                <a:solidFill>
                  <a:srgbClr val="000000"/>
                </a:solidFill>
                <a:ea typeface="ＭＳ Ｐゴシック" pitchFamily="34" charset="-128"/>
              </a:rPr>
              <a:t>Having the same software installed on the JASMIN-</a:t>
            </a:r>
            <a:r>
              <a:rPr lang="en-GB" altLang="en-US" sz="2800" dirty="0" err="1" smtClean="0">
                <a:solidFill>
                  <a:srgbClr val="000000"/>
                </a:solidFill>
                <a:ea typeface="ＭＳ Ｐゴシック" pitchFamily="34" charset="-128"/>
              </a:rPr>
              <a:t>Sci</a:t>
            </a:r>
            <a:r>
              <a:rPr lang="en-GB" altLang="en-US" sz="2800" dirty="0" smtClean="0">
                <a:solidFill>
                  <a:srgbClr val="000000"/>
                </a:solidFill>
                <a:ea typeface="ＭＳ Ｐゴシック" pitchFamily="34" charset="-128"/>
              </a:rPr>
              <a:t> machines and LOTUS means you can:</a:t>
            </a:r>
            <a:endParaRPr lang="en-GB" altLang="en-US" dirty="0">
              <a:solidFill>
                <a:srgbClr val="000000"/>
              </a:solidFill>
              <a:ea typeface="ＭＳ Ｐゴシック" pitchFamily="34" charset="-128"/>
            </a:endParaRPr>
          </a:p>
          <a:p>
            <a:pPr marL="1371600" lvl="2" indent="-514350">
              <a:buAutoNum type="arabicPeriod"/>
            </a:pPr>
            <a:r>
              <a:rPr lang="en-GB" altLang="en-US" sz="2800" b="1" dirty="0" smtClean="0">
                <a:solidFill>
                  <a:srgbClr val="000000"/>
                </a:solidFill>
                <a:ea typeface="ＭＳ Ｐゴシック" pitchFamily="34" charset="-128"/>
              </a:rPr>
              <a:t>develop </a:t>
            </a:r>
            <a:r>
              <a:rPr lang="en-GB" altLang="en-US" sz="2800" b="1" dirty="0">
                <a:solidFill>
                  <a:srgbClr val="000000"/>
                </a:solidFill>
                <a:ea typeface="ＭＳ Ｐゴシック" pitchFamily="34" charset="-128"/>
              </a:rPr>
              <a:t>code on the generic Analysis </a:t>
            </a:r>
            <a:r>
              <a:rPr lang="en-GB" altLang="en-US" sz="2800" b="1" dirty="0" smtClean="0">
                <a:solidFill>
                  <a:srgbClr val="000000"/>
                </a:solidFill>
                <a:ea typeface="ＭＳ Ｐゴシック" pitchFamily="34" charset="-128"/>
              </a:rPr>
              <a:t>Servers</a:t>
            </a:r>
          </a:p>
          <a:p>
            <a:pPr marL="857250" lvl="2" indent="0">
              <a:buNone/>
            </a:pPr>
            <a:r>
              <a:rPr lang="en-GB" altLang="en-US" sz="2800" b="1" dirty="0" smtClean="0">
                <a:solidFill>
                  <a:srgbClr val="000000"/>
                </a:solidFill>
                <a:ea typeface="ＭＳ Ｐゴシック" pitchFamily="34" charset="-128"/>
              </a:rPr>
              <a:t>THEN</a:t>
            </a:r>
            <a:endParaRPr lang="en-GB" altLang="en-US" dirty="0">
              <a:solidFill>
                <a:srgbClr val="000000"/>
              </a:solidFill>
              <a:ea typeface="ＭＳ Ｐゴシック" pitchFamily="34" charset="-128"/>
            </a:endParaRPr>
          </a:p>
          <a:p>
            <a:pPr marL="1314450" lvl="2" indent="-514350">
              <a:buFont typeface="+mj-lt"/>
              <a:buAutoNum type="arabicPeriod" startAt="2"/>
            </a:pPr>
            <a:r>
              <a:rPr lang="en-GB" altLang="en-US" sz="2800" dirty="0">
                <a:solidFill>
                  <a:srgbClr val="000000"/>
                </a:solidFill>
                <a:ea typeface="ＭＳ Ｐゴシック" pitchFamily="34" charset="-128"/>
              </a:rPr>
              <a:t>run in </a:t>
            </a:r>
            <a:r>
              <a:rPr lang="en-GB" altLang="en-US" sz="2800" b="1" dirty="0">
                <a:solidFill>
                  <a:srgbClr val="000000"/>
                </a:solidFill>
                <a:ea typeface="ＭＳ Ｐゴシック" pitchFamily="34" charset="-128"/>
              </a:rPr>
              <a:t>batch mode via LOTUS</a:t>
            </a:r>
            <a:endParaRPr lang="en-GB" altLang="en-US" sz="2800" b="1" dirty="0">
              <a:ea typeface="ＭＳ Ｐゴシック" pitchFamily="34" charset="-128"/>
            </a:endParaRPr>
          </a:p>
          <a:p>
            <a:pPr>
              <a:buFont typeface="Arial" pitchFamily="34" charset="0"/>
              <a:buNone/>
            </a:pPr>
            <a:endParaRPr lang="en-GB" altLang="en-US" dirty="0" smtClean="0">
              <a:solidFill>
                <a:srgbClr val="000000"/>
              </a:solidFill>
              <a:ea typeface="ＭＳ Ｐゴシック" pitchFamily="34" charset="-128"/>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 batch job?</a:t>
            </a:r>
            <a:endParaRPr lang="en-GB" dirty="0"/>
          </a:p>
        </p:txBody>
      </p:sp>
      <p:sp>
        <p:nvSpPr>
          <p:cNvPr id="3" name="Content Placeholder 2"/>
          <p:cNvSpPr>
            <a:spLocks noGrp="1"/>
          </p:cNvSpPr>
          <p:nvPr>
            <p:ph idx="1"/>
          </p:nvPr>
        </p:nvSpPr>
        <p:spPr>
          <a:xfrm>
            <a:off x="467544" y="1484784"/>
            <a:ext cx="8229600" cy="4525963"/>
          </a:xfrm>
        </p:spPr>
        <p:txBody>
          <a:bodyPr/>
          <a:lstStyle/>
          <a:p>
            <a:endParaRPr lang="en-GB" dirty="0" smtClean="0"/>
          </a:p>
          <a:p>
            <a:r>
              <a:rPr lang="en-GB" dirty="0" smtClean="0"/>
              <a:t>“Interactive processing” is when </a:t>
            </a:r>
            <a:r>
              <a:rPr lang="en-GB" dirty="0"/>
              <a:t>a user enters individual commands to be processed </a:t>
            </a:r>
            <a:r>
              <a:rPr lang="en-GB" dirty="0" smtClean="0"/>
              <a:t>immediately by the computer.</a:t>
            </a:r>
            <a:endParaRPr lang="en-GB" dirty="0"/>
          </a:p>
          <a:p>
            <a:r>
              <a:rPr lang="en-GB" dirty="0" smtClean="0"/>
              <a:t>A “batch job” is a program or a sequence of commands that are executed without user interaction.</a:t>
            </a:r>
          </a:p>
          <a:p>
            <a:endParaRPr lang="en-GB" dirty="0" smtClean="0"/>
          </a:p>
        </p:txBody>
      </p:sp>
    </p:spTree>
    <p:extLst>
      <p:ext uri="{BB962C8B-B14F-4D97-AF65-F5344CB8AC3E}">
        <p14:creationId xmlns:p14="http://schemas.microsoft.com/office/powerpoint/2010/main" val="38513520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274638"/>
            <a:ext cx="8229600" cy="850106"/>
          </a:xfrm>
        </p:spPr>
        <p:txBody>
          <a:bodyPr/>
          <a:lstStyle/>
          <a:p>
            <a:r>
              <a:rPr lang="en-GB" altLang="en-US" sz="3600" b="1" dirty="0" smtClean="0">
                <a:solidFill>
                  <a:srgbClr val="000000"/>
                </a:solidFill>
                <a:ea typeface="ＭＳ Ｐゴシック" pitchFamily="34" charset="-128"/>
              </a:rPr>
              <a:t>LOTUS: Job Control</a:t>
            </a:r>
            <a:endParaRPr lang="en-GB" altLang="en-US" sz="3600" b="1" dirty="0" smtClean="0">
              <a:ea typeface="ＭＳ Ｐゴシック" pitchFamily="34" charset="-128"/>
            </a:endParaRPr>
          </a:p>
        </p:txBody>
      </p:sp>
      <p:sp>
        <p:nvSpPr>
          <p:cNvPr id="27651" name="Content Placeholder 2"/>
          <p:cNvSpPr>
            <a:spLocks noGrp="1"/>
          </p:cNvSpPr>
          <p:nvPr>
            <p:ph idx="1"/>
          </p:nvPr>
        </p:nvSpPr>
        <p:spPr>
          <a:xfrm>
            <a:off x="467544" y="1268760"/>
            <a:ext cx="8229600" cy="4997450"/>
          </a:xfrm>
        </p:spPr>
        <p:txBody>
          <a:bodyPr/>
          <a:lstStyle/>
          <a:p>
            <a:pPr>
              <a:buFont typeface="Arial" pitchFamily="34" charset="0"/>
              <a:buNone/>
            </a:pPr>
            <a:r>
              <a:rPr lang="en-GB" altLang="en-US" sz="2800" dirty="0" smtClean="0">
                <a:solidFill>
                  <a:srgbClr val="000000"/>
                </a:solidFill>
                <a:ea typeface="ＭＳ Ｐゴシック" pitchFamily="34" charset="-128"/>
              </a:rPr>
              <a:t>Submitting a job (you must SSH to </a:t>
            </a:r>
            <a:r>
              <a:rPr lang="en-GB" altLang="en-US" sz="2800" b="1" dirty="0" smtClean="0">
                <a:solidFill>
                  <a:srgbClr val="000000"/>
                </a:solidFill>
                <a:ea typeface="ＭＳ Ｐゴシック" pitchFamily="34" charset="-128"/>
              </a:rPr>
              <a:t>lotus.jc.rl.ac.uk</a:t>
            </a:r>
            <a:r>
              <a:rPr lang="en-GB" altLang="en-US" sz="2800" dirty="0" smtClean="0">
                <a:solidFill>
                  <a:srgbClr val="000000"/>
                </a:solidFill>
                <a:ea typeface="ＭＳ Ｐゴシック" pitchFamily="34" charset="-128"/>
              </a:rPr>
              <a:t>):</a:t>
            </a:r>
          </a:p>
          <a:p>
            <a:pPr>
              <a:buFont typeface="Arial" pitchFamily="34" charset="0"/>
              <a:buNone/>
            </a:pPr>
            <a:r>
              <a:rPr lang="en-GB" altLang="en-US" dirty="0" smtClean="0">
                <a:solidFill>
                  <a:srgbClr val="000000"/>
                </a:solidFill>
                <a:ea typeface="ＭＳ Ｐゴシック" pitchFamily="34" charset="-128"/>
              </a:rPr>
              <a:t>	</a:t>
            </a:r>
            <a:r>
              <a:rPr lang="en-GB" altLang="en-US" sz="2400" dirty="0" smtClean="0">
                <a:solidFill>
                  <a:srgbClr val="000000"/>
                </a:solidFill>
                <a:latin typeface="Arial Rounded MT Bold" pitchFamily="34" charset="0"/>
                <a:ea typeface="ＭＳ Ｐゴシック" pitchFamily="34" charset="-128"/>
              </a:rPr>
              <a:t>$ </a:t>
            </a:r>
            <a:r>
              <a:rPr lang="en-GB" altLang="en-US" sz="2400" dirty="0" err="1" smtClean="0">
                <a:solidFill>
                  <a:srgbClr val="000000"/>
                </a:solidFill>
                <a:latin typeface="Arial Rounded MT Bold" pitchFamily="34" charset="0"/>
                <a:ea typeface="ＭＳ Ｐゴシック" pitchFamily="34" charset="-128"/>
              </a:rPr>
              <a:t>bsub</a:t>
            </a:r>
            <a:r>
              <a:rPr lang="en-GB" altLang="en-US" sz="2400" dirty="0" smtClean="0">
                <a:solidFill>
                  <a:srgbClr val="000000"/>
                </a:solidFill>
                <a:latin typeface="Arial Rounded MT Bold" pitchFamily="34" charset="0"/>
                <a:ea typeface="ＭＳ Ｐゴシック" pitchFamily="34" charset="-128"/>
              </a:rPr>
              <a:t> [options] &lt;command&gt;</a:t>
            </a:r>
            <a:endParaRPr lang="en-GB" altLang="en-US" dirty="0" smtClean="0">
              <a:solidFill>
                <a:srgbClr val="000000"/>
              </a:solidFill>
              <a:ea typeface="ＭＳ Ｐゴシック" pitchFamily="34" charset="-128"/>
            </a:endParaRPr>
          </a:p>
          <a:p>
            <a:pPr>
              <a:buFont typeface="Arial" pitchFamily="34" charset="0"/>
              <a:buNone/>
            </a:pPr>
            <a:r>
              <a:rPr lang="en-GB" altLang="en-US" sz="2800" dirty="0" smtClean="0">
                <a:solidFill>
                  <a:srgbClr val="000000"/>
                </a:solidFill>
                <a:ea typeface="ＭＳ Ｐゴシック" pitchFamily="34" charset="-128"/>
              </a:rPr>
              <a:t>View the status of jobs:</a:t>
            </a:r>
          </a:p>
          <a:p>
            <a:pPr>
              <a:buFont typeface="Arial" pitchFamily="34" charset="0"/>
              <a:buNone/>
            </a:pPr>
            <a:r>
              <a:rPr lang="en-GB" altLang="en-US" sz="2400" dirty="0" smtClean="0">
                <a:solidFill>
                  <a:srgbClr val="000000"/>
                </a:solidFill>
                <a:ea typeface="ＭＳ Ｐゴシック" pitchFamily="34" charset="-128"/>
              </a:rPr>
              <a:t>	</a:t>
            </a:r>
            <a:r>
              <a:rPr lang="en-GB" altLang="en-US" sz="2400" dirty="0" smtClean="0">
                <a:solidFill>
                  <a:srgbClr val="000000"/>
                </a:solidFill>
                <a:latin typeface="Arial Rounded MT Bold" pitchFamily="34" charset="0"/>
                <a:ea typeface="ＭＳ Ｐゴシック" pitchFamily="34" charset="-128"/>
              </a:rPr>
              <a:t>$ </a:t>
            </a:r>
            <a:r>
              <a:rPr lang="en-GB" altLang="en-US" sz="2400" dirty="0" err="1" smtClean="0">
                <a:solidFill>
                  <a:srgbClr val="000000"/>
                </a:solidFill>
                <a:latin typeface="Arial Rounded MT Bold" pitchFamily="34" charset="0"/>
                <a:ea typeface="ＭＳ Ｐゴシック" pitchFamily="34" charset="-128"/>
              </a:rPr>
              <a:t>bjobs</a:t>
            </a:r>
            <a:endParaRPr lang="en-GB" altLang="en-US" sz="2400" dirty="0" smtClean="0">
              <a:solidFill>
                <a:srgbClr val="000000"/>
              </a:solidFill>
              <a:latin typeface="Arial Rounded MT Bold" pitchFamily="34" charset="0"/>
              <a:ea typeface="ＭＳ Ｐゴシック" pitchFamily="34" charset="-128"/>
            </a:endParaRPr>
          </a:p>
          <a:p>
            <a:pPr>
              <a:buFont typeface="Arial" pitchFamily="34" charset="0"/>
              <a:buNone/>
            </a:pPr>
            <a:r>
              <a:rPr lang="en-GB" altLang="en-US" sz="1600" dirty="0" smtClean="0">
                <a:latin typeface="Courier New" pitchFamily="49" charset="0"/>
                <a:ea typeface="ＭＳ Ｐゴシック" pitchFamily="34" charset="-128"/>
                <a:cs typeface="Courier New" pitchFamily="49" charset="0"/>
              </a:rPr>
              <a:t>	JOBID USER STAT QUEUE FROM_HOST EXEC_HOST JOB_NAME SUBMIT_TIME</a:t>
            </a:r>
            <a:br>
              <a:rPr lang="en-GB" altLang="en-US" sz="1600" dirty="0" smtClean="0">
                <a:latin typeface="Courier New" pitchFamily="49" charset="0"/>
                <a:ea typeface="ＭＳ Ｐゴシック" pitchFamily="34" charset="-128"/>
                <a:cs typeface="Courier New" pitchFamily="49" charset="0"/>
              </a:rPr>
            </a:br>
            <a:r>
              <a:rPr lang="en-GB" altLang="en-US" sz="1600" dirty="0" smtClean="0">
                <a:latin typeface="Courier New" pitchFamily="49" charset="0"/>
                <a:ea typeface="ＭＳ Ｐゴシック" pitchFamily="34" charset="-128"/>
                <a:cs typeface="Courier New" pitchFamily="49" charset="0"/>
              </a:rPr>
              <a:t>71880 </a:t>
            </a:r>
            <a:r>
              <a:rPr lang="en-GB" altLang="en-US" sz="1600" dirty="0" err="1" smtClean="0">
                <a:latin typeface="Courier New" pitchFamily="49" charset="0"/>
                <a:ea typeface="ＭＳ Ｐゴシック" pitchFamily="34" charset="-128"/>
                <a:cs typeface="Courier New" pitchFamily="49" charset="0"/>
              </a:rPr>
              <a:t>fred</a:t>
            </a:r>
            <a:r>
              <a:rPr lang="en-GB" altLang="en-US" sz="1600" dirty="0" smtClean="0">
                <a:latin typeface="Courier New" pitchFamily="49" charset="0"/>
                <a:ea typeface="ＭＳ Ｐゴシック" pitchFamily="34" charset="-128"/>
                <a:cs typeface="Courier New" pitchFamily="49" charset="0"/>
              </a:rPr>
              <a:t> PEND lotus </a:t>
            </a:r>
            <a:r>
              <a:rPr lang="en-GB" altLang="en-US" sz="1600" dirty="0" err="1" smtClean="0">
                <a:latin typeface="Courier New" pitchFamily="49" charset="0"/>
                <a:ea typeface="ＭＳ Ｐゴシック" pitchFamily="34" charset="-128"/>
                <a:cs typeface="Courier New" pitchFamily="49" charset="0"/>
              </a:rPr>
              <a:t>lotus.jc.rl</a:t>
            </a:r>
            <a:r>
              <a:rPr lang="en-GB" altLang="en-US" sz="1600" dirty="0" smtClean="0">
                <a:latin typeface="Courier New" pitchFamily="49" charset="0"/>
                <a:ea typeface="ＭＳ Ｐゴシック" pitchFamily="34" charset="-128"/>
                <a:cs typeface="Courier New" pitchFamily="49" charset="0"/>
              </a:rPr>
              <a:t> */hostname Mar 18 16:26</a:t>
            </a:r>
            <a:endParaRPr lang="en-GB" altLang="en-US" sz="1600" dirty="0" smtClean="0">
              <a:solidFill>
                <a:srgbClr val="000000"/>
              </a:solidFill>
              <a:latin typeface="Courier New" pitchFamily="49" charset="0"/>
              <a:ea typeface="ＭＳ Ｐゴシック" pitchFamily="34" charset="-128"/>
              <a:cs typeface="Courier New" pitchFamily="49" charset="0"/>
            </a:endParaRPr>
          </a:p>
          <a:p>
            <a:pPr>
              <a:buFont typeface="Arial" pitchFamily="34" charset="0"/>
              <a:buNone/>
            </a:pPr>
            <a:r>
              <a:rPr lang="en-GB" altLang="en-US" sz="2800" dirty="0" smtClean="0">
                <a:solidFill>
                  <a:srgbClr val="000000"/>
                </a:solidFill>
                <a:ea typeface="ＭＳ Ｐゴシック" pitchFamily="34" charset="-128"/>
              </a:rPr>
              <a:t>Cancel a job with:</a:t>
            </a:r>
          </a:p>
          <a:p>
            <a:pPr>
              <a:buFont typeface="Arial" pitchFamily="34" charset="0"/>
              <a:buNone/>
            </a:pPr>
            <a:r>
              <a:rPr lang="en-GB" altLang="en-US" sz="2400" dirty="0" smtClean="0">
                <a:solidFill>
                  <a:srgbClr val="000000"/>
                </a:solidFill>
                <a:ea typeface="ＭＳ Ｐゴシック" pitchFamily="34" charset="-128"/>
              </a:rPr>
              <a:t>	</a:t>
            </a:r>
            <a:r>
              <a:rPr lang="en-GB" altLang="en-US" sz="2400" dirty="0" smtClean="0">
                <a:solidFill>
                  <a:srgbClr val="000000"/>
                </a:solidFill>
                <a:latin typeface="Arial Rounded MT Bold" pitchFamily="34" charset="0"/>
                <a:ea typeface="ＭＳ Ｐゴシック" pitchFamily="34" charset="-128"/>
              </a:rPr>
              <a:t>$ </a:t>
            </a:r>
            <a:r>
              <a:rPr lang="en-GB" altLang="en-US" sz="2400" dirty="0" err="1" smtClean="0">
                <a:solidFill>
                  <a:srgbClr val="000000"/>
                </a:solidFill>
                <a:latin typeface="Arial Rounded MT Bold" pitchFamily="34" charset="0"/>
                <a:ea typeface="ＭＳ Ｐゴシック" pitchFamily="34" charset="-128"/>
              </a:rPr>
              <a:t>bkill</a:t>
            </a:r>
            <a:r>
              <a:rPr lang="en-GB" altLang="en-US" sz="2400" dirty="0" smtClean="0">
                <a:solidFill>
                  <a:srgbClr val="000000"/>
                </a:solidFill>
                <a:latin typeface="Arial Rounded MT Bold" pitchFamily="34" charset="0"/>
                <a:ea typeface="ＭＳ Ｐゴシック" pitchFamily="34" charset="-128"/>
              </a:rPr>
              <a:t> &lt;</a:t>
            </a:r>
            <a:r>
              <a:rPr lang="en-GB" altLang="en-US" sz="2400" dirty="0" err="1" smtClean="0">
                <a:solidFill>
                  <a:srgbClr val="000000"/>
                </a:solidFill>
                <a:latin typeface="Arial Rounded MT Bold" pitchFamily="34" charset="0"/>
                <a:ea typeface="ＭＳ Ｐゴシック" pitchFamily="34" charset="-128"/>
              </a:rPr>
              <a:t>job_id</a:t>
            </a:r>
            <a:r>
              <a:rPr lang="en-GB" altLang="en-US" sz="2400" dirty="0" smtClean="0">
                <a:solidFill>
                  <a:srgbClr val="000000"/>
                </a:solidFill>
                <a:latin typeface="Arial Rounded MT Bold" pitchFamily="34" charset="0"/>
                <a:ea typeface="ＭＳ Ｐゴシック" pitchFamily="34" charset="-128"/>
              </a:rPr>
              <a:t>&gt;</a:t>
            </a:r>
          </a:p>
          <a:p>
            <a:pPr>
              <a:buFont typeface="Arial" pitchFamily="34" charset="0"/>
              <a:buNone/>
            </a:pPr>
            <a:endParaRPr lang="en-GB" altLang="en-US" sz="1200" dirty="0" smtClean="0">
              <a:solidFill>
                <a:srgbClr val="000000"/>
              </a:solidFill>
              <a:latin typeface="Arial Rounded MT Bold" pitchFamily="34" charset="0"/>
              <a:ea typeface="ＭＳ Ｐゴシック" pitchFamily="34" charset="-128"/>
            </a:endParaRPr>
          </a:p>
          <a:p>
            <a:pPr>
              <a:buFont typeface="Arial" pitchFamily="34" charset="0"/>
              <a:buNone/>
            </a:pPr>
            <a:r>
              <a:rPr lang="en-GB" altLang="en-US" sz="2800" dirty="0" smtClean="0">
                <a:solidFill>
                  <a:srgbClr val="000000"/>
                </a:solidFill>
                <a:ea typeface="ＭＳ Ｐゴシック" pitchFamily="34" charset="-128"/>
              </a:rPr>
              <a:t>See details at:</a:t>
            </a:r>
          </a:p>
          <a:p>
            <a:pPr>
              <a:buFont typeface="Arial" pitchFamily="34" charset="0"/>
              <a:buNone/>
            </a:pPr>
            <a:r>
              <a:rPr lang="en-GB" altLang="en-US" dirty="0" smtClean="0">
                <a:solidFill>
                  <a:srgbClr val="000000"/>
                </a:solidFill>
                <a:ea typeface="ＭＳ Ｐゴシック" pitchFamily="34" charset="-128"/>
              </a:rPr>
              <a:t>	</a:t>
            </a:r>
            <a:r>
              <a:rPr lang="en-GB" altLang="en-US" sz="2800" dirty="0" smtClean="0">
                <a:ea typeface="ＭＳ Ｐゴシック" pitchFamily="34" charset="-128"/>
                <a:hlinkClick r:id="rId3"/>
              </a:rPr>
              <a:t>http://www.ceda.ac.uk/help/users-guide/lotus/</a:t>
            </a:r>
            <a:endParaRPr lang="en-GB" altLang="en-US" sz="2800" dirty="0" smtClean="0">
              <a:ea typeface="ＭＳ Ｐゴシック" pitchFamily="34" charset="-128"/>
            </a:endParaRPr>
          </a:p>
          <a:p>
            <a:pPr>
              <a:buFont typeface="Arial" pitchFamily="34" charset="0"/>
              <a:buNone/>
            </a:pPr>
            <a:endParaRPr lang="en-GB" altLang="en-US"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GB" altLang="en-US" sz="3200" b="1" dirty="0" smtClean="0">
                <a:solidFill>
                  <a:srgbClr val="000000"/>
                </a:solidFill>
              </a:rPr>
              <a:t>Batch job example: extract spatial subsets from CMIP5 experiments (1)</a:t>
            </a:r>
            <a:endParaRPr lang="en-GB" altLang="en-US" sz="3200" b="1" dirty="0" smtClean="0"/>
          </a:p>
        </p:txBody>
      </p:sp>
      <p:sp>
        <p:nvSpPr>
          <p:cNvPr id="3" name="Content Placeholder 2"/>
          <p:cNvSpPr>
            <a:spLocks noGrp="1"/>
          </p:cNvSpPr>
          <p:nvPr>
            <p:ph idx="1"/>
          </p:nvPr>
        </p:nvSpPr>
        <p:spPr>
          <a:xfrm>
            <a:off x="457200" y="1412776"/>
            <a:ext cx="8291264" cy="5040412"/>
          </a:xfrm>
        </p:spPr>
        <p:txBody>
          <a:bodyPr/>
          <a:lstStyle/>
          <a:p>
            <a:pPr>
              <a:buFont typeface="Arial" pitchFamily="34" charset="0"/>
              <a:buNone/>
              <a:defRPr/>
            </a:pPr>
            <a:endParaRPr lang="en-GB" sz="1050" dirty="0" smtClean="0"/>
          </a:p>
          <a:p>
            <a:pPr>
              <a:buFont typeface="Arial" pitchFamily="34" charset="0"/>
              <a:buNone/>
              <a:defRPr/>
            </a:pPr>
            <a:r>
              <a:rPr lang="en-GB" sz="2800" b="1" dirty="0" smtClean="0"/>
              <a:t>Processing requirement:</a:t>
            </a:r>
          </a:p>
          <a:p>
            <a:pPr>
              <a:buFont typeface="Arial" pitchFamily="34" charset="0"/>
              <a:buNone/>
              <a:defRPr/>
            </a:pPr>
            <a:endParaRPr lang="en-GB" sz="1200" b="1" dirty="0" smtClean="0"/>
          </a:p>
          <a:p>
            <a:pPr marL="0" indent="0">
              <a:buNone/>
              <a:defRPr/>
            </a:pPr>
            <a:r>
              <a:rPr lang="en-GB" sz="2800" dirty="0" smtClean="0"/>
              <a:t>For each model:</a:t>
            </a:r>
          </a:p>
          <a:p>
            <a:pPr marL="457200" lvl="1" indent="0">
              <a:buNone/>
              <a:defRPr/>
            </a:pPr>
            <a:r>
              <a:rPr lang="en-GB" dirty="0" smtClean="0"/>
              <a:t>For each variable (</a:t>
            </a:r>
            <a:r>
              <a:rPr lang="en-GB" dirty="0" err="1" smtClean="0"/>
              <a:t>hus</a:t>
            </a:r>
            <a:r>
              <a:rPr lang="en-GB" dirty="0" smtClean="0"/>
              <a:t>, </a:t>
            </a:r>
            <a:r>
              <a:rPr lang="en-GB" dirty="0" err="1" smtClean="0"/>
              <a:t>ps</a:t>
            </a:r>
            <a:r>
              <a:rPr lang="en-GB" dirty="0" smtClean="0"/>
              <a:t>, </a:t>
            </a:r>
            <a:r>
              <a:rPr lang="en-GB" dirty="0" err="1" smtClean="0"/>
              <a:t>ta</a:t>
            </a:r>
            <a:r>
              <a:rPr lang="en-GB" dirty="0" smtClean="0"/>
              <a:t>, </a:t>
            </a:r>
            <a:r>
              <a:rPr lang="en-GB" dirty="0" err="1" smtClean="0"/>
              <a:t>ua</a:t>
            </a:r>
            <a:r>
              <a:rPr lang="en-GB" dirty="0" smtClean="0"/>
              <a:t> &amp; </a:t>
            </a:r>
            <a:r>
              <a:rPr lang="en-GB" dirty="0" err="1" smtClean="0"/>
              <a:t>va</a:t>
            </a:r>
            <a:r>
              <a:rPr lang="en-GB" dirty="0" smtClean="0"/>
              <a:t>):</a:t>
            </a:r>
          </a:p>
          <a:p>
            <a:pPr lvl="2">
              <a:buFont typeface="Arial" pitchFamily="34" charset="0"/>
              <a:buChar char="•"/>
              <a:defRPr/>
            </a:pPr>
            <a:r>
              <a:rPr lang="en-GB" sz="2800" dirty="0" smtClean="0"/>
              <a:t>Extract a spatial subset </a:t>
            </a:r>
          </a:p>
          <a:p>
            <a:pPr marL="914400" lvl="2" indent="0">
              <a:buNone/>
              <a:defRPr/>
            </a:pPr>
            <a:r>
              <a:rPr lang="en-GB" dirty="0" smtClean="0"/>
              <a:t>(80° to 140° Longitude; -30° to 40° Latitude)</a:t>
            </a:r>
          </a:p>
          <a:p>
            <a:pPr lvl="2">
              <a:buFont typeface="Arial" pitchFamily="34" charset="0"/>
              <a:buChar char="•"/>
              <a:defRPr/>
            </a:pPr>
            <a:r>
              <a:rPr lang="en-GB" sz="2800" dirty="0" smtClean="0"/>
              <a:t>Where:</a:t>
            </a:r>
          </a:p>
          <a:p>
            <a:pPr lvl="3">
              <a:buFont typeface="Arial" pitchFamily="34" charset="0"/>
              <a:buChar char="–"/>
              <a:defRPr/>
            </a:pPr>
            <a:r>
              <a:rPr lang="en-GB" sz="2400" dirty="0" smtClean="0"/>
              <a:t>Frequency: 6hr</a:t>
            </a:r>
          </a:p>
          <a:p>
            <a:pPr lvl="3">
              <a:buFont typeface="Arial" pitchFamily="34" charset="0"/>
              <a:buChar char="–"/>
              <a:defRPr/>
            </a:pPr>
            <a:r>
              <a:rPr lang="en-GB" sz="2400" dirty="0" smtClean="0"/>
              <a:t>Realm: atmosphere</a:t>
            </a:r>
          </a:p>
          <a:p>
            <a:pPr lvl="3">
              <a:buFont typeface="Arial" pitchFamily="34" charset="0"/>
              <a:buChar char="–"/>
              <a:defRPr/>
            </a:pPr>
            <a:r>
              <a:rPr lang="en-GB" sz="2400" dirty="0" smtClean="0"/>
              <a:t>Ensemble: r1i1p1</a:t>
            </a:r>
          </a:p>
        </p:txBody>
      </p:sp>
    </p:spTree>
    <p:extLst>
      <p:ext uri="{BB962C8B-B14F-4D97-AF65-F5344CB8AC3E}">
        <p14:creationId xmlns:p14="http://schemas.microsoft.com/office/powerpoint/2010/main" val="24894882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GB" altLang="en-US" sz="3200" b="1" dirty="0" smtClean="0">
                <a:solidFill>
                  <a:srgbClr val="000000"/>
                </a:solidFill>
              </a:rPr>
              <a:t>Batch job example: extract spatial subsets from CMIP5 experiments (2)</a:t>
            </a:r>
            <a:endParaRPr lang="en-GB" altLang="en-US" sz="3200" b="1" dirty="0" smtClean="0"/>
          </a:p>
        </p:txBody>
      </p:sp>
      <p:sp>
        <p:nvSpPr>
          <p:cNvPr id="39939" name="Content Placeholder 2"/>
          <p:cNvSpPr>
            <a:spLocks noGrp="1"/>
          </p:cNvSpPr>
          <p:nvPr>
            <p:ph idx="1"/>
          </p:nvPr>
        </p:nvSpPr>
        <p:spPr>
          <a:xfrm>
            <a:off x="457200" y="1600200"/>
            <a:ext cx="8229600" cy="4493096"/>
          </a:xfrm>
        </p:spPr>
        <p:txBody>
          <a:bodyPr/>
          <a:lstStyle/>
          <a:p>
            <a:pPr>
              <a:buFont typeface="Arial" charset="0"/>
              <a:buNone/>
            </a:pPr>
            <a:r>
              <a:rPr lang="en-GB" altLang="en-US" sz="2800" b="1" dirty="0" smtClean="0"/>
              <a:t>Basic (Sequential) Implementation:</a:t>
            </a:r>
          </a:p>
          <a:p>
            <a:pPr>
              <a:buFont typeface="Arial" charset="0"/>
              <a:buNone/>
            </a:pPr>
            <a:r>
              <a:rPr lang="en-GB" altLang="en-US" sz="2400" b="1" dirty="0" smtClean="0"/>
              <a:t>Script 1 (bash):</a:t>
            </a:r>
          </a:p>
          <a:p>
            <a:r>
              <a:rPr lang="en-GB" altLang="en-US" sz="2400" dirty="0" smtClean="0"/>
              <a:t>For each variable (</a:t>
            </a:r>
            <a:r>
              <a:rPr lang="en-GB" altLang="en-US" sz="2400" dirty="0" err="1" smtClean="0"/>
              <a:t>hus</a:t>
            </a:r>
            <a:r>
              <a:rPr lang="en-GB" altLang="en-US" sz="2400" dirty="0" smtClean="0"/>
              <a:t>, </a:t>
            </a:r>
            <a:r>
              <a:rPr lang="en-GB" altLang="en-US" sz="2400" dirty="0" err="1" smtClean="0"/>
              <a:t>ps</a:t>
            </a:r>
            <a:r>
              <a:rPr lang="en-GB" altLang="en-US" sz="2400" dirty="0" smtClean="0"/>
              <a:t>, ta, </a:t>
            </a:r>
            <a:r>
              <a:rPr lang="en-GB" altLang="en-US" sz="2400" dirty="0" err="1" smtClean="0"/>
              <a:t>ua</a:t>
            </a:r>
            <a:r>
              <a:rPr lang="en-GB" altLang="en-US" sz="2400" dirty="0" smtClean="0"/>
              <a:t> &amp; </a:t>
            </a:r>
            <a:r>
              <a:rPr lang="en-GB" altLang="en-US" sz="2400" dirty="0" err="1" smtClean="0"/>
              <a:t>va</a:t>
            </a:r>
            <a:r>
              <a:rPr lang="en-GB" altLang="en-US" sz="2400" dirty="0" smtClean="0"/>
              <a:t>):</a:t>
            </a:r>
          </a:p>
          <a:p>
            <a:pPr lvl="1"/>
            <a:r>
              <a:rPr lang="en-GB" altLang="en-US" sz="2400" dirty="0" smtClean="0"/>
              <a:t>Make output directory</a:t>
            </a:r>
          </a:p>
          <a:p>
            <a:pPr lvl="1"/>
            <a:r>
              <a:rPr lang="en-GB" altLang="en-US" sz="2400" dirty="0" smtClean="0"/>
              <a:t>Find all relevant input NetCDF files</a:t>
            </a:r>
          </a:p>
          <a:p>
            <a:pPr lvl="1"/>
            <a:r>
              <a:rPr lang="en-GB" altLang="en-US" sz="2400" dirty="0"/>
              <a:t>Loop through list of </a:t>
            </a:r>
            <a:r>
              <a:rPr lang="en-GB" altLang="en-US" sz="2400" dirty="0" smtClean="0"/>
              <a:t>input files and  </a:t>
            </a:r>
            <a:r>
              <a:rPr lang="en-GB" altLang="en-US" sz="2400" dirty="0"/>
              <a:t>for each one c</a:t>
            </a:r>
            <a:r>
              <a:rPr lang="en-GB" altLang="en-US" sz="2400" dirty="0" smtClean="0"/>
              <a:t>all Python script</a:t>
            </a:r>
          </a:p>
          <a:p>
            <a:pPr>
              <a:buFont typeface="Arial" charset="0"/>
              <a:buNone/>
            </a:pPr>
            <a:r>
              <a:rPr lang="en-GB" altLang="en-US" sz="2400" b="1" dirty="0" smtClean="0"/>
              <a:t>Script 2 (Python):</a:t>
            </a:r>
          </a:p>
          <a:p>
            <a:pPr lvl="1"/>
            <a:r>
              <a:rPr lang="en-GB" altLang="en-US" sz="2400" dirty="0" smtClean="0"/>
              <a:t>Read input file; extract spatial subset for variable; write output file.</a:t>
            </a:r>
          </a:p>
          <a:p>
            <a:pPr lvl="1"/>
            <a:r>
              <a:rPr lang="en-GB" altLang="en-US" sz="2400" dirty="0" smtClean="0"/>
              <a:t>Main code used: </a:t>
            </a:r>
            <a:r>
              <a:rPr lang="en-GB" altLang="en-US" sz="2400" dirty="0" err="1" smtClean="0"/>
              <a:t>cf</a:t>
            </a:r>
            <a:r>
              <a:rPr lang="en-GB" altLang="en-US" sz="2400" dirty="0" smtClean="0"/>
              <a:t>-python library</a:t>
            </a:r>
          </a:p>
        </p:txBody>
      </p:sp>
      <p:grpSp>
        <p:nvGrpSpPr>
          <p:cNvPr id="2" name="Group 1"/>
          <p:cNvGrpSpPr/>
          <p:nvPr/>
        </p:nvGrpSpPr>
        <p:grpSpPr>
          <a:xfrm>
            <a:off x="323900" y="4855616"/>
            <a:ext cx="8674150" cy="1081087"/>
            <a:chOff x="0" y="6315075"/>
            <a:chExt cx="8674150" cy="1081087"/>
          </a:xfrm>
        </p:grpSpPr>
        <p:sp>
          <p:nvSpPr>
            <p:cNvPr id="4" name="Rectangle 3"/>
            <p:cNvSpPr/>
            <p:nvPr/>
          </p:nvSpPr>
          <p:spPr>
            <a:xfrm>
              <a:off x="0" y="6319837"/>
              <a:ext cx="8497887" cy="1076325"/>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a:defRPr/>
              </a:pPr>
              <a:r>
                <a:rPr lang="en-GB" sz="1600" dirty="0">
                  <a:latin typeface="Arial Unicode MS" pitchFamily="34" charset="-128"/>
                  <a:ea typeface="Arial Unicode MS" pitchFamily="34" charset="-128"/>
                  <a:cs typeface="Arial Unicode MS" pitchFamily="34" charset="-128"/>
                </a:rPr>
                <a:t>import </a:t>
              </a:r>
              <a:r>
                <a:rPr lang="en-GB" sz="1600" dirty="0" err="1">
                  <a:latin typeface="Arial Unicode MS" pitchFamily="34" charset="-128"/>
                  <a:ea typeface="Arial Unicode MS" pitchFamily="34" charset="-128"/>
                  <a:cs typeface="Arial Unicode MS" pitchFamily="34" charset="-128"/>
                </a:rPr>
                <a:t>cf</a:t>
              </a:r>
              <a:endParaRPr lang="en-GB" sz="1600" dirty="0">
                <a:latin typeface="Arial Unicode MS" pitchFamily="34" charset="-128"/>
                <a:ea typeface="Arial Unicode MS" pitchFamily="34" charset="-128"/>
                <a:cs typeface="Arial Unicode MS" pitchFamily="34" charset="-128"/>
              </a:endParaRPr>
            </a:p>
            <a:p>
              <a:pPr>
                <a:defRPr/>
              </a:pPr>
              <a:r>
                <a:rPr lang="en-GB" sz="1600" dirty="0">
                  <a:latin typeface="Arial Unicode MS" pitchFamily="34" charset="-128"/>
                  <a:ea typeface="Arial Unicode MS" pitchFamily="34" charset="-128"/>
                  <a:cs typeface="Arial Unicode MS" pitchFamily="34" charset="-128"/>
                </a:rPr>
                <a:t>f = </a:t>
              </a:r>
              <a:r>
                <a:rPr lang="en-GB" sz="1600" dirty="0" err="1">
                  <a:latin typeface="Arial Unicode MS" pitchFamily="34" charset="-128"/>
                  <a:ea typeface="Arial Unicode MS" pitchFamily="34" charset="-128"/>
                  <a:cs typeface="Arial Unicode MS" pitchFamily="34" charset="-128"/>
                </a:rPr>
                <a:t>cf.read</a:t>
              </a:r>
              <a:r>
                <a:rPr lang="en-GB" sz="1600" dirty="0">
                  <a:latin typeface="Arial Unicode MS" pitchFamily="34" charset="-128"/>
                  <a:ea typeface="Arial Unicode MS" pitchFamily="34" charset="-128"/>
                  <a:cs typeface="Arial Unicode MS" pitchFamily="34" charset="-128"/>
                </a:rPr>
                <a:t>(</a:t>
              </a:r>
              <a:r>
                <a:rPr lang="en-GB" sz="1600" dirty="0" err="1">
                  <a:latin typeface="Arial Unicode MS" pitchFamily="34" charset="-128"/>
                  <a:ea typeface="Arial Unicode MS" pitchFamily="34" charset="-128"/>
                  <a:cs typeface="Arial Unicode MS" pitchFamily="34" charset="-128"/>
                </a:rPr>
                <a:t>infile</a:t>
              </a:r>
              <a:r>
                <a:rPr lang="en-GB" sz="1600" dirty="0">
                  <a:latin typeface="Arial Unicode MS" pitchFamily="34" charset="-128"/>
                  <a:ea typeface="Arial Unicode MS" pitchFamily="34" charset="-128"/>
                  <a:cs typeface="Arial Unicode MS" pitchFamily="34" charset="-128"/>
                </a:rPr>
                <a:t>)</a:t>
              </a:r>
            </a:p>
            <a:p>
              <a:pPr>
                <a:defRPr/>
              </a:pPr>
              <a:r>
                <a:rPr lang="en-GB" sz="1600" dirty="0">
                  <a:latin typeface="Arial Unicode MS" pitchFamily="34" charset="-128"/>
                  <a:ea typeface="Arial Unicode MS" pitchFamily="34" charset="-128"/>
                  <a:cs typeface="Arial Unicode MS" pitchFamily="34" charset="-128"/>
                </a:rPr>
                <a:t>subset = f[2].subspace(latitude=</a:t>
              </a:r>
              <a:r>
                <a:rPr lang="en-GB" sz="1600" dirty="0" err="1">
                  <a:latin typeface="Arial Unicode MS" pitchFamily="34" charset="-128"/>
                  <a:ea typeface="Arial Unicode MS" pitchFamily="34" charset="-128"/>
                  <a:cs typeface="Arial Unicode MS" pitchFamily="34" charset="-128"/>
                </a:rPr>
                <a:t>cf.wi</a:t>
              </a:r>
              <a:r>
                <a:rPr lang="en-GB" sz="1600" dirty="0">
                  <a:latin typeface="Arial Unicode MS" pitchFamily="34" charset="-128"/>
                  <a:ea typeface="Arial Unicode MS" pitchFamily="34" charset="-128"/>
                  <a:cs typeface="Arial Unicode MS" pitchFamily="34" charset="-128"/>
                </a:rPr>
                <a:t>(</a:t>
              </a:r>
              <a:r>
                <a:rPr lang="en-GB" sz="1600" dirty="0" err="1">
                  <a:latin typeface="Arial Unicode MS" pitchFamily="34" charset="-128"/>
                  <a:ea typeface="Arial Unicode MS" pitchFamily="34" charset="-128"/>
                  <a:cs typeface="Arial Unicode MS" pitchFamily="34" charset="-128"/>
                </a:rPr>
                <a:t>bb.south</a:t>
              </a:r>
              <a:r>
                <a:rPr lang="en-GB" sz="1600" dirty="0">
                  <a:latin typeface="Arial Unicode MS" pitchFamily="34" charset="-128"/>
                  <a:ea typeface="Arial Unicode MS" pitchFamily="34" charset="-128"/>
                  <a:cs typeface="Arial Unicode MS" pitchFamily="34" charset="-128"/>
                </a:rPr>
                <a:t>, </a:t>
              </a:r>
              <a:r>
                <a:rPr lang="en-GB" sz="1600" dirty="0" err="1">
                  <a:latin typeface="Arial Unicode MS" pitchFamily="34" charset="-128"/>
                  <a:ea typeface="Arial Unicode MS" pitchFamily="34" charset="-128"/>
                  <a:cs typeface="Arial Unicode MS" pitchFamily="34" charset="-128"/>
                </a:rPr>
                <a:t>bb.north</a:t>
              </a:r>
              <a:r>
                <a:rPr lang="en-GB" sz="1600" dirty="0">
                  <a:latin typeface="Arial Unicode MS" pitchFamily="34" charset="-128"/>
                  <a:ea typeface="Arial Unicode MS" pitchFamily="34" charset="-128"/>
                  <a:cs typeface="Arial Unicode MS" pitchFamily="34" charset="-128"/>
                </a:rPr>
                <a:t>), longitude=</a:t>
              </a:r>
              <a:r>
                <a:rPr lang="en-GB" sz="1600" dirty="0" err="1">
                  <a:latin typeface="Arial Unicode MS" pitchFamily="34" charset="-128"/>
                  <a:ea typeface="Arial Unicode MS" pitchFamily="34" charset="-128"/>
                  <a:cs typeface="Arial Unicode MS" pitchFamily="34" charset="-128"/>
                </a:rPr>
                <a:t>cf.wi</a:t>
              </a:r>
              <a:r>
                <a:rPr lang="en-GB" sz="1600" dirty="0">
                  <a:latin typeface="Arial Unicode MS" pitchFamily="34" charset="-128"/>
                  <a:ea typeface="Arial Unicode MS" pitchFamily="34" charset="-128"/>
                  <a:cs typeface="Arial Unicode MS" pitchFamily="34" charset="-128"/>
                </a:rPr>
                <a:t>(</a:t>
              </a:r>
              <a:r>
                <a:rPr lang="en-GB" sz="1600" dirty="0" err="1">
                  <a:latin typeface="Arial Unicode MS" pitchFamily="34" charset="-128"/>
                  <a:ea typeface="Arial Unicode MS" pitchFamily="34" charset="-128"/>
                  <a:cs typeface="Arial Unicode MS" pitchFamily="34" charset="-128"/>
                </a:rPr>
                <a:t>bb.west</a:t>
              </a:r>
              <a:r>
                <a:rPr lang="en-GB" sz="1600" dirty="0">
                  <a:latin typeface="Arial Unicode MS" pitchFamily="34" charset="-128"/>
                  <a:ea typeface="Arial Unicode MS" pitchFamily="34" charset="-128"/>
                  <a:cs typeface="Arial Unicode MS" pitchFamily="34" charset="-128"/>
                </a:rPr>
                <a:t>, </a:t>
              </a:r>
              <a:r>
                <a:rPr lang="en-GB" sz="1600" dirty="0" err="1">
                  <a:latin typeface="Arial Unicode MS" pitchFamily="34" charset="-128"/>
                  <a:ea typeface="Arial Unicode MS" pitchFamily="34" charset="-128"/>
                  <a:cs typeface="Arial Unicode MS" pitchFamily="34" charset="-128"/>
                </a:rPr>
                <a:t>bb.east</a:t>
              </a:r>
              <a:r>
                <a:rPr lang="en-GB" sz="1600" dirty="0">
                  <a:latin typeface="Arial Unicode MS" pitchFamily="34" charset="-128"/>
                  <a:ea typeface="Arial Unicode MS" pitchFamily="34" charset="-128"/>
                  <a:cs typeface="Arial Unicode MS" pitchFamily="34" charset="-128"/>
                </a:rPr>
                <a:t>))</a:t>
              </a:r>
            </a:p>
            <a:p>
              <a:pPr>
                <a:defRPr/>
              </a:pPr>
              <a:r>
                <a:rPr lang="en-GB" sz="1600" dirty="0" err="1">
                  <a:latin typeface="Arial Unicode MS" pitchFamily="34" charset="-128"/>
                  <a:ea typeface="Arial Unicode MS" pitchFamily="34" charset="-128"/>
                  <a:cs typeface="Arial Unicode MS" pitchFamily="34" charset="-128"/>
                </a:rPr>
                <a:t>cf.write</a:t>
              </a:r>
              <a:r>
                <a:rPr lang="en-GB" sz="1600" dirty="0">
                  <a:latin typeface="Arial Unicode MS" pitchFamily="34" charset="-128"/>
                  <a:ea typeface="Arial Unicode MS" pitchFamily="34" charset="-128"/>
                  <a:cs typeface="Arial Unicode MS" pitchFamily="34" charset="-128"/>
                </a:rPr>
                <a:t>(subset, </a:t>
              </a:r>
              <a:r>
                <a:rPr lang="en-GB" sz="1600" dirty="0" err="1">
                  <a:latin typeface="Arial Unicode MS" pitchFamily="34" charset="-128"/>
                  <a:ea typeface="Arial Unicode MS" pitchFamily="34" charset="-128"/>
                  <a:cs typeface="Arial Unicode MS" pitchFamily="34" charset="-128"/>
                </a:rPr>
                <a:t>outfile</a:t>
              </a:r>
              <a:r>
                <a:rPr lang="en-GB" sz="1600" dirty="0">
                  <a:latin typeface="Arial Unicode MS" pitchFamily="34" charset="-128"/>
                  <a:ea typeface="Arial Unicode MS" pitchFamily="34" charset="-128"/>
                  <a:cs typeface="Arial Unicode MS" pitchFamily="34" charset="-128"/>
                </a:rPr>
                <a:t>)</a:t>
              </a:r>
            </a:p>
          </p:txBody>
        </p:sp>
        <p:sp>
          <p:nvSpPr>
            <p:cNvPr id="5" name="Rectangle 4"/>
            <p:cNvSpPr/>
            <p:nvPr/>
          </p:nvSpPr>
          <p:spPr>
            <a:xfrm>
              <a:off x="4499025" y="6315075"/>
              <a:ext cx="4175125" cy="338137"/>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lgn="ctr">
                <a:defRPr/>
              </a:pPr>
              <a:r>
                <a:rPr lang="en-GB" sz="1600" i="1" dirty="0">
                  <a:latin typeface="Arial" pitchFamily="34" charset="0"/>
                  <a:ea typeface="Arial Unicode MS" pitchFamily="34" charset="-128"/>
                  <a:cs typeface="Arial" pitchFamily="34" charset="0"/>
                </a:rPr>
                <a:t>Extract from:   </a:t>
              </a:r>
              <a:r>
                <a:rPr lang="en-GB" sz="1600" b="1" dirty="0">
                  <a:latin typeface="Arial" pitchFamily="34" charset="0"/>
                  <a:ea typeface="Arial Unicode MS" pitchFamily="34" charset="-128"/>
                  <a:cs typeface="Arial" pitchFamily="34" charset="0"/>
                </a:rPr>
                <a:t>extract_cmip5_subset.py</a:t>
              </a:r>
            </a:p>
          </p:txBody>
        </p:sp>
      </p:grpSp>
    </p:spTree>
    <p:extLst>
      <p:ext uri="{BB962C8B-B14F-4D97-AF65-F5344CB8AC3E}">
        <p14:creationId xmlns:p14="http://schemas.microsoft.com/office/powerpoint/2010/main" val="3439482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510258" y="116632"/>
            <a:ext cx="8229600" cy="1143000"/>
          </a:xfrm>
        </p:spPr>
        <p:txBody>
          <a:bodyPr/>
          <a:lstStyle/>
          <a:p>
            <a:r>
              <a:rPr lang="en-GB" altLang="en-US" sz="3200" b="1" dirty="0" smtClean="0">
                <a:solidFill>
                  <a:srgbClr val="000000"/>
                </a:solidFill>
              </a:rPr>
              <a:t>Batch job example: extract spatial subsets from CMIP5 experiments (3)</a:t>
            </a:r>
            <a:endParaRPr lang="en-GB" altLang="en-US" sz="3200" b="1" dirty="0" smtClean="0"/>
          </a:p>
        </p:txBody>
      </p:sp>
      <p:sp>
        <p:nvSpPr>
          <p:cNvPr id="40963" name="Content Placeholder 2"/>
          <p:cNvSpPr>
            <a:spLocks noGrp="1"/>
          </p:cNvSpPr>
          <p:nvPr>
            <p:ph idx="1"/>
          </p:nvPr>
        </p:nvSpPr>
        <p:spPr>
          <a:xfrm>
            <a:off x="510258" y="1268760"/>
            <a:ext cx="8229600" cy="4924425"/>
          </a:xfrm>
        </p:spPr>
        <p:txBody>
          <a:bodyPr/>
          <a:lstStyle/>
          <a:p>
            <a:pPr>
              <a:buFont typeface="Arial" charset="0"/>
              <a:buNone/>
            </a:pPr>
            <a:r>
              <a:rPr lang="en-GB" altLang="en-US" sz="2800" b="1" dirty="0" smtClean="0"/>
              <a:t>Parallel Implementation using LOTUS:</a:t>
            </a:r>
          </a:p>
          <a:p>
            <a:pPr>
              <a:buFont typeface="Arial" charset="0"/>
              <a:buNone/>
            </a:pPr>
            <a:r>
              <a:rPr lang="en-GB" altLang="en-US" sz="2800" b="1" dirty="0" smtClean="0"/>
              <a:t>Script 1 (bash):</a:t>
            </a:r>
          </a:p>
          <a:p>
            <a:r>
              <a:rPr lang="en-GB" altLang="en-US" sz="2400" dirty="0" smtClean="0"/>
              <a:t>For each variable (</a:t>
            </a:r>
            <a:r>
              <a:rPr lang="en-GB" altLang="en-US" sz="2400" dirty="0" err="1" smtClean="0"/>
              <a:t>hus</a:t>
            </a:r>
            <a:r>
              <a:rPr lang="en-GB" altLang="en-US" sz="2400" dirty="0" smtClean="0"/>
              <a:t>, </a:t>
            </a:r>
            <a:r>
              <a:rPr lang="en-GB" altLang="en-US" sz="2400" dirty="0" err="1" smtClean="0"/>
              <a:t>ps</a:t>
            </a:r>
            <a:r>
              <a:rPr lang="en-GB" altLang="en-US" sz="2400" dirty="0" smtClean="0"/>
              <a:t>, ta, </a:t>
            </a:r>
            <a:r>
              <a:rPr lang="en-GB" altLang="en-US" sz="2400" dirty="0" err="1" smtClean="0"/>
              <a:t>ua</a:t>
            </a:r>
            <a:r>
              <a:rPr lang="en-GB" altLang="en-US" sz="2400" dirty="0" smtClean="0"/>
              <a:t> &amp; </a:t>
            </a:r>
            <a:r>
              <a:rPr lang="en-GB" altLang="en-US" sz="2400" dirty="0" err="1" smtClean="0"/>
              <a:t>va</a:t>
            </a:r>
            <a:r>
              <a:rPr lang="en-GB" altLang="en-US" sz="2400" dirty="0" smtClean="0"/>
              <a:t>):</a:t>
            </a:r>
          </a:p>
          <a:p>
            <a:pPr lvl="1"/>
            <a:r>
              <a:rPr lang="en-GB" altLang="en-US" sz="2400" dirty="0" smtClean="0"/>
              <a:t>Make output directory</a:t>
            </a:r>
          </a:p>
          <a:p>
            <a:pPr lvl="1"/>
            <a:r>
              <a:rPr lang="en-GB" altLang="en-US" sz="2400" dirty="0" smtClean="0"/>
              <a:t>Find all relevant input NetCDF files</a:t>
            </a:r>
          </a:p>
          <a:p>
            <a:pPr lvl="1"/>
            <a:r>
              <a:rPr lang="en-GB" altLang="en-US" sz="2400" dirty="0" smtClean="0"/>
              <a:t>Loop through list of files and for each one submit a batch job to LOTUS to call the Python script using </a:t>
            </a:r>
            <a:r>
              <a:rPr lang="en-GB" altLang="en-US" sz="2400" b="1" dirty="0" err="1" smtClean="0">
                <a:solidFill>
                  <a:srgbClr val="FF0000"/>
                </a:solidFill>
              </a:rPr>
              <a:t>bsub</a:t>
            </a:r>
            <a:endParaRPr lang="en-GB" altLang="en-US" sz="2400" dirty="0" smtClean="0"/>
          </a:p>
          <a:p>
            <a:pPr lvl="1">
              <a:buFont typeface="Arial" charset="0"/>
              <a:buNone/>
            </a:pPr>
            <a:endParaRPr lang="en-GB" altLang="en-US" sz="600" dirty="0" smtClean="0"/>
          </a:p>
          <a:p>
            <a:pPr lvl="1">
              <a:buFont typeface="Arial" charset="0"/>
              <a:buNone/>
            </a:pPr>
            <a:endParaRPr lang="en-GB" altLang="en-US" sz="1600" dirty="0" smtClean="0"/>
          </a:p>
          <a:p>
            <a:pPr>
              <a:buFont typeface="Arial" charset="0"/>
              <a:buNone/>
            </a:pPr>
            <a:endParaRPr lang="en-GB" altLang="en-US" sz="300" b="1" dirty="0" smtClean="0"/>
          </a:p>
        </p:txBody>
      </p:sp>
      <p:sp>
        <p:nvSpPr>
          <p:cNvPr id="6" name="Rectangle 5"/>
          <p:cNvSpPr/>
          <p:nvPr/>
        </p:nvSpPr>
        <p:spPr>
          <a:xfrm>
            <a:off x="197818" y="4581128"/>
            <a:ext cx="8747125" cy="830997"/>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a:defRPr/>
            </a:pPr>
            <a:r>
              <a:rPr lang="en-GB" sz="2400" b="1" dirty="0" err="1">
                <a:latin typeface="Arial Unicode MS" pitchFamily="34" charset="-128"/>
                <a:ea typeface="Arial Unicode MS" pitchFamily="34" charset="-128"/>
                <a:cs typeface="Arial Unicode MS" pitchFamily="34" charset="-128"/>
              </a:rPr>
              <a:t>bsub</a:t>
            </a:r>
            <a:r>
              <a:rPr lang="en-GB" sz="2400" b="1" dirty="0">
                <a:latin typeface="Arial Unicode MS" pitchFamily="34" charset="-128"/>
                <a:ea typeface="Arial Unicode MS" pitchFamily="34" charset="-128"/>
                <a:cs typeface="Arial Unicode MS" pitchFamily="34" charset="-128"/>
              </a:rPr>
              <a:t> -q </a:t>
            </a:r>
            <a:r>
              <a:rPr lang="en-GB" sz="2400" b="1" dirty="0" smtClean="0">
                <a:latin typeface="Arial Unicode MS" pitchFamily="34" charset="-128"/>
                <a:ea typeface="Arial Unicode MS" pitchFamily="34" charset="-128"/>
                <a:cs typeface="Arial Unicode MS" pitchFamily="34" charset="-128"/>
              </a:rPr>
              <a:t>par-single </a:t>
            </a:r>
            <a:r>
              <a:rPr lang="en-GB" sz="2400" b="1" dirty="0">
                <a:latin typeface="Arial Unicode MS" pitchFamily="34" charset="-128"/>
                <a:ea typeface="Arial Unicode MS" pitchFamily="34" charset="-128"/>
                <a:cs typeface="Arial Unicode MS" pitchFamily="34" charset="-128"/>
              </a:rPr>
              <a:t>-o $</a:t>
            </a:r>
            <a:r>
              <a:rPr lang="en-GB" sz="2400" b="1" dirty="0" err="1">
                <a:latin typeface="Arial Unicode MS" pitchFamily="34" charset="-128"/>
                <a:ea typeface="Arial Unicode MS" pitchFamily="34" charset="-128"/>
                <a:cs typeface="Arial Unicode MS" pitchFamily="34" charset="-128"/>
              </a:rPr>
              <a:t>outdir</a:t>
            </a:r>
            <a:r>
              <a:rPr lang="en-GB" sz="2400" b="1" dirty="0">
                <a:latin typeface="Arial Unicode MS" pitchFamily="34" charset="-128"/>
                <a:ea typeface="Arial Unicode MS" pitchFamily="34" charset="-128"/>
                <a:cs typeface="Arial Unicode MS" pitchFamily="34" charset="-128"/>
              </a:rPr>
              <a:t>/`date +%s`.txt </a:t>
            </a:r>
            <a:r>
              <a:rPr lang="en-GB" sz="2400" b="1" dirty="0" smtClean="0">
                <a:latin typeface="Arial Unicode MS" pitchFamily="34" charset="-128"/>
                <a:ea typeface="Arial Unicode MS" pitchFamily="34" charset="-128"/>
                <a:cs typeface="Arial Unicode MS" pitchFamily="34" charset="-128"/>
              </a:rPr>
              <a:t>  ~/</a:t>
            </a:r>
            <a:r>
              <a:rPr lang="en-GB" sz="2400" b="1" dirty="0">
                <a:latin typeface="Arial Unicode MS" pitchFamily="34" charset="-128"/>
                <a:ea typeface="Arial Unicode MS" pitchFamily="34" charset="-128"/>
                <a:cs typeface="Arial Unicode MS" pitchFamily="34" charset="-128"/>
              </a:rPr>
              <a:t>extract_cmip5_subset.py $</a:t>
            </a:r>
            <a:r>
              <a:rPr lang="en-GB" sz="2400" b="1" dirty="0" err="1">
                <a:latin typeface="Arial Unicode MS" pitchFamily="34" charset="-128"/>
                <a:ea typeface="Arial Unicode MS" pitchFamily="34" charset="-128"/>
                <a:cs typeface="Arial Unicode MS" pitchFamily="34" charset="-128"/>
              </a:rPr>
              <a:t>nc_file</a:t>
            </a:r>
            <a:r>
              <a:rPr lang="en-GB" sz="2400" b="1" dirty="0">
                <a:latin typeface="Arial Unicode MS" pitchFamily="34" charset="-128"/>
                <a:ea typeface="Arial Unicode MS" pitchFamily="34" charset="-128"/>
                <a:cs typeface="Arial Unicode MS" pitchFamily="34" charset="-128"/>
              </a:rPr>
              <a:t> $</a:t>
            </a:r>
            <a:r>
              <a:rPr lang="en-GB" sz="2400" b="1" dirty="0" err="1">
                <a:latin typeface="Arial Unicode MS" pitchFamily="34" charset="-128"/>
                <a:ea typeface="Arial Unicode MS" pitchFamily="34" charset="-128"/>
                <a:cs typeface="Arial Unicode MS" pitchFamily="34" charset="-128"/>
              </a:rPr>
              <a:t>this_dir</a:t>
            </a:r>
            <a:r>
              <a:rPr lang="en-GB" sz="2400" b="1" dirty="0">
                <a:latin typeface="Arial Unicode MS" pitchFamily="34" charset="-128"/>
                <a:ea typeface="Arial Unicode MS" pitchFamily="34" charset="-128"/>
                <a:cs typeface="Arial Unicode MS" pitchFamily="34" charset="-128"/>
              </a:rPr>
              <a:t> $</a:t>
            </a:r>
            <a:r>
              <a:rPr lang="en-GB" sz="2400" b="1" dirty="0" err="1">
                <a:latin typeface="Arial Unicode MS" pitchFamily="34" charset="-128"/>
                <a:ea typeface="Arial Unicode MS" pitchFamily="34" charset="-128"/>
                <a:cs typeface="Arial Unicode MS" pitchFamily="34" charset="-128"/>
              </a:rPr>
              <a:t>var</a:t>
            </a:r>
            <a:endParaRPr lang="en-GB" sz="2400" b="1"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21611352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GB" altLang="en-US" smtClean="0">
                <a:ea typeface="ＭＳ Ｐゴシック" pitchFamily="34" charset="-128"/>
              </a:rPr>
              <a:t>What is Big Data?</a:t>
            </a:r>
          </a:p>
        </p:txBody>
      </p:sp>
      <p:sp>
        <p:nvSpPr>
          <p:cNvPr id="7171" name="Content Placeholder 2"/>
          <p:cNvSpPr>
            <a:spLocks noGrp="1"/>
          </p:cNvSpPr>
          <p:nvPr>
            <p:ph idx="1"/>
          </p:nvPr>
        </p:nvSpPr>
        <p:spPr/>
        <p:txBody>
          <a:bodyPr/>
          <a:lstStyle/>
          <a:p>
            <a:endParaRPr lang="en-GB" altLang="en-US" smtClean="0">
              <a:ea typeface="ＭＳ Ｐゴシック" pitchFamily="34" charset="-128"/>
            </a:endParaRPr>
          </a:p>
        </p:txBody>
      </p:sp>
      <p:pic>
        <p:nvPicPr>
          <p:cNvPr id="4" name="Picture 2" descr="C:\My Offline Files\Community events, workshops etc\December 2013 Rdg workshop - future of UK climate projections\the-four-v-s-of-big-data.jpg"/>
          <p:cNvPicPr>
            <a:picLocks noChangeAspect="1" noChangeArrowheads="1"/>
          </p:cNvPicPr>
          <p:nvPr/>
        </p:nvPicPr>
        <p:blipFill>
          <a:blip r:embed="rId3">
            <a:extLst>
              <a:ext uri="{28A0092B-C50C-407E-A947-70E740481C1C}">
                <a14:useLocalDpi xmlns:a14="http://schemas.microsoft.com/office/drawing/2010/main" val="0"/>
              </a:ext>
            </a:extLst>
          </a:blip>
          <a:srcRect t="798"/>
          <a:stretch>
            <a:fillRect/>
          </a:stretch>
        </p:blipFill>
        <p:spPr bwMode="auto">
          <a:xfrm>
            <a:off x="539750" y="1200150"/>
            <a:ext cx="19334163" cy="1178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684213" y="1125538"/>
            <a:ext cx="5105400" cy="360362"/>
          </a:xfrm>
          <a:prstGeom prst="rect">
            <a:avLst/>
          </a:prstGeom>
          <a:gradFill rotWithShape="1">
            <a:gsLst>
              <a:gs pos="0">
                <a:srgbClr val="CE3B37"/>
              </a:gs>
              <a:gs pos="20000">
                <a:srgbClr val="CB3D3A"/>
              </a:gs>
              <a:gs pos="100000">
                <a:srgbClr val="9B2D2A"/>
              </a:gs>
            </a:gsLst>
            <a:lin ang="5400000"/>
          </a:gradFill>
          <a:ln w="9525">
            <a:solidFill>
              <a:srgbClr val="BE4B48"/>
            </a:solidFill>
            <a:miter lim="800000"/>
            <a:headEnd/>
            <a:tailEnd/>
          </a:ln>
          <a:effectLst>
            <a:outerShdw blurRad="40000" dist="23000" dir="5400000" rotWithShape="0">
              <a:srgbClr val="808080">
                <a:alpha val="34998"/>
              </a:srgbClr>
            </a:outerShdw>
          </a:effectLst>
        </p:spPr>
        <p:txBody>
          <a:bodyPr>
            <a:spAutoFit/>
          </a:bodyPr>
          <a:lstStyle/>
          <a:p>
            <a:pPr>
              <a:defRPr/>
            </a:pPr>
            <a:r>
              <a:rPr lang="en-GB" b="1" dirty="0">
                <a:solidFill>
                  <a:schemeClr val="lt1"/>
                </a:solidFill>
                <a:latin typeface="+mn-lt"/>
                <a:ea typeface="+mn-ea"/>
              </a:rPr>
              <a:t>1 ZETTABYTE = 1,000,000,000 TERABYTES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path" presetSubtype="0" accel="50000" decel="50000" fill="hold" nodeType="clickEffect">
                                  <p:stCondLst>
                                    <p:cond delay="0"/>
                                  </p:stCondLst>
                                  <p:childTnLst>
                                    <p:animMotion origin="layout" path="M 0.0059 -0.03622 L -1.29341 -0.03622 " pathEditMode="relative" rAng="0" ptsTypes="AA">
                                      <p:cBhvr>
                                        <p:cTn id="14" dur="1000" fill="hold"/>
                                        <p:tgtEl>
                                          <p:spTgt spid="4"/>
                                        </p:tgtEl>
                                        <p:attrNameLst>
                                          <p:attrName>ppt_x</p:attrName>
                                          <p:attrName>ppt_y</p:attrName>
                                        </p:attrNameLst>
                                      </p:cBhvr>
                                      <p:rCtr x="-65000" y="0"/>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56" presetClass="path" presetSubtype="0" accel="50000" decel="50000" fill="hold" nodeType="clickEffect">
                                  <p:stCondLst>
                                    <p:cond delay="0"/>
                                  </p:stCondLst>
                                  <p:childTnLst>
                                    <p:animMotion origin="layout" path="M -1.29341 -0.03622 L -0.00191 -0.82099 " pathEditMode="relative" rAng="0" ptsTypes="AA">
                                      <p:cBhvr>
                                        <p:cTn id="18" dur="1000" fill="hold"/>
                                        <p:tgtEl>
                                          <p:spTgt spid="4"/>
                                        </p:tgtEl>
                                        <p:attrNameLst>
                                          <p:attrName>ppt_x</p:attrName>
                                          <p:attrName>ppt_y</p:attrName>
                                        </p:attrNameLst>
                                      </p:cBhvr>
                                      <p:rCtr x="64600" y="-39200"/>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63" presetClass="path" presetSubtype="0" accel="50000" decel="50000" fill="hold" nodeType="clickEffect">
                                  <p:stCondLst>
                                    <p:cond delay="0"/>
                                  </p:stCondLst>
                                  <p:childTnLst>
                                    <p:animMotion origin="layout" path="M -0.00191 -0.82107 L -1.2915 -0.82107 " pathEditMode="relative" rAng="0" ptsTypes="AA">
                                      <p:cBhvr>
                                        <p:cTn id="22" dur="1000" fill="hold"/>
                                        <p:tgtEl>
                                          <p:spTgt spid="4"/>
                                        </p:tgtEl>
                                        <p:attrNameLst>
                                          <p:attrName>ppt_x</p:attrName>
                                          <p:attrName>ppt_y</p:attrName>
                                        </p:attrNameLst>
                                      </p:cBhvr>
                                      <p:rCtr x="-64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510258" y="116632"/>
            <a:ext cx="8229600" cy="1143000"/>
          </a:xfrm>
        </p:spPr>
        <p:txBody>
          <a:bodyPr/>
          <a:lstStyle/>
          <a:p>
            <a:r>
              <a:rPr lang="en-GB" altLang="en-US" sz="3200" b="1" dirty="0" smtClean="0">
                <a:solidFill>
                  <a:srgbClr val="000000"/>
                </a:solidFill>
              </a:rPr>
              <a:t>Batch job example: extract spatial subsets from CMIP5 experiments (4)</a:t>
            </a:r>
            <a:endParaRPr lang="en-GB" altLang="en-US" sz="3200" b="1" dirty="0" smtClean="0"/>
          </a:p>
        </p:txBody>
      </p:sp>
      <p:sp>
        <p:nvSpPr>
          <p:cNvPr id="40963" name="Content Placeholder 2"/>
          <p:cNvSpPr>
            <a:spLocks noGrp="1"/>
          </p:cNvSpPr>
          <p:nvPr>
            <p:ph idx="1"/>
          </p:nvPr>
        </p:nvSpPr>
        <p:spPr>
          <a:xfrm>
            <a:off x="510258" y="1268760"/>
            <a:ext cx="8229600" cy="4924425"/>
          </a:xfrm>
        </p:spPr>
        <p:txBody>
          <a:bodyPr/>
          <a:lstStyle/>
          <a:p>
            <a:pPr lvl="1">
              <a:buFont typeface="Arial" charset="0"/>
              <a:buNone/>
            </a:pPr>
            <a:endParaRPr lang="en-GB" altLang="en-US" sz="600" dirty="0" smtClean="0"/>
          </a:p>
          <a:p>
            <a:pPr lvl="1">
              <a:buFont typeface="Arial" charset="0"/>
              <a:buNone/>
            </a:pPr>
            <a:endParaRPr lang="en-GB" altLang="en-US" sz="1600" dirty="0" smtClean="0"/>
          </a:p>
          <a:p>
            <a:pPr>
              <a:buFont typeface="Arial" charset="0"/>
              <a:buNone/>
            </a:pPr>
            <a:r>
              <a:rPr lang="en-GB" altLang="en-US" sz="2800" b="1" dirty="0" smtClean="0"/>
              <a:t>Why use this approach?</a:t>
            </a:r>
          </a:p>
          <a:p>
            <a:pPr lvl="1"/>
            <a:r>
              <a:rPr lang="en-GB" altLang="en-US" sz="2400" dirty="0" smtClean="0"/>
              <a:t>Because you can submit 200 jobs in one go. </a:t>
            </a:r>
          </a:p>
          <a:p>
            <a:pPr lvl="1"/>
            <a:r>
              <a:rPr lang="en-GB" altLang="en-US" sz="2400" dirty="0" smtClean="0"/>
              <a:t>Lotus executes jobs when resource becomes available</a:t>
            </a:r>
          </a:p>
          <a:p>
            <a:pPr lvl="1"/>
            <a:r>
              <a:rPr lang="en-GB" altLang="en-US" sz="2400" dirty="0" smtClean="0"/>
              <a:t>They will all run and complete in parallel</a:t>
            </a:r>
          </a:p>
        </p:txBody>
      </p:sp>
      <p:sp>
        <p:nvSpPr>
          <p:cNvPr id="6" name="Rectangle 5"/>
          <p:cNvSpPr/>
          <p:nvPr/>
        </p:nvSpPr>
        <p:spPr>
          <a:xfrm>
            <a:off x="179512" y="3961080"/>
            <a:ext cx="8747125" cy="830997"/>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a:defRPr/>
            </a:pPr>
            <a:r>
              <a:rPr lang="en-GB" sz="2400" b="1" dirty="0" err="1">
                <a:latin typeface="Arial Unicode MS" pitchFamily="34" charset="-128"/>
                <a:ea typeface="Arial Unicode MS" pitchFamily="34" charset="-128"/>
                <a:cs typeface="Arial Unicode MS" pitchFamily="34" charset="-128"/>
              </a:rPr>
              <a:t>bsub</a:t>
            </a:r>
            <a:r>
              <a:rPr lang="en-GB" sz="2400" b="1" dirty="0">
                <a:latin typeface="Arial Unicode MS" pitchFamily="34" charset="-128"/>
                <a:ea typeface="Arial Unicode MS" pitchFamily="34" charset="-128"/>
                <a:cs typeface="Arial Unicode MS" pitchFamily="34" charset="-128"/>
              </a:rPr>
              <a:t> -q </a:t>
            </a:r>
            <a:r>
              <a:rPr lang="en-GB" sz="2400" b="1" dirty="0" smtClean="0">
                <a:latin typeface="Arial Unicode MS" pitchFamily="34" charset="-128"/>
                <a:ea typeface="Arial Unicode MS" pitchFamily="34" charset="-128"/>
                <a:cs typeface="Arial Unicode MS" pitchFamily="34" charset="-128"/>
              </a:rPr>
              <a:t>par-single </a:t>
            </a:r>
            <a:r>
              <a:rPr lang="en-GB" sz="2400" b="1" dirty="0">
                <a:latin typeface="Arial Unicode MS" pitchFamily="34" charset="-128"/>
                <a:ea typeface="Arial Unicode MS" pitchFamily="34" charset="-128"/>
                <a:cs typeface="Arial Unicode MS" pitchFamily="34" charset="-128"/>
              </a:rPr>
              <a:t>-o $</a:t>
            </a:r>
            <a:r>
              <a:rPr lang="en-GB" sz="2400" b="1" dirty="0" err="1">
                <a:latin typeface="Arial Unicode MS" pitchFamily="34" charset="-128"/>
                <a:ea typeface="Arial Unicode MS" pitchFamily="34" charset="-128"/>
                <a:cs typeface="Arial Unicode MS" pitchFamily="34" charset="-128"/>
              </a:rPr>
              <a:t>outdir</a:t>
            </a:r>
            <a:r>
              <a:rPr lang="en-GB" sz="2400" b="1" dirty="0">
                <a:latin typeface="Arial Unicode MS" pitchFamily="34" charset="-128"/>
                <a:ea typeface="Arial Unicode MS" pitchFamily="34" charset="-128"/>
                <a:cs typeface="Arial Unicode MS" pitchFamily="34" charset="-128"/>
              </a:rPr>
              <a:t>/`date +%s`.txt ~/extract_cmip5_subset.py $</a:t>
            </a:r>
            <a:r>
              <a:rPr lang="en-GB" sz="2400" b="1" dirty="0" err="1">
                <a:latin typeface="Arial Unicode MS" pitchFamily="34" charset="-128"/>
                <a:ea typeface="Arial Unicode MS" pitchFamily="34" charset="-128"/>
                <a:cs typeface="Arial Unicode MS" pitchFamily="34" charset="-128"/>
              </a:rPr>
              <a:t>nc_file</a:t>
            </a:r>
            <a:r>
              <a:rPr lang="en-GB" sz="2400" b="1" dirty="0">
                <a:latin typeface="Arial Unicode MS" pitchFamily="34" charset="-128"/>
                <a:ea typeface="Arial Unicode MS" pitchFamily="34" charset="-128"/>
                <a:cs typeface="Arial Unicode MS" pitchFamily="34" charset="-128"/>
              </a:rPr>
              <a:t> $</a:t>
            </a:r>
            <a:r>
              <a:rPr lang="en-GB" sz="2400" b="1" dirty="0" err="1">
                <a:latin typeface="Arial Unicode MS" pitchFamily="34" charset="-128"/>
                <a:ea typeface="Arial Unicode MS" pitchFamily="34" charset="-128"/>
                <a:cs typeface="Arial Unicode MS" pitchFamily="34" charset="-128"/>
              </a:rPr>
              <a:t>this_dir</a:t>
            </a:r>
            <a:r>
              <a:rPr lang="en-GB" sz="2400" b="1" dirty="0">
                <a:latin typeface="Arial Unicode MS" pitchFamily="34" charset="-128"/>
                <a:ea typeface="Arial Unicode MS" pitchFamily="34" charset="-128"/>
                <a:cs typeface="Arial Unicode MS" pitchFamily="34" charset="-128"/>
              </a:rPr>
              <a:t> $</a:t>
            </a:r>
            <a:r>
              <a:rPr lang="en-GB" sz="2400" b="1" dirty="0" err="1">
                <a:latin typeface="Arial Unicode MS" pitchFamily="34" charset="-128"/>
                <a:ea typeface="Arial Unicode MS" pitchFamily="34" charset="-128"/>
                <a:cs typeface="Arial Unicode MS" pitchFamily="34" charset="-128"/>
              </a:rPr>
              <a:t>var</a:t>
            </a:r>
            <a:endParaRPr lang="en-GB" sz="2400" b="1"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11256464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6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6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2"/>
          <p:cNvSpPr>
            <a:spLocks noGrp="1"/>
          </p:cNvSpPr>
          <p:nvPr>
            <p:ph type="title"/>
          </p:nvPr>
        </p:nvSpPr>
        <p:spPr>
          <a:xfrm>
            <a:off x="1835833" y="476672"/>
            <a:ext cx="5112568" cy="855563"/>
          </a:xfrm>
        </p:spPr>
        <p:txBody>
          <a:bodyPr/>
          <a:lstStyle/>
          <a:p>
            <a:r>
              <a:rPr lang="en-US" altLang="en-US" dirty="0" smtClean="0"/>
              <a:t>Job Submission</a:t>
            </a:r>
          </a:p>
        </p:txBody>
      </p:sp>
      <p:sp>
        <p:nvSpPr>
          <p:cNvPr id="30723" name="Content Placeholder 3"/>
          <p:cNvSpPr>
            <a:spLocks noGrp="1"/>
          </p:cNvSpPr>
          <p:nvPr>
            <p:ph idx="1"/>
          </p:nvPr>
        </p:nvSpPr>
        <p:spPr>
          <a:xfrm>
            <a:off x="683568" y="1268760"/>
            <a:ext cx="7772400" cy="1512168"/>
          </a:xfrm>
        </p:spPr>
        <p:txBody>
          <a:bodyPr/>
          <a:lstStyle/>
          <a:p>
            <a:r>
              <a:rPr lang="en-US" altLang="en-US" sz="2800" dirty="0" smtClean="0"/>
              <a:t>Jobs are submitted using the LSF scheduler</a:t>
            </a:r>
          </a:p>
          <a:p>
            <a:r>
              <a:rPr lang="en-US" altLang="en-US" sz="2800" dirty="0" smtClean="0"/>
              <a:t>Resources are allocated as they become available</a:t>
            </a:r>
          </a:p>
          <a:p>
            <a:r>
              <a:rPr lang="en-US" altLang="en-US" sz="2800" dirty="0" smtClean="0"/>
              <a:t>Fair share of resources between users</a:t>
            </a:r>
          </a:p>
        </p:txBody>
      </p:sp>
      <p:grpSp>
        <p:nvGrpSpPr>
          <p:cNvPr id="3" name="Group 2"/>
          <p:cNvGrpSpPr/>
          <p:nvPr/>
        </p:nvGrpSpPr>
        <p:grpSpPr>
          <a:xfrm>
            <a:off x="1223765" y="2856334"/>
            <a:ext cx="6624736" cy="2880320"/>
            <a:chOff x="1187624" y="2780928"/>
            <a:chExt cx="6624736" cy="2880320"/>
          </a:xfrm>
        </p:grpSpPr>
        <p:pic>
          <p:nvPicPr>
            <p:cNvPr id="30724" name="Picture 3" descr="Schedul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2996952"/>
              <a:ext cx="5976938" cy="237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187624" y="2780928"/>
              <a:ext cx="6624736" cy="288032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6212605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GB" altLang="en-US" sz="3600" smtClean="0">
                <a:solidFill>
                  <a:srgbClr val="000000"/>
                </a:solidFill>
                <a:ea typeface="ＭＳ Ｐゴシック" pitchFamily="34" charset="-128"/>
              </a:rPr>
              <a:t>Efficiency gains through re-factoring (1)</a:t>
            </a:r>
            <a:endParaRPr lang="en-GB" altLang="en-US" sz="3600" smtClean="0">
              <a:ea typeface="ＭＳ Ｐゴシック" pitchFamily="34" charset="-128"/>
            </a:endParaRPr>
          </a:p>
        </p:txBody>
      </p:sp>
      <p:sp>
        <p:nvSpPr>
          <p:cNvPr id="3" name="Content Placeholder 2"/>
          <p:cNvSpPr>
            <a:spLocks noGrp="1"/>
          </p:cNvSpPr>
          <p:nvPr>
            <p:ph idx="1"/>
          </p:nvPr>
        </p:nvSpPr>
        <p:spPr>
          <a:xfrm>
            <a:off x="468313" y="1341438"/>
            <a:ext cx="8229600" cy="4751858"/>
          </a:xfrm>
        </p:spPr>
        <p:txBody>
          <a:bodyPr/>
          <a:lstStyle/>
          <a:p>
            <a:pPr marL="0" indent="0">
              <a:buFont typeface="Arial" pitchFamily="34" charset="0"/>
              <a:buNone/>
              <a:defRPr/>
            </a:pPr>
            <a:r>
              <a:rPr lang="en-GB" sz="2800" dirty="0" smtClean="0">
                <a:solidFill>
                  <a:srgbClr val="000000"/>
                </a:solidFill>
                <a:ea typeface="+mn-ea"/>
                <a:cs typeface="+mn-cs"/>
              </a:rPr>
              <a:t>Major gains can be made by changing the order and structure of your code. Issues might be:</a:t>
            </a:r>
          </a:p>
          <a:p>
            <a:pPr marL="457200" indent="-190500">
              <a:buFont typeface="+mj-lt"/>
              <a:buAutoNum type="arabicPeriod"/>
              <a:defRPr/>
            </a:pPr>
            <a:r>
              <a:rPr lang="en-GB" sz="2800" dirty="0" smtClean="0">
                <a:solidFill>
                  <a:srgbClr val="000000"/>
                </a:solidFill>
                <a:ea typeface="+mn-ea"/>
                <a:cs typeface="+mn-cs"/>
              </a:rPr>
              <a:t> Code runs sequentially and takes a long time</a:t>
            </a:r>
          </a:p>
          <a:p>
            <a:pPr marL="533400" indent="-266700">
              <a:buFont typeface="+mj-lt"/>
              <a:buAutoNum type="arabicPeriod"/>
              <a:tabLst>
                <a:tab pos="628650" algn="l"/>
              </a:tabLst>
              <a:defRPr/>
            </a:pPr>
            <a:r>
              <a:rPr lang="en-GB" sz="2800" dirty="0" smtClean="0">
                <a:solidFill>
                  <a:srgbClr val="000000"/>
                </a:solidFill>
                <a:ea typeface="+mn-ea"/>
                <a:cs typeface="+mn-cs"/>
              </a:rPr>
              <a:t> Code </a:t>
            </a:r>
            <a:r>
              <a:rPr lang="en-GB" sz="2800" dirty="0">
                <a:solidFill>
                  <a:srgbClr val="000000"/>
                </a:solidFill>
                <a:ea typeface="+mn-ea"/>
                <a:cs typeface="+mn-cs"/>
              </a:rPr>
              <a:t>will not run because of memory </a:t>
            </a:r>
            <a:r>
              <a:rPr lang="en-GB" sz="2800" dirty="0" smtClean="0">
                <a:solidFill>
                  <a:srgbClr val="000000"/>
                </a:solidFill>
                <a:ea typeface="+mn-ea"/>
                <a:cs typeface="+mn-cs"/>
              </a:rPr>
              <a:t> requirements</a:t>
            </a:r>
            <a:endParaRPr lang="en-GB" sz="2800" dirty="0">
              <a:solidFill>
                <a:srgbClr val="000000"/>
              </a:solidFill>
              <a:ea typeface="+mn-ea"/>
              <a:cs typeface="+mn-cs"/>
            </a:endParaRPr>
          </a:p>
          <a:p>
            <a:pPr marL="533400" indent="-266700">
              <a:buFont typeface="+mj-lt"/>
              <a:buAutoNum type="arabicPeriod"/>
              <a:defRPr/>
            </a:pPr>
            <a:r>
              <a:rPr lang="en-GB" sz="2800" dirty="0" smtClean="0">
                <a:solidFill>
                  <a:srgbClr val="000000"/>
                </a:solidFill>
                <a:ea typeface="+mn-ea"/>
                <a:cs typeface="+mn-cs"/>
              </a:rPr>
              <a:t> Code does run but falls over because of resource limits</a:t>
            </a:r>
          </a:p>
          <a:p>
            <a:pPr>
              <a:buFont typeface="Arial" pitchFamily="34" charset="0"/>
              <a:buNone/>
              <a:defRPr/>
            </a:pPr>
            <a:endParaRPr lang="en-GB" sz="1600" dirty="0" smtClean="0">
              <a:solidFill>
                <a:srgbClr val="000000"/>
              </a:solidFill>
              <a:ea typeface="+mn-ea"/>
              <a:cs typeface="+mn-cs"/>
            </a:endParaRPr>
          </a:p>
          <a:p>
            <a:pPr marL="0" indent="0">
              <a:buFont typeface="Arial" pitchFamily="34" charset="0"/>
              <a:buNone/>
              <a:defRPr/>
            </a:pPr>
            <a:r>
              <a:rPr lang="en-GB" sz="2800" dirty="0" smtClean="0">
                <a:solidFill>
                  <a:srgbClr val="000000"/>
                </a:solidFill>
                <a:ea typeface="+mn-ea"/>
                <a:cs typeface="+mn-cs"/>
              </a:rPr>
              <a:t>In some cases you can create loops that can be scripted as separate processes allowing you to submit them in parallel.</a:t>
            </a:r>
          </a:p>
          <a:p>
            <a:pPr>
              <a:buFont typeface="Arial" pitchFamily="34" charset="0"/>
              <a:buNone/>
              <a:defRPr/>
            </a:pPr>
            <a:endParaRPr lang="en-GB" sz="2800" dirty="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GB" altLang="en-US" sz="3600" smtClean="0">
                <a:solidFill>
                  <a:srgbClr val="000000"/>
                </a:solidFill>
                <a:ea typeface="ＭＳ Ｐゴシック" pitchFamily="34" charset="-128"/>
              </a:rPr>
              <a:t>Efficiency gains through re-factoring (2)</a:t>
            </a:r>
            <a:endParaRPr lang="en-GB" altLang="en-US" sz="3600" smtClean="0">
              <a:ea typeface="ＭＳ Ｐゴシック" pitchFamily="34" charset="-128"/>
            </a:endParaRPr>
          </a:p>
        </p:txBody>
      </p:sp>
      <p:sp>
        <p:nvSpPr>
          <p:cNvPr id="54275" name="Content Placeholder 2"/>
          <p:cNvSpPr>
            <a:spLocks noGrp="1"/>
          </p:cNvSpPr>
          <p:nvPr>
            <p:ph idx="1"/>
          </p:nvPr>
        </p:nvSpPr>
        <p:spPr>
          <a:xfrm>
            <a:off x="468313" y="1341438"/>
            <a:ext cx="8229600" cy="4525962"/>
          </a:xfrm>
        </p:spPr>
        <p:txBody>
          <a:bodyPr/>
          <a:lstStyle/>
          <a:p>
            <a:pPr>
              <a:buFont typeface="Arial" pitchFamily="34" charset="0"/>
              <a:buNone/>
            </a:pPr>
            <a:r>
              <a:rPr lang="en-GB" altLang="en-US" sz="2800" smtClean="0">
                <a:solidFill>
                  <a:srgbClr val="000000"/>
                </a:solidFill>
                <a:ea typeface="ＭＳ Ｐゴシック" pitchFamily="34" charset="-128"/>
              </a:rPr>
              <a:t>Here is a real-world example:</a:t>
            </a:r>
          </a:p>
          <a:p>
            <a:pPr>
              <a:buFont typeface="Arial" pitchFamily="34" charset="0"/>
              <a:buNone/>
            </a:pPr>
            <a:endParaRPr lang="en-GB" altLang="en-US" sz="700" smtClean="0">
              <a:solidFill>
                <a:srgbClr val="000000"/>
              </a:solidFill>
              <a:ea typeface="ＭＳ Ｐゴシック" pitchFamily="34" charset="-128"/>
            </a:endParaRPr>
          </a:p>
          <a:p>
            <a:pPr>
              <a:buFont typeface="Arial" pitchFamily="34" charset="0"/>
              <a:buNone/>
            </a:pPr>
            <a:r>
              <a:rPr lang="en-GB" altLang="en-US" sz="2400" b="1" smtClean="0">
                <a:solidFill>
                  <a:srgbClr val="000000"/>
                </a:solidFill>
                <a:ea typeface="ＭＳ Ｐゴシック" pitchFamily="34" charset="-128"/>
              </a:rPr>
              <a:t>The Problem: </a:t>
            </a:r>
            <a:r>
              <a:rPr lang="en-GB" altLang="en-US" sz="2400" smtClean="0">
                <a:solidFill>
                  <a:srgbClr val="000000"/>
                </a:solidFill>
                <a:ea typeface="ＭＳ Ｐゴシック" pitchFamily="34" charset="-128"/>
              </a:rPr>
              <a:t>Trying to run the NCO tool “ncea” to calculate an average from a large dataset. It will not run!</a:t>
            </a:r>
          </a:p>
          <a:p>
            <a:pPr>
              <a:buFont typeface="Arial" pitchFamily="34" charset="0"/>
              <a:buNone/>
            </a:pPr>
            <a:r>
              <a:rPr lang="en-GB" altLang="en-US" sz="2400" b="1" smtClean="0">
                <a:solidFill>
                  <a:srgbClr val="000000"/>
                </a:solidFill>
                <a:ea typeface="ＭＳ Ｐゴシック" pitchFamily="34" charset="-128"/>
              </a:rPr>
              <a:t>Why? </a:t>
            </a:r>
            <a:r>
              <a:rPr lang="en-GB" altLang="en-US" sz="2400" smtClean="0">
                <a:solidFill>
                  <a:srgbClr val="000000"/>
                </a:solidFill>
                <a:ea typeface="ＭＳ Ｐゴシック" pitchFamily="34" charset="-128"/>
              </a:rPr>
              <a:t>The “ncea” command reports this...and then exits:</a:t>
            </a:r>
            <a:endParaRPr lang="en-GB" altLang="en-US" sz="2400" b="1" smtClean="0">
              <a:solidFill>
                <a:srgbClr val="000000"/>
              </a:solidFill>
              <a:ea typeface="ＭＳ Ｐゴシック" pitchFamily="34" charset="-128"/>
            </a:endParaRPr>
          </a:p>
          <a:p>
            <a:pPr lvl="1"/>
            <a:r>
              <a:rPr lang="en-GB" altLang="en-US" sz="2000" smtClean="0">
                <a:ea typeface="ＭＳ Ｐゴシック" pitchFamily="34" charset="-128"/>
              </a:rPr>
              <a:t>“unable to allocate 7932598800 bytes” (which is about 8 Gbytes)</a:t>
            </a:r>
          </a:p>
          <a:p>
            <a:pPr lvl="1">
              <a:buFont typeface="Arial" pitchFamily="34" charset="0"/>
              <a:buNone/>
            </a:pPr>
            <a:endParaRPr lang="en-GB" altLang="en-US" sz="1000" smtClean="0">
              <a:ea typeface="ＭＳ Ｐゴシック" pitchFamily="34" charset="-128"/>
            </a:endParaRPr>
          </a:p>
          <a:p>
            <a:pPr>
              <a:buFont typeface="Arial" pitchFamily="34" charset="0"/>
              <a:buNone/>
            </a:pPr>
            <a:r>
              <a:rPr lang="en-GB" altLang="en-US" sz="2800" smtClean="0">
                <a:solidFill>
                  <a:srgbClr val="000000"/>
                </a:solidFill>
                <a:ea typeface="ＭＳ Ｐゴシック" pitchFamily="34" charset="-128"/>
              </a:rPr>
              <a:t>Possible solutions:</a:t>
            </a:r>
          </a:p>
          <a:p>
            <a:pPr>
              <a:buFont typeface="Arial" pitchFamily="34" charset="0"/>
              <a:buNone/>
            </a:pPr>
            <a:r>
              <a:rPr lang="en-GB" altLang="en-US" sz="2400" b="1" smtClean="0">
                <a:solidFill>
                  <a:srgbClr val="000000"/>
                </a:solidFill>
                <a:ea typeface="ＭＳ Ｐゴシック" pitchFamily="34" charset="-128"/>
              </a:rPr>
              <a:t>1. Data files hold multiple variables: Operate on one at a time:</a:t>
            </a:r>
            <a:endParaRPr lang="en-GB" altLang="en-US" sz="2400" smtClean="0">
              <a:ea typeface="ＭＳ Ｐゴシック" pitchFamily="34" charset="-128"/>
            </a:endParaRPr>
          </a:p>
          <a:p>
            <a:pPr lvl="1">
              <a:buFont typeface="Arial" pitchFamily="34" charset="0"/>
              <a:buNone/>
            </a:pPr>
            <a:r>
              <a:rPr lang="en-GB" altLang="en-US" sz="2000" smtClean="0">
                <a:ea typeface="ＭＳ Ｐゴシック" pitchFamily="34" charset="-128"/>
              </a:rPr>
              <a:t>ncea </a:t>
            </a:r>
            <a:r>
              <a:rPr lang="en-GB" altLang="en-US" sz="2000" b="1" smtClean="0">
                <a:solidFill>
                  <a:srgbClr val="0070C0"/>
                </a:solidFill>
                <a:ea typeface="ＭＳ Ｐゴシック" pitchFamily="34" charset="-128"/>
              </a:rPr>
              <a:t>-v vosaline </a:t>
            </a:r>
            <a:r>
              <a:rPr lang="en-GB" altLang="en-US" sz="2000" smtClean="0">
                <a:ea typeface="ＭＳ Ｐゴシック" pitchFamily="34" charset="-128"/>
              </a:rPr>
              <a:t>means/199[45678]/*y01T.nc -o test.nc</a:t>
            </a:r>
          </a:p>
          <a:p>
            <a:pPr lvl="1">
              <a:buFont typeface="Arial" pitchFamily="34" charset="0"/>
              <a:buNone/>
            </a:pPr>
            <a:endParaRPr lang="en-GB" altLang="en-US" sz="1000" smtClean="0">
              <a:ea typeface="ＭＳ Ｐゴシック" pitchFamily="34" charset="-128"/>
            </a:endParaRPr>
          </a:p>
          <a:p>
            <a:pPr>
              <a:buFont typeface="Arial" pitchFamily="34" charset="0"/>
              <a:buNone/>
            </a:pPr>
            <a:r>
              <a:rPr lang="en-GB" altLang="en-US" sz="2400" b="1" smtClean="0">
                <a:solidFill>
                  <a:srgbClr val="000000"/>
                </a:solidFill>
                <a:ea typeface="ＭＳ Ｐゴシック" pitchFamily="34" charset="-128"/>
              </a:rPr>
              <a:t>2. Reduce the number of files (i.e. years) processed each time:</a:t>
            </a:r>
            <a:endParaRPr lang="en-GB" altLang="en-US" sz="2400" smtClean="0">
              <a:ea typeface="ＭＳ Ｐゴシック" pitchFamily="34" charset="-128"/>
            </a:endParaRPr>
          </a:p>
          <a:p>
            <a:pPr lvl="1">
              <a:buFont typeface="Arial" pitchFamily="34" charset="0"/>
              <a:buNone/>
            </a:pPr>
            <a:r>
              <a:rPr lang="en-GB" altLang="en-US" sz="2000" smtClean="0">
                <a:ea typeface="ＭＳ Ｐゴシック" pitchFamily="34" charset="-128"/>
              </a:rPr>
              <a:t>ncea means/</a:t>
            </a:r>
            <a:r>
              <a:rPr lang="en-GB" altLang="en-US" sz="2000" b="1" smtClean="0">
                <a:solidFill>
                  <a:srgbClr val="0070C0"/>
                </a:solidFill>
                <a:ea typeface="ＭＳ Ｐゴシック" pitchFamily="34" charset="-128"/>
              </a:rPr>
              <a:t>199[45]</a:t>
            </a:r>
            <a:r>
              <a:rPr lang="en-GB" altLang="en-US" sz="2000" smtClean="0">
                <a:ea typeface="ＭＳ Ｐゴシック" pitchFamily="34" charset="-128"/>
              </a:rPr>
              <a:t>/*y01T.nc -o test.nc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275">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275">
                                            <p:txEl>
                                              <p:pRg st="8" end="8"/>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4275">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42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GB" altLang="en-US" sz="3600" dirty="0" smtClean="0">
                <a:ea typeface="ＭＳ Ｐゴシック" pitchFamily="34" charset="-128"/>
              </a:rPr>
              <a:t>Many Python-based Parallel tools</a:t>
            </a:r>
          </a:p>
        </p:txBody>
      </p:sp>
      <p:sp>
        <p:nvSpPr>
          <p:cNvPr id="47107" name="Content Placeholder 2"/>
          <p:cNvSpPr>
            <a:spLocks noGrp="1"/>
          </p:cNvSpPr>
          <p:nvPr>
            <p:ph idx="1"/>
          </p:nvPr>
        </p:nvSpPr>
        <p:spPr/>
        <p:txBody>
          <a:bodyPr/>
          <a:lstStyle/>
          <a:p>
            <a:pPr>
              <a:buFont typeface="Arial" pitchFamily="34" charset="0"/>
              <a:buNone/>
            </a:pPr>
            <a:r>
              <a:rPr lang="en-GB" altLang="en-US" sz="2800" dirty="0" smtClean="0">
                <a:ea typeface="ＭＳ Ｐゴシック" pitchFamily="34" charset="-128"/>
              </a:rPr>
              <a:t>The following page brings together details of many different parallel tools available for python users:</a:t>
            </a:r>
          </a:p>
          <a:p>
            <a:pPr>
              <a:buFont typeface="Arial" pitchFamily="34" charset="0"/>
              <a:buNone/>
            </a:pPr>
            <a:endParaRPr lang="en-GB" altLang="en-US" sz="2800" dirty="0" smtClean="0">
              <a:ea typeface="ＭＳ Ｐゴシック" pitchFamily="34" charset="-128"/>
            </a:endParaRPr>
          </a:p>
          <a:p>
            <a:r>
              <a:rPr lang="en-GB" altLang="en-US" sz="2800" dirty="0" smtClean="0">
                <a:ea typeface="ＭＳ Ｐゴシック" pitchFamily="34" charset="-128"/>
                <a:hlinkClick r:id="rId3"/>
              </a:rPr>
              <a:t>https://wiki.python.org/moin/ParallelProcessing</a:t>
            </a:r>
            <a:endParaRPr lang="en-GB" altLang="en-US" sz="2800" dirty="0" smtClean="0">
              <a:ea typeface="ＭＳ Ｐゴシック" pitchFamily="34" charset="-128"/>
            </a:endParaRPr>
          </a:p>
          <a:p>
            <a:pPr>
              <a:buFont typeface="Arial" pitchFamily="34" charset="0"/>
              <a:buNone/>
            </a:pPr>
            <a:endParaRPr lang="en-GB" altLang="en-US" sz="2800" dirty="0" smtClean="0">
              <a:ea typeface="ＭＳ Ｐゴシック" pitchFamily="34" charset="-128"/>
            </a:endParaRPr>
          </a:p>
          <a:p>
            <a:pPr>
              <a:buFont typeface="Arial" pitchFamily="34" charset="0"/>
              <a:buNone/>
            </a:pPr>
            <a:endParaRPr lang="en-GB" altLang="en-US" sz="2800" dirty="0" smtClean="0">
              <a:ea typeface="ＭＳ Ｐゴシック" pitchFamily="34" charset="-128"/>
            </a:endParaRPr>
          </a:p>
          <a:p>
            <a:pPr>
              <a:buFont typeface="Arial" pitchFamily="34" charset="0"/>
              <a:buNone/>
            </a:pPr>
            <a:endParaRPr lang="en-GB" altLang="en-US" sz="2800"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GB" altLang="en-US" sz="3200" b="1" smtClean="0">
                <a:solidFill>
                  <a:srgbClr val="000000"/>
                </a:solidFill>
                <a:ea typeface="ＭＳ Ｐゴシック" pitchFamily="34" charset="-128"/>
              </a:rPr>
              <a:t>The future of parallel data analysis (1)</a:t>
            </a:r>
            <a:endParaRPr lang="en-GB" altLang="en-US" sz="3200" b="1" smtClean="0">
              <a:ea typeface="ＭＳ Ｐゴシック" pitchFamily="34" charset="-128"/>
            </a:endParaRPr>
          </a:p>
        </p:txBody>
      </p:sp>
      <p:sp>
        <p:nvSpPr>
          <p:cNvPr id="49155" name="Content Placeholder 2"/>
          <p:cNvSpPr>
            <a:spLocks noGrp="1"/>
          </p:cNvSpPr>
          <p:nvPr>
            <p:ph idx="1"/>
          </p:nvPr>
        </p:nvSpPr>
        <p:spPr>
          <a:xfrm>
            <a:off x="457200" y="1423988"/>
            <a:ext cx="8229600" cy="4525962"/>
          </a:xfrm>
        </p:spPr>
        <p:txBody>
          <a:bodyPr/>
          <a:lstStyle/>
          <a:p>
            <a:r>
              <a:rPr lang="en-GB" altLang="en-US" smtClean="0">
                <a:ea typeface="ＭＳ Ｐゴシック" pitchFamily="34" charset="-128"/>
              </a:rPr>
              <a:t>Analysing Big Data is a challenge! Software needs to adapt and scientists need to be able to adapt their code to keep up!</a:t>
            </a:r>
          </a:p>
        </p:txBody>
      </p:sp>
      <p:graphicFrame>
        <p:nvGraphicFramePr>
          <p:cNvPr id="4" name="Table 3"/>
          <p:cNvGraphicFramePr>
            <a:graphicFrameLocks noGrp="1"/>
          </p:cNvGraphicFramePr>
          <p:nvPr/>
        </p:nvGraphicFramePr>
        <p:xfrm>
          <a:off x="684213" y="3141663"/>
          <a:ext cx="7759700" cy="3170240"/>
        </p:xfrm>
        <a:graphic>
          <a:graphicData uri="http://schemas.openxmlformats.org/drawingml/2006/table">
            <a:tbl>
              <a:tblPr bandRow="1">
                <a:tableStyleId>{5C22544A-7EE6-4342-B048-85BDC9FD1C3A}</a:tableStyleId>
              </a:tblPr>
              <a:tblGrid>
                <a:gridCol w="6184900"/>
                <a:gridCol w="1574800"/>
              </a:tblGrid>
              <a:tr h="396280">
                <a:tc>
                  <a:txBody>
                    <a:bodyPr/>
                    <a:lstStyle/>
                    <a:p>
                      <a:r>
                        <a:rPr lang="en-GB" sz="2000" dirty="0" smtClean="0">
                          <a:solidFill>
                            <a:schemeClr val="tx1"/>
                          </a:solidFill>
                        </a:rPr>
                        <a:t>Number of files</a:t>
                      </a:r>
                      <a:endParaRPr lang="en-GB" sz="2000" dirty="0">
                        <a:solidFill>
                          <a:schemeClr val="tx1"/>
                        </a:solidFill>
                      </a:endParaRPr>
                    </a:p>
                  </a:txBody>
                  <a:tcPr marT="45711" marB="4571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a:r>
                        <a:rPr lang="en-GB" sz="2000" dirty="0" smtClean="0"/>
                        <a:t>3,222,967</a:t>
                      </a:r>
                      <a:endParaRPr lang="en-GB" sz="2000" dirty="0"/>
                    </a:p>
                  </a:txBody>
                  <a:tcPr marT="45711" marB="4571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96280">
                <a:tc>
                  <a:txBody>
                    <a:bodyPr/>
                    <a:lstStyle/>
                    <a:p>
                      <a:r>
                        <a:rPr lang="en-GB" sz="2000" dirty="0" smtClean="0">
                          <a:solidFill>
                            <a:schemeClr val="tx1"/>
                          </a:solidFill>
                        </a:rPr>
                        <a:t>Number of datasets</a:t>
                      </a:r>
                      <a:endParaRPr lang="en-GB" sz="2000" dirty="0">
                        <a:solidFill>
                          <a:schemeClr val="tx1"/>
                        </a:solidFill>
                      </a:endParaRPr>
                    </a:p>
                  </a:txBody>
                  <a:tcPr marT="45711" marB="45711">
                    <a:lnL w="12700" cap="flat" cmpd="sng" algn="ctr">
                      <a:solidFill>
                        <a:schemeClr val="tx1"/>
                      </a:solidFill>
                      <a:prstDash val="solid"/>
                      <a:round/>
                      <a:headEnd type="none" w="med" len="med"/>
                      <a:tailEnd type="none" w="med" len="med"/>
                    </a:lnL>
                  </a:tcPr>
                </a:tc>
                <a:tc>
                  <a:txBody>
                    <a:bodyPr/>
                    <a:lstStyle/>
                    <a:p>
                      <a:pPr algn="r"/>
                      <a:r>
                        <a:rPr lang="en-GB" sz="2000" dirty="0" smtClean="0"/>
                        <a:t>54,274</a:t>
                      </a:r>
                      <a:endParaRPr lang="en-GB" sz="2000" dirty="0"/>
                    </a:p>
                  </a:txBody>
                  <a:tcPr marT="45711" marB="45711">
                    <a:lnR w="12700" cap="flat" cmpd="sng" algn="ctr">
                      <a:solidFill>
                        <a:schemeClr val="tx1"/>
                      </a:solidFill>
                      <a:prstDash val="solid"/>
                      <a:round/>
                      <a:headEnd type="none" w="med" len="med"/>
                      <a:tailEnd type="none" w="med" len="med"/>
                    </a:lnR>
                  </a:tcPr>
                </a:tc>
              </a:tr>
              <a:tr h="396280">
                <a:tc>
                  <a:txBody>
                    <a:bodyPr/>
                    <a:lstStyle/>
                    <a:p>
                      <a:r>
                        <a:rPr lang="en-GB" sz="2000" dirty="0" smtClean="0"/>
                        <a:t>Archive Volume (TB)</a:t>
                      </a:r>
                      <a:endParaRPr lang="en-GB" sz="2000" dirty="0"/>
                    </a:p>
                  </a:txBody>
                  <a:tcPr marT="45711" marB="45711">
                    <a:lnL w="12700" cap="flat" cmpd="sng" algn="ctr">
                      <a:solidFill>
                        <a:schemeClr val="tx1"/>
                      </a:solidFill>
                      <a:prstDash val="solid"/>
                      <a:round/>
                      <a:headEnd type="none" w="med" len="med"/>
                      <a:tailEnd type="none" w="med" len="med"/>
                    </a:lnL>
                  </a:tcPr>
                </a:tc>
                <a:tc>
                  <a:txBody>
                    <a:bodyPr/>
                    <a:lstStyle/>
                    <a:p>
                      <a:pPr algn="r"/>
                      <a:r>
                        <a:rPr lang="en-GB" sz="2000" dirty="0" smtClean="0"/>
                        <a:t>1,483</a:t>
                      </a:r>
                      <a:endParaRPr lang="en-GB" sz="2000" dirty="0"/>
                    </a:p>
                  </a:txBody>
                  <a:tcPr marT="45711" marB="45711">
                    <a:lnR w="12700" cap="flat" cmpd="sng" algn="ctr">
                      <a:solidFill>
                        <a:schemeClr val="tx1"/>
                      </a:solidFill>
                      <a:prstDash val="solid"/>
                      <a:round/>
                      <a:headEnd type="none" w="med" len="med"/>
                      <a:tailEnd type="none" w="med" len="med"/>
                    </a:lnR>
                  </a:tcPr>
                </a:tc>
              </a:tr>
              <a:tr h="396280">
                <a:tc>
                  <a:txBody>
                    <a:bodyPr/>
                    <a:lstStyle/>
                    <a:p>
                      <a:r>
                        <a:rPr lang="en-GB" sz="2000" dirty="0" smtClean="0"/>
                        <a:t>Models with data published</a:t>
                      </a:r>
                      <a:endParaRPr lang="en-GB" sz="2000" dirty="0"/>
                    </a:p>
                  </a:txBody>
                  <a:tcPr marT="45711" marB="45711">
                    <a:lnL w="12700" cap="flat" cmpd="sng" algn="ctr">
                      <a:solidFill>
                        <a:schemeClr val="tx1"/>
                      </a:solidFill>
                      <a:prstDash val="solid"/>
                      <a:round/>
                      <a:headEnd type="none" w="med" len="med"/>
                      <a:tailEnd type="none" w="med" len="med"/>
                    </a:lnL>
                  </a:tcPr>
                </a:tc>
                <a:tc>
                  <a:txBody>
                    <a:bodyPr/>
                    <a:lstStyle/>
                    <a:p>
                      <a:pPr algn="r"/>
                      <a:r>
                        <a:rPr lang="en-GB" sz="2000" dirty="0" smtClean="0"/>
                        <a:t>64</a:t>
                      </a:r>
                      <a:endParaRPr lang="en-GB" sz="2000" dirty="0"/>
                    </a:p>
                  </a:txBody>
                  <a:tcPr marT="45711" marB="45711">
                    <a:lnR w="12700" cap="flat" cmpd="sng" algn="ctr">
                      <a:solidFill>
                        <a:schemeClr val="tx1"/>
                      </a:solidFill>
                      <a:prstDash val="solid"/>
                      <a:round/>
                      <a:headEnd type="none" w="med" len="med"/>
                      <a:tailEnd type="none" w="med" len="med"/>
                    </a:lnR>
                  </a:tcPr>
                </a:tc>
              </a:tr>
              <a:tr h="396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dirty="0" smtClean="0"/>
                        <a:t>Models with documentation published in archive</a:t>
                      </a:r>
                    </a:p>
                  </a:txBody>
                  <a:tcPr marT="45711" marB="45711">
                    <a:lnL w="12700" cap="flat" cmpd="sng" algn="ctr">
                      <a:solidFill>
                        <a:schemeClr val="tx1"/>
                      </a:solidFill>
                      <a:prstDash val="solid"/>
                      <a:round/>
                      <a:headEnd type="none" w="med" len="med"/>
                      <a:tailEnd type="none" w="med" len="med"/>
                    </a:lnL>
                  </a:tcPr>
                </a:tc>
                <a:tc>
                  <a:txBody>
                    <a:bodyPr/>
                    <a:lstStyle/>
                    <a:p>
                      <a:pPr algn="r"/>
                      <a:r>
                        <a:rPr lang="en-GB" sz="2000" dirty="0" smtClean="0"/>
                        <a:t>38</a:t>
                      </a:r>
                      <a:endParaRPr lang="en-GB" sz="2000" dirty="0"/>
                    </a:p>
                  </a:txBody>
                  <a:tcPr marT="45711" marB="45711">
                    <a:lnR w="12700" cap="flat" cmpd="sng" algn="ctr">
                      <a:solidFill>
                        <a:schemeClr val="tx1"/>
                      </a:solidFill>
                      <a:prstDash val="solid"/>
                      <a:round/>
                      <a:headEnd type="none" w="med" len="med"/>
                      <a:tailEnd type="none" w="med" len="med"/>
                    </a:lnR>
                  </a:tcPr>
                </a:tc>
              </a:tr>
              <a:tr h="396280">
                <a:tc>
                  <a:txBody>
                    <a:bodyPr/>
                    <a:lstStyle/>
                    <a:p>
                      <a:r>
                        <a:rPr lang="en-GB" sz="2000" dirty="0" smtClean="0"/>
                        <a:t>Experiments</a:t>
                      </a:r>
                      <a:endParaRPr lang="en-GB" sz="2000" dirty="0"/>
                    </a:p>
                  </a:txBody>
                  <a:tcPr marT="45711" marB="45711">
                    <a:lnL w="12700" cap="flat" cmpd="sng" algn="ctr">
                      <a:solidFill>
                        <a:schemeClr val="tx1"/>
                      </a:solidFill>
                      <a:prstDash val="solid"/>
                      <a:round/>
                      <a:headEnd type="none" w="med" len="med"/>
                      <a:tailEnd type="none" w="med" len="med"/>
                    </a:lnL>
                  </a:tcPr>
                </a:tc>
                <a:tc>
                  <a:txBody>
                    <a:bodyPr/>
                    <a:lstStyle/>
                    <a:p>
                      <a:pPr algn="r"/>
                      <a:r>
                        <a:rPr lang="en-GB" sz="2000" dirty="0" smtClean="0"/>
                        <a:t>108</a:t>
                      </a:r>
                      <a:endParaRPr lang="en-GB" sz="2000" dirty="0"/>
                    </a:p>
                  </a:txBody>
                  <a:tcPr marT="45711" marB="45711">
                    <a:lnR w="12700" cap="flat" cmpd="sng" algn="ctr">
                      <a:solidFill>
                        <a:schemeClr val="tx1"/>
                      </a:solidFill>
                      <a:prstDash val="solid"/>
                      <a:round/>
                      <a:headEnd type="none" w="med" len="med"/>
                      <a:tailEnd type="none" w="med" len="med"/>
                    </a:lnR>
                  </a:tcPr>
                </a:tc>
              </a:tr>
              <a:tr h="396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dirty="0" smtClean="0"/>
                        <a:t>Modelling centres</a:t>
                      </a:r>
                    </a:p>
                  </a:txBody>
                  <a:tcPr marT="45711" marB="45711">
                    <a:lnL w="12700" cap="flat" cmpd="sng" algn="ctr">
                      <a:solidFill>
                        <a:schemeClr val="tx1"/>
                      </a:solidFill>
                      <a:prstDash val="solid"/>
                      <a:round/>
                      <a:headEnd type="none" w="med" len="med"/>
                      <a:tailEnd type="none" w="med" len="med"/>
                    </a:lnL>
                  </a:tcPr>
                </a:tc>
                <a:tc>
                  <a:txBody>
                    <a:bodyPr/>
                    <a:lstStyle/>
                    <a:p>
                      <a:pPr algn="r"/>
                      <a:r>
                        <a:rPr lang="en-GB" sz="2000" dirty="0" smtClean="0"/>
                        <a:t>32</a:t>
                      </a:r>
                      <a:endParaRPr lang="en-GB" sz="2000" dirty="0"/>
                    </a:p>
                  </a:txBody>
                  <a:tcPr marT="45711" marB="45711">
                    <a:lnR w="12700" cap="flat" cmpd="sng" algn="ctr">
                      <a:solidFill>
                        <a:schemeClr val="tx1"/>
                      </a:solidFill>
                      <a:prstDash val="solid"/>
                      <a:round/>
                      <a:headEnd type="none" w="med" len="med"/>
                      <a:tailEnd type="none" w="med" len="med"/>
                    </a:lnR>
                  </a:tcPr>
                </a:tc>
              </a:tr>
              <a:tr h="396280">
                <a:tc>
                  <a:txBody>
                    <a:bodyPr/>
                    <a:lstStyle/>
                    <a:p>
                      <a:r>
                        <a:rPr lang="en-GB" sz="2000" dirty="0" smtClean="0"/>
                        <a:t>Data Nodes</a:t>
                      </a:r>
                      <a:endParaRPr lang="en-GB" sz="2000" dirty="0"/>
                    </a:p>
                  </a:txBody>
                  <a:tcPr marT="45711" marB="4571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a:r>
                        <a:rPr lang="en-GB" sz="2000" dirty="0" smtClean="0"/>
                        <a:t>22</a:t>
                      </a:r>
                      <a:endParaRPr lang="en-GB" sz="2000" dirty="0"/>
                    </a:p>
                  </a:txBody>
                  <a:tcPr marT="45711" marB="45711">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5" name="TextBox 4"/>
          <p:cNvSpPr txBox="1"/>
          <p:nvPr/>
        </p:nvSpPr>
        <p:spPr>
          <a:xfrm>
            <a:off x="3995738" y="6308725"/>
            <a:ext cx="4400550" cy="39211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a:defRPr/>
            </a:pPr>
            <a:r>
              <a:rPr lang="en-GB" sz="2000" b="1" dirty="0"/>
              <a:t>CMIP5 Status (early 2013)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GB" altLang="en-US" sz="3200" b="1" smtClean="0">
                <a:solidFill>
                  <a:srgbClr val="000000"/>
                </a:solidFill>
                <a:ea typeface="ＭＳ Ｐゴシック" pitchFamily="34" charset="-128"/>
              </a:rPr>
              <a:t>The future of parallel data analysis (2)</a:t>
            </a:r>
            <a:endParaRPr lang="en-GB" altLang="en-US" sz="3200" b="1" smtClean="0">
              <a:ea typeface="ＭＳ Ｐゴシック" pitchFamily="34" charset="-128"/>
            </a:endParaRPr>
          </a:p>
        </p:txBody>
      </p:sp>
      <p:sp>
        <p:nvSpPr>
          <p:cNvPr id="50179" name="Content Placeholder 2"/>
          <p:cNvSpPr>
            <a:spLocks noGrp="1"/>
          </p:cNvSpPr>
          <p:nvPr>
            <p:ph idx="1"/>
          </p:nvPr>
        </p:nvSpPr>
        <p:spPr/>
        <p:txBody>
          <a:bodyPr/>
          <a:lstStyle/>
          <a:p>
            <a:pPr>
              <a:buFont typeface="Arial" pitchFamily="34" charset="0"/>
              <a:buNone/>
            </a:pPr>
            <a:r>
              <a:rPr lang="en-GB" altLang="en-US" smtClean="0">
                <a:ea typeface="ＭＳ Ｐゴシック" pitchFamily="34" charset="-128"/>
              </a:rPr>
              <a:t>We are likely to see more:</a:t>
            </a:r>
          </a:p>
          <a:p>
            <a:r>
              <a:rPr lang="en-GB" altLang="en-US" smtClean="0">
                <a:ea typeface="ＭＳ Ｐゴシック" pitchFamily="34" charset="-128"/>
              </a:rPr>
              <a:t>Parallel I/O in software libraries;</a:t>
            </a:r>
          </a:p>
          <a:p>
            <a:r>
              <a:rPr lang="en-GB" altLang="en-US" smtClean="0">
                <a:ea typeface="ＭＳ Ｐゴシック" pitchFamily="34" charset="-128"/>
              </a:rPr>
              <a:t>Web processing services that do the parallel analysis remotely;</a:t>
            </a:r>
          </a:p>
          <a:p>
            <a:r>
              <a:rPr lang="en-GB" altLang="en-US" smtClean="0">
                <a:ea typeface="ＭＳ Ｐゴシック" pitchFamily="34" charset="-128"/>
              </a:rPr>
              <a:t>Analysis Platforms (like JASMIN) that allow scientists to run code next to the data;</a:t>
            </a:r>
          </a:p>
          <a:p>
            <a:r>
              <a:rPr lang="en-GB" altLang="en-US" smtClean="0">
                <a:ea typeface="ＭＳ Ｐゴシック" pitchFamily="34" charset="-128"/>
              </a:rPr>
              <a:t>Learning to write parallel code now is likely to be of great benefit in future;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457200" y="44450"/>
            <a:ext cx="8229600" cy="1143000"/>
          </a:xfrm>
        </p:spPr>
        <p:txBody>
          <a:bodyPr/>
          <a:lstStyle/>
          <a:p>
            <a:r>
              <a:rPr lang="en-GB" altLang="en-US" sz="4000" b="1" smtClean="0">
                <a:ea typeface="ＭＳ Ｐゴシック" pitchFamily="34" charset="-128"/>
              </a:rPr>
              <a:t>Further information</a:t>
            </a:r>
          </a:p>
        </p:txBody>
      </p:sp>
      <p:sp>
        <p:nvSpPr>
          <p:cNvPr id="51203" name="Content Placeholder 2"/>
          <p:cNvSpPr>
            <a:spLocks noGrp="1"/>
          </p:cNvSpPr>
          <p:nvPr>
            <p:ph idx="1"/>
          </p:nvPr>
        </p:nvSpPr>
        <p:spPr>
          <a:xfrm>
            <a:off x="519113" y="1268413"/>
            <a:ext cx="8229600" cy="4924425"/>
          </a:xfrm>
        </p:spPr>
        <p:txBody>
          <a:bodyPr/>
          <a:lstStyle/>
          <a:p>
            <a:pPr>
              <a:buFont typeface="Arial" pitchFamily="34" charset="0"/>
              <a:buNone/>
            </a:pPr>
            <a:r>
              <a:rPr lang="en-GB" altLang="en-US" sz="2400" dirty="0" smtClean="0">
                <a:solidFill>
                  <a:srgbClr val="000000"/>
                </a:solidFill>
                <a:ea typeface="ＭＳ Ｐゴシック" pitchFamily="34" charset="-128"/>
              </a:rPr>
              <a:t>JASMIN Analysis Platform (software packages):</a:t>
            </a:r>
          </a:p>
          <a:p>
            <a:pPr lvl="1">
              <a:buNone/>
            </a:pPr>
            <a:r>
              <a:rPr lang="en-GB" altLang="en-US" sz="2400" u="sng" dirty="0" smtClean="0">
                <a:solidFill>
                  <a:srgbClr val="0070C0"/>
                </a:solidFill>
                <a:ea typeface="ＭＳ Ｐゴシック" pitchFamily="34" charset="-128"/>
              </a:rPr>
              <a:t>jasmin.ac.uk/services/</a:t>
            </a:r>
            <a:r>
              <a:rPr lang="en-GB" altLang="en-US" sz="2400" u="sng" dirty="0" err="1" smtClean="0">
                <a:solidFill>
                  <a:srgbClr val="0070C0"/>
                </a:solidFill>
                <a:ea typeface="ＭＳ Ｐゴシック" pitchFamily="34" charset="-128"/>
              </a:rPr>
              <a:t>jasmin</a:t>
            </a:r>
            <a:r>
              <a:rPr lang="en-GB" altLang="en-US" sz="2400" u="sng" dirty="0" smtClean="0">
                <a:solidFill>
                  <a:srgbClr val="0070C0"/>
                </a:solidFill>
                <a:ea typeface="ＭＳ Ｐゴシック" pitchFamily="34" charset="-128"/>
              </a:rPr>
              <a:t>-analysis-platform</a:t>
            </a:r>
            <a:r>
              <a:rPr lang="en-GB" altLang="en-US" sz="2400" u="sng" dirty="0">
                <a:solidFill>
                  <a:srgbClr val="0070C0"/>
                </a:solidFill>
                <a:ea typeface="ＭＳ Ｐゴシック" pitchFamily="34" charset="-128"/>
              </a:rPr>
              <a:t>/</a:t>
            </a:r>
            <a:endParaRPr lang="en-GB" altLang="en-US" sz="2400" u="sng" dirty="0" smtClean="0">
              <a:solidFill>
                <a:srgbClr val="0070C0"/>
              </a:solidFill>
              <a:ea typeface="ＭＳ Ｐゴシック" pitchFamily="34" charset="-128"/>
            </a:endParaRPr>
          </a:p>
          <a:p>
            <a:pPr>
              <a:buFont typeface="Arial" pitchFamily="34" charset="0"/>
              <a:buNone/>
            </a:pPr>
            <a:r>
              <a:rPr lang="en-GB" altLang="en-US" sz="2400" dirty="0" smtClean="0">
                <a:solidFill>
                  <a:srgbClr val="000000"/>
                </a:solidFill>
                <a:ea typeface="ＭＳ Ｐゴシック" pitchFamily="34" charset="-128"/>
              </a:rPr>
              <a:t>LOTUS Overview:</a:t>
            </a:r>
          </a:p>
          <a:p>
            <a:pPr>
              <a:buNone/>
            </a:pPr>
            <a:r>
              <a:rPr lang="en-GB" altLang="en-US" sz="2400" dirty="0" smtClean="0">
                <a:solidFill>
                  <a:srgbClr val="000000"/>
                </a:solidFill>
                <a:ea typeface="ＭＳ Ｐゴシック" pitchFamily="34" charset="-128"/>
              </a:rPr>
              <a:t>	</a:t>
            </a:r>
            <a:r>
              <a:rPr lang="en-GB" altLang="en-US" sz="2400" dirty="0">
                <a:solidFill>
                  <a:srgbClr val="000000"/>
                </a:solidFill>
                <a:ea typeface="ＭＳ Ｐゴシック" pitchFamily="34" charset="-128"/>
              </a:rPr>
              <a:t> </a:t>
            </a:r>
            <a:r>
              <a:rPr lang="en-GB" altLang="en-US" sz="2400" u="sng" dirty="0" smtClean="0">
                <a:solidFill>
                  <a:srgbClr val="0070C0"/>
                </a:solidFill>
                <a:ea typeface="ＭＳ Ｐゴシック" pitchFamily="34" charset="-128"/>
              </a:rPr>
              <a:t>help.ceda.ac.uk/article/110-lotus-overview</a:t>
            </a:r>
          </a:p>
          <a:p>
            <a:pPr>
              <a:buFont typeface="Arial" pitchFamily="34" charset="0"/>
              <a:buNone/>
            </a:pPr>
            <a:r>
              <a:rPr lang="en-GB" altLang="en-US" sz="2400" dirty="0" smtClean="0">
                <a:solidFill>
                  <a:srgbClr val="000000"/>
                </a:solidFill>
                <a:ea typeface="ＭＳ Ｐゴシック" pitchFamily="34" charset="-128"/>
              </a:rPr>
              <a:t>LOTUS User Guide</a:t>
            </a:r>
            <a:endParaRPr lang="en-GB" altLang="en-US" sz="2400" dirty="0">
              <a:solidFill>
                <a:srgbClr val="000000"/>
              </a:solidFill>
              <a:ea typeface="ＭＳ Ｐゴシック" pitchFamily="34" charset="-128"/>
            </a:endParaRPr>
          </a:p>
          <a:p>
            <a:pPr lvl="1">
              <a:buNone/>
            </a:pPr>
            <a:r>
              <a:rPr lang="en-GB" altLang="en-US" sz="2400" u="sng" dirty="0" smtClean="0">
                <a:solidFill>
                  <a:srgbClr val="0070C0"/>
                </a:solidFill>
                <a:ea typeface="ＭＳ Ｐゴシック" pitchFamily="34" charset="-128"/>
              </a:rPr>
              <a:t>help.ceda.ac.uk/category/107-batch-computing-on-lotus</a:t>
            </a:r>
          </a:p>
          <a:p>
            <a:pPr>
              <a:buFont typeface="Arial" pitchFamily="34" charset="0"/>
              <a:buNone/>
            </a:pPr>
            <a:r>
              <a:rPr lang="en-GB" altLang="en-US" sz="2400" dirty="0" smtClean="0">
                <a:ea typeface="ＭＳ Ｐゴシック" pitchFamily="34" charset="-128"/>
              </a:rPr>
              <a:t>Jug: </a:t>
            </a:r>
          </a:p>
          <a:p>
            <a:pPr>
              <a:buNone/>
            </a:pPr>
            <a:r>
              <a:rPr lang="en-GB" altLang="en-US" sz="2400" dirty="0" smtClean="0">
                <a:ea typeface="ＭＳ Ｐゴシック" pitchFamily="34" charset="-128"/>
              </a:rPr>
              <a:t>	</a:t>
            </a:r>
            <a:r>
              <a:rPr lang="en-GB" altLang="en-US" sz="2400" dirty="0">
                <a:ea typeface="ＭＳ Ｐゴシック" pitchFamily="34" charset="-128"/>
              </a:rPr>
              <a:t> </a:t>
            </a:r>
            <a:r>
              <a:rPr lang="en-GB" altLang="en-US" sz="2400" u="sng" dirty="0">
                <a:solidFill>
                  <a:srgbClr val="0070C0"/>
                </a:solidFill>
                <a:ea typeface="ＭＳ Ｐゴシック" pitchFamily="34" charset="-128"/>
              </a:rPr>
              <a:t>jug.readthedocs.io/</a:t>
            </a:r>
            <a:r>
              <a:rPr lang="en-GB" altLang="en-US" sz="2400" u="sng" dirty="0" err="1">
                <a:solidFill>
                  <a:srgbClr val="0070C0"/>
                </a:solidFill>
                <a:ea typeface="ＭＳ Ｐゴシック" pitchFamily="34" charset="-128"/>
              </a:rPr>
              <a:t>en</a:t>
            </a:r>
            <a:r>
              <a:rPr lang="en-GB" altLang="en-US" sz="2400" u="sng" dirty="0">
                <a:solidFill>
                  <a:srgbClr val="0070C0"/>
                </a:solidFill>
                <a:ea typeface="ＭＳ Ｐゴシック" pitchFamily="34" charset="-128"/>
              </a:rPr>
              <a:t>/latest/</a:t>
            </a:r>
            <a:endParaRPr lang="en-GB" altLang="en-US" sz="2400" u="sng" dirty="0" smtClean="0">
              <a:solidFill>
                <a:srgbClr val="0070C0"/>
              </a:solidFill>
              <a:ea typeface="ＭＳ Ｐゴシック" pitchFamily="34" charset="-128"/>
            </a:endParaRPr>
          </a:p>
          <a:p>
            <a:pPr>
              <a:buFont typeface="Arial" pitchFamily="34" charset="0"/>
              <a:buNone/>
            </a:pPr>
            <a:r>
              <a:rPr lang="en-GB" altLang="en-US" sz="2400" dirty="0" smtClean="0">
                <a:solidFill>
                  <a:srgbClr val="000000"/>
                </a:solidFill>
                <a:ea typeface="ＭＳ Ｐゴシック" pitchFamily="34" charset="-128"/>
              </a:rPr>
              <a:t>Parallel processing:</a:t>
            </a:r>
          </a:p>
          <a:p>
            <a:pPr>
              <a:buFont typeface="Arial" pitchFamily="34" charset="0"/>
              <a:buNone/>
            </a:pPr>
            <a:r>
              <a:rPr lang="en-GB" altLang="en-US" sz="2400" dirty="0" smtClean="0">
                <a:solidFill>
                  <a:srgbClr val="000000"/>
                </a:solidFill>
                <a:ea typeface="ＭＳ Ｐゴシック" pitchFamily="34" charset="-128"/>
              </a:rPr>
              <a:t>     </a:t>
            </a:r>
            <a:r>
              <a:rPr lang="en-GB" altLang="en-US" sz="2400" u="sng" dirty="0" smtClean="0">
                <a:solidFill>
                  <a:srgbClr val="0070C0"/>
                </a:solidFill>
                <a:ea typeface="ＭＳ Ｐゴシック" pitchFamily="34" charset="-128"/>
              </a:rPr>
              <a:t>https://computing.llnl.gov/tutorials/parallel_comp/</a:t>
            </a:r>
          </a:p>
          <a:p>
            <a:pPr>
              <a:buFont typeface="Arial" pitchFamily="34" charset="0"/>
              <a:buNone/>
            </a:pPr>
            <a:endParaRPr lang="en-GB" altLang="en-US" sz="2400" dirty="0" smtClean="0">
              <a:solidFill>
                <a:srgbClr val="000000"/>
              </a:solidFill>
              <a:ea typeface="ＭＳ Ｐゴシック" pitchFamily="34" charset="-128"/>
            </a:endParaRPr>
          </a:p>
          <a:p>
            <a:pPr>
              <a:buFont typeface="Arial" pitchFamily="34" charset="0"/>
              <a:buNone/>
            </a:pPr>
            <a:endParaRPr lang="en-GB" altLang="en-US" dirty="0" smtClean="0">
              <a:solidFill>
                <a:srgbClr val="000000"/>
              </a:solidFill>
              <a:ea typeface="ＭＳ Ｐゴシック" pitchFamily="34" charset="-128"/>
            </a:endParaRPr>
          </a:p>
          <a:p>
            <a:pPr>
              <a:buFont typeface="Arial" pitchFamily="34" charset="0"/>
              <a:buNone/>
            </a:pPr>
            <a:endParaRPr lang="en-GB" altLang="en-US" dirty="0" smtClean="0">
              <a:solidFill>
                <a:srgbClr val="000000"/>
              </a:solidFill>
              <a:ea typeface="ＭＳ Ｐゴシック" pitchFamily="34" charset="-128"/>
            </a:endParaRPr>
          </a:p>
          <a:p>
            <a:pPr>
              <a:buFont typeface="Arial" pitchFamily="34" charset="0"/>
              <a:buNone/>
            </a:pPr>
            <a:endParaRPr lang="en-GB" altLang="en-US"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GB" altLang="en-US" sz="3600" b="1" smtClean="0">
                <a:ea typeface="ＭＳ Ｐゴシック" pitchFamily="34" charset="-128"/>
              </a:rPr>
              <a:t>Processing big data: the issues</a:t>
            </a:r>
          </a:p>
        </p:txBody>
      </p:sp>
      <p:sp>
        <p:nvSpPr>
          <p:cNvPr id="8195" name="Content Placeholder 2"/>
          <p:cNvSpPr>
            <a:spLocks noGrp="1"/>
          </p:cNvSpPr>
          <p:nvPr>
            <p:ph idx="1"/>
          </p:nvPr>
        </p:nvSpPr>
        <p:spPr>
          <a:xfrm>
            <a:off x="457200" y="1341438"/>
            <a:ext cx="8229600" cy="5111750"/>
          </a:xfrm>
        </p:spPr>
        <p:txBody>
          <a:bodyPr/>
          <a:lstStyle/>
          <a:p>
            <a:r>
              <a:rPr lang="en-GB" altLang="en-US" sz="2800" smtClean="0">
                <a:solidFill>
                  <a:srgbClr val="000000"/>
                </a:solidFill>
                <a:ea typeface="ＭＳ Ｐゴシック" pitchFamily="34" charset="-128"/>
              </a:rPr>
              <a:t>Parallel processing in the Environmental Sciences has historically focussed on running highly-parallelised models.</a:t>
            </a:r>
          </a:p>
          <a:p>
            <a:r>
              <a:rPr lang="en-GB" altLang="en-US" sz="2800" smtClean="0">
                <a:solidFill>
                  <a:srgbClr val="000000"/>
                </a:solidFill>
                <a:ea typeface="ＭＳ Ｐゴシック" pitchFamily="34" charset="-128"/>
              </a:rPr>
              <a:t>Data analysis was typically run sequentially because:</a:t>
            </a:r>
          </a:p>
          <a:p>
            <a:pPr lvl="1"/>
            <a:r>
              <a:rPr lang="en-GB" altLang="en-US" sz="2000" smtClean="0">
                <a:solidFill>
                  <a:srgbClr val="000000"/>
                </a:solidFill>
                <a:ea typeface="ＭＳ Ｐゴシック" pitchFamily="34" charset="-128"/>
              </a:rPr>
              <a:t>It was a smaller problem</a:t>
            </a:r>
          </a:p>
          <a:p>
            <a:pPr lvl="1"/>
            <a:r>
              <a:rPr lang="en-GB" altLang="en-US" sz="2000" smtClean="0">
                <a:solidFill>
                  <a:srgbClr val="000000"/>
                </a:solidFill>
                <a:ea typeface="ＭＳ Ｐゴシック" pitchFamily="34" charset="-128"/>
              </a:rPr>
              <a:t>It didn’t have parallel resources available</a:t>
            </a:r>
          </a:p>
          <a:p>
            <a:pPr lvl="1"/>
            <a:r>
              <a:rPr lang="en-GB" altLang="en-US" sz="2000" smtClean="0">
                <a:solidFill>
                  <a:srgbClr val="000000"/>
                </a:solidFill>
                <a:ea typeface="ＭＳ Ｐゴシック" pitchFamily="34" charset="-128"/>
              </a:rPr>
              <a:t>The software/scientists were not equipped to work in parallel</a:t>
            </a:r>
          </a:p>
          <a:p>
            <a:pPr lvl="1">
              <a:buFont typeface="Arial" pitchFamily="34" charset="0"/>
              <a:buNone/>
            </a:pPr>
            <a:endParaRPr lang="en-GB" altLang="en-US" sz="1100" smtClean="0">
              <a:solidFill>
                <a:srgbClr val="000000"/>
              </a:solidFill>
              <a:ea typeface="ＭＳ Ｐゴシック" pitchFamily="34" charset="-128"/>
            </a:endParaRPr>
          </a:p>
          <a:p>
            <a:r>
              <a:rPr lang="en-GB" altLang="en-US" sz="2800" smtClean="0">
                <a:solidFill>
                  <a:srgbClr val="000000"/>
                </a:solidFill>
                <a:ea typeface="ＭＳ Ｐゴシック" pitchFamily="34" charset="-128"/>
              </a:rPr>
              <a:t>The generation of enormous datasets (e.g. UPSCALE – around 300Tb) means that:</a:t>
            </a:r>
          </a:p>
          <a:p>
            <a:pPr lvl="1"/>
            <a:r>
              <a:rPr lang="en-GB" altLang="en-US" sz="2000" smtClean="0">
                <a:solidFill>
                  <a:srgbClr val="000000"/>
                </a:solidFill>
                <a:ea typeface="ＭＳ Ｐゴシック" pitchFamily="34" charset="-128"/>
              </a:rPr>
              <a:t>Processing big data </a:t>
            </a:r>
            <a:r>
              <a:rPr lang="en-GB" altLang="en-US" sz="2000" b="1" smtClean="0">
                <a:solidFill>
                  <a:srgbClr val="000000"/>
                </a:solidFill>
                <a:ea typeface="ＭＳ Ｐゴシック" pitchFamily="34" charset="-128"/>
              </a:rPr>
              <a:t>requires</a:t>
            </a:r>
            <a:r>
              <a:rPr lang="en-GB" altLang="en-US" sz="2000" smtClean="0">
                <a:solidFill>
                  <a:srgbClr val="000000"/>
                </a:solidFill>
                <a:ea typeface="ＭＳ Ｐゴシック" pitchFamily="34" charset="-128"/>
              </a:rPr>
              <a:t> a parallel approach, but</a:t>
            </a:r>
          </a:p>
          <a:p>
            <a:pPr lvl="1"/>
            <a:r>
              <a:rPr lang="en-GB" altLang="en-US" sz="2000" smtClean="0">
                <a:solidFill>
                  <a:srgbClr val="000000"/>
                </a:solidFill>
                <a:ea typeface="ＭＳ Ｐゴシック" pitchFamily="34" charset="-128"/>
              </a:rPr>
              <a:t>Platforms, tools, and programmers are becoming better equipped</a:t>
            </a:r>
            <a:endParaRPr lang="en-GB" altLang="en-US" sz="2400" smtClean="0">
              <a:ea typeface="ＭＳ Ｐゴシック" pitchFamily="34" charset="-12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GB" altLang="en-US" sz="3600" b="1" smtClean="0">
                <a:ea typeface="ＭＳ Ｐゴシック" pitchFamily="34" charset="-128"/>
              </a:rPr>
              <a:t>Some Terminology</a:t>
            </a:r>
          </a:p>
        </p:txBody>
      </p:sp>
      <p:sp>
        <p:nvSpPr>
          <p:cNvPr id="9219" name="Content Placeholder 2"/>
          <p:cNvSpPr>
            <a:spLocks noGrp="1"/>
          </p:cNvSpPr>
          <p:nvPr>
            <p:ph idx="1"/>
          </p:nvPr>
        </p:nvSpPr>
        <p:spPr>
          <a:xfrm>
            <a:off x="468313" y="1196975"/>
            <a:ext cx="8229600" cy="5545138"/>
          </a:xfrm>
        </p:spPr>
        <p:txBody>
          <a:bodyPr/>
          <a:lstStyle/>
          <a:p>
            <a:pPr>
              <a:buFont typeface="Arial" pitchFamily="34" charset="0"/>
              <a:buNone/>
            </a:pPr>
            <a:r>
              <a:rPr lang="en-GB" altLang="en-US" sz="2800" b="1" smtClean="0">
                <a:ea typeface="ＭＳ Ｐゴシック" pitchFamily="34" charset="-128"/>
              </a:rPr>
              <a:t>Concurrency</a:t>
            </a:r>
            <a:r>
              <a:rPr lang="en-GB" altLang="en-US" sz="2800" smtClean="0">
                <a:ea typeface="ＭＳ Ｐゴシック" pitchFamily="34" charset="-128"/>
              </a:rPr>
              <a:t>: A property of a system in which multiple tasks that comprise the system remain active and make progress at the same time.</a:t>
            </a:r>
          </a:p>
          <a:p>
            <a:pPr>
              <a:buFont typeface="Arial" pitchFamily="34" charset="0"/>
              <a:buNone/>
            </a:pPr>
            <a:endParaRPr lang="en-GB" altLang="en-US" sz="1600" smtClean="0">
              <a:ea typeface="ＭＳ Ｐゴシック" pitchFamily="34" charset="-128"/>
            </a:endParaRPr>
          </a:p>
          <a:p>
            <a:pPr>
              <a:buFont typeface="Arial" pitchFamily="34" charset="0"/>
              <a:buNone/>
            </a:pPr>
            <a:r>
              <a:rPr lang="en-GB" altLang="en-US" sz="2800" b="1" smtClean="0">
                <a:ea typeface="ＭＳ Ｐゴシック" pitchFamily="34" charset="-128"/>
              </a:rPr>
              <a:t>Parallelism:</a:t>
            </a:r>
            <a:r>
              <a:rPr lang="en-GB" altLang="en-US" sz="2800" smtClean="0">
                <a:ea typeface="ＭＳ Ｐゴシック" pitchFamily="34" charset="-128"/>
              </a:rPr>
              <a:t> Exploiting concurrency in a programme with the goal of solving a problem in less time.</a:t>
            </a:r>
          </a:p>
          <a:p>
            <a:pPr>
              <a:buFont typeface="Arial" pitchFamily="34" charset="0"/>
              <a:buNone/>
            </a:pPr>
            <a:endParaRPr lang="en-GB" altLang="en-US" sz="1400" smtClean="0">
              <a:ea typeface="ＭＳ Ｐゴシック" pitchFamily="34" charset="-128"/>
            </a:endParaRPr>
          </a:p>
          <a:p>
            <a:pPr>
              <a:buFont typeface="Arial" pitchFamily="34" charset="0"/>
              <a:buNone/>
            </a:pPr>
            <a:r>
              <a:rPr lang="en-GB" altLang="en-US" sz="2800" b="1" smtClean="0">
                <a:ea typeface="ＭＳ Ｐゴシック" pitchFamily="34" charset="-128"/>
              </a:rPr>
              <a:t>Race condition: </a:t>
            </a:r>
            <a:r>
              <a:rPr lang="en-GB" altLang="en-US" sz="2800" smtClean="0">
                <a:ea typeface="ＭＳ Ｐゴシック" pitchFamily="34" charset="-128"/>
              </a:rPr>
              <a:t>A race condition occurs within concurrent environments. It is when a piece of code prevents code that is running elsewhere from accessing a shared resource, e.g., memory, and thus delays the other process.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03800" y="4210050"/>
            <a:ext cx="3808413"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Title 1"/>
          <p:cNvSpPr>
            <a:spLocks noGrp="1"/>
          </p:cNvSpPr>
          <p:nvPr>
            <p:ph type="title"/>
          </p:nvPr>
        </p:nvSpPr>
        <p:spPr/>
        <p:txBody>
          <a:bodyPr/>
          <a:lstStyle/>
          <a:p>
            <a:r>
              <a:rPr lang="en-GB" altLang="en-US" sz="3600" b="1" smtClean="0">
                <a:ea typeface="ＭＳ Ｐゴシック" pitchFamily="34" charset="-128"/>
              </a:rPr>
              <a:t>How does my computer do so many things at once?</a:t>
            </a:r>
          </a:p>
        </p:txBody>
      </p:sp>
      <p:sp>
        <p:nvSpPr>
          <p:cNvPr id="10244" name="Content Placeholder 2"/>
          <p:cNvSpPr>
            <a:spLocks noGrp="1"/>
          </p:cNvSpPr>
          <p:nvPr>
            <p:ph idx="1"/>
          </p:nvPr>
        </p:nvSpPr>
        <p:spPr>
          <a:xfrm>
            <a:off x="395288" y="1412875"/>
            <a:ext cx="8229600" cy="2879725"/>
          </a:xfrm>
        </p:spPr>
        <p:txBody>
          <a:bodyPr/>
          <a:lstStyle/>
          <a:p>
            <a:pPr>
              <a:buFont typeface="Arial" pitchFamily="34" charset="0"/>
              <a:buNone/>
            </a:pPr>
            <a:r>
              <a:rPr lang="en-GB" altLang="en-US" sz="2800" smtClean="0">
                <a:ea typeface="ＭＳ Ｐゴシック" pitchFamily="34" charset="-128"/>
              </a:rPr>
              <a:t>These days most computers, and even phones, have multiple processors.</a:t>
            </a:r>
          </a:p>
          <a:p>
            <a:pPr>
              <a:buFont typeface="Arial" pitchFamily="34" charset="0"/>
              <a:buNone/>
            </a:pPr>
            <a:endParaRPr lang="en-GB" altLang="en-US" sz="100" smtClean="0">
              <a:ea typeface="ＭＳ Ｐゴシック" pitchFamily="34" charset="-128"/>
            </a:endParaRPr>
          </a:p>
          <a:p>
            <a:pPr>
              <a:buFont typeface="Arial" pitchFamily="34" charset="0"/>
              <a:buNone/>
            </a:pPr>
            <a:r>
              <a:rPr lang="en-GB" altLang="en-US" sz="2800" smtClean="0">
                <a:ea typeface="ＭＳ Ｐゴシック" pitchFamily="34" charset="-128"/>
              </a:rPr>
              <a:t>However, even on a single processor modern operating systems can give the illusion that multiple tasks are running at the same time by rapidly switching between many active </a:t>
            </a:r>
            <a:r>
              <a:rPr lang="en-GB" altLang="en-US" sz="2800" smtClean="0">
                <a:solidFill>
                  <a:srgbClr val="FF0000"/>
                </a:solidFill>
                <a:ea typeface="ＭＳ Ｐゴシック" pitchFamily="34" charset="-128"/>
              </a:rPr>
              <a:t>threads</a:t>
            </a:r>
            <a:r>
              <a:rPr lang="en-GB" altLang="en-US" sz="2800" smtClean="0">
                <a:ea typeface="ＭＳ Ｐゴシック" pitchFamily="34" charset="-128"/>
              </a:rPr>
              <a:t>.</a:t>
            </a:r>
          </a:p>
          <a:p>
            <a:pPr>
              <a:buFont typeface="Arial" pitchFamily="34" charset="0"/>
              <a:buNone/>
            </a:pPr>
            <a:endParaRPr lang="en-GB" altLang="en-US" sz="1200" smtClean="0">
              <a:ea typeface="ＭＳ Ｐゴシック" pitchFamily="34" charset="-128"/>
            </a:endParaRPr>
          </a:p>
          <a:p>
            <a:pPr>
              <a:buFont typeface="Arial" pitchFamily="34" charset="0"/>
              <a:buNone/>
            </a:pPr>
            <a:endParaRPr lang="en-GB" altLang="en-US" sz="2800" smtClean="0">
              <a:ea typeface="ＭＳ Ｐゴシック" pitchFamily="34" charset="-128"/>
            </a:endParaRPr>
          </a:p>
        </p:txBody>
      </p:sp>
      <p:sp>
        <p:nvSpPr>
          <p:cNvPr id="3" name="TextBox 2"/>
          <p:cNvSpPr txBox="1"/>
          <p:nvPr/>
        </p:nvSpPr>
        <p:spPr>
          <a:xfrm>
            <a:off x="420688" y="4221163"/>
            <a:ext cx="4438650" cy="2524125"/>
          </a:xfrm>
          <a:prstGeom prst="rect">
            <a:avLst/>
          </a:prstGeom>
          <a:noFill/>
        </p:spPr>
        <p:txBody>
          <a:bodyPr>
            <a:spAutoFit/>
          </a:bodyPr>
          <a:lstStyle/>
          <a:p>
            <a:pPr>
              <a:defRPr/>
            </a:pPr>
            <a:r>
              <a:rPr lang="en-GB" altLang="en-US" sz="2800" dirty="0">
                <a:latin typeface="+mn-lt"/>
                <a:ea typeface="+mn-ea"/>
                <a:cs typeface="Arial" charset="0"/>
              </a:rPr>
              <a:t>This is because the modern CPU clock is measuring time at the nanosecond scale where we humans can only keep track of milliseconds.</a:t>
            </a:r>
          </a:p>
          <a:p>
            <a:pPr>
              <a:defRPr/>
            </a:pPr>
            <a:endParaRPr lang="en-GB" dirty="0">
              <a:latin typeface="Arial" charset="0"/>
              <a:ea typeface="+mn-ea"/>
              <a:cs typeface="Arial" charset="0"/>
            </a:endParaRPr>
          </a:p>
        </p:txBody>
      </p:sp>
      <p:sp>
        <p:nvSpPr>
          <p:cNvPr id="10246" name="TextBox 4"/>
          <p:cNvSpPr txBox="1">
            <a:spLocks noChangeArrowheads="1"/>
          </p:cNvSpPr>
          <p:nvPr/>
        </p:nvSpPr>
        <p:spPr bwMode="auto">
          <a:xfrm>
            <a:off x="5003800" y="6524625"/>
            <a:ext cx="4032250"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r>
              <a:rPr lang="en-GB" altLang="en-US" sz="1200">
                <a:latin typeface="Arial" pitchFamily="34" charset="0"/>
              </a:rPr>
              <a:t>Picture: http://www.python-course.eu/threads.php</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198438"/>
            <a:ext cx="8229600" cy="1143000"/>
          </a:xfrm>
        </p:spPr>
        <p:txBody>
          <a:bodyPr/>
          <a:lstStyle/>
          <a:p>
            <a:r>
              <a:rPr lang="en-GB" altLang="en-US" sz="3600" b="1" smtClean="0">
                <a:solidFill>
                  <a:srgbClr val="000000"/>
                </a:solidFill>
                <a:ea typeface="ＭＳ Ｐゴシック" pitchFamily="34" charset="-128"/>
              </a:rPr>
              <a:t>Parallel processing for data analysis</a:t>
            </a:r>
            <a:endParaRPr lang="en-GB" altLang="en-US" sz="3600" b="1" smtClean="0">
              <a:ea typeface="ＭＳ Ｐゴシック" pitchFamily="34" charset="-128"/>
            </a:endParaRPr>
          </a:p>
        </p:txBody>
      </p:sp>
      <p:sp>
        <p:nvSpPr>
          <p:cNvPr id="11267" name="Content Placeholder 2"/>
          <p:cNvSpPr>
            <a:spLocks noGrp="1"/>
          </p:cNvSpPr>
          <p:nvPr>
            <p:ph idx="1"/>
          </p:nvPr>
        </p:nvSpPr>
        <p:spPr>
          <a:xfrm>
            <a:off x="457200" y="1268413"/>
            <a:ext cx="8229600" cy="4924425"/>
          </a:xfrm>
        </p:spPr>
        <p:txBody>
          <a:bodyPr/>
          <a:lstStyle/>
          <a:p>
            <a:r>
              <a:rPr lang="en-GB" altLang="en-US" dirty="0" smtClean="0">
                <a:solidFill>
                  <a:srgbClr val="000000"/>
                </a:solidFill>
                <a:ea typeface="ＭＳ Ｐゴシック" pitchFamily="34" charset="-128"/>
              </a:rPr>
              <a:t>Data analysis tools do not (typically) do parallelisation automatically. </a:t>
            </a:r>
          </a:p>
          <a:p>
            <a:r>
              <a:rPr lang="en-GB" altLang="en-US" dirty="0" smtClean="0">
                <a:solidFill>
                  <a:srgbClr val="000000"/>
                </a:solidFill>
                <a:ea typeface="ＭＳ Ｐゴシック" pitchFamily="34" charset="-128"/>
              </a:rPr>
              <a:t>But parallelisation is normally achievable at a small price. </a:t>
            </a:r>
          </a:p>
          <a:p>
            <a:r>
              <a:rPr lang="en-GB" altLang="en-US" dirty="0" smtClean="0">
                <a:solidFill>
                  <a:srgbClr val="000000"/>
                </a:solidFill>
                <a:ea typeface="ＭＳ Ｐゴシック" pitchFamily="34" charset="-128"/>
              </a:rPr>
              <a:t>A lot can be done with:</a:t>
            </a:r>
          </a:p>
          <a:p>
            <a:pPr lvl="1"/>
            <a:r>
              <a:rPr lang="en-GB" altLang="en-US" dirty="0" smtClean="0">
                <a:solidFill>
                  <a:srgbClr val="000000"/>
                </a:solidFill>
                <a:ea typeface="ＭＳ Ｐゴシック" pitchFamily="34" charset="-128"/>
              </a:rPr>
              <a:t>Decomposition of large jobs into smaller jobs</a:t>
            </a:r>
          </a:p>
          <a:p>
            <a:pPr lvl="1"/>
            <a:r>
              <a:rPr lang="en-GB" altLang="en-US" dirty="0" smtClean="0">
                <a:solidFill>
                  <a:srgbClr val="000000"/>
                </a:solidFill>
                <a:ea typeface="ＭＳ Ｐゴシック" pitchFamily="34" charset="-128"/>
              </a:rPr>
              <a:t>Batch processing </a:t>
            </a:r>
          </a:p>
          <a:p>
            <a:pPr lvl="1"/>
            <a:r>
              <a:rPr lang="en-GB" altLang="en-US" dirty="0" smtClean="0">
                <a:solidFill>
                  <a:srgbClr val="000000"/>
                </a:solidFill>
                <a:ea typeface="ＭＳ Ｐゴシック" pitchFamily="34" charset="-128"/>
              </a:rPr>
              <a:t>Understanding tools and schedulers</a:t>
            </a:r>
          </a:p>
          <a:p>
            <a:pPr>
              <a:buFont typeface="Arial" pitchFamily="34" charset="0"/>
              <a:buNone/>
            </a:pPr>
            <a:r>
              <a:rPr lang="en-GB" altLang="en-US" dirty="0" smtClean="0">
                <a:solidFill>
                  <a:srgbClr val="00B050"/>
                </a:solidFill>
                <a:ea typeface="ＭＳ Ｐゴシック" pitchFamily="34" charset="-128"/>
              </a:rPr>
              <a:t>We will look at these and show examples.</a:t>
            </a:r>
          </a:p>
          <a:p>
            <a:endParaRPr lang="en-GB" altLang="en-US"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GB" altLang="en-US" sz="3600" b="1" smtClean="0">
                <a:ea typeface="ＭＳ Ｐゴシック" pitchFamily="34" charset="-128"/>
              </a:rPr>
              <a:t>(Almost) everything is parallel these days</a:t>
            </a:r>
          </a:p>
        </p:txBody>
      </p:sp>
      <p:sp>
        <p:nvSpPr>
          <p:cNvPr id="12291" name="Content Placeholder 2"/>
          <p:cNvSpPr>
            <a:spLocks noGrp="1"/>
          </p:cNvSpPr>
          <p:nvPr>
            <p:ph idx="1"/>
          </p:nvPr>
        </p:nvSpPr>
        <p:spPr>
          <a:xfrm>
            <a:off x="457200" y="2636838"/>
            <a:ext cx="8229600" cy="3489325"/>
          </a:xfrm>
        </p:spPr>
        <p:txBody>
          <a:bodyPr/>
          <a:lstStyle/>
          <a:p>
            <a:pPr>
              <a:buFont typeface="Arial" pitchFamily="34" charset="0"/>
              <a:buNone/>
            </a:pPr>
            <a:r>
              <a:rPr lang="en-GB" altLang="en-US" sz="2800" smtClean="0">
                <a:ea typeface="ＭＳ Ｐゴシック" pitchFamily="34" charset="-128"/>
              </a:rPr>
              <a:t>It runs a multi-core processor...</a:t>
            </a:r>
          </a:p>
          <a:p>
            <a:pPr>
              <a:buFont typeface="Arial" pitchFamily="34" charset="0"/>
              <a:buNone/>
            </a:pPr>
            <a:r>
              <a:rPr lang="en-GB" altLang="en-US" sz="2800" smtClean="0">
                <a:ea typeface="ＭＳ Ｐゴシック" pitchFamily="34" charset="-128"/>
              </a:rPr>
              <a:t>...which means you can speed up processing by asking different parts of your programme to run on different cores.</a:t>
            </a:r>
          </a:p>
          <a:p>
            <a:pPr>
              <a:buFont typeface="Arial" pitchFamily="34" charset="0"/>
              <a:buNone/>
            </a:pPr>
            <a:r>
              <a:rPr lang="en-GB" altLang="en-US" sz="2800" smtClean="0">
                <a:ea typeface="ＭＳ Ｐゴシック" pitchFamily="34" charset="-128"/>
              </a:rPr>
              <a:t>“</a:t>
            </a:r>
            <a:r>
              <a:rPr lang="en-GB" altLang="ja-JP" sz="2800" i="1" smtClean="0">
                <a:ea typeface="ＭＳ Ｐゴシック" pitchFamily="34" charset="-128"/>
              </a:rPr>
              <a:t>But what about </a:t>
            </a:r>
            <a:r>
              <a:rPr lang="en-GB" altLang="ja-JP" sz="2800" b="1" i="1" smtClean="0">
                <a:ea typeface="ＭＳ Ｐゴシック" pitchFamily="34" charset="-128"/>
              </a:rPr>
              <a:t>race conditions</a:t>
            </a:r>
            <a:r>
              <a:rPr lang="en-GB" altLang="ja-JP" sz="2800" i="1" smtClean="0">
                <a:ea typeface="ＭＳ Ｐゴシック" pitchFamily="34" charset="-128"/>
              </a:rPr>
              <a:t>?</a:t>
            </a:r>
            <a:r>
              <a:rPr lang="en-GB" altLang="en-US" sz="2800" i="1" smtClean="0">
                <a:ea typeface="ＭＳ Ｐゴシック" pitchFamily="34" charset="-128"/>
              </a:rPr>
              <a:t>”</a:t>
            </a:r>
            <a:r>
              <a:rPr lang="en-GB" altLang="ja-JP" sz="2800" i="1" smtClean="0">
                <a:ea typeface="ＭＳ Ｐゴシック" pitchFamily="34" charset="-128"/>
              </a:rPr>
              <a:t>...</a:t>
            </a:r>
          </a:p>
          <a:p>
            <a:pPr>
              <a:buFont typeface="Arial" pitchFamily="34" charset="0"/>
              <a:buNone/>
            </a:pPr>
            <a:r>
              <a:rPr lang="en-GB" altLang="en-US" sz="2800" smtClean="0">
                <a:ea typeface="ＭＳ Ｐゴシック" pitchFamily="34" charset="-128"/>
              </a:rPr>
              <a:t>...True: you still need to design your approach to avoid things getting out of hand!</a:t>
            </a:r>
          </a:p>
        </p:txBody>
      </p:sp>
      <p:sp>
        <p:nvSpPr>
          <p:cNvPr id="12292" name="Rectangle 3"/>
          <p:cNvSpPr>
            <a:spLocks noChangeArrowheads="1"/>
          </p:cNvSpPr>
          <p:nvPr/>
        </p:nvSpPr>
        <p:spPr bwMode="auto">
          <a:xfrm>
            <a:off x="1547813" y="1416050"/>
            <a:ext cx="5616575" cy="107632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eaLnBrk="1" hangingPunct="1">
              <a:spcBef>
                <a:spcPct val="0"/>
              </a:spcBef>
              <a:buFont typeface="Arial" pitchFamily="34" charset="0"/>
              <a:buNone/>
            </a:pPr>
            <a:r>
              <a:rPr lang="en-GB" altLang="en-US">
                <a:solidFill>
                  <a:schemeClr val="bg1"/>
                </a:solidFill>
                <a:latin typeface="Adobe Gothic Std B" pitchFamily="34" charset="-128"/>
                <a:ea typeface="Adobe Gothic Std B" pitchFamily="34" charset="-128"/>
              </a:rPr>
              <a:t>YOUR DESKTOP MACHINE IS A PARALLEL COMPUTER!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GB" altLang="en-US" sz="3600" b="1" smtClean="0">
                <a:ea typeface="ＭＳ Ｐゴシック" pitchFamily="34" charset="-128"/>
              </a:rPr>
              <a:t>Simple parallelism by hand (1)</a:t>
            </a:r>
          </a:p>
        </p:txBody>
      </p:sp>
      <p:sp>
        <p:nvSpPr>
          <p:cNvPr id="13315" name="Content Placeholder 2"/>
          <p:cNvSpPr>
            <a:spLocks noGrp="1"/>
          </p:cNvSpPr>
          <p:nvPr>
            <p:ph idx="1"/>
          </p:nvPr>
        </p:nvSpPr>
        <p:spPr>
          <a:xfrm>
            <a:off x="457200" y="1412875"/>
            <a:ext cx="8229600" cy="4525963"/>
          </a:xfrm>
        </p:spPr>
        <p:txBody>
          <a:bodyPr/>
          <a:lstStyle/>
          <a:p>
            <a:r>
              <a:rPr lang="en-GB" altLang="en-US" smtClean="0">
                <a:ea typeface="ＭＳ Ｐゴシック" pitchFamily="34" charset="-128"/>
              </a:rPr>
              <a:t>Running on a multi-core machine you can exploit local processes, e.g.:</a:t>
            </a:r>
          </a:p>
          <a:p>
            <a:pPr>
              <a:buFont typeface="Arial" pitchFamily="34" charset="0"/>
              <a:buNone/>
            </a:pPr>
            <a:endParaRPr lang="en-GB" altLang="en-US" smtClean="0">
              <a:ea typeface="ＭＳ Ｐゴシック" pitchFamily="34" charset="-128"/>
            </a:endParaRPr>
          </a:p>
        </p:txBody>
      </p:sp>
      <p:sp>
        <p:nvSpPr>
          <p:cNvPr id="4" name="TextBox 3"/>
          <p:cNvSpPr txBox="1"/>
          <p:nvPr/>
        </p:nvSpPr>
        <p:spPr>
          <a:xfrm>
            <a:off x="827088" y="2924175"/>
            <a:ext cx="1584325" cy="101600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GB" sz="1200" dirty="0">
                <a:latin typeface="Arial Rounded MT Bold" pitchFamily="34" charset="0"/>
              </a:rPr>
              <a:t>Long list (100,000) of text files: each file contains the text from a whole book.</a:t>
            </a:r>
          </a:p>
        </p:txBody>
      </p:sp>
      <p:sp>
        <p:nvSpPr>
          <p:cNvPr id="5" name="TextBox 4"/>
          <p:cNvSpPr txBox="1"/>
          <p:nvPr/>
        </p:nvSpPr>
        <p:spPr>
          <a:xfrm>
            <a:off x="6156325" y="2924175"/>
            <a:ext cx="1584325" cy="1016000"/>
          </a:xfrm>
          <a:prstGeom prst="rect">
            <a:avLst/>
          </a:prstGeom>
        </p:spPr>
        <p:style>
          <a:lnRef idx="2">
            <a:schemeClr val="dk1"/>
          </a:lnRef>
          <a:fillRef idx="1">
            <a:schemeClr val="lt1"/>
          </a:fillRef>
          <a:effectRef idx="0">
            <a:schemeClr val="dk1"/>
          </a:effectRef>
          <a:fontRef idx="minor">
            <a:schemeClr val="dk1"/>
          </a:fontRef>
        </p:style>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GB" altLang="en-US" sz="1200" smtClean="0">
                <a:solidFill>
                  <a:srgbClr val="000000"/>
                </a:solidFill>
                <a:latin typeface="Arial Rounded MT Bold" pitchFamily="34" charset="0"/>
                <a:cs typeface="Arial" pitchFamily="34" charset="0"/>
              </a:rPr>
              <a:t>A text file: listing  all lines in all books that match the word “dog”</a:t>
            </a:r>
          </a:p>
          <a:p>
            <a:pPr eaLnBrk="1" hangingPunct="1">
              <a:defRPr/>
            </a:pPr>
            <a:endParaRPr lang="en-GB" altLang="en-US" sz="1200" smtClean="0">
              <a:solidFill>
                <a:srgbClr val="000000"/>
              </a:solidFill>
              <a:latin typeface="Arial Rounded MT Bold" pitchFamily="34" charset="0"/>
              <a:cs typeface="Arial" pitchFamily="34" charset="0"/>
            </a:endParaRPr>
          </a:p>
        </p:txBody>
      </p:sp>
      <p:sp>
        <p:nvSpPr>
          <p:cNvPr id="6" name="Right Arrow 5"/>
          <p:cNvSpPr/>
          <p:nvPr/>
        </p:nvSpPr>
        <p:spPr>
          <a:xfrm>
            <a:off x="3492500" y="2708275"/>
            <a:ext cx="1943100" cy="1655763"/>
          </a:xfrm>
          <a:prstGeom prst="rightArrow">
            <a:avLst>
              <a:gd name="adj1" fmla="val 66162"/>
              <a:gd name="adj2" fmla="val 48846"/>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en-GB" dirty="0"/>
              <a:t>Some processing code</a:t>
            </a:r>
          </a:p>
        </p:txBody>
      </p:sp>
      <p:sp>
        <p:nvSpPr>
          <p:cNvPr id="7" name="Rectangle 6"/>
          <p:cNvSpPr>
            <a:spLocks noChangeArrowheads="1"/>
          </p:cNvSpPr>
          <p:nvPr/>
        </p:nvSpPr>
        <p:spPr bwMode="auto">
          <a:xfrm>
            <a:off x="755650" y="4508500"/>
            <a:ext cx="7993063" cy="1477963"/>
          </a:xfrm>
          <a:prstGeom prst="rect">
            <a:avLst/>
          </a:prstGeom>
          <a:solidFill>
            <a:schemeClr val="accent1"/>
          </a:solidFill>
          <a:ln w="38100">
            <a:solidFill>
              <a:schemeClr val="bg1"/>
            </a:solidFill>
            <a:miter lim="800000"/>
            <a:headEnd/>
            <a:tailEnd/>
          </a:ln>
          <a:effectLst>
            <a:outerShdw blurRad="40000" dist="20000" dir="5400000" rotWithShape="0">
              <a:srgbClr val="808080">
                <a:alpha val="37999"/>
              </a:srgbClr>
            </a:outerShdw>
          </a:effectLst>
        </p:spPr>
        <p:txBody>
          <a:bodyPr>
            <a:spAutoFit/>
          </a:bodyPr>
          <a:lstStyle/>
          <a:p>
            <a:pPr>
              <a:defRPr/>
            </a:pPr>
            <a:r>
              <a:rPr lang="en-GB" dirty="0">
                <a:solidFill>
                  <a:schemeClr val="lt1"/>
                </a:solidFill>
                <a:latin typeface="Courier New" pitchFamily="49" charset="0"/>
                <a:ea typeface="Arial Unicode MS" pitchFamily="34" charset="-128"/>
                <a:cs typeface="Courier New" pitchFamily="49" charset="0"/>
              </a:rPr>
              <a:t>#!/bin/bash</a:t>
            </a:r>
          </a:p>
          <a:p>
            <a:pPr>
              <a:defRPr/>
            </a:pPr>
            <a:r>
              <a:rPr lang="en-GB" dirty="0" err="1">
                <a:solidFill>
                  <a:schemeClr val="lt1"/>
                </a:solidFill>
                <a:latin typeface="Courier New" pitchFamily="49" charset="0"/>
                <a:ea typeface="Arial Unicode MS" pitchFamily="34" charset="-128"/>
                <a:cs typeface="Courier New" pitchFamily="49" charset="0"/>
              </a:rPr>
              <a:t>input_file</a:t>
            </a:r>
            <a:r>
              <a:rPr lang="en-GB" dirty="0">
                <a:solidFill>
                  <a:schemeClr val="lt1"/>
                </a:solidFill>
                <a:latin typeface="Courier New" pitchFamily="49" charset="0"/>
                <a:ea typeface="Arial Unicode MS" pitchFamily="34" charset="-128"/>
                <a:cs typeface="Courier New" pitchFamily="49" charset="0"/>
              </a:rPr>
              <a:t>=$1</a:t>
            </a:r>
          </a:p>
          <a:p>
            <a:pPr>
              <a:defRPr/>
            </a:pPr>
            <a:r>
              <a:rPr lang="en-GB" dirty="0">
                <a:solidFill>
                  <a:schemeClr val="lt1"/>
                </a:solidFill>
                <a:latin typeface="Courier New" pitchFamily="49" charset="0"/>
                <a:ea typeface="Arial Unicode MS" pitchFamily="34" charset="-128"/>
                <a:cs typeface="Courier New" pitchFamily="49" charset="0"/>
              </a:rPr>
              <a:t>while read </a:t>
            </a:r>
            <a:r>
              <a:rPr lang="en-GB" dirty="0" smtClean="0">
                <a:solidFill>
                  <a:schemeClr val="lt1"/>
                </a:solidFill>
                <a:latin typeface="Courier New" pitchFamily="49" charset="0"/>
                <a:ea typeface="Arial Unicode MS" pitchFamily="34" charset="-128"/>
                <a:cs typeface="Courier New" pitchFamily="49" charset="0"/>
              </a:rPr>
              <a:t>FILENAME; </a:t>
            </a:r>
            <a:r>
              <a:rPr lang="en-GB" dirty="0">
                <a:solidFill>
                  <a:schemeClr val="lt1"/>
                </a:solidFill>
                <a:latin typeface="Courier New" pitchFamily="49" charset="0"/>
                <a:ea typeface="Arial Unicode MS" pitchFamily="34" charset="-128"/>
                <a:cs typeface="Courier New" pitchFamily="49" charset="0"/>
              </a:rPr>
              <a:t>do</a:t>
            </a:r>
          </a:p>
          <a:p>
            <a:pPr>
              <a:defRPr/>
            </a:pPr>
            <a:r>
              <a:rPr lang="en-GB" dirty="0">
                <a:solidFill>
                  <a:schemeClr val="lt1"/>
                </a:solidFill>
                <a:latin typeface="Courier New" pitchFamily="49" charset="0"/>
                <a:ea typeface="Arial Unicode MS" pitchFamily="34" charset="-128"/>
                <a:cs typeface="Courier New" pitchFamily="49" charset="0"/>
              </a:rPr>
              <a:t>	grep dog $</a:t>
            </a:r>
            <a:r>
              <a:rPr lang="en-GB" dirty="0" smtClean="0">
                <a:solidFill>
                  <a:schemeClr val="lt1"/>
                </a:solidFill>
                <a:latin typeface="Courier New" pitchFamily="49" charset="0"/>
                <a:ea typeface="Arial Unicode MS" pitchFamily="34" charset="-128"/>
                <a:cs typeface="Courier New" pitchFamily="49" charset="0"/>
              </a:rPr>
              <a:t>FILENAME </a:t>
            </a:r>
            <a:r>
              <a:rPr lang="en-GB" dirty="0">
                <a:solidFill>
                  <a:schemeClr val="lt1"/>
                </a:solidFill>
                <a:latin typeface="Courier New" pitchFamily="49" charset="0"/>
                <a:ea typeface="Arial Unicode MS" pitchFamily="34" charset="-128"/>
                <a:cs typeface="Courier New" pitchFamily="49" charset="0"/>
              </a:rPr>
              <a:t>&gt;&gt; ${input_file}_result.txt</a:t>
            </a:r>
          </a:p>
          <a:p>
            <a:pPr>
              <a:defRPr/>
            </a:pPr>
            <a:r>
              <a:rPr lang="en-GB" dirty="0">
                <a:solidFill>
                  <a:schemeClr val="lt1"/>
                </a:solidFill>
                <a:latin typeface="Courier New" pitchFamily="49" charset="0"/>
                <a:ea typeface="Arial Unicode MS" pitchFamily="34" charset="-128"/>
                <a:cs typeface="Courier New" pitchFamily="49" charset="0"/>
              </a:rPr>
              <a:t>done &lt;  $</a:t>
            </a:r>
            <a:r>
              <a:rPr lang="en-GB" dirty="0" err="1">
                <a:solidFill>
                  <a:schemeClr val="lt1"/>
                </a:solidFill>
                <a:latin typeface="Courier New" pitchFamily="49" charset="0"/>
                <a:ea typeface="Arial Unicode MS" pitchFamily="34" charset="-128"/>
                <a:cs typeface="Courier New" pitchFamily="49" charset="0"/>
              </a:rPr>
              <a:t>input_file</a:t>
            </a:r>
            <a:endParaRPr lang="en-GB" dirty="0">
              <a:solidFill>
                <a:schemeClr val="lt1"/>
              </a:solidFill>
              <a:latin typeface="Courier New" pitchFamily="49" charset="0"/>
              <a:ea typeface="Arial Unicode MS" pitchFamily="34" charset="-128"/>
              <a:cs typeface="Courier New" pitchFamily="49" charset="0"/>
            </a:endParaRPr>
          </a:p>
        </p:txBody>
      </p:sp>
      <p:sp>
        <p:nvSpPr>
          <p:cNvPr id="8" name="TextBox 7"/>
          <p:cNvSpPr txBox="1">
            <a:spLocks noChangeArrowheads="1"/>
          </p:cNvSpPr>
          <p:nvPr/>
        </p:nvSpPr>
        <p:spPr bwMode="auto">
          <a:xfrm>
            <a:off x="6372225" y="4221163"/>
            <a:ext cx="1768475" cy="369887"/>
          </a:xfrm>
          <a:prstGeom prst="rect">
            <a:avLst/>
          </a:prstGeom>
          <a:gradFill rotWithShape="1">
            <a:gsLst>
              <a:gs pos="0">
                <a:srgbClr val="E4F9FF"/>
              </a:gs>
              <a:gs pos="64999">
                <a:srgbClr val="BBEFFF"/>
              </a:gs>
              <a:gs pos="100000">
                <a:srgbClr val="9EEAFF"/>
              </a:gs>
            </a:gsLst>
            <a:lin ang="5400000" scaled="1"/>
          </a:gradFill>
          <a:ln w="9525">
            <a:solidFill>
              <a:srgbClr val="46AAC5"/>
            </a:solidFill>
            <a:miter lim="800000"/>
            <a:headEnd/>
            <a:tailEnd/>
          </a:ln>
          <a:effectLst>
            <a:outerShdw blurRad="40000" dist="20000" dir="5400000" rotWithShape="0">
              <a:srgbClr val="808080">
                <a:alpha val="37999"/>
              </a:srgbClr>
            </a:outerShdw>
          </a:effectLst>
        </p:spPr>
        <p:txBody>
          <a:bodyPr>
            <a:spAutoFit/>
          </a:bodyPr>
          <a:lstStyle/>
          <a:p>
            <a:pPr algn="ctr">
              <a:defRPr/>
            </a:pPr>
            <a:r>
              <a:rPr lang="en-GB" b="1" dirty="0">
                <a:solidFill>
                  <a:schemeClr val="dk1"/>
                </a:solidFill>
                <a:latin typeface="+mn-lt"/>
                <a:ea typeface="+mn-ea"/>
              </a:rPr>
              <a:t>grep_for_dog.sh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altLang="en-US" sz="3600" b="1" dirty="0" smtClean="0">
                <a:ea typeface="ＭＳ Ｐゴシック" pitchFamily="34" charset="-128"/>
              </a:rPr>
              <a:t>Simple parallelism by hand (2)</a:t>
            </a:r>
          </a:p>
        </p:txBody>
      </p:sp>
      <p:sp>
        <p:nvSpPr>
          <p:cNvPr id="14339" name="Content Placeholder 2"/>
          <p:cNvSpPr>
            <a:spLocks noGrp="1"/>
          </p:cNvSpPr>
          <p:nvPr>
            <p:ph idx="1"/>
          </p:nvPr>
        </p:nvSpPr>
        <p:spPr/>
        <p:txBody>
          <a:bodyPr/>
          <a:lstStyle/>
          <a:p>
            <a:r>
              <a:rPr lang="en-GB" altLang="en-US" dirty="0" smtClean="0">
                <a:ea typeface="ＭＳ Ｐゴシック" pitchFamily="34" charset="-128"/>
              </a:rPr>
              <a:t>A simple re-factoring splits the job into five parts:</a:t>
            </a:r>
          </a:p>
          <a:p>
            <a:pPr>
              <a:buFont typeface="Arial" pitchFamily="34" charset="0"/>
              <a:buNone/>
            </a:pPr>
            <a:endParaRPr lang="en-GB" altLang="en-US" dirty="0" smtClean="0">
              <a:ea typeface="ＭＳ Ｐゴシック" pitchFamily="34" charset="-128"/>
            </a:endParaRPr>
          </a:p>
        </p:txBody>
      </p:sp>
      <p:sp>
        <p:nvSpPr>
          <p:cNvPr id="4" name="TextBox 3"/>
          <p:cNvSpPr txBox="1"/>
          <p:nvPr/>
        </p:nvSpPr>
        <p:spPr>
          <a:xfrm>
            <a:off x="431800" y="2924175"/>
            <a:ext cx="2159000" cy="277813"/>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GB" sz="1200" dirty="0">
                <a:latin typeface="Arial Rounded MT Bold" pitchFamily="34" charset="0"/>
              </a:rPr>
              <a:t>List (20,000) of text files</a:t>
            </a:r>
          </a:p>
        </p:txBody>
      </p:sp>
      <p:sp>
        <p:nvSpPr>
          <p:cNvPr id="5" name="TextBox 4"/>
          <p:cNvSpPr txBox="1"/>
          <p:nvPr/>
        </p:nvSpPr>
        <p:spPr>
          <a:xfrm>
            <a:off x="7235825" y="3068638"/>
            <a:ext cx="1584325" cy="1016000"/>
          </a:xfrm>
          <a:prstGeom prst="rect">
            <a:avLst/>
          </a:prstGeom>
        </p:spPr>
        <p:style>
          <a:lnRef idx="2">
            <a:schemeClr val="dk1"/>
          </a:lnRef>
          <a:fillRef idx="1">
            <a:schemeClr val="lt1"/>
          </a:fillRef>
          <a:effectRef idx="0">
            <a:schemeClr val="dk1"/>
          </a:effectRef>
          <a:fontRef idx="minor">
            <a:schemeClr val="dk1"/>
          </a:fontRef>
        </p:style>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GB" altLang="en-US" sz="1200" smtClean="0">
                <a:solidFill>
                  <a:srgbClr val="000000"/>
                </a:solidFill>
                <a:latin typeface="Arial Rounded MT Bold" pitchFamily="34" charset="0"/>
                <a:cs typeface="Arial" pitchFamily="34" charset="0"/>
              </a:rPr>
              <a:t>A text file: listing  all lines in all books that match the word “dog”</a:t>
            </a:r>
          </a:p>
          <a:p>
            <a:pPr eaLnBrk="1" hangingPunct="1">
              <a:defRPr/>
            </a:pPr>
            <a:endParaRPr lang="en-GB" altLang="en-US" sz="1200" smtClean="0">
              <a:solidFill>
                <a:srgbClr val="000000"/>
              </a:solidFill>
              <a:latin typeface="Arial Rounded MT Bold" pitchFamily="34" charset="0"/>
              <a:cs typeface="Arial" pitchFamily="34" charset="0"/>
            </a:endParaRPr>
          </a:p>
        </p:txBody>
      </p:sp>
      <p:sp>
        <p:nvSpPr>
          <p:cNvPr id="6" name="Right Arrow 5"/>
          <p:cNvSpPr/>
          <p:nvPr/>
        </p:nvSpPr>
        <p:spPr>
          <a:xfrm>
            <a:off x="2843213" y="2636838"/>
            <a:ext cx="1584325" cy="1800225"/>
          </a:xfrm>
          <a:prstGeom prst="rightArrow">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en-GB" dirty="0"/>
              <a:t>Some processing code (x 5)</a:t>
            </a:r>
          </a:p>
        </p:txBody>
      </p:sp>
      <p:sp>
        <p:nvSpPr>
          <p:cNvPr id="7" name="Rectangle 6"/>
          <p:cNvSpPr>
            <a:spLocks noChangeArrowheads="1"/>
          </p:cNvSpPr>
          <p:nvPr/>
        </p:nvSpPr>
        <p:spPr bwMode="auto">
          <a:xfrm>
            <a:off x="395288" y="5026025"/>
            <a:ext cx="8424862" cy="923925"/>
          </a:xfrm>
          <a:prstGeom prst="rect">
            <a:avLst/>
          </a:prstGeom>
          <a:solidFill>
            <a:schemeClr val="accent1"/>
          </a:solidFill>
          <a:ln w="38100">
            <a:solidFill>
              <a:schemeClr val="bg1"/>
            </a:solidFill>
            <a:miter lim="800000"/>
            <a:headEnd/>
            <a:tailEnd/>
          </a:ln>
          <a:effectLst>
            <a:outerShdw blurRad="40000" dist="20000" dir="5400000" rotWithShape="0">
              <a:srgbClr val="808080">
                <a:alpha val="37999"/>
              </a:srgbClr>
            </a:outerShdw>
          </a:effec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GB" altLang="en-US" sz="1800" dirty="0" smtClean="0">
                <a:solidFill>
                  <a:srgbClr val="FFFFFF"/>
                </a:solidFill>
                <a:latin typeface="Courier New" pitchFamily="49" charset="0"/>
                <a:ea typeface="Arial Unicode MS" pitchFamily="34" charset="-128"/>
              </a:rPr>
              <a:t>$ split –l 20000 –d list_of_files.txt  </a:t>
            </a:r>
            <a:r>
              <a:rPr lang="en-GB" altLang="en-US" sz="1600" dirty="0" smtClean="0">
                <a:solidFill>
                  <a:srgbClr val="FFFFFF"/>
                </a:solidFill>
                <a:latin typeface="Calibri" pitchFamily="34" charset="0"/>
                <a:ea typeface="Arial Unicode MS" pitchFamily="34" charset="-128"/>
              </a:rPr>
              <a:t># Writes to “x00”, “x01”, ..., “x04”</a:t>
            </a:r>
          </a:p>
          <a:p>
            <a:pPr eaLnBrk="1" hangingPunct="1">
              <a:defRPr/>
            </a:pPr>
            <a:r>
              <a:rPr lang="en-GB" altLang="en-US" sz="1800" dirty="0" smtClean="0">
                <a:solidFill>
                  <a:srgbClr val="FFFFFF"/>
                </a:solidFill>
                <a:latin typeface="Courier New" pitchFamily="49" charset="0"/>
                <a:ea typeface="Arial Unicode MS" pitchFamily="34" charset="-128"/>
              </a:rPr>
              <a:t>$ for </a:t>
            </a:r>
            <a:r>
              <a:rPr lang="en-GB" altLang="en-US" sz="1800" dirty="0" err="1" smtClean="0">
                <a:solidFill>
                  <a:srgbClr val="FFFFFF"/>
                </a:solidFill>
                <a:latin typeface="Courier New" pitchFamily="49" charset="0"/>
                <a:ea typeface="Arial Unicode MS" pitchFamily="34" charset="-128"/>
              </a:rPr>
              <a:t>i</a:t>
            </a:r>
            <a:r>
              <a:rPr lang="en-GB" altLang="en-US" sz="1800" dirty="0" smtClean="0">
                <a:solidFill>
                  <a:srgbClr val="FFFFFF"/>
                </a:solidFill>
                <a:latin typeface="Courier New" pitchFamily="49" charset="0"/>
                <a:ea typeface="Arial Unicode MS" pitchFamily="34" charset="-128"/>
              </a:rPr>
              <a:t> in x??; do grep_for_dog.sh $</a:t>
            </a:r>
            <a:r>
              <a:rPr lang="en-GB" altLang="en-US" sz="1800" dirty="0" err="1" smtClean="0">
                <a:solidFill>
                  <a:srgbClr val="FFFFFF"/>
                </a:solidFill>
                <a:latin typeface="Courier New" pitchFamily="49" charset="0"/>
                <a:ea typeface="Arial Unicode MS" pitchFamily="34" charset="-128"/>
              </a:rPr>
              <a:t>i</a:t>
            </a:r>
            <a:r>
              <a:rPr lang="en-GB" altLang="en-US" sz="1800" dirty="0" smtClean="0">
                <a:solidFill>
                  <a:srgbClr val="FFFFFF"/>
                </a:solidFill>
                <a:latin typeface="Courier New" pitchFamily="49" charset="0"/>
                <a:ea typeface="Arial Unicode MS" pitchFamily="34" charset="-128"/>
              </a:rPr>
              <a:t> </a:t>
            </a:r>
            <a:r>
              <a:rPr lang="en-GB" altLang="en-US" sz="1800" dirty="0" smtClean="0">
                <a:solidFill>
                  <a:srgbClr val="FF0000"/>
                </a:solidFill>
                <a:latin typeface="Courier New" pitchFamily="49" charset="0"/>
                <a:ea typeface="Arial Unicode MS" pitchFamily="34" charset="-128"/>
              </a:rPr>
              <a:t>&amp;</a:t>
            </a:r>
            <a:r>
              <a:rPr lang="en-GB" altLang="en-US" sz="1800" dirty="0" smtClean="0">
                <a:solidFill>
                  <a:srgbClr val="FFFFFF"/>
                </a:solidFill>
                <a:latin typeface="Courier New" pitchFamily="49" charset="0"/>
                <a:ea typeface="Arial Unicode MS" pitchFamily="34" charset="-128"/>
              </a:rPr>
              <a:t> done</a:t>
            </a:r>
          </a:p>
          <a:p>
            <a:pPr eaLnBrk="1" hangingPunct="1">
              <a:defRPr/>
            </a:pPr>
            <a:r>
              <a:rPr lang="en-GB" altLang="en-US" sz="1800" dirty="0" smtClean="0">
                <a:solidFill>
                  <a:srgbClr val="FFFFFF"/>
                </a:solidFill>
                <a:latin typeface="Courier New" pitchFamily="49" charset="0"/>
                <a:ea typeface="Arial Unicode MS" pitchFamily="34" charset="-128"/>
              </a:rPr>
              <a:t>$ cat *_result.txt &gt; output.txt</a:t>
            </a:r>
          </a:p>
        </p:txBody>
      </p:sp>
      <p:sp>
        <p:nvSpPr>
          <p:cNvPr id="8" name="TextBox 7"/>
          <p:cNvSpPr txBox="1"/>
          <p:nvPr/>
        </p:nvSpPr>
        <p:spPr>
          <a:xfrm>
            <a:off x="431800" y="3303588"/>
            <a:ext cx="2159000" cy="27622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GB" sz="1200" dirty="0">
                <a:latin typeface="Arial Rounded MT Bold" pitchFamily="34" charset="0"/>
              </a:rPr>
              <a:t>List (20,000) of text files</a:t>
            </a:r>
          </a:p>
        </p:txBody>
      </p:sp>
      <p:sp>
        <p:nvSpPr>
          <p:cNvPr id="9" name="TextBox 8"/>
          <p:cNvSpPr txBox="1"/>
          <p:nvPr/>
        </p:nvSpPr>
        <p:spPr>
          <a:xfrm>
            <a:off x="431800" y="3679825"/>
            <a:ext cx="2160588" cy="277813"/>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GB" sz="1200" dirty="0">
                <a:latin typeface="Arial Rounded MT Bold" pitchFamily="34" charset="0"/>
              </a:rPr>
              <a:t>List (20,000) of text files</a:t>
            </a:r>
          </a:p>
        </p:txBody>
      </p:sp>
      <p:sp>
        <p:nvSpPr>
          <p:cNvPr id="10" name="TextBox 9"/>
          <p:cNvSpPr txBox="1"/>
          <p:nvPr/>
        </p:nvSpPr>
        <p:spPr>
          <a:xfrm>
            <a:off x="431800" y="4057650"/>
            <a:ext cx="2160588" cy="277813"/>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GB" sz="1200" dirty="0">
                <a:latin typeface="Arial Rounded MT Bold" pitchFamily="34" charset="0"/>
              </a:rPr>
              <a:t>List (20,000) of text files</a:t>
            </a:r>
          </a:p>
        </p:txBody>
      </p:sp>
      <p:sp>
        <p:nvSpPr>
          <p:cNvPr id="11" name="TextBox 10"/>
          <p:cNvSpPr txBox="1"/>
          <p:nvPr/>
        </p:nvSpPr>
        <p:spPr>
          <a:xfrm>
            <a:off x="431800" y="4437063"/>
            <a:ext cx="2160588" cy="277812"/>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GB" sz="1200" dirty="0">
                <a:latin typeface="Arial Rounded MT Bold" pitchFamily="34" charset="0"/>
              </a:rPr>
              <a:t>List (20,000) of text files</a:t>
            </a:r>
          </a:p>
        </p:txBody>
      </p:sp>
      <p:sp>
        <p:nvSpPr>
          <p:cNvPr id="12" name="Right Arrow 11"/>
          <p:cNvSpPr/>
          <p:nvPr/>
        </p:nvSpPr>
        <p:spPr>
          <a:xfrm>
            <a:off x="5724525" y="2852738"/>
            <a:ext cx="1368425" cy="1368425"/>
          </a:xfrm>
          <a:prstGeom prst="rightArrow">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en-GB" dirty="0"/>
              <a:t>Group together</a:t>
            </a:r>
          </a:p>
        </p:txBody>
      </p:sp>
      <p:sp>
        <p:nvSpPr>
          <p:cNvPr id="13" name="TextBox 12"/>
          <p:cNvSpPr txBox="1"/>
          <p:nvPr/>
        </p:nvSpPr>
        <p:spPr>
          <a:xfrm>
            <a:off x="4572000" y="2863850"/>
            <a:ext cx="792163" cy="277813"/>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GB" sz="1200" dirty="0">
                <a:latin typeface="Arial Rounded MT Bold" pitchFamily="34" charset="0"/>
              </a:rPr>
              <a:t>Result 1</a:t>
            </a:r>
          </a:p>
        </p:txBody>
      </p:sp>
      <p:sp>
        <p:nvSpPr>
          <p:cNvPr id="14" name="TextBox 13"/>
          <p:cNvSpPr txBox="1"/>
          <p:nvPr/>
        </p:nvSpPr>
        <p:spPr>
          <a:xfrm>
            <a:off x="4572000" y="3224213"/>
            <a:ext cx="792163" cy="277812"/>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GB" sz="1200" dirty="0">
                <a:latin typeface="Arial Rounded MT Bold" pitchFamily="34" charset="0"/>
              </a:rPr>
              <a:t>Result 2</a:t>
            </a:r>
          </a:p>
        </p:txBody>
      </p:sp>
      <p:sp>
        <p:nvSpPr>
          <p:cNvPr id="15" name="TextBox 14"/>
          <p:cNvSpPr txBox="1"/>
          <p:nvPr/>
        </p:nvSpPr>
        <p:spPr>
          <a:xfrm>
            <a:off x="4572000" y="3586163"/>
            <a:ext cx="792163" cy="27622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GB" sz="1200" dirty="0">
                <a:latin typeface="Arial Rounded MT Bold" pitchFamily="34" charset="0"/>
              </a:rPr>
              <a:t>Result 3</a:t>
            </a:r>
          </a:p>
        </p:txBody>
      </p:sp>
      <p:sp>
        <p:nvSpPr>
          <p:cNvPr id="16" name="TextBox 15"/>
          <p:cNvSpPr txBox="1"/>
          <p:nvPr/>
        </p:nvSpPr>
        <p:spPr>
          <a:xfrm>
            <a:off x="4572000" y="3944938"/>
            <a:ext cx="792163" cy="27622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GB" sz="1200" dirty="0">
                <a:latin typeface="Arial Rounded MT Bold" pitchFamily="34" charset="0"/>
              </a:rPr>
              <a:t>Result 4</a:t>
            </a:r>
          </a:p>
        </p:txBody>
      </p:sp>
      <p:sp>
        <p:nvSpPr>
          <p:cNvPr id="17" name="TextBox 16"/>
          <p:cNvSpPr txBox="1"/>
          <p:nvPr/>
        </p:nvSpPr>
        <p:spPr>
          <a:xfrm>
            <a:off x="4572000" y="4305300"/>
            <a:ext cx="792163" cy="27622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GB" sz="1200" dirty="0">
                <a:latin typeface="Arial Rounded MT Bold" pitchFamily="34" charset="0"/>
              </a:rPr>
              <a:t>Result 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36656</TotalTime>
  <Words>4595</Words>
  <Application>Microsoft Office PowerPoint</Application>
  <PresentationFormat>On-screen Show (4:3)</PresentationFormat>
  <Paragraphs>352</Paragraphs>
  <Slides>27</Slides>
  <Notes>23</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Parallel processing of large datasets</vt:lpstr>
      <vt:lpstr>What is Big Data?</vt:lpstr>
      <vt:lpstr>Processing big data: the issues</vt:lpstr>
      <vt:lpstr>Some Terminology</vt:lpstr>
      <vt:lpstr>How does my computer do so many things at once?</vt:lpstr>
      <vt:lpstr>Parallel processing for data analysis</vt:lpstr>
      <vt:lpstr>(Almost) everything is parallel these days</vt:lpstr>
      <vt:lpstr>Simple parallelism by hand (1)</vt:lpstr>
      <vt:lpstr>Simple parallelism by hand (2)</vt:lpstr>
      <vt:lpstr>Simple parallelism by hand (3)</vt:lpstr>
      <vt:lpstr>Simple parallelism by hand (4)</vt:lpstr>
      <vt:lpstr>JASMIN &amp; LOTUS</vt:lpstr>
      <vt:lpstr>JASMIN in pictures</vt:lpstr>
      <vt:lpstr>The LOTUS cluster on JASMIN</vt:lpstr>
      <vt:lpstr>What is a batch job?</vt:lpstr>
      <vt:lpstr>LOTUS: Job Control</vt:lpstr>
      <vt:lpstr>Batch job example: extract spatial subsets from CMIP5 experiments (1)</vt:lpstr>
      <vt:lpstr>Batch job example: extract spatial subsets from CMIP5 experiments (2)</vt:lpstr>
      <vt:lpstr>Batch job example: extract spatial subsets from CMIP5 experiments (3)</vt:lpstr>
      <vt:lpstr>Batch job example: extract spatial subsets from CMIP5 experiments (4)</vt:lpstr>
      <vt:lpstr>Job Submission</vt:lpstr>
      <vt:lpstr>Efficiency gains through re-factoring (1)</vt:lpstr>
      <vt:lpstr>Efficiency gains through re-factoring (2)</vt:lpstr>
      <vt:lpstr>Many Python-based Parallel tools</vt:lpstr>
      <vt:lpstr>The future of parallel data analysis (1)</vt:lpstr>
      <vt:lpstr>The future of parallel data analysis (2)</vt:lpstr>
      <vt:lpstr>Further information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LOTUS and parallel stuff.</dc:title>
  <dc:creator>Authorised User</dc:creator>
  <cp:lastModifiedBy>jap34</cp:lastModifiedBy>
  <cp:revision>304</cp:revision>
  <dcterms:created xsi:type="dcterms:W3CDTF">2013-12-09T16:22:30Z</dcterms:created>
  <dcterms:modified xsi:type="dcterms:W3CDTF">2017-03-02T03:05:09Z</dcterms:modified>
</cp:coreProperties>
</file>