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17"/>
  </p:notesMasterIdLst>
  <p:sldIdLst>
    <p:sldId id="256" r:id="rId2"/>
    <p:sldId id="265" r:id="rId3"/>
    <p:sldId id="271" r:id="rId4"/>
    <p:sldId id="273" r:id="rId5"/>
    <p:sldId id="305" r:id="rId6"/>
    <p:sldId id="500" r:id="rId7"/>
    <p:sldId id="501" r:id="rId8"/>
    <p:sldId id="502" r:id="rId9"/>
    <p:sldId id="519" r:id="rId10"/>
    <p:sldId id="540" r:id="rId11"/>
    <p:sldId id="515" r:id="rId12"/>
    <p:sldId id="531" r:id="rId13"/>
    <p:sldId id="541" r:id="rId14"/>
    <p:sldId id="542" r:id="rId15"/>
    <p:sldId id="539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A66"/>
    <a:srgbClr val="008000"/>
    <a:srgbClr val="09F7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35" autoAdjust="0"/>
    <p:restoredTop sz="87459" autoAdjust="0"/>
  </p:normalViewPr>
  <p:slideViewPr>
    <p:cSldViewPr snapToGrid="0">
      <p:cViewPr varScale="1">
        <p:scale>
          <a:sx n="62" d="100"/>
          <a:sy n="62" d="100"/>
        </p:scale>
        <p:origin x="150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62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7F80633-BAA2-0049-BDEC-E483C21777A6}" type="datetimeFigureOut">
              <a:rPr lang="en-GB"/>
              <a:pPr/>
              <a:t>26/09/2018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742EF1-538A-504A-A9CA-82EEF4292C52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3358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buFont typeface="Times New Roman" charset="0"/>
              <a:buNone/>
            </a:pPr>
            <a:fld id="{8632C459-4453-714C-B73C-855CF9F30B28}" type="slidenum">
              <a:rPr lang="en-US">
                <a:latin typeface="Times New Roman" charset="0"/>
                <a:ea typeface="Arial Unicode MS" charset="0"/>
                <a:cs typeface="Arial Unicode MS" charset="0"/>
              </a:rPr>
              <a:pPr>
                <a:buFont typeface="Times New Roman" charset="0"/>
                <a:buNone/>
              </a:pPr>
              <a:t>4</a:t>
            </a:fld>
            <a:endParaRPr lang="en-US">
              <a:latin typeface="Times New Roman" charset="0"/>
              <a:ea typeface="Arial Unicode MS" charset="0"/>
              <a:cs typeface="Arial Unicode MS" charset="0"/>
            </a:endParaRPr>
          </a:p>
        </p:txBody>
      </p:sp>
      <p:sp>
        <p:nvSpPr>
          <p:cNvPr id="51203" name="Text Box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04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7988" cy="4032250"/>
          </a:xfr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buFont typeface="Times New Roman" charset="0"/>
              <a:buNone/>
            </a:pPr>
            <a:fld id="{33250337-5223-9B40-9003-6F1E3B37188E}" type="slidenum">
              <a:rPr lang="en-US">
                <a:latin typeface="Times New Roman" charset="0"/>
                <a:ea typeface="Arial Unicode MS" charset="0"/>
                <a:cs typeface="Arial Unicode MS" charset="0"/>
              </a:rPr>
              <a:pPr>
                <a:buFont typeface="Times New Roman" charset="0"/>
                <a:buNone/>
              </a:pPr>
              <a:t>5</a:t>
            </a:fld>
            <a:endParaRPr lang="en-US">
              <a:latin typeface="Times New Roman" charset="0"/>
              <a:ea typeface="Arial Unicode MS" charset="0"/>
              <a:cs typeface="Arial Unicode MS" charset="0"/>
            </a:endParaRPr>
          </a:p>
        </p:txBody>
      </p:sp>
      <p:sp>
        <p:nvSpPr>
          <p:cNvPr id="52227" name="Text Box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2228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7988" cy="40322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>
                <a:latin typeface="Calibri" charset="0"/>
              </a:rPr>
              <a:t>There are lots of different version control systems. We recommend using Git as the tool, and that you use GitHub as the free on-line service to manage your repository. </a:t>
            </a:r>
            <a:endParaRPr lang="en-US">
              <a:latin typeface="Arial" charset="0"/>
              <a:ea typeface="MS PGothic" charset="0"/>
              <a:cs typeface="MS PGothic" charset="0"/>
            </a:endParaRPr>
          </a:p>
          <a:p>
            <a:pPr eaLnBrk="1" hangingPunct="1">
              <a:spcBef>
                <a:spcPct val="0"/>
              </a:spcBef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GB">
                <a:latin typeface="Calibri" charset="0"/>
              </a:rPr>
              <a:t>GitHub is a web site and eco-system of web tools that make code development easier. 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87446E84-7705-0E4B-BB1B-B62B89B86525}" type="slidenum">
              <a:rPr lang="en-GB">
                <a:latin typeface="Arial" charset="0"/>
              </a:rPr>
              <a:pPr/>
              <a:t>6</a:t>
            </a:fld>
            <a:endParaRPr lang="en-GB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718" y="4797452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EC40E7FB-B30A-A942-A21D-EE0E54040989}" type="datetimeFigureOut">
              <a:rPr lang="en-GB" smtClean="0"/>
              <a:pPr/>
              <a:t>26/09/2018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51A18B-3ACE-F548-BD60-B1AF159313B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68790" cy="8722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55C428-BF0C-B342-93E1-807E559CDC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6" r="54884"/>
          <a:stretch/>
        </p:blipFill>
        <p:spPr>
          <a:xfrm>
            <a:off x="2998066" y="-33453"/>
            <a:ext cx="1230489" cy="9465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A711F9-9139-AE45-A511-AD9F844B87D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/>
        </p:blipFill>
        <p:spPr>
          <a:xfrm>
            <a:off x="2853100" y="0"/>
            <a:ext cx="158323" cy="87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463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55055" y="3326682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5055" y="4202927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355418" y="4772052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C40E7FB-B30A-A942-A21D-EE0E54040989}" type="datetimeFigureOut">
              <a:rPr lang="en-GB" smtClean="0"/>
              <a:pPr/>
              <a:t>26/09/2018</a:t>
            </a:fld>
            <a:endParaRPr lang="en-GB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220000" y="396000"/>
            <a:ext cx="360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0191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29655" y="1693825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9655" y="2570070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330018" y="313919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C40E7FB-B30A-A942-A21D-EE0E54040989}" type="datetimeFigureOut">
              <a:rPr lang="en-GB" smtClean="0"/>
              <a:pPr/>
              <a:t>26/09/2018</a:t>
            </a:fld>
            <a:endParaRPr lang="en-GB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29655" y="3521494"/>
            <a:ext cx="8426482" cy="24444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9492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406400" y="1028700"/>
            <a:ext cx="84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68300" y="262840"/>
            <a:ext cx="46228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 dirty="0"/>
              <a:t>Content slide heading</a:t>
            </a:r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68300" y="1308100"/>
            <a:ext cx="4622800" cy="425132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Content</a:t>
            </a:r>
            <a:r>
              <a:rPr lang="en-US" sz="1400" baseline="0" dirty="0"/>
              <a:t> text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Second bullet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Another bullet point here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400" baseline="0" dirty="0"/>
              <a:t>Main Content text entered here.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exercitation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ullamco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exercitation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ullamco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US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40718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406400" y="1028700"/>
            <a:ext cx="84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406400" y="313615"/>
            <a:ext cx="84621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 dirty="0"/>
              <a:t>Content slide heading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68300" y="1494263"/>
            <a:ext cx="8462100" cy="418011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Content</a:t>
            </a:r>
            <a:r>
              <a:rPr lang="en-US" sz="1400" baseline="0" dirty="0"/>
              <a:t> text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Second bullet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Another bullet point here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400" baseline="0" dirty="0"/>
              <a:t>Main Content text entered here.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exercitation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ullamco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exercitation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ullamco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US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944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dirty="0"/>
              <a:t>Divider slide title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3921297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0862F96-17BC-1D46-B6DF-8EEA1A6DE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235" y="1356702"/>
            <a:ext cx="82475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Placeholder 5"/>
          <p:cNvSpPr>
            <a:spLocks noGrp="1"/>
          </p:cNvSpPr>
          <p:nvPr>
            <p:ph type="title"/>
          </p:nvPr>
        </p:nvSpPr>
        <p:spPr>
          <a:xfrm>
            <a:off x="448235" y="380325"/>
            <a:ext cx="8247530" cy="880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4370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FF78-FFF3-D94C-8CB8-21E3487233EA}" type="datetimeFigureOut">
              <a:rPr lang="en-GB" smtClean="0"/>
              <a:pPr/>
              <a:t>26/09/2018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826B-4B02-804F-9F0E-26CC7C48827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349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339D0A-8AB1-EE42-AC82-688E2EE077FE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1" y="6060170"/>
            <a:ext cx="1524000" cy="4069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E97BB7-AE21-A342-80EA-18B079CE785F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287" y="6129665"/>
            <a:ext cx="1310231" cy="3374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879F7C-9F4C-5641-89C9-995031571E5D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264" y="6116687"/>
            <a:ext cx="1476610" cy="350461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62F96-17BC-1D46-B6DF-8EEA1A6DE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6516" y="1374631"/>
            <a:ext cx="84178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D9D617-BB45-CC49-8DA4-51BF2DB69056}"/>
              </a:ext>
            </a:extLst>
          </p:cNvPr>
          <p:cNvSpPr txBox="1"/>
          <p:nvPr/>
        </p:nvSpPr>
        <p:spPr>
          <a:xfrm>
            <a:off x="-156308" y="5869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376518" y="380325"/>
            <a:ext cx="8417858" cy="880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6498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kern="1200" baseline="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b="1" dirty="0">
                <a:latin typeface="Calibri" charset="0"/>
              </a:rPr>
              <a:t>Managing your code: quietly introducing </a:t>
            </a:r>
            <a:r>
              <a:rPr lang="en-GB" b="1" i="1" dirty="0">
                <a:latin typeface="Calibri" charset="0"/>
              </a:rPr>
              <a:t>Git</a:t>
            </a:r>
            <a:r>
              <a:rPr lang="en-GB" b="1" dirty="0">
                <a:latin typeface="Calibri" charset="0"/>
              </a:rPr>
              <a:t> - a friend for life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42355" y="4202927"/>
            <a:ext cx="6858000" cy="1478682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1800" dirty="0" smtClean="0">
                <a:solidFill>
                  <a:srgbClr val="002060"/>
                </a:solidFill>
                <a:ea typeface="+mn-ea"/>
              </a:rPr>
              <a:t>Thanks to all contributors: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GB" sz="1800" dirty="0" smtClean="0">
              <a:solidFill>
                <a:srgbClr val="002060"/>
              </a:solidFill>
              <a:ea typeface="+mn-ea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1800" dirty="0" smtClean="0">
                <a:solidFill>
                  <a:schemeClr val="tx1"/>
                </a:solidFill>
                <a:ea typeface="+mn-ea"/>
              </a:rPr>
              <a:t>Alison Pamment, Sam Pepler, Ag Stephens, Stephen Pascoe, Kevin Marsh,  Anabelle Guillory, Graham Parton, Esther Conway, Eduardo Damasio Da Costa, Wendy Garland, Alan Iwi and Matt Pritchard.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15100" y="2120699"/>
            <a:ext cx="9144000" cy="1497214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142" y="1357313"/>
            <a:ext cx="4892215" cy="435133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a repo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117600" y="1701800"/>
            <a:ext cx="0" cy="66040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248400" y="3200400"/>
            <a:ext cx="1943100" cy="1270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984500" y="5435600"/>
            <a:ext cx="952500" cy="1270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7200" y="846138"/>
            <a:ext cx="13021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+mn-lt"/>
              </a:rPr>
              <a:t>1) Click to add a new repo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82377" y="4835435"/>
            <a:ext cx="13021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n-lt"/>
              </a:rPr>
              <a:t>3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) Click the add README box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23100" y="2438400"/>
            <a:ext cx="1958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n-lt"/>
              </a:rPr>
              <a:t>2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) Call new repo my-</a:t>
            </a:r>
            <a:r>
              <a:rPr lang="en-US" dirty="0" err="1" smtClean="0">
                <a:solidFill>
                  <a:srgbClr val="FF0000"/>
                </a:solidFill>
                <a:latin typeface="+mn-lt"/>
              </a:rPr>
              <a:t>isc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-work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8905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298575"/>
            <a:ext cx="8229600" cy="4525963"/>
          </a:xfrm>
        </p:spPr>
        <p:txBody>
          <a:bodyPr/>
          <a:lstStyle/>
          <a:p>
            <a:pPr marL="514350" indent="-514350">
              <a:buFont typeface="Calibri" charset="0"/>
              <a:buAutoNum type="arabicPeriod"/>
            </a:pPr>
            <a:r>
              <a:rPr lang="en-GB" dirty="0">
                <a:latin typeface="Calibri" charset="0"/>
              </a:rPr>
              <a:t>Click "Clone or download " and copy the link.</a:t>
            </a:r>
          </a:p>
          <a:p>
            <a:pPr marL="514350" indent="-514350">
              <a:buFont typeface="Calibri" charset="0"/>
              <a:buAutoNum type="arabicPeriod"/>
            </a:pPr>
            <a:endParaRPr lang="en-GB" dirty="0">
              <a:latin typeface="Calibri" charset="0"/>
            </a:endParaRPr>
          </a:p>
          <a:p>
            <a:pPr marL="514350" indent="-514350">
              <a:buFont typeface="Calibri" charset="0"/>
              <a:buAutoNum type="arabicPeriod"/>
            </a:pPr>
            <a:endParaRPr lang="en-GB" dirty="0">
              <a:latin typeface="Calibri" charset="0"/>
            </a:endParaRPr>
          </a:p>
          <a:p>
            <a:pPr marL="514350" indent="-514350">
              <a:buFont typeface="Calibri" charset="0"/>
              <a:buAutoNum type="arabicPeriod"/>
            </a:pPr>
            <a:endParaRPr lang="en-GB" dirty="0">
              <a:latin typeface="Calibri" charset="0"/>
            </a:endParaRPr>
          </a:p>
          <a:p>
            <a:pPr marL="514350" indent="-514350">
              <a:buFont typeface="Calibri" charset="0"/>
              <a:buAutoNum type="arabicPeriod"/>
            </a:pPr>
            <a:endParaRPr lang="en-GB" dirty="0">
              <a:latin typeface="Calibri" charset="0"/>
            </a:endParaRPr>
          </a:p>
          <a:p>
            <a:pPr marL="514350" indent="-514350">
              <a:buFont typeface="Calibri" charset="0"/>
              <a:buAutoNum type="arabicPeriod"/>
            </a:pPr>
            <a:endParaRPr lang="en-GB" dirty="0">
              <a:latin typeface="Calibri" charset="0"/>
            </a:endParaRPr>
          </a:p>
          <a:p>
            <a:pPr marL="514350" indent="-514350">
              <a:buFont typeface="Calibri" charset="0"/>
              <a:buAutoNum type="arabicPeriod"/>
            </a:pPr>
            <a:r>
              <a:rPr lang="en-GB" dirty="0">
                <a:latin typeface="Calibri" charset="0"/>
              </a:rPr>
              <a:t>Go to your Linux </a:t>
            </a:r>
            <a:br>
              <a:rPr lang="en-GB" dirty="0">
                <a:latin typeface="Calibri" charset="0"/>
              </a:rPr>
            </a:br>
            <a:r>
              <a:rPr lang="en-GB" dirty="0">
                <a:latin typeface="Calibri" charset="0"/>
              </a:rPr>
              <a:t>Terminal.</a:t>
            </a:r>
          </a:p>
        </p:txBody>
      </p:sp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</p:spPr>
        <p:txBody>
          <a:bodyPr/>
          <a:lstStyle/>
          <a:p>
            <a:r>
              <a:rPr lang="en-GB" dirty="0">
                <a:latin typeface="Calibri" charset="0"/>
              </a:rPr>
              <a:t>Copy the </a:t>
            </a:r>
            <a:r>
              <a:rPr lang="en-GB" i="1" dirty="0">
                <a:latin typeface="Calibri" charset="0"/>
              </a:rPr>
              <a:t>clone</a:t>
            </a:r>
            <a:r>
              <a:rPr lang="en-GB" dirty="0">
                <a:latin typeface="Calibri" charset="0"/>
              </a:rPr>
              <a:t> link</a:t>
            </a:r>
          </a:p>
        </p:txBody>
      </p:sp>
      <p:pic>
        <p:nvPicPr>
          <p:cNvPr id="22535" name="Picture 7" descr="http://www.comoinstalarlinux.com/wp-content/uploads/centos_6.4_031_comoinstalarlinux.com_.jpg"/>
          <p:cNvPicPr>
            <a:picLocks noChangeAspect="1" noChangeArrowheads="1"/>
          </p:cNvPicPr>
          <p:nvPr/>
        </p:nvPicPr>
        <p:blipFill rotWithShape="1">
          <a:blip r:embed="rId2"/>
          <a:srcRect r="8195" b="16692"/>
          <a:stretch/>
        </p:blipFill>
        <p:spPr bwMode="auto">
          <a:xfrm>
            <a:off x="4360828" y="3499006"/>
            <a:ext cx="4240212" cy="2884488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3557" name="Picture 9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45" t="50000" r="7375" b="22105"/>
          <a:stretch>
            <a:fillRect/>
          </a:stretch>
        </p:blipFill>
        <p:spPr bwMode="auto">
          <a:xfrm>
            <a:off x="623888" y="1912938"/>
            <a:ext cx="4636481" cy="2145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Down Arrow 7"/>
          <p:cNvSpPr>
            <a:spLocks noChangeArrowheads="1"/>
          </p:cNvSpPr>
          <p:nvPr/>
        </p:nvSpPr>
        <p:spPr bwMode="auto">
          <a:xfrm rot="5400000">
            <a:off x="5135751" y="2405062"/>
            <a:ext cx="582612" cy="1462088"/>
          </a:xfrm>
          <a:prstGeom prst="downArrow">
            <a:avLst>
              <a:gd name="adj1" fmla="val 50000"/>
              <a:gd name="adj2" fmla="val 50075"/>
            </a:avLst>
          </a:prstGeom>
          <a:gradFill rotWithShape="1">
            <a:gsLst>
              <a:gs pos="0">
                <a:srgbClr val="769535"/>
              </a:gs>
              <a:gs pos="80000">
                <a:srgbClr val="9BC348"/>
              </a:gs>
              <a:gs pos="100000">
                <a:srgbClr val="9CC746"/>
              </a:gs>
            </a:gsLst>
            <a:lin ang="16200000"/>
          </a:gradFill>
          <a:ln w="9525">
            <a:solidFill>
              <a:srgbClr val="98B954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GB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298575"/>
            <a:ext cx="8229600" cy="4525963"/>
          </a:xfrm>
        </p:spPr>
        <p:txBody>
          <a:bodyPr/>
          <a:lstStyle/>
          <a:p>
            <a:pPr marL="514350" indent="-514350">
              <a:buFont typeface="Calibri" charset="0"/>
              <a:buAutoNum type="arabicPeriod" startAt="3"/>
            </a:pPr>
            <a:r>
              <a:rPr lang="en-GB" dirty="0">
                <a:latin typeface="Calibri" charset="0"/>
              </a:rPr>
              <a:t>Make sure you are in your home directory:</a:t>
            </a:r>
          </a:p>
          <a:p>
            <a:pPr marL="514350" indent="-514350">
              <a:buFont typeface="Calibri" charset="0"/>
              <a:buAutoNum type="arabicPeriod" startAt="4"/>
            </a:pPr>
            <a:r>
              <a:rPr lang="en-GB" dirty="0">
                <a:latin typeface="Calibri" charset="0"/>
              </a:rPr>
              <a:t>Write the git clone command and add the URL to the repository (which is different for each user):</a:t>
            </a:r>
          </a:p>
        </p:txBody>
      </p:sp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</p:spPr>
        <p:txBody>
          <a:bodyPr/>
          <a:lstStyle/>
          <a:p>
            <a:r>
              <a:rPr lang="en-GB" dirty="0">
                <a:latin typeface="Calibri" charset="0"/>
              </a:rPr>
              <a:t>Copy the </a:t>
            </a:r>
            <a:r>
              <a:rPr lang="en-GB" i="1" dirty="0">
                <a:latin typeface="Calibri" charset="0"/>
              </a:rPr>
              <a:t>clone</a:t>
            </a:r>
            <a:r>
              <a:rPr lang="en-GB" dirty="0">
                <a:latin typeface="Calibri" charset="0"/>
              </a:rPr>
              <a:t> link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64386" y="3657600"/>
            <a:ext cx="8815227" cy="1631216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endParaRPr lang="en-GB" sz="2000" dirty="0">
              <a:solidFill>
                <a:schemeClr val="lt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GB" sz="2000" dirty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cd </a:t>
            </a:r>
            <a:endParaRPr lang="en-GB" sz="2000" dirty="0" smtClean="0">
              <a:solidFill>
                <a:schemeClr val="lt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GB" sz="2000" dirty="0" smtClean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</a:t>
            </a:r>
            <a:r>
              <a:rPr lang="en-GB" sz="2000" dirty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git clone </a:t>
            </a:r>
            <a:br>
              <a:rPr lang="en-GB" sz="2000" dirty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en-GB" sz="2000" dirty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https</a:t>
            </a:r>
            <a:r>
              <a:rPr lang="en-GB" sz="2000" dirty="0" smtClean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://</a:t>
            </a:r>
            <a:r>
              <a:rPr lang="en-GB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&lt;username&gt;</a:t>
            </a:r>
            <a:r>
              <a:rPr lang="en-GB" sz="2000" dirty="0" smtClean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@</a:t>
            </a:r>
            <a:r>
              <a:rPr lang="en-GB" sz="2000" dirty="0" err="1" smtClean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github.com</a:t>
            </a:r>
            <a:r>
              <a:rPr lang="en-GB" sz="2000" dirty="0" smtClean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</a:t>
            </a:r>
            <a:r>
              <a:rPr lang="en-GB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&lt;username&gt;</a:t>
            </a:r>
            <a:r>
              <a:rPr lang="en-GB" sz="2000" dirty="0" smtClean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</a:t>
            </a:r>
            <a:r>
              <a:rPr lang="en-GB" sz="2000" dirty="0" smtClean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my-</a:t>
            </a:r>
            <a:r>
              <a:rPr lang="en-GB" sz="2000" dirty="0" err="1" smtClean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isc</a:t>
            </a:r>
            <a:r>
              <a:rPr lang="en-GB" sz="2000" dirty="0" smtClean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-work</a:t>
            </a:r>
            <a:endParaRPr lang="en-GB" sz="2000" dirty="0">
              <a:solidFill>
                <a:schemeClr val="lt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>
              <a:defRPr/>
            </a:pPr>
            <a:endParaRPr lang="en-GB" sz="2000" dirty="0">
              <a:solidFill>
                <a:schemeClr val="lt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13708"/>
            <a:ext cx="9144000" cy="533314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my-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isc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-work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README.md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touch x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README.md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 x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commit x -m 'new x file'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[master 3aefe17] new x file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1 file changed, 0 insertions(+), 0 deletions(-)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create mode 100644 x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push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Counting objects: 3, done.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Delta compression using up to 4 threads.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Compressing objects: 100% (2/2), done.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Writing objects: 100% (3/3), 272 bytes | 272.00 KiB/s, done.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 3 (delta 0), reused 0 (delta 0)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https://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spepler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/my-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isc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work.git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 183fa53..3aefe17  master -&gt; 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65400" y="147638"/>
            <a:ext cx="3289300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The my-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isc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-work repo is now on the laptop and I can list the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README.md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file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66900" y="1314153"/>
            <a:ext cx="3289300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Make a blank file “x” 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08500" y="1926670"/>
            <a:ext cx="3289300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Use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git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add and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git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commit to put the file under version control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54700" y="3292793"/>
            <a:ext cx="3289300" cy="1200329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Use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git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push to update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github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copy of the repo with the changes (in this case adding the “x” file)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447800" y="1020168"/>
            <a:ext cx="1117600" cy="10576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1"/>
          </p:cNvCxnSpPr>
          <p:nvPr/>
        </p:nvCxnSpPr>
        <p:spPr>
          <a:xfrm flipH="1" flipV="1">
            <a:off x="1447800" y="1473122"/>
            <a:ext cx="419100" cy="2569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866900" y="2267744"/>
            <a:ext cx="2641600" cy="3095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657350" y="3630225"/>
            <a:ext cx="4197350" cy="5288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580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99" y="1895122"/>
            <a:ext cx="8858559" cy="194027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it’s visible on </a:t>
            </a:r>
            <a:r>
              <a:rPr lang="en-US" dirty="0" err="1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817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75300" cy="4525963"/>
          </a:xfrm>
        </p:spPr>
        <p:txBody>
          <a:bodyPr/>
          <a:lstStyle/>
          <a:p>
            <a:r>
              <a:rPr lang="en-US" dirty="0" smtClean="0"/>
              <a:t>There is already a copy of the course materials on your laptop from a public </a:t>
            </a:r>
            <a:r>
              <a:rPr lang="en-US" dirty="0" err="1" smtClean="0"/>
              <a:t>github</a:t>
            </a:r>
            <a:r>
              <a:rPr lang="en-US" dirty="0" smtClean="0"/>
              <a:t> repository. </a:t>
            </a:r>
          </a:p>
          <a:p>
            <a:r>
              <a:rPr lang="en-US" dirty="0" smtClean="0"/>
              <a:t>You are setup on </a:t>
            </a:r>
            <a:r>
              <a:rPr lang="en-US" dirty="0" err="1" smtClean="0"/>
              <a:t>Github</a:t>
            </a:r>
            <a:r>
              <a:rPr lang="en-US" dirty="0" smtClean="0"/>
              <a:t> for use latter in the course.</a:t>
            </a:r>
          </a:p>
          <a:p>
            <a:r>
              <a:rPr lang="en-US" dirty="0" smtClean="0"/>
              <a:t>We’ll add more </a:t>
            </a:r>
            <a:r>
              <a:rPr lang="en-US" dirty="0" err="1" smtClean="0"/>
              <a:t>git</a:t>
            </a:r>
            <a:r>
              <a:rPr lang="en-US" dirty="0" smtClean="0"/>
              <a:t> stuff as we go.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I’ll be back</a:t>
            </a:r>
            <a:r>
              <a:rPr lang="mr-IN" dirty="0" smtClean="0"/>
              <a:t>…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958166" y="1227138"/>
            <a:ext cx="7078134" cy="3302000"/>
            <a:chOff x="3627966" y="561181"/>
            <a:chExt cx="7078134" cy="3302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35600" y="561181"/>
              <a:ext cx="3251200" cy="33020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7966" y="660401"/>
              <a:ext cx="7078134" cy="2057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957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95288" y="1495425"/>
            <a:ext cx="8229600" cy="5029200"/>
          </a:xfrm>
        </p:spPr>
        <p:txBody>
          <a:bodyPr/>
          <a:lstStyle/>
          <a:p>
            <a:r>
              <a:rPr lang="en-GB" sz="2800" dirty="0">
                <a:latin typeface="Calibri" charset="0"/>
              </a:rPr>
              <a:t>Create “</a:t>
            </a:r>
            <a:r>
              <a:rPr lang="en-GB" sz="2800" i="1" dirty="0" err="1">
                <a:solidFill>
                  <a:srgbClr val="376092"/>
                </a:solidFill>
                <a:latin typeface="Calibri" charset="0"/>
              </a:rPr>
              <a:t>working_dir</a:t>
            </a:r>
            <a:r>
              <a:rPr lang="en-GB" sz="2800" dirty="0">
                <a:latin typeface="Calibri" charset="0"/>
              </a:rPr>
              <a:t>”...add some code</a:t>
            </a:r>
          </a:p>
          <a:p>
            <a:r>
              <a:rPr lang="en-GB" sz="2800" dirty="0">
                <a:latin typeface="Calibri" charset="0"/>
              </a:rPr>
              <a:t>Write some outputs...change the code</a:t>
            </a:r>
          </a:p>
          <a:p>
            <a:r>
              <a:rPr lang="en-GB" sz="2800" dirty="0">
                <a:latin typeface="Calibri" charset="0"/>
              </a:rPr>
              <a:t>Publish a paper...change the code</a:t>
            </a:r>
          </a:p>
          <a:p>
            <a:r>
              <a:rPr lang="en-GB" sz="2800" dirty="0">
                <a:latin typeface="Calibri" charset="0"/>
              </a:rPr>
              <a:t>Copy “</a:t>
            </a:r>
            <a:r>
              <a:rPr lang="en-GB" sz="2800" i="1" dirty="0" err="1">
                <a:solidFill>
                  <a:srgbClr val="376092"/>
                </a:solidFill>
                <a:latin typeface="Calibri" charset="0"/>
              </a:rPr>
              <a:t>working_dir</a:t>
            </a:r>
            <a:r>
              <a:rPr lang="en-GB" sz="2800" dirty="0">
                <a:latin typeface="Calibri" charset="0"/>
              </a:rPr>
              <a:t>” to “</a:t>
            </a:r>
            <a:r>
              <a:rPr lang="en-GB" sz="2800" i="1" dirty="0">
                <a:solidFill>
                  <a:srgbClr val="376092"/>
                </a:solidFill>
                <a:latin typeface="Calibri" charset="0"/>
              </a:rPr>
              <a:t>working_dir2</a:t>
            </a:r>
            <a:r>
              <a:rPr lang="en-GB" sz="2800" dirty="0">
                <a:latin typeface="Calibri" charset="0"/>
              </a:rPr>
              <a:t>”</a:t>
            </a:r>
          </a:p>
          <a:p>
            <a:r>
              <a:rPr lang="en-GB" sz="2800" dirty="0">
                <a:latin typeface="Calibri" charset="0"/>
              </a:rPr>
              <a:t>Change the code</a:t>
            </a:r>
          </a:p>
          <a:p>
            <a:r>
              <a:rPr lang="en-GB" sz="2800" dirty="0">
                <a:latin typeface="Calibri" charset="0"/>
              </a:rPr>
              <a:t>Copy a version to a CD</a:t>
            </a:r>
          </a:p>
          <a:p>
            <a:pPr>
              <a:buFont typeface="Arial" charset="0"/>
              <a:buNone/>
            </a:pPr>
            <a:endParaRPr lang="en-GB" sz="1000" i="1" dirty="0">
              <a:latin typeface="Calibri" charset="0"/>
            </a:endParaRPr>
          </a:p>
          <a:p>
            <a:pPr>
              <a:buFont typeface="Arial" charset="0"/>
              <a:buNone/>
            </a:pPr>
            <a:r>
              <a:rPr lang="en-GB" sz="2800" i="1" dirty="0">
                <a:solidFill>
                  <a:srgbClr val="404040"/>
                </a:solidFill>
                <a:latin typeface="Calibri" charset="0"/>
              </a:rPr>
              <a:t>...now which version is current? Is it </a:t>
            </a:r>
            <a:r>
              <a:rPr lang="en-GB" sz="2800" i="1" dirty="0">
                <a:solidFill>
                  <a:srgbClr val="002060"/>
                </a:solidFill>
                <a:latin typeface="Calibri" charset="0"/>
              </a:rPr>
              <a:t>“</a:t>
            </a:r>
            <a:r>
              <a:rPr lang="en-GB" sz="2800" i="1" dirty="0" err="1">
                <a:solidFill>
                  <a:srgbClr val="002060"/>
                </a:solidFill>
                <a:latin typeface="Calibri" charset="0"/>
              </a:rPr>
              <a:t>working_dir</a:t>
            </a:r>
            <a:r>
              <a:rPr lang="en-GB" sz="2800" i="1" dirty="0">
                <a:solidFill>
                  <a:srgbClr val="002060"/>
                </a:solidFill>
                <a:latin typeface="Calibri" charset="0"/>
              </a:rPr>
              <a:t>” or “working_dir2”? </a:t>
            </a:r>
            <a:r>
              <a:rPr lang="en-GB" sz="2800" i="1" dirty="0">
                <a:solidFill>
                  <a:srgbClr val="404040"/>
                </a:solidFill>
                <a:latin typeface="Calibri" charset="0"/>
              </a:rPr>
              <a:t>And which one relates to that paper? </a:t>
            </a:r>
          </a:p>
          <a:p>
            <a:endParaRPr lang="en-GB" sz="2800" dirty="0">
              <a:latin typeface="Calibri" charset="0"/>
            </a:endParaRPr>
          </a:p>
          <a:p>
            <a:endParaRPr lang="en-GB" sz="2800" dirty="0">
              <a:latin typeface="Calibri" charset="0"/>
            </a:endParaRPr>
          </a:p>
        </p:txBody>
      </p:sp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charset="0"/>
              </a:rPr>
              <a:t>Managing code in the olden days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06375" y="1268413"/>
            <a:ext cx="8686800" cy="5257800"/>
          </a:xfrm>
        </p:spPr>
        <p:txBody>
          <a:bodyPr/>
          <a:lstStyle/>
          <a:p>
            <a:r>
              <a:rPr lang="en-GB" dirty="0">
                <a:latin typeface="Calibri" charset="0"/>
              </a:rPr>
              <a:t>Scientists are typically </a:t>
            </a:r>
            <a:r>
              <a:rPr lang="en-GB" b="1" dirty="0">
                <a:latin typeface="Calibri" charset="0"/>
              </a:rPr>
              <a:t>required to publish data and code</a:t>
            </a:r>
            <a:r>
              <a:rPr lang="en-GB" dirty="0">
                <a:latin typeface="Calibri" charset="0"/>
              </a:rPr>
              <a:t> (by their funders/institutions).</a:t>
            </a:r>
          </a:p>
          <a:p>
            <a:endParaRPr lang="en-GB" sz="1200" dirty="0">
              <a:latin typeface="Calibri" charset="0"/>
            </a:endParaRPr>
          </a:p>
          <a:p>
            <a:r>
              <a:rPr lang="en-GB" dirty="0">
                <a:latin typeface="Calibri" charset="0"/>
              </a:rPr>
              <a:t>Collaboration between scientists requires data-sharing; this implicitly relies on </a:t>
            </a:r>
            <a:r>
              <a:rPr lang="en-GB" b="1" dirty="0">
                <a:latin typeface="Calibri" charset="0"/>
              </a:rPr>
              <a:t>code-sharing</a:t>
            </a:r>
            <a:r>
              <a:rPr lang="en-GB" dirty="0">
                <a:latin typeface="Calibri" charset="0"/>
              </a:rPr>
              <a:t>.</a:t>
            </a:r>
          </a:p>
          <a:p>
            <a:endParaRPr lang="en-GB" sz="1200" dirty="0">
              <a:latin typeface="Calibri" charset="0"/>
            </a:endParaRPr>
          </a:p>
          <a:p>
            <a:r>
              <a:rPr lang="en-GB" dirty="0">
                <a:latin typeface="Calibri" charset="0"/>
              </a:rPr>
              <a:t>There are </a:t>
            </a:r>
            <a:r>
              <a:rPr lang="en-GB" b="1" dirty="0">
                <a:latin typeface="Calibri" charset="0"/>
              </a:rPr>
              <a:t>tools that make it easy </a:t>
            </a:r>
            <a:r>
              <a:rPr lang="en-GB" dirty="0">
                <a:latin typeface="Calibri" charset="0"/>
              </a:rPr>
              <a:t>to record our changes, document our workflow and “fix” releases of our code at important steps along the way.</a:t>
            </a:r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GB" dirty="0">
                <a:latin typeface="Calibri" charset="0"/>
              </a:rPr>
              <a:t>But those days are gone!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3"/>
          <p:cNvSpPr txBox="1">
            <a:spLocks noChangeArrowheads="1"/>
          </p:cNvSpPr>
          <p:nvPr/>
        </p:nvSpPr>
        <p:spPr bwMode="auto">
          <a:xfrm>
            <a:off x="976313" y="2276475"/>
            <a:ext cx="7191375" cy="331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lnSpc>
                <a:spcPct val="102000"/>
              </a:lnSpc>
            </a:pPr>
            <a:r>
              <a:rPr lang="en-US" sz="3600" dirty="0">
                <a:solidFill>
                  <a:srgbClr val="000000"/>
                </a:solidFill>
                <a:latin typeface="+mn-lt"/>
              </a:rPr>
              <a:t>So, working on the premise that we accept that we need to know about, and use, version control…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" y="723899"/>
            <a:ext cx="7916332" cy="4156075"/>
          </a:xfrm>
          <a:prstGeom prst="rect">
            <a:avLst/>
          </a:prstGeom>
        </p:spPr>
      </p:pic>
      <p:sp>
        <p:nvSpPr>
          <p:cNvPr id="7170" name="Text Box 3"/>
          <p:cNvSpPr txBox="1">
            <a:spLocks noChangeArrowheads="1"/>
          </p:cNvSpPr>
          <p:nvPr/>
        </p:nvSpPr>
        <p:spPr bwMode="auto">
          <a:xfrm>
            <a:off x="908050" y="4484688"/>
            <a:ext cx="7191375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lnSpc>
                <a:spcPct val="102000"/>
              </a:lnSpc>
            </a:pPr>
            <a:r>
              <a:rPr lang="en-US" sz="3600" dirty="0" smtClean="0">
                <a:solidFill>
                  <a:srgbClr val="000000"/>
                </a:solidFill>
                <a:latin typeface="+mn-lt"/>
              </a:rPr>
              <a:t>We will 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use </a:t>
            </a:r>
            <a:r>
              <a:rPr lang="en-US" sz="3600" dirty="0" err="1">
                <a:solidFill>
                  <a:srgbClr val="000000"/>
                </a:solidFill>
                <a:latin typeface="+mn-lt"/>
              </a:rPr>
              <a:t>Git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 and </a:t>
            </a:r>
            <a:r>
              <a:rPr lang="en-US" sz="3600" dirty="0" err="1">
                <a:solidFill>
                  <a:srgbClr val="000000"/>
                </a:solidFill>
                <a:latin typeface="+mn-lt"/>
              </a:rPr>
              <a:t>GitHub</a:t>
            </a:r>
            <a:endParaRPr lang="en-US" sz="3600" dirty="0">
              <a:solidFill>
                <a:srgbClr val="000000"/>
              </a:solidFill>
              <a:latin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395288" y="188913"/>
            <a:ext cx="8229600" cy="1143000"/>
          </a:xfrm>
        </p:spPr>
        <p:txBody>
          <a:bodyPr/>
          <a:lstStyle/>
          <a:p>
            <a:r>
              <a:rPr lang="en-GB" dirty="0">
                <a:latin typeface="Calibri" charset="0"/>
              </a:rPr>
              <a:t>Introducing GitHub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/>
          <a:srcRect l="2249" t="12829" r="1204" b="13030"/>
          <a:stretch/>
        </p:blipFill>
        <p:spPr bwMode="auto">
          <a:xfrm>
            <a:off x="1403350" y="2349500"/>
            <a:ext cx="6677025" cy="36401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0244" name="TextBox 5"/>
          <p:cNvSpPr txBox="1">
            <a:spLocks noChangeArrowheads="1"/>
          </p:cNvSpPr>
          <p:nvPr/>
        </p:nvSpPr>
        <p:spPr bwMode="auto">
          <a:xfrm>
            <a:off x="395288" y="1331913"/>
            <a:ext cx="7993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GB" dirty="0">
                <a:latin typeface="+mn-lt"/>
                <a:hlinkClick r:id="rId4"/>
              </a:rPr>
              <a:t>https://github.com</a:t>
            </a:r>
            <a:r>
              <a:rPr lang="en-GB" dirty="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48235" y="1356702"/>
            <a:ext cx="8247530" cy="4351338"/>
          </a:xfrm>
        </p:spPr>
        <p:txBody>
          <a:bodyPr/>
          <a:lstStyle/>
          <a:p>
            <a:r>
              <a:rPr lang="en-GB" dirty="0">
                <a:latin typeface="Calibri" charset="0"/>
              </a:rPr>
              <a:t>Anyone can get a free GitHub account - you'll only need to pay if you want </a:t>
            </a:r>
            <a:r>
              <a:rPr lang="en-GB" i="1" dirty="0">
                <a:latin typeface="Calibri" charset="0"/>
              </a:rPr>
              <a:t>private</a:t>
            </a:r>
            <a:r>
              <a:rPr lang="en-GB" dirty="0">
                <a:latin typeface="Calibri" charset="0"/>
              </a:rPr>
              <a:t> repos</a:t>
            </a:r>
          </a:p>
          <a:p>
            <a:r>
              <a:rPr lang="en-GB" dirty="0">
                <a:latin typeface="Calibri" charset="0"/>
              </a:rPr>
              <a:t>We are going to learn Git and GitHub by using them throughout this course.</a:t>
            </a:r>
          </a:p>
          <a:p>
            <a:r>
              <a:rPr lang="en-GB" dirty="0">
                <a:latin typeface="Calibri" charset="0"/>
              </a:rPr>
              <a:t>Let's get started… </a:t>
            </a:r>
            <a:r>
              <a:rPr lang="en-GB" sz="4400" b="1" dirty="0">
                <a:latin typeface="Calibri" charset="0"/>
                <a:sym typeface="Wingdings" charset="0"/>
              </a:rPr>
              <a:t></a:t>
            </a:r>
            <a:endParaRPr lang="en-GB" b="1" dirty="0">
              <a:latin typeface="Calibri" charset="0"/>
            </a:endParaRP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charset="0"/>
              </a:rPr>
              <a:t>Let's get started with GitHub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48235" y="1356702"/>
            <a:ext cx="8247530" cy="4351338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GB" dirty="0">
                <a:latin typeface="Calibri" charset="0"/>
              </a:rPr>
              <a:t>Go to:  </a:t>
            </a:r>
            <a:r>
              <a:rPr lang="en-GB" dirty="0">
                <a:latin typeface="Calibri" charset="0"/>
                <a:hlinkClick r:id="rId2"/>
              </a:rPr>
              <a:t>https://github.com</a:t>
            </a:r>
            <a:r>
              <a:rPr lang="en-GB" dirty="0">
                <a:latin typeface="Calibri" charset="0"/>
              </a:rPr>
              <a:t>  and sign up: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charset="0"/>
              </a:rPr>
              <a:t>Create a GitHub account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/>
          <a:srcRect l="2249" t="12829" r="1204" b="13030"/>
          <a:stretch/>
        </p:blipFill>
        <p:spPr bwMode="auto">
          <a:xfrm>
            <a:off x="723420" y="2267449"/>
            <a:ext cx="6677025" cy="36401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Striped Right Arrow 5"/>
          <p:cNvSpPr/>
          <p:nvPr/>
        </p:nvSpPr>
        <p:spPr>
          <a:xfrm rot="10800000">
            <a:off x="7492520" y="3275512"/>
            <a:ext cx="1512887" cy="1800225"/>
          </a:xfrm>
          <a:prstGeom prst="stripedRightArrow">
            <a:avLst/>
          </a:prstGeom>
          <a:gradFill>
            <a:gsLst>
              <a:gs pos="0">
                <a:srgbClr val="92D050"/>
              </a:gs>
              <a:gs pos="50000">
                <a:srgbClr val="66FA66"/>
              </a:gs>
              <a:gs pos="100000">
                <a:srgbClr val="008000"/>
              </a:gs>
            </a:gsLst>
            <a:lin ang="5400000" scaled="0"/>
          </a:gra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GB" dirty="0">
                <a:latin typeface="Calibri" charset="0"/>
              </a:rPr>
              <a:t>You can use either a username/password </a:t>
            </a:r>
            <a:r>
              <a:rPr lang="en-GB" b="1" dirty="0">
                <a:latin typeface="Calibri" charset="0"/>
              </a:rPr>
              <a:t>or</a:t>
            </a:r>
            <a:r>
              <a:rPr lang="en-GB" dirty="0">
                <a:latin typeface="Calibri" charset="0"/>
              </a:rPr>
              <a:t> SSH key authentication. The latter is more secure but many folks use username/password. </a:t>
            </a:r>
          </a:p>
          <a:p>
            <a:pPr marL="0" indent="0">
              <a:buFont typeface="Arial" charset="0"/>
              <a:buNone/>
            </a:pPr>
            <a:endParaRPr lang="en-GB" dirty="0">
              <a:latin typeface="Calibri" charset="0"/>
            </a:endParaRPr>
          </a:p>
          <a:p>
            <a:pPr marL="0" indent="0">
              <a:buFont typeface="Arial" charset="0"/>
              <a:buNone/>
            </a:pPr>
            <a:r>
              <a:rPr lang="en-GB" dirty="0">
                <a:latin typeface="Calibri" charset="0"/>
              </a:rPr>
              <a:t>For this course </a:t>
            </a:r>
            <a:r>
              <a:rPr lang="en-GB" b="1" dirty="0">
                <a:latin typeface="Calibri" charset="0"/>
              </a:rPr>
              <a:t>we will use </a:t>
            </a:r>
            <a:br>
              <a:rPr lang="en-GB" b="1" dirty="0">
                <a:latin typeface="Calibri" charset="0"/>
              </a:rPr>
            </a:br>
            <a:r>
              <a:rPr lang="en-GB" b="1" dirty="0">
                <a:latin typeface="Calibri" charset="0"/>
              </a:rPr>
              <a:t>username/password </a:t>
            </a:r>
            <a:r>
              <a:rPr lang="en-GB" dirty="0">
                <a:latin typeface="Calibri" charset="0"/>
              </a:rPr>
              <a:t>for </a:t>
            </a:r>
            <a:br>
              <a:rPr lang="en-GB" dirty="0">
                <a:latin typeface="Calibri" charset="0"/>
              </a:rPr>
            </a:br>
            <a:r>
              <a:rPr lang="en-GB" dirty="0">
                <a:latin typeface="Calibri" charset="0"/>
              </a:rPr>
              <a:t>simplicity.</a:t>
            </a:r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</p:spPr>
        <p:txBody>
          <a:bodyPr/>
          <a:lstStyle/>
          <a:p>
            <a:r>
              <a:rPr lang="en-GB" dirty="0">
                <a:latin typeface="Calibri" charset="0"/>
              </a:rPr>
              <a:t>Authentication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/>
          <a:srcRect l="60325" t="30631" r="2873" b="31022"/>
          <a:stretch/>
        </p:blipFill>
        <p:spPr bwMode="auto">
          <a:xfrm>
            <a:off x="5254625" y="3213100"/>
            <a:ext cx="3479800" cy="25749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</p:sld>
</file>

<file path=ppt/theme/theme1.xml><?xml version="1.0" encoding="utf-8"?>
<a:theme xmlns:a="http://schemas.openxmlformats.org/drawingml/2006/main" name="UKRI-stfc-nerc-ceda-ncas-nceo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Presentation-Template.pptx" id="{16196DC8-0494-474D-9935-E7D06E7DAD21}" vid="{73A0A59C-1B13-40E9-B94A-99F65E47A9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UKRI-stfc-nerc-ceda-ncas-nceo-Presentation-Template</Template>
  <TotalTime>26642</TotalTime>
  <Words>578</Words>
  <Application>Microsoft Office PowerPoint</Application>
  <PresentationFormat>On-screen Show (4:3)</PresentationFormat>
  <Paragraphs>84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 Unicode MS</vt:lpstr>
      <vt:lpstr>MS PGothic</vt:lpstr>
      <vt:lpstr>MS PGothic</vt:lpstr>
      <vt:lpstr>Arial</vt:lpstr>
      <vt:lpstr>Calibri</vt:lpstr>
      <vt:lpstr>Courier New</vt:lpstr>
      <vt:lpstr>Times New Roman</vt:lpstr>
      <vt:lpstr>Wingdings</vt:lpstr>
      <vt:lpstr>UKRI-stfc-nerc-ceda-ncas-nceo-Presentation-Template</vt:lpstr>
      <vt:lpstr>Managing your code: quietly introducing Git - a friend for life</vt:lpstr>
      <vt:lpstr>Managing code in the olden days</vt:lpstr>
      <vt:lpstr>But those days are gone!</vt:lpstr>
      <vt:lpstr>PowerPoint Presentation</vt:lpstr>
      <vt:lpstr>PowerPoint Presentation</vt:lpstr>
      <vt:lpstr>Introducing GitHub</vt:lpstr>
      <vt:lpstr>Let's get started with GitHub</vt:lpstr>
      <vt:lpstr>Create a GitHub account</vt:lpstr>
      <vt:lpstr>Authentication</vt:lpstr>
      <vt:lpstr>Make a repo</vt:lpstr>
      <vt:lpstr>Copy the clone link</vt:lpstr>
      <vt:lpstr>Copy the clone link</vt:lpstr>
      <vt:lpstr>PowerPoint Presentation</vt:lpstr>
      <vt:lpstr>Now it’s visible on github</vt:lpstr>
      <vt:lpstr>I’ll be back…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LOTUS and parallel stuff.</dc:title>
  <dc:creator>Authorised User</dc:creator>
  <cp:lastModifiedBy>Godfrey, Tommy (STFC,RAL,RALSP)</cp:lastModifiedBy>
  <cp:revision>219</cp:revision>
  <dcterms:created xsi:type="dcterms:W3CDTF">2013-12-09T16:22:30Z</dcterms:created>
  <dcterms:modified xsi:type="dcterms:W3CDTF">2018-09-26T08:43:00Z</dcterms:modified>
</cp:coreProperties>
</file>