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43"/>
  </p:notesMasterIdLst>
  <p:sldIdLst>
    <p:sldId id="256" r:id="rId2"/>
    <p:sldId id="555" r:id="rId3"/>
    <p:sldId id="265" r:id="rId4"/>
    <p:sldId id="271" r:id="rId5"/>
    <p:sldId id="487" r:id="rId6"/>
    <p:sldId id="472" r:id="rId7"/>
    <p:sldId id="540" r:id="rId8"/>
    <p:sldId id="500" r:id="rId9"/>
    <p:sldId id="524" r:id="rId10"/>
    <p:sldId id="525" r:id="rId11"/>
    <p:sldId id="526" r:id="rId12"/>
    <p:sldId id="527" r:id="rId13"/>
    <p:sldId id="528" r:id="rId14"/>
    <p:sldId id="529" r:id="rId15"/>
    <p:sldId id="539" r:id="rId16"/>
    <p:sldId id="531" r:id="rId17"/>
    <p:sldId id="546" r:id="rId18"/>
    <p:sldId id="547" r:id="rId19"/>
    <p:sldId id="520" r:id="rId20"/>
    <p:sldId id="516" r:id="rId21"/>
    <p:sldId id="517" r:id="rId22"/>
    <p:sldId id="521" r:id="rId23"/>
    <p:sldId id="541" r:id="rId24"/>
    <p:sldId id="542" r:id="rId25"/>
    <p:sldId id="543" r:id="rId26"/>
    <p:sldId id="544" r:id="rId27"/>
    <p:sldId id="545" r:id="rId28"/>
    <p:sldId id="548" r:id="rId29"/>
    <p:sldId id="550" r:id="rId30"/>
    <p:sldId id="551" r:id="rId31"/>
    <p:sldId id="552" r:id="rId32"/>
    <p:sldId id="553" r:id="rId33"/>
    <p:sldId id="554" r:id="rId34"/>
    <p:sldId id="549" r:id="rId35"/>
    <p:sldId id="496" r:id="rId36"/>
    <p:sldId id="492" r:id="rId37"/>
    <p:sldId id="491" r:id="rId38"/>
    <p:sldId id="264" r:id="rId39"/>
    <p:sldId id="522" r:id="rId40"/>
    <p:sldId id="488" r:id="rId41"/>
    <p:sldId id="499"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A66"/>
    <a:srgbClr val="008000"/>
    <a:srgbClr val="09F70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06" autoAdjust="0"/>
    <p:restoredTop sz="87554" autoAdjust="0"/>
  </p:normalViewPr>
  <p:slideViewPr>
    <p:cSldViewPr snapToGrid="0">
      <p:cViewPr varScale="1">
        <p:scale>
          <a:sx n="62" d="100"/>
          <a:sy n="62" d="100"/>
        </p:scale>
        <p:origin x="1324" y="40"/>
      </p:cViewPr>
      <p:guideLst>
        <p:guide orient="horz" pos="2160"/>
        <p:guide pos="2880"/>
      </p:guideLst>
    </p:cSldViewPr>
  </p:slideViewPr>
  <p:outlineViewPr>
    <p:cViewPr>
      <p:scale>
        <a:sx n="33" d="100"/>
        <a:sy n="33" d="100"/>
      </p:scale>
      <p:origin x="0" y="2262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mn-ea"/>
                <a:cs typeface="Arial" pitchFamily="34"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7F80633-BAA2-0049-BDEC-E483C21777A6}" type="datetimeFigureOut">
              <a:rPr lang="en-GB"/>
              <a:pPr/>
              <a:t>03/10/2018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mn-ea"/>
                <a:cs typeface="Arial" pitchFamily="34"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0742EF1-538A-504A-A9CA-82EEF4292C52}" type="slidenum">
              <a:rPr lang="en-GB"/>
              <a:pPr/>
              <a:t>‹#›</a:t>
            </a:fld>
            <a:endParaRPr lang="en-GB"/>
          </a:p>
        </p:txBody>
      </p:sp>
    </p:spTree>
    <p:extLst>
      <p:ext uri="{BB962C8B-B14F-4D97-AF65-F5344CB8AC3E}">
        <p14:creationId xmlns:p14="http://schemas.microsoft.com/office/powerpoint/2010/main" val="15783358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Talk through slide</a:t>
            </a:r>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106BEEFA-7843-A04D-A8BF-9BB2C5548E6A}" type="slidenum">
              <a:rPr lang="en-GB">
                <a:latin typeface="Arial" charset="0"/>
              </a:rPr>
              <a:pPr/>
              <a:t>5</a:t>
            </a:fld>
            <a:endParaRPr lang="en-GB">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There are loads of great free tools to work with SVN and GIT. Here are just a few examples...</a:t>
            </a: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2A96F446-F6C8-4040-A681-A8A77053A628}" type="slidenum">
              <a:rPr lang="en-GB">
                <a:latin typeface="Arial" charset="0"/>
              </a:rPr>
              <a:pPr/>
              <a:t>35</a:t>
            </a:fld>
            <a:endParaRPr lang="en-GB">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The Git gui provides a user interface to look at your local repository, files, changes, conflicts etc.</a:t>
            </a:r>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C6B2C87-1959-0143-99BF-DBC1E8071287}" type="slidenum">
              <a:rPr lang="en-GB">
                <a:latin typeface="Arial" charset="0"/>
              </a:rPr>
              <a:pPr/>
              <a:t>36</a:t>
            </a:fld>
            <a:endParaRPr lang="en-GB">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TortoiseGIT is a free GUI that works on linux and Windows. Here it is showing a diff between two different versions of a file.</a:t>
            </a:r>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D2B32AB-96AC-8745-9671-21FBE1008474}" type="slidenum">
              <a:rPr lang="en-GB">
                <a:latin typeface="Arial" charset="0"/>
              </a:rPr>
              <a:pPr/>
              <a:t>37</a:t>
            </a:fld>
            <a:endParaRPr lang="en-GB">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sz="2800">
                <a:latin typeface="Courier New" charset="0"/>
                <a:cs typeface="Courier New" charset="0"/>
              </a:rPr>
              <a:t>This slide is intentionally evangelical! Talk through it.</a:t>
            </a:r>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C8727551-0106-E849-9D6A-B36E83D5BAF8}" type="slidenum">
              <a:rPr lang="en-GB">
                <a:latin typeface="Arial" charset="0"/>
              </a:rPr>
              <a:pPr/>
              <a:t>38</a:t>
            </a:fld>
            <a:endParaRPr lang="en-GB">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Talk through slide</a:t>
            </a: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7B4D252-E599-9E47-A0EE-D51048F9DEB2}" type="slidenum">
              <a:rPr lang="en-GB">
                <a:latin typeface="Arial" charset="0"/>
              </a:rPr>
              <a:pPr/>
              <a:t>6</a:t>
            </a:fld>
            <a:endParaRPr lang="en-GB">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GitHub is a web site and eco-system of web tools that make code development easier. </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87446E84-7705-0E4B-BB1B-B62B89B86525}" type="slidenum">
              <a:rPr lang="en-GB">
                <a:latin typeface="Arial" charset="0"/>
              </a:rPr>
              <a:pPr/>
              <a:t>8</a:t>
            </a:fld>
            <a:endParaRPr lang="en-GB">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create public or private code (and small data) repositories. A full version of your code is stored on the GitHub servers and can be shared with anyone you like.</a:t>
            </a: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B574707-A8B7-2244-B18D-CBFE4453BFD9}" type="slidenum">
              <a:rPr lang="en-GB">
                <a:latin typeface="Arial" charset="0"/>
              </a:rPr>
              <a:pPr/>
              <a:t>9</a:t>
            </a:fld>
            <a:endParaRPr lang="en-GB">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create </a:t>
            </a:r>
            <a:r>
              <a:rPr lang="en-GB" i="1">
                <a:latin typeface="Calibri" charset="0"/>
              </a:rPr>
              <a:t>organisations</a:t>
            </a:r>
            <a:r>
              <a:rPr lang="en-GB">
                <a:latin typeface="Calibri" charset="0"/>
              </a:rPr>
              <a:t> that group together a set of collaborators that work on projects collectively.</a:t>
            </a: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95B00878-4093-2B4F-B634-8FD8A9B9549E}" type="slidenum">
              <a:rPr lang="en-GB">
                <a:latin typeface="Arial" charset="0"/>
              </a:rPr>
              <a:pPr/>
              <a:t>10</a:t>
            </a:fld>
            <a:endParaRPr lang="en-GB">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Multiple people can easily collaborate on code with tried-and-testing tools for branching and merging work in different strands.</a:t>
            </a: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ADDA0F67-C2F3-F340-92A8-9453681BD41E}" type="slidenum">
              <a:rPr lang="en-GB">
                <a:latin typeface="Arial" charset="0"/>
              </a:rPr>
              <a:pPr/>
              <a:t>11</a:t>
            </a:fld>
            <a:endParaRPr lang="en-GB">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manage all you bugs, problems and improvement plans as GitHub Issues - label them and even assign them to others in your team.</a:t>
            </a: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AC84B54-6C30-304E-BABF-F9B27B9EFBC6}" type="slidenum">
              <a:rPr lang="en-GB">
                <a:latin typeface="Arial" charset="0"/>
              </a:rPr>
              <a:pPr/>
              <a:t>12</a:t>
            </a:fld>
            <a:endParaRPr lang="en-GB">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All changes made to the repository are stored in the history. At any point you can revert back (or across to other branches). Here we see an annotated difference between two versions in the history of the code. You can do this for individual files or the entire repository.</a:t>
            </a: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4922758-E902-844D-B04B-F448E1116CEE}" type="slidenum">
              <a:rPr lang="en-GB">
                <a:latin typeface="Arial" charset="0"/>
              </a:rPr>
              <a:pPr/>
              <a:t>13</a:t>
            </a:fld>
            <a:endParaRPr lang="en-GB">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And you can document your code on the free wiki built in to each GitHub repo. And there are hundreds of other features and integrations with other tools that make code management easier.</a:t>
            </a: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E61A2F1-7DCC-BF4F-871A-2A4DF91FE62B}" type="slidenum">
              <a:rPr lang="en-GB">
                <a:latin typeface="Arial" charset="0"/>
              </a:rPr>
              <a:pPr/>
              <a:t>14</a:t>
            </a:fld>
            <a:endParaRPr lang="en-GB">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xt onl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355" y="3326682"/>
            <a:ext cx="7772400" cy="863191"/>
          </a:xfrm>
          <a:prstGeom prst="rect">
            <a:avLst/>
          </a:prstGeom>
        </p:spPr>
        <p:txBody>
          <a:bodyPr anchor="b">
            <a:noAutofit/>
          </a:bodyPr>
          <a:lstStyle>
            <a:lvl1pPr algn="l">
              <a:defRPr sz="6000" baseline="0">
                <a:solidFill>
                  <a:schemeClr val="tx1"/>
                </a:solidFill>
              </a:defRPr>
            </a:lvl1pPr>
          </a:lstStyle>
          <a:p>
            <a:r>
              <a:rPr lang="en-US" dirty="0"/>
              <a:t>Presentation title</a:t>
            </a:r>
          </a:p>
        </p:txBody>
      </p:sp>
      <p:sp>
        <p:nvSpPr>
          <p:cNvPr id="3" name="Subtitle 2"/>
          <p:cNvSpPr>
            <a:spLocks noGrp="1"/>
          </p:cNvSpPr>
          <p:nvPr>
            <p:ph type="subTitle" idx="1" hasCustomPrompt="1"/>
          </p:nvPr>
        </p:nvSpPr>
        <p:spPr>
          <a:xfrm>
            <a:off x="342355" y="4202927"/>
            <a:ext cx="6858000" cy="551951"/>
          </a:xfrm>
          <a:prstGeom prst="rect">
            <a:avLst/>
          </a:prstGeom>
        </p:spPr>
        <p:txBody>
          <a:bodyPr>
            <a:normAutofit/>
          </a:bodyPr>
          <a:lstStyle>
            <a:lvl1pPr marL="0" indent="0" algn="l">
              <a:buNone/>
              <a:defRPr sz="2400">
                <a:solidFill>
                  <a:schemeClr val="tx1"/>
                </a:solidFill>
                <a:latin typeface="+mn-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pic>
        <p:nvPicPr>
          <p:cNvPr id="9" name="Picture 8">
            <a:extLst>
              <a:ext uri="{FF2B5EF4-FFF2-40B4-BE49-F238E27FC236}">
                <a16:creationId xmlns:a16="http://schemas.microsoft.com/office/drawing/2014/main" id="{6551A18B-3ACE-F548-BD60-B1AF159313B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3068790" cy="872231"/>
          </a:xfrm>
          <a:prstGeom prst="rect">
            <a:avLst/>
          </a:prstGeom>
        </p:spPr>
      </p:pic>
      <p:pic>
        <p:nvPicPr>
          <p:cNvPr id="10" name="Picture 9">
            <a:extLst>
              <a:ext uri="{FF2B5EF4-FFF2-40B4-BE49-F238E27FC236}">
                <a16:creationId xmlns:a16="http://schemas.microsoft.com/office/drawing/2014/main" id="{6A55C428-BF0C-B342-93E1-807E559CDC05}"/>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l="8166" r="54884"/>
          <a:stretch/>
        </p:blipFill>
        <p:spPr>
          <a:xfrm>
            <a:off x="2998066" y="-33453"/>
            <a:ext cx="1230489" cy="946502"/>
          </a:xfrm>
          <a:prstGeom prst="rect">
            <a:avLst/>
          </a:prstGeom>
        </p:spPr>
      </p:pic>
      <p:pic>
        <p:nvPicPr>
          <p:cNvPr id="11" name="Picture 10">
            <a:extLst>
              <a:ext uri="{FF2B5EF4-FFF2-40B4-BE49-F238E27FC236}">
                <a16:creationId xmlns:a16="http://schemas.microsoft.com/office/drawing/2014/main" id="{91A711F9-9139-AE45-A511-AD9F844B87D0}"/>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47145" r="47696"/>
          <a:stretch/>
        </p:blipFill>
        <p:spPr>
          <a:xfrm>
            <a:off x="2853100" y="0"/>
            <a:ext cx="158323" cy="872231"/>
          </a:xfrm>
          <a:prstGeom prst="rect">
            <a:avLst/>
          </a:prstGeom>
        </p:spPr>
      </p:pic>
    </p:spTree>
    <p:extLst>
      <p:ext uri="{BB962C8B-B14F-4D97-AF65-F5344CB8AC3E}">
        <p14:creationId xmlns:p14="http://schemas.microsoft.com/office/powerpoint/2010/main" val="2378481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Portrait imag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55055" y="3326682"/>
            <a:ext cx="4256859" cy="863191"/>
          </a:xfrm>
          <a:prstGeom prst="rect">
            <a:avLst/>
          </a:prstGeom>
        </p:spPr>
        <p:txBody>
          <a:bodyPr anchor="b"/>
          <a:lstStyle>
            <a:lvl1pPr algn="l">
              <a:defRPr sz="4000" baseline="0">
                <a:solidFill>
                  <a:srgbClr val="63666A"/>
                </a:solidFill>
              </a:defRPr>
            </a:lvl1pPr>
          </a:lstStyle>
          <a:p>
            <a:r>
              <a:rPr lang="en-US" dirty="0"/>
              <a:t>Presentation title</a:t>
            </a:r>
          </a:p>
        </p:txBody>
      </p:sp>
      <p:sp>
        <p:nvSpPr>
          <p:cNvPr id="8" name="Subtitle 2"/>
          <p:cNvSpPr>
            <a:spLocks noGrp="1"/>
          </p:cNvSpPr>
          <p:nvPr>
            <p:ph type="subTitle" idx="1" hasCustomPrompt="1"/>
          </p:nvPr>
        </p:nvSpPr>
        <p:spPr>
          <a:xfrm>
            <a:off x="355055" y="4202927"/>
            <a:ext cx="4256859" cy="551951"/>
          </a:xfrm>
          <a:prstGeom prst="rect">
            <a:avLst/>
          </a:prstGeom>
        </p:spPr>
        <p:txBody>
          <a:bodyPr/>
          <a:lstStyle>
            <a:lvl1pPr marL="0" indent="0" algn="l">
              <a:buNone/>
              <a:defRPr sz="2000">
                <a:solidFill>
                  <a:srgbClr val="63666A"/>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
        <p:nvSpPr>
          <p:cNvPr id="9" name="Date Placeholder 3"/>
          <p:cNvSpPr>
            <a:spLocks noGrp="1"/>
          </p:cNvSpPr>
          <p:nvPr>
            <p:ph type="dt" sz="half" idx="10"/>
          </p:nvPr>
        </p:nvSpPr>
        <p:spPr>
          <a:xfrm>
            <a:off x="355418" y="4772052"/>
            <a:ext cx="2057400" cy="365125"/>
          </a:xfrm>
          <a:prstGeom prst="rect">
            <a:avLst/>
          </a:prstGeom>
        </p:spPr>
        <p:txBody>
          <a:bodyPr/>
          <a:lstStyle>
            <a:lvl1pPr>
              <a:defRPr sz="1600">
                <a:solidFill>
                  <a:srgbClr val="63666A"/>
                </a:solidFill>
                <a:latin typeface="Arial" panose="020B0604020202020204" pitchFamily="34" charset="0"/>
                <a:cs typeface="Arial" panose="020B0604020202020204" pitchFamily="34" charset="0"/>
              </a:defRPr>
            </a:lvl1pPr>
          </a:lstStyle>
          <a:p>
            <a:fld id="{646265C4-D3EB-4033-9F2F-7AE1FCA20C43}" type="datetimeFigureOut">
              <a:rPr lang="en-GB" smtClean="0"/>
              <a:pPr/>
              <a:t>03/10/2018</a:t>
            </a:fld>
            <a:endParaRPr lang="en-GB" dirty="0"/>
          </a:p>
        </p:txBody>
      </p:sp>
      <p:sp>
        <p:nvSpPr>
          <p:cNvPr id="12" name="Picture Placeholder 11"/>
          <p:cNvSpPr>
            <a:spLocks noGrp="1"/>
          </p:cNvSpPr>
          <p:nvPr>
            <p:ph type="pic" sz="quarter" idx="11"/>
          </p:nvPr>
        </p:nvSpPr>
        <p:spPr>
          <a:xfrm>
            <a:off x="5220000" y="396000"/>
            <a:ext cx="3600000" cy="5760000"/>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r>
              <a:rPr lang="en-US" smtClean="0"/>
              <a:t>Click icon to add picture</a:t>
            </a:r>
            <a:endParaRPr lang="en-GB" dirty="0"/>
          </a:p>
        </p:txBody>
      </p:sp>
    </p:spTree>
    <p:extLst>
      <p:ext uri="{BB962C8B-B14F-4D97-AF65-F5344CB8AC3E}">
        <p14:creationId xmlns:p14="http://schemas.microsoft.com/office/powerpoint/2010/main" val="773541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Landscape image (half page)">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329655" y="1693825"/>
            <a:ext cx="4256859" cy="863191"/>
          </a:xfrm>
          <a:prstGeom prst="rect">
            <a:avLst/>
          </a:prstGeom>
        </p:spPr>
        <p:txBody>
          <a:bodyPr anchor="b"/>
          <a:lstStyle>
            <a:lvl1pPr algn="l">
              <a:defRPr sz="4000" baseline="0">
                <a:solidFill>
                  <a:srgbClr val="63666A"/>
                </a:solidFill>
              </a:defRPr>
            </a:lvl1pPr>
          </a:lstStyle>
          <a:p>
            <a:r>
              <a:rPr lang="en-US" dirty="0"/>
              <a:t>Presentation title</a:t>
            </a:r>
          </a:p>
        </p:txBody>
      </p:sp>
      <p:sp>
        <p:nvSpPr>
          <p:cNvPr id="10" name="Subtitle 2"/>
          <p:cNvSpPr>
            <a:spLocks noGrp="1"/>
          </p:cNvSpPr>
          <p:nvPr>
            <p:ph type="subTitle" idx="1" hasCustomPrompt="1"/>
          </p:nvPr>
        </p:nvSpPr>
        <p:spPr>
          <a:xfrm>
            <a:off x="329655" y="2570070"/>
            <a:ext cx="4256859" cy="551951"/>
          </a:xfrm>
          <a:prstGeom prst="rect">
            <a:avLst/>
          </a:prstGeom>
        </p:spPr>
        <p:txBody>
          <a:bodyPr/>
          <a:lstStyle>
            <a:lvl1pPr marL="0" indent="0" algn="l">
              <a:buNone/>
              <a:defRPr sz="2000">
                <a:solidFill>
                  <a:srgbClr val="63666A"/>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
        <p:nvSpPr>
          <p:cNvPr id="11" name="Date Placeholder 3"/>
          <p:cNvSpPr>
            <a:spLocks noGrp="1"/>
          </p:cNvSpPr>
          <p:nvPr>
            <p:ph type="dt" sz="half" idx="10"/>
          </p:nvPr>
        </p:nvSpPr>
        <p:spPr>
          <a:xfrm>
            <a:off x="330018" y="3139195"/>
            <a:ext cx="2057400" cy="365125"/>
          </a:xfrm>
          <a:prstGeom prst="rect">
            <a:avLst/>
          </a:prstGeom>
        </p:spPr>
        <p:txBody>
          <a:bodyPr/>
          <a:lstStyle>
            <a:lvl1pPr>
              <a:defRPr sz="1600">
                <a:solidFill>
                  <a:srgbClr val="63666A"/>
                </a:solidFill>
                <a:latin typeface="Arial" panose="020B0604020202020204" pitchFamily="34" charset="0"/>
                <a:cs typeface="Arial" panose="020B0604020202020204" pitchFamily="34" charset="0"/>
              </a:defRPr>
            </a:lvl1pPr>
          </a:lstStyle>
          <a:p>
            <a:fld id="{646265C4-D3EB-4033-9F2F-7AE1FCA20C43}" type="datetimeFigureOut">
              <a:rPr lang="en-GB" smtClean="0"/>
              <a:pPr/>
              <a:t>03/10/2018</a:t>
            </a:fld>
            <a:endParaRPr lang="en-GB" dirty="0"/>
          </a:p>
        </p:txBody>
      </p:sp>
      <p:sp>
        <p:nvSpPr>
          <p:cNvPr id="12" name="Picture Placeholder 11"/>
          <p:cNvSpPr>
            <a:spLocks noGrp="1"/>
          </p:cNvSpPr>
          <p:nvPr>
            <p:ph type="pic" sz="quarter" idx="11"/>
          </p:nvPr>
        </p:nvSpPr>
        <p:spPr>
          <a:xfrm>
            <a:off x="329655" y="3521494"/>
            <a:ext cx="8426482" cy="2444408"/>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r>
              <a:rPr lang="en-US" smtClean="0"/>
              <a:t>Click icon to add picture</a:t>
            </a:r>
            <a:endParaRPr lang="en-GB" dirty="0"/>
          </a:p>
        </p:txBody>
      </p:sp>
    </p:spTree>
    <p:extLst>
      <p:ext uri="{BB962C8B-B14F-4D97-AF65-F5344CB8AC3E}">
        <p14:creationId xmlns:p14="http://schemas.microsoft.com/office/powerpoint/2010/main" val="1982858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image">
    <p:spTree>
      <p:nvGrpSpPr>
        <p:cNvPr id="1" name=""/>
        <p:cNvGrpSpPr/>
        <p:nvPr/>
      </p:nvGrpSpPr>
      <p:grpSpPr>
        <a:xfrm>
          <a:off x="0" y="0"/>
          <a:ext cx="0" cy="0"/>
          <a:chOff x="0" y="0"/>
          <a:chExt cx="0" cy="0"/>
        </a:xfrm>
      </p:grpSpPr>
      <p:cxnSp>
        <p:nvCxnSpPr>
          <p:cNvPr id="18" name="Straight Connector 17"/>
          <p:cNvCxnSpPr/>
          <p:nvPr/>
        </p:nvCxnSpPr>
        <p:spPr>
          <a:xfrm>
            <a:off x="406400" y="1028700"/>
            <a:ext cx="84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68300" y="262840"/>
            <a:ext cx="4622800" cy="715085"/>
          </a:xfrm>
          <a:prstGeom prst="rect">
            <a:avLst/>
          </a:prstGeom>
        </p:spPr>
        <p:txBody>
          <a:bodyPr anchor="t"/>
          <a:lstStyle>
            <a:lvl1pPr algn="l">
              <a:defRPr sz="2400" baseline="0">
                <a:solidFill>
                  <a:srgbClr val="63666A"/>
                </a:solidFill>
              </a:defRPr>
            </a:lvl1pPr>
          </a:lstStyle>
          <a:p>
            <a:r>
              <a:rPr lang="en-US" dirty="0"/>
              <a:t>Content slide heading</a:t>
            </a:r>
          </a:p>
        </p:txBody>
      </p:sp>
      <p:sp>
        <p:nvSpPr>
          <p:cNvPr id="23" name="Picture Placeholder 11"/>
          <p:cNvSpPr>
            <a:spLocks noGrp="1"/>
          </p:cNvSpPr>
          <p:nvPr>
            <p:ph type="pic" sz="quarter" idx="11"/>
          </p:nvPr>
        </p:nvSpPr>
        <p:spPr>
          <a:xfrm>
            <a:off x="5346699" y="1308100"/>
            <a:ext cx="3435745" cy="4771700"/>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r>
              <a:rPr lang="en-US" smtClean="0"/>
              <a:t>Click icon to add picture</a:t>
            </a:r>
            <a:endParaRPr lang="en-GB" dirty="0"/>
          </a:p>
        </p:txBody>
      </p:sp>
      <p:sp>
        <p:nvSpPr>
          <p:cNvPr id="3" name="Text Placeholder 2"/>
          <p:cNvSpPr>
            <a:spLocks noGrp="1"/>
          </p:cNvSpPr>
          <p:nvPr>
            <p:ph type="body" sz="quarter" idx="12" hasCustomPrompt="1"/>
          </p:nvPr>
        </p:nvSpPr>
        <p:spPr>
          <a:xfrm>
            <a:off x="368300" y="1308100"/>
            <a:ext cx="4622800" cy="4251320"/>
          </a:xfrm>
          <a:prstGeom prst="rect">
            <a:avLst/>
          </a:prstGeo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800">
                <a:solidFill>
                  <a:srgbClr val="63666A"/>
                </a:solidFill>
                <a:latin typeface="Arial" panose="020B0604020202020204" pitchFamily="34" charset="0"/>
                <a:cs typeface="Arial" panose="020B0604020202020204" pitchFamily="34" charset="0"/>
              </a:defRPr>
            </a:lvl1pPr>
          </a:lstStyle>
          <a:p>
            <a:pPr marL="171450" indent="-171450">
              <a:buFont typeface="Arial" panose="020B0604020202020204" pitchFamily="34" charset="0"/>
              <a:buChar char="•"/>
            </a:pPr>
            <a:r>
              <a:rPr lang="en-US" sz="1400" dirty="0"/>
              <a:t>Content</a:t>
            </a:r>
            <a:r>
              <a:rPr lang="en-US" sz="1400" baseline="0" dirty="0"/>
              <a:t> text here</a:t>
            </a:r>
          </a:p>
          <a:p>
            <a:pPr marL="171450" indent="-171450">
              <a:buFont typeface="Arial" panose="020B0604020202020204" pitchFamily="34" charset="0"/>
              <a:buChar char="•"/>
            </a:pPr>
            <a:r>
              <a:rPr lang="en-US" sz="1400" baseline="0" dirty="0"/>
              <a:t>Second bullet here</a:t>
            </a:r>
          </a:p>
          <a:p>
            <a:pPr marL="171450" indent="-171450">
              <a:buFont typeface="Arial" panose="020B0604020202020204" pitchFamily="34" charset="0"/>
              <a:buChar char="•"/>
            </a:pPr>
            <a:r>
              <a:rPr lang="en-US" sz="1400" baseline="0" dirty="0"/>
              <a:t>Another bullet point here</a:t>
            </a:r>
          </a:p>
          <a:p>
            <a:pPr marL="0" indent="0">
              <a:lnSpc>
                <a:spcPct val="100000"/>
              </a:lnSpc>
              <a:spcBef>
                <a:spcPts val="600"/>
              </a:spcBef>
              <a:buFont typeface="Arial" panose="020B0604020202020204" pitchFamily="34" charset="0"/>
              <a:buNone/>
            </a:pPr>
            <a:r>
              <a:rPr lang="en-US" sz="1400" baseline="0" dirty="0"/>
              <a:t>Main Content text entered here. </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 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p:txBody>
      </p:sp>
    </p:spTree>
    <p:extLst>
      <p:ext uri="{BB962C8B-B14F-4D97-AF65-F5344CB8AC3E}">
        <p14:creationId xmlns:p14="http://schemas.microsoft.com/office/powerpoint/2010/main" val="27405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text only">
    <p:spTree>
      <p:nvGrpSpPr>
        <p:cNvPr id="1" name=""/>
        <p:cNvGrpSpPr/>
        <p:nvPr/>
      </p:nvGrpSpPr>
      <p:grpSpPr>
        <a:xfrm>
          <a:off x="0" y="0"/>
          <a:ext cx="0" cy="0"/>
          <a:chOff x="0" y="0"/>
          <a:chExt cx="0" cy="0"/>
        </a:xfrm>
      </p:grpSpPr>
      <p:cxnSp>
        <p:nvCxnSpPr>
          <p:cNvPr id="18" name="Straight Connector 17"/>
          <p:cNvCxnSpPr/>
          <p:nvPr/>
        </p:nvCxnSpPr>
        <p:spPr>
          <a:xfrm>
            <a:off x="406400" y="1028700"/>
            <a:ext cx="84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406400" y="313615"/>
            <a:ext cx="8462100" cy="715085"/>
          </a:xfrm>
          <a:prstGeom prst="rect">
            <a:avLst/>
          </a:prstGeom>
        </p:spPr>
        <p:txBody>
          <a:bodyPr anchor="t"/>
          <a:lstStyle>
            <a:lvl1pPr algn="l">
              <a:defRPr sz="2400" baseline="0">
                <a:solidFill>
                  <a:srgbClr val="63666A"/>
                </a:solidFill>
              </a:defRPr>
            </a:lvl1pPr>
          </a:lstStyle>
          <a:p>
            <a:r>
              <a:rPr lang="en-US" dirty="0"/>
              <a:t>Content slide heading</a:t>
            </a:r>
          </a:p>
        </p:txBody>
      </p:sp>
      <p:sp>
        <p:nvSpPr>
          <p:cNvPr id="7" name="Text Placeholder 2"/>
          <p:cNvSpPr>
            <a:spLocks noGrp="1"/>
          </p:cNvSpPr>
          <p:nvPr>
            <p:ph type="body" sz="quarter" idx="12" hasCustomPrompt="1"/>
          </p:nvPr>
        </p:nvSpPr>
        <p:spPr>
          <a:xfrm>
            <a:off x="368300" y="1494263"/>
            <a:ext cx="8462100" cy="4180119"/>
          </a:xfrm>
          <a:prstGeom prst="rect">
            <a:avLst/>
          </a:prstGeo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800">
                <a:solidFill>
                  <a:srgbClr val="63666A"/>
                </a:solidFill>
                <a:latin typeface="Arial" panose="020B0604020202020204" pitchFamily="34" charset="0"/>
                <a:cs typeface="Arial" panose="020B0604020202020204" pitchFamily="34" charset="0"/>
              </a:defRPr>
            </a:lvl1pPr>
          </a:lstStyle>
          <a:p>
            <a:pPr marL="171450" indent="-171450">
              <a:buFont typeface="Arial" panose="020B0604020202020204" pitchFamily="34" charset="0"/>
              <a:buChar char="•"/>
            </a:pPr>
            <a:r>
              <a:rPr lang="en-US" sz="1400" dirty="0"/>
              <a:t>Content</a:t>
            </a:r>
            <a:r>
              <a:rPr lang="en-US" sz="1400" baseline="0" dirty="0"/>
              <a:t> text here</a:t>
            </a:r>
          </a:p>
          <a:p>
            <a:pPr marL="171450" indent="-171450">
              <a:buFont typeface="Arial" panose="020B0604020202020204" pitchFamily="34" charset="0"/>
              <a:buChar char="•"/>
            </a:pPr>
            <a:r>
              <a:rPr lang="en-US" sz="1400" baseline="0" dirty="0"/>
              <a:t>Second bullet here</a:t>
            </a:r>
          </a:p>
          <a:p>
            <a:pPr marL="171450" indent="-171450">
              <a:buFont typeface="Arial" panose="020B0604020202020204" pitchFamily="34" charset="0"/>
              <a:buChar char="•"/>
            </a:pPr>
            <a:r>
              <a:rPr lang="en-US" sz="1400" baseline="0" dirty="0"/>
              <a:t>Another bullet point here</a:t>
            </a:r>
          </a:p>
          <a:p>
            <a:pPr marL="0" indent="0">
              <a:lnSpc>
                <a:spcPct val="100000"/>
              </a:lnSpc>
              <a:spcBef>
                <a:spcPts val="600"/>
              </a:spcBef>
              <a:buFont typeface="Arial" panose="020B0604020202020204" pitchFamily="34" charset="0"/>
              <a:buNone/>
            </a:pPr>
            <a:r>
              <a:rPr lang="en-US" sz="1400" baseline="0" dirty="0"/>
              <a:t>Main Content text entered here. </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 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p:txBody>
      </p:sp>
    </p:spTree>
    <p:extLst>
      <p:ext uri="{BB962C8B-B14F-4D97-AF65-F5344CB8AC3E}">
        <p14:creationId xmlns:p14="http://schemas.microsoft.com/office/powerpoint/2010/main" val="2342542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78855" y="2057036"/>
            <a:ext cx="4256859" cy="863191"/>
          </a:xfrm>
          <a:prstGeom prst="rect">
            <a:avLst/>
          </a:prstGeom>
        </p:spPr>
        <p:txBody>
          <a:bodyPr anchor="b"/>
          <a:lstStyle>
            <a:lvl1pPr algn="l">
              <a:defRPr sz="4000" baseline="0">
                <a:solidFill>
                  <a:srgbClr val="63666A"/>
                </a:solidFill>
              </a:defRPr>
            </a:lvl1pPr>
          </a:lstStyle>
          <a:p>
            <a:r>
              <a:rPr lang="en-US" dirty="0"/>
              <a:t>Divider slide title</a:t>
            </a:r>
          </a:p>
        </p:txBody>
      </p:sp>
      <p:sp>
        <p:nvSpPr>
          <p:cNvPr id="6" name="Subtitle 2"/>
          <p:cNvSpPr>
            <a:spLocks noGrp="1"/>
          </p:cNvSpPr>
          <p:nvPr>
            <p:ph type="subTitle" idx="1" hasCustomPrompt="1"/>
          </p:nvPr>
        </p:nvSpPr>
        <p:spPr>
          <a:xfrm>
            <a:off x="278854" y="2963405"/>
            <a:ext cx="4256859" cy="551951"/>
          </a:xfrm>
          <a:prstGeom prst="rect">
            <a:avLst/>
          </a:prstGeom>
        </p:spPr>
        <p:txBody>
          <a:bodyPr/>
          <a:lstStyle>
            <a:lvl1pPr marL="0" indent="0" algn="l">
              <a:buNone/>
              <a:defRPr sz="2000" baseline="0">
                <a:solidFill>
                  <a:srgbClr val="63666A"/>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Tree>
    <p:extLst>
      <p:ext uri="{BB962C8B-B14F-4D97-AF65-F5344CB8AC3E}">
        <p14:creationId xmlns:p14="http://schemas.microsoft.com/office/powerpoint/2010/main" val="118129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A908017-0343-2E4A-A971-A34E43823FE2}" type="datetimeFigureOut">
              <a:rPr lang="en-GB" smtClean="0"/>
              <a:pPr/>
              <a:t>03/10/2018</a:t>
            </a:fld>
            <a:endParaRPr lang="en-GB"/>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GB"/>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F56BD845-0D19-EE4E-AF80-474D85811BBC}" type="slidenum">
              <a:rPr lang="en-GB" smtClean="0"/>
              <a:pPr/>
              <a:t>‹#›</a:t>
            </a:fld>
            <a:endParaRPr lang="en-GB"/>
          </a:p>
        </p:txBody>
      </p:sp>
    </p:spTree>
    <p:extLst>
      <p:ext uri="{BB962C8B-B14F-4D97-AF65-F5344CB8AC3E}">
        <p14:creationId xmlns:p14="http://schemas.microsoft.com/office/powerpoint/2010/main" val="1566688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339D0A-8AB1-EE42-AC82-688E2EE077FE}"/>
              </a:ext>
            </a:extLst>
          </p:cNvPr>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31261" y="6060170"/>
            <a:ext cx="1524000" cy="406978"/>
          </a:xfrm>
          <a:prstGeom prst="rect">
            <a:avLst/>
          </a:prstGeom>
        </p:spPr>
      </p:pic>
      <p:pic>
        <p:nvPicPr>
          <p:cNvPr id="3" name="Picture 2">
            <a:extLst>
              <a:ext uri="{FF2B5EF4-FFF2-40B4-BE49-F238E27FC236}">
                <a16:creationId xmlns:a16="http://schemas.microsoft.com/office/drawing/2014/main" id="{ECE97BB7-AE21-A342-80EA-18B079CE785F}"/>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7731287" y="6129665"/>
            <a:ext cx="1310231" cy="337483"/>
          </a:xfrm>
          <a:prstGeom prst="rect">
            <a:avLst/>
          </a:prstGeom>
        </p:spPr>
      </p:pic>
      <p:pic>
        <p:nvPicPr>
          <p:cNvPr id="4" name="Picture 3">
            <a:extLst>
              <a:ext uri="{FF2B5EF4-FFF2-40B4-BE49-F238E27FC236}">
                <a16:creationId xmlns:a16="http://schemas.microsoft.com/office/drawing/2014/main" id="{5F879F7C-9F4C-5641-89C9-995031571E5D}"/>
              </a:ext>
            </a:extLst>
          </p:cNvPr>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6212264" y="6116687"/>
            <a:ext cx="1476610" cy="350461"/>
          </a:xfrm>
          <a:prstGeom prst="rect">
            <a:avLst/>
          </a:prstGeom>
        </p:spPr>
      </p:pic>
      <p:sp>
        <p:nvSpPr>
          <p:cNvPr id="5" name="Text Placeholder 4">
            <a:extLst>
              <a:ext uri="{FF2B5EF4-FFF2-40B4-BE49-F238E27FC236}">
                <a16:creationId xmlns:a16="http://schemas.microsoft.com/office/drawing/2014/main" id="{E0862F96-17BC-1D46-B6DF-8EEA1A6DE1BC}"/>
              </a:ext>
            </a:extLst>
          </p:cNvPr>
          <p:cNvSpPr>
            <a:spLocks noGrp="1"/>
          </p:cNvSpPr>
          <p:nvPr>
            <p:ph type="body" idx="1"/>
          </p:nvPr>
        </p:nvSpPr>
        <p:spPr>
          <a:xfrm>
            <a:off x="376516" y="1374631"/>
            <a:ext cx="841786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14D9D617-BB45-CC49-8DA4-51BF2DB69056}"/>
              </a:ext>
            </a:extLst>
          </p:cNvPr>
          <p:cNvSpPr txBox="1"/>
          <p:nvPr/>
        </p:nvSpPr>
        <p:spPr>
          <a:xfrm>
            <a:off x="-156308" y="5869354"/>
            <a:ext cx="184731" cy="369332"/>
          </a:xfrm>
          <a:prstGeom prst="rect">
            <a:avLst/>
          </a:prstGeom>
          <a:noFill/>
        </p:spPr>
        <p:txBody>
          <a:bodyPr wrap="none" rtlCol="0">
            <a:spAutoFit/>
          </a:bodyPr>
          <a:lstStyle/>
          <a:p>
            <a:endParaRPr lang="en-US" dirty="0"/>
          </a:p>
        </p:txBody>
      </p:sp>
      <p:sp>
        <p:nvSpPr>
          <p:cNvPr id="6" name="Title Placeholder 5"/>
          <p:cNvSpPr>
            <a:spLocks noGrp="1"/>
          </p:cNvSpPr>
          <p:nvPr>
            <p:ph type="title"/>
          </p:nvPr>
        </p:nvSpPr>
        <p:spPr>
          <a:xfrm>
            <a:off x="376518" y="380325"/>
            <a:ext cx="8417858" cy="880969"/>
          </a:xfrm>
          <a:prstGeom prst="rect">
            <a:avLst/>
          </a:prstGeom>
        </p:spPr>
        <p:txBody>
          <a:bodyPr vert="horz" lIns="91440" tIns="45720" rIns="91440" bIns="45720" rtlCol="0" anchor="ctr">
            <a:normAutofit/>
          </a:bodyPr>
          <a:lstStyle/>
          <a:p>
            <a:r>
              <a:rPr lang="en-US" smtClean="0"/>
              <a:t>Click to edit Master title style</a:t>
            </a:r>
            <a:endParaRPr lang="en-GB" dirty="0"/>
          </a:p>
        </p:txBody>
      </p:sp>
    </p:spTree>
    <p:extLst>
      <p:ext uri="{BB962C8B-B14F-4D97-AF65-F5344CB8AC3E}">
        <p14:creationId xmlns:p14="http://schemas.microsoft.com/office/powerpoint/2010/main" val="33909867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Lst>
  <p:txStyles>
    <p:titleStyle>
      <a:lvl1pPr algn="ctr" defTabSz="914400" rtl="0" eaLnBrk="1" latinLnBrk="0" hangingPunct="1">
        <a:lnSpc>
          <a:spcPct val="90000"/>
        </a:lnSpc>
        <a:spcBef>
          <a:spcPct val="0"/>
        </a:spcBef>
        <a:buNone/>
        <a:defRPr sz="3200" kern="1200" baseline="0">
          <a:solidFill>
            <a:schemeClr val="tx1"/>
          </a:solidFill>
          <a:latin typeface="+mn-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gitref.org/" TargetMode="External"/><Relationship Id="rId2" Type="http://schemas.openxmlformats.org/officeDocument/2006/relationships/hyperlink" Target="http://git-scm.com/documentation" TargetMode="External"/><Relationship Id="rId1" Type="http://schemas.openxmlformats.org/officeDocument/2006/relationships/slideLayout" Target="../slideLayouts/slideLayout7.xml"/><Relationship Id="rId5" Type="http://schemas.openxmlformats.org/officeDocument/2006/relationships/hyperlink" Target="http://git.or.cz/course/svn.html" TargetMode="External"/><Relationship Id="rId4" Type="http://schemas.openxmlformats.org/officeDocument/2006/relationships/hyperlink" Target="http://github.com" TargetMode="External"/></Relationships>
</file>

<file path=ppt/slides/_rels/slide41.xml.rels><?xml version="1.0" encoding="UTF-8" standalone="yes"?>
<Relationships xmlns="http://schemas.openxmlformats.org/package/2006/relationships"><Relationship Id="rId2" Type="http://schemas.openxmlformats.org/officeDocument/2006/relationships/hyperlink" Target="http://fittl.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github.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noAutofit/>
          </a:bodyPr>
          <a:lstStyle/>
          <a:p>
            <a:pPr eaLnBrk="1" hangingPunct="1"/>
            <a:r>
              <a:rPr lang="en-GB" sz="4000" dirty="0">
                <a:latin typeface="Calibri" charset="0"/>
              </a:rPr>
              <a:t>Managing your code: quietly introducing </a:t>
            </a:r>
            <a:r>
              <a:rPr lang="en-GB" sz="4000" i="1" dirty="0">
                <a:latin typeface="Calibri" charset="0"/>
              </a:rPr>
              <a:t>Git</a:t>
            </a:r>
            <a:r>
              <a:rPr lang="en-GB" sz="4000" dirty="0">
                <a:latin typeface="Calibri" charset="0"/>
              </a:rPr>
              <a:t> - a friend for </a:t>
            </a:r>
            <a:r>
              <a:rPr lang="en-GB" sz="4000" dirty="0" smtClean="0">
                <a:latin typeface="Calibri" charset="0"/>
              </a:rPr>
              <a:t>life</a:t>
            </a:r>
            <a:br>
              <a:rPr lang="en-GB" sz="4000" dirty="0" smtClean="0">
                <a:latin typeface="Calibri" charset="0"/>
              </a:rPr>
            </a:br>
            <a:r>
              <a:rPr lang="en-GB" sz="4000" dirty="0" smtClean="0">
                <a:latin typeface="Calibri" charset="0"/>
              </a:rPr>
              <a:t>Part 2</a:t>
            </a:r>
            <a:endParaRPr lang="en-GB" sz="4000" dirty="0">
              <a:latin typeface="Calibri" charset="0"/>
            </a:endParaRPr>
          </a:p>
        </p:txBody>
      </p:sp>
      <p:sp>
        <p:nvSpPr>
          <p:cNvPr id="6" name="Subtitle 2"/>
          <p:cNvSpPr>
            <a:spLocks noGrp="1"/>
          </p:cNvSpPr>
          <p:nvPr>
            <p:ph type="subTitle" idx="1"/>
          </p:nvPr>
        </p:nvSpPr>
        <p:spPr>
          <a:xfrm>
            <a:off x="2191704" y="894649"/>
            <a:ext cx="6858000" cy="551951"/>
          </a:xfrm>
        </p:spPr>
        <p:txBody>
          <a:bodyPr rtlCol="0">
            <a:noAutofit/>
          </a:bodyPr>
          <a:lstStyle/>
          <a:p>
            <a:pPr eaLnBrk="1" fontAlgn="auto" hangingPunct="1">
              <a:spcAft>
                <a:spcPts val="0"/>
              </a:spcAft>
              <a:buFont typeface="Arial" pitchFamily="34" charset="0"/>
              <a:buNone/>
              <a:defRPr/>
            </a:pPr>
            <a:r>
              <a:rPr lang="en-GB" sz="1800" dirty="0" smtClean="0">
                <a:solidFill>
                  <a:srgbClr val="002060"/>
                </a:solidFill>
                <a:ea typeface="+mn-ea"/>
              </a:rPr>
              <a:t>Thanks to all contributors:</a:t>
            </a:r>
          </a:p>
          <a:p>
            <a:pPr eaLnBrk="1" fontAlgn="auto" hangingPunct="1">
              <a:spcAft>
                <a:spcPts val="0"/>
              </a:spcAft>
              <a:buFont typeface="Arial" pitchFamily="34" charset="0"/>
              <a:buNone/>
              <a:defRPr/>
            </a:pPr>
            <a:endParaRPr lang="en-GB" sz="1800" dirty="0" smtClean="0">
              <a:solidFill>
                <a:srgbClr val="002060"/>
              </a:solidFill>
              <a:ea typeface="+mn-ea"/>
            </a:endParaRPr>
          </a:p>
          <a:p>
            <a:pPr eaLnBrk="1" fontAlgn="auto" hangingPunct="1">
              <a:spcAft>
                <a:spcPts val="0"/>
              </a:spcAft>
              <a:buFont typeface="Arial" pitchFamily="34" charset="0"/>
              <a:buNone/>
              <a:defRPr/>
            </a:pPr>
            <a:r>
              <a:rPr lang="en-GB" sz="1800" dirty="0" smtClean="0">
                <a:solidFill>
                  <a:schemeClr val="tx1"/>
                </a:solidFill>
                <a:ea typeface="+mn-ea"/>
              </a:rPr>
              <a:t>Alison Pamment, Sam Pepler, Ag Stephens, Stephen Pascoe, Kevin Marsh,  Anabelle Guillory, Graham Parton, Esther Conway, Eduardo Damasio Da Costa, Wendy Garland, Alan Iwi and Matt Pritchard.</a:t>
            </a:r>
          </a:p>
        </p:txBody>
      </p:sp>
      <p:sp>
        <p:nvSpPr>
          <p:cNvPr id="4" name="Subtitle 2"/>
          <p:cNvSpPr txBox="1">
            <a:spLocks/>
          </p:cNvSpPr>
          <p:nvPr/>
        </p:nvSpPr>
        <p:spPr>
          <a:xfrm>
            <a:off x="342900" y="4754563"/>
            <a:ext cx="8621713" cy="1266825"/>
          </a:xfrm>
          <a:prstGeom prst="rect">
            <a:avLst/>
          </a:prstGeom>
        </p:spPr>
        <p:txBody>
          <a:bodyPr>
            <a:normAutofit/>
          </a:bodyPr>
          <a:lstStyle/>
          <a:p>
            <a:pPr marL="342900" indent="-342900" eaLnBrk="1" fontAlgn="auto" hangingPunct="1">
              <a:spcBef>
                <a:spcPct val="20000"/>
              </a:spcBef>
              <a:spcAft>
                <a:spcPts val="0"/>
              </a:spcAft>
              <a:defRPr/>
            </a:pPr>
            <a:r>
              <a:rPr lang="en-GB" sz="1400" dirty="0">
                <a:solidFill>
                  <a:srgbClr val="002060"/>
                </a:solidFill>
                <a:latin typeface="+mn-lt"/>
                <a:cs typeface="+mn-cs"/>
              </a:rPr>
              <a:t>Thanks to all contributors:</a:t>
            </a:r>
          </a:p>
          <a:p>
            <a:pPr eaLnBrk="1" fontAlgn="auto" hangingPunct="1">
              <a:spcAft>
                <a:spcPts val="0"/>
              </a:spcAft>
              <a:buFont typeface="Arial" pitchFamily="34" charset="0"/>
              <a:buNone/>
              <a:defRPr/>
            </a:pPr>
            <a:endParaRPr lang="en-GB" sz="1400" dirty="0">
              <a:solidFill>
                <a:srgbClr val="002060"/>
              </a:solidFill>
              <a:latin typeface="+mn-lt"/>
            </a:endParaRPr>
          </a:p>
          <a:p>
            <a:pPr eaLnBrk="1" fontAlgn="auto" hangingPunct="1">
              <a:spcAft>
                <a:spcPts val="0"/>
              </a:spcAft>
              <a:buFont typeface="Arial" pitchFamily="34" charset="0"/>
              <a:buNone/>
              <a:defRPr/>
            </a:pPr>
            <a:r>
              <a:rPr lang="en-GB" sz="1400" dirty="0">
                <a:latin typeface="+mn-lt"/>
              </a:rPr>
              <a:t>Alison </a:t>
            </a:r>
            <a:r>
              <a:rPr lang="en-GB" sz="1400" dirty="0" err="1">
                <a:latin typeface="+mn-lt"/>
              </a:rPr>
              <a:t>Pamment</a:t>
            </a:r>
            <a:r>
              <a:rPr lang="en-GB" sz="1400" dirty="0">
                <a:latin typeface="+mn-lt"/>
              </a:rPr>
              <a:t>, Sam </a:t>
            </a:r>
            <a:r>
              <a:rPr lang="en-GB" sz="1400" dirty="0" err="1">
                <a:latin typeface="+mn-lt"/>
              </a:rPr>
              <a:t>Pepler</a:t>
            </a:r>
            <a:r>
              <a:rPr lang="en-GB" sz="1400" dirty="0">
                <a:latin typeface="+mn-lt"/>
              </a:rPr>
              <a:t>, Ag Stephens, Stephen Pascoe, Kevin Marsh,  Anabelle Guillory, Graham Parton, Esther Conway, Eduardo </a:t>
            </a:r>
            <a:r>
              <a:rPr lang="en-GB" sz="1400" dirty="0" err="1">
                <a:latin typeface="+mn-lt"/>
              </a:rPr>
              <a:t>Damasio</a:t>
            </a:r>
            <a:r>
              <a:rPr lang="en-GB" sz="1400" dirty="0">
                <a:latin typeface="+mn-lt"/>
              </a:rPr>
              <a:t> Da Costa, Wendy Garland, Alan Iwi and Matt Pritchard.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dirty="0">
                <a:latin typeface="Calibri" charset="0"/>
              </a:rPr>
              <a:t>GitHub: organisations</a:t>
            </a:r>
          </a:p>
        </p:txBody>
      </p:sp>
      <p:pic>
        <p:nvPicPr>
          <p:cNvPr id="12291"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tretch>
            <a:fillRect/>
          </a:stretch>
        </p:blipFill>
        <p:spPr>
          <a:xfrm>
            <a:off x="1537068" y="1383204"/>
            <a:ext cx="6096851" cy="4334480"/>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dirty="0">
                <a:latin typeface="Calibri" charset="0"/>
              </a:rPr>
              <a:t>GitHub: collaboration </a:t>
            </a:r>
            <a:r>
              <a:rPr lang="en-GB" sz="3200" dirty="0">
                <a:latin typeface="Calibri" charset="0"/>
              </a:rPr>
              <a:t>(branch/fork)</a:t>
            </a:r>
            <a:endParaRPr lang="en-GB" dirty="0">
              <a:latin typeface="Calibri" charset="0"/>
            </a:endParaRPr>
          </a:p>
        </p:txBody>
      </p:sp>
      <p:pic>
        <p:nvPicPr>
          <p:cNvPr id="13315" name="Picture 4"/>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tretch>
            <a:fillRect/>
          </a:stretch>
        </p:blipFill>
        <p:spPr>
          <a:xfrm>
            <a:off x="2451596" y="2035757"/>
            <a:ext cx="4267796" cy="3029373"/>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pic>
        <p:nvPicPr>
          <p:cNvPr id="8" name="Picture 1"/>
          <p:cNvPicPr>
            <a:picLocks noChangeAspect="1" noChangeArrowheads="1"/>
          </p:cNvPicPr>
          <p:nvPr/>
        </p:nvPicPr>
        <p:blipFill>
          <a:blip r:embed="rId4"/>
          <a:srcRect t="14391" r="22800" b="6250"/>
          <a:stretch>
            <a:fillRect/>
          </a:stretch>
        </p:blipFill>
        <p:spPr bwMode="auto">
          <a:xfrm>
            <a:off x="531813" y="1298575"/>
            <a:ext cx="4756511" cy="2749443"/>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a:latin typeface="Calibri" charset="0"/>
              </a:rPr>
              <a:t>GitHub: Issue tracking</a:t>
            </a:r>
          </a:p>
        </p:txBody>
      </p:sp>
      <p:pic>
        <p:nvPicPr>
          <p:cNvPr id="14339" name="Picture 3"/>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t="12891"/>
          <a:stretch>
            <a:fillRect/>
          </a:stretch>
        </p:blipFill>
        <p:spPr>
          <a:xfrm>
            <a:off x="912391" y="1261294"/>
            <a:ext cx="7346112" cy="4545464"/>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a:latin typeface="Calibri" charset="0"/>
              </a:rPr>
              <a:t>GitHub: history and change</a:t>
            </a:r>
          </a:p>
        </p:txBody>
      </p:sp>
      <p:pic>
        <p:nvPicPr>
          <p:cNvPr id="15363"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t="12589" r="30595" b="30263"/>
          <a:stretch>
            <a:fillRect/>
          </a:stretch>
        </p:blipFill>
        <p:spPr>
          <a:xfrm>
            <a:off x="679251" y="1261294"/>
            <a:ext cx="7812391" cy="4567760"/>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44450"/>
            <a:ext cx="8229600" cy="1143000"/>
          </a:xfrm>
        </p:spPr>
        <p:txBody>
          <a:bodyPr/>
          <a:lstStyle/>
          <a:p>
            <a:r>
              <a:rPr lang="en-GB" dirty="0">
                <a:latin typeface="Calibri" charset="0"/>
              </a:rPr>
              <a:t>GitHub: wikis</a:t>
            </a:r>
          </a:p>
        </p:txBody>
      </p:sp>
      <p:pic>
        <p:nvPicPr>
          <p:cNvPr id="5"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t="12288"/>
          <a:stretch>
            <a:fillRect/>
          </a:stretch>
        </p:blipFill>
        <p:spPr bwMode="auto">
          <a:xfrm>
            <a:off x="856337" y="1080352"/>
            <a:ext cx="7458218" cy="4645617"/>
          </a:xfrm>
          <a:prstGeom prst="rect">
            <a:avLst/>
          </a:prstGeom>
          <a:noFill/>
          <a:ln>
            <a:solidFill>
              <a:schemeClr val="tx1"/>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smtClean="0"/>
              <a:t>Github</a:t>
            </a:r>
            <a:r>
              <a:rPr lang="en-GB" sz="4000" dirty="0" smtClean="0"/>
              <a:t> does lots of funky things, but</a:t>
            </a:r>
            <a:r>
              <a:rPr lang="mr-IN" sz="4000" dirty="0" smtClean="0"/>
              <a:t>…</a:t>
            </a:r>
            <a:endParaRPr lang="en-US" sz="4000" dirty="0"/>
          </a:p>
        </p:txBody>
      </p:sp>
      <p:sp>
        <p:nvSpPr>
          <p:cNvPr id="3" name="Content Placeholder 2"/>
          <p:cNvSpPr>
            <a:spLocks noGrp="1"/>
          </p:cNvSpPr>
          <p:nvPr>
            <p:ph idx="1"/>
          </p:nvPr>
        </p:nvSpPr>
        <p:spPr/>
        <p:txBody>
          <a:bodyPr/>
          <a:lstStyle/>
          <a:p>
            <a:r>
              <a:rPr lang="en-US" dirty="0" smtClean="0"/>
              <a:t>On this course we are going only using it as a remote repository.</a:t>
            </a:r>
          </a:p>
          <a:p>
            <a:r>
              <a:rPr lang="en-US" dirty="0" smtClean="0"/>
              <a:t>We are going to concentrate on simply using </a:t>
            </a:r>
            <a:r>
              <a:rPr lang="en-US" dirty="0" err="1" smtClean="0"/>
              <a:t>git</a:t>
            </a: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3522931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6988"/>
            <a:ext cx="8229600" cy="1143001"/>
          </a:xfrm>
        </p:spPr>
        <p:txBody>
          <a:bodyPr/>
          <a:lstStyle/>
          <a:p>
            <a:r>
              <a:rPr lang="en-GB" dirty="0" smtClean="0">
                <a:latin typeface="Calibri" charset="0"/>
              </a:rPr>
              <a:t>Where to start 1: Git clone</a:t>
            </a:r>
            <a:endParaRPr lang="en-GB" dirty="0">
              <a:latin typeface="Calibri" charset="0"/>
            </a:endParaRPr>
          </a:p>
        </p:txBody>
      </p:sp>
      <p:sp>
        <p:nvSpPr>
          <p:cNvPr id="4" name="TextBox 3"/>
          <p:cNvSpPr txBox="1">
            <a:spLocks noChangeArrowheads="1"/>
          </p:cNvSpPr>
          <p:nvPr/>
        </p:nvSpPr>
        <p:spPr bwMode="auto">
          <a:xfrm>
            <a:off x="382588" y="4097338"/>
            <a:ext cx="8407400" cy="1323439"/>
          </a:xfrm>
          <a:prstGeom prst="rect">
            <a:avLst/>
          </a:prstGeom>
          <a:solidFill>
            <a:schemeClr val="tx1"/>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a:p>
            <a:pPr>
              <a:defRPr/>
            </a:pPr>
            <a:r>
              <a:rPr lang="en-GB" sz="2000" dirty="0" smtClean="0">
                <a:solidFill>
                  <a:schemeClr val="lt1"/>
                </a:solidFill>
                <a:latin typeface="Courier New" panose="02070309020205020404" pitchFamily="49" charset="0"/>
                <a:ea typeface="+mn-ea"/>
                <a:cs typeface="Courier New" panose="02070309020205020404" pitchFamily="49" charset="0"/>
              </a:rPr>
              <a:t>$ </a:t>
            </a:r>
            <a:r>
              <a:rPr lang="en-GB" sz="2000" dirty="0">
                <a:solidFill>
                  <a:schemeClr val="lt1"/>
                </a:solidFill>
                <a:latin typeface="Courier New" panose="02070309020205020404" pitchFamily="49" charset="0"/>
                <a:ea typeface="+mn-ea"/>
                <a:cs typeface="Courier New" panose="02070309020205020404" pitchFamily="49" charset="0"/>
              </a:rPr>
              <a:t>git clone </a:t>
            </a:r>
            <a:br>
              <a:rPr lang="en-GB" sz="2000" dirty="0">
                <a:solidFill>
                  <a:schemeClr val="lt1"/>
                </a:solidFill>
                <a:latin typeface="Courier New" panose="02070309020205020404" pitchFamily="49" charset="0"/>
                <a:ea typeface="+mn-ea"/>
                <a:cs typeface="Courier New" panose="02070309020205020404" pitchFamily="49" charset="0"/>
              </a:rPr>
            </a:br>
            <a:r>
              <a:rPr lang="en-GB" sz="2000" dirty="0">
                <a:solidFill>
                  <a:schemeClr val="lt1"/>
                </a:solidFill>
                <a:latin typeface="Courier New" panose="02070309020205020404" pitchFamily="49" charset="0"/>
                <a:ea typeface="+mn-ea"/>
                <a:cs typeface="Courier New" panose="02070309020205020404" pitchFamily="49" charset="0"/>
              </a:rPr>
              <a:t>  https://agstephens@github.com/agstephens/keep-safe</a:t>
            </a:r>
          </a:p>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p:txBody>
      </p:sp>
      <p:sp>
        <p:nvSpPr>
          <p:cNvPr id="6" name="TextBox 5"/>
          <p:cNvSpPr txBox="1"/>
          <p:nvPr/>
        </p:nvSpPr>
        <p:spPr>
          <a:xfrm>
            <a:off x="508000" y="1397000"/>
            <a:ext cx="2197100" cy="1200329"/>
          </a:xfrm>
          <a:prstGeom prst="rect">
            <a:avLst/>
          </a:prstGeom>
          <a:noFill/>
        </p:spPr>
        <p:txBody>
          <a:bodyPr wrap="square" rtlCol="0">
            <a:spAutoFit/>
          </a:bodyPr>
          <a:lstStyle/>
          <a:p>
            <a:r>
              <a:rPr lang="en-US" dirty="0" smtClean="0">
                <a:latin typeface="+mn-lt"/>
              </a:rPr>
              <a:t>This makes a copy of a repository locally. We did this at the start of the course. </a:t>
            </a:r>
            <a:endParaRPr lang="en-US" dirty="0">
              <a:latin typeface="+mn-lt"/>
            </a:endParaRPr>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l="55545" t="50000" r="7375" b="22105"/>
          <a:stretch>
            <a:fillRect/>
          </a:stretch>
        </p:blipFill>
        <p:spPr bwMode="auto">
          <a:xfrm>
            <a:off x="2922588" y="1417638"/>
            <a:ext cx="5651500" cy="2614612"/>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
        <p:nvSpPr>
          <p:cNvPr id="8" name="Down Arrow 7"/>
          <p:cNvSpPr>
            <a:spLocks noChangeArrowheads="1"/>
          </p:cNvSpPr>
          <p:nvPr/>
        </p:nvSpPr>
        <p:spPr bwMode="auto">
          <a:xfrm rot="5400000">
            <a:off x="8027988" y="2174875"/>
            <a:ext cx="582612" cy="1462088"/>
          </a:xfrm>
          <a:prstGeom prst="downArrow">
            <a:avLst>
              <a:gd name="adj1" fmla="val 50000"/>
              <a:gd name="adj2" fmla="val 50075"/>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smtClean="0">
                <a:latin typeface="Calibri" charset="0"/>
              </a:rPr>
              <a:t>Where to start 2: Create </a:t>
            </a:r>
            <a:r>
              <a:rPr lang="en-GB" dirty="0">
                <a:latin typeface="Calibri" charset="0"/>
              </a:rPr>
              <a:t>a </a:t>
            </a:r>
            <a:r>
              <a:rPr lang="en-GB" dirty="0" smtClean="0">
                <a:latin typeface="Calibri" charset="0"/>
              </a:rPr>
              <a:t>repository on </a:t>
            </a:r>
            <a:r>
              <a:rPr lang="en-GB" dirty="0" err="1" smtClean="0">
                <a:latin typeface="Calibri" charset="0"/>
              </a:rPr>
              <a:t>Github</a:t>
            </a:r>
            <a:endParaRPr lang="en-GB" dirty="0">
              <a:latin typeface="Calibri" charset="0"/>
            </a:endParaRPr>
          </a:p>
        </p:txBody>
      </p:sp>
      <p:sp>
        <p:nvSpPr>
          <p:cNvPr id="21507" name="Content Placeholder 2"/>
          <p:cNvSpPr>
            <a:spLocks noGrp="1"/>
          </p:cNvSpPr>
          <p:nvPr>
            <p:ph idx="1"/>
          </p:nvPr>
        </p:nvSpPr>
        <p:spPr/>
        <p:txBody>
          <a:bodyPr/>
          <a:lstStyle/>
          <a:p>
            <a:pPr marL="0" indent="0">
              <a:buFont typeface="Arial" charset="0"/>
              <a:buNone/>
            </a:pPr>
            <a:r>
              <a:rPr lang="en-GB" dirty="0">
                <a:latin typeface="Calibri" charset="0"/>
              </a:rPr>
              <a:t>Navigate to </a:t>
            </a:r>
            <a:r>
              <a:rPr lang="en-GB" dirty="0" smtClean="0">
                <a:latin typeface="Calibri" charset="0"/>
              </a:rPr>
              <a:t>"Repositories" </a:t>
            </a:r>
            <a:r>
              <a:rPr lang="en-GB" dirty="0">
                <a:latin typeface="Calibri" charset="0"/>
              </a:rPr>
              <a:t>and click </a:t>
            </a:r>
            <a:r>
              <a:rPr lang="en-GB" dirty="0" smtClean="0">
                <a:latin typeface="Calibri" charset="0"/>
              </a:rPr>
              <a:t>"New".</a:t>
            </a:r>
            <a:endParaRPr lang="en-GB" dirty="0">
              <a:latin typeface="Calibri" charset="0"/>
            </a:endParaRPr>
          </a:p>
        </p:txBody>
      </p:sp>
      <p:pic>
        <p:nvPicPr>
          <p:cNvPr id="83970" name="Picture 2"/>
          <p:cNvPicPr>
            <a:picLocks noChangeAspect="1" noChangeArrowheads="1"/>
          </p:cNvPicPr>
          <p:nvPr/>
        </p:nvPicPr>
        <p:blipFill rotWithShape="1">
          <a:blip r:embed="rId2"/>
          <a:srcRect l="29836" t="22394" r="10492" b="20941"/>
          <a:stretch/>
        </p:blipFill>
        <p:spPr bwMode="auto">
          <a:xfrm>
            <a:off x="1294544" y="2007765"/>
            <a:ext cx="6636918" cy="3831541"/>
          </a:xfrm>
          <a:prstGeom prst="rect">
            <a:avLst/>
          </a:prstGeom>
          <a:ln/>
        </p:spPr>
        <p:style>
          <a:lnRef idx="2">
            <a:schemeClr val="dk1"/>
          </a:lnRef>
          <a:fillRef idx="1">
            <a:schemeClr val="lt1"/>
          </a:fillRef>
          <a:effectRef idx="0">
            <a:schemeClr val="dk1"/>
          </a:effectRef>
          <a:fontRef idx="minor">
            <a:schemeClr val="dk1"/>
          </a:fontRef>
        </p:style>
      </p:pic>
      <p:sp>
        <p:nvSpPr>
          <p:cNvPr id="5" name="Down Arrow 4"/>
          <p:cNvSpPr>
            <a:spLocks noChangeArrowheads="1"/>
          </p:cNvSpPr>
          <p:nvPr/>
        </p:nvSpPr>
        <p:spPr bwMode="auto">
          <a:xfrm rot="10800000">
            <a:off x="2482618" y="2461447"/>
            <a:ext cx="584200" cy="1462088"/>
          </a:xfrm>
          <a:prstGeom prst="downArrow">
            <a:avLst>
              <a:gd name="adj1" fmla="val 50000"/>
              <a:gd name="adj2" fmla="val 49938"/>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
        <p:nvSpPr>
          <p:cNvPr id="6" name="Down Arrow 5"/>
          <p:cNvSpPr>
            <a:spLocks noChangeArrowheads="1"/>
          </p:cNvSpPr>
          <p:nvPr/>
        </p:nvSpPr>
        <p:spPr bwMode="auto">
          <a:xfrm rot="10800000">
            <a:off x="7146997" y="2979560"/>
            <a:ext cx="582613" cy="1462087"/>
          </a:xfrm>
          <a:prstGeom prst="downArrow">
            <a:avLst>
              <a:gd name="adj1" fmla="val 50000"/>
              <a:gd name="adj2" fmla="val 50074"/>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Tree>
    <p:extLst>
      <p:ext uri="{BB962C8B-B14F-4D97-AF65-F5344CB8AC3E}">
        <p14:creationId xmlns:p14="http://schemas.microsoft.com/office/powerpoint/2010/main" val="1843889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to start 3: start a new repository from existing files</a:t>
            </a:r>
            <a:endParaRPr lang="en-US" dirty="0"/>
          </a:p>
        </p:txBody>
      </p:sp>
      <p:sp>
        <p:nvSpPr>
          <p:cNvPr id="3" name="Content Placeholder 2"/>
          <p:cNvSpPr>
            <a:spLocks noGrp="1"/>
          </p:cNvSpPr>
          <p:nvPr>
            <p:ph idx="1"/>
          </p:nvPr>
        </p:nvSpPr>
        <p:spPr>
          <a:xfrm>
            <a:off x="457200" y="1600200"/>
            <a:ext cx="8229600" cy="4394199"/>
          </a:xfrm>
        </p:spPr>
        <p:style>
          <a:lnRef idx="2">
            <a:schemeClr val="dk1">
              <a:shade val="50000"/>
            </a:schemeClr>
          </a:lnRef>
          <a:fillRef idx="1">
            <a:schemeClr val="dk1"/>
          </a:fillRef>
          <a:effectRef idx="0">
            <a:schemeClr val="dk1"/>
          </a:effectRef>
          <a:fontRef idx="minor">
            <a:schemeClr val="lt1"/>
          </a:fontRef>
        </p:style>
        <p:txBody>
          <a:bodyPr>
            <a:normAutofit lnSpcReduction="10000"/>
          </a:bodyPr>
          <a:lstStyle/>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ls</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x	y	z</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init</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Initialized empty </a:t>
            </a:r>
            <a:r>
              <a:rPr lang="en-US" sz="1800" dirty="0" err="1">
                <a:latin typeface="Courier New" panose="02070309020205020404" pitchFamily="49" charset="0"/>
                <a:cs typeface="Courier New" panose="02070309020205020404" pitchFamily="49" charset="0"/>
              </a:rPr>
              <a:t>Git</a:t>
            </a:r>
            <a:r>
              <a:rPr lang="en-US" sz="1800" dirty="0">
                <a:latin typeface="Courier New" panose="02070309020205020404" pitchFamily="49" charset="0"/>
                <a:cs typeface="Courier New" panose="02070309020205020404" pitchFamily="49" charset="0"/>
              </a:rPr>
              <a:t> repository in /Users/sjp23/play/</a:t>
            </a:r>
            <a:r>
              <a:rPr lang="en-US" sz="1800" dirty="0" err="1">
                <a:latin typeface="Courier New" panose="02070309020205020404" pitchFamily="49" charset="0"/>
                <a:cs typeface="Courier New" panose="02070309020205020404" pitchFamily="49" charset="0"/>
              </a:rPr>
              <a:t>york_workshop_shell</a:t>
            </a:r>
            <a:r>
              <a:rPr lang="en-US" sz="1800" dirty="0">
                <a:latin typeface="Courier New" panose="02070309020205020404" pitchFamily="49" charset="0"/>
                <a:cs typeface="Courier New" panose="02070309020205020404" pitchFamily="49" charset="0"/>
              </a:rPr>
              <a:t>/test-</a:t>
            </a:r>
            <a:r>
              <a:rPr lang="en-US" sz="1800" dirty="0" err="1">
                <a:latin typeface="Courier New" panose="02070309020205020404" pitchFamily="49" charset="0"/>
                <a:cs typeface="Courier New" panose="02070309020205020404" pitchFamily="49" charset="0"/>
              </a:rPr>
              <a:t>pakage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git</a:t>
            </a:r>
            <a:r>
              <a:rPr lang="en-US" sz="1800" dirty="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add .</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commit </a:t>
            </a:r>
            <a:r>
              <a:rPr lang="mr-IN" sz="1800" b="1" dirty="0" smtClean="0">
                <a:solidFill>
                  <a:srgbClr val="FFFF00"/>
                </a:solidFill>
                <a:latin typeface="Courier New" panose="02070309020205020404" pitchFamily="49" charset="0"/>
                <a:cs typeface="Courier"/>
              </a:rPr>
              <a:t>–</a:t>
            </a:r>
            <a:r>
              <a:rPr lang="en-US" sz="1800" b="1" dirty="0" err="1" smtClean="0">
                <a:solidFill>
                  <a:srgbClr val="FFFF00"/>
                </a:solidFill>
                <a:latin typeface="Courier New" panose="02070309020205020404" pitchFamily="49" charset="0"/>
                <a:cs typeface="Courier New" panose="02070309020205020404" pitchFamily="49" charset="0"/>
              </a:rPr>
              <a:t>m'Initial</a:t>
            </a:r>
            <a:r>
              <a:rPr lang="en-US" sz="1800" b="1" dirty="0" smtClean="0">
                <a:solidFill>
                  <a:srgbClr val="FFFF00"/>
                </a:solidFill>
                <a:latin typeface="Courier New" panose="02070309020205020404" pitchFamily="49" charset="0"/>
                <a:cs typeface="Courier New" panose="02070309020205020404" pitchFamily="49" charset="0"/>
              </a:rPr>
              <a:t> commit from existing files'</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[master (root-commit) 71ecfcf] </a:t>
            </a:r>
            <a:r>
              <a:rPr lang="en-US" sz="1800" dirty="0" smtClean="0">
                <a:latin typeface="Courier New" panose="02070309020205020404" pitchFamily="49" charset="0"/>
                <a:cs typeface="Courier New" panose="02070309020205020404" pitchFamily="49" charset="0"/>
              </a:rPr>
              <a:t>Initial </a:t>
            </a:r>
            <a:r>
              <a:rPr lang="en-US" sz="1800" dirty="0">
                <a:latin typeface="Courier New" panose="02070309020205020404" pitchFamily="49" charset="0"/>
                <a:cs typeface="Courier New" panose="02070309020205020404" pitchFamily="49" charset="0"/>
              </a:rPr>
              <a:t>commit from existing files</a:t>
            </a:r>
          </a:p>
          <a:p>
            <a:pPr marL="0" indent="0">
              <a:buNone/>
            </a:pPr>
            <a:r>
              <a:rPr lang="en-US" sz="1800" dirty="0">
                <a:latin typeface="Courier New" panose="02070309020205020404" pitchFamily="49" charset="0"/>
                <a:cs typeface="Courier New" panose="02070309020205020404" pitchFamily="49" charset="0"/>
              </a:rPr>
              <a:t> 3 files changed, 0 insertions(+), 0 deletions(-)</a:t>
            </a:r>
          </a:p>
          <a:p>
            <a:pPr marL="0" indent="0">
              <a:buNone/>
            </a:pPr>
            <a:r>
              <a:rPr lang="en-US" sz="1800" dirty="0">
                <a:latin typeface="Courier New" panose="02070309020205020404" pitchFamily="49" charset="0"/>
                <a:cs typeface="Courier New" panose="02070309020205020404" pitchFamily="49" charset="0"/>
              </a:rPr>
              <a:t> create mode 100644 x</a:t>
            </a:r>
          </a:p>
          <a:p>
            <a:pPr marL="0" indent="0">
              <a:buNone/>
            </a:pPr>
            <a:r>
              <a:rPr lang="en-US" sz="1800" dirty="0">
                <a:latin typeface="Courier New" panose="02070309020205020404" pitchFamily="49" charset="0"/>
                <a:cs typeface="Courier New" panose="02070309020205020404" pitchFamily="49" charset="0"/>
              </a:rPr>
              <a:t> create mode 100644 y</a:t>
            </a:r>
          </a:p>
          <a:p>
            <a:pPr marL="0" indent="0">
              <a:buNone/>
            </a:pPr>
            <a:r>
              <a:rPr lang="en-US" sz="1800" dirty="0">
                <a:latin typeface="Courier New" panose="02070309020205020404" pitchFamily="49" charset="0"/>
                <a:cs typeface="Courier New" panose="02070309020205020404" pitchFamily="49" charset="0"/>
              </a:rPr>
              <a:t> create mode 100644 </a:t>
            </a:r>
            <a:r>
              <a:rPr lang="en-US" sz="1800" dirty="0" smtClean="0">
                <a:latin typeface="Courier New" panose="02070309020205020404" pitchFamily="49" charset="0"/>
                <a:cs typeface="Courier New" panose="02070309020205020404" pitchFamily="49" charset="0"/>
              </a:rPr>
              <a:t>z</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43225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a:spLocks noChangeArrowheads="1"/>
          </p:cNvSpPr>
          <p:nvPr/>
        </p:nvSpPr>
        <p:spPr bwMode="auto">
          <a:xfrm>
            <a:off x="1104900" y="5027562"/>
            <a:ext cx="3816350"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6" name="Rounded Rectangle 5"/>
          <p:cNvSpPr>
            <a:spLocks noChangeArrowheads="1"/>
          </p:cNvSpPr>
          <p:nvPr/>
        </p:nvSpPr>
        <p:spPr bwMode="auto">
          <a:xfrm>
            <a:off x="1104900" y="2346826"/>
            <a:ext cx="6592888" cy="504825"/>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7" name="Rounded Rectangle 6"/>
          <p:cNvSpPr>
            <a:spLocks noChangeArrowheads="1"/>
          </p:cNvSpPr>
          <p:nvPr/>
        </p:nvSpPr>
        <p:spPr bwMode="auto">
          <a:xfrm>
            <a:off x="1104900" y="3233938"/>
            <a:ext cx="6592888"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8" name="Rounded Rectangle 7"/>
          <p:cNvSpPr>
            <a:spLocks noChangeArrowheads="1"/>
          </p:cNvSpPr>
          <p:nvPr/>
        </p:nvSpPr>
        <p:spPr bwMode="auto">
          <a:xfrm>
            <a:off x="1104900" y="4095258"/>
            <a:ext cx="6592888"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5" name="Rounded Rectangle 4"/>
          <p:cNvSpPr>
            <a:spLocks noChangeArrowheads="1"/>
          </p:cNvSpPr>
          <p:nvPr/>
        </p:nvSpPr>
        <p:spPr bwMode="auto">
          <a:xfrm>
            <a:off x="1104900" y="1434318"/>
            <a:ext cx="3816350" cy="504825"/>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25607" name="Title 1"/>
          <p:cNvSpPr>
            <a:spLocks noGrp="1"/>
          </p:cNvSpPr>
          <p:nvPr>
            <p:ph type="title"/>
          </p:nvPr>
        </p:nvSpPr>
        <p:spPr>
          <a:xfrm>
            <a:off x="520700" y="0"/>
            <a:ext cx="8229600" cy="1143000"/>
          </a:xfrm>
        </p:spPr>
        <p:txBody>
          <a:bodyPr/>
          <a:lstStyle/>
          <a:p>
            <a:r>
              <a:rPr lang="en-GB" dirty="0">
                <a:latin typeface="Calibri" charset="0"/>
              </a:rPr>
              <a:t>Add a file to your local repo</a:t>
            </a:r>
          </a:p>
        </p:txBody>
      </p:sp>
      <p:sp>
        <p:nvSpPr>
          <p:cNvPr id="25608" name="Content Placeholder 2"/>
          <p:cNvSpPr>
            <a:spLocks noGrp="1"/>
          </p:cNvSpPr>
          <p:nvPr>
            <p:ph idx="1"/>
          </p:nvPr>
        </p:nvSpPr>
        <p:spPr>
          <a:xfrm>
            <a:off x="457200" y="1089025"/>
            <a:ext cx="8229600" cy="5391150"/>
          </a:xfrm>
        </p:spPr>
        <p:txBody>
          <a:bodyPr>
            <a:normAutofit lnSpcReduction="10000"/>
          </a:bodyPr>
          <a:lstStyle/>
          <a:p>
            <a:pPr marL="0" indent="0">
              <a:buFont typeface="Arial" charset="0"/>
              <a:buNone/>
            </a:pPr>
            <a:r>
              <a:rPr lang="en-GB" dirty="0">
                <a:latin typeface="Calibri" charset="0"/>
              </a:rPr>
              <a:t>1. Enter the repository directory:</a:t>
            </a:r>
          </a:p>
          <a:p>
            <a:pPr marL="0" indent="0">
              <a:buFont typeface="Arial" charset="0"/>
              <a:buNone/>
            </a:pPr>
            <a:r>
              <a:rPr lang="en-GB" sz="2400" dirty="0">
                <a:solidFill>
                  <a:schemeClr val="bg1"/>
                </a:solidFill>
                <a:latin typeface="Courier New" charset="0"/>
                <a:cs typeface="Courier New" charset="0"/>
              </a:rPr>
              <a:t>	$ cd </a:t>
            </a:r>
            <a:r>
              <a:rPr lang="en-GB" sz="2400" dirty="0" err="1" smtClean="0">
                <a:solidFill>
                  <a:schemeClr val="bg1"/>
                </a:solidFill>
                <a:latin typeface="Courier New" charset="0"/>
                <a:cs typeface="Courier New" charset="0"/>
              </a:rPr>
              <a:t>ncas-isc</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2. Create a new file:</a:t>
            </a:r>
          </a:p>
          <a:p>
            <a:pPr marL="0" indent="0">
              <a:buFont typeface="Arial" charset="0"/>
              <a:buNone/>
            </a:pPr>
            <a:r>
              <a:rPr lang="en-GB" sz="2400" dirty="0">
                <a:solidFill>
                  <a:schemeClr val="bg1"/>
                </a:solidFill>
                <a:latin typeface="Courier New" charset="0"/>
                <a:cs typeface="Courier New" charset="0"/>
              </a:rPr>
              <a:t>	$ echo </a:t>
            </a:r>
            <a:r>
              <a:rPr lang="en-GB" sz="2400" dirty="0" smtClean="0">
                <a:solidFill>
                  <a:schemeClr val="bg1"/>
                </a:solidFill>
                <a:latin typeface="Courier New" charset="0"/>
                <a:cs typeface="Courier New" charset="0"/>
              </a:rPr>
              <a:t>"hello world" </a:t>
            </a:r>
            <a:r>
              <a:rPr lang="en-GB" sz="2400" dirty="0">
                <a:solidFill>
                  <a:schemeClr val="bg1"/>
                </a:solidFill>
                <a:latin typeface="Courier New" charset="0"/>
                <a:cs typeface="Courier New" charset="0"/>
              </a:rPr>
              <a:t>&gt; hello.txt</a:t>
            </a:r>
          </a:p>
          <a:p>
            <a:pPr marL="0" indent="0">
              <a:buFont typeface="Arial" charset="0"/>
              <a:buNone/>
            </a:pPr>
            <a:r>
              <a:rPr lang="en-GB" dirty="0">
                <a:latin typeface="Calibri" charset="0"/>
              </a:rPr>
              <a:t>3. Tell Git about the file:</a:t>
            </a:r>
          </a:p>
          <a:p>
            <a:pPr marL="0" indent="0">
              <a:buFont typeface="Arial" charset="0"/>
              <a:buNone/>
            </a:pPr>
            <a:r>
              <a:rPr lang="en-GB" sz="2400" dirty="0">
                <a:solidFill>
                  <a:schemeClr val="bg1"/>
                </a:solidFill>
                <a:latin typeface="Courier New" charset="0"/>
                <a:cs typeface="Courier New" charset="0"/>
              </a:rPr>
              <a:t>	$ git add </a:t>
            </a:r>
            <a:r>
              <a:rPr lang="en-GB" sz="2400" dirty="0" err="1">
                <a:solidFill>
                  <a:schemeClr val="bg1"/>
                </a:solidFill>
                <a:latin typeface="Courier New" charset="0"/>
                <a:cs typeface="Courier New" charset="0"/>
              </a:rPr>
              <a:t>hello.txt</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4. Commit the file to the </a:t>
            </a:r>
            <a:r>
              <a:rPr lang="en-GB" b="1" dirty="0">
                <a:solidFill>
                  <a:srgbClr val="FF0000"/>
                </a:solidFill>
                <a:latin typeface="Calibri" charset="0"/>
              </a:rPr>
              <a:t>local</a:t>
            </a:r>
            <a:r>
              <a:rPr lang="en-GB" dirty="0">
                <a:solidFill>
                  <a:srgbClr val="FF0000"/>
                </a:solidFill>
                <a:latin typeface="Calibri" charset="0"/>
              </a:rPr>
              <a:t> </a:t>
            </a:r>
            <a:r>
              <a:rPr lang="en-GB" dirty="0">
                <a:latin typeface="Calibri" charset="0"/>
              </a:rPr>
              <a:t>Git repository:</a:t>
            </a:r>
          </a:p>
          <a:p>
            <a:pPr marL="0" indent="0">
              <a:buFont typeface="Arial" charset="0"/>
              <a:buNone/>
            </a:pPr>
            <a:r>
              <a:rPr lang="en-GB" sz="2400" dirty="0">
                <a:solidFill>
                  <a:schemeClr val="bg1"/>
                </a:solidFill>
                <a:latin typeface="Courier New" charset="0"/>
                <a:cs typeface="Courier New" charset="0"/>
              </a:rPr>
              <a:t>	$ git commit -m </a:t>
            </a:r>
            <a:r>
              <a:rPr lang="en-GB" sz="2400" dirty="0" smtClean="0">
                <a:solidFill>
                  <a:schemeClr val="bg1"/>
                </a:solidFill>
                <a:latin typeface="Courier New" charset="0"/>
                <a:cs typeface="Courier New" charset="0"/>
              </a:rPr>
              <a:t>"added hello"</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5. Push any updates to the </a:t>
            </a:r>
            <a:r>
              <a:rPr lang="en-GB" b="1" dirty="0">
                <a:solidFill>
                  <a:srgbClr val="FF0000"/>
                </a:solidFill>
                <a:latin typeface="Calibri" charset="0"/>
              </a:rPr>
              <a:t>remote</a:t>
            </a:r>
            <a:r>
              <a:rPr lang="en-GB" dirty="0">
                <a:solidFill>
                  <a:srgbClr val="FF0000"/>
                </a:solidFill>
                <a:latin typeface="Calibri" charset="0"/>
              </a:rPr>
              <a:t> </a:t>
            </a:r>
            <a:r>
              <a:rPr lang="en-GB" dirty="0" err="1">
                <a:latin typeface="Calibri" charset="0"/>
              </a:rPr>
              <a:t>GitHub</a:t>
            </a:r>
            <a:r>
              <a:rPr lang="en-GB" dirty="0">
                <a:latin typeface="Calibri" charset="0"/>
              </a:rPr>
              <a:t> repo:</a:t>
            </a:r>
          </a:p>
          <a:p>
            <a:pPr marL="400050" lvl="1" indent="0">
              <a:buFont typeface="Arial" charset="0"/>
              <a:buNone/>
            </a:pPr>
            <a:r>
              <a:rPr lang="en-GB" sz="2000" dirty="0">
                <a:solidFill>
                  <a:schemeClr val="bg1"/>
                </a:solidFill>
                <a:latin typeface="Courier New" charset="0"/>
                <a:cs typeface="Courier New" charset="0"/>
              </a:rPr>
              <a:t>$  </a:t>
            </a:r>
            <a:r>
              <a:rPr lang="en-GB" sz="2400" dirty="0">
                <a:solidFill>
                  <a:schemeClr val="bg1"/>
                </a:solidFill>
                <a:latin typeface="Courier New" charset="0"/>
                <a:cs typeface="Courier New" charset="0"/>
              </a:rPr>
              <a:t>$ git push</a:t>
            </a:r>
            <a:endParaRPr lang="en-GB" sz="2000" dirty="0">
              <a:solidFill>
                <a:schemeClr val="bg1"/>
              </a:solidFill>
              <a:latin typeface="Courier New" charset="0"/>
              <a:cs typeface="Courier New" charset="0"/>
            </a:endParaRPr>
          </a:p>
          <a:p>
            <a:pPr marL="0" indent="0">
              <a:buFont typeface="Arial" charset="0"/>
              <a:buNone/>
            </a:pPr>
            <a:r>
              <a:rPr lang="en-GB" dirty="0">
                <a:latin typeface="Calibri" charset="0"/>
              </a:rPr>
              <a:t/>
            </a:r>
            <a:br>
              <a:rPr lang="en-GB" dirty="0">
                <a:latin typeface="Calibri" charset="0"/>
              </a:rPr>
            </a:br>
            <a:endParaRPr lang="en-GB" dirty="0">
              <a:latin typeface="Calibri"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The Unix Shell</a:t>
            </a:r>
            <a:endParaRPr lang="en-GB" dirty="0"/>
          </a:p>
        </p:txBody>
      </p:sp>
      <p:sp>
        <p:nvSpPr>
          <p:cNvPr id="6" name="Subtitle 5"/>
          <p:cNvSpPr>
            <a:spLocks noGrp="1"/>
          </p:cNvSpPr>
          <p:nvPr>
            <p:ph type="subTitle" idx="1"/>
          </p:nvPr>
        </p:nvSpPr>
        <p:spPr>
          <a:xfrm>
            <a:off x="342353" y="4202927"/>
            <a:ext cx="8801647" cy="551951"/>
          </a:xfrm>
        </p:spPr>
        <p:txBody>
          <a:bodyPr>
            <a:noAutofit/>
          </a:bodyPr>
          <a:lstStyle/>
          <a:p>
            <a:r>
              <a:rPr lang="en-GB" dirty="0">
                <a:latin typeface="Calibri" charset="0"/>
              </a:rPr>
              <a:t>Managing your code: quietly introducing </a:t>
            </a:r>
            <a:r>
              <a:rPr lang="en-GB" i="1" dirty="0">
                <a:latin typeface="Calibri" charset="0"/>
              </a:rPr>
              <a:t>Git</a:t>
            </a:r>
            <a:r>
              <a:rPr lang="en-GB" dirty="0">
                <a:latin typeface="Calibri" charset="0"/>
              </a:rPr>
              <a:t> - a friend for </a:t>
            </a:r>
            <a:r>
              <a:rPr lang="en-GB" dirty="0" smtClean="0">
                <a:latin typeface="Calibri" charset="0"/>
              </a:rPr>
              <a:t>life - Part </a:t>
            </a:r>
            <a:r>
              <a:rPr lang="en-GB" dirty="0">
                <a:latin typeface="Calibri" charset="0"/>
              </a:rPr>
              <a:t>2</a:t>
            </a:r>
            <a:endParaRPr lang="en-GB" dirty="0"/>
          </a:p>
        </p:txBody>
      </p:sp>
      <p:sp>
        <p:nvSpPr>
          <p:cNvPr id="7" name="Subtitle 2"/>
          <p:cNvSpPr txBox="1">
            <a:spLocks/>
          </p:cNvSpPr>
          <p:nvPr/>
        </p:nvSpPr>
        <p:spPr>
          <a:xfrm>
            <a:off x="342900" y="4754563"/>
            <a:ext cx="8621713" cy="1266825"/>
          </a:xfrm>
          <a:prstGeom prst="rect">
            <a:avLst/>
          </a:prstGeom>
        </p:spPr>
        <p:txBody>
          <a:bodyPr>
            <a:normAutofit/>
          </a:bodyPr>
          <a:lstStyle/>
          <a:p>
            <a:pPr marL="342900" indent="-342900" eaLnBrk="1" fontAlgn="auto" hangingPunct="1">
              <a:spcBef>
                <a:spcPct val="20000"/>
              </a:spcBef>
              <a:spcAft>
                <a:spcPts val="0"/>
              </a:spcAft>
              <a:defRPr/>
            </a:pPr>
            <a:r>
              <a:rPr lang="en-GB" sz="1400" dirty="0">
                <a:solidFill>
                  <a:srgbClr val="002060"/>
                </a:solidFill>
                <a:latin typeface="+mn-lt"/>
                <a:cs typeface="+mn-cs"/>
              </a:rPr>
              <a:t>Thanks to all contributors:</a:t>
            </a:r>
          </a:p>
          <a:p>
            <a:pPr eaLnBrk="1" fontAlgn="auto" hangingPunct="1">
              <a:spcAft>
                <a:spcPts val="0"/>
              </a:spcAft>
              <a:buFont typeface="Arial" pitchFamily="34" charset="0"/>
              <a:buNone/>
              <a:defRPr/>
            </a:pPr>
            <a:endParaRPr lang="en-GB" sz="1400" dirty="0">
              <a:solidFill>
                <a:srgbClr val="002060"/>
              </a:solidFill>
              <a:latin typeface="+mn-lt"/>
            </a:endParaRPr>
          </a:p>
          <a:p>
            <a:pPr eaLnBrk="1" fontAlgn="auto" hangingPunct="1">
              <a:spcAft>
                <a:spcPts val="0"/>
              </a:spcAft>
              <a:buFont typeface="Arial" pitchFamily="34" charset="0"/>
              <a:buNone/>
              <a:defRPr/>
            </a:pPr>
            <a:r>
              <a:rPr lang="en-GB" sz="1400" dirty="0">
                <a:latin typeface="+mn-lt"/>
              </a:rPr>
              <a:t>Alison </a:t>
            </a:r>
            <a:r>
              <a:rPr lang="en-GB" sz="1400" dirty="0" err="1">
                <a:latin typeface="+mn-lt"/>
              </a:rPr>
              <a:t>Pamment</a:t>
            </a:r>
            <a:r>
              <a:rPr lang="en-GB" sz="1400" dirty="0">
                <a:latin typeface="+mn-lt"/>
              </a:rPr>
              <a:t>, Sam </a:t>
            </a:r>
            <a:r>
              <a:rPr lang="en-GB" sz="1400" dirty="0" err="1">
                <a:latin typeface="+mn-lt"/>
              </a:rPr>
              <a:t>Pepler</a:t>
            </a:r>
            <a:r>
              <a:rPr lang="en-GB" sz="1400" dirty="0">
                <a:latin typeface="+mn-lt"/>
              </a:rPr>
              <a:t>, Ag Stephens, Stephen Pascoe, Kevin Marsh,  Anabelle Guillory, Graham Parton, Esther Conway, Eduardo </a:t>
            </a:r>
            <a:r>
              <a:rPr lang="en-GB" sz="1400" dirty="0" err="1">
                <a:latin typeface="+mn-lt"/>
              </a:rPr>
              <a:t>Damasio</a:t>
            </a:r>
            <a:r>
              <a:rPr lang="en-GB" sz="1400" dirty="0">
                <a:latin typeface="+mn-lt"/>
              </a:rPr>
              <a:t> Da Costa, Wendy Garland, Alan Iwi and Matt Pritchard.</a:t>
            </a:r>
          </a:p>
        </p:txBody>
      </p:sp>
    </p:spTree>
    <p:extLst>
      <p:ext uri="{BB962C8B-B14F-4D97-AF65-F5344CB8AC3E}">
        <p14:creationId xmlns:p14="http://schemas.microsoft.com/office/powerpoint/2010/main" val="769529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42863"/>
            <a:ext cx="8229600" cy="1143000"/>
          </a:xfrm>
        </p:spPr>
        <p:txBody>
          <a:bodyPr/>
          <a:lstStyle/>
          <a:p>
            <a:r>
              <a:rPr lang="en-GB" dirty="0">
                <a:latin typeface="Calibri" charset="0"/>
              </a:rPr>
              <a:t>So, what just happened?</a:t>
            </a:r>
          </a:p>
        </p:txBody>
      </p:sp>
      <p:sp>
        <p:nvSpPr>
          <p:cNvPr id="26627" name="Content Placeholder 2"/>
          <p:cNvSpPr>
            <a:spLocks noGrp="1"/>
          </p:cNvSpPr>
          <p:nvPr>
            <p:ph idx="1"/>
          </p:nvPr>
        </p:nvSpPr>
        <p:spPr>
          <a:xfrm>
            <a:off x="225425" y="1081088"/>
            <a:ext cx="6092825" cy="4525962"/>
          </a:xfrm>
        </p:spPr>
        <p:txBody>
          <a:bodyPr/>
          <a:lstStyle/>
          <a:p>
            <a:r>
              <a:rPr lang="en-GB" dirty="0">
                <a:latin typeface="Calibri" charset="0"/>
              </a:rPr>
              <a:t>We </a:t>
            </a:r>
            <a:r>
              <a:rPr lang="en-GB" i="1" dirty="0">
                <a:latin typeface="Calibri" charset="0"/>
              </a:rPr>
              <a:t>cloned</a:t>
            </a:r>
            <a:r>
              <a:rPr lang="en-GB" dirty="0">
                <a:latin typeface="Calibri" charset="0"/>
              </a:rPr>
              <a:t> the remote repository to our file system. </a:t>
            </a:r>
          </a:p>
          <a:p>
            <a:pPr lvl="1"/>
            <a:r>
              <a:rPr lang="en-GB" dirty="0">
                <a:latin typeface="Calibri" charset="0"/>
              </a:rPr>
              <a:t>Now there are two identical copies of one repo.</a:t>
            </a:r>
          </a:p>
          <a:p>
            <a:r>
              <a:rPr lang="en-GB" dirty="0">
                <a:latin typeface="Calibri" charset="0"/>
              </a:rPr>
              <a:t>We </a:t>
            </a:r>
            <a:r>
              <a:rPr lang="en-GB" i="1" dirty="0">
                <a:latin typeface="Calibri" charset="0"/>
              </a:rPr>
              <a:t>created</a:t>
            </a:r>
            <a:r>
              <a:rPr lang="en-GB" dirty="0">
                <a:latin typeface="Calibri" charset="0"/>
              </a:rPr>
              <a:t> a new text file.</a:t>
            </a:r>
          </a:p>
          <a:p>
            <a:r>
              <a:rPr lang="en-GB" dirty="0">
                <a:latin typeface="Calibri" charset="0"/>
              </a:rPr>
              <a:t>We </a:t>
            </a:r>
            <a:r>
              <a:rPr lang="en-GB" i="1" dirty="0">
                <a:latin typeface="Calibri" charset="0"/>
              </a:rPr>
              <a:t>added</a:t>
            </a:r>
            <a:r>
              <a:rPr lang="en-GB" dirty="0">
                <a:latin typeface="Calibri" charset="0"/>
              </a:rPr>
              <a:t> and </a:t>
            </a:r>
            <a:r>
              <a:rPr lang="en-GB" i="1" dirty="0">
                <a:latin typeface="Calibri" charset="0"/>
              </a:rPr>
              <a:t>committed</a:t>
            </a:r>
            <a:r>
              <a:rPr lang="en-GB" dirty="0">
                <a:latin typeface="Calibri" charset="0"/>
              </a:rPr>
              <a:t> that new file to the local version of the repo.</a:t>
            </a:r>
          </a:p>
          <a:p>
            <a:r>
              <a:rPr lang="en-GB" dirty="0">
                <a:latin typeface="Calibri" charset="0"/>
              </a:rPr>
              <a:t>We used </a:t>
            </a:r>
            <a:r>
              <a:rPr lang="en-GB" i="1" dirty="0">
                <a:latin typeface="Calibri" charset="0"/>
              </a:rPr>
              <a:t>push</a:t>
            </a:r>
            <a:r>
              <a:rPr lang="en-GB" dirty="0">
                <a:latin typeface="Calibri" charset="0"/>
              </a:rPr>
              <a:t> to update the remote repo.</a:t>
            </a:r>
          </a:p>
        </p:txBody>
      </p:sp>
      <p:sp>
        <p:nvSpPr>
          <p:cNvPr id="5" name="TextBox 4"/>
          <p:cNvSpPr txBox="1">
            <a:spLocks noChangeArrowheads="1"/>
          </p:cNvSpPr>
          <p:nvPr/>
        </p:nvSpPr>
        <p:spPr bwMode="auto">
          <a:xfrm>
            <a:off x="6502490" y="818637"/>
            <a:ext cx="1216025" cy="5145087"/>
          </a:xfrm>
          <a:prstGeom prst="rect">
            <a:avLst/>
          </a:prstGeom>
          <a:gradFill rotWithShape="1">
            <a:gsLst>
              <a:gs pos="0">
                <a:srgbClr val="DAFDA7"/>
              </a:gs>
              <a:gs pos="35001">
                <a:srgbClr val="E4FDC2"/>
              </a:gs>
              <a:gs pos="100000">
                <a:srgbClr val="F5FFE6"/>
              </a:gs>
            </a:gsLst>
            <a:lin ang="16200000" scaled="1"/>
          </a:gradFill>
          <a:ln w="9525">
            <a:solidFill>
              <a:srgbClr val="98B954"/>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dirty="0">
              <a:solidFill>
                <a:schemeClr val="dk1"/>
              </a:solidFill>
              <a:latin typeface="+mn-lt"/>
              <a:ea typeface="+mn-ea"/>
              <a:cs typeface="+mn-cs"/>
            </a:endParaRPr>
          </a:p>
        </p:txBody>
      </p:sp>
      <p:sp>
        <p:nvSpPr>
          <p:cNvPr id="6" name="TextBox 5"/>
          <p:cNvSpPr txBox="1">
            <a:spLocks noChangeArrowheads="1"/>
          </p:cNvSpPr>
          <p:nvPr/>
        </p:nvSpPr>
        <p:spPr bwMode="auto">
          <a:xfrm>
            <a:off x="7718515" y="818637"/>
            <a:ext cx="1214437" cy="5145087"/>
          </a:xfrm>
          <a:prstGeom prst="rect">
            <a:avLst/>
          </a:prstGeom>
          <a:gradFill rotWithShape="1">
            <a:gsLst>
              <a:gs pos="0">
                <a:srgbClr val="A3C4FF"/>
              </a:gs>
              <a:gs pos="35001">
                <a:srgbClr val="BFD5FF"/>
              </a:gs>
              <a:gs pos="100000">
                <a:srgbClr val="E5EEFF"/>
              </a:gs>
            </a:gsLst>
            <a:lin ang="16200000" scaled="1"/>
          </a:gradFill>
          <a:ln w="9525">
            <a:solidFill>
              <a:srgbClr val="4A7EBB"/>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dirty="0">
              <a:solidFill>
                <a:schemeClr val="dk1"/>
              </a:solidFill>
              <a:latin typeface="+mn-lt"/>
              <a:ea typeface="+mn-ea"/>
              <a:cs typeface="+mn-cs"/>
            </a:endParaRPr>
          </a:p>
        </p:txBody>
      </p:sp>
      <p:sp>
        <p:nvSpPr>
          <p:cNvPr id="26630" name="TextBox 6"/>
          <p:cNvSpPr txBox="1">
            <a:spLocks noChangeArrowheads="1"/>
          </p:cNvSpPr>
          <p:nvPr/>
        </p:nvSpPr>
        <p:spPr bwMode="auto">
          <a:xfrm>
            <a:off x="6338798" y="921377"/>
            <a:ext cx="31130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r>
              <a:rPr lang="en-GB" sz="1800" dirty="0">
                <a:latin typeface="Arial" charset="0"/>
              </a:rPr>
              <a:t>     GitHub         Local</a:t>
            </a:r>
          </a:p>
        </p:txBody>
      </p:sp>
      <p:sp>
        <p:nvSpPr>
          <p:cNvPr id="8" name="Flowchart: Magnetic Disk 7"/>
          <p:cNvSpPr/>
          <p:nvPr/>
        </p:nvSpPr>
        <p:spPr>
          <a:xfrm>
            <a:off x="6762840" y="1363149"/>
            <a:ext cx="668337" cy="669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Flowchart: Magnetic Disk 8"/>
          <p:cNvSpPr/>
          <p:nvPr/>
        </p:nvSpPr>
        <p:spPr>
          <a:xfrm>
            <a:off x="7989977" y="1945762"/>
            <a:ext cx="669925" cy="66992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cxnSp>
        <p:nvCxnSpPr>
          <p:cNvPr id="11" name="Elbow Connector 10"/>
          <p:cNvCxnSpPr>
            <a:stCxn id="8" idx="4"/>
            <a:endCxn id="9" idx="1"/>
          </p:cNvCxnSpPr>
          <p:nvPr/>
        </p:nvCxnSpPr>
        <p:spPr>
          <a:xfrm>
            <a:off x="7431177" y="1698112"/>
            <a:ext cx="893763" cy="247650"/>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226390" y="1363149"/>
            <a:ext cx="1555750" cy="261938"/>
          </a:xfrm>
          <a:prstGeom prst="rect">
            <a:avLst/>
          </a:prstGeom>
          <a:noFill/>
        </p:spPr>
        <p:txBody>
          <a:bodyPr>
            <a:spAutoFit/>
          </a:bodyPr>
          <a:lstStyle/>
          <a:p>
            <a:pPr algn="ctr">
              <a:defRPr/>
            </a:pPr>
            <a:r>
              <a:rPr lang="en-GB" sz="1050" dirty="0">
                <a:latin typeface="Arial" pitchFamily="34" charset="0"/>
                <a:ea typeface="+mn-ea"/>
                <a:cs typeface="Arial" pitchFamily="34" charset="0"/>
              </a:rPr>
              <a:t>Clone (&amp; pull)</a:t>
            </a:r>
          </a:p>
        </p:txBody>
      </p:sp>
      <p:sp>
        <p:nvSpPr>
          <p:cNvPr id="13" name="Flowchart: Magnetic Disk 12"/>
          <p:cNvSpPr/>
          <p:nvPr/>
        </p:nvSpPr>
        <p:spPr>
          <a:xfrm>
            <a:off x="7983627" y="3060187"/>
            <a:ext cx="669925" cy="669925"/>
          </a:xfrm>
          <a:prstGeom prst="flowChartMagneticDisk">
            <a:avLst/>
          </a:prstGeom>
          <a:solidFill>
            <a:srgbClr val="66FA66"/>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sp>
        <p:nvSpPr>
          <p:cNvPr id="14" name="TextBox 13"/>
          <p:cNvSpPr txBox="1"/>
          <p:nvPr/>
        </p:nvSpPr>
        <p:spPr>
          <a:xfrm>
            <a:off x="7853452" y="2702999"/>
            <a:ext cx="1557338" cy="261938"/>
          </a:xfrm>
          <a:prstGeom prst="rect">
            <a:avLst/>
          </a:prstGeom>
          <a:noFill/>
        </p:spPr>
        <p:txBody>
          <a:bodyPr>
            <a:spAutoFit/>
          </a:bodyPr>
          <a:lstStyle/>
          <a:p>
            <a:pPr algn="ctr">
              <a:defRPr/>
            </a:pPr>
            <a:r>
              <a:rPr lang="en-GB" sz="1050" dirty="0">
                <a:latin typeface="Arial" pitchFamily="34" charset="0"/>
                <a:ea typeface="+mn-ea"/>
                <a:cs typeface="Arial" pitchFamily="34" charset="0"/>
              </a:rPr>
              <a:t>Change</a:t>
            </a:r>
          </a:p>
        </p:txBody>
      </p:sp>
      <p:cxnSp>
        <p:nvCxnSpPr>
          <p:cNvPr id="20" name="Straight Arrow Connector 19"/>
          <p:cNvCxnSpPr>
            <a:stCxn id="9" idx="3"/>
            <a:endCxn id="13" idx="1"/>
          </p:cNvCxnSpPr>
          <p:nvPr/>
        </p:nvCxnSpPr>
        <p:spPr>
          <a:xfrm flipH="1">
            <a:off x="8318590" y="2615687"/>
            <a:ext cx="6350" cy="44450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Flowchart: Magnetic Disk 20"/>
          <p:cNvSpPr/>
          <p:nvPr/>
        </p:nvSpPr>
        <p:spPr>
          <a:xfrm>
            <a:off x="7993152" y="4161912"/>
            <a:ext cx="668338" cy="668337"/>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cxnSp>
        <p:nvCxnSpPr>
          <p:cNvPr id="22" name="Straight Arrow Connector 21"/>
          <p:cNvCxnSpPr>
            <a:endCxn id="21" idx="1"/>
          </p:cNvCxnSpPr>
          <p:nvPr/>
        </p:nvCxnSpPr>
        <p:spPr>
          <a:xfrm flipH="1">
            <a:off x="8328115" y="3715824"/>
            <a:ext cx="6350" cy="44608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70915" y="3725349"/>
            <a:ext cx="1555750" cy="415925"/>
          </a:xfrm>
          <a:prstGeom prst="rect">
            <a:avLst/>
          </a:prstGeom>
          <a:noFill/>
        </p:spPr>
        <p:txBody>
          <a:bodyPr>
            <a:spAutoFit/>
          </a:bodyPr>
          <a:lstStyle/>
          <a:p>
            <a:pPr algn="ctr">
              <a:defRPr/>
            </a:pPr>
            <a:r>
              <a:rPr lang="en-GB" sz="1050" dirty="0">
                <a:latin typeface="Arial" pitchFamily="34" charset="0"/>
                <a:ea typeface="+mn-ea"/>
                <a:cs typeface="Arial" pitchFamily="34" charset="0"/>
              </a:rPr>
              <a:t>Add/ </a:t>
            </a:r>
            <a:br>
              <a:rPr lang="en-GB" sz="1050" dirty="0">
                <a:latin typeface="Arial" pitchFamily="34" charset="0"/>
                <a:ea typeface="+mn-ea"/>
                <a:cs typeface="Arial" pitchFamily="34" charset="0"/>
              </a:rPr>
            </a:br>
            <a:r>
              <a:rPr lang="en-GB" sz="1050" dirty="0">
                <a:latin typeface="Arial" pitchFamily="34" charset="0"/>
                <a:ea typeface="+mn-ea"/>
                <a:cs typeface="Arial" pitchFamily="34" charset="0"/>
              </a:rPr>
              <a:t>Commit</a:t>
            </a:r>
          </a:p>
        </p:txBody>
      </p:sp>
      <p:sp>
        <p:nvSpPr>
          <p:cNvPr id="24" name="Flowchart: Magnetic Disk 23"/>
          <p:cNvSpPr/>
          <p:nvPr/>
        </p:nvSpPr>
        <p:spPr>
          <a:xfrm>
            <a:off x="6775540" y="4941374"/>
            <a:ext cx="669925" cy="669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5" name="Elbow Connector 24"/>
          <p:cNvCxnSpPr>
            <a:stCxn id="21" idx="2"/>
            <a:endCxn id="24" idx="1"/>
          </p:cNvCxnSpPr>
          <p:nvPr/>
        </p:nvCxnSpPr>
        <p:spPr>
          <a:xfrm rot="10800000" flipV="1">
            <a:off x="7110504" y="4496080"/>
            <a:ext cx="882649" cy="445293"/>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669177" y="4204774"/>
            <a:ext cx="1555750" cy="260350"/>
          </a:xfrm>
          <a:prstGeom prst="rect">
            <a:avLst/>
          </a:prstGeom>
          <a:noFill/>
        </p:spPr>
        <p:txBody>
          <a:bodyPr>
            <a:spAutoFit/>
          </a:bodyPr>
          <a:lstStyle/>
          <a:p>
            <a:pPr algn="ctr">
              <a:defRPr/>
            </a:pPr>
            <a:r>
              <a:rPr lang="en-GB" sz="1050" dirty="0">
                <a:latin typeface="Arial" pitchFamily="34" charset="0"/>
                <a:ea typeface="+mn-ea"/>
                <a:cs typeface="Arial" pitchFamily="34" charset="0"/>
              </a:rPr>
              <a:t>Push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GB" dirty="0" smtClean="0">
                <a:latin typeface="Calibri" charset="0"/>
              </a:rPr>
              <a:t>Let's </a:t>
            </a:r>
            <a:r>
              <a:rPr lang="en-GB" dirty="0">
                <a:latin typeface="Calibri" charset="0"/>
              </a:rPr>
              <a:t>look on GitHub</a:t>
            </a:r>
          </a:p>
        </p:txBody>
      </p:sp>
      <p:sp>
        <p:nvSpPr>
          <p:cNvPr id="27651" name="Content Placeholder 2"/>
          <p:cNvSpPr>
            <a:spLocks noGrp="1"/>
          </p:cNvSpPr>
          <p:nvPr>
            <p:ph idx="1"/>
          </p:nvPr>
        </p:nvSpPr>
        <p:spPr>
          <a:xfrm>
            <a:off x="376518" y="1255997"/>
            <a:ext cx="7899400" cy="850900"/>
          </a:xfrm>
        </p:spPr>
        <p:txBody>
          <a:bodyPr/>
          <a:lstStyle/>
          <a:p>
            <a:pPr marL="0" indent="0">
              <a:buFont typeface="Arial" charset="0"/>
              <a:buNone/>
            </a:pPr>
            <a:r>
              <a:rPr lang="en-GB" dirty="0" smtClean="0">
                <a:latin typeface="Calibri" charset="0"/>
              </a:rPr>
              <a:t>Before</a:t>
            </a:r>
            <a:r>
              <a:rPr lang="mr-IN" dirty="0" smtClean="0">
                <a:latin typeface="Calibri" charset="0"/>
              </a:rPr>
              <a:t>…</a:t>
            </a:r>
            <a:endParaRPr lang="en-GB" dirty="0">
              <a:latin typeface="Calibri" charset="0"/>
            </a:endParaRPr>
          </a:p>
        </p:txBody>
      </p:sp>
      <p:pic>
        <p:nvPicPr>
          <p:cNvPr id="2" name="Picture 1" descr="Screen Shot 2017-02-23 at 11.11.53.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6894" y="1739901"/>
            <a:ext cx="9117106" cy="1796474"/>
          </a:xfrm>
          <a:prstGeom prst="rect">
            <a:avLst/>
          </a:prstGeom>
        </p:spPr>
      </p:pic>
      <p:sp>
        <p:nvSpPr>
          <p:cNvPr id="5" name="Content Placeholder 2"/>
          <p:cNvSpPr txBox="1">
            <a:spLocks/>
          </p:cNvSpPr>
          <p:nvPr/>
        </p:nvSpPr>
        <p:spPr bwMode="auto">
          <a:xfrm>
            <a:off x="376518" y="3536375"/>
            <a:ext cx="7899400" cy="8509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GB" sz="2800" dirty="0" smtClean="0">
                <a:latin typeface="Calibri" charset="0"/>
              </a:rPr>
              <a:t>After</a:t>
            </a:r>
            <a:r>
              <a:rPr lang="mr-IN" sz="2800" dirty="0" smtClean="0">
                <a:latin typeface="Calibri" charset="0"/>
              </a:rPr>
              <a:t>…</a:t>
            </a:r>
            <a:endParaRPr lang="en-GB" sz="2800" dirty="0">
              <a:latin typeface="Calibri" charset="0"/>
            </a:endParaRPr>
          </a:p>
        </p:txBody>
      </p:sp>
      <p:pic>
        <p:nvPicPr>
          <p:cNvPr id="3" name="Picture 2" descr="Screen Shot 2017-02-23 at 11.13.40.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894" y="4020279"/>
            <a:ext cx="8767482" cy="19281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dirty="0" smtClean="0">
                <a:latin typeface="Calibri" charset="0"/>
              </a:rPr>
              <a:t>The Plan: Use </a:t>
            </a:r>
            <a:r>
              <a:rPr lang="en-GB" dirty="0">
                <a:latin typeface="Calibri" charset="0"/>
              </a:rPr>
              <a:t>Git/</a:t>
            </a:r>
            <a:r>
              <a:rPr lang="en-GB" dirty="0" err="1">
                <a:latin typeface="Calibri" charset="0"/>
              </a:rPr>
              <a:t>GitHub</a:t>
            </a:r>
            <a:r>
              <a:rPr lang="en-GB" dirty="0">
                <a:latin typeface="Calibri" charset="0"/>
              </a:rPr>
              <a:t> all week</a:t>
            </a:r>
          </a:p>
        </p:txBody>
      </p:sp>
      <p:sp>
        <p:nvSpPr>
          <p:cNvPr id="3" name="Content Placeholder 2"/>
          <p:cNvSpPr>
            <a:spLocks noGrp="1"/>
          </p:cNvSpPr>
          <p:nvPr>
            <p:ph idx="1"/>
          </p:nvPr>
        </p:nvSpPr>
        <p:spPr/>
        <p:txBody>
          <a:bodyPr/>
          <a:lstStyle/>
          <a:p>
            <a:pPr>
              <a:buFont typeface="Arial" pitchFamily="34" charset="0"/>
              <a:buChar char="•"/>
              <a:defRPr/>
            </a:pPr>
            <a:r>
              <a:rPr lang="en-GB" dirty="0" smtClean="0">
                <a:ea typeface="+mn-ea"/>
              </a:rPr>
              <a:t>This stuff is hard to learn - we know that from experience.</a:t>
            </a:r>
          </a:p>
          <a:p>
            <a:pPr>
              <a:buFont typeface="Arial" pitchFamily="34" charset="0"/>
              <a:buChar char="•"/>
              <a:defRPr/>
            </a:pPr>
            <a:r>
              <a:rPr lang="en-GB" dirty="0" smtClean="0">
                <a:ea typeface="+mn-ea"/>
              </a:rPr>
              <a:t>A presentation is quickly forgotten.</a:t>
            </a:r>
          </a:p>
          <a:p>
            <a:pPr>
              <a:buFont typeface="Arial" pitchFamily="34" charset="0"/>
              <a:buChar char="•"/>
              <a:defRPr/>
            </a:pPr>
            <a:r>
              <a:rPr lang="en-GB" dirty="0" smtClean="0">
                <a:ea typeface="+mn-ea"/>
              </a:rPr>
              <a:t>So, we propose that you use Git/GitHub for every exercise.</a:t>
            </a:r>
          </a:p>
          <a:p>
            <a:pPr>
              <a:buFont typeface="Arial" pitchFamily="34" charset="0"/>
              <a:buChar char="•"/>
              <a:defRPr/>
            </a:pPr>
            <a:r>
              <a:rPr lang="en-GB" dirty="0" smtClean="0">
                <a:ea typeface="+mn-ea"/>
              </a:rPr>
              <a:t>You are going to create and update your own </a:t>
            </a:r>
            <a:r>
              <a:rPr lang="en-GB" dirty="0" err="1">
                <a:ea typeface="+mn-ea"/>
              </a:rPr>
              <a:t>G</a:t>
            </a:r>
            <a:r>
              <a:rPr lang="en-GB" dirty="0" err="1" smtClean="0">
                <a:ea typeface="+mn-ea"/>
              </a:rPr>
              <a:t>ithub</a:t>
            </a:r>
            <a:r>
              <a:rPr lang="en-GB" dirty="0" smtClean="0">
                <a:ea typeface="+mn-ea"/>
              </a:rPr>
              <a:t> repository with files from exercises throughout the course.</a:t>
            </a:r>
          </a:p>
          <a:p>
            <a:pPr marL="0" indent="0">
              <a:buFont typeface="Arial" pitchFamily="34" charset="0"/>
              <a:buNone/>
              <a:defRPr/>
            </a:pPr>
            <a:endParaRPr lang="en-GB" dirty="0">
              <a:ea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make some test files</a:t>
            </a:r>
            <a:endParaRPr lang="en-US" dirty="0"/>
          </a:p>
        </p:txBody>
      </p:sp>
      <p:sp>
        <p:nvSpPr>
          <p:cNvPr id="3" name="Content Placeholder 2"/>
          <p:cNvSpPr>
            <a:spLocks noGrp="1"/>
          </p:cNvSpPr>
          <p:nvPr>
            <p:ph idx="1"/>
          </p:nvPr>
        </p:nvSpPr>
        <p:spPr>
          <a:xfrm>
            <a:off x="457200" y="1600200"/>
            <a:ext cx="8229600" cy="3225799"/>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2400" dirty="0" smtClean="0">
                <a:latin typeface="Courier New" panose="02070309020205020404" pitchFamily="49" charset="0"/>
                <a:cs typeface="Courier New" panose="02070309020205020404" pitchFamily="49" charset="0"/>
              </a:rPr>
              <a:t>$ </a:t>
            </a:r>
            <a:r>
              <a:rPr lang="en-US" sz="2400" b="1" dirty="0" err="1">
                <a:solidFill>
                  <a:srgbClr val="FFFF00"/>
                </a:solidFill>
                <a:latin typeface="Courier New" panose="02070309020205020404" pitchFamily="49" charset="0"/>
                <a:cs typeface="Courier New" panose="02070309020205020404" pitchFamily="49" charset="0"/>
              </a:rPr>
              <a:t>mkdir</a:t>
            </a:r>
            <a:r>
              <a:rPr lang="en-US" sz="2400" b="1" dirty="0">
                <a:solidFill>
                  <a:srgbClr val="FFFF00"/>
                </a:solidFill>
                <a:latin typeface="Courier New" panose="02070309020205020404" pitchFamily="49" charset="0"/>
                <a:cs typeface="Courier New" panose="02070309020205020404" pitchFamily="49" charset="0"/>
              </a:rPr>
              <a:t> </a:t>
            </a:r>
            <a:r>
              <a:rPr lang="en-US" sz="2400" b="1" dirty="0" err="1">
                <a:solidFill>
                  <a:srgbClr val="FFFF00"/>
                </a:solidFill>
                <a:latin typeface="Courier New" panose="02070309020205020404" pitchFamily="49" charset="0"/>
                <a:cs typeface="Courier New" panose="02070309020205020404" pitchFamily="49" charset="0"/>
              </a:rPr>
              <a:t>mydir</a:t>
            </a:r>
            <a:endParaRPr lang="en-US" sz="2400" b="1" dirty="0">
              <a:solidFill>
                <a:srgbClr val="FFFF00"/>
              </a:solidFill>
              <a:latin typeface="Courier New" panose="02070309020205020404" pitchFamily="49" charset="0"/>
              <a:cs typeface="Courier New" panose="02070309020205020404" pitchFamily="49" charset="0"/>
            </a:endParaRPr>
          </a:p>
          <a:p>
            <a:pPr marL="0" indent="0">
              <a:buNone/>
            </a:pPr>
            <a:r>
              <a:rPr lang="en-US" sz="2400" dirty="0" smtClean="0">
                <a:latin typeface="Courier New" panose="02070309020205020404" pitchFamily="49" charset="0"/>
                <a:cs typeface="Courier New" panose="02070309020205020404" pitchFamily="49" charset="0"/>
              </a:rPr>
              <a:t>$ </a:t>
            </a:r>
            <a:r>
              <a:rPr lang="en-US" sz="2400" b="1" dirty="0">
                <a:solidFill>
                  <a:srgbClr val="FFFF00"/>
                </a:solidFill>
                <a:latin typeface="Courier New" panose="02070309020205020404" pitchFamily="49" charset="0"/>
                <a:cs typeface="Courier New" panose="02070309020205020404" pitchFamily="49" charset="0"/>
              </a:rPr>
              <a:t>echo </a:t>
            </a:r>
            <a:r>
              <a:rPr lang="en-US" sz="2400" b="1" dirty="0" smtClean="0">
                <a:solidFill>
                  <a:srgbClr val="FFFF00"/>
                </a:solidFill>
                <a:latin typeface="Courier New" panose="02070309020205020404" pitchFamily="49" charset="0"/>
                <a:cs typeface="Courier New" panose="02070309020205020404" pitchFamily="49" charset="0"/>
              </a:rPr>
              <a:t>"hi" </a:t>
            </a:r>
            <a:r>
              <a:rPr lang="en-US" sz="2400" b="1" dirty="0">
                <a:solidFill>
                  <a:srgbClr val="FFFF00"/>
                </a:solidFill>
                <a:latin typeface="Courier New" panose="02070309020205020404" pitchFamily="49" charset="0"/>
                <a:cs typeface="Courier New" panose="02070309020205020404" pitchFamily="49" charset="0"/>
              </a:rPr>
              <a:t>&gt; hi.txt</a:t>
            </a:r>
          </a:p>
          <a:p>
            <a:pPr marL="0" indent="0">
              <a:buNone/>
            </a:pPr>
            <a:r>
              <a:rPr lang="en-US" sz="2400" dirty="0" smtClean="0">
                <a:latin typeface="Courier New" panose="02070309020205020404" pitchFamily="49" charset="0"/>
                <a:cs typeface="Courier New" panose="02070309020205020404" pitchFamily="49" charset="0"/>
              </a:rPr>
              <a:t>$ </a:t>
            </a:r>
            <a:r>
              <a:rPr lang="en-US" sz="2400" b="1" dirty="0">
                <a:solidFill>
                  <a:srgbClr val="FFFF00"/>
                </a:solidFill>
                <a:latin typeface="Courier New" panose="02070309020205020404" pitchFamily="49" charset="0"/>
                <a:cs typeface="Courier New" panose="02070309020205020404" pitchFamily="49" charset="0"/>
              </a:rPr>
              <a:t>echo </a:t>
            </a:r>
            <a:r>
              <a:rPr lang="en-US" sz="2400" b="1" dirty="0" smtClean="0">
                <a:solidFill>
                  <a:srgbClr val="FFFF00"/>
                </a:solidFill>
                <a:latin typeface="Courier New" panose="02070309020205020404" pitchFamily="49" charset="0"/>
                <a:cs typeface="Courier New" panose="02070309020205020404" pitchFamily="49" charset="0"/>
              </a:rPr>
              <a:t>"testing..." </a:t>
            </a:r>
            <a:r>
              <a:rPr lang="en-US" sz="2400" b="1" dirty="0">
                <a:solidFill>
                  <a:srgbClr val="FFFF00"/>
                </a:solidFill>
                <a:latin typeface="Courier New" panose="02070309020205020404" pitchFamily="49" charset="0"/>
                <a:cs typeface="Courier New" panose="02070309020205020404" pitchFamily="49" charset="0"/>
              </a:rPr>
              <a:t>&gt; </a:t>
            </a:r>
            <a:r>
              <a:rPr lang="en-US" sz="2400" b="1" dirty="0" err="1">
                <a:solidFill>
                  <a:srgbClr val="FFFF00"/>
                </a:solidFill>
                <a:latin typeface="Courier New" panose="02070309020205020404" pitchFamily="49" charset="0"/>
                <a:cs typeface="Courier New" panose="02070309020205020404" pitchFamily="49" charset="0"/>
              </a:rPr>
              <a:t>mydir</a:t>
            </a:r>
            <a:r>
              <a:rPr lang="en-US" sz="2400" b="1" dirty="0">
                <a:solidFill>
                  <a:srgbClr val="FFFF00"/>
                </a:solidFill>
                <a:latin typeface="Courier New" panose="02070309020205020404" pitchFamily="49" charset="0"/>
                <a:cs typeface="Courier New" panose="02070309020205020404" pitchFamily="49" charset="0"/>
              </a:rPr>
              <a:t>/t1.</a:t>
            </a:r>
            <a:r>
              <a:rPr lang="en-US" sz="2400" b="1" dirty="0" smtClean="0">
                <a:solidFill>
                  <a:srgbClr val="FFFF00"/>
                </a:solidFill>
                <a:latin typeface="Courier New" panose="02070309020205020404" pitchFamily="49" charset="0"/>
                <a:cs typeface="Courier New" panose="02070309020205020404" pitchFamily="49" charset="0"/>
              </a:rPr>
              <a:t>txt</a:t>
            </a:r>
          </a:p>
          <a:p>
            <a:pPr marL="0" indent="0">
              <a:buNone/>
            </a:pPr>
            <a:r>
              <a:rPr lang="en-US" sz="2400" dirty="0">
                <a:latin typeface="Courier New" panose="02070309020205020404" pitchFamily="49" charset="0"/>
                <a:cs typeface="Courier New" panose="02070309020205020404" pitchFamily="49" charset="0"/>
              </a:rPr>
              <a:t>$ </a:t>
            </a:r>
            <a:r>
              <a:rPr lang="en-US" sz="2400" b="1" dirty="0" err="1">
                <a:solidFill>
                  <a:srgbClr val="FFFF00"/>
                </a:solidFill>
                <a:latin typeface="Courier New" panose="02070309020205020404" pitchFamily="49" charset="0"/>
                <a:cs typeface="Courier New" panose="02070309020205020404" pitchFamily="49" charset="0"/>
              </a:rPr>
              <a:t>ls</a:t>
            </a:r>
            <a:endParaRPr lang="en-US" sz="2400" b="1" dirty="0">
              <a:solidFill>
                <a:srgbClr val="FFFF00"/>
              </a:solidFill>
              <a:latin typeface="Courier New" panose="02070309020205020404" pitchFamily="49" charset="0"/>
              <a:cs typeface="Courier New" panose="02070309020205020404" pitchFamily="49" charset="0"/>
            </a:endParaRPr>
          </a:p>
          <a:p>
            <a:pPr marL="0" indent="0">
              <a:buNone/>
            </a:pPr>
            <a:r>
              <a:rPr lang="en-US" sz="2400" dirty="0" err="1" smtClean="0">
                <a:latin typeface="Courier New" panose="02070309020205020404" pitchFamily="49" charset="0"/>
                <a:cs typeface="Courier New" panose="02070309020205020404" pitchFamily="49" charset="0"/>
              </a:rPr>
              <a:t>hi.txt</a:t>
            </a:r>
            <a:r>
              <a:rPr lang="en-US" sz="2400" dirty="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hello.txt</a:t>
            </a: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mydir</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3298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Status</a:t>
            </a:r>
            <a:endParaRPr lang="en-US" dirty="0"/>
          </a:p>
        </p:txBody>
      </p:sp>
      <p:sp>
        <p:nvSpPr>
          <p:cNvPr id="4" name="TextBox 3"/>
          <p:cNvSpPr txBox="1"/>
          <p:nvPr/>
        </p:nvSpPr>
        <p:spPr>
          <a:xfrm>
            <a:off x="609600" y="2222500"/>
            <a:ext cx="8051800" cy="341632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solidFill>
                  <a:srgbClr val="FFFFFF"/>
                </a:solidFill>
                <a:latin typeface="Courier New" panose="02070309020205020404" pitchFamily="49" charset="0"/>
                <a:cs typeface="Courier New" panose="02070309020205020404" pitchFamily="49" charset="0"/>
              </a:rPr>
              <a:t>$ </a:t>
            </a:r>
            <a:r>
              <a:rPr lang="en-US" b="1" dirty="0" err="1">
                <a:solidFill>
                  <a:srgbClr val="FFFF00"/>
                </a:solidFill>
                <a:latin typeface="Courier New" panose="02070309020205020404" pitchFamily="49" charset="0"/>
                <a:cs typeface="Courier New" panose="02070309020205020404" pitchFamily="49" charset="0"/>
              </a:rPr>
              <a:t>git</a:t>
            </a:r>
            <a:r>
              <a:rPr lang="en-US" b="1" dirty="0">
                <a:solidFill>
                  <a:srgbClr val="FFFF00"/>
                </a:solidFill>
                <a:latin typeface="Courier New" panose="02070309020205020404" pitchFamily="49" charset="0"/>
                <a:cs typeface="Courier New" panose="02070309020205020404" pitchFamily="49" charset="0"/>
              </a:rPr>
              <a:t> status</a:t>
            </a:r>
          </a:p>
          <a:p>
            <a:r>
              <a:rPr lang="en-US" dirty="0">
                <a:solidFill>
                  <a:srgbClr val="FFFFFF"/>
                </a:solidFill>
                <a:latin typeface="Courier New" panose="02070309020205020404" pitchFamily="49" charset="0"/>
                <a:cs typeface="Courier New" panose="02070309020205020404" pitchFamily="49" charset="0"/>
              </a:rPr>
              <a:t>On branch master</a:t>
            </a:r>
          </a:p>
          <a:p>
            <a:r>
              <a:rPr lang="en-US" dirty="0">
                <a:solidFill>
                  <a:srgbClr val="FFFFFF"/>
                </a:solidFill>
                <a:latin typeface="Courier New" panose="02070309020205020404" pitchFamily="49" charset="0"/>
                <a:cs typeface="Courier New" panose="02070309020205020404" pitchFamily="49" charset="0"/>
              </a:rPr>
              <a:t>Your branch is up-to-date with </a:t>
            </a:r>
            <a:r>
              <a:rPr lang="en-US" dirty="0" smtClean="0">
                <a:solidFill>
                  <a:srgbClr val="FFFFFF"/>
                </a:solidFill>
                <a:latin typeface="Courier New" panose="02070309020205020404" pitchFamily="49" charset="0"/>
                <a:cs typeface="Courier New" panose="02070309020205020404" pitchFamily="49" charset="0"/>
              </a:rPr>
              <a:t>'origin/master'.</a:t>
            </a:r>
            <a:endParaRPr lang="en-US" dirty="0">
              <a:solidFill>
                <a:srgbClr val="FFFFFF"/>
              </a:solidFill>
              <a:latin typeface="Courier New" panose="02070309020205020404" pitchFamily="49" charset="0"/>
              <a:cs typeface="Courier New" panose="02070309020205020404" pitchFamily="49" charset="0"/>
            </a:endParaRPr>
          </a:p>
          <a:p>
            <a:r>
              <a:rPr lang="en-US" dirty="0">
                <a:solidFill>
                  <a:srgbClr val="FFFFFF"/>
                </a:solidFill>
                <a:latin typeface="Courier New" panose="02070309020205020404" pitchFamily="49" charset="0"/>
                <a:cs typeface="Courier New" panose="02070309020205020404" pitchFamily="49" charset="0"/>
              </a:rPr>
              <a:t>Untracked files:</a:t>
            </a:r>
          </a:p>
          <a:p>
            <a:r>
              <a:rPr lang="en-US" dirty="0">
                <a:solidFill>
                  <a:srgbClr val="FFFFFF"/>
                </a:solidFill>
                <a:latin typeface="Courier New" panose="02070309020205020404" pitchFamily="49" charset="0"/>
                <a:cs typeface="Courier New" panose="02070309020205020404" pitchFamily="49" charset="0"/>
              </a:rPr>
              <a:t>  (use </a:t>
            </a:r>
            <a:r>
              <a:rPr lang="en-US" dirty="0" smtClean="0">
                <a:solidFill>
                  <a:srgbClr val="FFFFFF"/>
                </a:solidFill>
                <a:latin typeface="Courier New" panose="02070309020205020404" pitchFamily="49" charset="0"/>
                <a:cs typeface="Courier New" panose="02070309020205020404" pitchFamily="49" charset="0"/>
              </a:rPr>
              <a:t>"</a:t>
            </a:r>
            <a:r>
              <a:rPr lang="en-US" dirty="0" err="1" smtClean="0">
                <a:solidFill>
                  <a:srgbClr val="FFFFFF"/>
                </a:solidFill>
                <a:latin typeface="Courier New" panose="02070309020205020404" pitchFamily="49" charset="0"/>
                <a:cs typeface="Courier New" panose="02070309020205020404" pitchFamily="49" charset="0"/>
              </a:rPr>
              <a:t>git</a:t>
            </a:r>
            <a:r>
              <a:rPr lang="en-US" dirty="0" smtClean="0">
                <a:solidFill>
                  <a:srgbClr val="FFFFFF"/>
                </a:solidFill>
                <a:latin typeface="Courier New" panose="02070309020205020404" pitchFamily="49" charset="0"/>
                <a:cs typeface="Courier New" panose="02070309020205020404" pitchFamily="49" charset="0"/>
              </a:rPr>
              <a:t> </a:t>
            </a:r>
            <a:r>
              <a:rPr lang="en-US" dirty="0">
                <a:solidFill>
                  <a:srgbClr val="FFFFFF"/>
                </a:solidFill>
                <a:latin typeface="Courier New" panose="02070309020205020404" pitchFamily="49" charset="0"/>
                <a:cs typeface="Courier New" panose="02070309020205020404" pitchFamily="49" charset="0"/>
              </a:rPr>
              <a:t>add &lt;file</a:t>
            </a:r>
            <a:r>
              <a:rPr lang="en-US" dirty="0" smtClean="0">
                <a:solidFill>
                  <a:srgbClr val="FFFFFF"/>
                </a:solidFill>
                <a:latin typeface="Courier New" panose="02070309020205020404" pitchFamily="49" charset="0"/>
                <a:cs typeface="Courier New" panose="02070309020205020404" pitchFamily="49" charset="0"/>
              </a:rPr>
              <a:t>&gt;..." </a:t>
            </a:r>
            <a:r>
              <a:rPr lang="en-US" dirty="0">
                <a:solidFill>
                  <a:srgbClr val="FFFFFF"/>
                </a:solidFill>
                <a:latin typeface="Courier New" panose="02070309020205020404" pitchFamily="49" charset="0"/>
                <a:cs typeface="Courier New" panose="02070309020205020404" pitchFamily="49" charset="0"/>
              </a:rPr>
              <a:t>to include in what will be committed)</a:t>
            </a:r>
          </a:p>
          <a:p>
            <a:endParaRPr lang="en-US" dirty="0">
              <a:solidFill>
                <a:srgbClr val="FFFFFF"/>
              </a:solidFill>
              <a:latin typeface="Courier New" panose="02070309020205020404" pitchFamily="49" charset="0"/>
              <a:cs typeface="Courier New" panose="02070309020205020404" pitchFamily="49" charset="0"/>
            </a:endParaRPr>
          </a:p>
          <a:p>
            <a:r>
              <a:rPr lang="en-US" dirty="0">
                <a:solidFill>
                  <a:srgbClr val="FFFFFF"/>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hi.txt</a:t>
            </a:r>
            <a:endParaRPr lang="en-US" dirty="0">
              <a:solidFill>
                <a:srgbClr val="FF0000"/>
              </a:solidFill>
              <a:latin typeface="Courier New" panose="02070309020205020404" pitchFamily="49" charset="0"/>
              <a:cs typeface="Courier New" panose="02070309020205020404" pitchFamily="49" charset="0"/>
            </a:endParaRPr>
          </a:p>
          <a:p>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mydir</a:t>
            </a:r>
            <a:r>
              <a:rPr lang="en-US" dirty="0">
                <a:solidFill>
                  <a:srgbClr val="FF0000"/>
                </a:solidFill>
                <a:latin typeface="Courier New" panose="02070309020205020404" pitchFamily="49" charset="0"/>
                <a:cs typeface="Courier New" panose="02070309020205020404" pitchFamily="49" charset="0"/>
              </a:rPr>
              <a:t>/</a:t>
            </a:r>
          </a:p>
          <a:p>
            <a:endParaRPr lang="en-US" dirty="0">
              <a:solidFill>
                <a:srgbClr val="FFFFFF"/>
              </a:solidFill>
              <a:latin typeface="Courier New" panose="02070309020205020404" pitchFamily="49" charset="0"/>
              <a:cs typeface="Courier New" panose="02070309020205020404" pitchFamily="49" charset="0"/>
            </a:endParaRPr>
          </a:p>
          <a:p>
            <a:r>
              <a:rPr lang="en-US" dirty="0">
                <a:solidFill>
                  <a:srgbClr val="FFFFFF"/>
                </a:solidFill>
                <a:latin typeface="Courier New" panose="02070309020205020404" pitchFamily="49" charset="0"/>
                <a:cs typeface="Courier New" panose="02070309020205020404" pitchFamily="49" charset="0"/>
              </a:rPr>
              <a:t>nothing added to commit but untracked files present (use </a:t>
            </a:r>
            <a:r>
              <a:rPr lang="en-US" dirty="0" smtClean="0">
                <a:solidFill>
                  <a:srgbClr val="FFFFFF"/>
                </a:solidFill>
                <a:latin typeface="Courier New" panose="02070309020205020404" pitchFamily="49" charset="0"/>
                <a:cs typeface="Courier New" panose="02070309020205020404" pitchFamily="49" charset="0"/>
              </a:rPr>
              <a:t>"</a:t>
            </a:r>
            <a:r>
              <a:rPr lang="en-US" dirty="0" err="1" smtClean="0">
                <a:solidFill>
                  <a:srgbClr val="FFFFFF"/>
                </a:solidFill>
                <a:latin typeface="Courier New" panose="02070309020205020404" pitchFamily="49" charset="0"/>
                <a:cs typeface="Courier New" panose="02070309020205020404" pitchFamily="49" charset="0"/>
              </a:rPr>
              <a:t>git</a:t>
            </a:r>
            <a:r>
              <a:rPr lang="en-US" dirty="0" smtClean="0">
                <a:solidFill>
                  <a:srgbClr val="FFFFFF"/>
                </a:solidFill>
                <a:latin typeface="Courier New" panose="02070309020205020404" pitchFamily="49" charset="0"/>
                <a:cs typeface="Courier New" panose="02070309020205020404" pitchFamily="49" charset="0"/>
              </a:rPr>
              <a:t> add" </a:t>
            </a:r>
            <a:r>
              <a:rPr lang="en-US" dirty="0">
                <a:solidFill>
                  <a:srgbClr val="FFFFFF"/>
                </a:solidFill>
                <a:latin typeface="Courier New" panose="02070309020205020404" pitchFamily="49" charset="0"/>
                <a:cs typeface="Courier New" panose="02070309020205020404" pitchFamily="49" charset="0"/>
              </a:rPr>
              <a:t>to track)</a:t>
            </a:r>
          </a:p>
        </p:txBody>
      </p:sp>
      <p:sp>
        <p:nvSpPr>
          <p:cNvPr id="6" name="TextBox 5"/>
          <p:cNvSpPr txBox="1"/>
          <p:nvPr/>
        </p:nvSpPr>
        <p:spPr>
          <a:xfrm>
            <a:off x="609600" y="1516152"/>
            <a:ext cx="4343400" cy="400110"/>
          </a:xfrm>
          <a:prstGeom prst="rect">
            <a:avLst/>
          </a:prstGeom>
          <a:noFill/>
        </p:spPr>
        <p:txBody>
          <a:bodyPr wrap="square" rtlCol="0">
            <a:spAutoFit/>
          </a:bodyPr>
          <a:lstStyle/>
          <a:p>
            <a:r>
              <a:rPr lang="en-US" sz="2000" dirty="0" smtClean="0">
                <a:latin typeface="+mn-lt"/>
              </a:rPr>
              <a:t>Use to see what stage files are at</a:t>
            </a:r>
            <a:endParaRPr lang="en-US" sz="2000" dirty="0">
              <a:latin typeface="+mn-lt"/>
            </a:endParaRPr>
          </a:p>
        </p:txBody>
      </p:sp>
    </p:spTree>
    <p:extLst>
      <p:ext uri="{BB962C8B-B14F-4D97-AF65-F5344CB8AC3E}">
        <p14:creationId xmlns:p14="http://schemas.microsoft.com/office/powerpoint/2010/main" val="2920327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a:t>
            </a:r>
            <a:endParaRPr lang="en-US" dirty="0"/>
          </a:p>
        </p:txBody>
      </p:sp>
      <p:sp>
        <p:nvSpPr>
          <p:cNvPr id="3" name="Content Placeholder 2"/>
          <p:cNvSpPr>
            <a:spLocks noGrp="1"/>
          </p:cNvSpPr>
          <p:nvPr>
            <p:ph idx="1"/>
          </p:nvPr>
        </p:nvSpPr>
        <p:spPr>
          <a:xfrm>
            <a:off x="457200" y="2171701"/>
            <a:ext cx="8229600" cy="3340099"/>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add .</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status</a:t>
            </a:r>
          </a:p>
          <a:p>
            <a:pPr marL="0" indent="0">
              <a:buNone/>
            </a:pPr>
            <a:r>
              <a:rPr lang="en-US" sz="1800" dirty="0">
                <a:latin typeface="Courier New" panose="02070309020205020404" pitchFamily="49" charset="0"/>
                <a:cs typeface="Courier New" panose="02070309020205020404" pitchFamily="49" charset="0"/>
              </a:rPr>
              <a:t>On branch master</a:t>
            </a:r>
          </a:p>
          <a:p>
            <a:pPr marL="0" indent="0">
              <a:buNone/>
            </a:pPr>
            <a:r>
              <a:rPr lang="en-US" sz="1800" dirty="0">
                <a:latin typeface="Courier New" panose="02070309020205020404" pitchFamily="49" charset="0"/>
                <a:cs typeface="Courier New" panose="02070309020205020404" pitchFamily="49" charset="0"/>
              </a:rPr>
              <a:t>Your branch is up-to-date with </a:t>
            </a:r>
            <a:r>
              <a:rPr lang="en-US" sz="1800" dirty="0" smtClean="0">
                <a:latin typeface="Courier New" panose="02070309020205020404" pitchFamily="49" charset="0"/>
                <a:cs typeface="Courier New" panose="02070309020205020404" pitchFamily="49" charset="0"/>
              </a:rPr>
              <a:t>'origin/master'.</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Changes to be committed:</a:t>
            </a:r>
          </a:p>
          <a:p>
            <a:pPr marL="0" indent="0">
              <a:buNone/>
            </a:pPr>
            <a:r>
              <a:rPr lang="en-US" sz="1800" dirty="0">
                <a:latin typeface="Courier New" panose="02070309020205020404" pitchFamily="49" charset="0"/>
                <a:cs typeface="Courier New" panose="02070309020205020404" pitchFamily="49" charset="0"/>
              </a:rPr>
              <a:t>  (use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git</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reset HEAD &lt;file</a:t>
            </a:r>
            <a:r>
              <a:rPr lang="en-US" sz="1800" dirty="0" smtClean="0">
                <a:latin typeface="Courier New" panose="02070309020205020404" pitchFamily="49" charset="0"/>
                <a:cs typeface="Courier New" panose="02070309020205020404" pitchFamily="49" charset="0"/>
              </a:rPr>
              <a:t>&gt;..." </a:t>
            </a:r>
            <a:r>
              <a:rPr lang="en-US" sz="1800" dirty="0">
                <a:latin typeface="Courier New" panose="02070309020205020404" pitchFamily="49" charset="0"/>
                <a:cs typeface="Courier New" panose="02070309020205020404" pitchFamily="49" charset="0"/>
              </a:rPr>
              <a:t>to </a:t>
            </a:r>
            <a:r>
              <a:rPr lang="en-US" sz="1800" dirty="0" err="1">
                <a:latin typeface="Courier New" panose="02070309020205020404" pitchFamily="49" charset="0"/>
                <a:cs typeface="Courier New" panose="02070309020205020404" pitchFamily="49" charset="0"/>
              </a:rPr>
              <a:t>unstage</a:t>
            </a:r>
            <a:r>
              <a:rPr lang="en-US" sz="1800" dirty="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a:solidFill>
                  <a:srgbClr val="66FA66"/>
                </a:solidFill>
                <a:latin typeface="Courier New" panose="02070309020205020404" pitchFamily="49" charset="0"/>
                <a:cs typeface="Courier New" panose="02070309020205020404" pitchFamily="49" charset="0"/>
              </a:rPr>
              <a:t>new file:   </a:t>
            </a:r>
            <a:r>
              <a:rPr lang="en-US" sz="1800" dirty="0" err="1">
                <a:solidFill>
                  <a:srgbClr val="66FA66"/>
                </a:solidFill>
                <a:latin typeface="Courier New" panose="02070309020205020404" pitchFamily="49" charset="0"/>
                <a:cs typeface="Courier New" panose="02070309020205020404" pitchFamily="49" charset="0"/>
              </a:rPr>
              <a:t>hi.txt</a:t>
            </a:r>
            <a:endParaRPr lang="en-US" sz="1800" dirty="0">
              <a:solidFill>
                <a:srgbClr val="66FA66"/>
              </a:solidFill>
              <a:latin typeface="Courier New" panose="02070309020205020404" pitchFamily="49" charset="0"/>
              <a:cs typeface="Courier New" panose="02070309020205020404" pitchFamily="49" charset="0"/>
            </a:endParaRPr>
          </a:p>
          <a:p>
            <a:pPr marL="0" indent="0">
              <a:buNone/>
            </a:pPr>
            <a:r>
              <a:rPr lang="en-US" sz="1800" dirty="0">
                <a:solidFill>
                  <a:srgbClr val="66FA66"/>
                </a:solidFill>
                <a:latin typeface="Courier New" panose="02070309020205020404" pitchFamily="49" charset="0"/>
                <a:cs typeface="Courier New" panose="02070309020205020404" pitchFamily="49" charset="0"/>
              </a:rPr>
              <a:t>	new file:   </a:t>
            </a:r>
            <a:r>
              <a:rPr lang="en-US" sz="1800" dirty="0" err="1">
                <a:solidFill>
                  <a:srgbClr val="66FA66"/>
                </a:solidFill>
                <a:latin typeface="Courier New" panose="02070309020205020404" pitchFamily="49" charset="0"/>
                <a:cs typeface="Courier New" panose="02070309020205020404" pitchFamily="49" charset="0"/>
              </a:rPr>
              <a:t>mydir</a:t>
            </a:r>
            <a:r>
              <a:rPr lang="en-US" sz="1800" dirty="0">
                <a:solidFill>
                  <a:srgbClr val="66FA66"/>
                </a:solidFill>
                <a:latin typeface="Courier New" panose="02070309020205020404" pitchFamily="49" charset="0"/>
                <a:cs typeface="Courier New" panose="02070309020205020404" pitchFamily="49" charset="0"/>
              </a:rPr>
              <a:t>/t1.txt</a:t>
            </a:r>
          </a:p>
          <a:p>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1331074"/>
            <a:ext cx="6045200" cy="707886"/>
          </a:xfrm>
          <a:prstGeom prst="rect">
            <a:avLst/>
          </a:prstGeom>
          <a:noFill/>
        </p:spPr>
        <p:txBody>
          <a:bodyPr wrap="square" rtlCol="0">
            <a:spAutoFit/>
          </a:bodyPr>
          <a:lstStyle/>
          <a:p>
            <a:r>
              <a:rPr lang="en-US" sz="2000" dirty="0" smtClean="0">
                <a:latin typeface="+mn-lt"/>
              </a:rPr>
              <a:t>Adding files tells </a:t>
            </a:r>
            <a:r>
              <a:rPr lang="en-US" sz="2000" dirty="0" err="1" smtClean="0">
                <a:latin typeface="+mn-lt"/>
              </a:rPr>
              <a:t>git</a:t>
            </a:r>
            <a:r>
              <a:rPr lang="en-US" sz="2000" dirty="0" smtClean="0">
                <a:latin typeface="+mn-lt"/>
              </a:rPr>
              <a:t> to start looking after them or add a new version if it already knows about it.</a:t>
            </a:r>
            <a:endParaRPr lang="en-US" sz="2000" dirty="0">
              <a:latin typeface="+mn-lt"/>
            </a:endParaRPr>
          </a:p>
        </p:txBody>
      </p:sp>
    </p:spTree>
    <p:extLst>
      <p:ext uri="{BB962C8B-B14F-4D97-AF65-F5344CB8AC3E}">
        <p14:creationId xmlns:p14="http://schemas.microsoft.com/office/powerpoint/2010/main" val="2983270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dd another file</a:t>
            </a:r>
            <a:endParaRPr lang="en-US" dirty="0"/>
          </a:p>
        </p:txBody>
      </p:sp>
      <p:sp>
        <p:nvSpPr>
          <p:cNvPr id="3" name="Content Placeholder 2"/>
          <p:cNvSpPr>
            <a:spLocks noGrp="1"/>
          </p:cNvSpPr>
          <p:nvPr>
            <p:ph idx="1"/>
          </p:nvPr>
        </p:nvSpPr>
        <p:spPr>
          <a:xfrm>
            <a:off x="457200" y="1955801"/>
            <a:ext cx="8229600" cy="4064000"/>
          </a:xfrm>
        </p:spPr>
        <p:style>
          <a:lnRef idx="2">
            <a:schemeClr val="dk1">
              <a:shade val="50000"/>
            </a:schemeClr>
          </a:lnRef>
          <a:fillRef idx="1">
            <a:schemeClr val="dk1"/>
          </a:fillRef>
          <a:effectRef idx="0">
            <a:schemeClr val="dk1"/>
          </a:effectRef>
          <a:fontRef idx="minor">
            <a:schemeClr val="lt1"/>
          </a:fontRef>
        </p:style>
        <p:txBody>
          <a:bodyPr>
            <a:normAutofit lnSpcReduction="10000"/>
          </a:bodyPr>
          <a:lstStyle/>
          <a:p>
            <a:pPr marL="0" indent="0">
              <a:buNone/>
            </a:pPr>
            <a:r>
              <a:rPr lang="en-US" sz="1800" dirty="0" smtClean="0">
                <a:latin typeface="Courier New" panose="02070309020205020404" pitchFamily="49" charset="0"/>
                <a:cs typeface="Courier New" panose="02070309020205020404" pitchFamily="49" charset="0"/>
              </a:rPr>
              <a:t>$ </a:t>
            </a:r>
            <a:r>
              <a:rPr lang="en-US" sz="1800" b="1" dirty="0">
                <a:solidFill>
                  <a:srgbClr val="FFFF00"/>
                </a:solidFill>
                <a:latin typeface="Courier New" panose="02070309020205020404" pitchFamily="49" charset="0"/>
                <a:cs typeface="Courier New" panose="02070309020205020404" pitchFamily="49" charset="0"/>
              </a:rPr>
              <a:t>echo </a:t>
            </a:r>
            <a:r>
              <a:rPr lang="en-US" sz="1800" b="1" dirty="0" smtClean="0">
                <a:solidFill>
                  <a:srgbClr val="FFFF00"/>
                </a:solidFill>
                <a:latin typeface="Courier New" panose="02070309020205020404" pitchFamily="49" charset="0"/>
                <a:cs typeface="Courier New" panose="02070309020205020404" pitchFamily="49" charset="0"/>
              </a:rPr>
              <a:t>"testing..." </a:t>
            </a:r>
            <a:r>
              <a:rPr lang="en-US" sz="1800" b="1" dirty="0">
                <a:solidFill>
                  <a:srgbClr val="FFFF00"/>
                </a:solidFill>
                <a:latin typeface="Courier New" panose="02070309020205020404" pitchFamily="49" charset="0"/>
                <a:cs typeface="Courier New" panose="02070309020205020404" pitchFamily="49" charset="0"/>
              </a:rPr>
              <a:t>&gt; </a:t>
            </a:r>
            <a:r>
              <a:rPr lang="en-US" sz="1800" b="1" dirty="0" err="1">
                <a:solidFill>
                  <a:srgbClr val="FFFF00"/>
                </a:solidFill>
                <a:latin typeface="Courier New" panose="02070309020205020404" pitchFamily="49" charset="0"/>
                <a:cs typeface="Courier New" panose="02070309020205020404" pitchFamily="49" charset="0"/>
              </a:rPr>
              <a:t>mydir</a:t>
            </a:r>
            <a:r>
              <a:rPr lang="en-US" sz="1800" b="1" dirty="0">
                <a:solidFill>
                  <a:srgbClr val="FFFF00"/>
                </a:solidFill>
                <a:latin typeface="Courier New" panose="02070309020205020404" pitchFamily="49" charset="0"/>
                <a:cs typeface="Courier New" panose="02070309020205020404" pitchFamily="49" charset="0"/>
              </a:rPr>
              <a:t>/t2.txt</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add </a:t>
            </a:r>
            <a:r>
              <a:rPr lang="en-US" sz="1800" b="1" dirty="0" err="1">
                <a:solidFill>
                  <a:srgbClr val="FFFF00"/>
                </a:solidFill>
                <a:latin typeface="Courier New" panose="02070309020205020404" pitchFamily="49" charset="0"/>
                <a:cs typeface="Courier New" panose="02070309020205020404" pitchFamily="49" charset="0"/>
              </a:rPr>
              <a:t>mydir</a:t>
            </a:r>
            <a:r>
              <a:rPr lang="en-US" sz="1800" b="1" dirty="0">
                <a:solidFill>
                  <a:srgbClr val="FFFF00"/>
                </a:solidFill>
                <a:latin typeface="Courier New" panose="02070309020205020404" pitchFamily="49" charset="0"/>
                <a:cs typeface="Courier New" panose="02070309020205020404" pitchFamily="49" charset="0"/>
              </a:rPr>
              <a:t>/t2.txt </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status</a:t>
            </a:r>
          </a:p>
          <a:p>
            <a:pPr marL="0" indent="0">
              <a:buNone/>
            </a:pPr>
            <a:r>
              <a:rPr lang="en-US" sz="1800" dirty="0">
                <a:latin typeface="Courier New" panose="02070309020205020404" pitchFamily="49" charset="0"/>
                <a:cs typeface="Courier New" panose="02070309020205020404" pitchFamily="49" charset="0"/>
              </a:rPr>
              <a:t>On branch master</a:t>
            </a:r>
          </a:p>
          <a:p>
            <a:pPr marL="0" indent="0">
              <a:buNone/>
            </a:pPr>
            <a:r>
              <a:rPr lang="en-US" sz="1800" dirty="0">
                <a:latin typeface="Courier New" panose="02070309020205020404" pitchFamily="49" charset="0"/>
                <a:cs typeface="Courier New" panose="02070309020205020404" pitchFamily="49" charset="0"/>
              </a:rPr>
              <a:t>Your branch is up-to-date with </a:t>
            </a:r>
            <a:r>
              <a:rPr lang="en-US" sz="1800" dirty="0" smtClean="0">
                <a:latin typeface="Courier New" panose="02070309020205020404" pitchFamily="49" charset="0"/>
                <a:cs typeface="Courier New" panose="02070309020205020404" pitchFamily="49" charset="0"/>
              </a:rPr>
              <a:t>'origin/master'.</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Changes to be committed:</a:t>
            </a:r>
          </a:p>
          <a:p>
            <a:pPr marL="0" indent="0">
              <a:buNone/>
            </a:pPr>
            <a:r>
              <a:rPr lang="en-US" sz="1800" dirty="0">
                <a:latin typeface="Courier New" panose="02070309020205020404" pitchFamily="49" charset="0"/>
                <a:cs typeface="Courier New" panose="02070309020205020404" pitchFamily="49" charset="0"/>
              </a:rPr>
              <a:t>  (use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git</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reset HEAD &lt;file</a:t>
            </a:r>
            <a:r>
              <a:rPr lang="en-US" sz="1800" dirty="0" smtClean="0">
                <a:latin typeface="Courier New" panose="02070309020205020404" pitchFamily="49" charset="0"/>
                <a:cs typeface="Courier New" panose="02070309020205020404" pitchFamily="49" charset="0"/>
              </a:rPr>
              <a:t>&gt;..." </a:t>
            </a:r>
            <a:r>
              <a:rPr lang="en-US" sz="1800" dirty="0">
                <a:latin typeface="Courier New" panose="02070309020205020404" pitchFamily="49" charset="0"/>
                <a:cs typeface="Courier New" panose="02070309020205020404" pitchFamily="49" charset="0"/>
              </a:rPr>
              <a:t>to </a:t>
            </a:r>
            <a:r>
              <a:rPr lang="en-US" sz="1800" dirty="0" err="1">
                <a:latin typeface="Courier New" panose="02070309020205020404" pitchFamily="49" charset="0"/>
                <a:cs typeface="Courier New" panose="02070309020205020404" pitchFamily="49" charset="0"/>
              </a:rPr>
              <a:t>unstage</a:t>
            </a:r>
            <a:r>
              <a:rPr lang="en-US" sz="1800" dirty="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a:solidFill>
                  <a:srgbClr val="66FA66"/>
                </a:solidFill>
                <a:latin typeface="Courier New" panose="02070309020205020404" pitchFamily="49" charset="0"/>
                <a:cs typeface="Courier New" panose="02070309020205020404" pitchFamily="49" charset="0"/>
              </a:rPr>
              <a:t>new file:   </a:t>
            </a:r>
            <a:r>
              <a:rPr lang="en-US" sz="1800" dirty="0" err="1">
                <a:solidFill>
                  <a:srgbClr val="66FA66"/>
                </a:solidFill>
                <a:latin typeface="Courier New" panose="02070309020205020404" pitchFamily="49" charset="0"/>
                <a:cs typeface="Courier New" panose="02070309020205020404" pitchFamily="49" charset="0"/>
              </a:rPr>
              <a:t>hi.txt</a:t>
            </a:r>
            <a:endParaRPr lang="en-US" sz="1800" dirty="0">
              <a:solidFill>
                <a:srgbClr val="66FA66"/>
              </a:solidFill>
              <a:latin typeface="Courier New" panose="02070309020205020404" pitchFamily="49" charset="0"/>
              <a:cs typeface="Courier New" panose="02070309020205020404" pitchFamily="49" charset="0"/>
            </a:endParaRPr>
          </a:p>
          <a:p>
            <a:pPr marL="0" indent="0">
              <a:buNone/>
            </a:pPr>
            <a:r>
              <a:rPr lang="en-US" sz="1800" dirty="0">
                <a:solidFill>
                  <a:srgbClr val="66FA66"/>
                </a:solidFill>
                <a:latin typeface="Courier New" panose="02070309020205020404" pitchFamily="49" charset="0"/>
                <a:cs typeface="Courier New" panose="02070309020205020404" pitchFamily="49" charset="0"/>
              </a:rPr>
              <a:t>	new file:   </a:t>
            </a:r>
            <a:r>
              <a:rPr lang="en-US" sz="1800" dirty="0" err="1">
                <a:solidFill>
                  <a:srgbClr val="66FA66"/>
                </a:solidFill>
                <a:latin typeface="Courier New" panose="02070309020205020404" pitchFamily="49" charset="0"/>
                <a:cs typeface="Courier New" panose="02070309020205020404" pitchFamily="49" charset="0"/>
              </a:rPr>
              <a:t>mydir</a:t>
            </a:r>
            <a:r>
              <a:rPr lang="en-US" sz="1800" dirty="0">
                <a:solidFill>
                  <a:srgbClr val="66FA66"/>
                </a:solidFill>
                <a:latin typeface="Courier New" panose="02070309020205020404" pitchFamily="49" charset="0"/>
                <a:cs typeface="Courier New" panose="02070309020205020404" pitchFamily="49" charset="0"/>
              </a:rPr>
              <a:t>/t1.txt</a:t>
            </a:r>
          </a:p>
          <a:p>
            <a:pPr marL="0" indent="0">
              <a:buNone/>
            </a:pPr>
            <a:r>
              <a:rPr lang="en-US" sz="1800" dirty="0">
                <a:solidFill>
                  <a:srgbClr val="66FA66"/>
                </a:solidFill>
                <a:latin typeface="Courier New" panose="02070309020205020404" pitchFamily="49" charset="0"/>
                <a:cs typeface="Courier New" panose="02070309020205020404" pitchFamily="49" charset="0"/>
              </a:rPr>
              <a:t>	new file:   </a:t>
            </a:r>
            <a:r>
              <a:rPr lang="en-US" sz="1800" dirty="0" err="1">
                <a:solidFill>
                  <a:srgbClr val="66FA66"/>
                </a:solidFill>
                <a:latin typeface="Courier New" panose="02070309020205020404" pitchFamily="49" charset="0"/>
                <a:cs typeface="Courier New" panose="02070309020205020404" pitchFamily="49" charset="0"/>
              </a:rPr>
              <a:t>mydir</a:t>
            </a:r>
            <a:r>
              <a:rPr lang="en-US" sz="1800" dirty="0">
                <a:solidFill>
                  <a:srgbClr val="66FA66"/>
                </a:solidFill>
                <a:latin typeface="Courier New" panose="02070309020205020404" pitchFamily="49" charset="0"/>
                <a:cs typeface="Courier New" panose="02070309020205020404" pitchFamily="49" charset="0"/>
              </a:rPr>
              <a:t>/t2.txt</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4" name="TextBox 3"/>
          <p:cNvSpPr txBox="1"/>
          <p:nvPr/>
        </p:nvSpPr>
        <p:spPr>
          <a:xfrm>
            <a:off x="457200" y="1286609"/>
            <a:ext cx="8293100" cy="400110"/>
          </a:xfrm>
          <a:prstGeom prst="rect">
            <a:avLst/>
          </a:prstGeom>
          <a:noFill/>
        </p:spPr>
        <p:txBody>
          <a:bodyPr wrap="square" rtlCol="0">
            <a:spAutoFit/>
          </a:bodyPr>
          <a:lstStyle/>
          <a:p>
            <a:r>
              <a:rPr lang="en-US" sz="2000" dirty="0" smtClean="0">
                <a:latin typeface="+mn-lt"/>
              </a:rPr>
              <a:t>These files are all staged to go into the repository, but are not committed yet.</a:t>
            </a:r>
            <a:endParaRPr lang="en-US" sz="2000" dirty="0">
              <a:latin typeface="+mn-lt"/>
            </a:endParaRPr>
          </a:p>
        </p:txBody>
      </p:sp>
    </p:spTree>
    <p:extLst>
      <p:ext uri="{BB962C8B-B14F-4D97-AF65-F5344CB8AC3E}">
        <p14:creationId xmlns:p14="http://schemas.microsoft.com/office/powerpoint/2010/main" val="2616453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commit </a:t>
            </a:r>
            <a:endParaRPr lang="en-US" dirty="0"/>
          </a:p>
        </p:txBody>
      </p:sp>
      <p:sp>
        <p:nvSpPr>
          <p:cNvPr id="3" name="Content Placeholder 2"/>
          <p:cNvSpPr>
            <a:spLocks noGrp="1"/>
          </p:cNvSpPr>
          <p:nvPr>
            <p:ph idx="1"/>
          </p:nvPr>
        </p:nvSpPr>
        <p:spPr>
          <a:xfrm>
            <a:off x="469900" y="1930547"/>
            <a:ext cx="8229600" cy="4038600"/>
          </a:xfrm>
        </p:spPr>
        <p:style>
          <a:lnRef idx="2">
            <a:schemeClr val="dk1">
              <a:shade val="50000"/>
            </a:schemeClr>
          </a:lnRef>
          <a:fillRef idx="1">
            <a:schemeClr val="dk1"/>
          </a:fillRef>
          <a:effectRef idx="0">
            <a:schemeClr val="dk1"/>
          </a:effectRef>
          <a:fontRef idx="minor">
            <a:schemeClr val="lt1"/>
          </a:fontRef>
        </p:style>
        <p:txBody>
          <a:bodyPr>
            <a:normAutofit fontScale="92500" lnSpcReduction="10000"/>
          </a:bodyPr>
          <a:lstStyle/>
          <a:p>
            <a:pPr marL="0" indent="0">
              <a:buNone/>
            </a:pPr>
            <a:r>
              <a:rPr lang="en-US" sz="1800" dirty="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commit -m </a:t>
            </a:r>
            <a:r>
              <a:rPr lang="en-US" sz="1800" b="1" dirty="0" smtClean="0">
                <a:solidFill>
                  <a:srgbClr val="FFFF00"/>
                </a:solidFill>
                <a:latin typeface="Courier New" panose="02070309020205020404" pitchFamily="49" charset="0"/>
                <a:cs typeface="Courier New" panose="02070309020205020404" pitchFamily="49" charset="0"/>
              </a:rPr>
              <a:t>'Adding </a:t>
            </a:r>
            <a:r>
              <a:rPr lang="en-US" sz="1800" b="1" dirty="0">
                <a:solidFill>
                  <a:srgbClr val="FFFF00"/>
                </a:solidFill>
                <a:latin typeface="Courier New" panose="02070309020205020404" pitchFamily="49" charset="0"/>
                <a:cs typeface="Courier New" panose="02070309020205020404" pitchFamily="49" charset="0"/>
              </a:rPr>
              <a:t>my new greetings </a:t>
            </a:r>
            <a:r>
              <a:rPr lang="en-US" sz="1800" b="1" dirty="0" smtClean="0">
                <a:solidFill>
                  <a:srgbClr val="FFFF00"/>
                </a:solidFill>
                <a:latin typeface="Courier New" panose="02070309020205020404" pitchFamily="49" charset="0"/>
                <a:cs typeface="Courier New" panose="02070309020205020404" pitchFamily="49" charset="0"/>
              </a:rPr>
              <a:t>files'</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[master fe70026] Adding my new greetings files</a:t>
            </a:r>
          </a:p>
          <a:p>
            <a:pPr marL="0" indent="0">
              <a:buNone/>
            </a:pPr>
            <a:r>
              <a:rPr lang="en-US" sz="1800" dirty="0">
                <a:latin typeface="Courier New" panose="02070309020205020404" pitchFamily="49" charset="0"/>
                <a:cs typeface="Courier New" panose="02070309020205020404" pitchFamily="49" charset="0"/>
              </a:rPr>
              <a:t> 3 files changed, 3 insertions(+)</a:t>
            </a:r>
          </a:p>
          <a:p>
            <a:pPr marL="0" indent="0">
              <a:buNone/>
            </a:pPr>
            <a:r>
              <a:rPr lang="en-US" sz="1800" dirty="0">
                <a:latin typeface="Courier New" panose="02070309020205020404" pitchFamily="49" charset="0"/>
                <a:cs typeface="Courier New" panose="02070309020205020404" pitchFamily="49" charset="0"/>
              </a:rPr>
              <a:t> create mode 100644 </a:t>
            </a:r>
            <a:r>
              <a:rPr lang="en-US" sz="1800" dirty="0" err="1">
                <a:latin typeface="Courier New" panose="02070309020205020404" pitchFamily="49" charset="0"/>
                <a:cs typeface="Courier New" panose="02070309020205020404" pitchFamily="49" charset="0"/>
              </a:rPr>
              <a:t>hi.txt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create mode 100644 </a:t>
            </a:r>
            <a:r>
              <a:rPr lang="en-US" sz="1800" dirty="0" err="1">
                <a:latin typeface="Courier New" panose="02070309020205020404" pitchFamily="49" charset="0"/>
                <a:cs typeface="Courier New" panose="02070309020205020404" pitchFamily="49" charset="0"/>
              </a:rPr>
              <a:t>mydir</a:t>
            </a:r>
            <a:r>
              <a:rPr lang="en-US" sz="1800" dirty="0">
                <a:latin typeface="Courier New" panose="02070309020205020404" pitchFamily="49" charset="0"/>
                <a:cs typeface="Courier New" panose="02070309020205020404" pitchFamily="49" charset="0"/>
              </a:rPr>
              <a:t>/t1.txt</a:t>
            </a:r>
          </a:p>
          <a:p>
            <a:pPr marL="0" indent="0">
              <a:buNone/>
            </a:pPr>
            <a:r>
              <a:rPr lang="en-US" sz="1800" dirty="0">
                <a:latin typeface="Courier New" panose="02070309020205020404" pitchFamily="49" charset="0"/>
                <a:cs typeface="Courier New" panose="02070309020205020404" pitchFamily="49" charset="0"/>
              </a:rPr>
              <a:t> create mode 100644 </a:t>
            </a:r>
            <a:r>
              <a:rPr lang="en-US" sz="1800" dirty="0" err="1">
                <a:latin typeface="Courier New" panose="02070309020205020404" pitchFamily="49" charset="0"/>
                <a:cs typeface="Courier New" panose="02070309020205020404" pitchFamily="49" charset="0"/>
              </a:rPr>
              <a:t>mydir</a:t>
            </a:r>
            <a:r>
              <a:rPr lang="en-US" sz="1800" dirty="0">
                <a:latin typeface="Courier New" panose="02070309020205020404" pitchFamily="49" charset="0"/>
                <a:cs typeface="Courier New" panose="02070309020205020404" pitchFamily="49" charset="0"/>
              </a:rPr>
              <a:t>/t2.txt</a:t>
            </a:r>
          </a:p>
          <a:p>
            <a:pPr marL="0" indent="0">
              <a:buNone/>
            </a:pPr>
            <a:endParaRPr lang="en-US" sz="1800" dirty="0" smtClean="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status</a:t>
            </a:r>
          </a:p>
          <a:p>
            <a:pPr marL="0" indent="0">
              <a:buNone/>
            </a:pPr>
            <a:r>
              <a:rPr lang="en-US" sz="1800" dirty="0">
                <a:latin typeface="Courier New" panose="02070309020205020404" pitchFamily="49" charset="0"/>
                <a:cs typeface="Courier New" panose="02070309020205020404" pitchFamily="49" charset="0"/>
              </a:rPr>
              <a:t>On branch master</a:t>
            </a:r>
          </a:p>
          <a:p>
            <a:pPr marL="0" indent="0">
              <a:buNone/>
            </a:pPr>
            <a:r>
              <a:rPr lang="en-US" sz="1800" dirty="0">
                <a:latin typeface="Courier New" panose="02070309020205020404" pitchFamily="49" charset="0"/>
                <a:cs typeface="Courier New" panose="02070309020205020404" pitchFamily="49" charset="0"/>
              </a:rPr>
              <a:t>Your branch is ahead of </a:t>
            </a:r>
            <a:r>
              <a:rPr lang="en-US" sz="1800" dirty="0" smtClean="0">
                <a:latin typeface="Courier New" panose="02070309020205020404" pitchFamily="49" charset="0"/>
                <a:cs typeface="Courier New" panose="02070309020205020404" pitchFamily="49" charset="0"/>
              </a:rPr>
              <a:t>'origin/master' </a:t>
            </a:r>
            <a:r>
              <a:rPr lang="en-US" sz="1800" dirty="0">
                <a:latin typeface="Courier New" panose="02070309020205020404" pitchFamily="49" charset="0"/>
                <a:cs typeface="Courier New" panose="02070309020205020404" pitchFamily="49" charset="0"/>
              </a:rPr>
              <a:t>by 1 commit.</a:t>
            </a:r>
          </a:p>
          <a:p>
            <a:pPr marL="0" indent="0">
              <a:buNone/>
            </a:pPr>
            <a:r>
              <a:rPr lang="en-US" sz="1800" dirty="0">
                <a:latin typeface="Courier New" panose="02070309020205020404" pitchFamily="49" charset="0"/>
                <a:cs typeface="Courier New" panose="02070309020205020404" pitchFamily="49" charset="0"/>
              </a:rPr>
              <a:t>  (use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git</a:t>
            </a:r>
            <a:r>
              <a:rPr lang="en-US" sz="1800" dirty="0" smtClean="0">
                <a:latin typeface="Courier New" panose="02070309020205020404" pitchFamily="49" charset="0"/>
                <a:cs typeface="Courier New" panose="02070309020205020404" pitchFamily="49" charset="0"/>
              </a:rPr>
              <a:t> push" </a:t>
            </a:r>
            <a:r>
              <a:rPr lang="en-US" sz="1800" dirty="0">
                <a:latin typeface="Courier New" panose="02070309020205020404" pitchFamily="49" charset="0"/>
                <a:cs typeface="Courier New" panose="02070309020205020404" pitchFamily="49" charset="0"/>
              </a:rPr>
              <a:t>to publish your local commits)</a:t>
            </a:r>
          </a:p>
          <a:p>
            <a:pPr marL="0" indent="0">
              <a:buNone/>
            </a:pPr>
            <a:r>
              <a:rPr lang="en-US" sz="1800" dirty="0">
                <a:latin typeface="Courier New" panose="02070309020205020404" pitchFamily="49" charset="0"/>
                <a:cs typeface="Courier New" panose="02070309020205020404" pitchFamily="49" charset="0"/>
              </a:rPr>
              <a:t>nothing to commit, working tree clean</a:t>
            </a:r>
          </a:p>
        </p:txBody>
      </p:sp>
      <p:sp>
        <p:nvSpPr>
          <p:cNvPr id="4" name="TextBox 3"/>
          <p:cNvSpPr txBox="1"/>
          <p:nvPr/>
        </p:nvSpPr>
        <p:spPr>
          <a:xfrm>
            <a:off x="457200" y="1239749"/>
            <a:ext cx="8293100" cy="707886"/>
          </a:xfrm>
          <a:prstGeom prst="rect">
            <a:avLst/>
          </a:prstGeom>
          <a:noFill/>
        </p:spPr>
        <p:txBody>
          <a:bodyPr wrap="square" rtlCol="0">
            <a:spAutoFit/>
          </a:bodyPr>
          <a:lstStyle/>
          <a:p>
            <a:r>
              <a:rPr lang="en-US" sz="2000" dirty="0" smtClean="0">
                <a:latin typeface="+mn-lt"/>
              </a:rPr>
              <a:t>Now the files are in the local repository. The working tree is the same as repository. </a:t>
            </a:r>
            <a:endParaRPr lang="en-US" sz="2000" dirty="0">
              <a:latin typeface="+mn-lt"/>
            </a:endParaRPr>
          </a:p>
        </p:txBody>
      </p:sp>
    </p:spTree>
    <p:extLst>
      <p:ext uri="{BB962C8B-B14F-4D97-AF65-F5344CB8AC3E}">
        <p14:creationId xmlns:p14="http://schemas.microsoft.com/office/powerpoint/2010/main" val="2525722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the new version back to </a:t>
            </a:r>
            <a:r>
              <a:rPr lang="en-US" dirty="0" err="1" smtClean="0"/>
              <a:t>Github</a:t>
            </a:r>
            <a:endParaRPr lang="en-US" dirty="0"/>
          </a:p>
        </p:txBody>
      </p:sp>
      <p:sp>
        <p:nvSpPr>
          <p:cNvPr id="3" name="Content Placeholder 2"/>
          <p:cNvSpPr>
            <a:spLocks noGrp="1"/>
          </p:cNvSpPr>
          <p:nvPr>
            <p:ph idx="1"/>
          </p:nvPr>
        </p:nvSpPr>
        <p:spPr>
          <a:xfrm>
            <a:off x="355600" y="1594353"/>
            <a:ext cx="8229600" cy="30861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push</a:t>
            </a:r>
          </a:p>
          <a:p>
            <a:pPr marL="0" indent="0">
              <a:buNone/>
            </a:pPr>
            <a:r>
              <a:rPr lang="en-US" sz="1800" dirty="0">
                <a:latin typeface="Courier New" panose="02070309020205020404" pitchFamily="49" charset="0"/>
                <a:cs typeface="Courier New" panose="02070309020205020404" pitchFamily="49" charset="0"/>
              </a:rPr>
              <a:t>Counting objects: 5, done.</a:t>
            </a:r>
          </a:p>
          <a:p>
            <a:pPr marL="0" indent="0">
              <a:buNone/>
            </a:pPr>
            <a:r>
              <a:rPr lang="en-US" sz="1800" dirty="0">
                <a:latin typeface="Courier New" panose="02070309020205020404" pitchFamily="49" charset="0"/>
                <a:cs typeface="Courier New" panose="02070309020205020404" pitchFamily="49" charset="0"/>
              </a:rPr>
              <a:t>Delta compression using up to 4 threads.</a:t>
            </a:r>
          </a:p>
          <a:p>
            <a:pPr marL="0" indent="0">
              <a:buNone/>
            </a:pPr>
            <a:r>
              <a:rPr lang="en-US" sz="1800" dirty="0">
                <a:latin typeface="Courier New" panose="02070309020205020404" pitchFamily="49" charset="0"/>
                <a:cs typeface="Courier New" panose="02070309020205020404" pitchFamily="49" charset="0"/>
              </a:rPr>
              <a:t>Compressing objects: 100% (3/3), done.</a:t>
            </a:r>
          </a:p>
          <a:p>
            <a:pPr marL="0" indent="0">
              <a:buNone/>
            </a:pPr>
            <a:r>
              <a:rPr lang="en-US" sz="1800" dirty="0">
                <a:latin typeface="Courier New" panose="02070309020205020404" pitchFamily="49" charset="0"/>
                <a:cs typeface="Courier New" panose="02070309020205020404" pitchFamily="49" charset="0"/>
              </a:rPr>
              <a:t>Writing objects: 100% (5/5), 465 bytes | 0 bytes/s, done.</a:t>
            </a:r>
          </a:p>
          <a:p>
            <a:pPr marL="0" indent="0">
              <a:buNone/>
            </a:pPr>
            <a:r>
              <a:rPr lang="en-US" sz="1800" dirty="0">
                <a:latin typeface="Courier New" panose="02070309020205020404" pitchFamily="49" charset="0"/>
                <a:cs typeface="Courier New" panose="02070309020205020404" pitchFamily="49" charset="0"/>
              </a:rPr>
              <a:t>Total 5 (delta 0), reused 0 (delta 0)</a:t>
            </a:r>
          </a:p>
          <a:p>
            <a:pPr marL="0" indent="0">
              <a:buNone/>
            </a:pPr>
            <a:r>
              <a:rPr lang="en-US" sz="1800" dirty="0">
                <a:latin typeface="Courier New" panose="02070309020205020404" pitchFamily="49" charset="0"/>
                <a:cs typeface="Courier New" panose="02070309020205020404" pitchFamily="49" charset="0"/>
              </a:rPr>
              <a:t>To </a:t>
            </a:r>
            <a:r>
              <a:rPr lang="en-US" sz="1800" dirty="0" err="1">
                <a:latin typeface="Courier New" panose="02070309020205020404" pitchFamily="49" charset="0"/>
                <a:cs typeface="Courier New" panose="02070309020205020404" pitchFamily="49" charset="0"/>
              </a:rPr>
              <a:t>github.com:spepler</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ncas-isc.git</a:t>
            </a:r>
            <a:endParaRPr lang="en-US" sz="1800" dirty="0">
              <a:latin typeface="Courier New" panose="02070309020205020404" pitchFamily="49" charset="0"/>
              <a:cs typeface="Courier New" panose="02070309020205020404" pitchFamily="49" charset="0"/>
            </a:endParaRPr>
          </a:p>
          <a:p>
            <a:pPr marL="0" indent="0">
              <a:buNone/>
            </a:pPr>
            <a:r>
              <a:rPr lang="mr-IN" sz="1800" dirty="0">
                <a:latin typeface="Courier New" panose="02070309020205020404" pitchFamily="49" charset="0"/>
                <a:cs typeface="Courier"/>
              </a:rPr>
              <a:t>   fdd3c9e..fe70026  master -&gt; </a:t>
            </a:r>
            <a:r>
              <a:rPr lang="mr-IN" sz="1800" dirty="0" smtClean="0">
                <a:latin typeface="Courier New" panose="02070309020205020404" pitchFamily="49" charset="0"/>
                <a:cs typeface="Courier"/>
              </a:rPr>
              <a:t>master</a:t>
            </a:r>
            <a:endParaRPr lang="mr-IN" sz="1800" dirty="0">
              <a:latin typeface="Courier New" panose="02070309020205020404" pitchFamily="49" charset="0"/>
              <a:cs typeface="Courier"/>
            </a:endParaRPr>
          </a:p>
        </p:txBody>
      </p:sp>
      <p:sp>
        <p:nvSpPr>
          <p:cNvPr id="4" name="TextBox 3"/>
          <p:cNvSpPr txBox="1"/>
          <p:nvPr/>
        </p:nvSpPr>
        <p:spPr>
          <a:xfrm>
            <a:off x="292100" y="1225065"/>
            <a:ext cx="8293100" cy="400110"/>
          </a:xfrm>
          <a:prstGeom prst="rect">
            <a:avLst/>
          </a:prstGeom>
          <a:noFill/>
        </p:spPr>
        <p:txBody>
          <a:bodyPr wrap="square" rtlCol="0">
            <a:spAutoFit/>
          </a:bodyPr>
          <a:lstStyle/>
          <a:p>
            <a:r>
              <a:rPr lang="en-US" sz="2000" dirty="0" smtClean="0">
                <a:latin typeface="+mn-lt"/>
              </a:rPr>
              <a:t>Make the repo on </a:t>
            </a:r>
            <a:r>
              <a:rPr lang="en-US" sz="2000" dirty="0" err="1" smtClean="0">
                <a:latin typeface="+mn-lt"/>
              </a:rPr>
              <a:t>Github</a:t>
            </a:r>
            <a:r>
              <a:rPr lang="en-US" sz="2000" dirty="0" smtClean="0">
                <a:latin typeface="+mn-lt"/>
              </a:rPr>
              <a:t> match the local repo.  </a:t>
            </a:r>
            <a:endParaRPr lang="en-US" sz="2000" dirty="0">
              <a:latin typeface="+mn-lt"/>
            </a:endParaRPr>
          </a:p>
        </p:txBody>
      </p:sp>
      <p:pic>
        <p:nvPicPr>
          <p:cNvPr id="5" name="Picture 4" descr="Screen Shot 2017-02-24 at 12.07.08.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4643919"/>
            <a:ext cx="9144000" cy="2214081"/>
          </a:xfrm>
          <a:prstGeom prst="rect">
            <a:avLst/>
          </a:prstGeom>
        </p:spPr>
      </p:pic>
    </p:spTree>
    <p:extLst>
      <p:ext uri="{BB962C8B-B14F-4D97-AF65-F5344CB8AC3E}">
        <p14:creationId xmlns:p14="http://schemas.microsoft.com/office/powerpoint/2010/main" val="97994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Enough?</a:t>
            </a:r>
            <a:endParaRPr lang="en-US" dirty="0"/>
          </a:p>
        </p:txBody>
      </p:sp>
      <p:sp>
        <p:nvSpPr>
          <p:cNvPr id="3" name="Content Placeholder 2"/>
          <p:cNvSpPr>
            <a:spLocks noGrp="1"/>
          </p:cNvSpPr>
          <p:nvPr>
            <p:ph idx="1"/>
          </p:nvPr>
        </p:nvSpPr>
        <p:spPr/>
        <p:txBody>
          <a:bodyPr/>
          <a:lstStyle/>
          <a:p>
            <a:r>
              <a:rPr lang="en-US" dirty="0" smtClean="0"/>
              <a:t>If you are working on your own then that is all you need to know.</a:t>
            </a:r>
          </a:p>
          <a:p>
            <a:r>
              <a:rPr lang="en-US" dirty="0" smtClean="0"/>
              <a:t>You can keep track of changes in your code, you know its safe and you can share it with people.</a:t>
            </a:r>
          </a:p>
          <a:p>
            <a:endParaRPr lang="en-US" dirty="0" smtClean="0"/>
          </a:p>
          <a:p>
            <a:endParaRPr lang="en-US" dirty="0"/>
          </a:p>
        </p:txBody>
      </p:sp>
    </p:spTree>
    <p:extLst>
      <p:ext uri="{BB962C8B-B14F-4D97-AF65-F5344CB8AC3E}">
        <p14:creationId xmlns:p14="http://schemas.microsoft.com/office/powerpoint/2010/main" val="3313336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GB" dirty="0">
                <a:latin typeface="Calibri" charset="0"/>
              </a:rPr>
              <a:t>Managing code in the olden days</a:t>
            </a:r>
          </a:p>
        </p:txBody>
      </p:sp>
      <p:sp>
        <p:nvSpPr>
          <p:cNvPr id="4099" name="Content Placeholder 2"/>
          <p:cNvSpPr>
            <a:spLocks noGrp="1"/>
          </p:cNvSpPr>
          <p:nvPr>
            <p:ph idx="1"/>
          </p:nvPr>
        </p:nvSpPr>
        <p:spPr>
          <a:xfrm>
            <a:off x="395288" y="1495425"/>
            <a:ext cx="8229600" cy="5029200"/>
          </a:xfrm>
        </p:spPr>
        <p:txBody>
          <a:bodyPr/>
          <a:lstStyle/>
          <a:p>
            <a:r>
              <a:rPr lang="en-GB" sz="2800" dirty="0">
                <a:latin typeface="Calibri" charset="0"/>
              </a:rPr>
              <a:t>Create </a:t>
            </a:r>
            <a:r>
              <a:rPr lang="en-GB" sz="2800" dirty="0" smtClean="0">
                <a:latin typeface="Calibri" charset="0"/>
              </a:rPr>
              <a:t>"</a:t>
            </a:r>
            <a:r>
              <a:rPr lang="en-GB" sz="2800" i="1" dirty="0" err="1" smtClean="0">
                <a:solidFill>
                  <a:srgbClr val="376092"/>
                </a:solidFill>
                <a:latin typeface="Calibri" charset="0"/>
              </a:rPr>
              <a:t>working_dir</a:t>
            </a:r>
            <a:r>
              <a:rPr lang="en-GB" sz="2800" dirty="0" smtClean="0">
                <a:latin typeface="Calibri" charset="0"/>
              </a:rPr>
              <a:t>"...</a:t>
            </a:r>
            <a:r>
              <a:rPr lang="en-GB" sz="2800" dirty="0">
                <a:latin typeface="Calibri" charset="0"/>
              </a:rPr>
              <a:t>add some code</a:t>
            </a:r>
          </a:p>
          <a:p>
            <a:r>
              <a:rPr lang="en-GB" sz="2800" dirty="0">
                <a:latin typeface="Calibri" charset="0"/>
              </a:rPr>
              <a:t>Write some outputs...change the code</a:t>
            </a:r>
          </a:p>
          <a:p>
            <a:r>
              <a:rPr lang="en-GB" sz="2800" dirty="0">
                <a:latin typeface="Calibri" charset="0"/>
              </a:rPr>
              <a:t>Publish a paper...change the code</a:t>
            </a:r>
          </a:p>
          <a:p>
            <a:r>
              <a:rPr lang="en-GB" sz="2800" dirty="0">
                <a:latin typeface="Calibri" charset="0"/>
              </a:rPr>
              <a:t>Copy </a:t>
            </a:r>
            <a:r>
              <a:rPr lang="en-GB" sz="2800" dirty="0" smtClean="0">
                <a:latin typeface="Calibri" charset="0"/>
              </a:rPr>
              <a:t>"</a:t>
            </a:r>
            <a:r>
              <a:rPr lang="en-GB" sz="2800" i="1" dirty="0" err="1" smtClean="0">
                <a:solidFill>
                  <a:srgbClr val="376092"/>
                </a:solidFill>
                <a:latin typeface="Calibri" charset="0"/>
              </a:rPr>
              <a:t>working_dir</a:t>
            </a:r>
            <a:r>
              <a:rPr lang="en-GB" sz="2800" dirty="0" smtClean="0">
                <a:latin typeface="Calibri" charset="0"/>
              </a:rPr>
              <a:t>" </a:t>
            </a:r>
            <a:r>
              <a:rPr lang="en-GB" sz="2800" dirty="0">
                <a:latin typeface="Calibri" charset="0"/>
              </a:rPr>
              <a:t>to </a:t>
            </a:r>
            <a:r>
              <a:rPr lang="en-GB" sz="2800" dirty="0" smtClean="0">
                <a:latin typeface="Calibri" charset="0"/>
              </a:rPr>
              <a:t>"</a:t>
            </a:r>
            <a:r>
              <a:rPr lang="en-GB" sz="2800" i="1" dirty="0" smtClean="0">
                <a:solidFill>
                  <a:srgbClr val="376092"/>
                </a:solidFill>
                <a:latin typeface="Calibri" charset="0"/>
              </a:rPr>
              <a:t>working_dir2</a:t>
            </a:r>
            <a:r>
              <a:rPr lang="en-GB" sz="2800" dirty="0" smtClean="0">
                <a:latin typeface="Calibri" charset="0"/>
              </a:rPr>
              <a:t>"</a:t>
            </a:r>
            <a:endParaRPr lang="en-GB" sz="2800" dirty="0">
              <a:latin typeface="Calibri" charset="0"/>
            </a:endParaRPr>
          </a:p>
          <a:p>
            <a:r>
              <a:rPr lang="en-GB" sz="2800" dirty="0">
                <a:latin typeface="Calibri" charset="0"/>
              </a:rPr>
              <a:t>Change the code</a:t>
            </a:r>
          </a:p>
          <a:p>
            <a:r>
              <a:rPr lang="en-GB" sz="2800" dirty="0">
                <a:latin typeface="Calibri" charset="0"/>
              </a:rPr>
              <a:t>Copy a version to a CD</a:t>
            </a:r>
          </a:p>
          <a:p>
            <a:pPr>
              <a:buFont typeface="Arial" charset="0"/>
              <a:buNone/>
            </a:pPr>
            <a:endParaRPr lang="en-GB" sz="1000" i="1" dirty="0">
              <a:latin typeface="Calibri" charset="0"/>
            </a:endParaRPr>
          </a:p>
          <a:p>
            <a:pPr>
              <a:buFont typeface="Arial" charset="0"/>
              <a:buNone/>
            </a:pPr>
            <a:r>
              <a:rPr lang="en-GB" sz="2800" i="1" dirty="0">
                <a:solidFill>
                  <a:srgbClr val="404040"/>
                </a:solidFill>
                <a:latin typeface="Calibri" charset="0"/>
              </a:rPr>
              <a:t>...now which version is current? Is it </a:t>
            </a:r>
            <a:r>
              <a:rPr lang="en-GB" sz="2800" i="1" dirty="0" smtClean="0">
                <a:solidFill>
                  <a:srgbClr val="002060"/>
                </a:solidFill>
                <a:latin typeface="Calibri" charset="0"/>
              </a:rPr>
              <a:t>"</a:t>
            </a:r>
            <a:r>
              <a:rPr lang="en-GB" sz="2800" i="1" dirty="0" err="1" smtClean="0">
                <a:solidFill>
                  <a:srgbClr val="002060"/>
                </a:solidFill>
                <a:latin typeface="Calibri" charset="0"/>
              </a:rPr>
              <a:t>working_dir</a:t>
            </a:r>
            <a:r>
              <a:rPr lang="en-GB" sz="2800" i="1" dirty="0" smtClean="0">
                <a:solidFill>
                  <a:srgbClr val="002060"/>
                </a:solidFill>
                <a:latin typeface="Calibri" charset="0"/>
              </a:rPr>
              <a:t>" </a:t>
            </a:r>
            <a:r>
              <a:rPr lang="en-GB" sz="2800" i="1" dirty="0">
                <a:solidFill>
                  <a:srgbClr val="002060"/>
                </a:solidFill>
                <a:latin typeface="Calibri" charset="0"/>
              </a:rPr>
              <a:t>or </a:t>
            </a:r>
            <a:r>
              <a:rPr lang="en-GB" sz="2800" i="1" dirty="0" smtClean="0">
                <a:solidFill>
                  <a:srgbClr val="002060"/>
                </a:solidFill>
                <a:latin typeface="Calibri" charset="0"/>
              </a:rPr>
              <a:t>"working_dir2"? </a:t>
            </a:r>
            <a:r>
              <a:rPr lang="en-GB" sz="2800" i="1" dirty="0">
                <a:solidFill>
                  <a:srgbClr val="404040"/>
                </a:solidFill>
                <a:latin typeface="Calibri" charset="0"/>
              </a:rPr>
              <a:t>And which one relates to that paper? </a:t>
            </a:r>
          </a:p>
          <a:p>
            <a:endParaRPr lang="en-GB" sz="2800" dirty="0">
              <a:latin typeface="Calibri" charset="0"/>
            </a:endParaRPr>
          </a:p>
          <a:p>
            <a:endParaRPr lang="en-GB" sz="2800" dirty="0">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other people</a:t>
            </a:r>
            <a:endParaRPr lang="en-US" dirty="0"/>
          </a:p>
        </p:txBody>
      </p:sp>
      <p:sp>
        <p:nvSpPr>
          <p:cNvPr id="3" name="Content Placeholder 2"/>
          <p:cNvSpPr>
            <a:spLocks noGrp="1"/>
          </p:cNvSpPr>
          <p:nvPr>
            <p:ph idx="1"/>
          </p:nvPr>
        </p:nvSpPr>
        <p:spPr>
          <a:xfrm>
            <a:off x="495300" y="1081502"/>
            <a:ext cx="8229600" cy="4927600"/>
          </a:xfrm>
        </p:spPr>
        <p:style>
          <a:lnRef idx="2">
            <a:schemeClr val="accent2">
              <a:shade val="50000"/>
            </a:schemeClr>
          </a:lnRef>
          <a:fillRef idx="1">
            <a:schemeClr val="accent2"/>
          </a:fillRef>
          <a:effectRef idx="0">
            <a:schemeClr val="accent2"/>
          </a:effectRef>
          <a:fontRef idx="minor">
            <a:schemeClr val="lt1"/>
          </a:fontRef>
        </p:style>
        <p:txBody>
          <a:bodyPr>
            <a:normAutofit fontScale="92500" lnSpcReduction="10000"/>
          </a:bodyPr>
          <a:lstStyle/>
          <a:p>
            <a:pPr marL="0" indent="0">
              <a:buNone/>
            </a:pPr>
            <a:r>
              <a:rPr lang="en-US" sz="1800" dirty="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clone </a:t>
            </a:r>
            <a:r>
              <a:rPr lang="en-US" sz="1800" b="1" dirty="0" err="1">
                <a:solidFill>
                  <a:srgbClr val="FFFF00"/>
                </a:solidFill>
                <a:latin typeface="Courier New" panose="02070309020205020404" pitchFamily="49" charset="0"/>
                <a:cs typeface="Courier New" panose="02070309020205020404" pitchFamily="49" charset="0"/>
              </a:rPr>
              <a:t>git@github.com:spepler</a:t>
            </a:r>
            <a:r>
              <a:rPr lang="en-US" sz="1800" b="1" dirty="0">
                <a:solidFill>
                  <a:srgbClr val="FFFF00"/>
                </a:solidFill>
                <a:latin typeface="Courier New" panose="02070309020205020404" pitchFamily="49" charset="0"/>
                <a:cs typeface="Courier New" panose="02070309020205020404" pitchFamily="49" charset="0"/>
              </a:rPr>
              <a:t>/</a:t>
            </a:r>
            <a:r>
              <a:rPr lang="en-US" sz="1800" b="1" dirty="0" err="1">
                <a:solidFill>
                  <a:srgbClr val="FFFF00"/>
                </a:solidFill>
                <a:latin typeface="Courier New" panose="02070309020205020404" pitchFamily="49" charset="0"/>
                <a:cs typeface="Courier New" panose="02070309020205020404" pitchFamily="49" charset="0"/>
              </a:rPr>
              <a:t>ncas-isc.git</a:t>
            </a:r>
            <a:r>
              <a:rPr lang="en-US" sz="1800" b="1" dirty="0">
                <a:solidFill>
                  <a:srgbClr val="FFFF00"/>
                </a:solidFill>
                <a:latin typeface="Courier New" panose="02070309020205020404" pitchFamily="49" charset="0"/>
                <a:cs typeface="Courier New" panose="02070309020205020404" pitchFamily="49" charset="0"/>
              </a:rPr>
              <a:t> ncas-isc2</a:t>
            </a:r>
          </a:p>
          <a:p>
            <a:pPr marL="0" indent="0">
              <a:buNone/>
            </a:pPr>
            <a:r>
              <a:rPr lang="en-US" sz="1800" dirty="0">
                <a:latin typeface="Courier New" panose="02070309020205020404" pitchFamily="49" charset="0"/>
                <a:cs typeface="Courier New" panose="02070309020205020404" pitchFamily="49" charset="0"/>
              </a:rPr>
              <a:t>Cloning into </a:t>
            </a:r>
            <a:r>
              <a:rPr lang="en-US" sz="1800" dirty="0" smtClean="0">
                <a:latin typeface="Courier New" panose="02070309020205020404" pitchFamily="49" charset="0"/>
                <a:cs typeface="Courier New" panose="02070309020205020404" pitchFamily="49" charset="0"/>
              </a:rPr>
              <a:t>'ncas-isc2'...</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remote: Counting objects: 17, done.</a:t>
            </a:r>
          </a:p>
          <a:p>
            <a:pPr marL="0" indent="0">
              <a:buNone/>
            </a:pPr>
            <a:r>
              <a:rPr lang="en-US" sz="1800" dirty="0">
                <a:latin typeface="Courier New" panose="02070309020205020404" pitchFamily="49" charset="0"/>
                <a:cs typeface="Courier New" panose="02070309020205020404" pitchFamily="49" charset="0"/>
              </a:rPr>
              <a:t>remote: Compressing objects: 100% (11/11), done.</a:t>
            </a:r>
          </a:p>
          <a:p>
            <a:pPr marL="0" indent="0">
              <a:buNone/>
            </a:pPr>
            <a:r>
              <a:rPr lang="en-US" sz="1800" dirty="0">
                <a:latin typeface="Courier New" panose="02070309020205020404" pitchFamily="49" charset="0"/>
                <a:cs typeface="Courier New" panose="02070309020205020404" pitchFamily="49" charset="0"/>
              </a:rPr>
              <a:t>remote: Total 17 (delta 1), reused 16 (delta 0), pack-reused 0</a:t>
            </a:r>
          </a:p>
          <a:p>
            <a:pPr marL="0" indent="0">
              <a:buNone/>
            </a:pPr>
            <a:r>
              <a:rPr lang="en-US" sz="1800" dirty="0">
                <a:latin typeface="Courier New" panose="02070309020205020404" pitchFamily="49" charset="0"/>
                <a:cs typeface="Courier New" panose="02070309020205020404" pitchFamily="49" charset="0"/>
              </a:rPr>
              <a:t>Receiving objects: 100% (17/17), done.</a:t>
            </a:r>
          </a:p>
          <a:p>
            <a:pPr marL="0" indent="0">
              <a:buNone/>
            </a:pPr>
            <a:r>
              <a:rPr lang="en-US" sz="1800" dirty="0">
                <a:latin typeface="Courier New" panose="02070309020205020404" pitchFamily="49" charset="0"/>
                <a:cs typeface="Courier New" panose="02070309020205020404" pitchFamily="49" charset="0"/>
              </a:rPr>
              <a:t>Resolving deltas: 100% (1/1), done.</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a:solidFill>
                  <a:srgbClr val="FFFF00"/>
                </a:solidFill>
                <a:latin typeface="Courier New" panose="02070309020205020404" pitchFamily="49" charset="0"/>
                <a:cs typeface="Courier New" panose="02070309020205020404" pitchFamily="49" charset="0"/>
              </a:rPr>
              <a:t>cd ncas-isc2</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ls</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err="1" smtClean="0">
                <a:latin typeface="Courier New" panose="02070309020205020404" pitchFamily="49" charset="0"/>
                <a:cs typeface="Courier New" panose="02070309020205020404" pitchFamily="49" charset="0"/>
              </a:rPr>
              <a:t>hello.txt</a:t>
            </a:r>
            <a:r>
              <a:rPr lang="en-US" sz="1800" dirty="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hi.txt</a:t>
            </a:r>
            <a:r>
              <a:rPr lang="en-US" sz="1800" dirty="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mydir</a:t>
            </a:r>
            <a:r>
              <a:rPr lang="en-US" sz="1800" dirty="0">
                <a:latin typeface="Courier New" panose="02070309020205020404" pitchFamily="49" charset="0"/>
                <a:cs typeface="Courier New" panose="02070309020205020404" pitchFamily="49" charset="0"/>
              </a:rPr>
              <a:t>	</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emacs</a:t>
            </a:r>
            <a:r>
              <a:rPr lang="en-US" sz="1800" b="1" dirty="0">
                <a:solidFill>
                  <a:srgbClr val="FFFF00"/>
                </a:solidFill>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hello.txt</a:t>
            </a:r>
            <a:r>
              <a:rPr lang="en-US" sz="1800" b="1" dirty="0">
                <a:solidFill>
                  <a:srgbClr val="FFFF00"/>
                </a:solidFill>
                <a:latin typeface="Courier New" panose="02070309020205020404" pitchFamily="49" charset="0"/>
                <a:cs typeface="Courier New" panose="02070309020205020404" pitchFamily="49" charset="0"/>
              </a:rPr>
              <a:t> </a:t>
            </a:r>
            <a:endParaRPr lang="en-US" sz="1800" b="1" dirty="0" smtClean="0">
              <a:solidFill>
                <a:srgbClr val="FFFF00"/>
              </a:solidFill>
              <a:latin typeface="Courier New" panose="02070309020205020404" pitchFamily="49" charset="0"/>
              <a:cs typeface="Courier New" panose="02070309020205020404" pitchFamily="49" charset="0"/>
            </a:endParaRPr>
          </a:p>
          <a:p>
            <a:pPr marL="0" indent="0">
              <a:buNone/>
            </a:pPr>
            <a:r>
              <a:rPr lang="en-US" sz="1800" dirty="0" smtClean="0">
                <a:solidFill>
                  <a:schemeClr val="bg1"/>
                </a:solidFill>
                <a:latin typeface="Courier New" panose="02070309020205020404" pitchFamily="49" charset="0"/>
                <a:cs typeface="Courier New" panose="02070309020205020404" pitchFamily="49" charset="0"/>
              </a:rPr>
              <a:t>$ </a:t>
            </a:r>
            <a:r>
              <a:rPr lang="en-US" sz="1800" b="1" dirty="0" smtClean="0">
                <a:solidFill>
                  <a:srgbClr val="FFFF00"/>
                </a:solidFill>
                <a:latin typeface="Courier New" panose="02070309020205020404" pitchFamily="49" charset="0"/>
                <a:cs typeface="Courier New" panose="02070309020205020404" pitchFamily="49" charset="0"/>
              </a:rPr>
              <a:t>cat </a:t>
            </a:r>
            <a:r>
              <a:rPr lang="en-US" sz="1800" b="1" dirty="0" err="1">
                <a:solidFill>
                  <a:srgbClr val="FFFF00"/>
                </a:solidFill>
                <a:latin typeface="Courier New" panose="02070309020205020404" pitchFamily="49" charset="0"/>
                <a:cs typeface="Courier New" panose="02070309020205020404" pitchFamily="49" charset="0"/>
              </a:rPr>
              <a:t>hello.txt</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hello world</a:t>
            </a:r>
          </a:p>
          <a:p>
            <a:pPr marL="0" indent="0">
              <a:buNone/>
            </a:pPr>
            <a:r>
              <a:rPr lang="en-US" sz="1800" dirty="0">
                <a:latin typeface="Courier New" panose="02070309020205020404" pitchFamily="49" charset="0"/>
                <a:cs typeface="Courier New" panose="02070309020205020404" pitchFamily="49" charset="0"/>
              </a:rPr>
              <a:t>New line</a:t>
            </a:r>
          </a:p>
          <a:p>
            <a:pPr marL="0" indent="0">
              <a:buNone/>
            </a:pPr>
            <a:endParaRPr lang="en-US" sz="1800" b="1" dirty="0">
              <a:solidFill>
                <a:srgbClr val="FFFF00"/>
              </a:solidFill>
              <a:latin typeface="Courier New" panose="02070309020205020404" pitchFamily="49" charset="0"/>
              <a:cs typeface="Courier New" panose="02070309020205020404" pitchFamily="49" charset="0"/>
            </a:endParaRPr>
          </a:p>
        </p:txBody>
      </p:sp>
      <p:sp>
        <p:nvSpPr>
          <p:cNvPr id="4" name="TextBox 3"/>
          <p:cNvSpPr txBox="1"/>
          <p:nvPr/>
        </p:nvSpPr>
        <p:spPr>
          <a:xfrm>
            <a:off x="4660900" y="4968842"/>
            <a:ext cx="39624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Red Fred clones a copy of the repository and changes a file</a:t>
            </a:r>
            <a:endParaRPr lang="en-US" dirty="0"/>
          </a:p>
        </p:txBody>
      </p:sp>
    </p:spTree>
    <p:extLst>
      <p:ext uri="{BB962C8B-B14F-4D97-AF65-F5344CB8AC3E}">
        <p14:creationId xmlns:p14="http://schemas.microsoft.com/office/powerpoint/2010/main" val="1965971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They commit their changes and push back to </a:t>
            </a:r>
            <a:r>
              <a:rPr lang="en-US" dirty="0" err="1" smtClean="0"/>
              <a:t>Github</a:t>
            </a:r>
            <a:endParaRPr lang="en-US" dirty="0"/>
          </a:p>
        </p:txBody>
      </p:sp>
      <p:sp>
        <p:nvSpPr>
          <p:cNvPr id="3" name="Content Placeholder 2"/>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normAutofit fontScale="92500" lnSpcReduction="20000"/>
          </a:bodyPr>
          <a:lstStyle/>
          <a:p>
            <a:pPr marL="0" indent="0">
              <a:buNone/>
            </a:pPr>
            <a:r>
              <a:rPr lang="en-US" sz="1800" dirty="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add </a:t>
            </a:r>
            <a:r>
              <a:rPr lang="en-US" sz="1800" b="1" dirty="0" err="1">
                <a:solidFill>
                  <a:srgbClr val="FFFF00"/>
                </a:solidFill>
                <a:latin typeface="Courier New" panose="02070309020205020404" pitchFamily="49" charset="0"/>
                <a:cs typeface="Courier New" panose="02070309020205020404" pitchFamily="49" charset="0"/>
              </a:rPr>
              <a:t>hello.txt</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commit -m </a:t>
            </a:r>
            <a:r>
              <a:rPr lang="en-US" sz="1800" b="1" dirty="0" smtClean="0">
                <a:solidFill>
                  <a:srgbClr val="FFFF00"/>
                </a:solidFill>
                <a:latin typeface="Courier New" panose="02070309020205020404" pitchFamily="49" charset="0"/>
                <a:cs typeface="Courier New" panose="02070309020205020404" pitchFamily="49" charset="0"/>
              </a:rPr>
              <a:t>'added </a:t>
            </a:r>
            <a:r>
              <a:rPr lang="en-US" sz="1800" b="1" dirty="0">
                <a:solidFill>
                  <a:srgbClr val="FFFF00"/>
                </a:solidFill>
                <a:latin typeface="Courier New" panose="02070309020205020404" pitchFamily="49" charset="0"/>
                <a:cs typeface="Courier New" panose="02070309020205020404" pitchFamily="49" charset="0"/>
              </a:rPr>
              <a:t>new </a:t>
            </a:r>
            <a:r>
              <a:rPr lang="en-US" sz="1800" b="1" dirty="0" smtClean="0">
                <a:solidFill>
                  <a:srgbClr val="FFFF00"/>
                </a:solidFill>
                <a:latin typeface="Courier New" panose="02070309020205020404" pitchFamily="49" charset="0"/>
                <a:cs typeface="Courier New" panose="02070309020205020404" pitchFamily="49" charset="0"/>
              </a:rPr>
              <a:t>line'</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[master d274491] added new line</a:t>
            </a:r>
          </a:p>
          <a:p>
            <a:pPr marL="0" indent="0">
              <a:buNone/>
            </a:pPr>
            <a:r>
              <a:rPr lang="en-US" sz="1800" dirty="0">
                <a:latin typeface="Courier New" panose="02070309020205020404" pitchFamily="49" charset="0"/>
                <a:cs typeface="Courier New" panose="02070309020205020404" pitchFamily="49" charset="0"/>
              </a:rPr>
              <a:t> 1 file changed, 1 insertion(+)</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push</a:t>
            </a:r>
          </a:p>
          <a:p>
            <a:pPr marL="0" indent="0">
              <a:buNone/>
            </a:pPr>
            <a:r>
              <a:rPr lang="en-US" sz="1800" dirty="0">
                <a:latin typeface="Courier New" panose="02070309020205020404" pitchFamily="49" charset="0"/>
                <a:cs typeface="Courier New" panose="02070309020205020404" pitchFamily="49" charset="0"/>
              </a:rPr>
              <a:t>Counting objects: 3, done.</a:t>
            </a:r>
          </a:p>
          <a:p>
            <a:pPr marL="0" indent="0">
              <a:buNone/>
            </a:pPr>
            <a:r>
              <a:rPr lang="en-US" sz="1800" dirty="0">
                <a:latin typeface="Courier New" panose="02070309020205020404" pitchFamily="49" charset="0"/>
                <a:cs typeface="Courier New" panose="02070309020205020404" pitchFamily="49" charset="0"/>
              </a:rPr>
              <a:t>Delta compression using up to 4 threads.</a:t>
            </a:r>
          </a:p>
          <a:p>
            <a:pPr marL="0" indent="0">
              <a:buNone/>
            </a:pPr>
            <a:r>
              <a:rPr lang="en-US" sz="1800" dirty="0">
                <a:latin typeface="Courier New" panose="02070309020205020404" pitchFamily="49" charset="0"/>
                <a:cs typeface="Courier New" panose="02070309020205020404" pitchFamily="49" charset="0"/>
              </a:rPr>
              <a:t>Compressing objects: 100% (2/2), done.</a:t>
            </a:r>
          </a:p>
          <a:p>
            <a:pPr marL="0" indent="0">
              <a:buNone/>
            </a:pPr>
            <a:r>
              <a:rPr lang="en-US" sz="1800" dirty="0">
                <a:latin typeface="Courier New" panose="02070309020205020404" pitchFamily="49" charset="0"/>
                <a:cs typeface="Courier New" panose="02070309020205020404" pitchFamily="49" charset="0"/>
              </a:rPr>
              <a:t>Writing objects: 100% (3/3), 283 bytes | 0 bytes/s, done.</a:t>
            </a:r>
          </a:p>
          <a:p>
            <a:pPr marL="0" indent="0">
              <a:buNone/>
            </a:pPr>
            <a:r>
              <a:rPr lang="en-US" sz="1800" dirty="0">
                <a:latin typeface="Courier New" panose="02070309020205020404" pitchFamily="49" charset="0"/>
                <a:cs typeface="Courier New" panose="02070309020205020404" pitchFamily="49" charset="0"/>
              </a:rPr>
              <a:t>Total 3 (delta 1), reused 0 (delta 0)</a:t>
            </a:r>
          </a:p>
          <a:p>
            <a:pPr marL="0" indent="0">
              <a:buNone/>
            </a:pPr>
            <a:r>
              <a:rPr lang="en-US" sz="1800" dirty="0">
                <a:latin typeface="Courier New" panose="02070309020205020404" pitchFamily="49" charset="0"/>
                <a:cs typeface="Courier New" panose="02070309020205020404" pitchFamily="49" charset="0"/>
              </a:rPr>
              <a:t>remote: Resolving deltas: 100% (1/1), completed with 1 local objects.</a:t>
            </a:r>
          </a:p>
          <a:p>
            <a:pPr marL="0" indent="0">
              <a:buNone/>
            </a:pPr>
            <a:r>
              <a:rPr lang="en-US" sz="1800" dirty="0">
                <a:latin typeface="Courier New" panose="02070309020205020404" pitchFamily="49" charset="0"/>
                <a:cs typeface="Courier New" panose="02070309020205020404" pitchFamily="49" charset="0"/>
              </a:rPr>
              <a:t>To </a:t>
            </a:r>
            <a:r>
              <a:rPr lang="en-US" sz="1800" dirty="0" err="1">
                <a:latin typeface="Courier New" panose="02070309020205020404" pitchFamily="49" charset="0"/>
                <a:cs typeface="Courier New" panose="02070309020205020404" pitchFamily="49" charset="0"/>
              </a:rPr>
              <a:t>github.com:spepler</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ncas-isc.git</a:t>
            </a:r>
            <a:endParaRPr lang="en-US" sz="1800" dirty="0">
              <a:latin typeface="Courier New" panose="02070309020205020404" pitchFamily="49" charset="0"/>
              <a:cs typeface="Courier New" panose="02070309020205020404" pitchFamily="49" charset="0"/>
            </a:endParaRPr>
          </a:p>
          <a:p>
            <a:pPr marL="0" indent="0">
              <a:buNone/>
            </a:pPr>
            <a:r>
              <a:rPr lang="mr-IN" sz="1800" dirty="0">
                <a:latin typeface="Courier New" panose="02070309020205020404" pitchFamily="49" charset="0"/>
                <a:cs typeface="Courier"/>
              </a:rPr>
              <a:t>   fe70026..d274491  master -&gt; master</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20198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Bob downloads changes using </a:t>
            </a:r>
            <a:r>
              <a:rPr lang="en-US" dirty="0" err="1" smtClean="0"/>
              <a:t>git</a:t>
            </a:r>
            <a:r>
              <a:rPr lang="en-US" dirty="0" smtClean="0"/>
              <a:t> pull </a:t>
            </a:r>
            <a:endParaRPr lang="en-US" dirty="0"/>
          </a:p>
        </p:txBody>
      </p:sp>
      <p:sp>
        <p:nvSpPr>
          <p:cNvPr id="3" name="Content Placeholder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pull</a:t>
            </a:r>
          </a:p>
          <a:p>
            <a:pPr marL="0" indent="0">
              <a:buNone/>
            </a:pPr>
            <a:r>
              <a:rPr lang="en-US" sz="1800" dirty="0">
                <a:latin typeface="Courier New" panose="02070309020205020404" pitchFamily="49" charset="0"/>
                <a:cs typeface="Courier New" panose="02070309020205020404" pitchFamily="49" charset="0"/>
              </a:rPr>
              <a:t>remote: Counting objects: 3, done.</a:t>
            </a:r>
          </a:p>
          <a:p>
            <a:pPr marL="0" indent="0">
              <a:buNone/>
            </a:pPr>
            <a:r>
              <a:rPr lang="en-US" sz="1800" dirty="0">
                <a:latin typeface="Courier New" panose="02070309020205020404" pitchFamily="49" charset="0"/>
                <a:cs typeface="Courier New" panose="02070309020205020404" pitchFamily="49" charset="0"/>
              </a:rPr>
              <a:t>remote: Compressing objects: 100% (1/1), done.</a:t>
            </a:r>
          </a:p>
          <a:p>
            <a:pPr marL="0" indent="0">
              <a:buNone/>
            </a:pPr>
            <a:r>
              <a:rPr lang="en-US" sz="1800" dirty="0">
                <a:latin typeface="Courier New" panose="02070309020205020404" pitchFamily="49" charset="0"/>
                <a:cs typeface="Courier New" panose="02070309020205020404" pitchFamily="49" charset="0"/>
              </a:rPr>
              <a:t>remote: Total 3 (delta 1), reused 3 (delta 1), pack-reused 0</a:t>
            </a:r>
          </a:p>
          <a:p>
            <a:pPr marL="0" indent="0">
              <a:buNone/>
            </a:pPr>
            <a:r>
              <a:rPr lang="en-US" sz="1800" dirty="0">
                <a:latin typeface="Courier New" panose="02070309020205020404" pitchFamily="49" charset="0"/>
                <a:cs typeface="Courier New" panose="02070309020205020404" pitchFamily="49" charset="0"/>
              </a:rPr>
              <a:t>Unpacking objects: 100% (3/3), done.</a:t>
            </a:r>
          </a:p>
          <a:p>
            <a:pPr marL="0" indent="0">
              <a:buNone/>
            </a:pPr>
            <a:r>
              <a:rPr lang="en-US" sz="1800" dirty="0">
                <a:latin typeface="Courier New" panose="02070309020205020404" pitchFamily="49" charset="0"/>
                <a:cs typeface="Courier New" panose="02070309020205020404" pitchFamily="49" charset="0"/>
              </a:rPr>
              <a:t>From </a:t>
            </a:r>
            <a:r>
              <a:rPr lang="en-US" sz="1800" dirty="0" err="1">
                <a:latin typeface="Courier New" panose="02070309020205020404" pitchFamily="49" charset="0"/>
                <a:cs typeface="Courier New" panose="02070309020205020404" pitchFamily="49" charset="0"/>
              </a:rPr>
              <a:t>github.com:spepler</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ncas-isc</a:t>
            </a:r>
            <a:endParaRPr lang="en-US" sz="1800" dirty="0">
              <a:latin typeface="Courier New" panose="02070309020205020404" pitchFamily="49" charset="0"/>
              <a:cs typeface="Courier New" panose="02070309020205020404" pitchFamily="49" charset="0"/>
            </a:endParaRPr>
          </a:p>
          <a:p>
            <a:pPr marL="0" indent="0">
              <a:buNone/>
            </a:pPr>
            <a:r>
              <a:rPr lang="mr-IN" sz="1800" dirty="0">
                <a:latin typeface="Courier New" panose="02070309020205020404" pitchFamily="49" charset="0"/>
                <a:cs typeface="Courier"/>
              </a:rPr>
              <a:t>   fe70026..d274491  master     -&gt; origin/master</a:t>
            </a:r>
          </a:p>
          <a:p>
            <a:pPr marL="0" indent="0">
              <a:buNone/>
            </a:pPr>
            <a:r>
              <a:rPr lang="en-US" sz="1800" dirty="0">
                <a:latin typeface="Courier New" panose="02070309020205020404" pitchFamily="49" charset="0"/>
                <a:cs typeface="Courier New" panose="02070309020205020404" pitchFamily="49" charset="0"/>
              </a:rPr>
              <a:t>Updating fe70026..d274491</a:t>
            </a:r>
          </a:p>
          <a:p>
            <a:pPr marL="0" indent="0">
              <a:buNone/>
            </a:pPr>
            <a:r>
              <a:rPr lang="en-US" sz="1800" dirty="0">
                <a:latin typeface="Courier New" panose="02070309020205020404" pitchFamily="49" charset="0"/>
                <a:cs typeface="Courier New" panose="02070309020205020404" pitchFamily="49" charset="0"/>
              </a:rPr>
              <a:t>Fast-forward</a:t>
            </a:r>
          </a:p>
          <a:p>
            <a:pPr marL="0" indent="0">
              <a:buNone/>
            </a:pPr>
            <a:r>
              <a:rPr lang="hr-HR" sz="1800" dirty="0">
                <a:latin typeface="Courier New" panose="02070309020205020404" pitchFamily="49" charset="0"/>
                <a:cs typeface="Courier New" panose="02070309020205020404" pitchFamily="49" charset="0"/>
              </a:rPr>
              <a:t> hello.txt | 1 +</a:t>
            </a:r>
          </a:p>
          <a:p>
            <a:pPr marL="0" indent="0">
              <a:buNone/>
            </a:pPr>
            <a:r>
              <a:rPr lang="en-US" sz="1800" dirty="0">
                <a:latin typeface="Courier New" panose="02070309020205020404" pitchFamily="49" charset="0"/>
                <a:cs typeface="Courier New" panose="02070309020205020404" pitchFamily="49" charset="0"/>
              </a:rPr>
              <a:t> 1 file changed, 1 insertion(</a:t>
            </a:r>
            <a:r>
              <a:rPr lang="en-US" sz="18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053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Bob looks at change log</a:t>
            </a:r>
            <a:endParaRPr lang="en-US" dirty="0"/>
          </a:p>
        </p:txBody>
      </p:sp>
      <p:sp>
        <p:nvSpPr>
          <p:cNvPr id="3" name="Content Placeholder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lnSpcReduction="10000"/>
          </a:bodyPr>
          <a:lstStyle/>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log </a:t>
            </a:r>
            <a:r>
              <a:rPr lang="en-US" sz="1800" b="1" dirty="0" err="1">
                <a:solidFill>
                  <a:srgbClr val="FFFF00"/>
                </a:solidFill>
                <a:latin typeface="Courier New" panose="02070309020205020404" pitchFamily="49" charset="0"/>
                <a:cs typeface="Courier New" panose="02070309020205020404" pitchFamily="49" charset="0"/>
              </a:rPr>
              <a:t>hello.txt</a:t>
            </a:r>
            <a:r>
              <a:rPr lang="en-US" sz="1800" dirty="0">
                <a:latin typeface="Courier New" panose="02070309020205020404" pitchFamily="49" charset="0"/>
                <a:cs typeface="Courier New" panose="02070309020205020404" pitchFamily="49" charset="0"/>
              </a:rPr>
              <a:t> </a:t>
            </a:r>
          </a:p>
          <a:p>
            <a:pPr marL="0" indent="0">
              <a:buNone/>
            </a:pPr>
            <a:r>
              <a:rPr lang="de-DE" sz="1800" dirty="0" err="1">
                <a:latin typeface="Courier New" panose="02070309020205020404" pitchFamily="49" charset="0"/>
                <a:cs typeface="Courier New" panose="02070309020205020404" pitchFamily="49" charset="0"/>
              </a:rPr>
              <a:t>commit</a:t>
            </a:r>
            <a:r>
              <a:rPr lang="de-DE" sz="1800" dirty="0">
                <a:latin typeface="Courier New" panose="02070309020205020404" pitchFamily="49" charset="0"/>
                <a:cs typeface="Courier New" panose="02070309020205020404" pitchFamily="49" charset="0"/>
              </a:rPr>
              <a:t> d274491d34d96aa92eb110e472006070e537dda0</a:t>
            </a:r>
          </a:p>
          <a:p>
            <a:pPr marL="0" indent="0">
              <a:buNone/>
            </a:pPr>
            <a:r>
              <a:rPr lang="de-DE" sz="1800" dirty="0" err="1">
                <a:latin typeface="Courier New" panose="02070309020205020404" pitchFamily="49" charset="0"/>
                <a:cs typeface="Courier New" panose="02070309020205020404" pitchFamily="49" charset="0"/>
              </a:rPr>
              <a:t>Author</a:t>
            </a:r>
            <a:r>
              <a:rPr lang="de-DE" sz="1800" dirty="0">
                <a:latin typeface="Courier New" panose="02070309020205020404" pitchFamily="49" charset="0"/>
                <a:cs typeface="Courier New" panose="02070309020205020404" pitchFamily="49" charset="0"/>
              </a:rPr>
              <a:t>: Sam Pepler &lt;</a:t>
            </a:r>
            <a:r>
              <a:rPr lang="de-DE" sz="1800" dirty="0" err="1">
                <a:latin typeface="Courier New" panose="02070309020205020404" pitchFamily="49" charset="0"/>
                <a:cs typeface="Courier New" panose="02070309020205020404" pitchFamily="49" charset="0"/>
              </a:rPr>
              <a:t>sam.pepler@stfc.ac.uk</a:t>
            </a:r>
            <a:r>
              <a:rPr lang="de-DE" sz="1800" dirty="0">
                <a:latin typeface="Courier New" panose="02070309020205020404" pitchFamily="49" charset="0"/>
                <a:cs typeface="Courier New" panose="02070309020205020404" pitchFamily="49" charset="0"/>
              </a:rPr>
              <a:t>&gt;</a:t>
            </a:r>
          </a:p>
          <a:p>
            <a:pPr marL="0" indent="0">
              <a:buNone/>
            </a:pPr>
            <a:r>
              <a:rPr lang="de-DE" sz="1800" dirty="0">
                <a:latin typeface="Courier New" panose="02070309020205020404" pitchFamily="49" charset="0"/>
                <a:cs typeface="Courier New" panose="02070309020205020404" pitchFamily="49" charset="0"/>
              </a:rPr>
              <a:t>Date:   </a:t>
            </a:r>
            <a:r>
              <a:rPr lang="de-DE" sz="1800" dirty="0" err="1">
                <a:latin typeface="Courier New" panose="02070309020205020404" pitchFamily="49" charset="0"/>
                <a:cs typeface="Courier New" panose="02070309020205020404" pitchFamily="49" charset="0"/>
              </a:rPr>
              <a:t>Fri</a:t>
            </a:r>
            <a:r>
              <a:rPr lang="de-DE" sz="1800" dirty="0">
                <a:latin typeface="Courier New" panose="02070309020205020404" pitchFamily="49" charset="0"/>
                <a:cs typeface="Courier New" panose="02070309020205020404" pitchFamily="49" charset="0"/>
              </a:rPr>
              <a:t> Feb 24 12:26:47 2017 +0000</a:t>
            </a:r>
          </a:p>
          <a:p>
            <a:pPr marL="0" indent="0">
              <a:buNone/>
            </a:pPr>
            <a:endParaRPr lang="de-DE" sz="1800" dirty="0">
              <a:latin typeface="Courier New" panose="02070309020205020404" pitchFamily="49" charset="0"/>
              <a:cs typeface="Courier New" panose="02070309020205020404" pitchFamily="49" charset="0"/>
            </a:endParaRPr>
          </a:p>
          <a:p>
            <a:pPr marL="0" indent="0">
              <a:buNone/>
            </a:pP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added</a:t>
            </a: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new</a:t>
            </a: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line</a:t>
            </a:r>
            <a:endParaRPr lang="de-DE" sz="1800" dirty="0">
              <a:latin typeface="Courier New" panose="02070309020205020404" pitchFamily="49" charset="0"/>
              <a:cs typeface="Courier New" panose="02070309020205020404" pitchFamily="49" charset="0"/>
            </a:endParaRPr>
          </a:p>
          <a:p>
            <a:pPr marL="0" indent="0">
              <a:buNone/>
            </a:pPr>
            <a:endParaRPr lang="de-DE" sz="1800" dirty="0">
              <a:latin typeface="Courier New" panose="02070309020205020404" pitchFamily="49" charset="0"/>
              <a:cs typeface="Courier New" panose="02070309020205020404" pitchFamily="49" charset="0"/>
            </a:endParaRPr>
          </a:p>
          <a:p>
            <a:pPr marL="0" indent="0">
              <a:buNone/>
            </a:pPr>
            <a:r>
              <a:rPr lang="de-DE" sz="1800" dirty="0" err="1">
                <a:latin typeface="Courier New" panose="02070309020205020404" pitchFamily="49" charset="0"/>
                <a:cs typeface="Courier New" panose="02070309020205020404" pitchFamily="49" charset="0"/>
              </a:rPr>
              <a:t>commit</a:t>
            </a:r>
            <a:r>
              <a:rPr lang="de-DE" sz="1800" dirty="0">
                <a:latin typeface="Courier New" panose="02070309020205020404" pitchFamily="49" charset="0"/>
                <a:cs typeface="Courier New" panose="02070309020205020404" pitchFamily="49" charset="0"/>
              </a:rPr>
              <a:t> fdd3c9eb7cbea69cce46ea22326ed5c801bb75f8</a:t>
            </a:r>
          </a:p>
          <a:p>
            <a:pPr marL="0" indent="0">
              <a:buNone/>
            </a:pPr>
            <a:r>
              <a:rPr lang="de-DE" sz="1800" dirty="0" err="1">
                <a:latin typeface="Courier New" panose="02070309020205020404" pitchFamily="49" charset="0"/>
                <a:cs typeface="Courier New" panose="02070309020205020404" pitchFamily="49" charset="0"/>
              </a:rPr>
              <a:t>Author</a:t>
            </a:r>
            <a:r>
              <a:rPr lang="de-DE" sz="1800" dirty="0">
                <a:latin typeface="Courier New" panose="02070309020205020404" pitchFamily="49" charset="0"/>
                <a:cs typeface="Courier New" panose="02070309020205020404" pitchFamily="49" charset="0"/>
              </a:rPr>
              <a:t>: Sam Pepler &lt;</a:t>
            </a:r>
            <a:r>
              <a:rPr lang="de-DE" sz="1800" dirty="0" err="1">
                <a:latin typeface="Courier New" panose="02070309020205020404" pitchFamily="49" charset="0"/>
                <a:cs typeface="Courier New" panose="02070309020205020404" pitchFamily="49" charset="0"/>
              </a:rPr>
              <a:t>sam.pepler@stfc.ac.uk</a:t>
            </a:r>
            <a:r>
              <a:rPr lang="de-DE" sz="1800" dirty="0">
                <a:latin typeface="Courier New" panose="02070309020205020404" pitchFamily="49" charset="0"/>
                <a:cs typeface="Courier New" panose="02070309020205020404" pitchFamily="49" charset="0"/>
              </a:rPr>
              <a:t>&gt;</a:t>
            </a:r>
          </a:p>
          <a:p>
            <a:pPr marL="0" indent="0">
              <a:buNone/>
            </a:pPr>
            <a:r>
              <a:rPr lang="de-DE" sz="1800" dirty="0">
                <a:latin typeface="Courier New" panose="02070309020205020404" pitchFamily="49" charset="0"/>
                <a:cs typeface="Courier New" panose="02070309020205020404" pitchFamily="49" charset="0"/>
              </a:rPr>
              <a:t>Date:   Thu Feb 23 11:13:13 2017 +0000</a:t>
            </a:r>
          </a:p>
          <a:p>
            <a:pPr marL="0" indent="0">
              <a:buNone/>
            </a:pPr>
            <a:endParaRPr lang="de-DE" sz="1800" dirty="0">
              <a:latin typeface="Courier New" panose="02070309020205020404" pitchFamily="49" charset="0"/>
              <a:cs typeface="Courier New" panose="02070309020205020404" pitchFamily="49" charset="0"/>
            </a:endParaRPr>
          </a:p>
          <a:p>
            <a:pPr marL="0" indent="0">
              <a:buNone/>
            </a:pP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added</a:t>
            </a: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hello</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63817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 y="12700"/>
            <a:ext cx="8229600" cy="1143000"/>
          </a:xfrm>
        </p:spPr>
        <p:txBody>
          <a:bodyPr/>
          <a:lstStyle/>
          <a:p>
            <a:r>
              <a:rPr lang="en-US" dirty="0" smtClean="0"/>
              <a:t>Exercise</a:t>
            </a:r>
            <a:endParaRPr lang="en-US" dirty="0"/>
          </a:p>
        </p:txBody>
      </p:sp>
      <p:sp>
        <p:nvSpPr>
          <p:cNvPr id="3" name="Content Placeholder 2"/>
          <p:cNvSpPr>
            <a:spLocks noGrp="1"/>
          </p:cNvSpPr>
          <p:nvPr>
            <p:ph idx="1"/>
          </p:nvPr>
        </p:nvSpPr>
        <p:spPr>
          <a:xfrm>
            <a:off x="241300" y="3091046"/>
            <a:ext cx="8350250" cy="2950158"/>
          </a:xfrm>
        </p:spPr>
        <p:style>
          <a:lnRef idx="0">
            <a:schemeClr val="accent1"/>
          </a:lnRef>
          <a:fillRef idx="3">
            <a:schemeClr val="accent1"/>
          </a:fillRef>
          <a:effectRef idx="3">
            <a:schemeClr val="accent1"/>
          </a:effectRef>
          <a:fontRef idx="minor">
            <a:schemeClr val="lt1"/>
          </a:fontRef>
        </p:style>
        <p:txBody>
          <a:bodyPr>
            <a:normAutofit/>
          </a:bodyPr>
          <a:lstStyle/>
          <a:p>
            <a:r>
              <a:rPr lang="en-US" sz="2800" dirty="0" smtClean="0"/>
              <a:t>Make a new directory in your cloned repo and a new file containing a few lines of text. </a:t>
            </a:r>
          </a:p>
          <a:p>
            <a:r>
              <a:rPr lang="en-US" sz="2800" dirty="0" smtClean="0"/>
              <a:t>Add the file and directory to your local repo: </a:t>
            </a:r>
            <a:r>
              <a:rPr lang="en-US" sz="2000" b="1" dirty="0">
                <a:solidFill>
                  <a:srgbClr val="FFFF00"/>
                </a:solidFill>
                <a:latin typeface="Courier New" panose="02070309020205020404" pitchFamily="49" charset="0"/>
                <a:cs typeface="Courier New" panose="02070309020205020404" pitchFamily="49" charset="0"/>
              </a:rPr>
              <a:t>$ </a:t>
            </a:r>
            <a:r>
              <a:rPr lang="en-US" sz="2000" b="1" dirty="0" err="1">
                <a:solidFill>
                  <a:srgbClr val="FFFF00"/>
                </a:solidFill>
                <a:latin typeface="Courier New" panose="02070309020205020404" pitchFamily="49" charset="0"/>
                <a:cs typeface="Courier New" panose="02070309020205020404" pitchFamily="49" charset="0"/>
              </a:rPr>
              <a:t>git</a:t>
            </a:r>
            <a:r>
              <a:rPr lang="en-US" sz="2000" b="1" dirty="0">
                <a:solidFill>
                  <a:srgbClr val="FFFF00"/>
                </a:solidFill>
                <a:latin typeface="Courier New" panose="02070309020205020404" pitchFamily="49" charset="0"/>
                <a:cs typeface="Courier New" panose="02070309020205020404" pitchFamily="49" charset="0"/>
              </a:rPr>
              <a:t> add &lt;</a:t>
            </a:r>
            <a:r>
              <a:rPr lang="en-US" sz="2000" b="1" dirty="0" err="1">
                <a:solidFill>
                  <a:srgbClr val="FFFF00"/>
                </a:solidFill>
                <a:latin typeface="Courier New" panose="02070309020205020404" pitchFamily="49" charset="0"/>
                <a:cs typeface="Courier New" panose="02070309020205020404" pitchFamily="49" charset="0"/>
              </a:rPr>
              <a:t>newfile</a:t>
            </a:r>
            <a:r>
              <a:rPr lang="en-US" sz="2000" b="1" dirty="0">
                <a:solidFill>
                  <a:srgbClr val="FFFF00"/>
                </a:solidFill>
                <a:latin typeface="Courier New" panose="02070309020205020404" pitchFamily="49" charset="0"/>
                <a:cs typeface="Courier New" panose="02070309020205020404" pitchFamily="49" charset="0"/>
              </a:rPr>
              <a:t>&gt; &lt;</a:t>
            </a:r>
            <a:r>
              <a:rPr lang="en-US" sz="2000" b="1" dirty="0" err="1">
                <a:solidFill>
                  <a:srgbClr val="FFFF00"/>
                </a:solidFill>
                <a:latin typeface="Courier New" panose="02070309020205020404" pitchFamily="49" charset="0"/>
                <a:cs typeface="Courier New" panose="02070309020205020404" pitchFamily="49" charset="0"/>
              </a:rPr>
              <a:t>newdir</a:t>
            </a:r>
            <a:r>
              <a:rPr lang="en-US" sz="2000" b="1" dirty="0">
                <a:solidFill>
                  <a:srgbClr val="FFFF00"/>
                </a:solidFill>
                <a:latin typeface="Courier New" panose="02070309020205020404" pitchFamily="49" charset="0"/>
                <a:cs typeface="Courier New" panose="02070309020205020404" pitchFamily="49" charset="0"/>
              </a:rPr>
              <a:t>&gt;</a:t>
            </a:r>
          </a:p>
          <a:p>
            <a:r>
              <a:rPr lang="en-US" sz="2800" dirty="0" smtClean="0"/>
              <a:t>Commit the changes: </a:t>
            </a:r>
            <a:r>
              <a:rPr lang="en-GB" sz="2000" b="1" dirty="0">
                <a:solidFill>
                  <a:srgbClr val="FFFF00"/>
                </a:solidFill>
                <a:latin typeface="Courier New" panose="02070309020205020404" pitchFamily="49" charset="0"/>
                <a:cs typeface="Courier New" panose="02070309020205020404" pitchFamily="49" charset="0"/>
              </a:rPr>
              <a:t>$ git commit -m </a:t>
            </a:r>
            <a:r>
              <a:rPr lang="en-GB" sz="2000" b="1" dirty="0" smtClean="0">
                <a:solidFill>
                  <a:srgbClr val="FFFF00"/>
                </a:solidFill>
                <a:latin typeface="Courier New" panose="02070309020205020404" pitchFamily="49" charset="0"/>
                <a:cs typeface="Courier New" panose="02070309020205020404" pitchFamily="49" charset="0"/>
              </a:rPr>
              <a:t>'Add </a:t>
            </a:r>
            <a:r>
              <a:rPr lang="en-GB" sz="2000" b="1" dirty="0">
                <a:solidFill>
                  <a:srgbClr val="FFFF00"/>
                </a:solidFill>
                <a:latin typeface="Courier New" panose="02070309020205020404" pitchFamily="49" charset="0"/>
                <a:cs typeface="Courier New" panose="02070309020205020404" pitchFamily="49" charset="0"/>
              </a:rPr>
              <a:t>some test </a:t>
            </a:r>
            <a:r>
              <a:rPr lang="en-GB" sz="2000" b="1" dirty="0" smtClean="0">
                <a:solidFill>
                  <a:srgbClr val="FFFF00"/>
                </a:solidFill>
                <a:latin typeface="Courier New" panose="02070309020205020404" pitchFamily="49" charset="0"/>
                <a:cs typeface="Courier New" panose="02070309020205020404" pitchFamily="49" charset="0"/>
              </a:rPr>
              <a:t>files'</a:t>
            </a:r>
            <a:endParaRPr lang="en-US" sz="2000" b="1" dirty="0">
              <a:solidFill>
                <a:srgbClr val="FFFF00"/>
              </a:solidFill>
              <a:latin typeface="Courier New" panose="02070309020205020404" pitchFamily="49" charset="0"/>
              <a:cs typeface="Courier New" panose="02070309020205020404" pitchFamily="49" charset="0"/>
            </a:endParaRPr>
          </a:p>
          <a:p>
            <a:r>
              <a:rPr lang="en-US" sz="2800" dirty="0"/>
              <a:t>U</a:t>
            </a:r>
            <a:r>
              <a:rPr lang="en-US" sz="2800" dirty="0" smtClean="0"/>
              <a:t>pdate </a:t>
            </a:r>
            <a:r>
              <a:rPr lang="en-US" sz="2800" dirty="0" err="1" smtClean="0"/>
              <a:t>Github</a:t>
            </a:r>
            <a:r>
              <a:rPr lang="en-US" sz="2800" dirty="0" smtClean="0"/>
              <a:t> repo: </a:t>
            </a:r>
            <a:r>
              <a:rPr lang="en-US" sz="2000" b="1" dirty="0">
                <a:solidFill>
                  <a:srgbClr val="FFFF00"/>
                </a:solidFill>
                <a:latin typeface="Courier New" panose="02070309020205020404" pitchFamily="49" charset="0"/>
                <a:cs typeface="Courier New" panose="02070309020205020404" pitchFamily="49" charset="0"/>
              </a:rPr>
              <a:t>$ </a:t>
            </a:r>
            <a:r>
              <a:rPr lang="en-US" sz="2000" b="1" dirty="0" err="1">
                <a:solidFill>
                  <a:srgbClr val="FFFF00"/>
                </a:solidFill>
                <a:latin typeface="Courier New" panose="02070309020205020404" pitchFamily="49" charset="0"/>
                <a:cs typeface="Courier New" panose="02070309020205020404" pitchFamily="49" charset="0"/>
              </a:rPr>
              <a:t>git</a:t>
            </a:r>
            <a:r>
              <a:rPr lang="en-US" sz="2000" b="1" dirty="0">
                <a:solidFill>
                  <a:srgbClr val="FFFF00"/>
                </a:solidFill>
                <a:latin typeface="Courier New" panose="02070309020205020404" pitchFamily="49" charset="0"/>
                <a:cs typeface="Courier New" panose="02070309020205020404" pitchFamily="49" charset="0"/>
              </a:rPr>
              <a:t> push </a:t>
            </a:r>
          </a:p>
        </p:txBody>
      </p:sp>
      <p:sp>
        <p:nvSpPr>
          <p:cNvPr id="4" name="TextBox 3"/>
          <p:cNvSpPr txBox="1">
            <a:spLocks noChangeArrowheads="1"/>
          </p:cNvSpPr>
          <p:nvPr/>
        </p:nvSpPr>
        <p:spPr bwMode="auto">
          <a:xfrm>
            <a:off x="3175" y="1399138"/>
            <a:ext cx="9144000" cy="1631216"/>
          </a:xfrm>
          <a:prstGeom prst="rect">
            <a:avLst/>
          </a:prstGeom>
          <a:solidFill>
            <a:schemeClr val="tx1"/>
          </a:solidFill>
          <a:ln w="38100">
            <a:solidFill>
              <a:schemeClr val="bg1"/>
            </a:solidFill>
            <a:miter lim="800000"/>
            <a:headEnd/>
            <a:tailEnd/>
          </a:ln>
          <a:effectLst>
            <a:outerShdw blurRad="40000" dist="20000" dir="5400000" rotWithShape="0">
              <a:srgbClr val="000000">
                <a:alpha val="37999"/>
              </a:srgbClr>
            </a:outerShdw>
          </a:effectLst>
        </p:spPr>
        <p:txBody>
          <a:bodyPr wrap="square">
            <a:spAutoFit/>
          </a:bodyPr>
          <a:lstStyle/>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a:p>
            <a:pPr>
              <a:defRPr/>
            </a:pPr>
            <a:r>
              <a:rPr lang="en-GB" sz="2000" dirty="0">
                <a:solidFill>
                  <a:schemeClr val="lt1"/>
                </a:solidFill>
                <a:latin typeface="Courier New" panose="02070309020205020404" pitchFamily="49" charset="0"/>
                <a:ea typeface="+mn-ea"/>
                <a:cs typeface="Courier New" panose="02070309020205020404" pitchFamily="49" charset="0"/>
              </a:rPr>
              <a:t>$ cd </a:t>
            </a:r>
            <a:endParaRPr lang="en-GB" sz="2000" dirty="0" smtClean="0">
              <a:solidFill>
                <a:schemeClr val="lt1"/>
              </a:solidFill>
              <a:latin typeface="Courier New" panose="02070309020205020404" pitchFamily="49" charset="0"/>
              <a:ea typeface="+mn-ea"/>
              <a:cs typeface="Courier New" panose="02070309020205020404" pitchFamily="49" charset="0"/>
            </a:endParaRPr>
          </a:p>
          <a:p>
            <a:pPr>
              <a:defRPr/>
            </a:pPr>
            <a:r>
              <a:rPr lang="en-GB" sz="2000" dirty="0" smtClean="0">
                <a:solidFill>
                  <a:schemeClr val="lt1"/>
                </a:solidFill>
                <a:latin typeface="Courier New" panose="02070309020205020404" pitchFamily="49" charset="0"/>
                <a:ea typeface="+mn-ea"/>
                <a:cs typeface="Courier New" panose="02070309020205020404" pitchFamily="49" charset="0"/>
              </a:rPr>
              <a:t>$ </a:t>
            </a:r>
            <a:r>
              <a:rPr lang="en-GB" sz="2000" dirty="0">
                <a:solidFill>
                  <a:schemeClr val="lt1"/>
                </a:solidFill>
                <a:latin typeface="Courier New" panose="02070309020205020404" pitchFamily="49" charset="0"/>
                <a:ea typeface="+mn-ea"/>
                <a:cs typeface="Courier New" panose="02070309020205020404" pitchFamily="49" charset="0"/>
              </a:rPr>
              <a:t>git clone </a:t>
            </a:r>
            <a:br>
              <a:rPr lang="en-GB" sz="2000" dirty="0">
                <a:solidFill>
                  <a:schemeClr val="lt1"/>
                </a:solidFill>
                <a:latin typeface="Courier New" panose="02070309020205020404" pitchFamily="49" charset="0"/>
                <a:ea typeface="+mn-ea"/>
                <a:cs typeface="Courier New" panose="02070309020205020404" pitchFamily="49" charset="0"/>
              </a:rPr>
            </a:br>
            <a:r>
              <a:rPr lang="en-GB" sz="2000" dirty="0">
                <a:solidFill>
                  <a:schemeClr val="lt1"/>
                </a:solidFill>
                <a:latin typeface="Courier New" panose="02070309020205020404" pitchFamily="49" charset="0"/>
                <a:ea typeface="+mn-ea"/>
                <a:cs typeface="Courier New" panose="02070309020205020404" pitchFamily="49" charset="0"/>
              </a:rPr>
              <a:t>  https</a:t>
            </a:r>
            <a:r>
              <a:rPr lang="en-GB" sz="2000" dirty="0" smtClean="0">
                <a:solidFill>
                  <a:schemeClr val="lt1"/>
                </a:solidFill>
                <a:latin typeface="Courier New" panose="02070309020205020404" pitchFamily="49" charset="0"/>
                <a:ea typeface="+mn-ea"/>
                <a:cs typeface="Courier New" panose="02070309020205020404" pitchFamily="49" charset="0"/>
              </a:rPr>
              <a:t>://</a:t>
            </a:r>
            <a:r>
              <a:rPr lang="en-GB" sz="2000" dirty="0" smtClean="0">
                <a:solidFill>
                  <a:schemeClr val="accent2">
                    <a:lumMod val="60000"/>
                    <a:lumOff val="40000"/>
                  </a:schemeClr>
                </a:solidFill>
                <a:latin typeface="Courier New" panose="02070309020205020404" pitchFamily="49" charset="0"/>
                <a:ea typeface="+mn-ea"/>
                <a:cs typeface="Courier New" panose="02070309020205020404" pitchFamily="49" charset="0"/>
              </a:rPr>
              <a:t>&lt;username&gt;</a:t>
            </a:r>
            <a:r>
              <a:rPr lang="en-GB" sz="2000" dirty="0" smtClean="0">
                <a:solidFill>
                  <a:schemeClr val="lt1"/>
                </a:solidFill>
                <a:latin typeface="Courier New" panose="02070309020205020404" pitchFamily="49" charset="0"/>
                <a:ea typeface="+mn-ea"/>
                <a:cs typeface="Courier New" panose="02070309020205020404" pitchFamily="49" charset="0"/>
              </a:rPr>
              <a:t>@</a:t>
            </a:r>
            <a:r>
              <a:rPr lang="en-GB" sz="2000" dirty="0" err="1" smtClean="0">
                <a:solidFill>
                  <a:schemeClr val="lt1"/>
                </a:solidFill>
                <a:latin typeface="Courier New" panose="02070309020205020404" pitchFamily="49" charset="0"/>
                <a:ea typeface="+mn-ea"/>
                <a:cs typeface="Courier New" panose="02070309020205020404" pitchFamily="49" charset="0"/>
              </a:rPr>
              <a:t>github.com</a:t>
            </a:r>
            <a:r>
              <a:rPr lang="en-GB" sz="2000" dirty="0" smtClean="0">
                <a:solidFill>
                  <a:schemeClr val="bg1"/>
                </a:solidFill>
                <a:latin typeface="Courier New" panose="02070309020205020404" pitchFamily="49" charset="0"/>
                <a:ea typeface="+mn-ea"/>
                <a:cs typeface="Courier New" panose="02070309020205020404" pitchFamily="49" charset="0"/>
              </a:rPr>
              <a:t>/</a:t>
            </a:r>
            <a:r>
              <a:rPr lang="en-GB" sz="2000" dirty="0" smtClean="0">
                <a:solidFill>
                  <a:schemeClr val="accent2">
                    <a:lumMod val="60000"/>
                    <a:lumOff val="40000"/>
                  </a:schemeClr>
                </a:solidFill>
                <a:latin typeface="Courier New" panose="02070309020205020404" pitchFamily="49" charset="0"/>
                <a:ea typeface="+mn-ea"/>
                <a:cs typeface="Courier New" panose="02070309020205020404" pitchFamily="49" charset="0"/>
              </a:rPr>
              <a:t>&lt;username&gt;</a:t>
            </a:r>
            <a:r>
              <a:rPr lang="en-GB" sz="2000" dirty="0" smtClean="0">
                <a:solidFill>
                  <a:schemeClr val="bg1"/>
                </a:solidFill>
                <a:latin typeface="Courier New" panose="02070309020205020404" pitchFamily="49" charset="0"/>
                <a:ea typeface="+mn-ea"/>
                <a:cs typeface="Courier New" panose="02070309020205020404" pitchFamily="49" charset="0"/>
              </a:rPr>
              <a:t>/</a:t>
            </a:r>
            <a:r>
              <a:rPr lang="en-GB" sz="2000" dirty="0" smtClean="0">
                <a:solidFill>
                  <a:schemeClr val="lt1"/>
                </a:solidFill>
                <a:latin typeface="Courier New" panose="02070309020205020404" pitchFamily="49" charset="0"/>
                <a:ea typeface="+mn-ea"/>
                <a:cs typeface="Courier New" panose="02070309020205020404" pitchFamily="49" charset="0"/>
              </a:rPr>
              <a:t>my-</a:t>
            </a:r>
            <a:r>
              <a:rPr lang="en-GB" sz="2000" dirty="0" err="1" smtClean="0">
                <a:solidFill>
                  <a:schemeClr val="lt1"/>
                </a:solidFill>
                <a:latin typeface="Courier New" panose="02070309020205020404" pitchFamily="49" charset="0"/>
                <a:ea typeface="+mn-ea"/>
                <a:cs typeface="Courier New" panose="02070309020205020404" pitchFamily="49" charset="0"/>
              </a:rPr>
              <a:t>isc</a:t>
            </a:r>
            <a:r>
              <a:rPr lang="en-GB" sz="2000" dirty="0" smtClean="0">
                <a:solidFill>
                  <a:schemeClr val="lt1"/>
                </a:solidFill>
                <a:latin typeface="Courier New" panose="02070309020205020404" pitchFamily="49" charset="0"/>
                <a:ea typeface="+mn-ea"/>
                <a:cs typeface="Courier New" panose="02070309020205020404" pitchFamily="49" charset="0"/>
              </a:rPr>
              <a:t>-work</a:t>
            </a:r>
            <a:endParaRPr lang="en-GB" sz="2000" dirty="0">
              <a:solidFill>
                <a:schemeClr val="lt1"/>
              </a:solidFill>
              <a:latin typeface="Courier New" panose="02070309020205020404" pitchFamily="49" charset="0"/>
              <a:ea typeface="+mn-ea"/>
              <a:cs typeface="Courier New" panose="02070309020205020404" pitchFamily="49" charset="0"/>
            </a:endParaRPr>
          </a:p>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p:txBody>
      </p:sp>
      <p:sp>
        <p:nvSpPr>
          <p:cNvPr id="5" name="Content Placeholder 2"/>
          <p:cNvSpPr txBox="1">
            <a:spLocks/>
          </p:cNvSpPr>
          <p:nvPr/>
        </p:nvSpPr>
        <p:spPr bwMode="auto">
          <a:xfrm>
            <a:off x="241300" y="766946"/>
            <a:ext cx="8470900" cy="571500"/>
          </a:xfrm>
          <a:prstGeom prst="rect">
            <a:avLst/>
          </a:prstGeom>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lt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lt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lt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lt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r>
              <a:rPr lang="en-US" sz="2800" dirty="0" smtClean="0"/>
              <a:t>Clone the repository we made yesterday:  </a:t>
            </a:r>
          </a:p>
        </p:txBody>
      </p:sp>
    </p:spTree>
    <p:extLst>
      <p:ext uri="{BB962C8B-B14F-4D97-AF65-F5344CB8AC3E}">
        <p14:creationId xmlns:p14="http://schemas.microsoft.com/office/powerpoint/2010/main" val="1951579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68313" y="2492375"/>
            <a:ext cx="8229600" cy="1143000"/>
          </a:xfrm>
        </p:spPr>
        <p:txBody>
          <a:bodyPr/>
          <a:lstStyle/>
          <a:p>
            <a:r>
              <a:rPr lang="en-GB" b="1" dirty="0">
                <a:latin typeface="Calibri" charset="0"/>
              </a:rPr>
              <a:t>Other tools in the Git ecosystem</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txBox="1">
            <a:spLocks noChangeArrowheads="1"/>
          </p:cNvSpPr>
          <p:nvPr/>
        </p:nvSpPr>
        <p:spPr bwMode="auto">
          <a:xfrm>
            <a:off x="401638" y="918023"/>
            <a:ext cx="8353425" cy="471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80988">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eaLnBrk="0" hangingPunct="0">
              <a:spcBef>
                <a:spcPct val="20000"/>
              </a:spcBef>
              <a:buFont typeface="Arial" charset="0"/>
              <a:buNone/>
            </a:pPr>
            <a:r>
              <a:rPr lang="en-US" sz="2500" dirty="0">
                <a:sym typeface="Courier New" charset="0"/>
              </a:rPr>
              <a:t>Full set of GUIs for interacting with local and remote repos.</a:t>
            </a:r>
          </a:p>
        </p:txBody>
      </p:sp>
      <p:sp>
        <p:nvSpPr>
          <p:cNvPr id="44034" name="Title 1"/>
          <p:cNvSpPr>
            <a:spLocks noGrp="1"/>
          </p:cNvSpPr>
          <p:nvPr>
            <p:ph type="title"/>
          </p:nvPr>
        </p:nvSpPr>
        <p:spPr>
          <a:xfrm>
            <a:off x="457200" y="-26988"/>
            <a:ext cx="8229600" cy="1143001"/>
          </a:xfrm>
        </p:spPr>
        <p:txBody>
          <a:bodyPr/>
          <a:lstStyle/>
          <a:p>
            <a:r>
              <a:rPr lang="en-GB" b="1" dirty="0">
                <a:latin typeface="Calibri" charset="0"/>
              </a:rPr>
              <a:t>git </a:t>
            </a:r>
            <a:r>
              <a:rPr lang="en-GB" b="1" dirty="0" err="1">
                <a:latin typeface="Calibri" charset="0"/>
              </a:rPr>
              <a:t>gui</a:t>
            </a:r>
            <a:endParaRPr lang="en-GB" b="1" dirty="0">
              <a:latin typeface="Calibri" charset="0"/>
            </a:endParaRPr>
          </a:p>
        </p:txBody>
      </p:sp>
      <p:pic>
        <p:nvPicPr>
          <p:cNvPr id="4" name="Picture 2"/>
          <p:cNvPicPr>
            <a:picLocks noChangeAspect="1" noChangeArrowheads="1"/>
          </p:cNvPicPr>
          <p:nvPr/>
        </p:nvPicPr>
        <p:blipFill>
          <a:blip r:embed="rId3"/>
          <a:srcRect l="6361" t="6516" r="25302" b="16758"/>
          <a:stretch>
            <a:fillRect/>
          </a:stretch>
        </p:blipFill>
        <p:spPr bwMode="auto">
          <a:xfrm>
            <a:off x="1083130" y="1609663"/>
            <a:ext cx="6990440" cy="4452089"/>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GB" b="1" dirty="0" err="1">
                <a:latin typeface="Calibri" charset="0"/>
              </a:rPr>
              <a:t>TortoiseGIT</a:t>
            </a:r>
            <a:r>
              <a:rPr lang="en-GB" b="1" dirty="0">
                <a:latin typeface="Calibri" charset="0"/>
              </a:rPr>
              <a:t> (for Windows)</a:t>
            </a:r>
          </a:p>
        </p:txBody>
      </p:sp>
      <p:pic>
        <p:nvPicPr>
          <p:cNvPr id="358402" name="Picture 2"/>
          <p:cNvPicPr>
            <a:picLocks noChangeAspect="1" noChangeArrowheads="1"/>
          </p:cNvPicPr>
          <p:nvPr/>
        </p:nvPicPr>
        <p:blipFill>
          <a:blip r:embed="rId3"/>
          <a:srcRect l="1660" t="3937" r="2042" b="22236"/>
          <a:stretch>
            <a:fillRect/>
          </a:stretch>
        </p:blipFill>
        <p:spPr bwMode="auto">
          <a:xfrm>
            <a:off x="134938" y="2189150"/>
            <a:ext cx="8850312" cy="3814763"/>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45060" name="Rectangle 2"/>
          <p:cNvSpPr txBox="1">
            <a:spLocks noChangeArrowheads="1"/>
          </p:cNvSpPr>
          <p:nvPr/>
        </p:nvSpPr>
        <p:spPr bwMode="auto">
          <a:xfrm>
            <a:off x="250825" y="1124723"/>
            <a:ext cx="8353425" cy="471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80988">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eaLnBrk="0" hangingPunct="0">
              <a:spcBef>
                <a:spcPct val="20000"/>
              </a:spcBef>
              <a:buFont typeface="Arial" charset="0"/>
              <a:buNone/>
            </a:pPr>
            <a:r>
              <a:rPr lang="en-US" dirty="0">
                <a:sym typeface="Courier New" charset="0"/>
              </a:rPr>
              <a:t>Provides GUIs for adding/committing/changing - including a side-by-side diff…</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26988"/>
            <a:ext cx="8229600" cy="1143001"/>
          </a:xfrm>
        </p:spPr>
        <p:txBody>
          <a:bodyPr/>
          <a:lstStyle/>
          <a:p>
            <a:r>
              <a:rPr lang="en-GB" b="1" dirty="0">
                <a:latin typeface="Calibri" charset="0"/>
              </a:rPr>
              <a:t>The </a:t>
            </a:r>
            <a:r>
              <a:rPr lang="en-GB" b="1" i="1" dirty="0">
                <a:latin typeface="Calibri" charset="0"/>
              </a:rPr>
              <a:t>why</a:t>
            </a:r>
            <a:r>
              <a:rPr lang="en-GB" b="1" dirty="0">
                <a:latin typeface="Calibri" charset="0"/>
              </a:rPr>
              <a:t> - one more time</a:t>
            </a:r>
          </a:p>
        </p:txBody>
      </p:sp>
      <p:sp>
        <p:nvSpPr>
          <p:cNvPr id="187395" name="Content Placeholder 2"/>
          <p:cNvSpPr>
            <a:spLocks noGrp="1"/>
          </p:cNvSpPr>
          <p:nvPr>
            <p:ph idx="1"/>
          </p:nvPr>
        </p:nvSpPr>
        <p:spPr>
          <a:xfrm>
            <a:off x="457200" y="908050"/>
            <a:ext cx="8435975" cy="5256213"/>
          </a:xfrm>
        </p:spPr>
        <p:txBody>
          <a:bodyPr/>
          <a:lstStyle/>
          <a:p>
            <a:r>
              <a:rPr lang="en-GB" sz="2800" dirty="0">
                <a:latin typeface="Calibri" charset="0"/>
              </a:rPr>
              <a:t>Using version control will </a:t>
            </a:r>
            <a:r>
              <a:rPr lang="en-GB" sz="2800" b="1" dirty="0">
                <a:latin typeface="Calibri" charset="0"/>
              </a:rPr>
              <a:t>save you time </a:t>
            </a:r>
            <a:r>
              <a:rPr lang="en-GB" sz="2800" dirty="0">
                <a:latin typeface="Calibri" charset="0"/>
              </a:rPr>
              <a:t>– </a:t>
            </a:r>
            <a:r>
              <a:rPr lang="en-GB" sz="2800" i="1" dirty="0">
                <a:latin typeface="Calibri" charset="0"/>
              </a:rPr>
              <a:t>No more accidentally deleting your workspace, or working on the wrong version of a file.</a:t>
            </a:r>
            <a:endParaRPr lang="en-GB" sz="2800" dirty="0">
              <a:latin typeface="Calibri" charset="0"/>
            </a:endParaRPr>
          </a:p>
          <a:p>
            <a:r>
              <a:rPr lang="en-GB" sz="2800" dirty="0">
                <a:latin typeface="Calibri" charset="0"/>
              </a:rPr>
              <a:t>It will </a:t>
            </a:r>
            <a:r>
              <a:rPr lang="en-GB" sz="2800" b="1" dirty="0">
                <a:latin typeface="Calibri" charset="0"/>
              </a:rPr>
              <a:t>make you a better programmer </a:t>
            </a:r>
            <a:r>
              <a:rPr lang="en-GB" sz="2800" dirty="0">
                <a:latin typeface="Calibri" charset="0"/>
              </a:rPr>
              <a:t>– </a:t>
            </a:r>
            <a:r>
              <a:rPr lang="en-GB" sz="2800" i="1" dirty="0">
                <a:latin typeface="Calibri" charset="0"/>
              </a:rPr>
              <a:t>It encourages good working practices: such as documenting change.</a:t>
            </a:r>
            <a:endParaRPr lang="en-GB" sz="2800" dirty="0">
              <a:latin typeface="Calibri" charset="0"/>
            </a:endParaRPr>
          </a:p>
          <a:p>
            <a:r>
              <a:rPr lang="en-GB" sz="2800" dirty="0">
                <a:latin typeface="Calibri" charset="0"/>
              </a:rPr>
              <a:t>It will help you </a:t>
            </a:r>
            <a:r>
              <a:rPr lang="en-GB" sz="2800" b="1" dirty="0">
                <a:latin typeface="Calibri" charset="0"/>
              </a:rPr>
              <a:t>collaborate more effectively </a:t>
            </a:r>
            <a:r>
              <a:rPr lang="en-GB" sz="2800" dirty="0">
                <a:latin typeface="Calibri" charset="0"/>
              </a:rPr>
              <a:t>– </a:t>
            </a:r>
            <a:r>
              <a:rPr lang="en-GB" sz="2800" i="1" dirty="0">
                <a:latin typeface="Calibri" charset="0"/>
              </a:rPr>
              <a:t>Others can access tagged releases of your code.</a:t>
            </a:r>
            <a:endParaRPr lang="en-GB" sz="2800" dirty="0">
              <a:latin typeface="Calibri" charset="0"/>
            </a:endParaRPr>
          </a:p>
          <a:p>
            <a:r>
              <a:rPr lang="en-GB" sz="2800" dirty="0">
                <a:latin typeface="Calibri" charset="0"/>
              </a:rPr>
              <a:t>It will </a:t>
            </a:r>
            <a:r>
              <a:rPr lang="en-GB" sz="2800" b="1" dirty="0">
                <a:latin typeface="Calibri" charset="0"/>
              </a:rPr>
              <a:t>boost your scientific integrity </a:t>
            </a:r>
            <a:r>
              <a:rPr lang="en-GB" sz="2800" dirty="0">
                <a:latin typeface="Calibri" charset="0"/>
              </a:rPr>
              <a:t>– </a:t>
            </a:r>
            <a:r>
              <a:rPr lang="en-GB" sz="2800" i="1" dirty="0">
                <a:latin typeface="Calibri" charset="0"/>
              </a:rPr>
              <a:t>Helping you document your work; aiding reproducibility. </a:t>
            </a:r>
            <a:endParaRPr lang="en-GB" sz="2800" dirty="0">
              <a:latin typeface="Calibri" charset="0"/>
            </a:endParaRPr>
          </a:p>
          <a:p>
            <a:r>
              <a:rPr lang="en-GB" sz="2800" dirty="0">
                <a:latin typeface="Calibri" charset="0"/>
              </a:rPr>
              <a:t>It will </a:t>
            </a:r>
            <a:r>
              <a:rPr lang="en-GB" sz="2800" b="1" dirty="0">
                <a:latin typeface="Calibri" charset="0"/>
              </a:rPr>
              <a:t>make you feel safe </a:t>
            </a:r>
            <a:r>
              <a:rPr lang="en-GB" sz="2800" dirty="0">
                <a:latin typeface="Calibri" charset="0"/>
              </a:rPr>
              <a:t>– </a:t>
            </a:r>
            <a:r>
              <a:rPr lang="en-GB" sz="2800" i="1" dirty="0">
                <a:latin typeface="Calibri" charset="0"/>
              </a:rPr>
              <a:t>No more waking up at 3 a.m. wondering if you backed up your work!</a:t>
            </a:r>
            <a:endParaRPr lang="en-GB" sz="2800" dirty="0">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73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73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73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7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GB" dirty="0">
                <a:latin typeface="Calibri" charset="0"/>
              </a:rPr>
              <a:t>The NCAS GitHub organisation</a:t>
            </a:r>
          </a:p>
        </p:txBody>
      </p:sp>
      <p:sp>
        <p:nvSpPr>
          <p:cNvPr id="46083" name="Content Placeholder 2"/>
          <p:cNvSpPr>
            <a:spLocks noGrp="1"/>
          </p:cNvSpPr>
          <p:nvPr>
            <p:ph idx="1"/>
          </p:nvPr>
        </p:nvSpPr>
        <p:spPr/>
        <p:txBody>
          <a:bodyPr/>
          <a:lstStyle/>
          <a:p>
            <a:pPr marL="0" indent="0">
              <a:buFont typeface="Arial" charset="0"/>
              <a:buNone/>
            </a:pPr>
            <a:r>
              <a:rPr lang="en-GB" dirty="0">
                <a:latin typeface="Calibri" charset="0"/>
              </a:rPr>
              <a:t>An NCAS GitHub organisation has been set up.</a:t>
            </a:r>
          </a:p>
          <a:p>
            <a:pPr marL="0" indent="0">
              <a:buFont typeface="Arial" charset="0"/>
              <a:buNone/>
            </a:pPr>
            <a:r>
              <a:rPr lang="en-GB" dirty="0">
                <a:latin typeface="Calibri" charset="0"/>
              </a:rPr>
              <a:t>This allows repositories to be set up that where users could share code when it has become a more formal collaboration.</a:t>
            </a:r>
          </a:p>
          <a:p>
            <a:pPr marL="0" indent="0">
              <a:buFont typeface="Arial" charset="0"/>
              <a:buNone/>
            </a:pPr>
            <a:endParaRPr lang="en-GB" dirty="0">
              <a:latin typeface="Calibri" charset="0"/>
            </a:endParaRPr>
          </a:p>
          <a:p>
            <a:pPr marL="0" indent="0">
              <a:buFont typeface="Arial" charset="0"/>
              <a:buNone/>
            </a:pPr>
            <a:r>
              <a:rPr lang="en-GB" dirty="0">
                <a:latin typeface="Calibri" charset="0"/>
              </a:rPr>
              <a:t>If you want to become part of the NCAS GitHub please contact Ag, James or Dan and send them your GitHub account ID.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25413"/>
            <a:ext cx="8229600" cy="1143000"/>
          </a:xfrm>
        </p:spPr>
        <p:txBody>
          <a:bodyPr/>
          <a:lstStyle/>
          <a:p>
            <a:r>
              <a:rPr lang="en-GB" dirty="0">
                <a:latin typeface="Calibri" charset="0"/>
              </a:rPr>
              <a:t>But those days are gone!</a:t>
            </a:r>
          </a:p>
        </p:txBody>
      </p:sp>
      <p:sp>
        <p:nvSpPr>
          <p:cNvPr id="5123" name="Content Placeholder 2"/>
          <p:cNvSpPr>
            <a:spLocks noGrp="1"/>
          </p:cNvSpPr>
          <p:nvPr>
            <p:ph idx="1"/>
          </p:nvPr>
        </p:nvSpPr>
        <p:spPr>
          <a:xfrm>
            <a:off x="206375" y="1268413"/>
            <a:ext cx="8686800" cy="5257800"/>
          </a:xfrm>
        </p:spPr>
        <p:txBody>
          <a:bodyPr/>
          <a:lstStyle/>
          <a:p>
            <a:r>
              <a:rPr lang="en-GB" dirty="0">
                <a:latin typeface="Calibri" charset="0"/>
              </a:rPr>
              <a:t>Scientists are typically </a:t>
            </a:r>
            <a:r>
              <a:rPr lang="en-GB" b="1" dirty="0">
                <a:latin typeface="Calibri" charset="0"/>
              </a:rPr>
              <a:t>required to publish data and code</a:t>
            </a:r>
            <a:r>
              <a:rPr lang="en-GB" dirty="0">
                <a:latin typeface="Calibri" charset="0"/>
              </a:rPr>
              <a:t> (by their funders/institutions).</a:t>
            </a:r>
          </a:p>
          <a:p>
            <a:endParaRPr lang="en-GB" sz="1200" dirty="0">
              <a:latin typeface="Calibri" charset="0"/>
            </a:endParaRPr>
          </a:p>
          <a:p>
            <a:r>
              <a:rPr lang="en-GB" dirty="0">
                <a:latin typeface="Calibri" charset="0"/>
              </a:rPr>
              <a:t>Collaboration between scientists requires data-sharing; this implicitly relies on </a:t>
            </a:r>
            <a:r>
              <a:rPr lang="en-GB" b="1" dirty="0">
                <a:latin typeface="Calibri" charset="0"/>
              </a:rPr>
              <a:t>code-sharing</a:t>
            </a:r>
            <a:r>
              <a:rPr lang="en-GB" dirty="0">
                <a:latin typeface="Calibri" charset="0"/>
              </a:rPr>
              <a:t>.</a:t>
            </a:r>
          </a:p>
          <a:p>
            <a:endParaRPr lang="en-GB" sz="1200" dirty="0">
              <a:latin typeface="Calibri" charset="0"/>
            </a:endParaRPr>
          </a:p>
          <a:p>
            <a:r>
              <a:rPr lang="en-GB" dirty="0">
                <a:latin typeface="Calibri" charset="0"/>
              </a:rPr>
              <a:t>There are </a:t>
            </a:r>
            <a:r>
              <a:rPr lang="en-GB" b="1" dirty="0">
                <a:latin typeface="Calibri" charset="0"/>
              </a:rPr>
              <a:t>tools that make it easy </a:t>
            </a:r>
            <a:r>
              <a:rPr lang="en-GB" dirty="0">
                <a:latin typeface="Calibri" charset="0"/>
              </a:rPr>
              <a:t>to record our changes, document our workflow and </a:t>
            </a:r>
            <a:r>
              <a:rPr lang="en-GB" dirty="0" smtClean="0">
                <a:latin typeface="Calibri" charset="0"/>
              </a:rPr>
              <a:t>"fix" </a:t>
            </a:r>
            <a:r>
              <a:rPr lang="en-GB" dirty="0">
                <a:latin typeface="Calibri" charset="0"/>
              </a:rPr>
              <a:t>releases of our code at important steps along the way.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GB" sz="4000" b="1" dirty="0">
                <a:latin typeface="Calibri" charset="0"/>
              </a:rPr>
              <a:t>Further information</a:t>
            </a:r>
          </a:p>
        </p:txBody>
      </p:sp>
      <p:sp>
        <p:nvSpPr>
          <p:cNvPr id="48131" name="Content Placeholder 2"/>
          <p:cNvSpPr>
            <a:spLocks noGrp="1"/>
          </p:cNvSpPr>
          <p:nvPr>
            <p:ph idx="1"/>
          </p:nvPr>
        </p:nvSpPr>
        <p:spPr>
          <a:xfrm>
            <a:off x="457200" y="1412875"/>
            <a:ext cx="8229600" cy="4525963"/>
          </a:xfrm>
        </p:spPr>
        <p:txBody>
          <a:bodyPr/>
          <a:lstStyle/>
          <a:p>
            <a:pPr>
              <a:buFont typeface="Arial" charset="0"/>
              <a:buNone/>
            </a:pPr>
            <a:r>
              <a:rPr lang="en-GB" dirty="0">
                <a:latin typeface="Calibri" charset="0"/>
              </a:rPr>
              <a:t>Git documentation:</a:t>
            </a:r>
          </a:p>
          <a:p>
            <a:pPr>
              <a:buFont typeface="Arial" charset="0"/>
              <a:buNone/>
            </a:pPr>
            <a:r>
              <a:rPr lang="en-GB" dirty="0">
                <a:latin typeface="Calibri" charset="0"/>
              </a:rPr>
              <a:t>	</a:t>
            </a:r>
            <a:r>
              <a:rPr lang="en-GB" dirty="0">
                <a:latin typeface="Calibri" charset="0"/>
                <a:hlinkClick r:id="rId2"/>
              </a:rPr>
              <a:t>http://git-scm.com/documentation</a:t>
            </a:r>
            <a:endParaRPr lang="en-GB" dirty="0">
              <a:latin typeface="Calibri" charset="0"/>
            </a:endParaRPr>
          </a:p>
          <a:p>
            <a:pPr>
              <a:buFont typeface="Arial" charset="0"/>
              <a:buNone/>
            </a:pPr>
            <a:r>
              <a:rPr lang="en-GB" dirty="0">
                <a:latin typeface="Calibri" charset="0"/>
              </a:rPr>
              <a:t>Nice Git reference:</a:t>
            </a:r>
          </a:p>
          <a:p>
            <a:pPr>
              <a:buFont typeface="Arial" charset="0"/>
              <a:buNone/>
            </a:pPr>
            <a:r>
              <a:rPr lang="en-GB" dirty="0">
                <a:latin typeface="Calibri" charset="0"/>
              </a:rPr>
              <a:t>	</a:t>
            </a:r>
            <a:r>
              <a:rPr lang="en-GB" dirty="0">
                <a:latin typeface="Calibri" charset="0"/>
                <a:hlinkClick r:id="rId3"/>
              </a:rPr>
              <a:t>http://gitref.org/</a:t>
            </a:r>
            <a:endParaRPr lang="en-GB" dirty="0">
              <a:latin typeface="Calibri" charset="0"/>
            </a:endParaRPr>
          </a:p>
          <a:p>
            <a:pPr>
              <a:buFont typeface="Arial" charset="0"/>
              <a:buNone/>
            </a:pPr>
            <a:r>
              <a:rPr lang="en-US" dirty="0">
                <a:latin typeface="Calibri" charset="0"/>
              </a:rPr>
              <a:t>GitHub: </a:t>
            </a:r>
          </a:p>
          <a:p>
            <a:pPr>
              <a:buFont typeface="Arial" charset="0"/>
              <a:buNone/>
            </a:pPr>
            <a:r>
              <a:rPr lang="en-US" dirty="0">
                <a:latin typeface="Calibri" charset="0"/>
              </a:rPr>
              <a:t>	</a:t>
            </a:r>
            <a:r>
              <a:rPr lang="en-US" dirty="0">
                <a:latin typeface="Calibri" charset="0"/>
                <a:hlinkClick r:id="rId4"/>
              </a:rPr>
              <a:t>http://github.com</a:t>
            </a:r>
            <a:r>
              <a:rPr lang="en-US" dirty="0">
                <a:latin typeface="Calibri" charset="0"/>
                <a:hlinkClick r:id="rId5"/>
              </a:rPr>
              <a:t>/</a:t>
            </a:r>
            <a:endParaRPr lang="en-GB" dirty="0">
              <a:latin typeface="Calibri"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GB" sz="4000" b="1" dirty="0">
                <a:latin typeface="Calibri" charset="0"/>
              </a:rPr>
              <a:t>Acknowledgements</a:t>
            </a:r>
          </a:p>
        </p:txBody>
      </p:sp>
      <p:sp>
        <p:nvSpPr>
          <p:cNvPr id="49155" name="Content Placeholder 2"/>
          <p:cNvSpPr>
            <a:spLocks noGrp="1"/>
          </p:cNvSpPr>
          <p:nvPr>
            <p:ph idx="1"/>
          </p:nvPr>
        </p:nvSpPr>
        <p:spPr/>
        <p:txBody>
          <a:bodyPr/>
          <a:lstStyle/>
          <a:p>
            <a:pPr>
              <a:buFont typeface="Arial" charset="0"/>
              <a:buNone/>
            </a:pPr>
            <a:r>
              <a:rPr lang="en-GB" sz="2400" dirty="0">
                <a:latin typeface="Calibri" charset="0"/>
              </a:rPr>
              <a:t>We would like to Acknowledge the following authors for some of the content presented here:</a:t>
            </a:r>
          </a:p>
          <a:p>
            <a:pPr>
              <a:buFont typeface="Arial" charset="0"/>
              <a:buNone/>
            </a:pPr>
            <a:endParaRPr lang="en-GB" sz="2400" dirty="0">
              <a:latin typeface="Calibri" charset="0"/>
            </a:endParaRPr>
          </a:p>
          <a:p>
            <a:pPr>
              <a:buFont typeface="Arial" charset="0"/>
              <a:buNone/>
            </a:pPr>
            <a:endParaRPr lang="en-GB" dirty="0">
              <a:latin typeface="Calibri" charset="0"/>
            </a:endParaRPr>
          </a:p>
          <a:p>
            <a:pPr>
              <a:buFont typeface="Arial" charset="0"/>
              <a:buNone/>
            </a:pPr>
            <a:r>
              <a:rPr lang="en-GB" sz="2400" i="1" dirty="0" smtClean="0">
                <a:latin typeface="Calibri" charset="0"/>
              </a:rPr>
              <a:t>"Introduction </a:t>
            </a:r>
            <a:r>
              <a:rPr lang="en-GB" sz="2400" i="1" dirty="0">
                <a:latin typeface="Calibri" charset="0"/>
              </a:rPr>
              <a:t>to </a:t>
            </a:r>
            <a:r>
              <a:rPr lang="en-GB" sz="2400" i="1" dirty="0" smtClean="0">
                <a:latin typeface="Calibri" charset="0"/>
              </a:rPr>
              <a:t>GIT".</a:t>
            </a:r>
            <a:r>
              <a:rPr lang="en-GB" sz="2400" dirty="0" smtClean="0">
                <a:latin typeface="Calibri" charset="0"/>
              </a:rPr>
              <a:t> </a:t>
            </a:r>
            <a:r>
              <a:rPr lang="en-GB" sz="2400" dirty="0">
                <a:latin typeface="Calibri" charset="0"/>
              </a:rPr>
              <a:t>Lukas </a:t>
            </a:r>
            <a:r>
              <a:rPr lang="en-GB" sz="2400" dirty="0" err="1">
                <a:latin typeface="Calibri" charset="0"/>
              </a:rPr>
              <a:t>Fittl</a:t>
            </a:r>
            <a:r>
              <a:rPr lang="en-GB" sz="2400" dirty="0">
                <a:latin typeface="Calibri" charset="0"/>
              </a:rPr>
              <a:t> (</a:t>
            </a:r>
            <a:r>
              <a:rPr lang="en-GB" sz="2400" dirty="0">
                <a:latin typeface="Calibri" charset="0"/>
                <a:hlinkClick r:id="rId2"/>
              </a:rPr>
              <a:t>http://fittl.com</a:t>
            </a:r>
            <a:r>
              <a:rPr lang="en-GB" sz="2400" dirty="0">
                <a:latin typeface="Calibri" charset="0"/>
              </a:rPr>
              <a:t>).</a:t>
            </a:r>
          </a:p>
          <a:p>
            <a:pPr>
              <a:buFont typeface="Arial" charset="0"/>
              <a:buNone/>
            </a:pPr>
            <a:r>
              <a:rPr lang="en-GB" sz="2400" dirty="0" smtClean="0">
                <a:latin typeface="Calibri" charset="0"/>
              </a:rPr>
              <a:t>"</a:t>
            </a:r>
            <a:r>
              <a:rPr lang="en-GB" sz="2400" i="1" dirty="0" smtClean="0">
                <a:latin typeface="Calibri" charset="0"/>
              </a:rPr>
              <a:t>Git </a:t>
            </a:r>
            <a:r>
              <a:rPr lang="en-GB" sz="2400" i="1" dirty="0">
                <a:latin typeface="Calibri" charset="0"/>
              </a:rPr>
              <a:t>and </a:t>
            </a:r>
            <a:r>
              <a:rPr lang="en-GB" sz="2400" i="1" dirty="0" smtClean="0">
                <a:latin typeface="Calibri" charset="0"/>
              </a:rPr>
              <a:t>GitHub</a:t>
            </a:r>
            <a:r>
              <a:rPr lang="en-GB" sz="2400" dirty="0" smtClean="0">
                <a:latin typeface="Calibri" charset="0"/>
              </a:rPr>
              <a:t>". </a:t>
            </a:r>
            <a:r>
              <a:rPr lang="en-GB" sz="2400" dirty="0">
                <a:latin typeface="Calibri" charset="0"/>
              </a:rPr>
              <a:t>Darren Oakley.</a:t>
            </a:r>
            <a:endParaRPr lang="en-GB" sz="3600" dirty="0">
              <a:latin typeface="Calibri" charset="0"/>
            </a:endParaRPr>
          </a:p>
          <a:p>
            <a:pPr>
              <a:buFont typeface="Arial" charset="0"/>
              <a:buNone/>
            </a:pPr>
            <a:endParaRPr lang="en-GB" dirty="0">
              <a:latin typeface="Calibri"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44450"/>
            <a:ext cx="8229600" cy="1143000"/>
          </a:xfrm>
        </p:spPr>
        <p:txBody>
          <a:bodyPr/>
          <a:lstStyle/>
          <a:p>
            <a:r>
              <a:rPr lang="en-GB" b="1" dirty="0">
                <a:latin typeface="Calibri" charset="0"/>
              </a:rPr>
              <a:t>Introducing Git</a:t>
            </a:r>
          </a:p>
        </p:txBody>
      </p:sp>
      <p:sp>
        <p:nvSpPr>
          <p:cNvPr id="8195" name="Content Placeholder 2"/>
          <p:cNvSpPr>
            <a:spLocks noGrp="1"/>
          </p:cNvSpPr>
          <p:nvPr>
            <p:ph idx="1"/>
          </p:nvPr>
        </p:nvSpPr>
        <p:spPr>
          <a:xfrm>
            <a:off x="457200" y="1341438"/>
            <a:ext cx="8229600" cy="4924425"/>
          </a:xfrm>
        </p:spPr>
        <p:txBody>
          <a:bodyPr/>
          <a:lstStyle/>
          <a:p>
            <a:pPr>
              <a:buFont typeface="Arial" charset="0"/>
              <a:buNone/>
            </a:pPr>
            <a:r>
              <a:rPr lang="en-GB" dirty="0">
                <a:latin typeface="Calibri" charset="0"/>
              </a:rPr>
              <a:t>There are many different Version Control tools:</a:t>
            </a:r>
          </a:p>
          <a:p>
            <a:r>
              <a:rPr lang="en-GB" b="1" dirty="0">
                <a:latin typeface="Calibri" charset="0"/>
              </a:rPr>
              <a:t>SVN</a:t>
            </a:r>
            <a:r>
              <a:rPr lang="en-GB" dirty="0">
                <a:latin typeface="Calibri" charset="0"/>
              </a:rPr>
              <a:t> (Subversion) is very popular and (relatively) easy to grasp; eclipsed by…</a:t>
            </a:r>
          </a:p>
          <a:p>
            <a:r>
              <a:rPr lang="en-GB" b="1" dirty="0">
                <a:latin typeface="Calibri" charset="0"/>
              </a:rPr>
              <a:t>Git, </a:t>
            </a:r>
            <a:r>
              <a:rPr lang="en-GB" dirty="0">
                <a:latin typeface="Calibri" charset="0"/>
              </a:rPr>
              <a:t>which is also:</a:t>
            </a:r>
          </a:p>
          <a:p>
            <a:pPr lvl="1"/>
            <a:r>
              <a:rPr lang="en-GB" dirty="0">
                <a:latin typeface="Calibri" charset="0"/>
              </a:rPr>
              <a:t>More useful for collaboration</a:t>
            </a:r>
          </a:p>
          <a:p>
            <a:pPr lvl="1"/>
            <a:r>
              <a:rPr lang="en-GB" dirty="0">
                <a:latin typeface="Calibri" charset="0"/>
              </a:rPr>
              <a:t>Distributed and </a:t>
            </a:r>
            <a:r>
              <a:rPr lang="en-GB" i="1" dirty="0">
                <a:latin typeface="Calibri" charset="0"/>
              </a:rPr>
              <a:t>fast</a:t>
            </a:r>
          </a:p>
          <a:p>
            <a:pPr lvl="1"/>
            <a:r>
              <a:rPr lang="en-GB" dirty="0">
                <a:latin typeface="Calibri" charset="0"/>
              </a:rPr>
              <a:t>Very well supported in terms of tooling</a:t>
            </a:r>
          </a:p>
          <a:p>
            <a:pPr lvl="1"/>
            <a:r>
              <a:rPr lang="en-GB" dirty="0">
                <a:latin typeface="Calibri" charset="0"/>
              </a:rPr>
              <a:t>Has free repository hosts  on the web (GitHub, </a:t>
            </a:r>
            <a:r>
              <a:rPr lang="en-GB" dirty="0" err="1">
                <a:latin typeface="Calibri" charset="0"/>
              </a:rPr>
              <a:t>BitBucket</a:t>
            </a:r>
            <a:r>
              <a:rPr lang="en-GB" dirty="0">
                <a:latin typeface="Calibri" charset="0"/>
              </a:rPr>
              <a:t> etc.,).</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GB" b="1" dirty="0">
                <a:latin typeface="Calibri" charset="0"/>
              </a:rPr>
              <a:t>More about Git</a:t>
            </a:r>
          </a:p>
        </p:txBody>
      </p:sp>
      <p:sp>
        <p:nvSpPr>
          <p:cNvPr id="9219" name="Content Placeholder 2"/>
          <p:cNvSpPr>
            <a:spLocks noGrp="1"/>
          </p:cNvSpPr>
          <p:nvPr>
            <p:ph idx="1"/>
          </p:nvPr>
        </p:nvSpPr>
        <p:spPr/>
        <p:txBody>
          <a:bodyPr/>
          <a:lstStyle/>
          <a:p>
            <a:pPr>
              <a:buFont typeface="Arial" charset="0"/>
              <a:buNone/>
            </a:pPr>
            <a:r>
              <a:rPr lang="en-GB" dirty="0">
                <a:latin typeface="Calibri" charset="0"/>
              </a:rPr>
              <a:t>Git is a </a:t>
            </a:r>
            <a:r>
              <a:rPr lang="en-GB" i="1" dirty="0">
                <a:latin typeface="Calibri" charset="0"/>
              </a:rPr>
              <a:t>distributed</a:t>
            </a:r>
            <a:r>
              <a:rPr lang="en-GB" dirty="0">
                <a:latin typeface="Calibri" charset="0"/>
              </a:rPr>
              <a:t> Version Control System (VCS):</a:t>
            </a:r>
          </a:p>
          <a:p>
            <a:r>
              <a:rPr lang="en-GB" dirty="0">
                <a:latin typeface="Calibri" charset="0"/>
              </a:rPr>
              <a:t>you store a complete copy of a repository within your working copy.</a:t>
            </a:r>
          </a:p>
          <a:p>
            <a:r>
              <a:rPr lang="en-GB" dirty="0">
                <a:latin typeface="Calibri" charset="0"/>
              </a:rPr>
              <a:t>this means you can work offline:</a:t>
            </a:r>
          </a:p>
          <a:p>
            <a:pPr lvl="1"/>
            <a:r>
              <a:rPr lang="en-GB" dirty="0">
                <a:latin typeface="Calibri" charset="0"/>
              </a:rPr>
              <a:t>there is no default </a:t>
            </a:r>
            <a:r>
              <a:rPr lang="en-GB" dirty="0" smtClean="0">
                <a:latin typeface="Calibri" charset="0"/>
              </a:rPr>
              <a:t>'central' </a:t>
            </a:r>
            <a:r>
              <a:rPr lang="en-GB" dirty="0">
                <a:latin typeface="Calibri" charset="0"/>
              </a:rPr>
              <a:t>server - if you want one, you (and your team) just nominate where it is - typically GitHub!</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err="1"/>
              <a:t>G</a:t>
            </a:r>
            <a:r>
              <a:rPr lang="en-US" dirty="0" err="1" smtClean="0"/>
              <a:t>it</a:t>
            </a:r>
            <a:r>
              <a:rPr lang="en-US" dirty="0" smtClean="0"/>
              <a:t> repository?</a:t>
            </a:r>
            <a:endParaRPr lang="en-US" dirty="0"/>
          </a:p>
        </p:txBody>
      </p:sp>
      <p:sp>
        <p:nvSpPr>
          <p:cNvPr id="3" name="Content Placeholder 2"/>
          <p:cNvSpPr>
            <a:spLocks noGrp="1"/>
          </p:cNvSpPr>
          <p:nvPr>
            <p:ph idx="1"/>
          </p:nvPr>
        </p:nvSpPr>
        <p:spPr/>
        <p:txBody>
          <a:bodyPr/>
          <a:lstStyle/>
          <a:p>
            <a:r>
              <a:rPr lang="en-US" dirty="0" smtClean="0"/>
              <a:t>A directory tree containing files and subdirectories.</a:t>
            </a:r>
          </a:p>
          <a:p>
            <a:r>
              <a:rPr lang="en-US" dirty="0" smtClean="0"/>
              <a:t>Old and different versions of those files and subdirectories.</a:t>
            </a:r>
          </a:p>
          <a:p>
            <a:r>
              <a:rPr lang="en-US" dirty="0" smtClean="0"/>
              <a:t>A set of information to enable you to navigate across versions.</a:t>
            </a:r>
            <a:endParaRPr lang="en-US" dirty="0"/>
          </a:p>
        </p:txBody>
      </p:sp>
    </p:spTree>
    <p:extLst>
      <p:ext uri="{BB962C8B-B14F-4D97-AF65-F5344CB8AC3E}">
        <p14:creationId xmlns:p14="http://schemas.microsoft.com/office/powerpoint/2010/main" val="1483897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95288" y="188913"/>
            <a:ext cx="8229600" cy="1143000"/>
          </a:xfrm>
        </p:spPr>
        <p:txBody>
          <a:bodyPr/>
          <a:lstStyle/>
          <a:p>
            <a:r>
              <a:rPr lang="en-GB" u="sng" dirty="0" smtClean="0">
                <a:latin typeface="Calibri" charset="0"/>
              </a:rPr>
              <a:t>Not</a:t>
            </a:r>
            <a:r>
              <a:rPr lang="en-GB" dirty="0" smtClean="0">
                <a:latin typeface="Calibri" charset="0"/>
              </a:rPr>
              <a:t> Introducing </a:t>
            </a:r>
            <a:r>
              <a:rPr lang="en-GB" dirty="0" err="1">
                <a:latin typeface="Calibri" charset="0"/>
              </a:rPr>
              <a:t>GitHub</a:t>
            </a:r>
            <a:endParaRPr lang="en-GB" dirty="0">
              <a:latin typeface="Calibri" charset="0"/>
            </a:endParaRPr>
          </a:p>
        </p:txBody>
      </p:sp>
      <p:pic>
        <p:nvPicPr>
          <p:cNvPr id="5" name="Picture 2"/>
          <p:cNvPicPr>
            <a:picLocks noChangeAspect="1" noChangeArrowheads="1"/>
          </p:cNvPicPr>
          <p:nvPr/>
        </p:nvPicPr>
        <p:blipFill rotWithShape="1">
          <a:blip r:embed="rId3"/>
          <a:srcRect l="2249" t="12829" r="1204" b="13030"/>
          <a:stretch/>
        </p:blipFill>
        <p:spPr bwMode="auto">
          <a:xfrm>
            <a:off x="1403350" y="2349500"/>
            <a:ext cx="6677025" cy="3640138"/>
          </a:xfrm>
          <a:prstGeom prst="rect">
            <a:avLst/>
          </a:prstGeom>
          <a:ln/>
        </p:spPr>
        <p:style>
          <a:lnRef idx="2">
            <a:schemeClr val="dk1"/>
          </a:lnRef>
          <a:fillRef idx="1">
            <a:schemeClr val="lt1"/>
          </a:fillRef>
          <a:effectRef idx="0">
            <a:schemeClr val="dk1"/>
          </a:effectRef>
          <a:fontRef idx="minor">
            <a:schemeClr val="dk1"/>
          </a:fontRef>
        </p:style>
      </p:pic>
      <p:sp>
        <p:nvSpPr>
          <p:cNvPr id="10244" name="TextBox 5"/>
          <p:cNvSpPr txBox="1">
            <a:spLocks noChangeArrowheads="1"/>
          </p:cNvSpPr>
          <p:nvPr/>
        </p:nvSpPr>
        <p:spPr bwMode="auto">
          <a:xfrm>
            <a:off x="725488" y="1331913"/>
            <a:ext cx="7993062"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r>
              <a:rPr lang="en-GB" dirty="0">
                <a:latin typeface="+mn-lt"/>
                <a:hlinkClick r:id="rId4"/>
              </a:rPr>
              <a:t>https://github.com</a:t>
            </a:r>
            <a:r>
              <a:rPr lang="en-GB" dirty="0">
                <a:latin typeface="+mn-lt"/>
              </a:rPr>
              <a:t> </a:t>
            </a:r>
          </a:p>
          <a:p>
            <a:pPr algn="ctr"/>
            <a:r>
              <a:rPr lang="en-GB" dirty="0" smtClean="0">
                <a:latin typeface="+mn-lt"/>
              </a:rPr>
              <a:t>A service for hosting git repositories.</a:t>
            </a:r>
            <a:endParaRPr lang="en-GB" dirty="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dirty="0">
                <a:latin typeface="Calibri" charset="0"/>
              </a:rPr>
              <a:t>GitHub: repositories</a:t>
            </a:r>
            <a:r>
              <a:rPr lang="en-GB" sz="3200" dirty="0">
                <a:latin typeface="Calibri" charset="0"/>
              </a:rPr>
              <a:t> (public </a:t>
            </a:r>
            <a:r>
              <a:rPr lang="en-GB" sz="3200" i="1" dirty="0">
                <a:latin typeface="Calibri" charset="0"/>
              </a:rPr>
              <a:t>or </a:t>
            </a:r>
            <a:r>
              <a:rPr lang="en-GB" sz="3200" b="1" dirty="0">
                <a:latin typeface="Calibri" charset="0"/>
              </a:rPr>
              <a:t>private</a:t>
            </a:r>
            <a:r>
              <a:rPr lang="en-GB" sz="3200" dirty="0">
                <a:latin typeface="Calibri" charset="0"/>
              </a:rPr>
              <a:t>)</a:t>
            </a:r>
            <a:endParaRPr lang="en-GB" dirty="0">
              <a:latin typeface="Calibri" charset="0"/>
            </a:endParaRPr>
          </a:p>
        </p:txBody>
      </p:sp>
      <p:pic>
        <p:nvPicPr>
          <p:cNvPr id="11267"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t="12589"/>
          <a:stretch>
            <a:fillRect/>
          </a:stretch>
        </p:blipFill>
        <p:spPr>
          <a:xfrm>
            <a:off x="971550" y="1557338"/>
            <a:ext cx="6959600" cy="4319587"/>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sld>
</file>

<file path=ppt/theme/theme1.xml><?xml version="1.0" encoding="utf-8"?>
<a:theme xmlns:a="http://schemas.openxmlformats.org/drawingml/2006/main" name="UKRI-stfc-nerc-ceda-ncas-nceo-Presentation-Templat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KRI-stfc-nerc-ceda-ncas-nceo-Presentation-Template.pptx" id="{3736A5D0-76B6-4662-A043-28C0DDEBD04C}" vid="{B185B2AC-9719-4A75-B66D-4B9C98123E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UKRI-stfc-nerc-ceda-ncas-nceo-Presentation-Template</Template>
  <TotalTime>28110</TotalTime>
  <Words>2102</Words>
  <Application>Microsoft Office PowerPoint</Application>
  <PresentationFormat>On-screen Show (4:3)</PresentationFormat>
  <Paragraphs>294</Paragraphs>
  <Slides>41</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MS PGothic</vt:lpstr>
      <vt:lpstr>Arial</vt:lpstr>
      <vt:lpstr>Calibri</vt:lpstr>
      <vt:lpstr>Courier</vt:lpstr>
      <vt:lpstr>Courier New</vt:lpstr>
      <vt:lpstr>Mangal</vt:lpstr>
      <vt:lpstr>UKRI-stfc-nerc-ceda-ncas-nceo-Presentation-Template</vt:lpstr>
      <vt:lpstr>Managing your code: quietly introducing Git - a friend for life Part 2</vt:lpstr>
      <vt:lpstr>The Unix Shell</vt:lpstr>
      <vt:lpstr>Managing code in the olden days</vt:lpstr>
      <vt:lpstr>But those days are gone!</vt:lpstr>
      <vt:lpstr>Introducing Git</vt:lpstr>
      <vt:lpstr>More about Git</vt:lpstr>
      <vt:lpstr>What is a Git repository?</vt:lpstr>
      <vt:lpstr>Not Introducing GitHub</vt:lpstr>
      <vt:lpstr>GitHub: repositories (public or private)</vt:lpstr>
      <vt:lpstr>GitHub: organisations</vt:lpstr>
      <vt:lpstr>GitHub: collaboration (branch/fork)</vt:lpstr>
      <vt:lpstr>GitHub: Issue tracking</vt:lpstr>
      <vt:lpstr>GitHub: history and change</vt:lpstr>
      <vt:lpstr>GitHub: wikis</vt:lpstr>
      <vt:lpstr>Github does lots of funky things, but…</vt:lpstr>
      <vt:lpstr>Where to start 1: Git clone</vt:lpstr>
      <vt:lpstr>Where to start 2: Create a repository on Github</vt:lpstr>
      <vt:lpstr>Where to start 3: start a new repository from existing files</vt:lpstr>
      <vt:lpstr>Add a file to your local repo</vt:lpstr>
      <vt:lpstr>So, what just happened?</vt:lpstr>
      <vt:lpstr>Let's look on GitHub</vt:lpstr>
      <vt:lpstr>The Plan: Use Git/GitHub all week</vt:lpstr>
      <vt:lpstr>Lets make some test files</vt:lpstr>
      <vt:lpstr>Git Status</vt:lpstr>
      <vt:lpstr>Git add</vt:lpstr>
      <vt:lpstr>Add another file</vt:lpstr>
      <vt:lpstr>Lets commit </vt:lpstr>
      <vt:lpstr>Push the new version back to Github</vt:lpstr>
      <vt:lpstr>Enough?</vt:lpstr>
      <vt:lpstr>Working with other people</vt:lpstr>
      <vt:lpstr>They commit their changes and push back to Github</vt:lpstr>
      <vt:lpstr>Black Bob downloads changes using git pull </vt:lpstr>
      <vt:lpstr>Black Bob looks at change log</vt:lpstr>
      <vt:lpstr>Exercise</vt:lpstr>
      <vt:lpstr>Other tools in the Git ecosystem</vt:lpstr>
      <vt:lpstr>git gui</vt:lpstr>
      <vt:lpstr>TortoiseGIT (for Windows)</vt:lpstr>
      <vt:lpstr>The why - one more time</vt:lpstr>
      <vt:lpstr>The NCAS GitHub organisation</vt:lpstr>
      <vt:lpstr>Further information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LOTUS and parallel stuff.</dc:title>
  <dc:creator>Authorised User</dc:creator>
  <cp:lastModifiedBy>Godfrey, Tommy (STFC,RAL,RALSP)</cp:lastModifiedBy>
  <cp:revision>245</cp:revision>
  <dcterms:created xsi:type="dcterms:W3CDTF">2013-12-09T16:22:30Z</dcterms:created>
  <dcterms:modified xsi:type="dcterms:W3CDTF">2018-10-03T13:08:09Z</dcterms:modified>
</cp:coreProperties>
</file>