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3" r:id="rId1"/>
  </p:sldMasterIdLst>
  <p:notesMasterIdLst>
    <p:notesMasterId r:id="rId76"/>
  </p:notesMasterIdLst>
  <p:sldIdLst>
    <p:sldId id="256" r:id="rId2"/>
    <p:sldId id="32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284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215900" algn="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FA5FEAC-D170-47F2-BB82-0E6D5820AE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735B47F-202B-4E53-A2C6-658701D721DD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830258F3-A1C8-4916-8791-2D152426E588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024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CC507C1-8247-4FE6-922A-B46F1DE8F468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296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3AFCBC1-64C5-417E-B2AC-69BBD5C29FF4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317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E8E8640-1200-490D-B745-6973B767F6DF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337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B73264E-A519-437B-A890-BA3E70FF08A0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358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51D5CA0-D359-422F-9034-0B889A9E8BF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378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84448E4-79AA-4194-B823-69C6D509A29B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399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B340AC5-10EC-4F1E-9830-2DFDA03E4EA5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419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2786898-B14F-418F-A0FC-1E31791DBB8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440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D96F98C-1945-405B-BBA1-B1040D1A5FF4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460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94AD1C7-9CC6-42D0-840F-243A5F06EE54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481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4B04282-7A56-467E-A7EB-1325EEEF434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2B4A151-2785-4312-8577-DD239FCAC7B5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331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5E4286B-4B22-4F50-A344-26C215133145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501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FA07CFC-E807-419E-BFB9-5E04BF46CC0D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522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8BC3550-01BB-46F5-85B5-0152D6DAAF0E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542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146B308-F419-4B48-A593-903A8FD9350B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563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92B52A2-A630-450A-81E6-339FD1F024D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583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AF55D3E-F8C2-4C02-B9C7-65AB7A4616E0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604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C00F44E-B3BA-40D6-B19A-23170702F2BF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624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B3D401F-BBA6-4A11-BB02-AD7DC0B50359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645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AC0813B-2CDD-4730-88A8-502B683A370F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665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06D8413-A61A-4479-B100-DF987C55AB9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686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297711D-26A6-4A0D-8856-9858F0EC6208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9BA42981-41CE-4787-AA40-1B8D3114DAB7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536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F3EEB74-7B4F-4687-8022-2109EECE18F5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706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E2A2F26-CDF0-4298-BEDE-ABD9CEF5399A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7270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D28347A-DB12-4814-916E-900FDD50CF62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33</a:t>
            </a:fld>
            <a:endParaRPr lang="en-US" altLang="en-US" sz="1400" smtClean="0"/>
          </a:p>
        </p:txBody>
      </p:sp>
      <p:sp>
        <p:nvSpPr>
          <p:cNvPr id="747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F8E99BE-5271-4696-8258-0800318A9FC3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34</a:t>
            </a:fld>
            <a:endParaRPr lang="en-US" altLang="en-US" sz="1400" smtClean="0"/>
          </a:p>
        </p:txBody>
      </p:sp>
      <p:sp>
        <p:nvSpPr>
          <p:cNvPr id="768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6235C22-43EC-4EDF-B29C-D1954BC7356E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35</a:t>
            </a:fld>
            <a:endParaRPr lang="en-US" altLang="en-US" sz="1400" smtClean="0"/>
          </a:p>
        </p:txBody>
      </p:sp>
      <p:sp>
        <p:nvSpPr>
          <p:cNvPr id="788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CEB7CC8-F2E4-41B9-AEDE-8531CAD4E9F6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36</a:t>
            </a:fld>
            <a:endParaRPr lang="en-US" altLang="en-US" sz="1400" smtClean="0"/>
          </a:p>
        </p:txBody>
      </p:sp>
      <p:sp>
        <p:nvSpPr>
          <p:cNvPr id="808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3F10806-DB34-4798-B6FD-9BB41F0D2652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37</a:t>
            </a:fld>
            <a:endParaRPr lang="en-US" altLang="en-US" sz="1400" smtClean="0"/>
          </a:p>
        </p:txBody>
      </p:sp>
      <p:sp>
        <p:nvSpPr>
          <p:cNvPr id="829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060C5DD-0E9C-4447-919D-101A40ADD355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38</a:t>
            </a:fld>
            <a:endParaRPr lang="en-US" altLang="en-US" sz="1400" smtClean="0"/>
          </a:p>
        </p:txBody>
      </p:sp>
      <p:sp>
        <p:nvSpPr>
          <p:cNvPr id="849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057110F-B844-449A-94A4-C872FF94FEB6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870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FFC850C-D55D-4D23-BD41-1033213A72F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890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7ED83FF-0B66-4635-B23E-A34419B0A57A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063EDED4-3087-44C1-82A9-0CC8F23B2014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741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FCE48FF-AB6A-4E97-969A-2D441A085A53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911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0DAB194-A294-4604-9131-8DD0484FF42B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931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7994875-EB78-4BC4-A3A0-819DC3EFC54D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952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F55B6CC-F4DB-4570-8A29-C02BE018FB3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972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A938F92-FC63-4F49-97C1-05E99C8D488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45</a:t>
            </a:fld>
            <a:endParaRPr lang="en-US" altLang="en-US" sz="1400" smtClean="0"/>
          </a:p>
        </p:txBody>
      </p:sp>
      <p:sp>
        <p:nvSpPr>
          <p:cNvPr id="993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61A9B97-0D69-4D74-A758-FF5D473A45BD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46</a:t>
            </a:fld>
            <a:endParaRPr lang="en-US" altLang="en-US" sz="1400" smtClean="0"/>
          </a:p>
        </p:txBody>
      </p:sp>
      <p:sp>
        <p:nvSpPr>
          <p:cNvPr id="1013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617CA9A-0D31-4E12-82A1-F95650A93DC0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47</a:t>
            </a:fld>
            <a:endParaRPr lang="en-US" altLang="en-US" sz="1400" smtClean="0"/>
          </a:p>
        </p:txBody>
      </p:sp>
      <p:sp>
        <p:nvSpPr>
          <p:cNvPr id="1034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51C3918-F5E8-480C-97BC-E69F1BFB3789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48</a:t>
            </a:fld>
            <a:endParaRPr lang="en-US" altLang="en-US" sz="1400" smtClean="0"/>
          </a:p>
        </p:txBody>
      </p:sp>
      <p:sp>
        <p:nvSpPr>
          <p:cNvPr id="1054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E9C06CD-ABF7-4AD0-AD7B-60F80D4D3218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49</a:t>
            </a:fld>
            <a:endParaRPr lang="en-US" altLang="en-US" sz="1400" smtClean="0"/>
          </a:p>
        </p:txBody>
      </p:sp>
      <p:sp>
        <p:nvSpPr>
          <p:cNvPr id="1075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15555CB-981B-47E9-82FE-A25A798E26AB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50</a:t>
            </a:fld>
            <a:endParaRPr lang="en-US" altLang="en-US" sz="1400" smtClean="0"/>
          </a:p>
        </p:txBody>
      </p:sp>
      <p:sp>
        <p:nvSpPr>
          <p:cNvPr id="1095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712A71E-2681-4A68-AB93-A4B6BC0BADE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A3C16A7-C59C-447A-8F8B-98EE8543FEDF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946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804A1CE-A813-416A-9ABB-722829F476E8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51</a:t>
            </a:fld>
            <a:endParaRPr lang="en-US" altLang="en-US" sz="1400" smtClean="0"/>
          </a:p>
        </p:txBody>
      </p:sp>
      <p:sp>
        <p:nvSpPr>
          <p:cNvPr id="1116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C354B05-2BC5-417C-8BF0-1683F3C99C2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52</a:t>
            </a:fld>
            <a:endParaRPr lang="en-US" altLang="en-US" sz="1400" smtClean="0"/>
          </a:p>
        </p:txBody>
      </p:sp>
      <p:sp>
        <p:nvSpPr>
          <p:cNvPr id="1136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64ACA95-A2F2-432C-B6B2-44A72E83BF53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53</a:t>
            </a:fld>
            <a:endParaRPr lang="en-US" altLang="en-US" sz="1400" smtClean="0"/>
          </a:p>
        </p:txBody>
      </p:sp>
      <p:sp>
        <p:nvSpPr>
          <p:cNvPr id="1157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CC66C68-BE93-49E1-91D8-7BB6707886F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54</a:t>
            </a:fld>
            <a:endParaRPr lang="en-US" altLang="en-US" sz="1400" smtClean="0"/>
          </a:p>
        </p:txBody>
      </p:sp>
      <p:sp>
        <p:nvSpPr>
          <p:cNvPr id="1177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6313FD-071B-43DD-9C5F-CD641F50BB8B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55</a:t>
            </a:fld>
            <a:endParaRPr lang="en-US" altLang="en-US" sz="1400" smtClean="0"/>
          </a:p>
        </p:txBody>
      </p:sp>
      <p:sp>
        <p:nvSpPr>
          <p:cNvPr id="1198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42D4248-14A2-457B-8CAC-A2DF8DEBF99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56</a:t>
            </a:fld>
            <a:endParaRPr lang="en-US" altLang="en-US" sz="1400" smtClean="0"/>
          </a:p>
        </p:txBody>
      </p:sp>
      <p:sp>
        <p:nvSpPr>
          <p:cNvPr id="1218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030264F-02F2-4720-8874-463016EF7879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57</a:t>
            </a:fld>
            <a:endParaRPr lang="en-US" altLang="en-US" sz="1400" smtClean="0"/>
          </a:p>
        </p:txBody>
      </p:sp>
      <p:sp>
        <p:nvSpPr>
          <p:cNvPr id="12390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AABE54F-A1BE-4CEB-B98A-D4583D786153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58</a:t>
            </a:fld>
            <a:endParaRPr lang="en-US" altLang="en-US" sz="1400" smtClean="0"/>
          </a:p>
        </p:txBody>
      </p:sp>
      <p:sp>
        <p:nvSpPr>
          <p:cNvPr id="1259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2F8B000-6959-44D7-B1CE-CA5F7931902B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59</a:t>
            </a:fld>
            <a:endParaRPr lang="en-US" altLang="en-US" sz="1400" smtClean="0"/>
          </a:p>
        </p:txBody>
      </p:sp>
      <p:sp>
        <p:nvSpPr>
          <p:cNvPr id="1280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9423BC8-10EB-4A25-8BD6-4D7B75008516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60</a:t>
            </a:fld>
            <a:endParaRPr lang="en-US" altLang="en-US" sz="1400" smtClean="0"/>
          </a:p>
        </p:txBody>
      </p:sp>
      <p:sp>
        <p:nvSpPr>
          <p:cNvPr id="1300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AF71814-42E4-475F-8792-2E56F8C1D90E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2150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6A50F61-19CA-47D5-8C29-E9EA46A7E925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61</a:t>
            </a:fld>
            <a:endParaRPr lang="en-US" altLang="en-US" sz="1400" smtClean="0"/>
          </a:p>
        </p:txBody>
      </p:sp>
      <p:sp>
        <p:nvSpPr>
          <p:cNvPr id="1320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10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5421861-678E-46E1-A4A0-40F3C83513A3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62</a:t>
            </a:fld>
            <a:endParaRPr lang="en-US" altLang="en-US" sz="1400" smtClean="0"/>
          </a:p>
        </p:txBody>
      </p:sp>
      <p:sp>
        <p:nvSpPr>
          <p:cNvPr id="1341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F7C6C91-DF8A-4130-B7F4-466FAE5EFF0B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63</a:t>
            </a:fld>
            <a:endParaRPr lang="en-US" altLang="en-US" sz="1400" smtClean="0"/>
          </a:p>
        </p:txBody>
      </p:sp>
      <p:sp>
        <p:nvSpPr>
          <p:cNvPr id="1361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47F2E6D-8C1A-4B6C-B8E9-ED982C6DEDD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64</a:t>
            </a:fld>
            <a:endParaRPr lang="en-US" altLang="en-US" sz="1400" smtClean="0"/>
          </a:p>
        </p:txBody>
      </p:sp>
      <p:sp>
        <p:nvSpPr>
          <p:cNvPr id="1382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0CE8388-382B-4537-99AF-26704E25A3D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65</a:t>
            </a:fld>
            <a:endParaRPr lang="en-US" altLang="en-US" sz="1400" smtClean="0"/>
          </a:p>
        </p:txBody>
      </p:sp>
      <p:sp>
        <p:nvSpPr>
          <p:cNvPr id="1402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873670C-81A7-4F96-AAC6-7E7EAC242D99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66</a:t>
            </a:fld>
            <a:endParaRPr lang="en-US" altLang="en-US" sz="1400" smtClean="0"/>
          </a:p>
        </p:txBody>
      </p:sp>
      <p:sp>
        <p:nvSpPr>
          <p:cNvPr id="1423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4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6D4CECF-83A5-4DA9-A919-EEA20469D6D6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67</a:t>
            </a:fld>
            <a:endParaRPr lang="en-US" altLang="en-US" sz="1400" smtClean="0"/>
          </a:p>
        </p:txBody>
      </p:sp>
      <p:sp>
        <p:nvSpPr>
          <p:cNvPr id="1443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100F7CB-B4BE-41BD-87FD-B2C557F0EAA0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68</a:t>
            </a:fld>
            <a:endParaRPr lang="en-US" altLang="en-US" sz="1400" smtClean="0"/>
          </a:p>
        </p:txBody>
      </p:sp>
      <p:sp>
        <p:nvSpPr>
          <p:cNvPr id="1464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E2DC551-78A2-4C00-B15F-9E0B93CB42AE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69</a:t>
            </a:fld>
            <a:endParaRPr lang="en-US" altLang="en-US" sz="1400" smtClean="0"/>
          </a:p>
        </p:txBody>
      </p:sp>
      <p:sp>
        <p:nvSpPr>
          <p:cNvPr id="1484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B4FE07F-6D32-4CBA-9C45-7B27590E1739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70</a:t>
            </a:fld>
            <a:endParaRPr lang="en-US" altLang="en-US" sz="1400" smtClean="0"/>
          </a:p>
        </p:txBody>
      </p:sp>
      <p:sp>
        <p:nvSpPr>
          <p:cNvPr id="1505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4808F12-CD00-4071-8D6E-E470128B8438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235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1F2657D-DCEF-4DB5-BCA0-C8732FE0D366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71</a:t>
            </a:fld>
            <a:endParaRPr lang="en-US" altLang="en-US" sz="1400" smtClean="0"/>
          </a:p>
        </p:txBody>
      </p:sp>
      <p:sp>
        <p:nvSpPr>
          <p:cNvPr id="1525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8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4D458D0-F3D4-4366-A425-0B43E209EAD0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72</a:t>
            </a:fld>
            <a:endParaRPr lang="en-US" altLang="en-US" sz="1400" smtClean="0"/>
          </a:p>
        </p:txBody>
      </p:sp>
      <p:sp>
        <p:nvSpPr>
          <p:cNvPr id="1546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86AD3A0-26AB-4006-BDF1-C478D43C503F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73</a:t>
            </a:fld>
            <a:endParaRPr lang="en-US" altLang="en-US" sz="1400" smtClean="0"/>
          </a:p>
        </p:txBody>
      </p:sp>
      <p:sp>
        <p:nvSpPr>
          <p:cNvPr id="1566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D4D050D-033D-4804-84D5-B320C08EDBEA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74</a:t>
            </a:fld>
            <a:endParaRPr lang="en-US" altLang="en-US" sz="1400" smtClean="0"/>
          </a:p>
        </p:txBody>
      </p:sp>
      <p:sp>
        <p:nvSpPr>
          <p:cNvPr id="15872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85256E18-B4A0-4DAF-A7EC-6144792905A5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en-US" sz="1400"/>
          </a:p>
        </p:txBody>
      </p:sp>
      <p:sp>
        <p:nvSpPr>
          <p:cNvPr id="15872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5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EA08434-603D-43E7-A1B1-C1DF99270771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256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44BF080-2756-49DB-95EC-42E618FA4CE5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276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0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89730F-B6BE-483C-BE1A-0C1A078E59DC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7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992E512-22AB-4632-85B1-E65A071470AE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2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6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9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2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2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73038" y="6470650"/>
            <a:ext cx="185738" cy="498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646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67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055688"/>
            <a:ext cx="71437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152525" y="4716463"/>
            <a:ext cx="7929563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SzPct val="100000"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</a:rPr>
              <a:t>Finding Things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2000"/>
              </a:lnSpc>
              <a:buSzPct val="100000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SzPct val="100000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SzPct val="100000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1497013" y="3348038"/>
            <a:ext cx="71437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SzPct val="100000"/>
            </a:pPr>
            <a:r>
              <a:rPr lang="en-US" altLang="en-US" sz="5400">
                <a:solidFill>
                  <a:srgbClr val="000000"/>
                </a:solidFill>
                <a:latin typeface="Calibri" panose="020F0502020204030204" pitchFamily="34" charset="0"/>
              </a:rPr>
              <a:t>The Unix Shell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375525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grep: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g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lobal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egular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xpression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rint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Finds and prints lines in files that match a pattern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925513" y="239712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835025" y="5622925"/>
            <a:ext cx="1568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haiku.txt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5418138" y="2397125"/>
            <a:ext cx="420687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not haiku.txt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5418138" y="2397125"/>
            <a:ext cx="420687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not haiku.txt</a:t>
            </a: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375525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grep: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g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lobal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egular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xpression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rint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Finds and prints lines in files that match a pattern</a:t>
            </a: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925513" y="239712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835025" y="5622925"/>
            <a:ext cx="1568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haiku.txt</a:t>
            </a:r>
          </a:p>
        </p:txBody>
      </p:sp>
      <p:sp>
        <p:nvSpPr>
          <p:cNvPr id="28678" name="AutoShape 5"/>
          <p:cNvSpPr>
            <a:spLocks noChangeArrowheads="1"/>
          </p:cNvSpPr>
          <p:nvPr/>
        </p:nvSpPr>
        <p:spPr bwMode="auto">
          <a:xfrm>
            <a:off x="6553200" y="2484438"/>
            <a:ext cx="525463" cy="404812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6192838" y="3636963"/>
            <a:ext cx="1512887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Pattern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>
              <a:solidFill>
                <a:srgbClr val="3333CC"/>
              </a:solidFill>
              <a:latin typeface="Calibri" panose="020F0502020204030204" pitchFamily="34" charset="0"/>
            </a:endParaRPr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 flipV="1">
            <a:off x="6769100" y="3059113"/>
            <a:ext cx="1588" cy="617537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375525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grep: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g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lobal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egular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xpression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rint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Finds and prints lines in files that match a pattern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925513" y="239712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835025" y="5622925"/>
            <a:ext cx="1568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haiku.txt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5418138" y="2397125"/>
            <a:ext cx="420687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not haiku.txt</a:t>
            </a:r>
          </a:p>
        </p:txBody>
      </p:sp>
      <p:sp>
        <p:nvSpPr>
          <p:cNvPr id="30726" name="AutoShape 5"/>
          <p:cNvSpPr>
            <a:spLocks noChangeArrowheads="1"/>
          </p:cNvSpPr>
          <p:nvPr/>
        </p:nvSpPr>
        <p:spPr bwMode="auto">
          <a:xfrm>
            <a:off x="6553200" y="2484438"/>
            <a:ext cx="525463" cy="404812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6192838" y="3636963"/>
            <a:ext cx="1512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Pattern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Every letter matches itself</a:t>
            </a:r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 flipV="1">
            <a:off x="6769100" y="3059113"/>
            <a:ext cx="1588" cy="617537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375525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grep: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g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lobal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egular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xpression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rint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Finds and prints lines in files that match a pattern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925513" y="239712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835025" y="5622925"/>
            <a:ext cx="1568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haiku.txt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5418138" y="2397125"/>
            <a:ext cx="420687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not haiku.txt</a:t>
            </a:r>
          </a:p>
        </p:txBody>
      </p:sp>
      <p:sp>
        <p:nvSpPr>
          <p:cNvPr id="32774" name="AutoShape 5"/>
          <p:cNvSpPr>
            <a:spLocks noChangeArrowheads="1"/>
          </p:cNvSpPr>
          <p:nvPr/>
        </p:nvSpPr>
        <p:spPr bwMode="auto">
          <a:xfrm>
            <a:off x="7127875" y="2484438"/>
            <a:ext cx="1441450" cy="446087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6840538" y="3636963"/>
            <a:ext cx="12604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Files(s)</a:t>
            </a:r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 flipV="1">
            <a:off x="7416800" y="3059113"/>
            <a:ext cx="1588" cy="617537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375525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grep: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g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lobal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egular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xpression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rint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Finds and prints lines in files that match a pattern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925513" y="239712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835025" y="5622925"/>
            <a:ext cx="1568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haiku.txt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5418138" y="2397125"/>
            <a:ext cx="420687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not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 sz="20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925513" y="95567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418138" y="957263"/>
            <a:ext cx="4206875" cy="324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418138" y="958850"/>
            <a:ext cx="4206875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-w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 </a:t>
            </a: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925513" y="95567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38916" name="AutoShape 3"/>
          <p:cNvSpPr>
            <a:spLocks noChangeArrowheads="1"/>
          </p:cNvSpPr>
          <p:nvPr/>
        </p:nvSpPr>
        <p:spPr bwMode="auto">
          <a:xfrm>
            <a:off x="6580188" y="2124075"/>
            <a:ext cx="404812" cy="430213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408738" y="3276600"/>
            <a:ext cx="2879725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Match whole words</a:t>
            </a:r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 flipV="1">
            <a:off x="6811963" y="2698750"/>
            <a:ext cx="1587" cy="636588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925513" y="95567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2419350" y="5868988"/>
            <a:ext cx="2879725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endParaRPr lang="en-US" altLang="en-US">
              <a:solidFill>
                <a:srgbClr val="3333CC"/>
              </a:solidFill>
              <a:latin typeface="Calibri" panose="020F0502020204030204" pitchFamily="34" charset="0"/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5418138" y="958850"/>
            <a:ext cx="4206875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-w day haiku.txt</a:t>
            </a:r>
          </a:p>
          <a:p>
            <a:pPr eaLnBrk="1">
              <a:lnSpc>
                <a:spcPct val="125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-n it haiku.txt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0965" name="AutoShape 3"/>
          <p:cNvSpPr>
            <a:spLocks noChangeArrowheads="1"/>
          </p:cNvSpPr>
          <p:nvPr/>
        </p:nvSpPr>
        <p:spPr bwMode="auto">
          <a:xfrm>
            <a:off x="6580188" y="2527300"/>
            <a:ext cx="404812" cy="430213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6408738" y="3679825"/>
            <a:ext cx="2879725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Prefix matches with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line numbers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>
              <a:solidFill>
                <a:srgbClr val="3333CC"/>
              </a:solidFill>
              <a:latin typeface="Calibri" panose="020F0502020204030204" pitchFamily="34" charset="0"/>
            </a:endParaRPr>
          </a:p>
        </p:txBody>
      </p:sp>
      <p:sp>
        <p:nvSpPr>
          <p:cNvPr id="40967" name="Line 5"/>
          <p:cNvSpPr>
            <a:spLocks noChangeShapeType="1"/>
          </p:cNvSpPr>
          <p:nvPr/>
        </p:nvSpPr>
        <p:spPr bwMode="auto">
          <a:xfrm flipV="1">
            <a:off x="6811963" y="3101975"/>
            <a:ext cx="1587" cy="636588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925513" y="95567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18138" y="954088"/>
            <a:ext cx="4206875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-w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-n it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5:With searching comes loss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9:Yesterday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10:Today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925513" y="95567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6507163" y="4038600"/>
            <a:ext cx="922337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335713" y="5191125"/>
            <a:ext cx="2879725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Use multiple flags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to combine effects</a:t>
            </a: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V="1">
            <a:off x="6738938" y="4613275"/>
            <a:ext cx="1587" cy="636588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2" name="Text Box 2"/>
          <p:cNvSpPr txBox="1">
            <a:spLocks noChangeArrowheads="1"/>
          </p:cNvSpPr>
          <p:nvPr/>
        </p:nvSpPr>
        <p:spPr bwMode="auto">
          <a:xfrm>
            <a:off x="5421313" y="954088"/>
            <a:ext cx="4206875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-w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-n it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5:With searching comes loss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9:Yesterday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10:Today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grep -w -n it haiku.txt</a:t>
            </a: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 smtClean="0">
                <a:solidFill>
                  <a:srgbClr val="000000"/>
                </a:solidFill>
              </a:rPr>
              <a:t>The Unix Shell</a:t>
            </a:r>
            <a:endParaRPr lang="en-GB" altLang="en-US" sz="6000" smtClean="0"/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>
                <a:solidFill>
                  <a:srgbClr val="000000"/>
                </a:solidFill>
              </a:rPr>
              <a:t>Finding Things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925513" y="95567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18138" y="955675"/>
            <a:ext cx="420687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-w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-n it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5:With searching comes loss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9:Yesterday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10:Today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-w -n it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9:Yesterday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10:Today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925513" y="95567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18138" y="955675"/>
            <a:ext cx="420687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-i -v the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 sz="20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 sz="20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925513" y="95567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18138" y="955675"/>
            <a:ext cx="420687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-i -v the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 sz="20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 sz="20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925513" y="4356100"/>
            <a:ext cx="2905125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-i	case insensitive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925513" y="95567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925513" y="4356100"/>
            <a:ext cx="2905125" cy="203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-i	case insensitive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-v	invert and print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	non-matches</a:t>
            </a: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5418138" y="955675"/>
            <a:ext cx="420687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-i -v the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 sz="20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 sz="20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3043237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Many more options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183062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Many more options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man grep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get help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183062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Many more options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man grep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get help</a:t>
            </a:r>
          </a:p>
        </p:txBody>
      </p:sp>
      <p:sp>
        <p:nvSpPr>
          <p:cNvPr id="59395" name="AutoShape 2"/>
          <p:cNvSpPr>
            <a:spLocks noChangeArrowheads="1"/>
          </p:cNvSpPr>
          <p:nvPr/>
        </p:nvSpPr>
        <p:spPr bwMode="auto">
          <a:xfrm>
            <a:off x="1641475" y="1706563"/>
            <a:ext cx="690563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1468438" y="2859088"/>
            <a:ext cx="1325562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manual</a:t>
            </a:r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 flipV="1">
            <a:off x="1871663" y="2281238"/>
            <a:ext cx="1587" cy="636587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238875" cy="203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Many more options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man grep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get help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Complex patterns use regular expressions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238875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Many more options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man grep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get help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Complex patterns use regular expressions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(The 're' in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grep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423025" cy="332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Many more options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man grep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get help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Complex patterns use regular expressions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(The 're' in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grep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Ideas are covered in a separate lecture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2222500" y="1376363"/>
            <a:ext cx="854075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920037" cy="46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Many more options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man grep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get help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Complex patterns use regular expressions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(The 're' in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grep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Ideas are covered in a separate lecture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grep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's regular expressions are slightly different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from those provided in most programming languages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920037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Many more options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man grep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get help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Complex patterns use regular expressions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(The 're' in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grep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Ideas are covered in a separate lecture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grep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's regular expressions are slightly different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from those provided in most programming languages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But the ideas are the same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33253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: finds files (rather than lines in files)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332537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: finds files (rather than lines in files)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Again, too many options to cover here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332537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: finds files (rather than lines in files)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Again, too many options to cover here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4540250" y="2513013"/>
            <a:ext cx="5984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93000"/>
              </a:lnSpc>
              <a:buSzPct val="100000"/>
            </a:pPr>
            <a:r>
              <a:rPr lang="en-CA" altLang="en-US" sz="1800">
                <a:solidFill>
                  <a:srgbClr val="000000"/>
                </a:solidFill>
              </a:rPr>
              <a:t>vlad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1101725" y="4300538"/>
            <a:ext cx="623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93000"/>
              </a:lnSpc>
              <a:buSzPct val="100000"/>
            </a:pPr>
            <a:r>
              <a:rPr lang="en-CA" altLang="en-US" sz="1800">
                <a:solidFill>
                  <a:srgbClr val="000000"/>
                </a:solidFill>
              </a:rPr>
              <a:t>data</a:t>
            </a: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549650"/>
            <a:ext cx="700087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5782" name="Text Box 5"/>
          <p:cNvSpPr txBox="1">
            <a:spLocks noChangeArrowheads="1"/>
          </p:cNvSpPr>
          <p:nvPr/>
        </p:nvSpPr>
        <p:spPr bwMode="auto">
          <a:xfrm>
            <a:off x="6500813" y="4300538"/>
            <a:ext cx="6619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93000"/>
              </a:lnSpc>
              <a:buSzPct val="100000"/>
            </a:pPr>
            <a:r>
              <a:rPr lang="en-CA" altLang="en-US" sz="1800">
                <a:solidFill>
                  <a:srgbClr val="000000"/>
                </a:solidFill>
              </a:rPr>
              <a:t>tools</a:t>
            </a:r>
          </a:p>
        </p:txBody>
      </p:sp>
      <p:pic>
        <p:nvPicPr>
          <p:cNvPr id="7578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3" y="3551238"/>
            <a:ext cx="700087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2749550" y="4300538"/>
            <a:ext cx="7762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93000"/>
              </a:lnSpc>
              <a:buSzPct val="100000"/>
            </a:pPr>
            <a:r>
              <a:rPr lang="en-CA" altLang="en-US" sz="1800">
                <a:solidFill>
                  <a:srgbClr val="000000"/>
                </a:solidFill>
              </a:rPr>
              <a:t>thesis</a:t>
            </a:r>
          </a:p>
        </p:txBody>
      </p:sp>
      <p:pic>
        <p:nvPicPr>
          <p:cNvPr id="7578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3549650"/>
            <a:ext cx="700087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578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2339975"/>
            <a:ext cx="700087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578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3556000"/>
            <a:ext cx="690563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4568825" y="4300538"/>
            <a:ext cx="10429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93000"/>
              </a:lnSpc>
              <a:buSzPct val="100000"/>
            </a:pPr>
            <a:r>
              <a:rPr lang="en-CA" altLang="en-US" sz="1800">
                <a:solidFill>
                  <a:srgbClr val="000000"/>
                </a:solidFill>
              </a:rPr>
              <a:t>notes.txt</a:t>
            </a:r>
          </a:p>
        </p:txBody>
      </p:sp>
      <p:grpSp>
        <p:nvGrpSpPr>
          <p:cNvPr id="75789" name="Group 12"/>
          <p:cNvGrpSpPr>
            <a:grpSpLocks/>
          </p:cNvGrpSpPr>
          <p:nvPr/>
        </p:nvGrpSpPr>
        <p:grpSpPr bwMode="auto">
          <a:xfrm>
            <a:off x="431800" y="5219700"/>
            <a:ext cx="852488" cy="1116013"/>
            <a:chOff x="272" y="3288"/>
            <a:chExt cx="537" cy="703"/>
          </a:xfrm>
        </p:grpSpPr>
        <p:pic>
          <p:nvPicPr>
            <p:cNvPr id="758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" y="3288"/>
              <a:ext cx="434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5816" name="Text Box 14"/>
            <p:cNvSpPr txBox="1">
              <a:spLocks noChangeArrowheads="1"/>
            </p:cNvSpPr>
            <p:nvPr/>
          </p:nvSpPr>
          <p:spPr bwMode="auto">
            <a:xfrm>
              <a:off x="272" y="3760"/>
              <a:ext cx="5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>
                <a:lnSpc>
                  <a:spcPct val="93000"/>
                </a:lnSpc>
                <a:buSzPct val="100000"/>
              </a:pPr>
              <a:r>
                <a:rPr lang="en-CA" altLang="en-US" sz="1800">
                  <a:solidFill>
                    <a:srgbClr val="000000"/>
                  </a:solidFill>
                </a:rPr>
                <a:t>first.txt</a:t>
              </a:r>
            </a:p>
          </p:txBody>
        </p:sp>
      </p:grpSp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1358900" y="5221288"/>
            <a:ext cx="1219200" cy="1114425"/>
            <a:chOff x="856" y="3289"/>
            <a:chExt cx="768" cy="702"/>
          </a:xfrm>
        </p:grpSpPr>
        <p:pic>
          <p:nvPicPr>
            <p:cNvPr id="75813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3289"/>
              <a:ext cx="434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5814" name="Text Box 17"/>
            <p:cNvSpPr txBox="1">
              <a:spLocks noChangeArrowheads="1"/>
            </p:cNvSpPr>
            <p:nvPr/>
          </p:nvSpPr>
          <p:spPr bwMode="auto">
            <a:xfrm>
              <a:off x="856" y="376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>
                <a:lnSpc>
                  <a:spcPct val="93000"/>
                </a:lnSpc>
                <a:buSzPct val="100000"/>
              </a:pPr>
              <a:r>
                <a:rPr lang="en-CA" altLang="en-US" sz="1800">
                  <a:solidFill>
                    <a:srgbClr val="000000"/>
                  </a:solidFill>
                </a:rPr>
                <a:t>second.txt</a:t>
              </a:r>
            </a:p>
          </p:txBody>
        </p:sp>
      </p:grpSp>
      <p:sp>
        <p:nvSpPr>
          <p:cNvPr id="75791" name="Line 18"/>
          <p:cNvSpPr>
            <a:spLocks noChangeShapeType="1"/>
          </p:cNvSpPr>
          <p:nvPr/>
        </p:nvSpPr>
        <p:spPr bwMode="auto">
          <a:xfrm>
            <a:off x="1455738" y="3319463"/>
            <a:ext cx="5357812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2" name="Line 19"/>
          <p:cNvSpPr>
            <a:spLocks noChangeShapeType="1"/>
          </p:cNvSpPr>
          <p:nvPr/>
        </p:nvSpPr>
        <p:spPr bwMode="auto">
          <a:xfrm>
            <a:off x="862013" y="4932363"/>
            <a:ext cx="10937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3" name="Line 20"/>
          <p:cNvSpPr>
            <a:spLocks noChangeShapeType="1"/>
          </p:cNvSpPr>
          <p:nvPr/>
        </p:nvSpPr>
        <p:spPr bwMode="auto">
          <a:xfrm>
            <a:off x="4105275" y="3030538"/>
            <a:ext cx="1588" cy="2889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4" name="Line 21"/>
          <p:cNvSpPr>
            <a:spLocks noChangeShapeType="1"/>
          </p:cNvSpPr>
          <p:nvPr/>
        </p:nvSpPr>
        <p:spPr bwMode="auto">
          <a:xfrm>
            <a:off x="3125788" y="3319463"/>
            <a:ext cx="1587" cy="2301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5" name="Line 22"/>
          <p:cNvSpPr>
            <a:spLocks noChangeShapeType="1"/>
          </p:cNvSpPr>
          <p:nvPr/>
        </p:nvSpPr>
        <p:spPr bwMode="auto">
          <a:xfrm>
            <a:off x="1455738" y="3319463"/>
            <a:ext cx="1587" cy="2301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6" name="Line 23"/>
          <p:cNvSpPr>
            <a:spLocks noChangeShapeType="1"/>
          </p:cNvSpPr>
          <p:nvPr/>
        </p:nvSpPr>
        <p:spPr bwMode="auto">
          <a:xfrm>
            <a:off x="5097463" y="3319463"/>
            <a:ext cx="1587" cy="2301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7" name="Line 24"/>
          <p:cNvSpPr>
            <a:spLocks noChangeShapeType="1"/>
          </p:cNvSpPr>
          <p:nvPr/>
        </p:nvSpPr>
        <p:spPr bwMode="auto">
          <a:xfrm>
            <a:off x="6813550" y="3319463"/>
            <a:ext cx="1588" cy="2301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8" name="Line 25"/>
          <p:cNvSpPr>
            <a:spLocks noChangeShapeType="1"/>
          </p:cNvSpPr>
          <p:nvPr/>
        </p:nvSpPr>
        <p:spPr bwMode="auto">
          <a:xfrm>
            <a:off x="1955800" y="4933950"/>
            <a:ext cx="1588" cy="2301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9" name="Line 26"/>
          <p:cNvSpPr>
            <a:spLocks noChangeShapeType="1"/>
          </p:cNvSpPr>
          <p:nvPr/>
        </p:nvSpPr>
        <p:spPr bwMode="auto">
          <a:xfrm>
            <a:off x="862013" y="4933950"/>
            <a:ext cx="1587" cy="2301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00" name="Line 27"/>
          <p:cNvSpPr>
            <a:spLocks noChangeShapeType="1"/>
          </p:cNvSpPr>
          <p:nvPr/>
        </p:nvSpPr>
        <p:spPr bwMode="auto">
          <a:xfrm>
            <a:off x="1468438" y="4702175"/>
            <a:ext cx="1587" cy="2301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75801" name="Group 28"/>
          <p:cNvGrpSpPr>
            <a:grpSpLocks/>
          </p:cNvGrpSpPr>
          <p:nvPr/>
        </p:nvGrpSpPr>
        <p:grpSpPr bwMode="auto">
          <a:xfrm>
            <a:off x="5329238" y="5218113"/>
            <a:ext cx="827087" cy="1116012"/>
            <a:chOff x="3357" y="3287"/>
            <a:chExt cx="521" cy="703"/>
          </a:xfrm>
        </p:grpSpPr>
        <p:pic>
          <p:nvPicPr>
            <p:cNvPr id="75811" name="Picture 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" y="3287"/>
              <a:ext cx="434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5812" name="Text Box 30"/>
            <p:cNvSpPr txBox="1">
              <a:spLocks noChangeArrowheads="1"/>
            </p:cNvSpPr>
            <p:nvPr/>
          </p:nvSpPr>
          <p:spPr bwMode="auto">
            <a:xfrm>
              <a:off x="3357" y="3759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>
                <a:lnSpc>
                  <a:spcPct val="93000"/>
                </a:lnSpc>
                <a:buSzPct val="100000"/>
              </a:pPr>
              <a:r>
                <a:rPr lang="en-CA" altLang="en-US" sz="1800">
                  <a:solidFill>
                    <a:srgbClr val="000000"/>
                  </a:solidFill>
                </a:rPr>
                <a:t>format</a:t>
              </a:r>
            </a:p>
          </p:txBody>
        </p:sp>
      </p:grpSp>
      <p:grpSp>
        <p:nvGrpSpPr>
          <p:cNvPr id="75802" name="Group 31"/>
          <p:cNvGrpSpPr>
            <a:grpSpLocks/>
          </p:cNvGrpSpPr>
          <p:nvPr/>
        </p:nvGrpSpPr>
        <p:grpSpPr bwMode="auto">
          <a:xfrm>
            <a:off x="6508750" y="5219700"/>
            <a:ext cx="688975" cy="1114425"/>
            <a:chOff x="4100" y="3288"/>
            <a:chExt cx="434" cy="702"/>
          </a:xfrm>
        </p:grpSpPr>
        <p:pic>
          <p:nvPicPr>
            <p:cNvPr id="75809" name="Picture 3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0" y="3288"/>
              <a:ext cx="434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5810" name="Text Box 33"/>
            <p:cNvSpPr txBox="1">
              <a:spLocks noChangeArrowheads="1"/>
            </p:cNvSpPr>
            <p:nvPr/>
          </p:nvSpPr>
          <p:spPr bwMode="auto">
            <a:xfrm>
              <a:off x="4108" y="3759"/>
              <a:ext cx="4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>
                <a:lnSpc>
                  <a:spcPct val="93000"/>
                </a:lnSpc>
                <a:buSzPct val="100000"/>
              </a:pPr>
              <a:r>
                <a:rPr lang="en-CA" altLang="en-US" sz="1800">
                  <a:solidFill>
                    <a:srgbClr val="000000"/>
                  </a:solidFill>
                </a:rPr>
                <a:t>stats</a:t>
              </a:r>
            </a:p>
          </p:txBody>
        </p:sp>
      </p:grpSp>
      <p:sp>
        <p:nvSpPr>
          <p:cNvPr id="75803" name="Line 34"/>
          <p:cNvSpPr>
            <a:spLocks noChangeShapeType="1"/>
          </p:cNvSpPr>
          <p:nvPr/>
        </p:nvSpPr>
        <p:spPr bwMode="auto">
          <a:xfrm>
            <a:off x="5746750" y="4930775"/>
            <a:ext cx="22383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04" name="Line 35"/>
          <p:cNvSpPr>
            <a:spLocks noChangeShapeType="1"/>
          </p:cNvSpPr>
          <p:nvPr/>
        </p:nvSpPr>
        <p:spPr bwMode="auto">
          <a:xfrm>
            <a:off x="6840538" y="4702175"/>
            <a:ext cx="1587" cy="4603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05" name="Line 36"/>
          <p:cNvSpPr>
            <a:spLocks noChangeShapeType="1"/>
          </p:cNvSpPr>
          <p:nvPr/>
        </p:nvSpPr>
        <p:spPr bwMode="auto">
          <a:xfrm>
            <a:off x="5746750" y="4932363"/>
            <a:ext cx="1588" cy="2301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06" name="Text Box 37"/>
          <p:cNvSpPr txBox="1">
            <a:spLocks noChangeArrowheads="1"/>
          </p:cNvSpPr>
          <p:nvPr/>
        </p:nvSpPr>
        <p:spPr bwMode="auto">
          <a:xfrm>
            <a:off x="7797800" y="5967413"/>
            <a:ext cx="4841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93000"/>
              </a:lnSpc>
              <a:buSzPct val="100000"/>
            </a:pPr>
            <a:r>
              <a:rPr lang="en-CA" altLang="en-US" sz="1800">
                <a:solidFill>
                  <a:srgbClr val="000000"/>
                </a:solidFill>
              </a:rPr>
              <a:t>old</a:t>
            </a:r>
          </a:p>
        </p:txBody>
      </p:sp>
      <p:pic>
        <p:nvPicPr>
          <p:cNvPr id="75807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3" y="5218113"/>
            <a:ext cx="700087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5808" name="Line 39"/>
          <p:cNvSpPr>
            <a:spLocks noChangeShapeType="1"/>
          </p:cNvSpPr>
          <p:nvPr/>
        </p:nvSpPr>
        <p:spPr bwMode="auto">
          <a:xfrm>
            <a:off x="7985125" y="4932363"/>
            <a:ext cx="1588" cy="2301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332537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: finds files (rather than lines in files)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Again, too many options to cover here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1009650" y="245268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332537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: finds files (rather than lines in files)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Again, too many options to cover here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1009650" y="245268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4579938" y="2238375"/>
            <a:ext cx="41529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endParaRPr lang="en-US" altLang="en-US" sz="2800">
              <a:solidFill>
                <a:srgbClr val="808080"/>
              </a:solidFill>
            </a:endParaRP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Trailing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shows directories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332537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: finds files (rather than lines in files)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Again, too many options to cover here</a:t>
            </a: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1009650" y="245268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4579938" y="2238375"/>
            <a:ext cx="4314825" cy="203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endParaRPr lang="en-US" altLang="en-US" sz="2800">
              <a:solidFill>
                <a:srgbClr val="808080"/>
              </a:solidFill>
            </a:endParaRP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Trailing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shows directories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Trailing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shows executables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20687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-type 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20687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-type d</a:t>
            </a:r>
          </a:p>
        </p:txBody>
      </p:sp>
      <p:sp>
        <p:nvSpPr>
          <p:cNvPr id="86020" name="AutoShape 3"/>
          <p:cNvSpPr>
            <a:spLocks noChangeArrowheads="1"/>
          </p:cNvSpPr>
          <p:nvPr/>
        </p:nvSpPr>
        <p:spPr bwMode="auto">
          <a:xfrm>
            <a:off x="5441950" y="900113"/>
            <a:ext cx="346075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5211763" y="2052638"/>
            <a:ext cx="35147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Root directory of search</a:t>
            </a:r>
          </a:p>
        </p:txBody>
      </p:sp>
      <p:sp>
        <p:nvSpPr>
          <p:cNvPr id="86022" name="Line 5"/>
          <p:cNvSpPr>
            <a:spLocks noChangeShapeType="1"/>
          </p:cNvSpPr>
          <p:nvPr/>
        </p:nvSpPr>
        <p:spPr bwMode="auto">
          <a:xfrm flipV="1">
            <a:off x="5614988" y="1474788"/>
            <a:ext cx="1587" cy="636587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222500" y="1376363"/>
            <a:ext cx="854075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2971800"/>
            <a:ext cx="2389188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20687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-type d</a:t>
            </a:r>
          </a:p>
        </p:txBody>
      </p:sp>
      <p:sp>
        <p:nvSpPr>
          <p:cNvPr id="88068" name="AutoShape 3"/>
          <p:cNvSpPr>
            <a:spLocks noChangeArrowheads="1"/>
          </p:cNvSpPr>
          <p:nvPr/>
        </p:nvSpPr>
        <p:spPr bwMode="auto">
          <a:xfrm>
            <a:off x="5846763" y="900113"/>
            <a:ext cx="1497012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5327650" y="2052638"/>
            <a:ext cx="3514725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Things of type 'd'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(directory)</a:t>
            </a:r>
          </a:p>
        </p:txBody>
      </p:sp>
      <p:sp>
        <p:nvSpPr>
          <p:cNvPr id="88070" name="Line 5"/>
          <p:cNvSpPr>
            <a:spLocks noChangeShapeType="1"/>
          </p:cNvSpPr>
          <p:nvPr/>
        </p:nvSpPr>
        <p:spPr bwMode="auto">
          <a:xfrm flipV="1">
            <a:off x="6537325" y="1474788"/>
            <a:ext cx="1588" cy="636587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347662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-type 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./thesis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./tools/old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4176713" y="835025"/>
            <a:ext cx="420687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-type 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./thesis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./tools/old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-type f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./tools/format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./tools/stats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-maxdepth 1 -type f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4176713" y="838200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-maxdepth 1 -type f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-mindepth 2 -type f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./tools/format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./tools/stats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-maxdepth 1 -type f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-mindepth 2 -type f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./tools/format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./tools/stats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-empty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./thesis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./tools/old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-perm -u=x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./thesis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./tools/format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./tools/old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./tools/stats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-perm -u=x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./thesis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./tools/format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./tools/old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./tools/stats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-perm -u=x -type f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./tools/format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./tools/stats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*.txt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*.txt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06500" name="AutoShape 3"/>
          <p:cNvSpPr>
            <a:spLocks noChangeArrowheads="1"/>
          </p:cNvSpPr>
          <p:nvPr/>
        </p:nvSpPr>
        <p:spPr bwMode="auto">
          <a:xfrm>
            <a:off x="6985000" y="900113"/>
            <a:ext cx="1008063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6119813" y="2052638"/>
            <a:ext cx="3514725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* expanded by shell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3333CC"/>
                </a:solidFill>
                <a:latin typeface="Calibri" panose="020F0502020204030204" pitchFamily="34" charset="0"/>
              </a:rPr>
              <a:t>before </a:t>
            </a: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command runs</a:t>
            </a:r>
          </a:p>
        </p:txBody>
      </p:sp>
      <p:sp>
        <p:nvSpPr>
          <p:cNvPr id="106502" name="Line 5"/>
          <p:cNvSpPr>
            <a:spLocks noChangeShapeType="1"/>
          </p:cNvSpPr>
          <p:nvPr/>
        </p:nvSpPr>
        <p:spPr bwMode="auto">
          <a:xfrm flipV="1">
            <a:off x="7445375" y="1474788"/>
            <a:ext cx="1588" cy="636587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222500" y="1376363"/>
            <a:ext cx="854075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2971800"/>
            <a:ext cx="2389188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7483475" y="1187450"/>
            <a:ext cx="2192338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AR ESSENCE" charset="0"/>
              </a:rPr>
              <a:t>Let's Google</a:t>
            </a:r>
          </a:p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AR ESSENCE" charset="0"/>
              </a:rPr>
              <a:t>for that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7459663" y="2625725"/>
            <a:ext cx="346075" cy="3492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08548" name="AutoShape 3"/>
          <p:cNvSpPr>
            <a:spLocks noChangeArrowheads="1"/>
          </p:cNvSpPr>
          <p:nvPr/>
        </p:nvSpPr>
        <p:spPr bwMode="auto">
          <a:xfrm>
            <a:off x="6985000" y="900113"/>
            <a:ext cx="1743075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8549" name="Text Box 4"/>
          <p:cNvSpPr txBox="1">
            <a:spLocks noChangeArrowheads="1"/>
          </p:cNvSpPr>
          <p:nvPr/>
        </p:nvSpPr>
        <p:spPr bwMode="auto">
          <a:xfrm>
            <a:off x="6119813" y="2052638"/>
            <a:ext cx="3514725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* expanded by shell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3333CC"/>
                </a:solidFill>
                <a:latin typeface="Calibri" panose="020F0502020204030204" pitchFamily="34" charset="0"/>
              </a:rPr>
              <a:t>before </a:t>
            </a: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command runs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This is the actual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command</a:t>
            </a:r>
          </a:p>
        </p:txBody>
      </p:sp>
      <p:sp>
        <p:nvSpPr>
          <p:cNvPr id="108550" name="Line 5"/>
          <p:cNvSpPr>
            <a:spLocks noChangeShapeType="1"/>
          </p:cNvSpPr>
          <p:nvPr/>
        </p:nvSpPr>
        <p:spPr bwMode="auto">
          <a:xfrm flipV="1">
            <a:off x="7445375" y="1474788"/>
            <a:ext cx="1588" cy="636587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*.txt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</p:txBody>
      </p:sp>
      <p:sp>
        <p:nvSpPr>
          <p:cNvPr id="110596" name="AutoShape 3"/>
          <p:cNvSpPr>
            <a:spLocks noChangeArrowheads="1"/>
          </p:cNvSpPr>
          <p:nvPr/>
        </p:nvSpPr>
        <p:spPr bwMode="auto">
          <a:xfrm>
            <a:off x="6985000" y="1822450"/>
            <a:ext cx="1338263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0597" name="Text Box 4"/>
          <p:cNvSpPr txBox="1">
            <a:spLocks noChangeArrowheads="1"/>
          </p:cNvSpPr>
          <p:nvPr/>
        </p:nvSpPr>
        <p:spPr bwMode="auto">
          <a:xfrm>
            <a:off x="6307138" y="2974975"/>
            <a:ext cx="3514725" cy="19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Single quotes prevent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shell from expanding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wildcards</a:t>
            </a:r>
          </a:p>
        </p:txBody>
      </p:sp>
      <p:sp>
        <p:nvSpPr>
          <p:cNvPr id="110598" name="Line 5"/>
          <p:cNvSpPr>
            <a:spLocks noChangeShapeType="1"/>
          </p:cNvSpPr>
          <p:nvPr/>
        </p:nvSpPr>
        <p:spPr bwMode="auto">
          <a:xfrm flipV="1">
            <a:off x="7632700" y="2397125"/>
            <a:ext cx="1588" cy="636588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*.txt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</p:txBody>
      </p:sp>
      <p:sp>
        <p:nvSpPr>
          <p:cNvPr id="112644" name="AutoShape 3"/>
          <p:cNvSpPr>
            <a:spLocks noChangeArrowheads="1"/>
          </p:cNvSpPr>
          <p:nvPr/>
        </p:nvSpPr>
        <p:spPr bwMode="auto">
          <a:xfrm>
            <a:off x="6985000" y="1822450"/>
            <a:ext cx="1338263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6307138" y="2974975"/>
            <a:ext cx="3514725" cy="19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Single quotes prevent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shell from expanding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wildcards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So find gets the pattern</a:t>
            </a:r>
          </a:p>
        </p:txBody>
      </p:sp>
      <p:sp>
        <p:nvSpPr>
          <p:cNvPr id="112646" name="Line 5"/>
          <p:cNvSpPr>
            <a:spLocks noChangeShapeType="1"/>
          </p:cNvSpPr>
          <p:nvPr/>
        </p:nvSpPr>
        <p:spPr bwMode="auto">
          <a:xfrm flipV="1">
            <a:off x="7632700" y="2397125"/>
            <a:ext cx="1588" cy="636588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*.txt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51046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command line's power lies 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combining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tools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51046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command line's power lies 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combining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tools</a:t>
            </a:r>
          </a:p>
        </p:txBody>
      </p:sp>
      <p:sp>
        <p:nvSpPr>
          <p:cNvPr id="118787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86661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51046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command line's power lies 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combining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tools</a:t>
            </a:r>
          </a:p>
        </p:txBody>
      </p:sp>
      <p:sp>
        <p:nvSpPr>
          <p:cNvPr id="120835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86661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wc -l `find . -name '*.txt'`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51046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command line's power lies 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combining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tools</a:t>
            </a:r>
          </a:p>
        </p:txBody>
      </p:sp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86661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wc -l `find . -name '*.txt'`</a:t>
            </a:r>
          </a:p>
        </p:txBody>
      </p:sp>
      <p:sp>
        <p:nvSpPr>
          <p:cNvPr id="122884" name="AutoShape 3"/>
          <p:cNvSpPr>
            <a:spLocks noChangeArrowheads="1"/>
          </p:cNvSpPr>
          <p:nvPr/>
        </p:nvSpPr>
        <p:spPr bwMode="auto">
          <a:xfrm>
            <a:off x="2073275" y="3663950"/>
            <a:ext cx="230188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885" name="Text Box 4"/>
          <p:cNvSpPr txBox="1">
            <a:spLocks noChangeArrowheads="1"/>
          </p:cNvSpPr>
          <p:nvPr/>
        </p:nvSpPr>
        <p:spPr bwMode="auto">
          <a:xfrm>
            <a:off x="2947988" y="4645025"/>
            <a:ext cx="17716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Back quotes</a:t>
            </a:r>
          </a:p>
        </p:txBody>
      </p:sp>
      <p:sp>
        <p:nvSpPr>
          <p:cNvPr id="122886" name="Line 5"/>
          <p:cNvSpPr>
            <a:spLocks noChangeShapeType="1"/>
          </p:cNvSpPr>
          <p:nvPr/>
        </p:nvSpPr>
        <p:spPr bwMode="auto">
          <a:xfrm flipH="1" flipV="1">
            <a:off x="2303463" y="4183063"/>
            <a:ext cx="620712" cy="461962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87" name="AutoShape 6"/>
          <p:cNvSpPr>
            <a:spLocks noChangeArrowheads="1"/>
          </p:cNvSpPr>
          <p:nvPr/>
        </p:nvSpPr>
        <p:spPr bwMode="auto">
          <a:xfrm>
            <a:off x="5889625" y="3722688"/>
            <a:ext cx="230188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888" name="Line 7"/>
          <p:cNvSpPr>
            <a:spLocks noChangeShapeType="1"/>
          </p:cNvSpPr>
          <p:nvPr/>
        </p:nvSpPr>
        <p:spPr bwMode="auto">
          <a:xfrm flipV="1">
            <a:off x="4743450" y="4183063"/>
            <a:ext cx="1089025" cy="461962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51046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command line's power lies 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combining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tools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86661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wc -l `find . -name '*.txt'`</a:t>
            </a:r>
          </a:p>
        </p:txBody>
      </p:sp>
      <p:sp>
        <p:nvSpPr>
          <p:cNvPr id="124932" name="AutoShape 3"/>
          <p:cNvSpPr>
            <a:spLocks noChangeArrowheads="1"/>
          </p:cNvSpPr>
          <p:nvPr/>
        </p:nvSpPr>
        <p:spPr bwMode="auto">
          <a:xfrm>
            <a:off x="2073275" y="3663950"/>
            <a:ext cx="230188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4933" name="Text Box 4"/>
          <p:cNvSpPr txBox="1">
            <a:spLocks noChangeArrowheads="1"/>
          </p:cNvSpPr>
          <p:nvPr/>
        </p:nvSpPr>
        <p:spPr bwMode="auto">
          <a:xfrm>
            <a:off x="2947988" y="4645025"/>
            <a:ext cx="17716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Back quotes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Replace what's inside with output from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running that command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>
              <a:solidFill>
                <a:srgbClr val="3333CC"/>
              </a:solidFill>
              <a:latin typeface="Calibri" panose="020F0502020204030204" pitchFamily="34" charset="0"/>
            </a:endParaRPr>
          </a:p>
        </p:txBody>
      </p:sp>
      <p:sp>
        <p:nvSpPr>
          <p:cNvPr id="124934" name="Line 5"/>
          <p:cNvSpPr>
            <a:spLocks noChangeShapeType="1"/>
          </p:cNvSpPr>
          <p:nvPr/>
        </p:nvSpPr>
        <p:spPr bwMode="auto">
          <a:xfrm flipH="1" flipV="1">
            <a:off x="2303463" y="4183063"/>
            <a:ext cx="620712" cy="461962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35" name="AutoShape 6"/>
          <p:cNvSpPr>
            <a:spLocks noChangeArrowheads="1"/>
          </p:cNvSpPr>
          <p:nvPr/>
        </p:nvSpPr>
        <p:spPr bwMode="auto">
          <a:xfrm>
            <a:off x="5889625" y="3722688"/>
            <a:ext cx="230188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4936" name="Line 7"/>
          <p:cNvSpPr>
            <a:spLocks noChangeShapeType="1"/>
          </p:cNvSpPr>
          <p:nvPr/>
        </p:nvSpPr>
        <p:spPr bwMode="auto">
          <a:xfrm flipV="1">
            <a:off x="4743450" y="4183063"/>
            <a:ext cx="1089025" cy="461962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51046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command line's power lies 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combining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tools</a:t>
            </a: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86661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wc -l `find . -name '*.txt'`</a:t>
            </a:r>
          </a:p>
        </p:txBody>
      </p:sp>
      <p:sp>
        <p:nvSpPr>
          <p:cNvPr id="126980" name="AutoShape 3"/>
          <p:cNvSpPr>
            <a:spLocks noChangeArrowheads="1"/>
          </p:cNvSpPr>
          <p:nvPr/>
        </p:nvSpPr>
        <p:spPr bwMode="auto">
          <a:xfrm>
            <a:off x="2073275" y="3663950"/>
            <a:ext cx="230188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6981" name="Text Box 4"/>
          <p:cNvSpPr txBox="1">
            <a:spLocks noChangeArrowheads="1"/>
          </p:cNvSpPr>
          <p:nvPr/>
        </p:nvSpPr>
        <p:spPr bwMode="auto">
          <a:xfrm>
            <a:off x="2947988" y="4645025"/>
            <a:ext cx="5116512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Back quotes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Replace what's inside with output from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running that command</a:t>
            </a:r>
          </a:p>
          <a:p>
            <a:pPr eaLnBrk="1">
              <a:lnSpc>
                <a:spcPct val="125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Like wildcards </a:t>
            </a:r>
            <a:r>
              <a:rPr lang="en-US" altLang="en-US">
                <a:solidFill>
                  <a:srgbClr val="3333CC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>
                <a:solidFill>
                  <a:srgbClr val="3333CC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, but more flexible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>
              <a:solidFill>
                <a:srgbClr val="3333CC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en-US">
              <a:solidFill>
                <a:srgbClr val="3333CC"/>
              </a:solidFill>
              <a:latin typeface="Calibri" panose="020F0502020204030204" pitchFamily="34" charset="0"/>
            </a:endParaRPr>
          </a:p>
        </p:txBody>
      </p:sp>
      <p:sp>
        <p:nvSpPr>
          <p:cNvPr id="126982" name="Line 5"/>
          <p:cNvSpPr>
            <a:spLocks noChangeShapeType="1"/>
          </p:cNvSpPr>
          <p:nvPr/>
        </p:nvSpPr>
        <p:spPr bwMode="auto">
          <a:xfrm flipH="1" flipV="1">
            <a:off x="2303463" y="4183063"/>
            <a:ext cx="620712" cy="461962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983" name="AutoShape 6"/>
          <p:cNvSpPr>
            <a:spLocks noChangeArrowheads="1"/>
          </p:cNvSpPr>
          <p:nvPr/>
        </p:nvSpPr>
        <p:spPr bwMode="auto">
          <a:xfrm>
            <a:off x="5889625" y="3722688"/>
            <a:ext cx="230188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6984" name="Line 7"/>
          <p:cNvSpPr>
            <a:spLocks noChangeShapeType="1"/>
          </p:cNvSpPr>
          <p:nvPr/>
        </p:nvSpPr>
        <p:spPr bwMode="auto">
          <a:xfrm flipV="1">
            <a:off x="4743450" y="4183063"/>
            <a:ext cx="1089025" cy="461962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2222500" y="1376363"/>
            <a:ext cx="854075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2971800"/>
            <a:ext cx="2389188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4070350" y="1878013"/>
            <a:ext cx="1751013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Oldstyle HPLHS" pitchFamily="48" charset="0"/>
              </a:rPr>
              <a:t>Let's grep</a:t>
            </a:r>
          </a:p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Oldstyle HPLHS" pitchFamily="48" charset="0"/>
              </a:rPr>
              <a:t>for that</a:t>
            </a: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H="1" flipV="1">
            <a:off x="5729288" y="3259138"/>
            <a:ext cx="292100" cy="2921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51046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command line's power lies 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combining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tools</a:t>
            </a:r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86661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wc -l `find . -name '*.txt'`</a:t>
            </a:r>
          </a:p>
        </p:txBody>
      </p:sp>
      <p:sp>
        <p:nvSpPr>
          <p:cNvPr id="129028" name="Text Box 3"/>
          <p:cNvSpPr txBox="1">
            <a:spLocks noChangeArrowheads="1"/>
          </p:cNvSpPr>
          <p:nvPr/>
        </p:nvSpPr>
        <p:spPr bwMode="auto">
          <a:xfrm>
            <a:off x="1063625" y="5105400"/>
            <a:ext cx="7259638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./data/first.txt ./data/second.txt ./notes.txt</a:t>
            </a:r>
          </a:p>
        </p:txBody>
      </p:sp>
      <p:sp>
        <p:nvSpPr>
          <p:cNvPr id="129029" name="AutoShape 4"/>
          <p:cNvSpPr>
            <a:spLocks/>
          </p:cNvSpPr>
          <p:nvPr/>
        </p:nvSpPr>
        <p:spPr bwMode="auto">
          <a:xfrm rot="-5400000">
            <a:off x="4096544" y="2375694"/>
            <a:ext cx="231775" cy="3960813"/>
          </a:xfrm>
          <a:prstGeom prst="leftBrace">
            <a:avLst>
              <a:gd name="adj1" fmla="val 94781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0" name="AutoShape 5"/>
          <p:cNvSpPr>
            <a:spLocks/>
          </p:cNvSpPr>
          <p:nvPr/>
        </p:nvSpPr>
        <p:spPr bwMode="auto">
          <a:xfrm rot="5400000" flipV="1">
            <a:off x="4519613" y="1590675"/>
            <a:ext cx="288925" cy="6854825"/>
          </a:xfrm>
          <a:prstGeom prst="leftBrace">
            <a:avLst>
              <a:gd name="adj1" fmla="val 197711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1" name="Line 6"/>
          <p:cNvSpPr>
            <a:spLocks noChangeShapeType="1"/>
          </p:cNvSpPr>
          <p:nvPr/>
        </p:nvSpPr>
        <p:spPr bwMode="auto">
          <a:xfrm>
            <a:off x="3657600" y="4529138"/>
            <a:ext cx="863600" cy="287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51046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command line's power lies 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combining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tools</a:t>
            </a:r>
          </a:p>
        </p:txBody>
      </p:sp>
      <p:sp>
        <p:nvSpPr>
          <p:cNvPr id="131075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86661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wc -l `find . -name '*.txt'`</a:t>
            </a:r>
          </a:p>
        </p:txBody>
      </p:sp>
      <p:sp>
        <p:nvSpPr>
          <p:cNvPr id="131076" name="Text Box 3"/>
          <p:cNvSpPr txBox="1">
            <a:spLocks noChangeArrowheads="1"/>
          </p:cNvSpPr>
          <p:nvPr/>
        </p:nvSpPr>
        <p:spPr bwMode="auto">
          <a:xfrm>
            <a:off x="604838" y="5105400"/>
            <a:ext cx="8666162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wc -l ./data/first.txt ./data/second.txt ./notes.txt</a:t>
            </a:r>
          </a:p>
        </p:txBody>
      </p:sp>
      <p:sp>
        <p:nvSpPr>
          <p:cNvPr id="131077" name="AutoShape 4"/>
          <p:cNvSpPr>
            <a:spLocks/>
          </p:cNvSpPr>
          <p:nvPr/>
        </p:nvSpPr>
        <p:spPr bwMode="auto">
          <a:xfrm rot="-5400000">
            <a:off x="3333750" y="1757363"/>
            <a:ext cx="331788" cy="5097462"/>
          </a:xfrm>
          <a:prstGeom prst="leftBrace">
            <a:avLst>
              <a:gd name="adj1" fmla="val 123051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1078" name="AutoShape 5"/>
          <p:cNvSpPr>
            <a:spLocks/>
          </p:cNvSpPr>
          <p:nvPr/>
        </p:nvSpPr>
        <p:spPr bwMode="auto">
          <a:xfrm rot="5400000" flipV="1">
            <a:off x="4665663" y="869950"/>
            <a:ext cx="288925" cy="8296275"/>
          </a:xfrm>
          <a:prstGeom prst="leftBrace">
            <a:avLst>
              <a:gd name="adj1" fmla="val 239286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1079" name="Line 6"/>
          <p:cNvSpPr>
            <a:spLocks noChangeShapeType="1"/>
          </p:cNvSpPr>
          <p:nvPr/>
        </p:nvSpPr>
        <p:spPr bwMode="auto">
          <a:xfrm>
            <a:off x="3197225" y="4529138"/>
            <a:ext cx="1497013" cy="287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51046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command line's power lies 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combining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tools</a:t>
            </a:r>
          </a:p>
        </p:txBody>
      </p:sp>
      <p:sp>
        <p:nvSpPr>
          <p:cNvPr id="133123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86661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wc -l `find . -name '*.txt'`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  70  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 420  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  30  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 520  total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587875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grep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together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587875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grep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together</a:t>
            </a: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86661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FE `find . -name '*.pdb'`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./human/heme.pdb:ATOM  25  FE  1  -0.924  0.535  -0.518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22751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What if your data isn't text?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52070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if your data isn't text?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Images, databases, spreadsheets…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100887" cy="203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if your data isn't text?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Images, databases, spreadsheets…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1.	Teach standard tools about all these formats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100887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if your data isn't text?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Images, databases, spreadsheets…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1.	Teach standard tools about all these formats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	Hasn't happened, and probably won't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16800" cy="332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if your data isn't text?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Images, databases, spreadsheets…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1.	Teach standard tools about all these formats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Hasn't happened, and probably won't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2.	Convert data to text (or extract text from data)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588010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grep: </a:t>
            </a:r>
            <a:r>
              <a:rPr lang="en-US" altLang="en-US" sz="2800" u="sng">
                <a:solidFill>
                  <a:srgbClr val="000000"/>
                </a:solidFill>
                <a:latin typeface="Calibri" panose="020F0502020204030204" pitchFamily="34" charset="0"/>
              </a:rPr>
              <a:t>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lobal / </a:t>
            </a:r>
            <a:r>
              <a:rPr lang="en-US" altLang="en-US" sz="2800" u="sng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egular </a:t>
            </a:r>
            <a:r>
              <a:rPr lang="en-US" altLang="en-US" sz="2800" u="sng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xpression / </a:t>
            </a:r>
            <a:r>
              <a:rPr lang="en-US" altLang="en-US" sz="2800" u="sng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rint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168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if your data isn't text?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Images, databases, spreadsheets…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1.	Teach standard tools about all these formats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Hasn't happened, and probably won't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2.	Convert data to text (or extract text from data)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	Simple things are easy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16800" cy="46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if your data isn't text?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Images, databases, spreadsheets…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1.	Teach standard tools about all these formats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Hasn't happened, and probably won't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2.	Convert data to text (or extract text from data)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Simple things are easy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	Complex things are impossible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1680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if your data isn't text?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Images, databases, spreadsheets…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1.	Teach standard tools about all these formats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Hasn't happened, and probably won't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2.	Convert data to text (or extract text from data)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Simple things are easy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Complex things are impossible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3.	Use a programming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16800" cy="591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if your data isn't text?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Images, databases, spreadsheets…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1.	Teach standard tools about all these formats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Hasn't happened, and probably won't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2.	Convert data to text (or extract text from data)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Simple things are easy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Complex things are impossible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3.	Use a programming language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	Many have borrowed ideas from the shell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7699" name="Text Box 2"/>
          <p:cNvSpPr txBox="1">
            <a:spLocks noChangeArrowheads="1"/>
          </p:cNvSpPr>
          <p:nvPr/>
        </p:nvSpPr>
        <p:spPr bwMode="auto">
          <a:xfrm>
            <a:off x="4219575" y="4883150"/>
            <a:ext cx="17208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SzPct val="100000"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August 2010</a:t>
            </a:r>
          </a:p>
        </p:txBody>
      </p:sp>
      <p:sp>
        <p:nvSpPr>
          <p:cNvPr id="157700" name="Text Box 3"/>
          <p:cNvSpPr txBox="1">
            <a:spLocks noChangeArrowheads="1"/>
          </p:cNvSpPr>
          <p:nvPr/>
        </p:nvSpPr>
        <p:spPr bwMode="auto">
          <a:xfrm>
            <a:off x="4284663" y="3046413"/>
            <a:ext cx="15906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SzPct val="100000"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57701" name="Text Box 4"/>
          <p:cNvSpPr txBox="1">
            <a:spLocks noChangeArrowheads="1"/>
          </p:cNvSpPr>
          <p:nvPr/>
        </p:nvSpPr>
        <p:spPr bwMode="auto">
          <a:xfrm>
            <a:off x="3983038" y="3911600"/>
            <a:ext cx="219392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SzPct val="100000"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5770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7703" name="Text Box 6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2000"/>
              </a:lnSpc>
              <a:buSzPct val="100000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SzPct val="100000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SzPct val="100000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375525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grep: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g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lobal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egular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xpression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rint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Finds and prints lines in files that match a pattern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375525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grep: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g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lobal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egular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xpression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rint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Finds and prints lines in files that match a pattern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925513" y="239712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835025" y="5622925"/>
            <a:ext cx="1568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haiku.txt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2079</TotalTime>
  <Words>3043</Words>
  <Application>Microsoft Office PowerPoint</Application>
  <PresentationFormat>Custom</PresentationFormat>
  <Paragraphs>844</Paragraphs>
  <Slides>74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MS PGothic</vt:lpstr>
      <vt:lpstr>Calibri</vt:lpstr>
      <vt:lpstr>Times New Roman</vt:lpstr>
      <vt:lpstr>Wingdings</vt:lpstr>
      <vt:lpstr>AR ESSENCE</vt:lpstr>
      <vt:lpstr>Oldstyle HPLHS</vt:lpstr>
      <vt:lpstr>Courier New</vt:lpstr>
      <vt:lpstr>UKRI-stfc-nerc-ceda-ncas-nceo-softwarecarpentry-Presentation-Template</vt:lpstr>
      <vt:lpstr>PowerPoint Presentation</vt:lpstr>
      <vt:lpstr>The Unix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Greg Wilson</dc:creator>
  <cp:keywords/>
  <dc:description/>
  <cp:lastModifiedBy>Godfrey, Tommy (STFC,RAL,RALSP)</cp:lastModifiedBy>
  <cp:revision>195</cp:revision>
  <cp:lastPrinted>1601-01-01T00:00:00Z</cp:lastPrinted>
  <dcterms:created xsi:type="dcterms:W3CDTF">2010-05-24T21:29:39Z</dcterms:created>
  <dcterms:modified xsi:type="dcterms:W3CDTF">2018-10-09T09:21:50Z</dcterms:modified>
</cp:coreProperties>
</file>