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77" r:id="rId3"/>
    <p:sldId id="298" r:id="rId4"/>
    <p:sldId id="299" r:id="rId5"/>
    <p:sldId id="305" r:id="rId6"/>
    <p:sldId id="281" r:id="rId7"/>
    <p:sldId id="306" r:id="rId8"/>
    <p:sldId id="308" r:id="rId9"/>
    <p:sldId id="309" r:id="rId10"/>
    <p:sldId id="310" r:id="rId11"/>
    <p:sldId id="312" r:id="rId12"/>
    <p:sldId id="318" r:id="rId13"/>
    <p:sldId id="319" r:id="rId14"/>
    <p:sldId id="321" r:id="rId15"/>
    <p:sldId id="320" r:id="rId16"/>
    <p:sldId id="317" r:id="rId17"/>
    <p:sldId id="323" r:id="rId18"/>
    <p:sldId id="322" r:id="rId19"/>
    <p:sldId id="301" r:id="rId20"/>
    <p:sldId id="307" r:id="rId21"/>
    <p:sldId id="283" r:id="rId22"/>
    <p:sldId id="302" r:id="rId23"/>
    <p:sldId id="282" r:id="rId24"/>
    <p:sldId id="279" r:id="rId25"/>
    <p:sldId id="284" r:id="rId26"/>
    <p:sldId id="285" r:id="rId27"/>
    <p:sldId id="304" r:id="rId28"/>
    <p:sldId id="294" r:id="rId29"/>
    <p:sldId id="261" r:id="rId30"/>
    <p:sldId id="262" r:id="rId31"/>
    <p:sldId id="263" r:id="rId32"/>
    <p:sldId id="264" r:id="rId33"/>
    <p:sldId id="265" r:id="rId34"/>
    <p:sldId id="295" r:id="rId35"/>
    <p:sldId id="288" r:id="rId36"/>
    <p:sldId id="289" r:id="rId37"/>
    <p:sldId id="300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58084E"/>
    <a:srgbClr val="000000"/>
    <a:srgbClr val="0000FF"/>
    <a:srgbClr val="EEB0E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C54-88BD-4264-8EA7-A39AC167FEFC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03FD-9B13-4C13-82CD-923FC306D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is to explain why we need Good</a:t>
            </a:r>
            <a:r>
              <a:rPr lang="en-US" baseline="0" dirty="0" smtClean="0"/>
              <a:t> data and good metadata for long term preservation.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1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table of the </a:t>
            </a:r>
            <a:r>
              <a:rPr lang="en-US" dirty="0" err="1" smtClean="0"/>
              <a:t>ascii</a:t>
            </a:r>
            <a:r>
              <a:rPr lang="en-US" baseline="0" dirty="0" smtClean="0"/>
              <a:t> text codes.  E.g. 85 (53 in hex, 01010011 bin) is “S”. This has been more or less the same since 1963.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5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 </a:t>
            </a:r>
            <a:r>
              <a:rPr lang="en-US" dirty="0" err="1" smtClean="0"/>
              <a:t>charahers</a:t>
            </a:r>
            <a:r>
              <a:rPr lang="en-US" baseline="0" dirty="0" smtClean="0"/>
              <a:t> are printable</a:t>
            </a:r>
          </a:p>
          <a:p>
            <a:r>
              <a:rPr lang="en-US" baseline="0" dirty="0" smtClean="0"/>
              <a:t>Some are about terminal control.</a:t>
            </a:r>
          </a:p>
          <a:p>
            <a:r>
              <a:rPr lang="en-US" baseline="0" dirty="0" smtClean="0"/>
              <a:t>ASCII 2 and Unicode extend this into many more characters.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60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slide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56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9ACE3-27DC-46CD-9A28-FFB5B8C5AC0D}" type="datetimeFigureOut">
              <a:rPr lang="en-GB" altLang="en-US"/>
              <a:pPr>
                <a:defRPr/>
              </a:pPr>
              <a:t>24/09/2018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2EF30-947A-4FDA-AF25-25FA540192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27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CF3F-6D61-4C08-93FA-128619A56983}" type="datetimeFigureOut">
              <a:rPr lang="en-GB" altLang="en-US"/>
              <a:pPr>
                <a:defRPr/>
              </a:pPr>
              <a:t>24/09/2018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32978-2E0D-4027-AFAB-EA8F92DB53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14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8B436-781C-4B21-96ED-BB42E2A160C6}" type="datetimeFigureOut">
              <a:rPr lang="en-GB" altLang="en-US"/>
              <a:pPr>
                <a:defRPr/>
              </a:pPr>
              <a:t>24/09/2018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B2548-D726-44E3-9FA2-903C313C55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3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69DD9-2382-49E5-9ED4-66616AE361D5}" type="datetimeFigureOut">
              <a:rPr lang="en-GB" altLang="en-US"/>
              <a:pPr>
                <a:defRPr/>
              </a:pPr>
              <a:t>24/09/2018</a:t>
            </a:fld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5E870-2E00-4580-BD21-69E62D96A3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04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C08F-F4A5-4792-8E02-B1DEDC71B7D2}" type="datetimeFigureOut">
              <a:rPr lang="en-GB" altLang="en-US"/>
              <a:pPr>
                <a:defRPr/>
              </a:pPr>
              <a:t>24/09/2018</a:t>
            </a:fld>
            <a:endParaRPr lang="en-GB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0C0A2-1F06-4D97-B31E-15665EAE81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89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2931-1AC0-4F92-AAEA-46CC0CA26F75}" type="datetimeFigureOut">
              <a:rPr lang="en-GB" altLang="en-US"/>
              <a:pPr>
                <a:defRPr/>
              </a:pPr>
              <a:t>24/09/2018</a:t>
            </a:fld>
            <a:endParaRPr lang="en-GB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61789-6574-4C9B-87C9-988C9862A0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89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AB5032-2952-4FBD-BA54-A6483E09795B}" type="datetimeFigureOut">
              <a:rPr lang="en-GB" altLang="en-US"/>
              <a:pPr>
                <a:defRPr/>
              </a:pPr>
              <a:t>24/09/2018</a:t>
            </a:fld>
            <a:endParaRPr lang="en-GB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Module 6:</a:t>
            </a:r>
            <a:br>
              <a:rPr lang="en-GB"/>
            </a:br>
            <a:r>
              <a:rPr lang="en-GB"/>
              <a:t> Parallel processing large data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84BB8A-BE2E-4C60-A571-6C8F3F6177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317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CEB5F-841E-4EFA-8EFE-C483622AAE86}" type="datetimeFigureOut">
              <a:rPr lang="en-GB" altLang="en-US"/>
              <a:pPr>
                <a:defRPr/>
              </a:pPr>
              <a:t>24/09/2018</a:t>
            </a:fld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EBBDC-C468-4BFC-8F2D-66E12A91DB4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160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3FD36-FF72-4053-98F2-4F03509AA911}" type="datetimeFigureOut">
              <a:rPr lang="en-GB" altLang="en-US"/>
              <a:pPr>
                <a:defRPr/>
              </a:pPr>
              <a:t>24/09/2018</a:t>
            </a:fld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78040-BD53-4EB6-8AEE-0AD2B74DF1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977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3161401" y="5447401"/>
            <a:ext cx="5992368" cy="1420368"/>
            <a:chOff x="3161401" y="5447401"/>
            <a:chExt cx="5992368" cy="1420368"/>
          </a:xfrm>
        </p:grpSpPr>
        <p:pic>
          <p:nvPicPr>
            <p:cNvPr id="13" name="Picture 12" descr="slide_footer_blank_2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401" y="5447401"/>
              <a:ext cx="5992368" cy="1420368"/>
            </a:xfrm>
            <a:prstGeom prst="rect">
              <a:avLst/>
            </a:prstGeom>
          </p:spPr>
        </p:pic>
        <p:pic>
          <p:nvPicPr>
            <p:cNvPr id="14" name="Picture 13" descr="ceda_logo_blue2bgd_white_1.png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533" y="6293373"/>
              <a:ext cx="2129417" cy="568652"/>
            </a:xfrm>
            <a:prstGeom prst="rect">
              <a:avLst/>
            </a:prstGeom>
          </p:spPr>
        </p:pic>
      </p:grpSp>
      <p:pic>
        <p:nvPicPr>
          <p:cNvPr id="9" name="Picture 2" descr="RAL_Header_A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4108" y="0"/>
            <a:ext cx="5986918" cy="1417638"/>
          </a:xfrm>
          <a:prstGeom prst="rect">
            <a:avLst/>
          </a:prstGeom>
          <a:noFill/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pic>
        <p:nvPicPr>
          <p:cNvPr id="1032" name="Picture 8" descr="NCAS national_centre_logo_transparen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75488"/>
            <a:ext cx="1800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51" y="6230938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3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adc.nerc.ac.uk/help/formats/grib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>
          <a:xfrm>
            <a:off x="122428" y="3107251"/>
            <a:ext cx="8928992" cy="2520280"/>
          </a:xfrm>
        </p:spPr>
        <p:txBody>
          <a:bodyPr tIns="0" anchor="ctr">
            <a:normAutofit fontScale="92500" lnSpcReduction="20000"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r>
              <a:rPr lang="en-GB" sz="2800" b="1" dirty="0" smtClean="0">
                <a:solidFill>
                  <a:srgbClr val="0066FF"/>
                </a:solidFill>
              </a:rPr>
              <a:t>Thanks </a:t>
            </a:r>
            <a:r>
              <a:rPr lang="en-GB" sz="2800" b="1" dirty="0">
                <a:solidFill>
                  <a:srgbClr val="0066FF"/>
                </a:solidFill>
              </a:rPr>
              <a:t>to all contributors</a:t>
            </a:r>
            <a:r>
              <a:rPr lang="en-GB" sz="2800" b="1" dirty="0" smtClean="0">
                <a:solidFill>
                  <a:srgbClr val="0066FF"/>
                </a:solidFill>
              </a:rPr>
              <a:t>:</a:t>
            </a:r>
            <a:endParaRPr lang="en-GB" sz="2800" b="1" dirty="0">
              <a:solidFill>
                <a:srgbClr val="0066FF"/>
              </a:solidFill>
            </a:endParaRPr>
          </a:p>
          <a:p>
            <a:r>
              <a:rPr lang="en-GB" sz="2800" b="1" dirty="0"/>
              <a:t>Alison Pamment, Sam </a:t>
            </a:r>
            <a:r>
              <a:rPr lang="en-GB" sz="2800" b="1" dirty="0" err="1"/>
              <a:t>Pepler</a:t>
            </a:r>
            <a:r>
              <a:rPr lang="en-GB" sz="2800" b="1" dirty="0"/>
              <a:t>, Ag Stephens, Stephen Pascoe,</a:t>
            </a:r>
          </a:p>
          <a:p>
            <a:r>
              <a:rPr lang="en-GB" sz="2800" b="1" dirty="0"/>
              <a:t>Anabelle Guillory, Esther Conway, Alan </a:t>
            </a:r>
            <a:r>
              <a:rPr lang="en-GB" sz="2800" b="1" dirty="0" smtClean="0"/>
              <a:t>Iwi, Matt Pritchard,</a:t>
            </a:r>
          </a:p>
          <a:p>
            <a:r>
              <a:rPr lang="en-GB" sz="2800" b="1" dirty="0" smtClean="0"/>
              <a:t>Sarah Callaghan, David Hooper, Charlotte Pascoe</a:t>
            </a:r>
            <a:endParaRPr lang="en-GB" sz="2800" b="1" dirty="0"/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200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600" b="1" dirty="0">
                <a:solidFill>
                  <a:srgbClr val="000000"/>
                </a:solidFill>
                <a:latin typeface="+mj-lt"/>
              </a:rPr>
              <a:t>On behalf of the </a:t>
            </a:r>
            <a:r>
              <a:rPr lang="en-GB" sz="2600" b="1" dirty="0" smtClean="0">
                <a:solidFill>
                  <a:srgbClr val="000000"/>
                </a:solidFill>
                <a:latin typeface="+mj-lt"/>
              </a:rPr>
              <a:t>course team</a:t>
            </a:r>
            <a:endParaRPr lang="en-GB" sz="2600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+mj-lt"/>
              </a:rPr>
              <a:t>(STFC/NERC:CEDA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GB" sz="2600" b="1" dirty="0" smtClean="0">
                <a:solidFill>
                  <a:srgbClr val="000000"/>
                </a:solidFill>
                <a:latin typeface="+mj-lt"/>
              </a:rPr>
              <a:t>NERC:NCAS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smtClean="0">
                <a:solidFill>
                  <a:srgbClr val="000000"/>
                </a:solidFill>
                <a:latin typeface="+mj-lt"/>
              </a:rPr>
              <a:t>CMS, NERC:NCAS Leeds)</a:t>
            </a:r>
            <a:endParaRPr lang="en-GB" sz="26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428" y="1628800"/>
            <a:ext cx="8928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Why Good Data Curation is Essential for Doing Good Science</a:t>
            </a:r>
            <a:endParaRPr lang="en-GB" sz="4400" b="1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568" y="985287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ASCII encoding </a:t>
            </a:r>
            <a:r>
              <a:rPr lang="en-US" sz="2400" dirty="0" smtClean="0"/>
              <a:t>has </a:t>
            </a:r>
            <a:r>
              <a:rPr lang="en-US" sz="2400" dirty="0"/>
              <a:t>been more or less the same since 1963.</a:t>
            </a:r>
            <a:endParaRPr lang="en-US" sz="24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Unicode (UTF-8) retains the original ascii codes but extends to many thousands of characters</a:t>
            </a:r>
            <a:endParaRPr lang="en-US" sz="24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35896" y="260648"/>
            <a:ext cx="5112568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Ascii extensions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5442" y="2492896"/>
            <a:ext cx="8313022" cy="3349313"/>
            <a:chOff x="435442" y="2789568"/>
            <a:chExt cx="8313022" cy="33493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2789568"/>
              <a:ext cx="8280920" cy="100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3797568"/>
              <a:ext cx="8280920" cy="13333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5133753"/>
              <a:ext cx="8280920" cy="1005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6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72" y="332656"/>
            <a:ext cx="3463127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Text file </a:t>
            </a:r>
            <a:r>
              <a:rPr lang="en-GB" sz="3200" b="1" dirty="0" err="1" smtClean="0">
                <a:solidFill>
                  <a:srgbClr val="000000"/>
                </a:solidFill>
                <a:latin typeface="+mj-lt"/>
              </a:rPr>
              <a:t>gotchas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8" y="1052736"/>
            <a:ext cx="8226360" cy="51125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Some text characters are not represented in Unicode, e.g., ‘smart’ quotes: “ ” ‘ ’ and ‘non-printing’ characters – most often this results from copying and pasting from word processors and web browsers</a:t>
            </a:r>
          </a:p>
          <a:p>
            <a:pPr lvl="2" indent="0">
              <a:buNone/>
            </a:pPr>
            <a:r>
              <a:rPr lang="en-GB" dirty="0" smtClean="0">
                <a:latin typeface="+mn-lt"/>
              </a:rPr>
              <a:t>Use text editor settings to save as ascii or unicode</a:t>
            </a: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Moving between operating systems, e.g. Linux and Windows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lvl="2" indent="0">
              <a:buNone/>
            </a:pPr>
            <a:r>
              <a:rPr lang="en-GB" dirty="0" smtClean="0">
                <a:latin typeface="+mn-lt"/>
              </a:rPr>
              <a:t>Use </a:t>
            </a:r>
            <a:r>
              <a:rPr lang="en-GB" b="1" dirty="0" smtClean="0">
                <a:latin typeface="+mn-lt"/>
              </a:rPr>
              <a:t>unix2dos</a:t>
            </a:r>
            <a:r>
              <a:rPr lang="en-GB" dirty="0" smtClean="0">
                <a:latin typeface="+mn-lt"/>
              </a:rPr>
              <a:t> or </a:t>
            </a:r>
            <a:r>
              <a:rPr lang="en-GB" b="1" dirty="0" smtClean="0">
                <a:latin typeface="+mn-lt"/>
              </a:rPr>
              <a:t>dos2unix</a:t>
            </a:r>
            <a:r>
              <a:rPr lang="en-GB" dirty="0" smtClean="0">
                <a:latin typeface="+mn-lt"/>
              </a:rPr>
              <a:t> Linux commands to add/remove ^M characters at end of line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87624" y="2708920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187624" y="5512956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0748"/>
            <a:ext cx="2808311" cy="158845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862625" y="4434974"/>
            <a:ext cx="584179" cy="213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7352" y="3640748"/>
            <a:ext cx="3672407" cy="151644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908172" y="3689737"/>
            <a:ext cx="1635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$ vi myfile.txt</a:t>
            </a:r>
            <a:endParaRPr lang="en-GB" sz="2000" dirty="0" smtClean="0"/>
          </a:p>
          <a:p>
            <a:r>
              <a:rPr lang="en-GB" sz="2000" dirty="0" err="1" smtClean="0"/>
              <a:t>abc^M</a:t>
            </a:r>
            <a:endParaRPr lang="en-GB" sz="2000" dirty="0" smtClean="0"/>
          </a:p>
          <a:p>
            <a:r>
              <a:rPr lang="en-GB" sz="2000" dirty="0" err="1"/>
              <a:t>d</a:t>
            </a:r>
            <a:r>
              <a:rPr lang="en-GB" sz="2000" dirty="0" err="1" smtClean="0"/>
              <a:t>ef^M</a:t>
            </a:r>
            <a:endParaRPr lang="en-GB" sz="2000" dirty="0" smtClean="0"/>
          </a:p>
          <a:p>
            <a:r>
              <a:rPr lang="en-GB" sz="2000" dirty="0" err="1"/>
              <a:t>g</a:t>
            </a:r>
            <a:r>
              <a:rPr lang="en-GB" sz="2000" dirty="0" err="1" smtClean="0"/>
              <a:t>eh^M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8351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260648"/>
            <a:ext cx="3905880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Ascii for data storage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836712"/>
            <a:ext cx="7866320" cy="54726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Useful for small amounts of data, e.g. list of values, and for temporary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Portable and many tools available for reading / writing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It’s </a:t>
            </a:r>
            <a:r>
              <a:rPr lang="en-GB" sz="2800" dirty="0">
                <a:latin typeface="+mn-lt"/>
              </a:rPr>
              <a:t>a standard file encoding, but </a:t>
            </a:r>
            <a:r>
              <a:rPr lang="en-GB" sz="2800" dirty="0" smtClean="0">
                <a:latin typeface="+mn-lt"/>
              </a:rPr>
              <a:t>no </a:t>
            </a:r>
            <a:r>
              <a:rPr lang="en-GB" sz="2800" dirty="0">
                <a:latin typeface="+mn-lt"/>
              </a:rPr>
              <a:t>standard way to structure </a:t>
            </a:r>
            <a:r>
              <a:rPr lang="en-GB" sz="2800" dirty="0" smtClean="0">
                <a:latin typeface="+mn-lt"/>
              </a:rPr>
              <a:t>data so difficult to develop standardized data processing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No </a:t>
            </a:r>
            <a:r>
              <a:rPr lang="en-GB" sz="2800" dirty="0" smtClean="0">
                <a:latin typeface="+mn-lt"/>
              </a:rPr>
              <a:t>guarantee that metadata will exist or be 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+mn-lt"/>
              </a:rPr>
              <a:t>Not recommended for long-term data storage</a:t>
            </a:r>
            <a:endParaRPr lang="en-GB" sz="2800" b="1" dirty="0">
              <a:latin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476672"/>
            <a:ext cx="5695375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Comma separated variables</a:t>
            </a:r>
            <a:endParaRPr lang="en-GB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67" y="1196752"/>
            <a:ext cx="8226360" cy="4680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Structured ascii file that can be used with a standard text editor so it is ‘human readable’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Easily processed by spreadsheet applications </a:t>
            </a:r>
            <a:r>
              <a:rPr lang="en-GB" sz="2800" dirty="0">
                <a:latin typeface="+mj-lt"/>
              </a:rPr>
              <a:t>(</a:t>
            </a:r>
            <a:r>
              <a:rPr lang="en-GB" sz="2800" dirty="0" smtClean="0">
                <a:latin typeface="+mj-lt"/>
              </a:rPr>
              <a:t>data arranged in rows and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Defined csv formats for atmospheric measurements include </a:t>
            </a:r>
            <a:r>
              <a:rPr lang="en-GB" sz="2800" b="1" dirty="0" smtClean="0">
                <a:latin typeface="+mj-lt"/>
              </a:rPr>
              <a:t>NASA Ames (.</a:t>
            </a:r>
            <a:r>
              <a:rPr lang="en-GB" sz="2800" b="1" dirty="0" err="1" smtClean="0">
                <a:latin typeface="+mj-lt"/>
              </a:rPr>
              <a:t>na</a:t>
            </a:r>
            <a:r>
              <a:rPr lang="en-GB" sz="2800" b="1" dirty="0" smtClean="0">
                <a:latin typeface="+mj-lt"/>
              </a:rPr>
              <a:t>) </a:t>
            </a:r>
            <a:r>
              <a:rPr lang="en-GB" sz="2800" dirty="0" smtClean="0">
                <a:latin typeface="+mj-lt"/>
              </a:rPr>
              <a:t>and </a:t>
            </a:r>
            <a:r>
              <a:rPr lang="en-GB" sz="2800" b="1" dirty="0" smtClean="0">
                <a:latin typeface="+mj-lt"/>
              </a:rPr>
              <a:t>BADC-CSV (.csv)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These data storage formats have defined </a:t>
            </a:r>
            <a:r>
              <a:rPr lang="en-GB" sz="2800" b="1" dirty="0" smtClean="0">
                <a:latin typeface="+mj-lt"/>
              </a:rPr>
              <a:t>metadata conventions</a:t>
            </a:r>
            <a:endParaRPr lang="en-GB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2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4008" y="188640"/>
            <a:ext cx="3240360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BADC-CSV 1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11" y="936220"/>
            <a:ext cx="8071639" cy="511256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>
                <a:latin typeface="+mj-lt"/>
              </a:rPr>
              <a:t>$ cat simple-example.csv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Conventions,G,BADC-CSV,1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title,G,My</a:t>
            </a:r>
            <a:r>
              <a:rPr lang="en-GB" sz="1800" dirty="0">
                <a:latin typeface="+mj-lt"/>
              </a:rPr>
              <a:t> data file,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creator,G,Prof</a:t>
            </a:r>
            <a:r>
              <a:rPr lang="en-GB" sz="1800" dirty="0">
                <a:latin typeface="+mj-lt"/>
              </a:rPr>
              <a:t> W E </a:t>
            </a:r>
            <a:r>
              <a:rPr lang="en-GB" sz="1800" dirty="0" err="1">
                <a:latin typeface="+mj-lt"/>
              </a:rPr>
              <a:t>Ather,Reading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contributor,G,Sam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 smtClean="0">
                <a:latin typeface="+mj-lt"/>
              </a:rPr>
              <a:t>Pepler,BADC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long_name,1,time, days since 2007-03-14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long_name,2,air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long_name,3,met station 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creator,3,unknown,Met Office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coordinate_variable,1,x,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location_name,G,Rutherford</a:t>
            </a:r>
            <a:r>
              <a:rPr lang="en-GB" sz="1800" dirty="0">
                <a:latin typeface="+mj-lt"/>
              </a:rPr>
              <a:t> Appleton Lab,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data,,,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1,2,3,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0.8,2.4,2.3,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1.1,3.4,3.3,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2.4,3.5,3.3,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3.7,6.7,6.4</a:t>
            </a:r>
            <a:r>
              <a:rPr lang="en-GB" sz="1800" dirty="0" smtClean="0">
                <a:latin typeface="+mj-lt"/>
              </a:rPr>
              <a:t>,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end data,,,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908720"/>
            <a:ext cx="6768752" cy="514006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134280"/>
            <a:ext cx="3240360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BADC-CSV 2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85765"/>
            <a:ext cx="7272808" cy="5137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4" y="885765"/>
            <a:ext cx="7704856" cy="1607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7584" y="3717032"/>
            <a:ext cx="77048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27584" y="2492896"/>
            <a:ext cx="7704856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7584" y="3933056"/>
            <a:ext cx="7704856" cy="19442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68" y="260648"/>
            <a:ext cx="2272152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CSV gotchas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46085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Non-ASCII characters – cut and paste from other places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Date / time formats can vary between applications and formats, e.g. </a:t>
            </a:r>
            <a:r>
              <a:rPr lang="en-GB" sz="2400" dirty="0">
                <a:latin typeface="+mj-lt"/>
              </a:rPr>
              <a:t>BADC-CSV expects YYYY-MM-DD </a:t>
            </a:r>
            <a:r>
              <a:rPr lang="en-GB" sz="2400" dirty="0" err="1">
                <a:latin typeface="+mj-lt"/>
              </a:rPr>
              <a:t>hh</a:t>
            </a:r>
            <a:r>
              <a:rPr lang="en-GB" sz="2400" dirty="0">
                <a:latin typeface="+mj-lt"/>
              </a:rPr>
              <a:t>:[</a:t>
            </a:r>
            <a:r>
              <a:rPr lang="en-GB" sz="2400" dirty="0" err="1">
                <a:latin typeface="+mj-lt"/>
              </a:rPr>
              <a:t>mm:ss</a:t>
            </a:r>
            <a:r>
              <a:rPr lang="en-GB" sz="2400" dirty="0">
                <a:latin typeface="+mj-lt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Coordinate values should be monotonic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‘Missing data’ value must be outside valid range of data</a:t>
            </a:r>
            <a:endParaRPr lang="en-GB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It’s possible to write metadata that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are</a:t>
            </a:r>
            <a:r>
              <a:rPr lang="en-GB" sz="2400" dirty="0" smtClean="0">
                <a:latin typeface="+mj-lt"/>
              </a:rPr>
              <a:t> no help to anyone, e.g. </a:t>
            </a:r>
            <a:r>
              <a:rPr lang="en-GB" sz="2400" dirty="0">
                <a:latin typeface="+mj-lt"/>
              </a:rPr>
              <a:t>a</a:t>
            </a:r>
            <a:r>
              <a:rPr lang="en-GB" sz="2400" dirty="0" smtClean="0">
                <a:latin typeface="+mj-lt"/>
              </a:rPr>
              <a:t>uthor’s name = Sam, variable name = sam3. 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9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944" y="476672"/>
            <a:ext cx="3905880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.csv for data storage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4680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Works well for storing 1D or 2D data</a:t>
            </a:r>
            <a:endParaRPr lang="en-GB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Portable and many tools available for reading / writing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Data and metadata standards are defined – use them!!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Examples and documentation: </a:t>
            </a:r>
            <a:r>
              <a:rPr lang="en-GB" sz="2400" u="sng" dirty="0" smtClean="0">
                <a:solidFill>
                  <a:srgbClr val="0000FF"/>
                </a:solidFill>
                <a:latin typeface="+mj-lt"/>
              </a:rPr>
              <a:t>http</a:t>
            </a:r>
            <a:r>
              <a:rPr lang="en-GB" sz="2400" u="sng" dirty="0">
                <a:solidFill>
                  <a:srgbClr val="0000FF"/>
                </a:solidFill>
                <a:latin typeface="+mj-lt"/>
              </a:rPr>
              <a:t>://help.ceda.ac.uk/category/4423-formats</a:t>
            </a:r>
            <a:endParaRPr lang="en-GB" sz="2400" u="sng" dirty="0" smtClean="0">
              <a:solidFill>
                <a:srgbClr val="0000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+mj-lt"/>
              </a:rPr>
              <a:t>Provided standards are followed, .csv is suitable for long-term data storage</a:t>
            </a:r>
          </a:p>
        </p:txBody>
      </p:sp>
    </p:spTree>
    <p:extLst>
      <p:ext uri="{BB962C8B-B14F-4D97-AF65-F5344CB8AC3E}">
        <p14:creationId xmlns:p14="http://schemas.microsoft.com/office/powerpoint/2010/main" val="12979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6" y="332656"/>
            <a:ext cx="2753752" cy="358560"/>
          </a:xfrm>
        </p:spPr>
        <p:txBody>
          <a:bodyPr/>
          <a:lstStyle/>
          <a:p>
            <a:pPr algn="r"/>
            <a:r>
              <a:rPr lang="en-GB" sz="3200" b="1" dirty="0" err="1" smtClean="0">
                <a:solidFill>
                  <a:srgbClr val="000000"/>
                </a:solidFill>
                <a:latin typeface="+mn-lt"/>
              </a:rPr>
              <a:t>NetCDF</a:t>
            </a:r>
            <a:r>
              <a:rPr lang="en-GB" sz="3200" b="1" dirty="0" smtClean="0">
                <a:solidFill>
                  <a:srgbClr val="000000"/>
                </a:solidFill>
                <a:latin typeface="+mn-lt"/>
              </a:rPr>
              <a:t> (.</a:t>
            </a:r>
            <a:r>
              <a:rPr lang="en-GB" sz="3200" b="1" dirty="0" err="1" smtClean="0">
                <a:solidFill>
                  <a:srgbClr val="000000"/>
                </a:solidFill>
                <a:latin typeface="+mn-lt"/>
              </a:rPr>
              <a:t>nc</a:t>
            </a:r>
            <a:r>
              <a:rPr lang="en-GB" sz="3200" b="1" dirty="0" smtClean="0">
                <a:solidFill>
                  <a:srgbClr val="000000"/>
                </a:solidFill>
                <a:latin typeface="+mn-lt"/>
              </a:rPr>
              <a:t>)</a:t>
            </a:r>
            <a:endParaRPr lang="en-GB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8226360" cy="48965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For big data need more flexible file formats such as </a:t>
            </a:r>
            <a:r>
              <a:rPr lang="en-GB" sz="2400" dirty="0" err="1" smtClean="0">
                <a:latin typeface="+mn-lt"/>
              </a:rPr>
              <a:t>NetCDF</a:t>
            </a: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Not ascii, therefore not directly human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Efficient for storing large volumes of numeric data – byte, integer, floating point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Can store multi-dimensional arrays, e.g. </a:t>
            </a:r>
            <a:r>
              <a:rPr lang="en-GB" sz="2400" dirty="0" err="1" smtClean="0">
                <a:latin typeface="+mn-lt"/>
              </a:rPr>
              <a:t>NumPy</a:t>
            </a:r>
            <a:r>
              <a:rPr lang="en-GB" sz="2400" dirty="0" smtClean="0">
                <a:latin typeface="+mn-lt"/>
              </a:rPr>
              <a:t>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Portable (independent of hardware architecture)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Many software tools available to process </a:t>
            </a:r>
            <a:r>
              <a:rPr lang="en-GB" sz="2400" dirty="0" err="1" smtClean="0">
                <a:latin typeface="+mn-lt"/>
              </a:rPr>
              <a:t>NetCDF</a:t>
            </a:r>
            <a:r>
              <a:rPr lang="en-GB" sz="2400" dirty="0" smtClean="0">
                <a:latin typeface="+mn-lt"/>
              </a:rPr>
              <a:t> files and manipulate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Metadata conventions well defined, most notably, </a:t>
            </a:r>
            <a:r>
              <a:rPr lang="en-GB" sz="2400" dirty="0" err="1" smtClean="0">
                <a:latin typeface="+mn-lt"/>
              </a:rPr>
              <a:t>NetCDF</a:t>
            </a:r>
            <a:r>
              <a:rPr lang="en-GB" sz="2400" dirty="0" smtClean="0">
                <a:latin typeface="+mn-lt"/>
              </a:rPr>
              <a:t> conventions and CF conventions</a:t>
            </a:r>
          </a:p>
        </p:txBody>
      </p:sp>
    </p:spTree>
    <p:extLst>
      <p:ext uri="{BB962C8B-B14F-4D97-AF65-F5344CB8AC3E}">
        <p14:creationId xmlns:p14="http://schemas.microsoft.com/office/powerpoint/2010/main" val="1231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333" y="1196752"/>
            <a:ext cx="82809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 smtClean="0"/>
              <a:t>Many file formats are in use:</a:t>
            </a:r>
            <a:endParaRPr lang="en-US" altLang="en-US" sz="2400" dirty="0">
              <a:latin typeface="+mj-lt"/>
              <a:hlinkClick r:id="rId2"/>
            </a:endParaRPr>
          </a:p>
          <a:p>
            <a:pPr algn="just"/>
            <a:endParaRPr lang="en-US" altLang="en-US" sz="800" dirty="0">
              <a:hlinkClick r:id="rId2"/>
            </a:endParaRPr>
          </a:p>
          <a:p>
            <a:pPr algn="just"/>
            <a:r>
              <a:rPr lang="en-US" altLang="en-US" sz="2400" b="1" dirty="0">
                <a:hlinkClick r:id="rId2"/>
              </a:rPr>
              <a:t>GRIB</a:t>
            </a:r>
            <a:r>
              <a:rPr lang="en-US" altLang="en-US" sz="2400" b="1" dirty="0"/>
              <a:t> (.</a:t>
            </a:r>
            <a:r>
              <a:rPr lang="en-US" altLang="en-US" sz="2400" b="1" dirty="0" err="1"/>
              <a:t>grb</a:t>
            </a:r>
            <a:r>
              <a:rPr lang="en-US" altLang="en-US" sz="2400" b="1" dirty="0"/>
              <a:t>) </a:t>
            </a:r>
            <a:r>
              <a:rPr lang="en-US" altLang="en-US" sz="2400" dirty="0" err="1"/>
              <a:t>GRIdded</a:t>
            </a:r>
            <a:r>
              <a:rPr lang="en-US" altLang="en-US" sz="2400" dirty="0"/>
              <a:t> Binary: binary format &amp; the data is packed to increase storage efficiency. GRIB data is also self-describing (e.g. ECMWF data</a:t>
            </a:r>
            <a:r>
              <a:rPr lang="en-US" altLang="en-US" sz="2400" dirty="0" smtClean="0"/>
              <a:t>)</a:t>
            </a:r>
          </a:p>
          <a:p>
            <a:pPr algn="just"/>
            <a:endParaRPr lang="en-US" sz="800" dirty="0"/>
          </a:p>
          <a:p>
            <a:pPr algn="just"/>
            <a:r>
              <a:rPr lang="en-US" sz="2400" b="1" u="sng" dirty="0" smtClean="0">
                <a:solidFill>
                  <a:srgbClr val="0000FF"/>
                </a:solidFill>
              </a:rPr>
              <a:t>PP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(.pp)</a:t>
            </a:r>
            <a:r>
              <a:rPr lang="en-US" sz="2400" dirty="0" smtClean="0">
                <a:solidFill>
                  <a:srgbClr val="000000"/>
                </a:solidFill>
              </a:rPr>
              <a:t> Output from the Met Office Unified Model</a:t>
            </a:r>
          </a:p>
          <a:p>
            <a:pPr algn="just"/>
            <a:endParaRPr lang="en-US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png</a:t>
            </a:r>
            <a:r>
              <a:rPr lang="en-GB" sz="2400" b="1" u="sng" dirty="0" smtClean="0">
                <a:solidFill>
                  <a:srgbClr val="0000FF"/>
                </a:solidFill>
              </a:rPr>
              <a:t>,</a:t>
            </a:r>
            <a:r>
              <a:rPr lang="en-GB" sz="2400" b="1" dirty="0" smtClean="0">
                <a:solidFill>
                  <a:srgbClr val="0000FF"/>
                </a:solidFill>
              </a:rPr>
              <a:t> </a:t>
            </a:r>
            <a:r>
              <a:rPr lang="en-GB" sz="2400" b="1" u="sng" dirty="0" smtClean="0">
                <a:solidFill>
                  <a:srgbClr val="0000FF"/>
                </a:solidFill>
              </a:rPr>
              <a:t>.jpg</a:t>
            </a:r>
            <a:r>
              <a:rPr lang="en-GB" sz="2400" dirty="0" smtClean="0">
                <a:solidFill>
                  <a:srgbClr val="000000"/>
                </a:solidFill>
              </a:rPr>
              <a:t> Image file formats</a:t>
            </a:r>
          </a:p>
          <a:p>
            <a:pPr algn="just"/>
            <a:endParaRPr lang="en-GB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.mp4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Video file format</a:t>
            </a:r>
            <a:endParaRPr lang="en-GB" sz="2400" b="1" u="sng" dirty="0" smtClean="0">
              <a:solidFill>
                <a:srgbClr val="0000FF"/>
              </a:solidFill>
            </a:endParaRPr>
          </a:p>
          <a:p>
            <a:endParaRPr lang="en-GB" sz="800" dirty="0" smtClean="0"/>
          </a:p>
          <a:p>
            <a:r>
              <a:rPr lang="en-GB" sz="2400" b="1" u="sng" dirty="0" err="1" smtClean="0">
                <a:solidFill>
                  <a:srgbClr val="0000FF"/>
                </a:solidFill>
              </a:rPr>
              <a:t>xls</a:t>
            </a:r>
            <a:r>
              <a:rPr lang="en-GB" sz="2400" b="1" dirty="0" smtClean="0">
                <a:solidFill>
                  <a:srgbClr val="0000FF"/>
                </a:solidFill>
              </a:rPr>
              <a:t>, 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docx</a:t>
            </a:r>
            <a:r>
              <a:rPr lang="en-GB" sz="2400" b="1" dirty="0" smtClean="0">
                <a:solidFill>
                  <a:srgbClr val="0000FF"/>
                </a:solidFill>
              </a:rPr>
              <a:t>, etc.</a:t>
            </a:r>
            <a:r>
              <a:rPr lang="en-GB" sz="2400" dirty="0" smtClean="0">
                <a:solidFill>
                  <a:srgbClr val="000000"/>
                </a:solidFill>
              </a:rPr>
              <a:t> Proprietary formats from common software tools</a:t>
            </a:r>
            <a:endParaRPr lang="en-GB" sz="2400" b="1" dirty="0" smtClean="0">
              <a:solidFill>
                <a:srgbClr val="0000FF"/>
              </a:solidFill>
            </a:endParaRPr>
          </a:p>
          <a:p>
            <a:endParaRPr lang="en-GB" sz="1400" dirty="0"/>
          </a:p>
          <a:p>
            <a:r>
              <a:rPr lang="en-GB" sz="2400" b="1" dirty="0"/>
              <a:t>D</a:t>
            </a:r>
            <a:r>
              <a:rPr lang="en-GB" sz="2400" b="1" dirty="0" smtClean="0"/>
              <a:t>on’t use proprietary formats for long term storage because proprietary software is needed to read them.</a:t>
            </a:r>
            <a:endParaRPr lang="en-GB" sz="2400" b="1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24128" y="260648"/>
            <a:ext cx="27360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3200" b="1" dirty="0">
                <a:latin typeface="+mj-lt"/>
              </a:rPr>
              <a:t>File </a:t>
            </a:r>
            <a:r>
              <a:rPr lang="en-US" altLang="en-US" sz="3200" b="1" dirty="0" smtClean="0">
                <a:latin typeface="+mj-lt"/>
              </a:rPr>
              <a:t>Formats</a:t>
            </a:r>
            <a:endParaRPr lang="en-US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39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6438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13088" y="404813"/>
            <a:ext cx="5705475" cy="493712"/>
          </a:xfrm>
          <a:prstGeom prst="rect">
            <a:avLst/>
          </a:prstGeom>
        </p:spPr>
        <p:txBody>
          <a:bodyPr/>
          <a:lstStyle/>
          <a:p>
            <a:pPr algn="r" eaLnBrk="0" hangingPunct="0">
              <a:lnSpc>
                <a:spcPct val="91000"/>
              </a:lnSpc>
              <a:defRPr/>
            </a:pPr>
            <a:r>
              <a:rPr lang="en-GB" sz="3200" b="1" kern="0" dirty="0">
                <a:latin typeface="+mj-lt"/>
                <a:ea typeface="+mj-ea"/>
                <a:cs typeface="+mj-cs"/>
              </a:rPr>
              <a:t>Creating a dataset is hard work!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27088" y="4508500"/>
            <a:ext cx="4572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 sz="1400">
                <a:solidFill>
                  <a:srgbClr val="00B050"/>
                </a:solidFill>
              </a:rPr>
              <a:t>"Piled Higher and Deeper" by Jorge Cham</a:t>
            </a:r>
          </a:p>
          <a:p>
            <a:r>
              <a:rPr lang="en-GB" altLang="en-US" sz="1400">
                <a:solidFill>
                  <a:srgbClr val="00B050"/>
                </a:solidFill>
              </a:rPr>
              <a:t>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22658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2708920"/>
            <a:ext cx="4032448" cy="544432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+mj-lt"/>
              </a:rPr>
              <a:t>Metadata</a:t>
            </a:r>
            <a:endParaRPr lang="en-GB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9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060848"/>
            <a:ext cx="6120680" cy="3631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endParaRPr lang="en-GB" sz="3600" b="1" dirty="0" smtClean="0">
              <a:solidFill>
                <a:srgbClr val="FF00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0000"/>
                </a:solidFill>
              </a:rPr>
              <a:t>Who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produced the data?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GB" sz="2800" b="1" dirty="0" smtClean="0"/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80008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800080"/>
                </a:solidFill>
              </a:rPr>
              <a:t>Why</a:t>
            </a:r>
            <a:r>
              <a:rPr lang="en-GB" sz="3600" b="1" dirty="0" smtClean="0">
                <a:solidFill>
                  <a:srgbClr val="800080"/>
                </a:solidFill>
              </a:rPr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66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006600"/>
                </a:solidFill>
              </a:rPr>
              <a:t>When </a:t>
            </a:r>
            <a:r>
              <a:rPr lang="en-GB" sz="2800" dirty="0" smtClean="0"/>
              <a:t>was it produced?</a:t>
            </a:r>
          </a:p>
          <a:p>
            <a:pPr>
              <a:lnSpc>
                <a:spcPts val="2320"/>
              </a:lnSpc>
            </a:pPr>
            <a:endParaRPr lang="en-GB" sz="2800" dirty="0"/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GB" sz="2800" dirty="0" smtClean="0"/>
              <a:t> does the data relate to?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206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66FF"/>
                </a:solidFill>
              </a:rPr>
              <a:t>What</a:t>
            </a:r>
            <a:r>
              <a:rPr lang="en-GB" sz="3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800" dirty="0" smtClean="0"/>
              <a:t>are the data?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12798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Metadata – Data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620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Metadata – Data about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46" y="1349479"/>
            <a:ext cx="82809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Discovery metadata</a:t>
            </a:r>
            <a:r>
              <a:rPr lang="en-GB" sz="2400" dirty="0" smtClean="0"/>
              <a:t> – enable the data to be found, e.g. experiment name, date, geographical area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Browse metadata</a:t>
            </a:r>
            <a:r>
              <a:rPr lang="en-GB" sz="2400" dirty="0" smtClean="0"/>
              <a:t> – more detailed metadata, e.g., what variables were observed/modelled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Usage metadata </a:t>
            </a:r>
            <a:r>
              <a:rPr lang="en-GB" sz="2400" dirty="0" smtClean="0"/>
              <a:t>– highly detailed e.g. variable names, units, precise coordinates, processing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Citation metadata </a:t>
            </a:r>
            <a:r>
              <a:rPr lang="en-GB" sz="2400" dirty="0" smtClean="0"/>
              <a:t>– e.g. links to academic papers citing the data, post fact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‘Extra’ metadata </a:t>
            </a:r>
            <a:r>
              <a:rPr lang="en-GB" sz="2400" dirty="0" smtClean="0"/>
              <a:t>– e.g. detailed metadata about the instrument used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37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2348880"/>
            <a:ext cx="5472609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+mj-lt"/>
              </a:rPr>
              <a:t>Discovery Metadata</a:t>
            </a:r>
            <a:endParaRPr lang="en-GB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14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896" y="404664"/>
            <a:ext cx="5202024" cy="646592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Searching for data (1)</a:t>
            </a:r>
            <a:endParaRPr lang="en-GB" sz="3200" b="1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575" y="1124744"/>
            <a:ext cx="5282104" cy="2169374"/>
            <a:chOff x="464931" y="1369494"/>
            <a:chExt cx="5282104" cy="21693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13656"/>
            <a:stretch/>
          </p:blipFill>
          <p:spPr>
            <a:xfrm>
              <a:off x="3396965" y="1369494"/>
              <a:ext cx="2350070" cy="21693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64931" y="1628800"/>
              <a:ext cx="41070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I want to find a library book on Python programming… </a:t>
              </a:r>
              <a:endParaRPr lang="en-GB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27783" y="3908827"/>
            <a:ext cx="5692011" cy="1596850"/>
            <a:chOff x="683568" y="4142249"/>
            <a:chExt cx="5692011" cy="1596850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4230199"/>
              <a:ext cx="42169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…I can search the library catalogue for “python”…</a:t>
              </a:r>
              <a:endParaRPr lang="en-GB" sz="2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42249"/>
              <a:ext cx="1803579" cy="159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9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414153"/>
            <a:ext cx="5202024" cy="646592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Searching for data (2)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0136" y="1124744"/>
            <a:ext cx="8056320" cy="460851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71600" y="1665282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“Monty Python at Work”, Michael Palin.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Hern</a:t>
            </a:r>
            <a:r>
              <a:rPr lang="en-GB" sz="2800" b="1" dirty="0" smtClean="0">
                <a:solidFill>
                  <a:schemeClr val="bg1"/>
                </a:solidFill>
              </a:rPr>
              <a:t> Books. TV Comedy.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“Learning Python”, Mark Lutz. Publisher:  O’ Reilly. Computer Programming.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</a:t>
            </a:r>
            <a:r>
              <a:rPr lang="en-GB" sz="2800" b="1" dirty="0">
                <a:solidFill>
                  <a:schemeClr val="bg1"/>
                </a:solidFill>
              </a:rPr>
              <a:t>Ball Pythons: Caring For Your New Pet (Reptile Care Guides</a:t>
            </a:r>
            <a:r>
              <a:rPr lang="en-GB" sz="2800" b="1" dirty="0" smtClean="0">
                <a:solidFill>
                  <a:schemeClr val="bg1"/>
                </a:solidFill>
              </a:rPr>
              <a:t>)”, Casey Watkins.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TokaySEO</a:t>
            </a:r>
            <a:r>
              <a:rPr lang="en-GB" sz="2800" b="1" dirty="0" smtClean="0">
                <a:solidFill>
                  <a:schemeClr val="bg1"/>
                </a:solidFill>
              </a:rPr>
              <a:t>. Animal care.</a:t>
            </a:r>
          </a:p>
        </p:txBody>
      </p:sp>
    </p:spTree>
    <p:extLst>
      <p:ext uri="{BB962C8B-B14F-4D97-AF65-F5344CB8AC3E}">
        <p14:creationId xmlns:p14="http://schemas.microsoft.com/office/powerpoint/2010/main" val="11651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404664"/>
            <a:ext cx="5202024" cy="646592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Searching for data (3)</a:t>
            </a:r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629694"/>
            <a:ext cx="1847850" cy="2466975"/>
          </a:xfrm>
        </p:spPr>
      </p:pic>
      <p:sp>
        <p:nvSpPr>
          <p:cNvPr id="3" name="Rounded Rectangle 2"/>
          <p:cNvSpPr/>
          <p:nvPr/>
        </p:nvSpPr>
        <p:spPr>
          <a:xfrm>
            <a:off x="1187624" y="1412776"/>
            <a:ext cx="5832648" cy="350863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691680" y="182826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“Learning Python”, Mark Lutz. Publisher:  O’ </a:t>
            </a:r>
            <a:r>
              <a:rPr lang="en-GB" sz="2800" b="1" dirty="0" smtClean="0">
                <a:solidFill>
                  <a:schemeClr val="bg1"/>
                </a:solidFill>
              </a:rPr>
              <a:t>Reilly.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2015, 382 pp, Computer Science, Shelf Mark 3L52,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GB" sz="2800" b="1" dirty="0" smtClean="0">
                <a:solidFill>
                  <a:schemeClr val="bg1"/>
                </a:solidFill>
              </a:rPr>
              <a:t> Dewey: 00532.44.3</a:t>
            </a:r>
          </a:p>
        </p:txBody>
      </p:sp>
    </p:spTree>
    <p:extLst>
      <p:ext uri="{BB962C8B-B14F-4D97-AF65-F5344CB8AC3E}">
        <p14:creationId xmlns:p14="http://schemas.microsoft.com/office/powerpoint/2010/main" val="8795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5" y="1844824"/>
            <a:ext cx="8729846" cy="3888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083" y="26801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/>
              <a:t>CEDA “MOLES” catalogue</a:t>
            </a:r>
            <a:endParaRPr lang="en-GB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9850" y="852788"/>
            <a:ext cx="8351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Search CEDA data holdings for atmospheric and EO data at catalogue.ceda.ac.uk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98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226360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+mn-lt"/>
              </a:rPr>
              <a:t>Usage Metadata</a:t>
            </a:r>
          </a:p>
        </p:txBody>
      </p:sp>
    </p:spTree>
    <p:extLst>
      <p:ext uri="{BB962C8B-B14F-4D97-AF65-F5344CB8AC3E}">
        <p14:creationId xmlns:p14="http://schemas.microsoft.com/office/powerpoint/2010/main" val="31077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14313" y="4214813"/>
            <a:ext cx="650081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 dirty="0">
                <a:solidFill>
                  <a:schemeClr val="tx1"/>
                </a:solidFill>
              </a:rPr>
              <a:t>What is known about this file?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 err="1">
                <a:solidFill>
                  <a:schemeClr val="tx1"/>
                </a:solidFill>
              </a:rPr>
              <a:t>sw</a:t>
            </a:r>
            <a:r>
              <a:rPr lang="en-GB" altLang="en-US" dirty="0">
                <a:solidFill>
                  <a:schemeClr val="tx1"/>
                </a:solidFill>
              </a:rPr>
              <a:t> indicates that the file contains "surface" wind data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(i.e. speed and direction) from the location </a:t>
            </a:r>
            <a:r>
              <a:rPr lang="en-GB" altLang="en-US" dirty="0" err="1">
                <a:solidFill>
                  <a:schemeClr val="tx1"/>
                </a:solidFill>
              </a:rPr>
              <a:t>Frongoch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>
                <a:solidFill>
                  <a:schemeClr val="tx1"/>
                </a:solidFill>
              </a:rPr>
              <a:t>010203</a:t>
            </a:r>
            <a:r>
              <a:rPr lang="en-GB" altLang="en-US" dirty="0">
                <a:solidFill>
                  <a:schemeClr val="tx1"/>
                </a:solidFill>
              </a:rPr>
              <a:t> represents the date in YYMMDD format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869565" y="4164817"/>
            <a:ext cx="321468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1st February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(British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2nd January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(North American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3rd February 2001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(Swedish convention)</a:t>
            </a:r>
          </a:p>
        </p:txBody>
      </p:sp>
    </p:spTree>
    <p:extLst>
      <p:ext uri="{BB962C8B-B14F-4D97-AF65-F5344CB8AC3E}">
        <p14:creationId xmlns:p14="http://schemas.microsoft.com/office/powerpoint/2010/main" val="12041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1" y="1786114"/>
            <a:ext cx="7820133" cy="3603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817" y="1129098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IPCC global mean surface temperature projections</a:t>
            </a:r>
            <a:endParaRPr lang="en-GB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562059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IPCC Working Group I 5</a:t>
            </a:r>
            <a:r>
              <a:rPr lang="en-GB" b="1" baseline="30000" dirty="0" smtClean="0"/>
              <a:t>th</a:t>
            </a:r>
            <a:r>
              <a:rPr lang="en-GB" b="1" dirty="0" smtClean="0"/>
              <a:t> Assessment Report, Chapter 11, Figure 25.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032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0" y="4071938"/>
            <a:ext cx="8786813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What can we guess?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Values are clearly arranged in pairs </a:t>
            </a:r>
          </a:p>
          <a:p>
            <a:pPr lvl="1" eaLnBrk="1" hangingPunct="1"/>
            <a:r>
              <a:rPr lang="en-GB" altLang="en-US">
                <a:solidFill>
                  <a:schemeClr val="tx1"/>
                </a:solidFill>
              </a:rPr>
              <a:t>1st value of pair (e.g. 4.31) must represent speed - probably in units of m s</a:t>
            </a:r>
            <a:r>
              <a:rPr lang="en-GB" altLang="en-US" baseline="30000">
                <a:solidFill>
                  <a:schemeClr val="tx1"/>
                </a:solidFill>
              </a:rPr>
              <a:t>-1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2nd value of pair (e.g. 155.3) must represent direction - probably in units of ° from North (but meteorological or vector convention?)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240 lines, each with 6 columns, each with a pair of values =&gt; 1440 pairs of values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There are 1440 minutes in a day =&gt; 1 minute sampling 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In which order should we read the data?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Column by column and then row by row or </a:t>
            </a:r>
            <a:r>
              <a:rPr lang="en-GB" altLang="en-US" i="1">
                <a:solidFill>
                  <a:schemeClr val="tx1"/>
                </a:solidFill>
              </a:rPr>
              <a:t>vice versa</a:t>
            </a:r>
            <a:r>
              <a:rPr lang="en-GB" altLang="en-US">
                <a:solidFill>
                  <a:schemeClr val="tx1"/>
                </a:solidFill>
              </a:rPr>
              <a:t>? 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	Try both ways and plot time series of the speed and direction data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There should be no sharp discontinuities in speed or direction</a:t>
            </a:r>
          </a:p>
          <a:p>
            <a:pPr eaLnBrk="1" hangingPunct="1"/>
            <a:r>
              <a:rPr lang="en-GB" altLang="en-US" sz="800">
                <a:solidFill>
                  <a:schemeClr val="tx1"/>
                </a:solidFill>
              </a:rPr>
              <a:t> 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Vector (i.e. towards which the wind is blowing) or meteorological direction?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Compare with synoptic pressure maps or MST radar data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It is often possible to "decode" ASCII files in this way, it is much more difficult for binary.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No-one will be prepared to make this effort unless they have a strong need for the data.</a:t>
            </a:r>
            <a:br>
              <a:rPr lang="en-GB" altLang="en-US" dirty="0">
                <a:solidFill>
                  <a:schemeClr val="tx1"/>
                </a:solidFill>
              </a:rPr>
            </a:br>
            <a:endParaRPr lang="en-GB" altLang="en-US" sz="800" dirty="0">
              <a:solidFill>
                <a:schemeClr val="tx1"/>
              </a:solidFill>
            </a:endParaRP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The data will becomes useless if the file name is changed - the date information is not recorded anywhere else.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Even if the data can be read, they may be of little scientific value unless something is known about: the type of instrument used, where it was located &amp; how it was operated.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GB" altLang="en-US" dirty="0"/>
          </a:p>
          <a:p>
            <a:pPr eaLnBrk="1" hangingPunct="1"/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721382"/>
            <a:ext cx="882993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 attributes: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verbose_metadata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Free text description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file_version_number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data_year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2008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data_month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data_day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dimensions: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GB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1440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variables: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degrees_east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degrees_north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seconds since 2008-01-14 00:00:00 +00:00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mean_wind_speed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 s-1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99.9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mean_wind_direction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5856" y="83417"/>
            <a:ext cx="6500812" cy="596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 partial contents of file </a:t>
            </a:r>
          </a:p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nerc-mstrf-wind-sensors_capel-dewi_20080114_wxt510.nc</a:t>
            </a:r>
          </a:p>
        </p:txBody>
      </p:sp>
    </p:spTree>
    <p:extLst>
      <p:ext uri="{BB962C8B-B14F-4D97-AF65-F5344CB8AC3E}">
        <p14:creationId xmlns:p14="http://schemas.microsoft.com/office/powerpoint/2010/main" val="1528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2780928"/>
            <a:ext cx="593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But why go to all this trouble?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839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75581" y="488875"/>
            <a:ext cx="7199337" cy="493713"/>
          </a:xfrm>
        </p:spPr>
        <p:txBody>
          <a:bodyPr>
            <a:noAutofit/>
          </a:bodyPr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It’s ok, I’ll just do regular backups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2588"/>
            <a:ext cx="27463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9388" y="4221163"/>
            <a:ext cx="88566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dirty="0" smtClean="0">
                <a:solidFill>
                  <a:srgbClr val="000000"/>
                </a:solidFill>
              </a:rPr>
              <a:t>These documents have been preserved for thousands of years!</a:t>
            </a:r>
          </a:p>
          <a:p>
            <a:pPr>
              <a:buFont typeface="Times New Roman" pitchFamily="18" charset="0"/>
              <a:buNone/>
            </a:pPr>
            <a:r>
              <a:rPr lang="en-GB" dirty="0" smtClean="0">
                <a:solidFill>
                  <a:srgbClr val="000000"/>
                </a:solidFill>
              </a:rPr>
              <a:t>But they’ve both been translated many times, with different meanings each time.</a:t>
            </a:r>
          </a:p>
          <a:p>
            <a:pPr>
              <a:buFont typeface="Times New Roman" pitchFamily="18" charset="0"/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algn="ctr">
              <a:buFont typeface="Times New Roman" pitchFamily="18" charset="0"/>
              <a:buNone/>
            </a:pPr>
            <a:r>
              <a:rPr lang="en-GB" b="1" dirty="0" smtClean="0"/>
              <a:t>Data Preservation is not enough, we need </a:t>
            </a:r>
            <a:r>
              <a:rPr lang="en-GB" b="1" dirty="0" smtClean="0">
                <a:solidFill>
                  <a:srgbClr val="FF0000"/>
                </a:solidFill>
              </a:rPr>
              <a:t>Active </a:t>
            </a:r>
            <a:r>
              <a:rPr lang="en-GB" b="1" dirty="0" err="1" smtClean="0">
                <a:solidFill>
                  <a:srgbClr val="FF0000"/>
                </a:solidFill>
              </a:rPr>
              <a:t>Curation</a:t>
            </a:r>
            <a:r>
              <a:rPr lang="en-GB" b="1" dirty="0" smtClean="0"/>
              <a:t> to preserve Information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75250" y="1059805"/>
            <a:ext cx="2828925" cy="3089275"/>
            <a:chOff x="5175250" y="980728"/>
            <a:chExt cx="2828925" cy="3089839"/>
          </a:xfrm>
        </p:grpSpPr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0" y="980728"/>
              <a:ext cx="2828925" cy="276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5508104" y="3768942"/>
              <a:ext cx="201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Times New Roman" pitchFamily="18" charset="0"/>
                <a:buNone/>
              </a:pPr>
              <a:r>
                <a:rPr lang="en-GB" sz="1400" smtClean="0">
                  <a:solidFill>
                    <a:srgbClr val="000000"/>
                  </a:solidFill>
                </a:rPr>
                <a:t>Phaistos Disk, 1700BC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404664"/>
            <a:ext cx="5152472" cy="502576"/>
          </a:xfrm>
        </p:spPr>
        <p:txBody>
          <a:bodyPr>
            <a:normAutofit fontScale="90000"/>
          </a:bodyPr>
          <a:lstStyle/>
          <a:p>
            <a:pPr algn="r"/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b="1" dirty="0" smtClean="0">
                <a:solidFill>
                  <a:schemeClr val="tx1"/>
                </a:solidFill>
              </a:rPr>
              <a:t>Increasing Data Impact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7240"/>
            <a:ext cx="8663880" cy="5186056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GB" sz="2800" b="1" dirty="0" smtClean="0"/>
              <a:t>Good data and metadata formats...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Help to guarantee unambiguous content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Permit metadata harvesting from the data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Ensure future users can open data files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400" dirty="0" smtClean="0"/>
              <a:t>How future proof is an Excel spread sheet?</a:t>
            </a:r>
            <a:endParaRPr lang="en-GB" sz="2400" dirty="0"/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Enable data to be cited (DOI)</a:t>
            </a:r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And let the scientists concentrate on doing science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493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27687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NOT to manage your data…</a:t>
            </a:r>
            <a:endParaRPr lang="en-GB" sz="3200" dirty="0"/>
          </a:p>
          <a:p>
            <a:r>
              <a:rPr lang="en-GB" sz="3200" u="sng" dirty="0">
                <a:solidFill>
                  <a:srgbClr val="0070C0"/>
                </a:solidFill>
              </a:rPr>
              <a:t>https://www.youtube.com/watch?v=N2zK3sAtr-4</a:t>
            </a:r>
          </a:p>
        </p:txBody>
      </p:sp>
    </p:spTree>
    <p:extLst>
      <p:ext uri="{BB962C8B-B14F-4D97-AF65-F5344CB8AC3E}">
        <p14:creationId xmlns:p14="http://schemas.microsoft.com/office/powerpoint/2010/main" val="42137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347864" y="332656"/>
            <a:ext cx="5184576" cy="896144"/>
          </a:xfrm>
        </p:spPr>
        <p:txBody>
          <a:bodyPr>
            <a:normAutofit/>
          </a:bodyPr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Why archive data anyway</a:t>
            </a:r>
            <a:r>
              <a:rPr lang="en-GB" b="1" dirty="0" smtClean="0">
                <a:solidFill>
                  <a:schemeClr val="tx1"/>
                </a:solidFill>
              </a:rPr>
              <a:t>?</a:t>
            </a:r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29699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624931"/>
            <a:ext cx="5715000" cy="24765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39750" y="5013325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sz="1400" dirty="0" smtClean="0"/>
              <a:t>"Piled Higher and Deeper" by Jorge Cham</a:t>
            </a:r>
          </a:p>
          <a:p>
            <a:pPr>
              <a:buFont typeface="Times New Roman" pitchFamily="18" charset="0"/>
              <a:buNone/>
            </a:pPr>
            <a:r>
              <a:rPr lang="en-GB" sz="1400" dirty="0" smtClean="0"/>
              <a:t>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11628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Data can be expensive, even impossible, to reproduce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As scientists we need to be able to analyse and re-analyse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a systematic, automated approach to handle large data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to share our data with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compare with data produced by other researchers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822" y="103277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+mj-lt"/>
              </a:rPr>
              <a:t>Reasons to care about good data management (1)</a:t>
            </a:r>
            <a:endParaRPr lang="en-GB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1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archive our data for long term preservation (often a funding requirement)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our work to be cited in other studies to gain academic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latin typeface="+mj-lt"/>
              </a:rPr>
              <a:t>S</a:t>
            </a:r>
            <a:r>
              <a:rPr lang="en-GB" sz="2800" b="1" dirty="0" smtClean="0">
                <a:latin typeface="+mj-lt"/>
              </a:rPr>
              <a:t>o we need robust and efficient methods of reading, writing, storing, moving, finding and citing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263" y="105273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+mj-lt"/>
              </a:rPr>
              <a:t>Reasons to care about good data management (2)</a:t>
            </a:r>
            <a:endParaRPr lang="en-GB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06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6840760" cy="504056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  <a:latin typeface="+mj-lt"/>
              </a:rPr>
              <a:t>Automating data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314456" cy="48965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Wherever possible we use: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common software tools</a:t>
            </a:r>
          </a:p>
          <a:p>
            <a:endParaRPr lang="en-GB" sz="14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are designed to work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standard file </a:t>
            </a:r>
            <a:r>
              <a:rPr lang="en-GB" sz="2800" dirty="0">
                <a:latin typeface="+mj-lt"/>
              </a:rPr>
              <a:t>f</a:t>
            </a:r>
            <a:r>
              <a:rPr lang="en-GB" sz="2800" dirty="0" smtClean="0">
                <a:latin typeface="+mj-lt"/>
              </a:rPr>
              <a:t>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in turn comply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metadata conventions</a:t>
            </a:r>
            <a:endParaRPr lang="en-GB" sz="2800" dirty="0"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r>
              <a:rPr lang="en-GB" sz="2800" b="1" dirty="0" smtClean="0">
                <a:latin typeface="+mj-lt"/>
              </a:rPr>
              <a:t>There is (some) pain involved in learning these…</a:t>
            </a:r>
          </a:p>
          <a:p>
            <a:pPr marL="0" indent="0">
              <a:buNone/>
            </a:pPr>
            <a:r>
              <a:rPr lang="en-GB" sz="2800" b="1" dirty="0">
                <a:latin typeface="+mj-lt"/>
              </a:rPr>
              <a:t> </a:t>
            </a:r>
            <a:r>
              <a:rPr lang="en-GB" sz="2800" b="1" dirty="0" smtClean="0">
                <a:latin typeface="+mj-lt"/>
              </a:rPr>
              <a:t>         … but they make your life easier in the end</a:t>
            </a:r>
            <a:endParaRPr lang="en-GB" sz="2800" b="1" dirty="0"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979712" y="177281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1979712" y="429309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1979712" y="299695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6360" cy="616440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+mj-lt"/>
              </a:rPr>
              <a:t>Standard file formats</a:t>
            </a:r>
            <a:endParaRPr lang="en-GB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58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81159"/>
            <a:ext cx="6187786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Standard file formats: ascii text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22" y="2351951"/>
            <a:ext cx="3910782" cy="16649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400" b="1" dirty="0" smtClean="0">
                <a:latin typeface="+mj-lt"/>
              </a:rPr>
              <a:t>$ cat shopping_list.txt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+mj-lt"/>
              </a:rPr>
              <a:t>e</a:t>
            </a:r>
            <a:r>
              <a:rPr lang="en-GB" sz="2400" dirty="0" smtClean="0">
                <a:latin typeface="+mj-lt"/>
              </a:rPr>
              <a:t>ggs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sugar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582" y="1147292"/>
            <a:ext cx="792088" cy="1008112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125577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9592" y="151123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9592" y="1772816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3357" y="123863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s</a:t>
            </a:r>
            <a:r>
              <a:rPr lang="en-GB" sz="2400" dirty="0" smtClean="0">
                <a:latin typeface="+mj-lt"/>
              </a:rPr>
              <a:t>hopping_list.txt</a:t>
            </a:r>
            <a:endParaRPr lang="en-GB" sz="2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98" y="2225634"/>
            <a:ext cx="3337438" cy="1923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553" y="4240993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An ascii file seems simple and standard computer operating systems, e.g. Linux, Windows, Mac, etc. allow the user to easily create and display such files but it is still a </a:t>
            </a:r>
            <a:r>
              <a:rPr lang="en-GB" sz="2800" b="1" dirty="0" smtClean="0">
                <a:latin typeface="+mj-lt"/>
              </a:rPr>
              <a:t>binary encoded file format</a:t>
            </a:r>
            <a:endParaRPr lang="en-GB" sz="28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592" y="2316947"/>
            <a:ext cx="3888432" cy="173500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4664"/>
            <a:ext cx="5754283" cy="6165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1196752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ASCII Encoding table 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150859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Codes for:</a:t>
            </a:r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Lower case a – z</a:t>
            </a:r>
          </a:p>
          <a:p>
            <a:r>
              <a:rPr lang="en-GB" sz="2400" dirty="0" smtClean="0">
                <a:latin typeface="+mj-lt"/>
              </a:rPr>
              <a:t>Upper case A-Z</a:t>
            </a:r>
          </a:p>
          <a:p>
            <a:r>
              <a:rPr lang="en-GB" sz="2400" dirty="0" smtClean="0">
                <a:latin typeface="+mj-lt"/>
              </a:rPr>
              <a:t>Digits 0 – 9</a:t>
            </a:r>
          </a:p>
          <a:p>
            <a:r>
              <a:rPr lang="en-GB" sz="2400" dirty="0" smtClean="0">
                <a:latin typeface="+mj-lt"/>
              </a:rPr>
              <a:t>Punctuation !?()% etc.</a:t>
            </a:r>
          </a:p>
          <a:p>
            <a:r>
              <a:rPr lang="en-GB" sz="2400" dirty="0" smtClean="0">
                <a:latin typeface="+mj-lt"/>
              </a:rPr>
              <a:t>Terminal control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Inside the file:</a:t>
            </a:r>
          </a:p>
          <a:p>
            <a:r>
              <a:rPr lang="en-US" sz="2400" dirty="0">
                <a:latin typeface="+mj-lt"/>
              </a:rPr>
              <a:t>85 (53 in hex, 01010011 bin) is “S”. 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34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7323</TotalTime>
  <Words>1638</Words>
  <Application>Microsoft Office PowerPoint</Application>
  <PresentationFormat>On-screen Show (4:3)</PresentationFormat>
  <Paragraphs>342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ＭＳ Ｐゴシック</vt:lpstr>
      <vt:lpstr>Arial</vt:lpstr>
      <vt:lpstr>Calibri</vt:lpstr>
      <vt:lpstr>Courier New</vt:lpstr>
      <vt:lpstr>DejaVu Sans</vt:lpstr>
      <vt:lpstr>Times New Roman</vt:lpstr>
      <vt:lpstr>CEDA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Automating data interactions</vt:lpstr>
      <vt:lpstr>PowerPoint Presentation</vt:lpstr>
      <vt:lpstr>Standard file formats: ascii text</vt:lpstr>
      <vt:lpstr>PowerPoint Presentation</vt:lpstr>
      <vt:lpstr>Ascii extensions</vt:lpstr>
      <vt:lpstr>Text file gotchas</vt:lpstr>
      <vt:lpstr>Ascii for data storage</vt:lpstr>
      <vt:lpstr>Comma separated variables</vt:lpstr>
      <vt:lpstr>BADC-CSV 1</vt:lpstr>
      <vt:lpstr>BADC-CSV 2</vt:lpstr>
      <vt:lpstr>CSV gotchas</vt:lpstr>
      <vt:lpstr>.csv for data storage</vt:lpstr>
      <vt:lpstr>NetCDF (.nc)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for data (1)</vt:lpstr>
      <vt:lpstr>Searching for data (2)</vt:lpstr>
      <vt:lpstr>Searching for data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ok, I’ll just do regular backups</vt:lpstr>
      <vt:lpstr> Increasing Data Impact </vt:lpstr>
      <vt:lpstr>PowerPoint Presentation</vt:lpstr>
      <vt:lpstr>Why archive data anyway?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jap34</dc:creator>
  <cp:lastModifiedBy>Godfrey, Tommy (STFC,RAL,RALSP)</cp:lastModifiedBy>
  <cp:revision>152</cp:revision>
  <dcterms:created xsi:type="dcterms:W3CDTF">2015-03-25T14:04:00Z</dcterms:created>
  <dcterms:modified xsi:type="dcterms:W3CDTF">2018-09-24T09:45:52Z</dcterms:modified>
</cp:coreProperties>
</file>