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2"/>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9" r:id="rId15"/>
    <p:sldId id="531" r:id="rId16"/>
    <p:sldId id="546" r:id="rId17"/>
    <p:sldId id="547" r:id="rId18"/>
    <p:sldId id="520" r:id="rId19"/>
    <p:sldId id="516" r:id="rId20"/>
    <p:sldId id="517" r:id="rId21"/>
    <p:sldId id="521" r:id="rId22"/>
    <p:sldId id="541" r:id="rId23"/>
    <p:sldId id="542" r:id="rId24"/>
    <p:sldId id="543" r:id="rId25"/>
    <p:sldId id="544" r:id="rId26"/>
    <p:sldId id="545" r:id="rId27"/>
    <p:sldId id="548" r:id="rId28"/>
    <p:sldId id="550" r:id="rId29"/>
    <p:sldId id="551" r:id="rId30"/>
    <p:sldId id="552" r:id="rId31"/>
    <p:sldId id="553" r:id="rId32"/>
    <p:sldId id="554" r:id="rId33"/>
    <p:sldId id="549" r:id="rId34"/>
    <p:sldId id="496" r:id="rId35"/>
    <p:sldId id="492" r:id="rId36"/>
    <p:sldId id="491" r:id="rId37"/>
    <p:sldId id="264" r:id="rId38"/>
    <p:sldId id="522" r:id="rId39"/>
    <p:sldId id="488" r:id="rId40"/>
    <p:sldId id="49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6" autoAdjust="0"/>
    <p:restoredTop sz="87554" autoAdjust="0"/>
  </p:normalViewPr>
  <p:slideViewPr>
    <p:cSldViewPr snapToGrid="0">
      <p:cViewPr varScale="1">
        <p:scale>
          <a:sx n="62" d="100"/>
          <a:sy n="62" d="100"/>
        </p:scale>
        <p:origin x="1324" y="44"/>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27/09/2018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35</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36</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37</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237848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27/09/2018</a:t>
            </a:fld>
            <a:endParaRPr lang="en-GB" dirty="0"/>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77354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646265C4-D3EB-4033-9F2F-7AE1FCA20C43}" type="datetimeFigureOut">
              <a:rPr lang="en-GB" smtClean="0"/>
              <a:pPr/>
              <a:t>27/09/2018</a:t>
            </a:fld>
            <a:endParaRPr lang="en-GB" dirty="0"/>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19828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smtClean="0"/>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2740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234254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11812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A908017-0343-2E4A-A971-A34E43823FE2}" type="datetimeFigureOut">
              <a:rPr lang="en-GB" smtClean="0"/>
              <a:pPr/>
              <a:t>27/09/2018</a:t>
            </a:fld>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56BD845-0D19-EE4E-AF80-474D85811BBC}" type="slidenum">
              <a:rPr lang="en-GB" smtClean="0"/>
              <a:pPr/>
              <a:t>‹#›</a:t>
            </a:fld>
            <a:endParaRPr lang="en-GB"/>
          </a:p>
        </p:txBody>
      </p:sp>
    </p:spTree>
    <p:extLst>
      <p:ext uri="{BB962C8B-B14F-4D97-AF65-F5344CB8AC3E}">
        <p14:creationId xmlns:p14="http://schemas.microsoft.com/office/powerpoint/2010/main" val="156668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smtClean="0"/>
              <a:t>Click to edit Master title style</a:t>
            </a:r>
            <a:endParaRPr lang="en-GB" dirty="0"/>
          </a:p>
        </p:txBody>
      </p:sp>
    </p:spTree>
    <p:extLst>
      <p:ext uri="{BB962C8B-B14F-4D97-AF65-F5344CB8AC3E}">
        <p14:creationId xmlns:p14="http://schemas.microsoft.com/office/powerpoint/2010/main" val="33909867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gitref.org/" TargetMode="External"/><Relationship Id="rId2" Type="http://schemas.openxmlformats.org/officeDocument/2006/relationships/hyperlink" Target="http://git-scm.com/documentation" TargetMode="External"/><Relationship Id="rId1" Type="http://schemas.openxmlformats.org/officeDocument/2006/relationships/slideLayout" Target="../slideLayouts/slideLayout7.xml"/><Relationship Id="rId5" Type="http://schemas.openxmlformats.org/officeDocument/2006/relationships/hyperlink" Target="http://git.or.cz/course/svn.html" TargetMode="External"/><Relationship Id="rId4" Type="http://schemas.openxmlformats.org/officeDocument/2006/relationships/hyperlink" Target="http://github.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fittl.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eaLnBrk="1" hangingPunct="1"/>
            <a:r>
              <a:rPr lang="en-GB" sz="4000" dirty="0">
                <a:latin typeface="Calibri" charset="0"/>
              </a:rPr>
              <a:t>Managing your code: quietly introducing </a:t>
            </a:r>
            <a:r>
              <a:rPr lang="en-GB" sz="4000" i="1" dirty="0">
                <a:latin typeface="Calibri" charset="0"/>
              </a:rPr>
              <a:t>Git</a:t>
            </a:r>
            <a:r>
              <a:rPr lang="en-GB" sz="4000" dirty="0">
                <a:latin typeface="Calibri" charset="0"/>
              </a:rPr>
              <a:t> - a friend for </a:t>
            </a:r>
            <a:r>
              <a:rPr lang="en-GB" sz="4000" dirty="0" smtClean="0">
                <a:latin typeface="Calibri" charset="0"/>
              </a:rPr>
              <a:t>life</a:t>
            </a:r>
            <a:br>
              <a:rPr lang="en-GB" sz="4000" dirty="0" smtClean="0">
                <a:latin typeface="Calibri" charset="0"/>
              </a:rPr>
            </a:br>
            <a:r>
              <a:rPr lang="en-GB" sz="4000" dirty="0" smtClean="0">
                <a:latin typeface="Calibri" charset="0"/>
              </a:rPr>
              <a:t>Part 2</a:t>
            </a:r>
            <a:endParaRPr lang="en-GB" sz="4000" dirty="0">
              <a:latin typeface="Calibri" charset="0"/>
            </a:endParaRPr>
          </a:p>
        </p:txBody>
      </p:sp>
      <p:sp>
        <p:nvSpPr>
          <p:cNvPr id="6" name="Subtitle 2"/>
          <p:cNvSpPr>
            <a:spLocks noGrp="1"/>
          </p:cNvSpPr>
          <p:nvPr>
            <p:ph type="subTitle" idx="1"/>
          </p:nvPr>
        </p:nvSpPr>
        <p:spPr/>
        <p:txBody>
          <a:bodyPr rtlCol="0">
            <a:noAutofit/>
          </a:bodyPr>
          <a:lstStyle/>
          <a:p>
            <a:pPr eaLnBrk="1" fontAlgn="auto" hangingPunct="1">
              <a:spcAft>
                <a:spcPts val="0"/>
              </a:spcAft>
              <a:buFont typeface="Arial" pitchFamily="34" charset="0"/>
              <a:buNone/>
              <a:defRPr/>
            </a:pPr>
            <a:r>
              <a:rPr lang="en-GB" sz="18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800" dirty="0" smtClean="0">
              <a:solidFill>
                <a:srgbClr val="002060"/>
              </a:solidFill>
              <a:ea typeface="+mn-ea"/>
            </a:endParaRPr>
          </a:p>
          <a:p>
            <a:pPr eaLnBrk="1" fontAlgn="auto" hangingPunct="1">
              <a:spcAft>
                <a:spcPts val="0"/>
              </a:spcAft>
              <a:buFont typeface="Arial" pitchFamily="34" charset="0"/>
              <a:buNone/>
              <a:defRPr/>
            </a:pPr>
            <a:r>
              <a:rPr lang="en-GB" sz="18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13315" name="Picture 4"/>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2451596" y="2035757"/>
            <a:ext cx="4267796" cy="3029373"/>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531813" y="129857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200329"/>
          </a:xfrm>
          <a:prstGeom prst="rect">
            <a:avLst/>
          </a:prstGeom>
          <a:noFill/>
        </p:spPr>
        <p:txBody>
          <a:bodyPr wrap="square" rtlCol="0">
            <a:spAutoFit/>
          </a:bodyPr>
          <a:lstStyle/>
          <a:p>
            <a:r>
              <a:rPr lang="en-US" dirty="0" smtClean="0">
                <a:latin typeface="+mn-lt"/>
              </a:rPr>
              <a:t>This makes a copy of a repository locally. We did this at the start of the course. </a:t>
            </a:r>
            <a:endParaRPr lang="en-US" dirty="0">
              <a:latin typeface="+mn-lt"/>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dirty="0">
                <a:latin typeface="Calibri" charset="0"/>
              </a:rPr>
              <a:t>Navigate to </a:t>
            </a:r>
            <a:r>
              <a:rPr lang="en-GB" dirty="0" smtClean="0">
                <a:latin typeface="Calibri" charset="0"/>
              </a:rPr>
              <a:t>"Repositories" </a:t>
            </a:r>
            <a:r>
              <a:rPr lang="en-GB" dirty="0">
                <a:latin typeface="Calibri" charset="0"/>
              </a:rPr>
              <a:t>and click </a:t>
            </a:r>
            <a:r>
              <a:rPr lang="en-GB" dirty="0" smtClean="0">
                <a:latin typeface="Calibri" charset="0"/>
              </a:rPr>
              <a:t>"New".</a:t>
            </a:r>
            <a:endParaRPr lang="en-GB" dirty="0">
              <a:latin typeface="Calibri" charset="0"/>
            </a:endParaRPr>
          </a:p>
        </p:txBody>
      </p:sp>
      <p:pic>
        <p:nvPicPr>
          <p:cNvPr id="83970" name="Picture 2"/>
          <p:cNvPicPr>
            <a:picLocks noChangeAspect="1" noChangeArrowheads="1"/>
          </p:cNvPicPr>
          <p:nvPr/>
        </p:nvPicPr>
        <p:blipFill rotWithShape="1">
          <a:blip r:embed="rId2"/>
          <a:srcRect l="29836" t="22394" r="10492" b="20941"/>
          <a:stretch/>
        </p:blipFill>
        <p:spPr bwMode="auto">
          <a:xfrm>
            <a:off x="1294544" y="2007765"/>
            <a:ext cx="6636918" cy="3831541"/>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482618" y="2461447"/>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146997" y="2979560"/>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y	z</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init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Initialized empty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repository in /Users/sjp23/play/</a:t>
            </a:r>
            <a:r>
              <a:rPr lang="en-US" sz="1800" dirty="0" err="1">
                <a:latin typeface="Courier New" panose="02070309020205020404" pitchFamily="49" charset="0"/>
                <a:cs typeface="Courier New" panose="02070309020205020404" pitchFamily="49" charset="0"/>
              </a:rPr>
              <a:t>york_workshop_shell</a:t>
            </a:r>
            <a:r>
              <a:rPr lang="en-US" sz="1800" dirty="0">
                <a:latin typeface="Courier New" panose="02070309020205020404" pitchFamily="49" charset="0"/>
                <a:cs typeface="Courier New" panose="02070309020205020404" pitchFamily="49" charset="0"/>
              </a:rPr>
              <a:t>/test-</a:t>
            </a:r>
            <a:r>
              <a:rPr lang="en-US" sz="1800" dirty="0" err="1">
                <a:latin typeface="Courier New" panose="02070309020205020404" pitchFamily="49" charset="0"/>
                <a:cs typeface="Courier New" panose="02070309020205020404" pitchFamily="49" charset="0"/>
              </a:rPr>
              <a:t>pakage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a:t>
            </a:r>
            <a:r>
              <a:rPr lang="mr-IN" sz="1800" b="1" dirty="0" smtClean="0">
                <a:solidFill>
                  <a:srgbClr val="FFFF00"/>
                </a:solidFill>
                <a:latin typeface="Courier New" panose="02070309020205020404" pitchFamily="49" charset="0"/>
                <a:cs typeface="Courier"/>
              </a:rPr>
              <a:t>–</a:t>
            </a:r>
            <a:r>
              <a:rPr lang="en-US" sz="1800" b="1" dirty="0" err="1" smtClean="0">
                <a:solidFill>
                  <a:srgbClr val="FFFF00"/>
                </a:solidFill>
                <a:latin typeface="Courier New" panose="02070309020205020404" pitchFamily="49" charset="0"/>
                <a:cs typeface="Courier New" panose="02070309020205020404" pitchFamily="49" charset="0"/>
              </a:rPr>
              <a:t>m'Initial</a:t>
            </a:r>
            <a:r>
              <a:rPr lang="en-US" sz="1800" b="1" dirty="0" smtClean="0">
                <a:solidFill>
                  <a:srgbClr val="FFFF00"/>
                </a:solidFill>
                <a:latin typeface="Courier New" panose="02070309020205020404" pitchFamily="49" charset="0"/>
                <a:cs typeface="Courier New" panose="02070309020205020404" pitchFamily="49" charset="0"/>
              </a:rPr>
              <a:t> commit from existing 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(root-commit) 71ecfcf] </a:t>
            </a:r>
            <a:r>
              <a:rPr lang="en-US" sz="1800" dirty="0" smtClean="0">
                <a:latin typeface="Courier New" panose="02070309020205020404" pitchFamily="49" charset="0"/>
                <a:cs typeface="Courier New" panose="02070309020205020404" pitchFamily="49" charset="0"/>
              </a:rPr>
              <a:t>Initial </a:t>
            </a:r>
            <a:r>
              <a:rPr lang="en-US" sz="1800" dirty="0">
                <a:latin typeface="Courier New" panose="02070309020205020404" pitchFamily="49" charset="0"/>
                <a:cs typeface="Courier New" panose="02070309020205020404" pitchFamily="49" charset="0"/>
              </a:rPr>
              <a:t>commit from existing files</a:t>
            </a:r>
          </a:p>
          <a:p>
            <a:pPr marL="0" indent="0">
              <a:buNone/>
            </a:pPr>
            <a:r>
              <a:rPr lang="en-US" sz="1800" dirty="0">
                <a:latin typeface="Courier New" panose="02070309020205020404" pitchFamily="49" charset="0"/>
                <a:cs typeface="Courier New" panose="02070309020205020404" pitchFamily="49" charset="0"/>
              </a:rPr>
              <a:t> 3 files changed, 0 insertions(+), 0 deletions(-)</a:t>
            </a:r>
          </a:p>
          <a:p>
            <a:pPr marL="0" indent="0">
              <a:buNone/>
            </a:pPr>
            <a:r>
              <a:rPr lang="en-US" sz="1800" dirty="0">
                <a:latin typeface="Courier New" panose="02070309020205020404" pitchFamily="49" charset="0"/>
                <a:cs typeface="Courier New" panose="02070309020205020404" pitchFamily="49" charset="0"/>
              </a:rPr>
              <a:t> create mode 100644 x</a:t>
            </a:r>
          </a:p>
          <a:p>
            <a:pPr marL="0" indent="0">
              <a:buNone/>
            </a:pPr>
            <a:r>
              <a:rPr lang="en-US" sz="1800" dirty="0">
                <a:latin typeface="Courier New" panose="02070309020205020404" pitchFamily="49" charset="0"/>
                <a:cs typeface="Courier New" panose="02070309020205020404" pitchFamily="49" charset="0"/>
              </a:rPr>
              <a:t> create mode 100644 y</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smtClean="0">
                <a:latin typeface="Courier New" panose="02070309020205020404" pitchFamily="49" charset="0"/>
                <a:cs typeface="Courier New" panose="02070309020205020404" pitchFamily="49" charset="0"/>
              </a:rPr>
              <a:t>z</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322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027562"/>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346826"/>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3393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09525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434318"/>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normAutofit lnSpcReduction="10000"/>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a:t>
            </a:r>
            <a:r>
              <a:rPr lang="en-GB" sz="2400" dirty="0" smtClean="0">
                <a:solidFill>
                  <a:schemeClr val="bg1"/>
                </a:solidFill>
                <a:latin typeface="Courier New" charset="0"/>
                <a:cs typeface="Courier New" charset="0"/>
              </a:rPr>
              <a:t>"hello world" </a:t>
            </a:r>
            <a:r>
              <a:rPr lang="en-GB" sz="2400" dirty="0">
                <a:solidFill>
                  <a:schemeClr val="bg1"/>
                </a:solidFill>
                <a:latin typeface="Courier New" charset="0"/>
                <a:cs typeface="Courier New" charset="0"/>
              </a:rPr>
              <a:t>&gt; hello.txt</a:t>
            </a: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t>
            </a:r>
            <a:r>
              <a:rPr lang="en-GB" sz="2400" dirty="0" smtClean="0">
                <a:solidFill>
                  <a:schemeClr val="bg1"/>
                </a:solidFill>
                <a:latin typeface="Courier New" charset="0"/>
                <a:cs typeface="Courier New" charset="0"/>
              </a:rPr>
              <a:t>"added hello"</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dirty="0">
                <a:latin typeface="Calibri" charset="0"/>
              </a:rPr>
              <a:t>We </a:t>
            </a:r>
            <a:r>
              <a:rPr lang="en-GB" i="1" dirty="0">
                <a:latin typeface="Calibri" charset="0"/>
              </a:rPr>
              <a:t>cloned</a:t>
            </a:r>
            <a:r>
              <a:rPr lang="en-GB" dirty="0">
                <a:latin typeface="Calibri" charset="0"/>
              </a:rPr>
              <a:t> the remote repository to our file system. </a:t>
            </a:r>
          </a:p>
          <a:p>
            <a:pPr lvl="1"/>
            <a:r>
              <a:rPr lang="en-GB" dirty="0">
                <a:latin typeface="Calibri" charset="0"/>
              </a:rPr>
              <a:t>Now there are two identical copies of one repo.</a:t>
            </a:r>
          </a:p>
          <a:p>
            <a:r>
              <a:rPr lang="en-GB" dirty="0">
                <a:latin typeface="Calibri" charset="0"/>
              </a:rPr>
              <a:t>We </a:t>
            </a:r>
            <a:r>
              <a:rPr lang="en-GB" i="1" dirty="0">
                <a:latin typeface="Calibri" charset="0"/>
              </a:rPr>
              <a:t>created</a:t>
            </a:r>
            <a:r>
              <a:rPr lang="en-GB" dirty="0">
                <a:latin typeface="Calibri" charset="0"/>
              </a:rPr>
              <a:t> a new text file.</a:t>
            </a:r>
          </a:p>
          <a:p>
            <a:r>
              <a:rPr lang="en-GB" dirty="0">
                <a:latin typeface="Calibri" charset="0"/>
              </a:rPr>
              <a:t>We </a:t>
            </a:r>
            <a:r>
              <a:rPr lang="en-GB" i="1" dirty="0">
                <a:latin typeface="Calibri" charset="0"/>
              </a:rPr>
              <a:t>added</a:t>
            </a:r>
            <a:r>
              <a:rPr lang="en-GB" dirty="0">
                <a:latin typeface="Calibri" charset="0"/>
              </a:rPr>
              <a:t> and </a:t>
            </a:r>
            <a:r>
              <a:rPr lang="en-GB" i="1" dirty="0">
                <a:latin typeface="Calibri" charset="0"/>
              </a:rPr>
              <a:t>committed</a:t>
            </a:r>
            <a:r>
              <a:rPr lang="en-GB" dirty="0">
                <a:latin typeface="Calibri" charset="0"/>
              </a:rPr>
              <a:t> that new file to the local version of the repo.</a:t>
            </a:r>
          </a:p>
          <a:p>
            <a:r>
              <a:rPr lang="en-GB" dirty="0">
                <a:latin typeface="Calibri" charset="0"/>
              </a:rPr>
              <a:t>We used </a:t>
            </a:r>
            <a:r>
              <a:rPr lang="en-GB" i="1" dirty="0">
                <a:latin typeface="Calibri" charset="0"/>
              </a:rPr>
              <a:t>push</a:t>
            </a:r>
            <a:r>
              <a:rPr lang="en-GB" dirty="0">
                <a:latin typeface="Calibri" charset="0"/>
              </a:rPr>
              <a:t> to update the remote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dirty="0">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dirty="0">
                <a:latin typeface="Calibri" charset="0"/>
              </a:rPr>
              <a:t>Create </a:t>
            </a:r>
            <a:r>
              <a:rPr lang="en-GB" sz="2800" dirty="0" smtClean="0">
                <a:latin typeface="Calibri" charset="0"/>
              </a:rPr>
              <a:t>"</a:t>
            </a:r>
            <a:r>
              <a:rPr lang="en-GB" sz="2800" i="1" dirty="0" err="1" smtClean="0">
                <a:solidFill>
                  <a:srgbClr val="376092"/>
                </a:solidFill>
                <a:latin typeface="Calibri" charset="0"/>
              </a:rPr>
              <a:t>working_dir</a:t>
            </a:r>
            <a:r>
              <a:rPr lang="en-GB" sz="2800" dirty="0" smtClean="0">
                <a:latin typeface="Calibri" charset="0"/>
              </a:rPr>
              <a:t>"...</a:t>
            </a:r>
            <a:r>
              <a:rPr lang="en-GB" sz="2800" dirty="0">
                <a:latin typeface="Calibri" charset="0"/>
              </a:rPr>
              <a:t>add some code</a:t>
            </a:r>
          </a:p>
          <a:p>
            <a:r>
              <a:rPr lang="en-GB" sz="2800" dirty="0">
                <a:latin typeface="Calibri" charset="0"/>
              </a:rPr>
              <a:t>Write some outputs...change the code</a:t>
            </a:r>
          </a:p>
          <a:p>
            <a:r>
              <a:rPr lang="en-GB" sz="2800" dirty="0">
                <a:latin typeface="Calibri" charset="0"/>
              </a:rPr>
              <a:t>Publish a paper...change the code</a:t>
            </a:r>
          </a:p>
          <a:p>
            <a:r>
              <a:rPr lang="en-GB" sz="2800" dirty="0">
                <a:latin typeface="Calibri" charset="0"/>
              </a:rPr>
              <a:t>Copy </a:t>
            </a:r>
            <a:r>
              <a:rPr lang="en-GB" sz="2800" dirty="0" smtClean="0">
                <a:latin typeface="Calibri" charset="0"/>
              </a:rPr>
              <a:t>"</a:t>
            </a:r>
            <a:r>
              <a:rPr lang="en-GB" sz="2800" i="1" dirty="0" err="1" smtClean="0">
                <a:solidFill>
                  <a:srgbClr val="376092"/>
                </a:solidFill>
                <a:latin typeface="Calibri" charset="0"/>
              </a:rPr>
              <a:t>working_dir</a:t>
            </a:r>
            <a:r>
              <a:rPr lang="en-GB" sz="2800" dirty="0" smtClean="0">
                <a:latin typeface="Calibri" charset="0"/>
              </a:rPr>
              <a:t>" </a:t>
            </a:r>
            <a:r>
              <a:rPr lang="en-GB" sz="2800" dirty="0">
                <a:latin typeface="Calibri" charset="0"/>
              </a:rPr>
              <a:t>to </a:t>
            </a:r>
            <a:r>
              <a:rPr lang="en-GB" sz="2800" dirty="0" smtClean="0">
                <a:latin typeface="Calibri" charset="0"/>
              </a:rPr>
              <a:t>"</a:t>
            </a:r>
            <a:r>
              <a:rPr lang="en-GB" sz="2800" i="1" dirty="0" smtClean="0">
                <a:solidFill>
                  <a:srgbClr val="376092"/>
                </a:solidFill>
                <a:latin typeface="Calibri" charset="0"/>
              </a:rPr>
              <a:t>working_dir2</a:t>
            </a:r>
            <a:r>
              <a:rPr lang="en-GB" sz="2800" dirty="0" smtClean="0">
                <a:latin typeface="Calibri" charset="0"/>
              </a:rPr>
              <a:t>"</a:t>
            </a:r>
            <a:endParaRPr lang="en-GB" sz="2800" dirty="0">
              <a:latin typeface="Calibri" charset="0"/>
            </a:endParaRPr>
          </a:p>
          <a:p>
            <a:r>
              <a:rPr lang="en-GB" sz="2800" dirty="0">
                <a:latin typeface="Calibri" charset="0"/>
              </a:rPr>
              <a:t>Change the code</a:t>
            </a:r>
          </a:p>
          <a:p>
            <a:r>
              <a:rPr lang="en-GB" sz="2800" dirty="0">
                <a:latin typeface="Calibri" charset="0"/>
              </a:rPr>
              <a:t>Copy a version to a CD</a:t>
            </a:r>
          </a:p>
          <a:p>
            <a:pPr>
              <a:buFont typeface="Arial" charset="0"/>
              <a:buNone/>
            </a:pPr>
            <a:endParaRPr lang="en-GB" sz="1000" i="1" dirty="0">
              <a:latin typeface="Calibri" charset="0"/>
            </a:endParaRPr>
          </a:p>
          <a:p>
            <a:pPr>
              <a:buFont typeface="Arial" charset="0"/>
              <a:buNone/>
            </a:pPr>
            <a:r>
              <a:rPr lang="en-GB" sz="2800" i="1" dirty="0">
                <a:solidFill>
                  <a:srgbClr val="404040"/>
                </a:solidFill>
                <a:latin typeface="Calibri" charset="0"/>
              </a:rPr>
              <a:t>...now which version is current? Is it </a:t>
            </a:r>
            <a:r>
              <a:rPr lang="en-GB" sz="2800" i="1" dirty="0" smtClean="0">
                <a:solidFill>
                  <a:srgbClr val="002060"/>
                </a:solidFill>
                <a:latin typeface="Calibri" charset="0"/>
              </a:rPr>
              <a:t>"</a:t>
            </a:r>
            <a:r>
              <a:rPr lang="en-GB" sz="2800" i="1" dirty="0" err="1" smtClean="0">
                <a:solidFill>
                  <a:srgbClr val="002060"/>
                </a:solidFill>
                <a:latin typeface="Calibri" charset="0"/>
              </a:rPr>
              <a:t>working_dir</a:t>
            </a:r>
            <a:r>
              <a:rPr lang="en-GB" sz="2800" i="1" dirty="0" smtClean="0">
                <a:solidFill>
                  <a:srgbClr val="002060"/>
                </a:solidFill>
                <a:latin typeface="Calibri" charset="0"/>
              </a:rPr>
              <a:t>" </a:t>
            </a:r>
            <a:r>
              <a:rPr lang="en-GB" sz="2800" i="1" dirty="0">
                <a:solidFill>
                  <a:srgbClr val="002060"/>
                </a:solidFill>
                <a:latin typeface="Calibri" charset="0"/>
              </a:rPr>
              <a:t>or </a:t>
            </a:r>
            <a:r>
              <a:rPr lang="en-GB" sz="2800" i="1" dirty="0" smtClean="0">
                <a:solidFill>
                  <a:srgbClr val="002060"/>
                </a:solidFill>
                <a:latin typeface="Calibri" charset="0"/>
              </a:rPr>
              <a:t>"working_dir2"? </a:t>
            </a:r>
            <a:r>
              <a:rPr lang="en-GB" sz="2800" i="1" dirty="0">
                <a:solidFill>
                  <a:srgbClr val="404040"/>
                </a:solidFill>
                <a:latin typeface="Calibri" charset="0"/>
              </a:rPr>
              <a:t>And which one relates to that paper? </a:t>
            </a:r>
          </a:p>
          <a:p>
            <a:endParaRPr lang="en-GB" sz="2800" dirty="0">
              <a:latin typeface="Calibri" charset="0"/>
            </a:endParaRPr>
          </a:p>
          <a:p>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smtClean="0">
                <a:latin typeface="Calibri" charset="0"/>
              </a:rPr>
              <a:t>Let's </a:t>
            </a:r>
            <a:r>
              <a:rPr lang="en-GB" dirty="0">
                <a:latin typeface="Calibri" charset="0"/>
              </a:rPr>
              <a:t>look on GitHub</a:t>
            </a:r>
          </a:p>
        </p:txBody>
      </p:sp>
      <p:sp>
        <p:nvSpPr>
          <p:cNvPr id="27651" name="Content Placeholder 2"/>
          <p:cNvSpPr>
            <a:spLocks noGrp="1"/>
          </p:cNvSpPr>
          <p:nvPr>
            <p:ph idx="1"/>
          </p:nvPr>
        </p:nvSpPr>
        <p:spPr>
          <a:xfrm>
            <a:off x="376518" y="1255997"/>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894" y="1739901"/>
            <a:ext cx="9117106" cy="1796474"/>
          </a:xfrm>
          <a:prstGeom prst="rect">
            <a:avLst/>
          </a:prstGeom>
        </p:spPr>
      </p:pic>
      <p:sp>
        <p:nvSpPr>
          <p:cNvPr id="5" name="Content Placeholder 2"/>
          <p:cNvSpPr txBox="1">
            <a:spLocks/>
          </p:cNvSpPr>
          <p:nvPr/>
        </p:nvSpPr>
        <p:spPr bwMode="auto">
          <a:xfrm>
            <a:off x="376518" y="3536375"/>
            <a:ext cx="7899400" cy="8509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smtClean="0">
                <a:latin typeface="Calibri" charset="0"/>
              </a:rPr>
              <a:t>After</a:t>
            </a:r>
            <a:r>
              <a:rPr lang="mr-IN" sz="2800" dirty="0" smtClean="0">
                <a:latin typeface="Calibri" charset="0"/>
              </a:rPr>
              <a:t>…</a:t>
            </a:r>
            <a:endParaRPr lang="en-GB" sz="2800" dirty="0">
              <a:latin typeface="Calibri" charset="0"/>
            </a:endParaRPr>
          </a:p>
        </p:txBody>
      </p:sp>
      <p:pic>
        <p:nvPicPr>
          <p:cNvPr id="3" name="Picture 2" descr="Screen Shot 2017-02-23 at 11.13.4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894" y="4020279"/>
            <a:ext cx="8767482" cy="19281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are going to create and update your own </a:t>
            </a:r>
            <a:r>
              <a:rPr lang="en-GB" dirty="0" err="1">
                <a:ea typeface="+mn-ea"/>
              </a:rPr>
              <a:t>G</a:t>
            </a:r>
            <a:r>
              <a:rPr lang="en-GB" dirty="0" err="1" smtClean="0">
                <a:ea typeface="+mn-ea"/>
              </a:rPr>
              <a:t>ithub</a:t>
            </a:r>
            <a:r>
              <a:rPr lang="en-GB" dirty="0" smtClean="0">
                <a:ea typeface="+mn-ea"/>
              </a:rPr>
              <a:t> repository 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mkdir</a:t>
            </a:r>
            <a:r>
              <a:rPr lang="en-US" sz="2400" b="1" dirty="0">
                <a:solidFill>
                  <a:srgbClr val="FFFF00"/>
                </a:solidFill>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mydir</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a:t>
            </a:r>
            <a:r>
              <a:rPr lang="en-US" sz="2400" b="1" dirty="0" smtClean="0">
                <a:solidFill>
                  <a:srgbClr val="FFFF00"/>
                </a:solidFill>
                <a:latin typeface="Courier New" panose="02070309020205020404" pitchFamily="49" charset="0"/>
                <a:cs typeface="Courier New" panose="02070309020205020404" pitchFamily="49" charset="0"/>
              </a:rPr>
              <a:t>"hi" </a:t>
            </a:r>
            <a:r>
              <a:rPr lang="en-US" sz="2400" b="1" dirty="0">
                <a:solidFill>
                  <a:srgbClr val="FFFF00"/>
                </a:solidFill>
                <a:latin typeface="Courier New" panose="02070309020205020404" pitchFamily="49" charset="0"/>
                <a:cs typeface="Courier New" panose="02070309020205020404" pitchFamily="49" charset="0"/>
              </a:rPr>
              <a:t>&gt; hi.txt</a:t>
            </a:r>
          </a:p>
          <a:p>
            <a:pPr marL="0" indent="0">
              <a:buNone/>
            </a:pPr>
            <a:r>
              <a:rPr lang="en-US" sz="2400" dirty="0" smtClean="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echo </a:t>
            </a:r>
            <a:r>
              <a:rPr lang="en-US" sz="2400" b="1" dirty="0" smtClean="0">
                <a:solidFill>
                  <a:srgbClr val="FFFF00"/>
                </a:solidFill>
                <a:latin typeface="Courier New" panose="02070309020205020404" pitchFamily="49" charset="0"/>
                <a:cs typeface="Courier New" panose="02070309020205020404" pitchFamily="49" charset="0"/>
              </a:rPr>
              <a:t>"testing..." </a:t>
            </a:r>
            <a:r>
              <a:rPr lang="en-US" sz="2400" b="1" dirty="0">
                <a:solidFill>
                  <a:srgbClr val="FFFF00"/>
                </a:solidFill>
                <a:latin typeface="Courier New" panose="02070309020205020404" pitchFamily="49" charset="0"/>
                <a:cs typeface="Courier New" panose="02070309020205020404" pitchFamily="49" charset="0"/>
              </a:rPr>
              <a:t>&gt; </a:t>
            </a:r>
            <a:r>
              <a:rPr lang="en-US" sz="2400" b="1" dirty="0" err="1">
                <a:solidFill>
                  <a:srgbClr val="FFFF00"/>
                </a:solidFill>
                <a:latin typeface="Courier New" panose="02070309020205020404" pitchFamily="49" charset="0"/>
                <a:cs typeface="Courier New" panose="02070309020205020404" pitchFamily="49" charset="0"/>
              </a:rPr>
              <a:t>mydir</a:t>
            </a:r>
            <a:r>
              <a:rPr lang="en-US" sz="2400" b="1" dirty="0">
                <a:solidFill>
                  <a:srgbClr val="FFFF00"/>
                </a:solidFill>
                <a:latin typeface="Courier New" panose="02070309020205020404" pitchFamily="49" charset="0"/>
                <a:cs typeface="Courier New" panose="02070309020205020404" pitchFamily="49" charset="0"/>
              </a:rPr>
              <a:t>/t1.</a:t>
            </a:r>
            <a:r>
              <a:rPr lang="en-US" sz="2400" b="1" dirty="0" smtClean="0">
                <a:solidFill>
                  <a:srgbClr val="FFFF00"/>
                </a:solidFill>
                <a:latin typeface="Courier New" panose="02070309020205020404" pitchFamily="49" charset="0"/>
                <a:cs typeface="Courier New" panose="02070309020205020404" pitchFamily="49" charset="0"/>
              </a:rPr>
              <a:t>txt</a:t>
            </a:r>
          </a:p>
          <a:p>
            <a:pPr marL="0" indent="0">
              <a:buNone/>
            </a:pPr>
            <a:r>
              <a:rPr lang="en-US" sz="2400" dirty="0">
                <a:latin typeface="Courier New" panose="02070309020205020404" pitchFamily="49" charset="0"/>
                <a:cs typeface="Courier New" panose="02070309020205020404" pitchFamily="49" charset="0"/>
              </a:rPr>
              <a:t>$ </a:t>
            </a:r>
            <a:r>
              <a:rPr lang="en-US" sz="2400" b="1" dirty="0" err="1">
                <a:solidFill>
                  <a:srgbClr val="FFFF00"/>
                </a:solidFill>
                <a:latin typeface="Courier New" panose="02070309020205020404" pitchFamily="49" charset="0"/>
                <a:cs typeface="Courier New" panose="02070309020205020404" pitchFamily="49" charset="0"/>
              </a:rPr>
              <a:t>ls</a:t>
            </a:r>
            <a:endParaRPr lang="en-US" sz="2400" b="1" dirty="0">
              <a:solidFill>
                <a:srgbClr val="FFFF00"/>
              </a:solidFill>
              <a:latin typeface="Courier New" panose="02070309020205020404" pitchFamily="49" charset="0"/>
              <a:cs typeface="Courier New" panose="02070309020205020404" pitchFamily="49" charset="0"/>
            </a:endParaRPr>
          </a:p>
          <a:p>
            <a:pPr marL="0" indent="0">
              <a:buNone/>
            </a:pPr>
            <a:r>
              <a:rPr lang="en-US" sz="2400" dirty="0" err="1" smtClean="0">
                <a:latin typeface="Courier New" panose="02070309020205020404" pitchFamily="49" charset="0"/>
                <a:cs typeface="Courier New" panose="02070309020205020404" pitchFamily="49" charset="0"/>
              </a:rPr>
              <a:t>hi.txt</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hello.txt</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mydir</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329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New" panose="02070309020205020404" pitchFamily="49" charset="0"/>
                <a:cs typeface="Courier New" panose="02070309020205020404" pitchFamily="49" charset="0"/>
              </a:rPr>
              <a:t>$ </a:t>
            </a:r>
            <a:r>
              <a:rPr lang="en-US" b="1" dirty="0" err="1">
                <a:solidFill>
                  <a:srgbClr val="FFFF00"/>
                </a:solidFill>
                <a:latin typeface="Courier New" panose="02070309020205020404" pitchFamily="49" charset="0"/>
                <a:cs typeface="Courier New" panose="02070309020205020404" pitchFamily="49" charset="0"/>
              </a:rPr>
              <a:t>git</a:t>
            </a:r>
            <a:r>
              <a:rPr lang="en-US" b="1" dirty="0">
                <a:solidFill>
                  <a:srgbClr val="FFFF00"/>
                </a:solidFill>
                <a:latin typeface="Courier New" panose="02070309020205020404" pitchFamily="49" charset="0"/>
                <a:cs typeface="Courier New" panose="02070309020205020404" pitchFamily="49" charset="0"/>
              </a:rPr>
              <a:t> status</a:t>
            </a:r>
          </a:p>
          <a:p>
            <a:r>
              <a:rPr lang="en-US" dirty="0">
                <a:solidFill>
                  <a:srgbClr val="FFFFFF"/>
                </a:solidFill>
                <a:latin typeface="Courier New" panose="02070309020205020404" pitchFamily="49" charset="0"/>
                <a:cs typeface="Courier New" panose="02070309020205020404" pitchFamily="49" charset="0"/>
              </a:rPr>
              <a:t>On branch master</a:t>
            </a:r>
          </a:p>
          <a:p>
            <a:r>
              <a:rPr lang="en-US" dirty="0">
                <a:solidFill>
                  <a:srgbClr val="FFFFFF"/>
                </a:solidFill>
                <a:latin typeface="Courier New" panose="02070309020205020404" pitchFamily="49" charset="0"/>
                <a:cs typeface="Courier New" panose="02070309020205020404" pitchFamily="49" charset="0"/>
              </a:rPr>
              <a:t>Your branch is up-to-date with </a:t>
            </a:r>
            <a:r>
              <a:rPr lang="en-US" dirty="0" smtClean="0">
                <a:solidFill>
                  <a:srgbClr val="FFFFFF"/>
                </a:solidFill>
                <a:latin typeface="Courier New" panose="02070309020205020404" pitchFamily="49" charset="0"/>
                <a:cs typeface="Courier New" panose="02070309020205020404" pitchFamily="49" charset="0"/>
              </a:rPr>
              <a:t>'origin/master'.</a:t>
            </a:r>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Untracked files:</a:t>
            </a:r>
          </a:p>
          <a:p>
            <a:r>
              <a:rPr lang="en-US" dirty="0">
                <a:solidFill>
                  <a:srgbClr val="FFFFFF"/>
                </a:solidFill>
                <a:latin typeface="Courier New" panose="02070309020205020404" pitchFamily="49" charset="0"/>
                <a:cs typeface="Courier New" panose="02070309020205020404" pitchFamily="49" charset="0"/>
              </a:rPr>
              <a:t>  (use </a:t>
            </a:r>
            <a:r>
              <a:rPr lang="en-US" dirty="0" smtClean="0">
                <a:solidFill>
                  <a:srgbClr val="FFFFFF"/>
                </a:solidFill>
                <a:latin typeface="Courier New" panose="02070309020205020404" pitchFamily="49" charset="0"/>
                <a:cs typeface="Courier New" panose="02070309020205020404" pitchFamily="49" charset="0"/>
              </a:rPr>
              <a:t>"</a:t>
            </a:r>
            <a:r>
              <a:rPr lang="en-US" dirty="0" err="1" smtClean="0">
                <a:solidFill>
                  <a:srgbClr val="FFFFFF"/>
                </a:solidFill>
                <a:latin typeface="Courier New" panose="02070309020205020404" pitchFamily="49" charset="0"/>
                <a:cs typeface="Courier New" panose="02070309020205020404" pitchFamily="49" charset="0"/>
              </a:rPr>
              <a:t>git</a:t>
            </a:r>
            <a:r>
              <a:rPr lang="en-US" dirty="0" smtClean="0">
                <a:solidFill>
                  <a:srgbClr val="FFFFFF"/>
                </a:solidFill>
                <a:latin typeface="Courier New" panose="02070309020205020404" pitchFamily="49" charset="0"/>
                <a:cs typeface="Courier New" panose="02070309020205020404" pitchFamily="49" charset="0"/>
              </a:rPr>
              <a:t> </a:t>
            </a:r>
            <a:r>
              <a:rPr lang="en-US" dirty="0">
                <a:solidFill>
                  <a:srgbClr val="FFFFFF"/>
                </a:solidFill>
                <a:latin typeface="Courier New" panose="02070309020205020404" pitchFamily="49" charset="0"/>
                <a:cs typeface="Courier New" panose="02070309020205020404" pitchFamily="49" charset="0"/>
              </a:rPr>
              <a:t>add &lt;file</a:t>
            </a:r>
            <a:r>
              <a:rPr lang="en-US" dirty="0" smtClean="0">
                <a:solidFill>
                  <a:srgbClr val="FFFFFF"/>
                </a:solidFill>
                <a:latin typeface="Courier New" panose="02070309020205020404" pitchFamily="49" charset="0"/>
                <a:cs typeface="Courier New" panose="02070309020205020404" pitchFamily="49" charset="0"/>
              </a:rPr>
              <a:t>&gt;..." </a:t>
            </a:r>
            <a:r>
              <a:rPr lang="en-US" dirty="0">
                <a:solidFill>
                  <a:srgbClr val="FFFFFF"/>
                </a:solidFill>
                <a:latin typeface="Courier New" panose="02070309020205020404" pitchFamily="49" charset="0"/>
                <a:cs typeface="Courier New" panose="02070309020205020404" pitchFamily="49" charset="0"/>
              </a:rPr>
              <a:t>to include in what will be committed)</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hi.txt</a:t>
            </a:r>
            <a:endParaRPr lang="en-US"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mydir</a:t>
            </a:r>
            <a:r>
              <a:rPr lang="en-US" dirty="0">
                <a:solidFill>
                  <a:srgbClr val="FF0000"/>
                </a:solidFill>
                <a:latin typeface="Courier New" panose="02070309020205020404" pitchFamily="49" charset="0"/>
                <a:cs typeface="Courier New" panose="02070309020205020404" pitchFamily="49" charset="0"/>
              </a:rPr>
              <a:t>/</a:t>
            </a:r>
          </a:p>
          <a:p>
            <a:endParaRPr lang="en-US" dirty="0">
              <a:solidFill>
                <a:srgbClr val="FFFFFF"/>
              </a:solidFill>
              <a:latin typeface="Courier New" panose="02070309020205020404" pitchFamily="49" charset="0"/>
              <a:cs typeface="Courier New" panose="02070309020205020404" pitchFamily="49" charset="0"/>
            </a:endParaRPr>
          </a:p>
          <a:p>
            <a:r>
              <a:rPr lang="en-US" dirty="0">
                <a:solidFill>
                  <a:srgbClr val="FFFFFF"/>
                </a:solidFill>
                <a:latin typeface="Courier New" panose="02070309020205020404" pitchFamily="49" charset="0"/>
                <a:cs typeface="Courier New" panose="02070309020205020404" pitchFamily="49" charset="0"/>
              </a:rPr>
              <a:t>nothing added to commit but untracked files present (use </a:t>
            </a:r>
            <a:r>
              <a:rPr lang="en-US" dirty="0" smtClean="0">
                <a:solidFill>
                  <a:srgbClr val="FFFFFF"/>
                </a:solidFill>
                <a:latin typeface="Courier New" panose="02070309020205020404" pitchFamily="49" charset="0"/>
                <a:cs typeface="Courier New" panose="02070309020205020404" pitchFamily="49" charset="0"/>
              </a:rPr>
              <a:t>"</a:t>
            </a:r>
            <a:r>
              <a:rPr lang="en-US" dirty="0" err="1" smtClean="0">
                <a:solidFill>
                  <a:srgbClr val="FFFFFF"/>
                </a:solidFill>
                <a:latin typeface="Courier New" panose="02070309020205020404" pitchFamily="49" charset="0"/>
                <a:cs typeface="Courier New" panose="02070309020205020404" pitchFamily="49" charset="0"/>
              </a:rPr>
              <a:t>git</a:t>
            </a:r>
            <a:r>
              <a:rPr lang="en-US" dirty="0" smtClean="0">
                <a:solidFill>
                  <a:srgbClr val="FFFFFF"/>
                </a:solidFill>
                <a:latin typeface="Courier New" panose="02070309020205020404" pitchFamily="49" charset="0"/>
                <a:cs typeface="Courier New" panose="02070309020205020404" pitchFamily="49" charset="0"/>
              </a:rPr>
              <a:t> add" </a:t>
            </a:r>
            <a:r>
              <a:rPr lang="en-US" dirty="0">
                <a:solidFill>
                  <a:srgbClr val="FFFFFF"/>
                </a:solidFill>
                <a:latin typeface="Courier New" panose="02070309020205020404" pitchFamily="49" charset="0"/>
                <a:cs typeface="Courier New" panose="02070309020205020404" pitchFamily="49" charset="0"/>
              </a:rPr>
              <a:t>to track)</a:t>
            </a:r>
          </a:p>
        </p:txBody>
      </p:sp>
      <p:sp>
        <p:nvSpPr>
          <p:cNvPr id="6" name="TextBox 5"/>
          <p:cNvSpPr txBox="1"/>
          <p:nvPr/>
        </p:nvSpPr>
        <p:spPr>
          <a:xfrm>
            <a:off x="609600" y="1516152"/>
            <a:ext cx="4343400" cy="400110"/>
          </a:xfrm>
          <a:prstGeom prst="rect">
            <a:avLst/>
          </a:prstGeom>
          <a:noFill/>
        </p:spPr>
        <p:txBody>
          <a:bodyPr wrap="square" rtlCol="0">
            <a:spAutoFit/>
          </a:bodyPr>
          <a:lstStyle/>
          <a:p>
            <a:r>
              <a:rPr lang="en-US" sz="2000" dirty="0" smtClean="0">
                <a:latin typeface="+mn-lt"/>
              </a:rPr>
              <a:t>Use to see what stage files are at</a:t>
            </a:r>
            <a:endParaRPr lang="en-US" sz="2000" dirty="0">
              <a:latin typeface="+mn-lt"/>
            </a:endParaRPr>
          </a:p>
        </p:txBody>
      </p:sp>
    </p:spTree>
    <p:extLst>
      <p:ext uri="{BB962C8B-B14F-4D97-AF65-F5344CB8AC3E}">
        <p14:creationId xmlns:p14="http://schemas.microsoft.com/office/powerpoint/2010/main" val="292032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a:t>
            </a:r>
            <a:r>
              <a:rPr lang="en-US" sz="1800" dirty="0" smtClean="0">
                <a:latin typeface="Courier New" panose="02070309020205020404" pitchFamily="49" charset="0"/>
                <a:cs typeface="Courier New" panose="02070309020205020404" pitchFamily="49" charset="0"/>
              </a:rPr>
              <a:t>'origin/master'.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reset HEAD &lt;file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331074"/>
            <a:ext cx="6045200" cy="707886"/>
          </a:xfrm>
          <a:prstGeom prst="rect">
            <a:avLst/>
          </a:prstGeom>
          <a:noFill/>
        </p:spPr>
        <p:txBody>
          <a:bodyPr wrap="square" rtlCol="0">
            <a:spAutoFit/>
          </a:bodyPr>
          <a:lstStyle/>
          <a:p>
            <a:r>
              <a:rPr lang="en-US" sz="2000" dirty="0" smtClean="0">
                <a:latin typeface="+mn-lt"/>
              </a:rPr>
              <a:t>Adding files tells </a:t>
            </a:r>
            <a:r>
              <a:rPr lang="en-US" sz="2000" dirty="0" err="1" smtClean="0">
                <a:latin typeface="+mn-lt"/>
              </a:rPr>
              <a:t>git</a:t>
            </a:r>
            <a:r>
              <a:rPr lang="en-US" sz="2000" dirty="0" smtClean="0">
                <a:latin typeface="+mn-lt"/>
              </a:rPr>
              <a:t> to start looking after them or add a new version if it already knows about it.</a:t>
            </a:r>
            <a:endParaRPr lang="en-US" sz="2000" dirty="0">
              <a:latin typeface="+mn-lt"/>
            </a:endParaRPr>
          </a:p>
        </p:txBody>
      </p:sp>
    </p:spTree>
    <p:extLst>
      <p:ext uri="{BB962C8B-B14F-4D97-AF65-F5344CB8AC3E}">
        <p14:creationId xmlns:p14="http://schemas.microsoft.com/office/powerpoint/2010/main" val="298327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echo </a:t>
            </a:r>
            <a:r>
              <a:rPr lang="en-US" sz="1800" b="1" dirty="0" smtClean="0">
                <a:solidFill>
                  <a:srgbClr val="FFFF00"/>
                </a:solidFill>
                <a:latin typeface="Courier New" panose="02070309020205020404" pitchFamily="49" charset="0"/>
                <a:cs typeface="Courier New" panose="02070309020205020404" pitchFamily="49" charset="0"/>
              </a:rPr>
              <a:t>"testing..." </a:t>
            </a:r>
            <a:r>
              <a:rPr lang="en-US" sz="1800" b="1" dirty="0">
                <a:solidFill>
                  <a:srgbClr val="FFFF00"/>
                </a:solidFill>
                <a:latin typeface="Courier New" panose="02070309020205020404" pitchFamily="49" charset="0"/>
                <a:cs typeface="Courier New" panose="02070309020205020404" pitchFamily="49" charset="0"/>
              </a:rPr>
              <a:t>&gt;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mydir</a:t>
            </a:r>
            <a:r>
              <a:rPr lang="en-US" sz="1800" b="1" dirty="0">
                <a:solidFill>
                  <a:srgbClr val="FFFF00"/>
                </a:solidFill>
                <a:latin typeface="Courier New" panose="02070309020205020404" pitchFamily="49" charset="0"/>
                <a:cs typeface="Courier New" panose="02070309020205020404" pitchFamily="49" charset="0"/>
              </a:rPr>
              <a:t>/t2.txt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up-to-date with </a:t>
            </a:r>
            <a:r>
              <a:rPr lang="en-US" sz="1800" dirty="0" smtClean="0">
                <a:latin typeface="Courier New" panose="02070309020205020404" pitchFamily="49" charset="0"/>
                <a:cs typeface="Courier New" panose="02070309020205020404" pitchFamily="49" charset="0"/>
              </a:rPr>
              <a:t>'origin/master'.</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Changes to be committed:</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reset HEAD &lt;file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unstage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66FA66"/>
                </a:solidFill>
                <a:latin typeface="Courier New" panose="02070309020205020404" pitchFamily="49" charset="0"/>
                <a:cs typeface="Courier New" panose="02070309020205020404" pitchFamily="49" charset="0"/>
              </a:rPr>
              <a:t>new file:   </a:t>
            </a:r>
            <a:r>
              <a:rPr lang="en-US" sz="1800" dirty="0" err="1">
                <a:solidFill>
                  <a:srgbClr val="66FA66"/>
                </a:solidFill>
                <a:latin typeface="Courier New" panose="02070309020205020404" pitchFamily="49" charset="0"/>
                <a:cs typeface="Courier New" panose="02070309020205020404" pitchFamily="49" charset="0"/>
              </a:rPr>
              <a:t>hi.txt</a:t>
            </a:r>
            <a:endParaRPr lang="en-US" sz="1800" dirty="0">
              <a:solidFill>
                <a:srgbClr val="66FA66"/>
              </a:solidFill>
              <a:latin typeface="Courier New" panose="02070309020205020404" pitchFamily="49" charset="0"/>
              <a:cs typeface="Courier New" panose="02070309020205020404" pitchFamily="49" charset="0"/>
            </a:endParaRP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/t1.txt</a:t>
            </a:r>
          </a:p>
          <a:p>
            <a:pPr marL="0" indent="0">
              <a:buNone/>
            </a:pPr>
            <a:r>
              <a:rPr lang="en-US" sz="1800" dirty="0">
                <a:solidFill>
                  <a:srgbClr val="66FA66"/>
                </a:solidFill>
                <a:latin typeface="Courier New" panose="02070309020205020404" pitchFamily="49" charset="0"/>
                <a:cs typeface="Courier New" panose="02070309020205020404" pitchFamily="49" charset="0"/>
              </a:rPr>
              <a:t>	new file:   </a:t>
            </a:r>
            <a:r>
              <a:rPr lang="en-US" sz="1800" dirty="0" err="1">
                <a:solidFill>
                  <a:srgbClr val="66FA66"/>
                </a:solidFill>
                <a:latin typeface="Courier New" panose="02070309020205020404" pitchFamily="49" charset="0"/>
                <a:cs typeface="Courier New" panose="02070309020205020404" pitchFamily="49" charset="0"/>
              </a:rPr>
              <a:t>mydir</a:t>
            </a:r>
            <a:r>
              <a:rPr lang="en-US" sz="1800" dirty="0">
                <a:solidFill>
                  <a:srgbClr val="66FA66"/>
                </a:solidFill>
                <a:latin typeface="Courier New" panose="02070309020205020404" pitchFamily="49" charset="0"/>
                <a:cs typeface="Courier New" panose="02070309020205020404" pitchFamily="49" charset="0"/>
              </a:rPr>
              <a:t>/t2.txt</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457200" y="1286609"/>
            <a:ext cx="8293100" cy="400110"/>
          </a:xfrm>
          <a:prstGeom prst="rect">
            <a:avLst/>
          </a:prstGeom>
          <a:noFill/>
        </p:spPr>
        <p:txBody>
          <a:bodyPr wrap="square" rtlCol="0">
            <a:spAutoFit/>
          </a:bodyPr>
          <a:lstStyle/>
          <a:p>
            <a:r>
              <a:rPr lang="en-US" sz="2000" dirty="0" smtClean="0">
                <a:latin typeface="+mn-lt"/>
              </a:rPr>
              <a:t>These files are all staged to go into the repository, but are not committed yet.</a:t>
            </a:r>
            <a:endParaRPr lang="en-US" sz="2000" dirty="0">
              <a:latin typeface="+mn-lt"/>
            </a:endParaRPr>
          </a:p>
        </p:txBody>
      </p:sp>
    </p:spTree>
    <p:extLst>
      <p:ext uri="{BB962C8B-B14F-4D97-AF65-F5344CB8AC3E}">
        <p14:creationId xmlns:p14="http://schemas.microsoft.com/office/powerpoint/2010/main" val="261645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1930547"/>
            <a:ext cx="8229600" cy="40386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t>
            </a:r>
            <a:r>
              <a:rPr lang="en-US" sz="1800" b="1" dirty="0" smtClean="0">
                <a:solidFill>
                  <a:srgbClr val="FFFF00"/>
                </a:solidFill>
                <a:latin typeface="Courier New" panose="02070309020205020404" pitchFamily="49" charset="0"/>
                <a:cs typeface="Courier New" panose="02070309020205020404" pitchFamily="49" charset="0"/>
              </a:rPr>
              <a:t>'Adding </a:t>
            </a:r>
            <a:r>
              <a:rPr lang="en-US" sz="1800" b="1" dirty="0">
                <a:solidFill>
                  <a:srgbClr val="FFFF00"/>
                </a:solidFill>
                <a:latin typeface="Courier New" panose="02070309020205020404" pitchFamily="49" charset="0"/>
                <a:cs typeface="Courier New" panose="02070309020205020404" pitchFamily="49" charset="0"/>
              </a:rPr>
              <a:t>my new greetings </a:t>
            </a:r>
            <a:r>
              <a:rPr lang="en-US" sz="1800" b="1" dirty="0" smtClean="0">
                <a:solidFill>
                  <a:srgbClr val="FFFF00"/>
                </a:solidFill>
                <a:latin typeface="Courier New" panose="02070309020205020404" pitchFamily="49" charset="0"/>
                <a:cs typeface="Courier New" panose="02070309020205020404" pitchFamily="49" charset="0"/>
              </a:rPr>
              <a:t>files'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fe70026] Adding my new greetings files</a:t>
            </a:r>
          </a:p>
          <a:p>
            <a:pPr marL="0" indent="0">
              <a:buNone/>
            </a:pPr>
            <a:r>
              <a:rPr lang="en-US" sz="1800" dirty="0">
                <a:latin typeface="Courier New" panose="02070309020205020404" pitchFamily="49" charset="0"/>
                <a:cs typeface="Courier New" panose="02070309020205020404" pitchFamily="49" charset="0"/>
              </a:rPr>
              <a:t> 3 files changed, 3 insertions(+)</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hi.txt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/t1.txt</a:t>
            </a:r>
          </a:p>
          <a:p>
            <a:pPr marL="0" indent="0">
              <a:buNone/>
            </a:pPr>
            <a:r>
              <a:rPr lang="en-US" sz="1800" dirty="0">
                <a:latin typeface="Courier New" panose="02070309020205020404" pitchFamily="49" charset="0"/>
                <a:cs typeface="Courier New" panose="02070309020205020404" pitchFamily="49" charset="0"/>
              </a:rPr>
              <a:t> create mode 100644 </a:t>
            </a:r>
            <a:r>
              <a:rPr lang="en-US" sz="1800" dirty="0" err="1">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/t2.txt</a:t>
            </a: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status</a:t>
            </a:r>
          </a:p>
          <a:p>
            <a:pPr marL="0" indent="0">
              <a:buNone/>
            </a:pPr>
            <a:r>
              <a:rPr lang="en-US" sz="1800" dirty="0">
                <a:latin typeface="Courier New" panose="02070309020205020404" pitchFamily="49" charset="0"/>
                <a:cs typeface="Courier New" panose="02070309020205020404" pitchFamily="49" charset="0"/>
              </a:rPr>
              <a:t>On branch master</a:t>
            </a:r>
          </a:p>
          <a:p>
            <a:pPr marL="0" indent="0">
              <a:buNone/>
            </a:pPr>
            <a:r>
              <a:rPr lang="en-US" sz="1800" dirty="0">
                <a:latin typeface="Courier New" panose="02070309020205020404" pitchFamily="49" charset="0"/>
                <a:cs typeface="Courier New" panose="02070309020205020404" pitchFamily="49" charset="0"/>
              </a:rPr>
              <a:t>Your branch is ahead of </a:t>
            </a:r>
            <a:r>
              <a:rPr lang="en-US" sz="1800" dirty="0" smtClean="0">
                <a:latin typeface="Courier New" panose="02070309020205020404" pitchFamily="49" charset="0"/>
                <a:cs typeface="Courier New" panose="02070309020205020404" pitchFamily="49" charset="0"/>
              </a:rPr>
              <a:t>'origin/master' </a:t>
            </a:r>
            <a:r>
              <a:rPr lang="en-US" sz="1800" dirty="0">
                <a:latin typeface="Courier New" panose="02070309020205020404" pitchFamily="49" charset="0"/>
                <a:cs typeface="Courier New" panose="02070309020205020404" pitchFamily="49" charset="0"/>
              </a:rPr>
              <a:t>by 1 commit.</a:t>
            </a:r>
          </a:p>
          <a:p>
            <a:pPr marL="0" indent="0">
              <a:buNone/>
            </a:pPr>
            <a:r>
              <a:rPr lang="en-US" sz="1800" dirty="0">
                <a:latin typeface="Courier New" panose="02070309020205020404" pitchFamily="49" charset="0"/>
                <a:cs typeface="Courier New" panose="02070309020205020404" pitchFamily="49" charset="0"/>
              </a:rPr>
              <a:t>  (use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git</a:t>
            </a:r>
            <a:r>
              <a:rPr lang="en-US" sz="1800" dirty="0" smtClean="0">
                <a:latin typeface="Courier New" panose="02070309020205020404" pitchFamily="49" charset="0"/>
                <a:cs typeface="Courier New" panose="02070309020205020404" pitchFamily="49" charset="0"/>
              </a:rPr>
              <a:t> push" </a:t>
            </a:r>
            <a:r>
              <a:rPr lang="en-US" sz="1800" dirty="0">
                <a:latin typeface="Courier New" panose="02070309020205020404" pitchFamily="49" charset="0"/>
                <a:cs typeface="Courier New" panose="02070309020205020404" pitchFamily="49" charset="0"/>
              </a:rPr>
              <a:t>to publish your local commits)</a:t>
            </a:r>
          </a:p>
          <a:p>
            <a:pPr marL="0" indent="0">
              <a:buNone/>
            </a:pPr>
            <a:r>
              <a:rPr lang="en-US" sz="1800" dirty="0">
                <a:latin typeface="Courier New" panose="02070309020205020404" pitchFamily="49" charset="0"/>
                <a:cs typeface="Courier New" panose="02070309020205020404" pitchFamily="49" charset="0"/>
              </a:rPr>
              <a:t>nothing to commit, working tree clean</a:t>
            </a:r>
          </a:p>
        </p:txBody>
      </p:sp>
      <p:sp>
        <p:nvSpPr>
          <p:cNvPr id="4" name="TextBox 3"/>
          <p:cNvSpPr txBox="1"/>
          <p:nvPr/>
        </p:nvSpPr>
        <p:spPr>
          <a:xfrm>
            <a:off x="457200" y="1239749"/>
            <a:ext cx="8293100" cy="707886"/>
          </a:xfrm>
          <a:prstGeom prst="rect">
            <a:avLst/>
          </a:prstGeom>
          <a:noFill/>
        </p:spPr>
        <p:txBody>
          <a:bodyPr wrap="square" rtlCol="0">
            <a:spAutoFit/>
          </a:bodyPr>
          <a:lstStyle/>
          <a:p>
            <a:r>
              <a:rPr lang="en-US" sz="2000" dirty="0" smtClean="0">
                <a:latin typeface="+mn-lt"/>
              </a:rPr>
              <a:t>Now the files are in the local repository. The working tree is the same as repository. </a:t>
            </a:r>
            <a:endParaRPr lang="en-US" sz="2000" dirty="0">
              <a:latin typeface="+mn-lt"/>
            </a:endParaRPr>
          </a:p>
        </p:txBody>
      </p:sp>
    </p:spTree>
    <p:extLst>
      <p:ext uri="{BB962C8B-B14F-4D97-AF65-F5344CB8AC3E}">
        <p14:creationId xmlns:p14="http://schemas.microsoft.com/office/powerpoint/2010/main" val="2525722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594353"/>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5,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(3/3), done.</a:t>
            </a:r>
          </a:p>
          <a:p>
            <a:pPr marL="0" indent="0">
              <a:buNone/>
            </a:pPr>
            <a:r>
              <a:rPr lang="en-US" sz="1800" dirty="0">
                <a:latin typeface="Courier New" panose="02070309020205020404" pitchFamily="49" charset="0"/>
                <a:cs typeface="Courier New" panose="02070309020205020404" pitchFamily="49" charset="0"/>
              </a:rPr>
              <a:t>Writing objects: 100% (5/5), 465 bytes | 0 bytes/s, done.</a:t>
            </a:r>
          </a:p>
          <a:p>
            <a:pPr marL="0" indent="0">
              <a:buNone/>
            </a:pPr>
            <a:r>
              <a:rPr lang="en-US" sz="1800" dirty="0">
                <a:latin typeface="Courier New" panose="02070309020205020404" pitchFamily="49" charset="0"/>
                <a:cs typeface="Courier New" panose="02070309020205020404" pitchFamily="49" charset="0"/>
              </a:rPr>
              <a:t>Total 5 (delta 0), reused 0 (delta 0)</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fdd3c9e..fe70026  master -&gt; </a:t>
            </a:r>
            <a:r>
              <a:rPr lang="mr-IN" sz="1800" dirty="0" smtClean="0">
                <a:latin typeface="Courier New" panose="02070309020205020404" pitchFamily="49" charset="0"/>
                <a:cs typeface="Courier"/>
              </a:rPr>
              <a:t>master</a:t>
            </a:r>
            <a:endParaRPr lang="mr-IN" sz="1800" dirty="0">
              <a:latin typeface="Courier New" panose="02070309020205020404" pitchFamily="49" charset="0"/>
              <a:cs typeface="Courier"/>
            </a:endParaRPr>
          </a:p>
        </p:txBody>
      </p:sp>
      <p:sp>
        <p:nvSpPr>
          <p:cNvPr id="4" name="TextBox 3"/>
          <p:cNvSpPr txBox="1"/>
          <p:nvPr/>
        </p:nvSpPr>
        <p:spPr>
          <a:xfrm>
            <a:off x="292100" y="1225065"/>
            <a:ext cx="8293100" cy="400110"/>
          </a:xfrm>
          <a:prstGeom prst="rect">
            <a:avLst/>
          </a:prstGeom>
          <a:noFill/>
        </p:spPr>
        <p:txBody>
          <a:bodyPr wrap="square" rtlCol="0">
            <a:spAutoFit/>
          </a:bodyPr>
          <a:lstStyle/>
          <a:p>
            <a:r>
              <a:rPr lang="en-US" sz="2000" dirty="0" smtClean="0">
                <a:latin typeface="+mn-lt"/>
              </a:rPr>
              <a:t>Make the repo on </a:t>
            </a:r>
            <a:r>
              <a:rPr lang="en-US" sz="2000" dirty="0" err="1" smtClean="0">
                <a:latin typeface="+mn-lt"/>
              </a:rPr>
              <a:t>Github</a:t>
            </a:r>
            <a:r>
              <a:rPr lang="en-US" sz="2000" dirty="0" smtClean="0">
                <a:latin typeface="+mn-lt"/>
              </a:rPr>
              <a:t> match the local repo.  </a:t>
            </a:r>
            <a:endParaRPr lang="en-US" sz="2000" dirty="0">
              <a:latin typeface="+mn-lt"/>
            </a:endParaRPr>
          </a:p>
        </p:txBody>
      </p:sp>
      <p:pic>
        <p:nvPicPr>
          <p:cNvPr id="5" name="Picture 4" descr="Screen Shot 2017-02-24 at 12.07.08.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4643919"/>
            <a:ext cx="9144000" cy="2214081"/>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081502"/>
            <a:ext cx="8229600" cy="4927600"/>
          </a:xfrm>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clone </a:t>
            </a:r>
            <a:r>
              <a:rPr lang="en-US" sz="1800" b="1" dirty="0" err="1">
                <a:solidFill>
                  <a:srgbClr val="FFFF00"/>
                </a:solidFill>
                <a:latin typeface="Courier New" panose="02070309020205020404" pitchFamily="49" charset="0"/>
                <a:cs typeface="Courier New" panose="02070309020205020404" pitchFamily="49" charset="0"/>
              </a:rPr>
              <a:t>git@github.com:spepler</a:t>
            </a:r>
            <a:r>
              <a:rPr lang="en-US" sz="1800" b="1" dirty="0">
                <a:solidFill>
                  <a:srgbClr val="FFFF00"/>
                </a:solidFill>
                <a:latin typeface="Courier New" panose="02070309020205020404" pitchFamily="49" charset="0"/>
                <a:cs typeface="Courier New" panose="02070309020205020404" pitchFamily="49" charset="0"/>
              </a:rPr>
              <a:t>/</a:t>
            </a:r>
            <a:r>
              <a:rPr lang="en-US" sz="1800" b="1" dirty="0" err="1">
                <a:solidFill>
                  <a:srgbClr val="FFFF00"/>
                </a:solidFill>
                <a:latin typeface="Courier New" panose="02070309020205020404" pitchFamily="49" charset="0"/>
                <a:cs typeface="Courier New" panose="02070309020205020404" pitchFamily="49" charset="0"/>
              </a:rPr>
              <a:t>ncas-isc.git</a:t>
            </a:r>
            <a:r>
              <a:rPr lang="en-US" sz="1800" b="1" dirty="0">
                <a:solidFill>
                  <a:srgbClr val="FFFF00"/>
                </a:solidFill>
                <a:latin typeface="Courier New" panose="02070309020205020404" pitchFamily="49" charset="0"/>
                <a:cs typeface="Courier New" panose="02070309020205020404" pitchFamily="49" charset="0"/>
              </a:rPr>
              <a:t> ncas-isc2</a:t>
            </a:r>
          </a:p>
          <a:p>
            <a:pPr marL="0" indent="0">
              <a:buNone/>
            </a:pPr>
            <a:r>
              <a:rPr lang="en-US" sz="1800" dirty="0">
                <a:latin typeface="Courier New" panose="02070309020205020404" pitchFamily="49" charset="0"/>
                <a:cs typeface="Courier New" panose="02070309020205020404" pitchFamily="49" charset="0"/>
              </a:rPr>
              <a:t>Cloning into </a:t>
            </a:r>
            <a:r>
              <a:rPr lang="en-US" sz="1800" dirty="0" smtClean="0">
                <a:latin typeface="Courier New" panose="02070309020205020404" pitchFamily="49" charset="0"/>
                <a:cs typeface="Courier New" panose="02070309020205020404" pitchFamily="49" charset="0"/>
              </a:rPr>
              <a:t>'ncas-isc2'...</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remote: Counting objects: 17, done.</a:t>
            </a:r>
          </a:p>
          <a:p>
            <a:pPr marL="0" indent="0">
              <a:buNone/>
            </a:pPr>
            <a:r>
              <a:rPr lang="en-US" sz="1800" dirty="0">
                <a:latin typeface="Courier New" panose="02070309020205020404" pitchFamily="49" charset="0"/>
                <a:cs typeface="Courier New" panose="02070309020205020404" pitchFamily="49" charset="0"/>
              </a:rPr>
              <a:t>remote: Compressing objects: 100% (11/11), done.</a:t>
            </a:r>
          </a:p>
          <a:p>
            <a:pPr marL="0" indent="0">
              <a:buNone/>
            </a:pPr>
            <a:r>
              <a:rPr lang="en-US" sz="1800" dirty="0">
                <a:latin typeface="Courier New" panose="02070309020205020404" pitchFamily="49" charset="0"/>
                <a:cs typeface="Courier New" panose="02070309020205020404" pitchFamily="49" charset="0"/>
              </a:rPr>
              <a:t>remote: Total 17 (delta 1), reused 16 (delta 0), pack-reused 0</a:t>
            </a:r>
          </a:p>
          <a:p>
            <a:pPr marL="0" indent="0">
              <a:buNone/>
            </a:pPr>
            <a:r>
              <a:rPr lang="en-US" sz="1800" dirty="0">
                <a:latin typeface="Courier New" panose="02070309020205020404" pitchFamily="49" charset="0"/>
                <a:cs typeface="Courier New" panose="02070309020205020404" pitchFamily="49" charset="0"/>
              </a:rPr>
              <a:t>Receiving objects: 100% (17/17), done.</a:t>
            </a:r>
          </a:p>
          <a:p>
            <a:pPr marL="0" indent="0">
              <a:buNone/>
            </a:pPr>
            <a:r>
              <a:rPr lang="en-US" sz="1800" dirty="0">
                <a:latin typeface="Courier New" panose="02070309020205020404" pitchFamily="49" charset="0"/>
                <a:cs typeface="Courier New" panose="02070309020205020404" pitchFamily="49" charset="0"/>
              </a:rPr>
              <a:t>Resolving deltas: 100% (1/1), done.</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a:solidFill>
                  <a:srgbClr val="FFFF00"/>
                </a:solidFill>
                <a:latin typeface="Courier New" panose="02070309020205020404" pitchFamily="49" charset="0"/>
                <a:cs typeface="Courier New" panose="02070309020205020404" pitchFamily="49" charset="0"/>
              </a:rPr>
              <a:t>cd ncas-isc2</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hi.txt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mydir</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emacs</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b="1" dirty="0">
                <a:solidFill>
                  <a:srgbClr val="FFFF00"/>
                </a:solidFill>
                <a:latin typeface="Courier New" panose="02070309020205020404" pitchFamily="49" charset="0"/>
                <a:cs typeface="Courier New" panose="02070309020205020404" pitchFamily="49" charset="0"/>
              </a:rPr>
              <a:t> </a:t>
            </a:r>
            <a:endParaRPr lang="en-US" sz="1800" b="1" dirty="0" smtClean="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b="1" dirty="0" smtClean="0">
                <a:solidFill>
                  <a:srgbClr val="FFFF00"/>
                </a:solidFill>
                <a:latin typeface="Courier New" panose="02070309020205020404" pitchFamily="49" charset="0"/>
                <a:cs typeface="Courier New" panose="02070309020205020404" pitchFamily="49" charset="0"/>
              </a:rPr>
              <a:t>cat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hello world</a:t>
            </a:r>
          </a:p>
          <a:p>
            <a:pPr marL="0" indent="0">
              <a:buNone/>
            </a:pPr>
            <a:r>
              <a:rPr lang="en-US" sz="1800" dirty="0">
                <a:latin typeface="Courier New" panose="02070309020205020404" pitchFamily="49" charset="0"/>
                <a:cs typeface="Courier New" panose="02070309020205020404" pitchFamily="49" charset="0"/>
              </a:rPr>
              <a:t>New line</a:t>
            </a:r>
          </a:p>
          <a:p>
            <a:pPr marL="0" indent="0">
              <a:buNone/>
            </a:pPr>
            <a:endParaRPr lang="en-US" sz="1800" b="1" dirty="0">
              <a:solidFill>
                <a:srgbClr val="FFFF00"/>
              </a:solidFill>
              <a:latin typeface="Courier New" panose="02070309020205020404" pitchFamily="49" charset="0"/>
              <a:cs typeface="Courier New" panose="02070309020205020404" pitchFamily="49" charset="0"/>
            </a:endParaRPr>
          </a:p>
        </p:txBody>
      </p:sp>
      <p:sp>
        <p:nvSpPr>
          <p:cNvPr id="4" name="TextBox 3"/>
          <p:cNvSpPr txBox="1"/>
          <p:nvPr/>
        </p:nvSpPr>
        <p:spPr>
          <a:xfrm>
            <a:off x="4660900" y="4968842"/>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dirty="0">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dirty="0">
                <a:latin typeface="Calibri" charset="0"/>
              </a:rPr>
              <a:t>Scientists are typically </a:t>
            </a:r>
            <a:r>
              <a:rPr lang="en-GB" b="1" dirty="0">
                <a:latin typeface="Calibri" charset="0"/>
              </a:rPr>
              <a:t>required to publish data and code</a:t>
            </a:r>
            <a:r>
              <a:rPr lang="en-GB" dirty="0">
                <a:latin typeface="Calibri" charset="0"/>
              </a:rPr>
              <a:t> (by their funders/institutions).</a:t>
            </a:r>
          </a:p>
          <a:p>
            <a:endParaRPr lang="en-GB" sz="1200" dirty="0">
              <a:latin typeface="Calibri" charset="0"/>
            </a:endParaRPr>
          </a:p>
          <a:p>
            <a:r>
              <a:rPr lang="en-GB" dirty="0">
                <a:latin typeface="Calibri" charset="0"/>
              </a:rPr>
              <a:t>Collaboration between scientists requires data-sharing; this implicitly relies on </a:t>
            </a:r>
            <a:r>
              <a:rPr lang="en-GB" b="1" dirty="0">
                <a:latin typeface="Calibri" charset="0"/>
              </a:rPr>
              <a:t>code-sharing</a:t>
            </a:r>
            <a:r>
              <a:rPr lang="en-GB" dirty="0">
                <a:latin typeface="Calibri" charset="0"/>
              </a:rPr>
              <a:t>.</a:t>
            </a:r>
          </a:p>
          <a:p>
            <a:endParaRPr lang="en-GB" sz="1200" dirty="0">
              <a:latin typeface="Calibri" charset="0"/>
            </a:endParaRPr>
          </a:p>
          <a:p>
            <a:r>
              <a:rPr lang="en-GB" dirty="0">
                <a:latin typeface="Calibri" charset="0"/>
              </a:rPr>
              <a:t>There are </a:t>
            </a:r>
            <a:r>
              <a:rPr lang="en-GB" b="1" dirty="0">
                <a:latin typeface="Calibri" charset="0"/>
              </a:rPr>
              <a:t>tools that make it easy </a:t>
            </a:r>
            <a:r>
              <a:rPr lang="en-GB" dirty="0">
                <a:latin typeface="Calibri" charset="0"/>
              </a:rPr>
              <a:t>to record our changes, document our workflow and </a:t>
            </a:r>
            <a:r>
              <a:rPr lang="en-GB" dirty="0" smtClean="0">
                <a:latin typeface="Calibri" charset="0"/>
              </a:rPr>
              <a:t>"fix" </a:t>
            </a:r>
            <a:r>
              <a:rPr lang="en-GB" dirty="0">
                <a:latin typeface="Calibri" charset="0"/>
              </a:rPr>
              <a:t>releases of our code at important steps along the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2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r>
              <a:rPr lang="en-US" sz="1800" b="1" dirty="0" err="1">
                <a:solidFill>
                  <a:srgbClr val="FFFF00"/>
                </a:solidFill>
                <a:latin typeface="Courier New" panose="02070309020205020404" pitchFamily="49" charset="0"/>
                <a:cs typeface="Courier New" panose="02070309020205020404" pitchFamily="49" charset="0"/>
              </a:rPr>
              <a:t>hello.txt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-m </a:t>
            </a:r>
            <a:r>
              <a:rPr lang="en-US" sz="1800" b="1" dirty="0" smtClean="0">
                <a:solidFill>
                  <a:srgbClr val="FFFF00"/>
                </a:solidFill>
                <a:latin typeface="Courier New" panose="02070309020205020404" pitchFamily="49" charset="0"/>
                <a:cs typeface="Courier New" panose="02070309020205020404" pitchFamily="49" charset="0"/>
              </a:rPr>
              <a:t>'added </a:t>
            </a:r>
            <a:r>
              <a:rPr lang="en-US" sz="1800" b="1" dirty="0">
                <a:solidFill>
                  <a:srgbClr val="FFFF00"/>
                </a:solidFill>
                <a:latin typeface="Courier New" panose="02070309020205020404" pitchFamily="49" charset="0"/>
                <a:cs typeface="Courier New" panose="02070309020205020404" pitchFamily="49" charset="0"/>
              </a:rPr>
              <a:t>new </a:t>
            </a:r>
            <a:r>
              <a:rPr lang="en-US" sz="1800" b="1" dirty="0" smtClean="0">
                <a:solidFill>
                  <a:srgbClr val="FFFF00"/>
                </a:solidFill>
                <a:latin typeface="Courier New" panose="02070309020205020404" pitchFamily="49" charset="0"/>
                <a:cs typeface="Courier New" panose="02070309020205020404" pitchFamily="49" charset="0"/>
              </a:rPr>
              <a:t>line'</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[master d274491] added new line</a:t>
            </a:r>
          </a:p>
          <a:p>
            <a:pPr marL="0" indent="0">
              <a:buNone/>
            </a:pPr>
            <a:r>
              <a:rPr lang="en-US" sz="1800" dirty="0">
                <a:latin typeface="Courier New" panose="02070309020205020404" pitchFamily="49" charset="0"/>
                <a:cs typeface="Courier New" panose="02070309020205020404" pitchFamily="49" charset="0"/>
              </a:rPr>
              <a:t> 1 file changed, 1 insertion(+)</a:t>
            </a:r>
          </a:p>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push</a:t>
            </a:r>
          </a:p>
          <a:p>
            <a:pPr marL="0" indent="0">
              <a:buNone/>
            </a:pPr>
            <a:r>
              <a:rPr lang="en-US" sz="1800" dirty="0">
                <a:latin typeface="Courier New" panose="02070309020205020404" pitchFamily="49" charset="0"/>
                <a:cs typeface="Courier New" panose="02070309020205020404" pitchFamily="49" charset="0"/>
              </a:rPr>
              <a:t>Counting objects: 3, done.</a:t>
            </a:r>
          </a:p>
          <a:p>
            <a:pPr marL="0" indent="0">
              <a:buNone/>
            </a:pPr>
            <a:r>
              <a:rPr lang="en-US" sz="1800" dirty="0">
                <a:latin typeface="Courier New" panose="02070309020205020404" pitchFamily="49" charset="0"/>
                <a:cs typeface="Courier New" panose="02070309020205020404" pitchFamily="49" charset="0"/>
              </a:rPr>
              <a:t>Delta compression using up to 4 threads.</a:t>
            </a:r>
          </a:p>
          <a:p>
            <a:pPr marL="0" indent="0">
              <a:buNone/>
            </a:pPr>
            <a:r>
              <a:rPr lang="en-US" sz="1800" dirty="0">
                <a:latin typeface="Courier New" panose="02070309020205020404" pitchFamily="49" charset="0"/>
                <a:cs typeface="Courier New" panose="02070309020205020404" pitchFamily="49" charset="0"/>
              </a:rPr>
              <a:t>Compressing objects: 100% (2/2), done.</a:t>
            </a:r>
          </a:p>
          <a:p>
            <a:pPr marL="0" indent="0">
              <a:buNone/>
            </a:pPr>
            <a:r>
              <a:rPr lang="en-US" sz="1800" dirty="0">
                <a:latin typeface="Courier New" panose="02070309020205020404" pitchFamily="49" charset="0"/>
                <a:cs typeface="Courier New" panose="02070309020205020404" pitchFamily="49" charset="0"/>
              </a:rPr>
              <a:t>Writing objects: 100% (3/3), 283 bytes | 0 bytes/s, done.</a:t>
            </a:r>
          </a:p>
          <a:p>
            <a:pPr marL="0" indent="0">
              <a:buNone/>
            </a:pPr>
            <a:r>
              <a:rPr lang="en-US" sz="1800" dirty="0">
                <a:latin typeface="Courier New" panose="02070309020205020404" pitchFamily="49" charset="0"/>
                <a:cs typeface="Courier New" panose="02070309020205020404" pitchFamily="49" charset="0"/>
              </a:rPr>
              <a:t>Total 3 (delta 1), reused 0 (delta 0)</a:t>
            </a:r>
          </a:p>
          <a:p>
            <a:pPr marL="0" indent="0">
              <a:buNone/>
            </a:pPr>
            <a:r>
              <a:rPr lang="en-US" sz="1800" dirty="0">
                <a:latin typeface="Courier New" panose="02070309020205020404" pitchFamily="49" charset="0"/>
                <a:cs typeface="Courier New" panose="02070309020205020404" pitchFamily="49" charset="0"/>
              </a:rPr>
              <a:t>remote: Resolving deltas: 100% (1/1), completed with 1 local objects.</a:t>
            </a:r>
          </a:p>
          <a:p>
            <a:pPr marL="0" indent="0">
              <a:buNone/>
            </a:pPr>
            <a:r>
              <a:rPr lang="en-US" sz="1800" dirty="0">
                <a:latin typeface="Courier New" panose="02070309020205020404" pitchFamily="49" charset="0"/>
                <a:cs typeface="Courier New" panose="02070309020205020404" pitchFamily="49" charset="0"/>
              </a:rPr>
              <a:t>To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ncas-isc.git</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master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198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downloads 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pull</a:t>
            </a:r>
          </a:p>
          <a:p>
            <a:pPr marL="0" indent="0">
              <a:buNone/>
            </a:pPr>
            <a:r>
              <a:rPr lang="en-US" sz="1800" dirty="0">
                <a:latin typeface="Courier New" panose="02070309020205020404" pitchFamily="49" charset="0"/>
                <a:cs typeface="Courier New" panose="02070309020205020404" pitchFamily="49" charset="0"/>
              </a:rPr>
              <a:t>remote: Counting objects: 3, done.</a:t>
            </a:r>
          </a:p>
          <a:p>
            <a:pPr marL="0" indent="0">
              <a:buNone/>
            </a:pPr>
            <a:r>
              <a:rPr lang="en-US" sz="1800" dirty="0">
                <a:latin typeface="Courier New" panose="02070309020205020404" pitchFamily="49" charset="0"/>
                <a:cs typeface="Courier New" panose="02070309020205020404" pitchFamily="49" charset="0"/>
              </a:rPr>
              <a:t>remote: Compressing objects: 100% (1/1), done.</a:t>
            </a:r>
          </a:p>
          <a:p>
            <a:pPr marL="0" indent="0">
              <a:buNone/>
            </a:pPr>
            <a:r>
              <a:rPr lang="en-US" sz="1800" dirty="0">
                <a:latin typeface="Courier New" panose="02070309020205020404" pitchFamily="49" charset="0"/>
                <a:cs typeface="Courier New" panose="02070309020205020404" pitchFamily="49" charset="0"/>
              </a:rPr>
              <a:t>remote: Total 3 (delta 1), reused 3 (delta 1), pack-reused 0</a:t>
            </a:r>
          </a:p>
          <a:p>
            <a:pPr marL="0" indent="0">
              <a:buNone/>
            </a:pPr>
            <a:r>
              <a:rPr lang="en-US" sz="1800" dirty="0">
                <a:latin typeface="Courier New" panose="02070309020205020404" pitchFamily="49" charset="0"/>
                <a:cs typeface="Courier New" panose="02070309020205020404" pitchFamily="49" charset="0"/>
              </a:rPr>
              <a:t>Unpacking objects: 100% (3/3), done.</a:t>
            </a:r>
          </a:p>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github.com:spepler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ncas-isc</a:t>
            </a:r>
            <a:endParaRPr lang="en-US" sz="1800" dirty="0">
              <a:latin typeface="Courier New" panose="02070309020205020404" pitchFamily="49" charset="0"/>
              <a:cs typeface="Courier New" panose="02070309020205020404" pitchFamily="49" charset="0"/>
            </a:endParaRPr>
          </a:p>
          <a:p>
            <a:pPr marL="0" indent="0">
              <a:buNone/>
            </a:pPr>
            <a:r>
              <a:rPr lang="mr-IN" sz="1800" dirty="0">
                <a:latin typeface="Courier New" panose="02070309020205020404" pitchFamily="49" charset="0"/>
                <a:cs typeface="Courier"/>
              </a:rPr>
              <a:t>   fe70026..d274491  master     -&gt; origin/master</a:t>
            </a:r>
          </a:p>
          <a:p>
            <a:pPr marL="0" indent="0">
              <a:buNone/>
            </a:pPr>
            <a:r>
              <a:rPr lang="en-US" sz="1800" dirty="0">
                <a:latin typeface="Courier New" panose="02070309020205020404" pitchFamily="49" charset="0"/>
                <a:cs typeface="Courier New" panose="02070309020205020404" pitchFamily="49" charset="0"/>
              </a:rPr>
              <a:t>Updating fe70026..d274491</a:t>
            </a:r>
          </a:p>
          <a:p>
            <a:pPr marL="0" indent="0">
              <a:buNone/>
            </a:pPr>
            <a:r>
              <a:rPr lang="en-US" sz="1800" dirty="0">
                <a:latin typeface="Courier New" panose="02070309020205020404" pitchFamily="49" charset="0"/>
                <a:cs typeface="Courier New" panose="02070309020205020404" pitchFamily="49" charset="0"/>
              </a:rPr>
              <a:t>Fast-forward</a:t>
            </a:r>
          </a:p>
          <a:p>
            <a:pPr marL="0" indent="0">
              <a:buNone/>
            </a:pPr>
            <a:r>
              <a:rPr lang="hr-HR" sz="1800" dirty="0">
                <a:latin typeface="Courier New" panose="02070309020205020404" pitchFamily="49" charset="0"/>
                <a:cs typeface="Courier New" panose="02070309020205020404" pitchFamily="49" charset="0"/>
              </a:rPr>
              <a:t> hello.txt | 1 +</a:t>
            </a:r>
          </a:p>
          <a:p>
            <a:pPr marL="0" indent="0">
              <a:buNone/>
            </a:pPr>
            <a:r>
              <a:rPr lang="en-US" sz="1800" dirty="0">
                <a:latin typeface="Courier New" panose="02070309020205020404" pitchFamily="49" charset="0"/>
                <a:cs typeface="Courier New" panose="02070309020205020404" pitchFamily="49" charset="0"/>
              </a:rPr>
              <a:t> 1 file changed, 1 insertion(</a:t>
            </a:r>
            <a:r>
              <a:rPr lang="en-US"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smtClean="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log </a:t>
            </a:r>
            <a:r>
              <a:rPr lang="en-US" sz="1800" b="1" dirty="0" err="1">
                <a:solidFill>
                  <a:srgbClr val="FFFF00"/>
                </a:solidFill>
                <a:latin typeface="Courier New" panose="02070309020205020404" pitchFamily="49" charset="0"/>
                <a:cs typeface="Courier New" panose="02070309020205020404" pitchFamily="49" charset="0"/>
              </a:rPr>
              <a:t>hello.txt</a:t>
            </a:r>
            <a:r>
              <a:rPr lang="en-US" sz="1800" dirty="0">
                <a:latin typeface="Courier New" panose="02070309020205020404" pitchFamily="49" charset="0"/>
                <a:cs typeface="Courier New" panose="02070309020205020404" pitchFamily="49" charset="0"/>
              </a:rPr>
              <a:t> </a:t>
            </a: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d274491d34d96aa92eb110e472006070e537dda0</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a:t>
            </a:r>
            <a:r>
              <a:rPr lang="de-DE" sz="1800" dirty="0" err="1">
                <a:latin typeface="Courier New" panose="02070309020205020404" pitchFamily="49" charset="0"/>
                <a:cs typeface="Courier New" panose="02070309020205020404" pitchFamily="49" charset="0"/>
              </a:rPr>
              <a:t>Fri</a:t>
            </a:r>
            <a:r>
              <a:rPr lang="de-DE" sz="1800" dirty="0">
                <a:latin typeface="Courier New" panose="02070309020205020404" pitchFamily="49" charset="0"/>
                <a:cs typeface="Courier New" panose="02070309020205020404" pitchFamily="49" charset="0"/>
              </a:rPr>
              <a:t> Feb 24 12:26:47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new</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line</a:t>
            </a:r>
            <a:endParaRPr lang="de-DE" sz="1800" dirty="0">
              <a:latin typeface="Courier New" panose="02070309020205020404" pitchFamily="49" charset="0"/>
              <a:cs typeface="Courier New" panose="02070309020205020404" pitchFamily="49" charset="0"/>
            </a:endParaRP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err="1">
                <a:latin typeface="Courier New" panose="02070309020205020404" pitchFamily="49" charset="0"/>
                <a:cs typeface="Courier New" panose="02070309020205020404" pitchFamily="49" charset="0"/>
              </a:rPr>
              <a:t>commit</a:t>
            </a:r>
            <a:r>
              <a:rPr lang="de-DE" sz="1800" dirty="0">
                <a:latin typeface="Courier New" panose="02070309020205020404" pitchFamily="49" charset="0"/>
                <a:cs typeface="Courier New" panose="02070309020205020404" pitchFamily="49" charset="0"/>
              </a:rPr>
              <a:t> fdd3c9eb7cbea69cce46ea22326ed5c801bb75f8</a:t>
            </a:r>
          </a:p>
          <a:p>
            <a:pPr marL="0" indent="0">
              <a:buNone/>
            </a:pPr>
            <a:r>
              <a:rPr lang="de-DE" sz="1800" dirty="0" err="1">
                <a:latin typeface="Courier New" panose="02070309020205020404" pitchFamily="49" charset="0"/>
                <a:cs typeface="Courier New" panose="02070309020205020404" pitchFamily="49" charset="0"/>
              </a:rPr>
              <a:t>Author</a:t>
            </a:r>
            <a:r>
              <a:rPr lang="de-DE" sz="1800" dirty="0">
                <a:latin typeface="Courier New" panose="02070309020205020404" pitchFamily="49" charset="0"/>
                <a:cs typeface="Courier New" panose="02070309020205020404" pitchFamily="49" charset="0"/>
              </a:rPr>
              <a:t>: Sam Pepler &lt;</a:t>
            </a:r>
            <a:r>
              <a:rPr lang="de-DE" sz="1800" dirty="0" err="1">
                <a:latin typeface="Courier New" panose="02070309020205020404" pitchFamily="49" charset="0"/>
                <a:cs typeface="Courier New" panose="02070309020205020404" pitchFamily="49" charset="0"/>
              </a:rPr>
              <a:t>sam.pepler@stfc.ac.uk</a:t>
            </a:r>
            <a:r>
              <a:rPr lang="de-DE" sz="1800" dirty="0">
                <a:latin typeface="Courier New" panose="02070309020205020404" pitchFamily="49" charset="0"/>
                <a:cs typeface="Courier New" panose="02070309020205020404" pitchFamily="49" charset="0"/>
              </a:rPr>
              <a:t>&gt;</a:t>
            </a:r>
          </a:p>
          <a:p>
            <a:pPr marL="0" indent="0">
              <a:buNone/>
            </a:pPr>
            <a:r>
              <a:rPr lang="de-DE" sz="1800" dirty="0">
                <a:latin typeface="Courier New" panose="02070309020205020404" pitchFamily="49" charset="0"/>
                <a:cs typeface="Courier New" panose="02070309020205020404" pitchFamily="49" charset="0"/>
              </a:rPr>
              <a:t>Date:   Thu Feb 23 11:13:13 2017 +0000</a:t>
            </a:r>
          </a:p>
          <a:p>
            <a:pPr marL="0" indent="0">
              <a:buNone/>
            </a:pPr>
            <a:endParaRPr lang="de-DE" sz="1800" dirty="0">
              <a:latin typeface="Courier New" panose="02070309020205020404" pitchFamily="49" charset="0"/>
              <a:cs typeface="Courier New" panose="02070309020205020404" pitchFamily="49" charset="0"/>
            </a:endParaRPr>
          </a:p>
          <a:p>
            <a:pPr marL="0" indent="0">
              <a:buNone/>
            </a:pP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added</a:t>
            </a:r>
            <a:r>
              <a:rPr lang="de-DE" sz="1800" dirty="0">
                <a:latin typeface="Courier New" panose="02070309020205020404" pitchFamily="49" charset="0"/>
                <a:cs typeface="Courier New" panose="02070309020205020404" pitchFamily="49" charset="0"/>
              </a:rPr>
              <a:t> </a:t>
            </a:r>
            <a:r>
              <a:rPr lang="de-DE" sz="1800" dirty="0" err="1">
                <a:latin typeface="Courier New" panose="02070309020205020404" pitchFamily="49" charset="0"/>
                <a:cs typeface="Courier New" panose="02070309020205020404" pitchFamily="49" charset="0"/>
              </a:rPr>
              <a:t>hello</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3817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2700"/>
            <a:ext cx="8229600" cy="1143000"/>
          </a:xfrm>
        </p:spPr>
        <p:txBody>
          <a:bodyPr/>
          <a:lstStyle/>
          <a:p>
            <a:r>
              <a:rPr lang="en-US" dirty="0" smtClean="0"/>
              <a:t>Exercise</a:t>
            </a:r>
            <a:endParaRPr lang="en-US" dirty="0"/>
          </a:p>
        </p:txBody>
      </p:sp>
      <p:sp>
        <p:nvSpPr>
          <p:cNvPr id="3" name="Content Placeholder 2"/>
          <p:cNvSpPr>
            <a:spLocks noGrp="1"/>
          </p:cNvSpPr>
          <p:nvPr>
            <p:ph idx="1"/>
          </p:nvPr>
        </p:nvSpPr>
        <p:spPr>
          <a:xfrm>
            <a:off x="241300" y="3091046"/>
            <a:ext cx="8350250" cy="2950158"/>
          </a:xfrm>
        </p:spPr>
        <p:style>
          <a:lnRef idx="0">
            <a:schemeClr val="accent1"/>
          </a:lnRef>
          <a:fillRef idx="3">
            <a:schemeClr val="accent1"/>
          </a:fillRef>
          <a:effectRef idx="3">
            <a:schemeClr val="accent1"/>
          </a:effectRef>
          <a:fontRef idx="minor">
            <a:schemeClr val="lt1"/>
          </a:fontRef>
        </p:style>
        <p:txBody>
          <a:bodyPr>
            <a:normAutofit/>
          </a:bodyPr>
          <a:lstStyle/>
          <a:p>
            <a:r>
              <a:rPr lang="en-US" sz="2800" dirty="0" smtClean="0"/>
              <a:t>Make a new directory in your cloned repo and a new file containing a few lines of text. </a:t>
            </a:r>
          </a:p>
          <a:p>
            <a:r>
              <a:rPr lang="en-US" sz="2800" dirty="0" smtClean="0"/>
              <a:t>Add the file and directory to your local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add &lt;</a:t>
            </a:r>
            <a:r>
              <a:rPr lang="en-US" sz="2000" b="1" dirty="0" err="1">
                <a:solidFill>
                  <a:srgbClr val="FFFF00"/>
                </a:solidFill>
                <a:latin typeface="Courier New" panose="02070309020205020404" pitchFamily="49" charset="0"/>
                <a:cs typeface="Courier New" panose="02070309020205020404" pitchFamily="49" charset="0"/>
              </a:rPr>
              <a:t>newfile</a:t>
            </a:r>
            <a:r>
              <a:rPr lang="en-US" sz="2000" b="1" dirty="0">
                <a:solidFill>
                  <a:srgbClr val="FFFF00"/>
                </a:solidFill>
                <a:latin typeface="Courier New" panose="02070309020205020404" pitchFamily="49" charset="0"/>
                <a:cs typeface="Courier New" panose="02070309020205020404" pitchFamily="49" charset="0"/>
              </a:rPr>
              <a:t>&gt; &lt;</a:t>
            </a:r>
            <a:r>
              <a:rPr lang="en-US" sz="2000" b="1" dirty="0" err="1">
                <a:solidFill>
                  <a:srgbClr val="FFFF00"/>
                </a:solidFill>
                <a:latin typeface="Courier New" panose="02070309020205020404" pitchFamily="49" charset="0"/>
                <a:cs typeface="Courier New" panose="02070309020205020404" pitchFamily="49" charset="0"/>
              </a:rPr>
              <a:t>newdir</a:t>
            </a:r>
            <a:r>
              <a:rPr lang="en-US" sz="2000" b="1" dirty="0">
                <a:solidFill>
                  <a:srgbClr val="FFFF00"/>
                </a:solidFill>
                <a:latin typeface="Courier New" panose="02070309020205020404" pitchFamily="49" charset="0"/>
                <a:cs typeface="Courier New" panose="02070309020205020404" pitchFamily="49" charset="0"/>
              </a:rPr>
              <a:t>&gt;</a:t>
            </a:r>
          </a:p>
          <a:p>
            <a:r>
              <a:rPr lang="en-US" sz="2800" dirty="0" smtClean="0"/>
              <a:t>Commit the changes: </a:t>
            </a:r>
            <a:r>
              <a:rPr lang="en-GB" sz="2000" b="1" dirty="0">
                <a:solidFill>
                  <a:srgbClr val="FFFF00"/>
                </a:solidFill>
                <a:latin typeface="Courier New" panose="02070309020205020404" pitchFamily="49" charset="0"/>
                <a:cs typeface="Courier New" panose="02070309020205020404" pitchFamily="49" charset="0"/>
              </a:rPr>
              <a:t>$ git commit -m </a:t>
            </a:r>
            <a:r>
              <a:rPr lang="en-GB" sz="2000" b="1" dirty="0" smtClean="0">
                <a:solidFill>
                  <a:srgbClr val="FFFF00"/>
                </a:solidFill>
                <a:latin typeface="Courier New" panose="02070309020205020404" pitchFamily="49" charset="0"/>
                <a:cs typeface="Courier New" panose="02070309020205020404" pitchFamily="49" charset="0"/>
              </a:rPr>
              <a:t>'Add </a:t>
            </a:r>
            <a:r>
              <a:rPr lang="en-GB" sz="2000" b="1" dirty="0">
                <a:solidFill>
                  <a:srgbClr val="FFFF00"/>
                </a:solidFill>
                <a:latin typeface="Courier New" panose="02070309020205020404" pitchFamily="49" charset="0"/>
                <a:cs typeface="Courier New" panose="02070309020205020404" pitchFamily="49" charset="0"/>
              </a:rPr>
              <a:t>some test </a:t>
            </a:r>
            <a:r>
              <a:rPr lang="en-GB" sz="2000" b="1" dirty="0" smtClean="0">
                <a:solidFill>
                  <a:srgbClr val="FFFF00"/>
                </a:solidFill>
                <a:latin typeface="Courier New" panose="02070309020205020404" pitchFamily="49" charset="0"/>
                <a:cs typeface="Courier New" panose="02070309020205020404" pitchFamily="49" charset="0"/>
              </a:rPr>
              <a:t>files'</a:t>
            </a:r>
            <a:endParaRPr lang="en-US" sz="2000" b="1" dirty="0">
              <a:solidFill>
                <a:srgbClr val="FFFF00"/>
              </a:solidFill>
              <a:latin typeface="Courier New" panose="02070309020205020404" pitchFamily="49" charset="0"/>
              <a:cs typeface="Courier New" panose="02070309020205020404" pitchFamily="49" charset="0"/>
            </a:endParaRPr>
          </a:p>
          <a:p>
            <a:r>
              <a:rPr lang="en-US" sz="2800" dirty="0"/>
              <a:t>U</a:t>
            </a:r>
            <a:r>
              <a:rPr lang="en-US" sz="2800" dirty="0" smtClean="0"/>
              <a:t>pdate </a:t>
            </a:r>
            <a:r>
              <a:rPr lang="en-US" sz="2800" dirty="0" err="1" smtClean="0"/>
              <a:t>Github</a:t>
            </a:r>
            <a:r>
              <a:rPr lang="en-US" sz="2800" dirty="0" smtClean="0"/>
              <a:t> repo: </a:t>
            </a:r>
            <a:r>
              <a:rPr lang="en-US" sz="2000" b="1" dirty="0">
                <a:solidFill>
                  <a:srgbClr val="FFFF00"/>
                </a:solidFill>
                <a:latin typeface="Courier New" panose="02070309020205020404" pitchFamily="49" charset="0"/>
                <a:cs typeface="Courier New" panose="02070309020205020404" pitchFamily="49" charset="0"/>
              </a:rPr>
              <a:t>$ </a:t>
            </a:r>
            <a:r>
              <a:rPr lang="en-US" sz="2000" b="1" dirty="0" err="1">
                <a:solidFill>
                  <a:srgbClr val="FFFF00"/>
                </a:solidFill>
                <a:latin typeface="Courier New" panose="02070309020205020404" pitchFamily="49" charset="0"/>
                <a:cs typeface="Courier New" panose="02070309020205020404" pitchFamily="49" charset="0"/>
              </a:rPr>
              <a:t>git</a:t>
            </a:r>
            <a:r>
              <a:rPr lang="en-US" sz="2000" b="1" dirty="0">
                <a:solidFill>
                  <a:srgbClr val="FFFF00"/>
                </a:solidFill>
                <a:latin typeface="Courier New" panose="02070309020205020404" pitchFamily="49" charset="0"/>
                <a:cs typeface="Courier New" panose="02070309020205020404" pitchFamily="49" charset="0"/>
              </a:rPr>
              <a:t> push </a:t>
            </a:r>
          </a:p>
        </p:txBody>
      </p:sp>
      <p:sp>
        <p:nvSpPr>
          <p:cNvPr id="4" name="TextBox 3"/>
          <p:cNvSpPr txBox="1">
            <a:spLocks noChangeArrowheads="1"/>
          </p:cNvSpPr>
          <p:nvPr/>
        </p:nvSpPr>
        <p:spPr bwMode="auto">
          <a:xfrm>
            <a:off x="3175" y="1399138"/>
            <a:ext cx="9144000" cy="1631216"/>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wrap="square">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cd </a:t>
            </a:r>
            <a:endParaRPr lang="en-GB" sz="2000" dirty="0" smtClean="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lt1"/>
                </a:solidFill>
                <a:latin typeface="Courier New" panose="02070309020205020404" pitchFamily="49" charset="0"/>
                <a:ea typeface="+mn-ea"/>
                <a:cs typeface="Courier New" panose="02070309020205020404" pitchFamily="49" charset="0"/>
              </a:rPr>
              <a:t>@</a:t>
            </a:r>
            <a:r>
              <a:rPr lang="en-GB" sz="2000" dirty="0" err="1" smtClean="0">
                <a:solidFill>
                  <a:schemeClr val="lt1"/>
                </a:solidFill>
                <a:latin typeface="Courier New" panose="02070309020205020404" pitchFamily="49" charset="0"/>
                <a:ea typeface="+mn-ea"/>
                <a:cs typeface="Courier New" panose="02070309020205020404" pitchFamily="49" charset="0"/>
              </a:rPr>
              <a:t>github.com</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accent2">
                    <a:lumMod val="60000"/>
                    <a:lumOff val="40000"/>
                  </a:schemeClr>
                </a:solidFill>
                <a:latin typeface="Courier New" panose="02070309020205020404" pitchFamily="49" charset="0"/>
                <a:ea typeface="+mn-ea"/>
                <a:cs typeface="Courier New" panose="02070309020205020404" pitchFamily="49" charset="0"/>
              </a:rPr>
              <a:t>&lt;username&gt;</a:t>
            </a:r>
            <a:r>
              <a:rPr lang="en-GB" sz="2000" dirty="0" smtClean="0">
                <a:solidFill>
                  <a:schemeClr val="bg1"/>
                </a:solidFill>
                <a:latin typeface="Courier New" panose="02070309020205020404" pitchFamily="49" charset="0"/>
                <a:ea typeface="+mn-ea"/>
                <a:cs typeface="Courier New" panose="02070309020205020404" pitchFamily="49" charset="0"/>
              </a:rPr>
              <a:t>/</a:t>
            </a:r>
            <a:r>
              <a:rPr lang="en-GB" sz="2000" dirty="0" smtClean="0">
                <a:solidFill>
                  <a:schemeClr val="lt1"/>
                </a:solidFill>
                <a:latin typeface="Courier New" panose="02070309020205020404" pitchFamily="49" charset="0"/>
                <a:ea typeface="+mn-ea"/>
                <a:cs typeface="Courier New" panose="02070309020205020404" pitchFamily="49" charset="0"/>
              </a:rPr>
              <a:t>my-</a:t>
            </a:r>
            <a:r>
              <a:rPr lang="en-GB" sz="2000" dirty="0" err="1" smtClean="0">
                <a:solidFill>
                  <a:schemeClr val="lt1"/>
                </a:solidFill>
                <a:latin typeface="Courier New" panose="02070309020205020404" pitchFamily="49" charset="0"/>
                <a:ea typeface="+mn-ea"/>
                <a:cs typeface="Courier New" panose="02070309020205020404" pitchFamily="49" charset="0"/>
              </a:rPr>
              <a:t>isc</a:t>
            </a:r>
            <a:r>
              <a:rPr lang="en-GB" sz="2000" dirty="0" smtClean="0">
                <a:solidFill>
                  <a:schemeClr val="lt1"/>
                </a:solidFill>
                <a:latin typeface="Courier New" panose="02070309020205020404" pitchFamily="49" charset="0"/>
                <a:ea typeface="+mn-ea"/>
                <a:cs typeface="Courier New" panose="02070309020205020404" pitchFamily="49" charset="0"/>
              </a:rPr>
              <a:t>-work</a:t>
            </a: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5" name="Content Placeholder 2"/>
          <p:cNvSpPr txBox="1">
            <a:spLocks/>
          </p:cNvSpPr>
          <p:nvPr/>
        </p:nvSpPr>
        <p:spPr bwMode="auto">
          <a:xfrm>
            <a:off x="241300" y="766946"/>
            <a:ext cx="8470900" cy="571500"/>
          </a:xfrm>
          <a:prstGeom prst="rect">
            <a:avLst/>
          </a:prstGeom>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lt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lt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lt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r>
              <a:rPr lang="en-US" sz="2800" dirty="0" smtClean="0"/>
              <a:t>Clone the repository we made yesterday:  </a:t>
            </a:r>
          </a:p>
        </p:txBody>
      </p:sp>
    </p:spTree>
    <p:extLst>
      <p:ext uri="{BB962C8B-B14F-4D97-AF65-F5344CB8AC3E}">
        <p14:creationId xmlns:p14="http://schemas.microsoft.com/office/powerpoint/2010/main" val="195157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dirty="0">
                <a:latin typeface="Calibri" charset="0"/>
              </a:rPr>
              <a:t>Other tools in the Git ecosystem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txBox="1">
            <a:spLocks noChangeArrowheads="1"/>
          </p:cNvSpPr>
          <p:nvPr/>
        </p:nvSpPr>
        <p:spPr bwMode="auto">
          <a:xfrm>
            <a:off x="401638" y="918023"/>
            <a:ext cx="8353425" cy="471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sz="2500" dirty="0">
                <a:sym typeface="Courier New" charset="0"/>
              </a:rPr>
              <a:t>Full set of GUIs for interacting with local and remote repos.</a:t>
            </a:r>
          </a:p>
        </p:txBody>
      </p:sp>
      <p:sp>
        <p:nvSpPr>
          <p:cNvPr id="44034" name="Title 1"/>
          <p:cNvSpPr>
            <a:spLocks noGrp="1"/>
          </p:cNvSpPr>
          <p:nvPr>
            <p:ph type="title"/>
          </p:nvPr>
        </p:nvSpPr>
        <p:spPr>
          <a:xfrm>
            <a:off x="457200" y="-26988"/>
            <a:ext cx="8229600" cy="1143001"/>
          </a:xfrm>
        </p:spPr>
        <p:txBody>
          <a:bodyPr/>
          <a:lstStyle/>
          <a:p>
            <a:r>
              <a:rPr lang="en-GB" b="1" dirty="0">
                <a:latin typeface="Calibri" charset="0"/>
              </a:rPr>
              <a:t>git </a:t>
            </a:r>
            <a:r>
              <a:rPr lang="en-GB" b="1" dirty="0" err="1">
                <a:latin typeface="Calibri" charset="0"/>
              </a:rPr>
              <a:t>gui</a:t>
            </a:r>
            <a:endParaRPr lang="en-GB" b="1" dirty="0">
              <a:latin typeface="Calibri" charset="0"/>
            </a:endParaRPr>
          </a:p>
        </p:txBody>
      </p:sp>
      <p:pic>
        <p:nvPicPr>
          <p:cNvPr id="4" name="Picture 2"/>
          <p:cNvPicPr>
            <a:picLocks noChangeAspect="1" noChangeArrowheads="1"/>
          </p:cNvPicPr>
          <p:nvPr/>
        </p:nvPicPr>
        <p:blipFill>
          <a:blip r:embed="rId3"/>
          <a:srcRect l="6361" t="6516" r="25302" b="16758"/>
          <a:stretch>
            <a:fillRect/>
          </a:stretch>
        </p:blipFill>
        <p:spPr bwMode="auto">
          <a:xfrm>
            <a:off x="1083130" y="1609663"/>
            <a:ext cx="6990440" cy="4452089"/>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dirty="0" err="1">
                <a:latin typeface="Calibri" charset="0"/>
              </a:rPr>
              <a:t>TortoiseGIT</a:t>
            </a:r>
            <a:r>
              <a:rPr lang="en-GB" b="1" dirty="0">
                <a:latin typeface="Calibri" charset="0"/>
              </a:rPr>
              <a: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189150"/>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124723"/>
            <a:ext cx="8353425" cy="471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dirty="0">
                <a:sym typeface="Courier New" charset="0"/>
              </a:rPr>
              <a:t>Provides GUIs for adding/committing/changing - including a side-by-side diff…</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dirty="0">
                <a:latin typeface="Calibri" charset="0"/>
              </a:rPr>
              <a:t>The </a:t>
            </a:r>
            <a:r>
              <a:rPr lang="en-GB" b="1" i="1" dirty="0">
                <a:latin typeface="Calibri" charset="0"/>
              </a:rPr>
              <a:t>why</a:t>
            </a:r>
            <a:r>
              <a:rPr lang="en-GB" b="1" dirty="0">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dirty="0">
                <a:latin typeface="Calibri" charset="0"/>
              </a:rPr>
              <a:t>Using version control will </a:t>
            </a:r>
            <a:r>
              <a:rPr lang="en-GB" sz="2800" b="1" dirty="0">
                <a:latin typeface="Calibri" charset="0"/>
              </a:rPr>
              <a:t>save you time </a:t>
            </a:r>
            <a:r>
              <a:rPr lang="en-GB" sz="2800" dirty="0">
                <a:latin typeface="Calibri" charset="0"/>
              </a:rPr>
              <a:t>– </a:t>
            </a:r>
            <a:r>
              <a:rPr lang="en-GB" sz="2800" i="1" dirty="0">
                <a:latin typeface="Calibri" charset="0"/>
              </a:rPr>
              <a:t>No more accidentally deleting your workspace, or working on the wrong version of a file.</a:t>
            </a:r>
            <a:endParaRPr lang="en-GB" sz="2800" dirty="0">
              <a:latin typeface="Calibri" charset="0"/>
            </a:endParaRPr>
          </a:p>
          <a:p>
            <a:r>
              <a:rPr lang="en-GB" sz="2800" dirty="0">
                <a:latin typeface="Calibri" charset="0"/>
              </a:rPr>
              <a:t>It will </a:t>
            </a:r>
            <a:r>
              <a:rPr lang="en-GB" sz="2800" b="1" dirty="0">
                <a:latin typeface="Calibri" charset="0"/>
              </a:rPr>
              <a:t>make you a better programmer </a:t>
            </a:r>
            <a:r>
              <a:rPr lang="en-GB" sz="2800" dirty="0">
                <a:latin typeface="Calibri" charset="0"/>
              </a:rPr>
              <a:t>– </a:t>
            </a:r>
            <a:r>
              <a:rPr lang="en-GB" sz="2800" i="1" dirty="0">
                <a:latin typeface="Calibri" charset="0"/>
              </a:rPr>
              <a:t>It encourages good working practices: such as documenting change.</a:t>
            </a:r>
            <a:endParaRPr lang="en-GB" sz="2800" dirty="0">
              <a:latin typeface="Calibri" charset="0"/>
            </a:endParaRPr>
          </a:p>
          <a:p>
            <a:r>
              <a:rPr lang="en-GB" sz="2800" dirty="0">
                <a:latin typeface="Calibri" charset="0"/>
              </a:rPr>
              <a:t>It will help you </a:t>
            </a:r>
            <a:r>
              <a:rPr lang="en-GB" sz="2800" b="1" dirty="0">
                <a:latin typeface="Calibri" charset="0"/>
              </a:rPr>
              <a:t>collaborate more effectively </a:t>
            </a:r>
            <a:r>
              <a:rPr lang="en-GB" sz="2800" dirty="0">
                <a:latin typeface="Calibri" charset="0"/>
              </a:rPr>
              <a:t>– </a:t>
            </a:r>
            <a:r>
              <a:rPr lang="en-GB" sz="2800" i="1" dirty="0">
                <a:latin typeface="Calibri" charset="0"/>
              </a:rPr>
              <a:t>Others can access tagged releases of your code.</a:t>
            </a:r>
            <a:endParaRPr lang="en-GB" sz="2800" dirty="0">
              <a:latin typeface="Calibri" charset="0"/>
            </a:endParaRPr>
          </a:p>
          <a:p>
            <a:r>
              <a:rPr lang="en-GB" sz="2800" dirty="0">
                <a:latin typeface="Calibri" charset="0"/>
              </a:rPr>
              <a:t>It will </a:t>
            </a:r>
            <a:r>
              <a:rPr lang="en-GB" sz="2800" b="1" dirty="0">
                <a:latin typeface="Calibri" charset="0"/>
              </a:rPr>
              <a:t>boost your scientific integrity </a:t>
            </a:r>
            <a:r>
              <a:rPr lang="en-GB" sz="2800" dirty="0">
                <a:latin typeface="Calibri" charset="0"/>
              </a:rPr>
              <a:t>– </a:t>
            </a:r>
            <a:r>
              <a:rPr lang="en-GB" sz="2800" i="1" dirty="0">
                <a:latin typeface="Calibri" charset="0"/>
              </a:rPr>
              <a:t>Helping you document your work; aiding reproducibility. </a:t>
            </a:r>
            <a:endParaRPr lang="en-GB" sz="2800" dirty="0">
              <a:latin typeface="Calibri" charset="0"/>
            </a:endParaRPr>
          </a:p>
          <a:p>
            <a:r>
              <a:rPr lang="en-GB" sz="2800" dirty="0">
                <a:latin typeface="Calibri" charset="0"/>
              </a:rPr>
              <a:t>It will </a:t>
            </a:r>
            <a:r>
              <a:rPr lang="en-GB" sz="2800" b="1" dirty="0">
                <a:latin typeface="Calibri" charset="0"/>
              </a:rPr>
              <a:t>make you feel safe </a:t>
            </a:r>
            <a:r>
              <a:rPr lang="en-GB" sz="2800" dirty="0">
                <a:latin typeface="Calibri" charset="0"/>
              </a:rPr>
              <a:t>– </a:t>
            </a:r>
            <a:r>
              <a:rPr lang="en-GB" sz="2800" i="1" dirty="0">
                <a:latin typeface="Calibri" charset="0"/>
              </a:rPr>
              <a:t>No more waking up at 3 a.m. wondering if you backed up your work!</a:t>
            </a:r>
            <a:endParaRPr lang="en-GB" sz="2800"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dirty="0">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dirty="0">
                <a:latin typeface="Calibri" charset="0"/>
              </a:rPr>
              <a:t>An NCAS GitHub organisation has been set up.</a:t>
            </a:r>
          </a:p>
          <a:p>
            <a:pPr marL="0" indent="0">
              <a:buFont typeface="Arial" charset="0"/>
              <a:buNone/>
            </a:pPr>
            <a:r>
              <a:rPr lang="en-GB" dirty="0">
                <a:latin typeface="Calibri" charset="0"/>
              </a:rPr>
              <a:t>This allows repositories to be set up that where users could share code when it has become a more formal collaboration.</a:t>
            </a:r>
          </a:p>
          <a:p>
            <a:pPr marL="0" indent="0">
              <a:buFont typeface="Arial" charset="0"/>
              <a:buNone/>
            </a:pPr>
            <a:endParaRPr lang="en-GB" dirty="0">
              <a:latin typeface="Calibri" charset="0"/>
            </a:endParaRPr>
          </a:p>
          <a:p>
            <a:pPr marL="0" indent="0">
              <a:buFont typeface="Arial" charset="0"/>
              <a:buNone/>
            </a:pPr>
            <a:r>
              <a:rPr lang="en-GB" dirty="0">
                <a:latin typeface="Calibri" charset="0"/>
              </a:rPr>
              <a:t>If you want to become part of the NCAS GitHub please contact Ag, James or Dan and send them your GitHub account 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dirty="0">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dirty="0">
                <a:latin typeface="Calibri" charset="0"/>
              </a:rPr>
              <a:t>Git documentation:</a:t>
            </a:r>
          </a:p>
          <a:p>
            <a:pPr>
              <a:buFont typeface="Arial" charset="0"/>
              <a:buNone/>
            </a:pPr>
            <a:r>
              <a:rPr lang="en-GB" dirty="0">
                <a:latin typeface="Calibri" charset="0"/>
              </a:rPr>
              <a:t>	</a:t>
            </a:r>
            <a:r>
              <a:rPr lang="en-GB" dirty="0">
                <a:latin typeface="Calibri" charset="0"/>
                <a:hlinkClick r:id="rId2"/>
              </a:rPr>
              <a:t>http://git-scm.com/documentation</a:t>
            </a:r>
            <a:endParaRPr lang="en-GB" dirty="0">
              <a:latin typeface="Calibri" charset="0"/>
            </a:endParaRPr>
          </a:p>
          <a:p>
            <a:pPr>
              <a:buFont typeface="Arial" charset="0"/>
              <a:buNone/>
            </a:pPr>
            <a:r>
              <a:rPr lang="en-GB" dirty="0">
                <a:latin typeface="Calibri" charset="0"/>
              </a:rPr>
              <a:t>Nice Git reference:</a:t>
            </a:r>
          </a:p>
          <a:p>
            <a:pPr>
              <a:buFont typeface="Arial" charset="0"/>
              <a:buNone/>
            </a:pPr>
            <a:r>
              <a:rPr lang="en-GB" dirty="0">
                <a:latin typeface="Calibri" charset="0"/>
              </a:rPr>
              <a:t>	</a:t>
            </a:r>
            <a:r>
              <a:rPr lang="en-GB" dirty="0">
                <a:latin typeface="Calibri" charset="0"/>
                <a:hlinkClick r:id="rId3"/>
              </a:rPr>
              <a:t>http://gitref.org/</a:t>
            </a:r>
            <a:endParaRPr lang="en-GB" dirty="0">
              <a:latin typeface="Calibri" charset="0"/>
            </a:endParaRPr>
          </a:p>
          <a:p>
            <a:pPr>
              <a:buFont typeface="Arial" charset="0"/>
              <a:buNone/>
            </a:pPr>
            <a:r>
              <a:rPr lang="en-US" dirty="0">
                <a:latin typeface="Calibri" charset="0"/>
              </a:rPr>
              <a:t>GitHub: </a:t>
            </a:r>
          </a:p>
          <a:p>
            <a:pPr>
              <a:buFont typeface="Arial" charset="0"/>
              <a:buNone/>
            </a:pPr>
            <a:r>
              <a:rPr lang="en-US" dirty="0">
                <a:latin typeface="Calibri" charset="0"/>
              </a:rPr>
              <a:t>	</a:t>
            </a:r>
            <a:r>
              <a:rPr lang="en-US" dirty="0">
                <a:latin typeface="Calibri" charset="0"/>
                <a:hlinkClick r:id="rId4"/>
              </a:rPr>
              <a:t>http://github.com</a:t>
            </a:r>
            <a:r>
              <a:rPr lang="en-US" dirty="0">
                <a:latin typeface="Calibri" charset="0"/>
                <a:hlinkClick r:id="rId5"/>
              </a:rPr>
              <a:t>/</a:t>
            </a:r>
            <a:endParaRPr lang="en-GB" dirty="0">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dirty="0">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dirty="0">
                <a:latin typeface="Calibri" charset="0"/>
              </a:rPr>
              <a:t>There are many different Version Control tools:</a:t>
            </a:r>
          </a:p>
          <a:p>
            <a:r>
              <a:rPr lang="en-GB" b="1" dirty="0">
                <a:latin typeface="Calibri" charset="0"/>
              </a:rPr>
              <a:t>SVN</a:t>
            </a:r>
            <a:r>
              <a:rPr lang="en-GB" dirty="0">
                <a:latin typeface="Calibri" charset="0"/>
              </a:rPr>
              <a:t> (Subversion) is very popular and (relatively) easy to grasp; eclipsed by…</a:t>
            </a:r>
          </a:p>
          <a:p>
            <a:r>
              <a:rPr lang="en-GB" b="1" dirty="0">
                <a:latin typeface="Calibri" charset="0"/>
              </a:rPr>
              <a:t>Git, </a:t>
            </a:r>
            <a:r>
              <a:rPr lang="en-GB" dirty="0">
                <a:latin typeface="Calibri" charset="0"/>
              </a:rPr>
              <a:t>which is also:</a:t>
            </a:r>
          </a:p>
          <a:p>
            <a:pPr lvl="1"/>
            <a:r>
              <a:rPr lang="en-GB" dirty="0">
                <a:latin typeface="Calibri" charset="0"/>
              </a:rPr>
              <a:t>More useful for collaboration</a:t>
            </a:r>
          </a:p>
          <a:p>
            <a:pPr lvl="1"/>
            <a:r>
              <a:rPr lang="en-GB" dirty="0">
                <a:latin typeface="Calibri" charset="0"/>
              </a:rPr>
              <a:t>Distributed and </a:t>
            </a:r>
            <a:r>
              <a:rPr lang="en-GB" i="1" dirty="0">
                <a:latin typeface="Calibri" charset="0"/>
              </a:rPr>
              <a:t>fast</a:t>
            </a:r>
          </a:p>
          <a:p>
            <a:pPr lvl="1"/>
            <a:r>
              <a:rPr lang="en-GB" dirty="0">
                <a:latin typeface="Calibri" charset="0"/>
              </a:rPr>
              <a:t>Very well supported in terms of tooling</a:t>
            </a:r>
          </a:p>
          <a:p>
            <a:pPr lvl="1"/>
            <a:r>
              <a:rPr lang="en-GB" dirty="0">
                <a:latin typeface="Calibri" charset="0"/>
              </a:rPr>
              <a:t>Has free repository hosts  on the web (GitHub, </a:t>
            </a:r>
            <a:r>
              <a:rPr lang="en-GB" dirty="0" err="1">
                <a:latin typeface="Calibri" charset="0"/>
              </a:rPr>
              <a:t>BitBucket</a:t>
            </a:r>
            <a:r>
              <a:rPr lang="en-GB" dirty="0">
                <a:latin typeface="Calibri" charset="0"/>
              </a:rPr>
              <a:t> etc.,).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dirty="0">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dirty="0">
                <a:latin typeface="Calibri" charset="0"/>
              </a:rPr>
              <a:t>We would like to Acknowledge the following authors for some of the content presented here:</a:t>
            </a:r>
          </a:p>
          <a:p>
            <a:pPr>
              <a:buFont typeface="Arial" charset="0"/>
              <a:buNone/>
            </a:pPr>
            <a:endParaRPr lang="en-GB" sz="2400" dirty="0">
              <a:latin typeface="Calibri" charset="0"/>
            </a:endParaRPr>
          </a:p>
          <a:p>
            <a:pPr>
              <a:buFont typeface="Arial" charset="0"/>
              <a:buNone/>
            </a:pPr>
            <a:endParaRPr lang="en-GB" dirty="0">
              <a:latin typeface="Calibri" charset="0"/>
            </a:endParaRPr>
          </a:p>
          <a:p>
            <a:pPr>
              <a:buFont typeface="Arial" charset="0"/>
              <a:buNone/>
            </a:pPr>
            <a:r>
              <a:rPr lang="en-GB" sz="2400" i="1" dirty="0" smtClean="0">
                <a:latin typeface="Calibri" charset="0"/>
              </a:rPr>
              <a:t>"Introduction </a:t>
            </a:r>
            <a:r>
              <a:rPr lang="en-GB" sz="2400" i="1" dirty="0">
                <a:latin typeface="Calibri" charset="0"/>
              </a:rPr>
              <a:t>to </a:t>
            </a:r>
            <a:r>
              <a:rPr lang="en-GB" sz="2400" i="1" dirty="0" smtClean="0">
                <a:latin typeface="Calibri" charset="0"/>
              </a:rPr>
              <a:t>GIT".</a:t>
            </a:r>
            <a:r>
              <a:rPr lang="en-GB" sz="2400" dirty="0" smtClean="0">
                <a:latin typeface="Calibri" charset="0"/>
              </a:rPr>
              <a:t> </a:t>
            </a:r>
            <a:r>
              <a:rPr lang="en-GB" sz="2400" dirty="0">
                <a:latin typeface="Calibri" charset="0"/>
              </a:rPr>
              <a:t>Lukas </a:t>
            </a:r>
            <a:r>
              <a:rPr lang="en-GB" sz="2400" dirty="0" err="1">
                <a:latin typeface="Calibri" charset="0"/>
              </a:rPr>
              <a:t>Fittl</a:t>
            </a:r>
            <a:r>
              <a:rPr lang="en-GB" sz="2400" dirty="0">
                <a:latin typeface="Calibri" charset="0"/>
              </a:rPr>
              <a:t> (</a:t>
            </a:r>
            <a:r>
              <a:rPr lang="en-GB" sz="2400" dirty="0">
                <a:latin typeface="Calibri" charset="0"/>
                <a:hlinkClick r:id="rId2"/>
              </a:rPr>
              <a:t>http://fittl.com</a:t>
            </a:r>
            <a:r>
              <a:rPr lang="en-GB" sz="2400" dirty="0">
                <a:latin typeface="Calibri" charset="0"/>
              </a:rPr>
              <a:t>).</a:t>
            </a:r>
          </a:p>
          <a:p>
            <a:pPr>
              <a:buFont typeface="Arial" charset="0"/>
              <a:buNone/>
            </a:pPr>
            <a:r>
              <a:rPr lang="en-GB" sz="2400" dirty="0" smtClean="0">
                <a:latin typeface="Calibri" charset="0"/>
              </a:rPr>
              <a:t>"</a:t>
            </a:r>
            <a:r>
              <a:rPr lang="en-GB" sz="2400" i="1" dirty="0" smtClean="0">
                <a:latin typeface="Calibri" charset="0"/>
              </a:rPr>
              <a:t>Git </a:t>
            </a:r>
            <a:r>
              <a:rPr lang="en-GB" sz="2400" i="1" dirty="0">
                <a:latin typeface="Calibri" charset="0"/>
              </a:rPr>
              <a:t>and </a:t>
            </a:r>
            <a:r>
              <a:rPr lang="en-GB" sz="2400" i="1" dirty="0" smtClean="0">
                <a:latin typeface="Calibri" charset="0"/>
              </a:rPr>
              <a:t>GitHub</a:t>
            </a:r>
            <a:r>
              <a:rPr lang="en-GB" sz="2400" dirty="0" smtClean="0">
                <a:latin typeface="Calibri" charset="0"/>
              </a:rPr>
              <a:t>". </a:t>
            </a:r>
            <a:r>
              <a:rPr lang="en-GB" sz="2400" dirty="0">
                <a:latin typeface="Calibri" charset="0"/>
              </a:rPr>
              <a:t>Darren Oakley.</a:t>
            </a:r>
            <a:endParaRPr lang="en-GB" sz="3600" dirty="0">
              <a:latin typeface="Calibri" charset="0"/>
            </a:endParaRPr>
          </a:p>
          <a:p>
            <a:pPr>
              <a:buFont typeface="Arial" charset="0"/>
              <a:buNone/>
            </a:pPr>
            <a:endParaRPr lang="en-GB" dirty="0">
              <a:latin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dirty="0">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dirty="0">
                <a:latin typeface="Calibri" charset="0"/>
              </a:rPr>
              <a:t>Git is a </a:t>
            </a:r>
            <a:r>
              <a:rPr lang="en-GB" i="1" dirty="0">
                <a:latin typeface="Calibri" charset="0"/>
              </a:rPr>
              <a:t>distributed</a:t>
            </a:r>
            <a:r>
              <a:rPr lang="en-GB" dirty="0">
                <a:latin typeface="Calibri" charset="0"/>
              </a:rPr>
              <a:t> Version Control System (VCS):</a:t>
            </a:r>
          </a:p>
          <a:p>
            <a:r>
              <a:rPr lang="en-GB" dirty="0">
                <a:latin typeface="Calibri" charset="0"/>
              </a:rPr>
              <a:t>you store a complete copy of a repository within your working copy.</a:t>
            </a:r>
          </a:p>
          <a:p>
            <a:r>
              <a:rPr lang="en-GB" dirty="0">
                <a:latin typeface="Calibri" charset="0"/>
              </a:rPr>
              <a:t>this means you can work offline:</a:t>
            </a:r>
          </a:p>
          <a:p>
            <a:pPr lvl="1"/>
            <a:r>
              <a:rPr lang="en-GB" dirty="0">
                <a:latin typeface="Calibri" charset="0"/>
              </a:rPr>
              <a:t>there is no default </a:t>
            </a:r>
            <a:r>
              <a:rPr lang="en-GB" dirty="0" smtClean="0">
                <a:latin typeface="Calibri" charset="0"/>
              </a:rPr>
              <a:t>'central' </a:t>
            </a:r>
            <a:r>
              <a:rPr lang="en-GB" dirty="0">
                <a:latin typeface="Calibri" charset="0"/>
              </a:rPr>
              <a:t>server - if you want one, you (and your team) just nominate where it is - typically GitHub!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mn-lt"/>
                <a:hlinkClick r:id="rId4"/>
              </a:rPr>
              <a:t>https://github.com</a:t>
            </a:r>
            <a:r>
              <a:rPr lang="en-GB" dirty="0">
                <a:latin typeface="+mn-lt"/>
              </a:rPr>
              <a:t> </a:t>
            </a:r>
          </a:p>
          <a:p>
            <a:pPr algn="ctr"/>
            <a:r>
              <a:rPr lang="en-GB" dirty="0" smtClean="0">
                <a:latin typeface="+mn-lt"/>
              </a:rPr>
              <a:t>A service for hosting git repositories.</a:t>
            </a:r>
            <a:endParaRPr lang="en-GB"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dirty="0">
                <a:latin typeface="Calibri" charset="0"/>
              </a:rPr>
              <a:t>GitHub: repositories</a:t>
            </a:r>
            <a:r>
              <a:rPr lang="en-GB" sz="3200" dirty="0">
                <a:latin typeface="Calibri" charset="0"/>
              </a:rPr>
              <a:t> (public </a:t>
            </a:r>
            <a:r>
              <a:rPr lang="en-GB" sz="3200" i="1" dirty="0">
                <a:latin typeface="Calibri" charset="0"/>
              </a:rPr>
              <a:t>or </a:t>
            </a:r>
            <a:r>
              <a:rPr lang="en-GB" sz="3200" b="1" dirty="0">
                <a:latin typeface="Calibri" charset="0"/>
              </a:rPr>
              <a:t>private</a:t>
            </a:r>
            <a:r>
              <a:rPr lang="en-GB" sz="3200" dirty="0">
                <a:latin typeface="Calibri" charset="0"/>
              </a:rPr>
              <a:t>)</a:t>
            </a:r>
            <a:endParaRPr lang="en-GB" dirty="0">
              <a:latin typeface="Calibri" charset="0"/>
            </a:endParaRPr>
          </a:p>
        </p:txBody>
      </p:sp>
      <p:pic>
        <p:nvPicPr>
          <p:cNvPr id="11267"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537068" y="1383204"/>
            <a:ext cx="6096851" cy="4334480"/>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3736A5D0-76B6-4662-A043-28C0DDEBD04C}" vid="{B185B2AC-9719-4A75-B66D-4B9C9812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28106</TotalTime>
  <Words>1998</Words>
  <Application>Microsoft Office PowerPoint</Application>
  <PresentationFormat>On-screen Show (4:3)</PresentationFormat>
  <Paragraphs>286</Paragraphs>
  <Slides>40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MS PGothic</vt:lpstr>
      <vt:lpstr>Arial</vt:lpstr>
      <vt:lpstr>Calibri</vt:lpstr>
      <vt:lpstr>Courier</vt:lpstr>
      <vt:lpstr>Courier New</vt:lpstr>
      <vt:lpstr>Mangal</vt:lpstr>
      <vt:lpstr>UKRI-stfc-nerc-ceda-ncas-nceo-Presentation-Template</vt:lpstr>
      <vt:lpstr>Managing your code: quietly introducing Git - a friend for life Part 2</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Working with other people</vt:lpstr>
      <vt:lpstr>They commit their changes and push back to Github</vt:lpstr>
      <vt:lpstr>Black Bob downloads changes using git pull </vt:lpstr>
      <vt:lpstr>Black Bob looks at change log</vt:lpstr>
      <vt:lpstr>Exercise</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Godfrey, Tommy (STFC,RAL,RALSP)</cp:lastModifiedBy>
  <cp:revision>244</cp:revision>
  <dcterms:created xsi:type="dcterms:W3CDTF">2013-12-09T16:22:30Z</dcterms:created>
  <dcterms:modified xsi:type="dcterms:W3CDTF">2018-09-27T09:41:19Z</dcterms:modified>
</cp:coreProperties>
</file>