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4" r:id="rId1"/>
  </p:sldMasterIdLst>
  <p:notesMasterIdLst>
    <p:notesMasterId r:id="rId33"/>
  </p:notesMasterIdLst>
  <p:handoutMasterIdLst>
    <p:handoutMasterId r:id="rId34"/>
  </p:handoutMasterIdLst>
  <p:sldIdLst>
    <p:sldId id="628" r:id="rId2"/>
    <p:sldId id="626" r:id="rId3"/>
    <p:sldId id="570" r:id="rId4"/>
    <p:sldId id="571" r:id="rId5"/>
    <p:sldId id="572" r:id="rId6"/>
    <p:sldId id="573" r:id="rId7"/>
    <p:sldId id="574" r:id="rId8"/>
    <p:sldId id="575" r:id="rId9"/>
    <p:sldId id="526" r:id="rId10"/>
    <p:sldId id="578" r:id="rId11"/>
    <p:sldId id="576" r:id="rId12"/>
    <p:sldId id="577" r:id="rId13"/>
    <p:sldId id="579" r:id="rId14"/>
    <p:sldId id="622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1" r:id="rId26"/>
    <p:sldId id="593" r:id="rId27"/>
    <p:sldId id="594" r:id="rId28"/>
    <p:sldId id="625" r:id="rId29"/>
    <p:sldId id="623" r:id="rId30"/>
    <p:sldId id="624" r:id="rId31"/>
    <p:sldId id="627" r:id="rId3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66"/>
    <a:srgbClr val="A50021"/>
    <a:srgbClr val="FFFF00"/>
    <a:srgbClr val="00FF00"/>
    <a:srgbClr val="00CC99"/>
    <a:srgbClr val="00FF99"/>
    <a:srgbClr val="73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410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2904" y="-120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83D4FC1-402F-4323-975C-24D54305BF98}" type="datetimeFigureOut">
              <a:rPr lang="en-GB"/>
              <a:pPr>
                <a:defRPr/>
              </a:pPr>
              <a:t>20/11/2018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4540E11F-1785-427D-BF22-06C686E23D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568A32-7061-4524-9ED4-D4E622C55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F9DC5-3684-4131-81B4-8223FD2C4D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224DBB-1696-4A90-8BA5-455D0C97498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0CAEE-9874-4AC2-8F83-DFA5CF5AC6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2BC596-CD2D-45C5-947C-661FBCC98F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5FCEF4F-986C-4E4B-9DD4-72AC40E4A6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6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6214DB-C719-4881-8CF1-F21DC6B58C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8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411A87-FA29-4924-A750-14A0AA9ED5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0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F3A898F-F5B9-493F-A439-DA0B213910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3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CE5EE-4110-4BD8-834E-4B0E50858EC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5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0C719F-DADD-4688-9AEA-8D963FA6DA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7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F307DFC-33F5-47B8-872B-32538C61AC6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9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275A54-D693-4CA0-9230-1425413BAE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E9CE82-7E10-4886-ABA0-02BE3F5892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533018-96AB-4ECB-90B8-1EE2D9B996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5A82F60-DD58-487C-92CB-C044C3AAEE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26DBD-21A1-47E5-AF27-C7AD4ACFAE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BB609C4-0AA8-4B42-AE69-2250D4FDE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7857DD-2B56-4B1A-AD94-C4CC30FDE8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08209E-F9E3-42FC-A330-2D113F54A6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CDB05-7C3B-4F7C-8077-757C9D4C43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16971B-D947-4AAC-9E99-6E79380188E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7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2FF1E-C1D9-4B7E-8749-0CD1561A9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96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7E29B01-82FF-4821-8B9C-EE2D8CD31F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FB5CC7-2AFC-4D90-9B7F-E735CAE062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16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8B9E50-3285-4C42-855E-3458611A09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167DDB-9FE0-4431-8B65-5F62536D72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8281B8-6BC4-44AE-BA3E-C4569B3B300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AF1C95-307D-4FED-B65C-09813086C9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F6F37C-D299-41C8-B5A4-E8F8325E07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D15C8A-8695-4003-8DEC-927AE2FF1A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5E56E1-4D3B-42A4-AC3B-77DADD5006B9}" type="datetimeFigureOut">
              <a:rPr lang="en-GB"/>
              <a:pPr>
                <a:defRPr/>
              </a:pPr>
              <a:t>20/11/2018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5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248414-C57E-4C31-8217-6AFD1936160B}" type="datetimeFigureOut">
              <a:rPr lang="en-GB"/>
              <a:pPr>
                <a:defRPr/>
              </a:pPr>
              <a:t>20/11/2018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8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7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7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8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6000" smtClean="0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400" smtClean="0"/>
              <a:t>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5930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8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Retrieve values by putting key in []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546100" y="3592513"/>
            <a:ext cx="86661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 = {'Newton' : 1642, 'Darwin' : 1809}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3882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Create a dictionary by putting key:value pairs in {}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546100" y="3592513"/>
            <a:ext cx="86661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(birthdays['Newton'])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1642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46100" y="2185988"/>
            <a:ext cx="518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Retrieve values by putting key in []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Just like indexing strings and lists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547688" y="4602163"/>
            <a:ext cx="61134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Just like using a phonebook or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birthdays['Turing'] = 1612 </a:t>
            </a:r>
            <a:r>
              <a:rPr lang="en-US" altLang="en-US" sz="2400">
                <a:solidFill>
                  <a:srgbClr val="FFC000"/>
                </a:solidFill>
                <a:latin typeface="Courier New" panose="02070309020205020404" pitchFamily="49" charset="0"/>
              </a:rPr>
              <a:t># that's not right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44513" y="2109788"/>
            <a:ext cx="60880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birthdays['Turing'] = 1612 # that's not right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3895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Add another value by assigning to it</a:t>
            </a: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544513" y="2906713"/>
            <a:ext cx="8666162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birthdays['Turing'] = 1912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(birthdays)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{'Turing' : 1912, 'Newton' : 1642, 'Darwin' : 1809}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44513" y="2109788"/>
            <a:ext cx="60880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Overwrite value by assigning to it as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Note: entries are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 in any particular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latin typeface="Calibri" panose="020F0502020204030204" pitchFamily="34" charset="0"/>
              </a:rPr>
              <a:t>dictionary?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collection of key/value pairs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 bwMode="auto">
          <a:xfrm>
            <a:off x="3311525" y="2289175"/>
            <a:ext cx="2822575" cy="2765425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176713" y="3036888"/>
            <a:ext cx="287337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176713" y="2749550"/>
            <a:ext cx="287337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060825" y="41322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060825" y="3843338"/>
            <a:ext cx="288925" cy="2889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097463" y="3556000"/>
            <a:ext cx="288925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097463" y="3268663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48137" name="Straight Arrow Connector 10"/>
          <p:cNvCxnSpPr>
            <a:cxnSpLocks noChangeShapeType="1"/>
          </p:cNvCxnSpPr>
          <p:nvPr/>
        </p:nvCxnSpPr>
        <p:spPr bwMode="auto">
          <a:xfrm rot="10800000">
            <a:off x="3254375" y="2519363"/>
            <a:ext cx="10366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Straight Arrow Connector 11"/>
          <p:cNvCxnSpPr>
            <a:cxnSpLocks noChangeShapeType="1"/>
          </p:cNvCxnSpPr>
          <p:nvPr/>
        </p:nvCxnSpPr>
        <p:spPr bwMode="auto">
          <a:xfrm rot="10800000">
            <a:off x="3081338" y="3095625"/>
            <a:ext cx="120967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967038" y="4016375"/>
            <a:ext cx="1209675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3138488" y="4305300"/>
            <a:ext cx="1038225" cy="690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Straight Arrow Connector 18"/>
          <p:cNvCxnSpPr>
            <a:cxnSpLocks noChangeShapeType="1"/>
          </p:cNvCxnSpPr>
          <p:nvPr/>
        </p:nvCxnSpPr>
        <p:spPr bwMode="auto">
          <a:xfrm flipV="1">
            <a:off x="5270500" y="3036888"/>
            <a:ext cx="12096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Straight Arrow Connector 20"/>
          <p:cNvCxnSpPr>
            <a:cxnSpLocks noChangeShapeType="1"/>
          </p:cNvCxnSpPr>
          <p:nvPr/>
        </p:nvCxnSpPr>
        <p:spPr bwMode="auto">
          <a:xfrm>
            <a:off x="5270500" y="3671888"/>
            <a:ext cx="1152525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Text Box 2"/>
          <p:cNvSpPr txBox="1">
            <a:spLocks noChangeArrowheads="1"/>
          </p:cNvSpPr>
          <p:nvPr/>
        </p:nvSpPr>
        <p:spPr bwMode="auto">
          <a:xfrm>
            <a:off x="2144713" y="2230438"/>
            <a:ext cx="10525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'Turing'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4" name="Text Box 2"/>
          <p:cNvSpPr txBox="1">
            <a:spLocks noChangeArrowheads="1"/>
          </p:cNvSpPr>
          <p:nvPr/>
        </p:nvSpPr>
        <p:spPr bwMode="auto">
          <a:xfrm>
            <a:off x="1763713" y="4075113"/>
            <a:ext cx="11461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'Newton'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5" name="Text Box 2"/>
          <p:cNvSpPr txBox="1">
            <a:spLocks noChangeArrowheads="1"/>
          </p:cNvSpPr>
          <p:nvPr/>
        </p:nvSpPr>
        <p:spPr bwMode="auto">
          <a:xfrm>
            <a:off x="6596063" y="2806700"/>
            <a:ext cx="1111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'Darwin'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6" name="Text Box 2"/>
          <p:cNvSpPr txBox="1">
            <a:spLocks noChangeArrowheads="1"/>
          </p:cNvSpPr>
          <p:nvPr/>
        </p:nvSpPr>
        <p:spPr bwMode="auto">
          <a:xfrm>
            <a:off x="2297113" y="2865438"/>
            <a:ext cx="727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1912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7" name="Text Box 2"/>
          <p:cNvSpPr txBox="1">
            <a:spLocks noChangeArrowheads="1"/>
          </p:cNvSpPr>
          <p:nvPr/>
        </p:nvSpPr>
        <p:spPr bwMode="auto">
          <a:xfrm>
            <a:off x="2220913" y="4822825"/>
            <a:ext cx="86201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1642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8" name="Text Box 2"/>
          <p:cNvSpPr txBox="1">
            <a:spLocks noChangeArrowheads="1"/>
          </p:cNvSpPr>
          <p:nvPr/>
        </p:nvSpPr>
        <p:spPr bwMode="auto">
          <a:xfrm>
            <a:off x="6423025" y="4075113"/>
            <a:ext cx="8270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1809</a:t>
            </a:r>
            <a:endParaRPr lang="pt-BR" altLang="en-US" sz="2400">
              <a:latin typeface="Courier New" panose="02070309020205020404" pitchFamily="49" charset="0"/>
            </a:endParaRPr>
          </a:p>
        </p:txBody>
      </p:sp>
      <p:sp>
        <p:nvSpPr>
          <p:cNvPr id="48149" name="Text Box 4"/>
          <p:cNvSpPr txBox="1">
            <a:spLocks noChangeArrowheads="1"/>
          </p:cNvSpPr>
          <p:nvPr/>
        </p:nvSpPr>
        <p:spPr bwMode="auto">
          <a:xfrm>
            <a:off x="544513" y="773113"/>
            <a:ext cx="66151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Note: entries are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 in any particular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latin typeface="Calibri" panose="020F0502020204030204" pitchFamily="34" charset="0"/>
              </a:rPr>
              <a:t>before</a:t>
            </a:r>
            <a:r>
              <a:rPr lang="en-US" altLang="en-US" sz="2800">
                <a:latin typeface="Calibri" panose="020F0502020204030204" pitchFamily="34" charset="0"/>
              </a:rPr>
              <a:t> use</a:t>
            </a:r>
            <a:endParaRPr lang="en-US" altLang="en-US" sz="2800"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44513" y="2713038"/>
            <a:ext cx="55102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800">
                <a:latin typeface="Courier New" panose="02070309020205020404" pitchFamily="49" charset="0"/>
              </a:rPr>
              <a:t>in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6100" y="1570038"/>
            <a:ext cx="8666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birthdays['Nightingale']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bg2"/>
                </a:solidFill>
                <a:latin typeface="Courier New" panose="02070309020205020404" pitchFamily="49" charset="0"/>
              </a:rPr>
              <a:t>KeyError: 'Nightingale'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646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Key must be in dictionary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use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544513" y="3509963"/>
            <a:ext cx="8666162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'Nightingale'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False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'Darwin'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544513" y="2713038"/>
            <a:ext cx="55102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Test whether key is present using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in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0195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to loop over keys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6161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800">
              <a:solidFill>
                <a:srgbClr val="000000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46100" y="2255838"/>
            <a:ext cx="86661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name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birthdays: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...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(name, birthdays[name])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Newton 1642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Darwin 1809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Turing 1912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6161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to loop over keys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Unlike lists, where </a:t>
            </a: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  <a:ea typeface="Kai" charset="-122"/>
              </a:rPr>
              <a:t>for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  <a:ea typeface="Kai" charset="-122"/>
              </a:rPr>
              <a:t> loops over values</a:t>
            </a:r>
            <a:endParaRPr lang="en-US" altLang="en-US" sz="2800">
              <a:solidFill>
                <a:schemeClr val="bg2"/>
              </a:solidFill>
              <a:latin typeface="Kai" charset="-122"/>
              <a:ea typeface="Ka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107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.values(),.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(&lt;key&gt;, &lt;default&gt;)</a:t>
            </a:r>
            <a:r>
              <a:rPr lang="en-US" altLang="en-US" sz="22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567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36588" y="1763713"/>
            <a:ext cx="8666162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Keys are: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36588" y="1763713"/>
            <a:ext cx="8666162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 = {"name": "Sarah", "height": 2}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person.keys()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dict_keys(['name', 'height'])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person.values()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dict_values(['Sarah', 2])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person.setdefault('profession', 'Astrophysicist')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'Astrophysicist'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person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{'name': 'Sarah', 'height': 2,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'profession': 'Astrophysicist'}</a:t>
            </a:r>
            <a:endParaRPr lang="en-US" altLang="en-US" sz="2000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97567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Useful methods on dictionaries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.values(),.setdefault(&lt;key&gt;, &lt;default&gt;)</a:t>
            </a:r>
            <a:r>
              <a:rPr lang="en-US" altLang="en-US" sz="2200">
                <a:solidFill>
                  <a:schemeClr val="bg2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46100" y="2570163"/>
            <a:ext cx="866616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heights = {"Everest": 8848, "K2": 8611}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heights.items()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dict_items([('Everest', 8848), ('K2', 8611)])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</a:rPr>
              <a:t>for</a:t>
            </a:r>
            <a:r>
              <a:rPr lang="en-GB" altLang="en-US" sz="2000">
                <a:latin typeface="Courier New" panose="02070309020205020404" pitchFamily="49" charset="0"/>
              </a:rPr>
              <a:t> (mountain, height) </a:t>
            </a:r>
            <a:r>
              <a:rPr lang="en-GB" altLang="en-US" sz="2000" b="1">
                <a:latin typeface="Courier New" panose="02070309020205020404" pitchFamily="49" charset="0"/>
              </a:rPr>
              <a:t>in</a:t>
            </a:r>
            <a:r>
              <a:rPr lang="en-GB" altLang="en-US" sz="2000">
                <a:latin typeface="Courier New" panose="02070309020205020404" pitchFamily="49" charset="0"/>
              </a:rPr>
              <a:t> heights.items():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        </a:t>
            </a:r>
            <a:r>
              <a:rPr lang="en-GB" altLang="en-US" sz="2000" b="1">
                <a:latin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</a:rPr>
              <a:t>("{0} is {1}m high".format(mountain, height))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Everest is 8848m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K2 is 8611m high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546100" y="381000"/>
            <a:ext cx="859401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Useful methods on dictionaries: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returns a </a:t>
            </a:r>
            <a:r>
              <a:rPr lang="en-US" altLang="en-US" sz="2800" dirty="0" smtClean="0">
                <a:latin typeface="Calibri" panose="020F0502020204030204" pitchFamily="34" charset="0"/>
              </a:rPr>
              <a:t>sequence</a:t>
            </a:r>
            <a:r>
              <a:rPr lang="en-US" altLang="en-US" sz="2800" dirty="0" smtClean="0">
                <a:latin typeface="Calibri" panose="020F0502020204030204" pitchFamily="34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of tuples: 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key&gt;, &lt;value&gt;), (&lt;key&gt;, &lt;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&gt;), …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Immutable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Stored in order of entry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6763" y="4470400"/>
            <a:ext cx="2305050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Since Python 3.7 – before were unordered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49750" y="4586288"/>
            <a:ext cx="1497013" cy="157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45386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restrictions on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59896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What is a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dictionary?</a:t>
            </a:r>
            <a:endParaRPr lang="en-US" altLang="en-US" sz="280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A collection of key/value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Keys are: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Immutable – they </a:t>
            </a:r>
            <a:r>
              <a:rPr lang="en-US" altLang="en-US" sz="2800" i="1">
                <a:solidFill>
                  <a:srgbClr val="808080"/>
                </a:solidFill>
                <a:latin typeface="Calibri" panose="020F0502020204030204" pitchFamily="34" charset="0"/>
              </a:rPr>
              <a:t>cannot</a:t>
            </a: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 be changed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Unique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- Stored in order of entry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808080"/>
                </a:solidFill>
                <a:latin typeface="Calibri" panose="020F0502020204030204" pitchFamily="34" charset="0"/>
              </a:rPr>
              <a:t>No restrictions on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- Don't have to be immutable or unique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6100" y="773113"/>
            <a:ext cx="75930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a dictionary by putting key:value pairs in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4637</TotalTime>
  <Words>850</Words>
  <Application>Microsoft Office PowerPoint</Application>
  <PresentationFormat>Custom</PresentationFormat>
  <Paragraphs>172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PGothic</vt:lpstr>
      <vt:lpstr>MS PGothic</vt:lpstr>
      <vt:lpstr>Arial</vt:lpstr>
      <vt:lpstr>Arial Unicode MS</vt:lpstr>
      <vt:lpstr>Calibri</vt:lpstr>
      <vt:lpstr>Courier New</vt:lpstr>
      <vt:lpstr>Kai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Pamment, JA (Alison) Ms</cp:lastModifiedBy>
  <cp:revision>265</cp:revision>
  <cp:lastPrinted>1601-01-01T00:00:00Z</cp:lastPrinted>
  <dcterms:created xsi:type="dcterms:W3CDTF">2010-07-13T21:05:51Z</dcterms:created>
  <dcterms:modified xsi:type="dcterms:W3CDTF">2018-11-20T23:01:30Z</dcterms:modified>
</cp:coreProperties>
</file>