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75" r:id="rId3"/>
    <p:sldId id="298" r:id="rId4"/>
    <p:sldId id="256" r:id="rId5"/>
    <p:sldId id="280" r:id="rId6"/>
    <p:sldId id="281" r:id="rId7"/>
    <p:sldId id="282" r:id="rId8"/>
    <p:sldId id="283" r:id="rId9"/>
    <p:sldId id="284" r:id="rId10"/>
    <p:sldId id="285" r:id="rId11"/>
    <p:sldId id="286" r:id="rId12"/>
    <p:sldId id="287" r:id="rId13"/>
    <p:sldId id="299" r:id="rId14"/>
    <p:sldId id="288" r:id="rId15"/>
    <p:sldId id="289" r:id="rId16"/>
    <p:sldId id="300" r:id="rId17"/>
    <p:sldId id="290" r:id="rId18"/>
    <p:sldId id="292" r:id="rId19"/>
    <p:sldId id="294" r:id="rId20"/>
    <p:sldId id="295" r:id="rId21"/>
    <p:sldId id="301" r:id="rId22"/>
    <p:sldId id="296" r:id="rId23"/>
    <p:sldId id="273" r:id="rId24"/>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E0BF"/>
    <a:srgbClr val="F2F2F2"/>
    <a:srgbClr val="DCDCDC"/>
    <a:srgbClr val="DD1B06"/>
    <a:srgbClr val="FC9F1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65" autoAdjust="0"/>
  </p:normalViewPr>
  <p:slideViewPr>
    <p:cSldViewPr>
      <p:cViewPr varScale="1">
        <p:scale>
          <a:sx n="83" d="100"/>
          <a:sy n="83" d="100"/>
        </p:scale>
        <p:origin x="1026" y="72"/>
      </p:cViewPr>
      <p:guideLst>
        <p:guide orient="horz" pos="180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941E31-3E50-4177-983A-35774013B55C}" type="datetimeFigureOut">
              <a:rPr lang="zh-CN" altLang="en-US" smtClean="0"/>
              <a:pPr/>
              <a:t>2017/4/12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52989-CED1-4B43-9A14-D709EA46B4F5}" type="slidenum">
              <a:rPr lang="zh-CN" altLang="en-US" smtClean="0"/>
              <a:pPr/>
              <a:t>‹#›</a:t>
            </a:fld>
            <a:endParaRPr lang="zh-CN" altLang="en-US"/>
          </a:p>
        </p:txBody>
      </p:sp>
    </p:spTree>
    <p:extLst>
      <p:ext uri="{BB962C8B-B14F-4D97-AF65-F5344CB8AC3E}">
        <p14:creationId xmlns:p14="http://schemas.microsoft.com/office/powerpoint/2010/main" val="160303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Overview</a:t>
            </a:r>
            <a:r>
              <a:rPr lang="zh-CN" altLang="en-US" dirty="0"/>
              <a:t>：</a:t>
            </a:r>
            <a:endParaRPr lang="en-US" altLang="zh-CN" dirty="0"/>
          </a:p>
          <a:p>
            <a:r>
              <a:rPr lang="zh-CN" altLang="en-US" dirty="0"/>
              <a:t>特别适合建模</a:t>
            </a:r>
            <a:r>
              <a:rPr lang="zh-CN" altLang="en-US" b="1" dirty="0"/>
              <a:t>序列数据</a:t>
            </a:r>
            <a:r>
              <a:rPr lang="zh-CN" altLang="en-US" dirty="0"/>
              <a:t>，在这些方面应用广泛</a:t>
            </a:r>
            <a:endParaRPr lang="en-US" altLang="zh-CN" dirty="0"/>
          </a:p>
          <a:p>
            <a:endParaRPr lang="en-US" altLang="zh-CN" dirty="0"/>
          </a:p>
          <a:p>
            <a:r>
              <a:rPr lang="zh-CN" altLang="en-US" dirty="0"/>
              <a:t>模型比较：</a:t>
            </a:r>
            <a:endParaRPr lang="en-US" altLang="zh-CN" dirty="0"/>
          </a:p>
          <a:p>
            <a:r>
              <a:rPr lang="zh-CN" altLang="en-US" dirty="0"/>
              <a:t>左图：有限状态自动机，状态之间存在转移概率</a:t>
            </a:r>
            <a:endParaRPr lang="en-US" altLang="zh-CN" dirty="0"/>
          </a:p>
          <a:p>
            <a:r>
              <a:rPr lang="zh-CN" altLang="en-US" dirty="0"/>
              <a:t>右图：每个状态发射为任意观测值，给定观测序列，状态序列隐藏。</a:t>
            </a:r>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4</a:t>
            </a:fld>
            <a:endParaRPr lang="zh-CN" altLang="en-US"/>
          </a:p>
        </p:txBody>
      </p:sp>
    </p:spTree>
    <p:extLst>
      <p:ext uri="{BB962C8B-B14F-4D97-AF65-F5344CB8AC3E}">
        <p14:creationId xmlns:p14="http://schemas.microsoft.com/office/powerpoint/2010/main" val="197381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一个小例子</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被翻译为五个值，求解一个模型表示各翻译概率，其中有一些约束。</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于是最符合常识的模型是，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对已知的知识建模，对未知的不过任何假设</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最大熵原理的实质就是，在已知部分知识的前提下，关于未知分布最合理的推断就是符合已知知识最不确定或最随机的推断，</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这是我们可以作出的唯一不偏不倚的选择，任何其它的选择都意味着我们增加了其它的约束和假设，</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这些约束和假设根据我们掌握的信息无法作出</a:t>
            </a:r>
            <a:endParaRPr lang="zh-CN" altLang="en-US" dirty="0"/>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14</a:t>
            </a:fld>
            <a:endParaRPr lang="zh-CN" altLang="en-US"/>
          </a:p>
        </p:txBody>
      </p:sp>
    </p:spTree>
    <p:extLst>
      <p:ext uri="{BB962C8B-B14F-4D97-AF65-F5344CB8AC3E}">
        <p14:creationId xmlns:p14="http://schemas.microsoft.com/office/powerpoint/2010/main" val="416663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以上约束都是上下文无关的，我们也可以考虑上下文有关的，比如</a:t>
            </a:r>
            <a:endParaRPr lang="en-US" altLang="zh-CN" dirty="0"/>
          </a:p>
          <a:p>
            <a:r>
              <a:rPr lang="zh-CN" altLang="en-US" dirty="0"/>
              <a:t>当“</a:t>
            </a:r>
            <a:r>
              <a:rPr lang="en-US" altLang="zh-CN" dirty="0"/>
              <a:t>April </a:t>
            </a:r>
            <a:r>
              <a:rPr lang="zh-CN" altLang="en-US" dirty="0"/>
              <a:t>出现在</a:t>
            </a:r>
            <a:r>
              <a:rPr lang="en-US" altLang="zh-CN" dirty="0"/>
              <a:t>w</a:t>
            </a:r>
            <a:r>
              <a:rPr lang="zh-CN" altLang="en-US" dirty="0"/>
              <a:t>后是，</a:t>
            </a:r>
            <a:r>
              <a:rPr lang="en-US" altLang="zh-CN" dirty="0"/>
              <a:t>w</a:t>
            </a:r>
            <a:r>
              <a:rPr lang="zh-CN" altLang="en-US" dirty="0"/>
              <a:t>被翻译为</a:t>
            </a:r>
            <a:r>
              <a:rPr lang="en-US" altLang="zh-CN" dirty="0"/>
              <a:t>c</a:t>
            </a:r>
            <a:r>
              <a:rPr lang="zh-CN" altLang="en-US" dirty="0"/>
              <a:t>的概率是</a:t>
            </a:r>
            <a:r>
              <a:rPr lang="en-US" altLang="zh-CN" dirty="0"/>
              <a:t>9/10</a:t>
            </a:r>
          </a:p>
          <a:p>
            <a:endParaRPr lang="en-US" altLang="zh-CN" dirty="0"/>
          </a:p>
          <a:p>
            <a:r>
              <a:rPr lang="zh-CN" altLang="en-US" dirty="0"/>
              <a:t>于是使用一个指示函数来表示这个特征，这里我们称之为</a:t>
            </a:r>
            <a:r>
              <a:rPr lang="zh-CN" altLang="en-US" b="1" dirty="0">
                <a:solidFill>
                  <a:schemeClr val="tx1"/>
                </a:solidFill>
              </a:rPr>
              <a:t>特征</a:t>
            </a:r>
            <a:r>
              <a:rPr lang="zh-CN" altLang="en-US" dirty="0"/>
              <a:t>或者</a:t>
            </a:r>
            <a:r>
              <a:rPr lang="zh-CN" altLang="en-US" b="1" dirty="0"/>
              <a:t>特征函数，</a:t>
            </a:r>
            <a:endParaRPr lang="en-US" altLang="zh-CN" b="1" dirty="0"/>
          </a:p>
          <a:p>
            <a:r>
              <a:rPr lang="zh-CN" altLang="en-US" b="0" dirty="0"/>
              <a:t>特征</a:t>
            </a:r>
            <a:r>
              <a:rPr lang="en-US" altLang="zh-CN" b="0" dirty="0"/>
              <a:t>f</a:t>
            </a:r>
            <a:r>
              <a:rPr lang="zh-CN" altLang="en-US" b="0" dirty="0"/>
              <a:t>关于经验分布</a:t>
            </a:r>
            <a:r>
              <a:rPr lang="en-US" altLang="zh-CN" b="0" dirty="0"/>
              <a:t>p(</a:t>
            </a:r>
            <a:r>
              <a:rPr lang="en-US" altLang="zh-CN" b="0" dirty="0" err="1"/>
              <a:t>x,y</a:t>
            </a:r>
            <a:r>
              <a:rPr lang="en-US" altLang="zh-CN" b="0" dirty="0"/>
              <a:t>)</a:t>
            </a:r>
            <a:r>
              <a:rPr lang="zh-CN" altLang="en-US" b="0" dirty="0"/>
              <a:t>的的期望值，就是一个感兴趣的统计值  </a:t>
            </a:r>
            <a:r>
              <a:rPr lang="en-US" altLang="zh-CN" b="0" dirty="0"/>
              <a:t>-----------------</a:t>
            </a:r>
            <a:r>
              <a:rPr lang="zh-CN" altLang="en-US" b="0" dirty="0"/>
              <a:t>（</a:t>
            </a:r>
            <a:r>
              <a:rPr lang="en-US" altLang="zh-CN" b="0" dirty="0"/>
              <a:t>1</a:t>
            </a:r>
            <a:r>
              <a:rPr lang="zh-CN" altLang="en-US" b="0" dirty="0"/>
              <a:t>）</a:t>
            </a:r>
            <a:endParaRPr lang="en-US" altLang="zh-CN" b="0" dirty="0"/>
          </a:p>
          <a:p>
            <a:endParaRPr lang="en-US" altLang="zh-CN" dirty="0"/>
          </a:p>
          <a:p>
            <a:r>
              <a:rPr lang="zh-CN" altLang="en-US" dirty="0"/>
              <a:t>我们可以将任何样本的统计表示成一个适当的二值指示函数的期望值</a:t>
            </a:r>
            <a:endParaRPr lang="en-US" altLang="zh-CN" dirty="0"/>
          </a:p>
          <a:p>
            <a:endParaRPr lang="en-US" altLang="zh-CN" dirty="0"/>
          </a:p>
          <a:p>
            <a:r>
              <a:rPr lang="zh-CN" altLang="en-US" sz="1200" b="0" i="0" kern="1200" dirty="0">
                <a:solidFill>
                  <a:schemeClr val="tx1"/>
                </a:solidFill>
                <a:effectLst/>
                <a:latin typeface="+mn-lt"/>
                <a:ea typeface="+mn-ea"/>
                <a:cs typeface="+mn-cs"/>
              </a:rPr>
              <a:t>当我们发现一个统计量，我们觉得有用时，我们让模型去符合它（拟合），来利用这一重要性。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拟合过程通过约束模型</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分配给相应特征函数的期望值来实现。特征</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关于模型</a:t>
            </a:r>
            <a:r>
              <a:rPr lang="en-US" altLang="zh-CN" sz="1200" b="0" i="0" kern="1200" dirty="0">
                <a:solidFill>
                  <a:schemeClr val="tx1"/>
                </a:solidFill>
                <a:effectLst/>
                <a:latin typeface="+mn-lt"/>
                <a:ea typeface="+mn-ea"/>
                <a:cs typeface="+mn-cs"/>
              </a:rPr>
              <a:t>p(</a:t>
            </a:r>
            <a:r>
              <a:rPr lang="en-US" altLang="zh-CN" sz="1200" b="0" i="0" kern="1200" dirty="0" err="1">
                <a:solidFill>
                  <a:schemeClr val="tx1"/>
                </a:solidFill>
                <a:effectLst/>
                <a:latin typeface="+mn-lt"/>
                <a:ea typeface="+mn-ea"/>
                <a:cs typeface="+mn-cs"/>
              </a:rPr>
              <a:t>y|x</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的期望值是：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endParaRPr lang="en-US" altLang="zh-CN" dirty="0"/>
          </a:p>
          <a:p>
            <a:endParaRPr lang="en-US" altLang="zh-CN" dirty="0"/>
          </a:p>
          <a:p>
            <a:r>
              <a:rPr lang="zh-CN" altLang="en-US" sz="1200" b="0" i="0" kern="1200" dirty="0">
                <a:solidFill>
                  <a:schemeClr val="tx1"/>
                </a:solidFill>
                <a:effectLst/>
                <a:latin typeface="+mn-lt"/>
                <a:ea typeface="+mn-ea"/>
                <a:cs typeface="+mn-cs"/>
              </a:rPr>
              <a:t>这里，是</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在训练样本中的经验分布。我们约束这一期望值和训练样本中</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的期望值相同。那就要求：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endParaRPr lang="en-US" altLang="zh-CN" dirty="0"/>
          </a:p>
          <a:p>
            <a:r>
              <a:rPr lang="zh-CN" altLang="en-US" sz="1200" b="0" i="0" kern="1200" dirty="0">
                <a:solidFill>
                  <a:schemeClr val="tx1"/>
                </a:solidFill>
                <a:effectLst/>
                <a:latin typeface="+mn-lt"/>
                <a:ea typeface="+mn-ea"/>
                <a:cs typeface="+mn-cs"/>
              </a:rPr>
              <a:t>我们称（</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）为约束等式（</a:t>
            </a:r>
            <a:r>
              <a:rPr lang="en-US" altLang="zh-CN" sz="1200" b="0" i="0" kern="1200" dirty="0">
                <a:solidFill>
                  <a:schemeClr val="tx1"/>
                </a:solidFill>
                <a:effectLst/>
                <a:latin typeface="+mn-lt"/>
                <a:ea typeface="+mn-ea"/>
                <a:cs typeface="+mn-cs"/>
              </a:rPr>
              <a:t>constraint equation</a:t>
            </a:r>
            <a:r>
              <a:rPr lang="zh-CN" altLang="en-US" sz="1200" b="0" i="0" kern="1200" dirty="0">
                <a:solidFill>
                  <a:schemeClr val="tx1"/>
                </a:solidFill>
                <a:effectLst/>
                <a:latin typeface="+mn-lt"/>
                <a:ea typeface="+mn-ea"/>
                <a:cs typeface="+mn-cs"/>
              </a:rPr>
              <a:t>）或者简称约束（</a:t>
            </a:r>
            <a:r>
              <a:rPr lang="en-US" altLang="zh-CN" sz="1200" b="0" i="0" kern="1200" dirty="0">
                <a:solidFill>
                  <a:schemeClr val="tx1"/>
                </a:solidFill>
                <a:effectLst/>
                <a:latin typeface="+mn-lt"/>
                <a:ea typeface="+mn-ea"/>
                <a:cs typeface="+mn-cs"/>
              </a:rPr>
              <a:t>constraint</a:t>
            </a:r>
            <a:r>
              <a:rPr lang="zh-CN" altLang="en-US" sz="1200" b="0" i="0" kern="1200" dirty="0">
                <a:solidFill>
                  <a:schemeClr val="tx1"/>
                </a:solidFill>
                <a:effectLst/>
                <a:latin typeface="+mn-lt"/>
                <a:ea typeface="+mn-ea"/>
                <a:cs typeface="+mn-cs"/>
              </a:rPr>
              <a:t>）。我们只关注那么满足（</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）的模型，不再考虑那些和训练样本中特征</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频率不一致的模型</a:t>
            </a:r>
            <a:endParaRPr lang="zh-CN" altLang="en-US" dirty="0"/>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15</a:t>
            </a:fld>
            <a:endParaRPr lang="zh-CN" altLang="en-US"/>
          </a:p>
        </p:txBody>
      </p:sp>
    </p:spTree>
    <p:extLst>
      <p:ext uri="{BB962C8B-B14F-4D97-AF65-F5344CB8AC3E}">
        <p14:creationId xmlns:p14="http://schemas.microsoft.com/office/powerpoint/2010/main" val="1190071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两个问题：</a:t>
            </a:r>
            <a:endParaRPr lang="en-US" altLang="zh-CN" dirty="0" smtClean="0"/>
          </a:p>
          <a:p>
            <a:pPr marL="228600" indent="-228600">
              <a:buAutoNum type="arabicPeriod"/>
            </a:pPr>
            <a:r>
              <a:rPr lang="zh-CN" altLang="en-US" dirty="0" smtClean="0"/>
              <a:t>观测概率通常表示为离散字典上的多项分布，这种表示方式不太合适，不能表示交叉特征和互相依赖的特征。</a:t>
            </a:r>
            <a:endParaRPr lang="en-US" altLang="zh-CN" dirty="0" smtClean="0"/>
          </a:p>
          <a:p>
            <a:pPr marL="0" indent="0">
              <a:buNone/>
            </a:pPr>
            <a:r>
              <a:rPr lang="zh-CN" altLang="en-US" dirty="0" smtClean="0"/>
              <a:t>而且很多应用场景下观测变量不一定是可枚举的。</a:t>
            </a:r>
            <a:endParaRPr lang="en-US" altLang="zh-CN" dirty="0" smtClean="0"/>
          </a:p>
          <a:p>
            <a:pPr marL="0" indent="0">
              <a:buNone/>
            </a:pPr>
            <a:r>
              <a:rPr lang="en-US" altLang="zh-CN" dirty="0" smtClean="0"/>
              <a:t>2. </a:t>
            </a:r>
            <a:r>
              <a:rPr lang="zh-CN" altLang="en-US" dirty="0" smtClean="0"/>
              <a:t>一般情况下观测值已知，试图用一个生成的联合概率模型去解决条件概率问题。</a:t>
            </a:r>
            <a:endParaRPr lang="en-US" altLang="zh-CN" dirty="0"/>
          </a:p>
          <a:p>
            <a:endParaRPr lang="en-US" altLang="zh-CN" dirty="0" smtClean="0"/>
          </a:p>
          <a:p>
            <a:r>
              <a:rPr lang="zh-CN" altLang="en-US" dirty="0" smtClean="0"/>
              <a:t>本文提出一个条件概率模型，表示给定前一个状态和观测值的</a:t>
            </a:r>
            <a:r>
              <a:rPr lang="en-US" altLang="zh-CN" dirty="0" smtClean="0"/>
              <a:t>……</a:t>
            </a:r>
            <a:r>
              <a:rPr lang="zh-CN" altLang="en-US" dirty="0" smtClean="0"/>
              <a:t>，如右图</a:t>
            </a:r>
            <a:endParaRPr lang="zh-CN" altLang="en-US" dirty="0"/>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17</a:t>
            </a:fld>
            <a:endParaRPr lang="zh-CN" altLang="en-US"/>
          </a:p>
        </p:txBody>
      </p:sp>
    </p:spTree>
    <p:extLst>
      <p:ext uri="{BB962C8B-B14F-4D97-AF65-F5344CB8AC3E}">
        <p14:creationId xmlns:p14="http://schemas.microsoft.com/office/powerpoint/2010/main" val="3982888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新模型中，转移概率和发射概率被合并为一个概率</a:t>
            </a:r>
            <a:endParaRPr lang="en-US" altLang="zh-CN" dirty="0" smtClean="0"/>
          </a:p>
          <a:p>
            <a:endParaRPr lang="en-US" altLang="zh-CN" dirty="0" smtClean="0"/>
          </a:p>
          <a:p>
            <a:r>
              <a:rPr lang="zh-CN" altLang="en-US" dirty="0" smtClean="0"/>
              <a:t>于是，在</a:t>
            </a:r>
            <a:r>
              <a:rPr lang="en-US" altLang="zh-CN" dirty="0" smtClean="0"/>
              <a:t>Viterbi</a:t>
            </a:r>
            <a:r>
              <a:rPr lang="zh-CN" altLang="en-US" dirty="0" smtClean="0"/>
              <a:t>算法中，相应作出改变</a:t>
            </a:r>
            <a:endParaRPr lang="en-US" altLang="zh-CN" dirty="0" smtClean="0"/>
          </a:p>
          <a:p>
            <a:endParaRPr lang="en-US" altLang="zh-CN" dirty="0" smtClean="0"/>
          </a:p>
          <a:p>
            <a:r>
              <a:rPr lang="zh-CN" altLang="en-US" dirty="0" smtClean="0"/>
              <a:t>文中的条件概率是用最大熵来建模，所以也是一个指数模型</a:t>
            </a:r>
            <a:endParaRPr lang="en-US" altLang="zh-CN" dirty="0" smtClean="0"/>
          </a:p>
          <a:p>
            <a:endParaRPr lang="en-US" altLang="zh-CN" dirty="0" smtClean="0"/>
          </a:p>
          <a:p>
            <a:r>
              <a:rPr lang="zh-CN" altLang="en-US" dirty="0" smtClean="0"/>
              <a:t>首先，定义了</a:t>
            </a:r>
            <a:r>
              <a:rPr lang="en-US" altLang="zh-CN" dirty="0" smtClean="0"/>
              <a:t>n</a:t>
            </a:r>
            <a:r>
              <a:rPr lang="zh-CN" altLang="en-US" dirty="0" smtClean="0"/>
              <a:t>个特征，比如 观测量是单词“</a:t>
            </a:r>
            <a:r>
              <a:rPr lang="en-US" altLang="zh-CN" dirty="0" smtClean="0"/>
              <a:t>apple</a:t>
            </a:r>
            <a:r>
              <a:rPr lang="zh-CN" altLang="en-US" dirty="0" smtClean="0"/>
              <a:t>”，观测量是大写字母，</a:t>
            </a:r>
            <a:endParaRPr lang="en-US" altLang="zh-CN" dirty="0" smtClean="0"/>
          </a:p>
          <a:p>
            <a:r>
              <a:rPr lang="zh-CN" altLang="en-US" dirty="0" smtClean="0"/>
              <a:t>对于一个特定的</a:t>
            </a:r>
            <a:r>
              <a:rPr lang="en-US" altLang="zh-CN" dirty="0" smtClean="0"/>
              <a:t>s’</a:t>
            </a:r>
            <a:r>
              <a:rPr lang="zh-CN" altLang="en-US" dirty="0" smtClean="0"/>
              <a:t>和一个特定的特征，可以写出其特征函数</a:t>
            </a:r>
            <a:endParaRPr lang="en-US" altLang="zh-CN" dirty="0" smtClean="0"/>
          </a:p>
          <a:p>
            <a:r>
              <a:rPr lang="zh-CN" altLang="en-US" dirty="0" smtClean="0"/>
              <a:t>然后对于每个</a:t>
            </a:r>
            <a:r>
              <a:rPr lang="en-US" altLang="zh-CN" dirty="0" smtClean="0"/>
              <a:t>s</a:t>
            </a:r>
            <a:r>
              <a:rPr lang="zh-CN" altLang="en-US" dirty="0" smtClean="0"/>
              <a:t>’和一个特征，因为训练样本的特征函数期望值等于模型的特征函数期望值这个约束，写出等式</a:t>
            </a:r>
            <a:endParaRPr lang="zh-CN" altLang="en-US" dirty="0"/>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18</a:t>
            </a:fld>
            <a:endParaRPr lang="zh-CN" altLang="en-US"/>
          </a:p>
        </p:txBody>
      </p:sp>
    </p:spTree>
    <p:extLst>
      <p:ext uri="{BB962C8B-B14F-4D97-AF65-F5344CB8AC3E}">
        <p14:creationId xmlns:p14="http://schemas.microsoft.com/office/powerpoint/2010/main" val="2740561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左图是参数估计的整体过程：</a:t>
            </a:r>
            <a:endParaRPr lang="en-US" altLang="zh-CN" dirty="0" smtClean="0"/>
          </a:p>
          <a:p>
            <a:pPr marL="228600" indent="-228600">
              <a:buAutoNum type="arabicPeriod"/>
            </a:pPr>
            <a:r>
              <a:rPr lang="zh-CN" altLang="en-US" dirty="0" smtClean="0"/>
              <a:t>输入是观测值</a:t>
            </a:r>
            <a:r>
              <a:rPr lang="en-US" altLang="zh-CN" dirty="0" smtClean="0"/>
              <a:t>o</a:t>
            </a:r>
            <a:r>
              <a:rPr lang="zh-CN" altLang="en-US" dirty="0" smtClean="0"/>
              <a:t>和对应的标记</a:t>
            </a:r>
            <a:r>
              <a:rPr lang="en-US" altLang="zh-CN" dirty="0" smtClean="0"/>
              <a:t>I</a:t>
            </a:r>
            <a:r>
              <a:rPr lang="zh-CN" altLang="en-US" dirty="0" smtClean="0"/>
              <a:t>，以及带有标记的状态（隐含了转移概率），还有一系列的特征，</a:t>
            </a:r>
            <a:endParaRPr lang="en-US" altLang="zh-CN" dirty="0" smtClean="0"/>
          </a:p>
          <a:p>
            <a:pPr marL="228600" indent="-228600">
              <a:buAutoNum type="arabicPeriod"/>
            </a:pPr>
            <a:r>
              <a:rPr lang="zh-CN" altLang="en-US" dirty="0" smtClean="0"/>
              <a:t>当状态序列和标签序列对应不明确时，使用下面步骤</a:t>
            </a:r>
            <a:endParaRPr lang="en-US" altLang="zh-CN" dirty="0" smtClean="0"/>
          </a:p>
          <a:p>
            <a:pPr marL="228600" indent="-228600">
              <a:buAutoNum type="arabicPeriod"/>
            </a:pPr>
            <a:r>
              <a:rPr lang="zh-CN" altLang="en-US" dirty="0" smtClean="0"/>
              <a:t>对于每一对（</a:t>
            </a:r>
            <a:r>
              <a:rPr lang="en-US" altLang="zh-CN" dirty="0" err="1" smtClean="0"/>
              <a:t>s,o</a:t>
            </a:r>
            <a:r>
              <a:rPr lang="zh-CN" altLang="en-US" dirty="0" smtClean="0"/>
              <a:t>）</a:t>
            </a:r>
            <a:r>
              <a:rPr lang="en-US" altLang="zh-CN" dirty="0" smtClean="0"/>
              <a:t>,</a:t>
            </a:r>
            <a:r>
              <a:rPr lang="zh-CN" altLang="en-US" dirty="0" smtClean="0"/>
              <a:t>都和对应的</a:t>
            </a:r>
            <a:r>
              <a:rPr lang="en-US" altLang="zh-CN" dirty="0" smtClean="0"/>
              <a:t>s’</a:t>
            </a:r>
            <a:r>
              <a:rPr lang="zh-CN" altLang="en-US" dirty="0" smtClean="0"/>
              <a:t>组成一个训练数据。</a:t>
            </a:r>
            <a:endParaRPr lang="en-US" altLang="zh-CN" dirty="0" smtClean="0"/>
          </a:p>
          <a:p>
            <a:pPr marL="228600" indent="-228600">
              <a:buAutoNum type="arabicPeriod"/>
            </a:pPr>
            <a:r>
              <a:rPr lang="zh-CN" altLang="en-US" dirty="0" smtClean="0"/>
              <a:t>对于每一个</a:t>
            </a:r>
            <a:r>
              <a:rPr lang="en-US" altLang="zh-CN" dirty="0" smtClean="0"/>
              <a:t>s’,</a:t>
            </a:r>
            <a:r>
              <a:rPr lang="zh-CN" altLang="en-US" dirty="0" smtClean="0"/>
              <a:t>运用</a:t>
            </a:r>
            <a:r>
              <a:rPr lang="en-US" altLang="zh-CN" dirty="0" smtClean="0"/>
              <a:t>GIS</a:t>
            </a:r>
            <a:r>
              <a:rPr lang="zh-CN" altLang="en-US" dirty="0" smtClean="0"/>
              <a:t>算法求解</a:t>
            </a:r>
            <a:endParaRPr lang="en-US" altLang="zh-CN" dirty="0" smtClean="0"/>
          </a:p>
          <a:p>
            <a:pPr marL="228600" indent="-228600">
              <a:buAutoNum type="arabicPeriod"/>
            </a:pPr>
            <a:r>
              <a:rPr lang="zh-CN" altLang="en-US" dirty="0" smtClean="0"/>
              <a:t>输出一个最大熵马尔科夫模型，能预测观测序列的标记。</a:t>
            </a:r>
            <a:endParaRPr lang="en-US" altLang="zh-CN" dirty="0" smtClean="0"/>
          </a:p>
          <a:p>
            <a:pPr marL="228600" indent="-228600">
              <a:buAutoNum type="arabicPeriod"/>
            </a:pPr>
            <a:endParaRPr lang="en-US" altLang="zh-CN" dirty="0" smtClean="0"/>
          </a:p>
          <a:p>
            <a:pPr marL="0" indent="0">
              <a:buNone/>
            </a:pPr>
            <a:r>
              <a:rPr lang="zh-CN" altLang="en-US" dirty="0" smtClean="0"/>
              <a:t>右图</a:t>
            </a:r>
            <a:r>
              <a:rPr lang="en-US" altLang="zh-CN" dirty="0" smtClean="0"/>
              <a:t>GIS</a:t>
            </a:r>
            <a:r>
              <a:rPr lang="zh-CN" altLang="en-US" dirty="0" smtClean="0"/>
              <a:t>算法</a:t>
            </a:r>
            <a:endParaRPr lang="en-US" altLang="zh-CN" dirty="0" smtClean="0"/>
          </a:p>
          <a:p>
            <a:pPr marL="228600" indent="-228600">
              <a:buAutoNum type="arabicPeriod"/>
            </a:pPr>
            <a:r>
              <a:rPr lang="zh-CN" altLang="en-US" dirty="0" smtClean="0"/>
              <a:t>求解训练样本中特征函数期望值</a:t>
            </a:r>
            <a:endParaRPr lang="en-US" altLang="zh-CN" dirty="0" smtClean="0"/>
          </a:p>
          <a:p>
            <a:pPr marL="228600" indent="-228600">
              <a:buAutoNum type="arabicPeriod"/>
            </a:pPr>
            <a:r>
              <a:rPr lang="zh-CN" altLang="en-US" dirty="0" smtClean="0"/>
              <a:t>初始迭代前假设模型为均匀分布</a:t>
            </a:r>
            <a:endParaRPr lang="en-US" altLang="zh-CN" dirty="0" smtClean="0"/>
          </a:p>
          <a:p>
            <a:pPr marL="228600" indent="-228600">
              <a:buAutoNum type="arabicPeriod"/>
            </a:pPr>
            <a:r>
              <a:rPr lang="zh-CN" altLang="en-US" dirty="0" smtClean="0"/>
              <a:t>利用当前参数，得到当前模型的特征函数期望值</a:t>
            </a:r>
            <a:endParaRPr lang="en-US" altLang="zh-CN" dirty="0" smtClean="0"/>
          </a:p>
          <a:p>
            <a:pPr marL="228600" indent="-228600">
              <a:buAutoNum type="arabicPeriod"/>
            </a:pPr>
            <a:r>
              <a:rPr lang="zh-CN" altLang="en-US" dirty="0" smtClean="0"/>
              <a:t>为了满足约束，修正参数</a:t>
            </a:r>
            <a:endParaRPr lang="en-US" altLang="zh-CN" dirty="0" smtClean="0"/>
          </a:p>
          <a:p>
            <a:pPr marL="228600" indent="-228600">
              <a:buAutoNum type="arabicPeriod"/>
            </a:pPr>
            <a:r>
              <a:rPr lang="zh-CN" altLang="en-US" dirty="0" smtClean="0"/>
              <a:t>重复步骤</a:t>
            </a:r>
            <a:r>
              <a:rPr lang="en-US" altLang="zh-CN" dirty="0" smtClean="0"/>
              <a:t>3</a:t>
            </a:r>
            <a:r>
              <a:rPr lang="zh-CN" altLang="en-US" dirty="0" smtClean="0"/>
              <a:t>知道收敛</a:t>
            </a:r>
            <a:endParaRPr lang="zh-CN" altLang="en-US" dirty="0"/>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19</a:t>
            </a:fld>
            <a:endParaRPr lang="zh-CN" altLang="en-US"/>
          </a:p>
        </p:txBody>
      </p:sp>
    </p:spTree>
    <p:extLst>
      <p:ext uri="{BB962C8B-B14F-4D97-AF65-F5344CB8AC3E}">
        <p14:creationId xmlns:p14="http://schemas.microsoft.com/office/powerpoint/2010/main" val="2688720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本文实验数据集是来自</a:t>
            </a:r>
            <a:r>
              <a:rPr lang="en-US" altLang="zh-CN" dirty="0" smtClean="0"/>
              <a:t>7</a:t>
            </a:r>
            <a:r>
              <a:rPr lang="zh-CN" altLang="en-US" dirty="0" smtClean="0"/>
              <a:t>个新闻组的</a:t>
            </a:r>
            <a:r>
              <a:rPr lang="en-US" altLang="zh-CN" dirty="0" smtClean="0"/>
              <a:t>38</a:t>
            </a:r>
            <a:r>
              <a:rPr lang="zh-CN" altLang="en-US" dirty="0" smtClean="0"/>
              <a:t>个</a:t>
            </a:r>
            <a:r>
              <a:rPr lang="en-US" altLang="zh-CN" dirty="0" smtClean="0"/>
              <a:t>FAQ</a:t>
            </a:r>
            <a:r>
              <a:rPr lang="zh-CN" altLang="en-US" dirty="0" smtClean="0"/>
              <a:t>文件，整理之后格式如左上图</a:t>
            </a:r>
            <a:endParaRPr lang="en-US" altLang="zh-CN" dirty="0" smtClean="0"/>
          </a:p>
          <a:p>
            <a:endParaRPr lang="en-US" altLang="zh-CN" dirty="0" smtClean="0"/>
          </a:p>
          <a:p>
            <a:r>
              <a:rPr lang="zh-CN" altLang="en-US" dirty="0" smtClean="0"/>
              <a:t>右上角是</a:t>
            </a:r>
            <a:r>
              <a:rPr lang="en-US" altLang="zh-CN" dirty="0" smtClean="0"/>
              <a:t>24</a:t>
            </a:r>
            <a:r>
              <a:rPr lang="zh-CN" altLang="en-US" dirty="0" smtClean="0"/>
              <a:t>个特征</a:t>
            </a:r>
            <a:endParaRPr lang="en-US" altLang="zh-CN" dirty="0" smtClean="0"/>
          </a:p>
          <a:p>
            <a:endParaRPr lang="en-US" altLang="zh-CN" dirty="0" smtClean="0"/>
          </a:p>
          <a:p>
            <a:r>
              <a:rPr lang="zh-CN" altLang="en-US" dirty="0" smtClean="0"/>
              <a:t>下面是实验结果，指标有三个，其中</a:t>
            </a:r>
            <a:endParaRPr lang="en-US" altLang="zh-CN" dirty="0" smtClean="0"/>
          </a:p>
          <a:p>
            <a:r>
              <a:rPr lang="en-US" altLang="zh-CN" dirty="0" smtClean="0"/>
              <a:t>COAP</a:t>
            </a:r>
            <a:r>
              <a:rPr lang="zh-CN" altLang="en-US" dirty="0" smtClean="0"/>
              <a:t>是共生协议概率来反映片段边界被识别而忽略片段的标签</a:t>
            </a:r>
            <a:endParaRPr lang="en-US" altLang="zh-CN" dirty="0" smtClean="0"/>
          </a:p>
          <a:p>
            <a:r>
              <a:rPr lang="en-US" altLang="zh-CN" dirty="0" smtClean="0"/>
              <a:t>SP</a:t>
            </a:r>
            <a:r>
              <a:rPr lang="zh-CN" altLang="en-US" dirty="0" smtClean="0"/>
              <a:t>和</a:t>
            </a:r>
            <a:r>
              <a:rPr lang="en-US" altLang="zh-CN" dirty="0" smtClean="0"/>
              <a:t>SR</a:t>
            </a:r>
            <a:r>
              <a:rPr lang="zh-CN" altLang="en-US" dirty="0" smtClean="0"/>
              <a:t>就是准确率与召回率</a:t>
            </a:r>
            <a:endParaRPr lang="en-US" altLang="zh-CN" dirty="0" smtClean="0"/>
          </a:p>
          <a:p>
            <a:endParaRPr lang="en-US" altLang="zh-CN" dirty="0" smtClean="0"/>
          </a:p>
          <a:p>
            <a:r>
              <a:rPr lang="en-US" altLang="zh-CN" dirty="0" smtClean="0"/>
              <a:t>ME-Stateless</a:t>
            </a:r>
            <a:r>
              <a:rPr lang="zh-CN" altLang="en-US" dirty="0" smtClean="0"/>
              <a:t>：最大熵分类器，独立考虑每一行，不考虑行之间依赖关系</a:t>
            </a:r>
            <a:endParaRPr lang="en-US" altLang="zh-CN" dirty="0" smtClean="0"/>
          </a:p>
          <a:p>
            <a:r>
              <a:rPr lang="en-US" altLang="zh-CN" dirty="0" err="1" smtClean="0"/>
              <a:t>TokenHMM</a:t>
            </a:r>
            <a:r>
              <a:rPr lang="zh-CN" altLang="en-US" dirty="0" smtClean="0"/>
              <a:t>：</a:t>
            </a:r>
            <a:r>
              <a:rPr lang="en-US" altLang="zh-CN" dirty="0" smtClean="0"/>
              <a:t>4</a:t>
            </a:r>
            <a:r>
              <a:rPr lang="zh-CN" altLang="en-US" dirty="0" smtClean="0"/>
              <a:t>个状态的传统</a:t>
            </a:r>
            <a:r>
              <a:rPr lang="en-US" altLang="zh-CN" dirty="0" smtClean="0"/>
              <a:t>HMM</a:t>
            </a:r>
            <a:r>
              <a:rPr lang="zh-CN" altLang="en-US" dirty="0" smtClean="0"/>
              <a:t>，考虑单词，每行的状态一致，所以状态转变在行尾</a:t>
            </a:r>
            <a:endParaRPr lang="en-US" altLang="zh-CN" dirty="0" smtClean="0"/>
          </a:p>
          <a:p>
            <a:r>
              <a:rPr lang="en-US" altLang="zh-CN" dirty="0" err="1" smtClean="0"/>
              <a:t>FeatureHMM</a:t>
            </a:r>
            <a:r>
              <a:rPr lang="zh-CN" altLang="en-US" dirty="0" smtClean="0"/>
              <a:t>：会将每行文本通过表</a:t>
            </a:r>
            <a:r>
              <a:rPr lang="en-US" altLang="zh-CN" dirty="0" smtClean="0"/>
              <a:t>3</a:t>
            </a:r>
            <a:r>
              <a:rPr lang="zh-CN" altLang="en-US" dirty="0" smtClean="0"/>
              <a:t>转变为特征，训练后为每一行输出一个标记</a:t>
            </a:r>
            <a:endParaRPr lang="en-US" altLang="zh-CN" dirty="0" smtClean="0"/>
          </a:p>
          <a:p>
            <a:endParaRPr lang="en-US" altLang="zh-CN" dirty="0" smtClean="0"/>
          </a:p>
          <a:p>
            <a:r>
              <a:rPr lang="zh-CN" altLang="en-US" dirty="0" smtClean="0"/>
              <a:t>结果：</a:t>
            </a:r>
            <a:endParaRPr lang="en-US" altLang="zh-CN" dirty="0" smtClean="0"/>
          </a:p>
          <a:p>
            <a:pPr marL="228600" indent="-228600">
              <a:buAutoNum type="arabicPeriod"/>
            </a:pPr>
            <a:r>
              <a:rPr lang="zh-CN" altLang="en-US" dirty="0" smtClean="0"/>
              <a:t>使用行特征比基于单词特征有效得多</a:t>
            </a:r>
            <a:endParaRPr lang="en-US" altLang="zh-CN" dirty="0" smtClean="0"/>
          </a:p>
          <a:p>
            <a:pPr marL="228600" indent="-228600">
              <a:buAutoNum type="arabicPeriod"/>
            </a:pPr>
            <a:r>
              <a:rPr lang="zh-CN" altLang="en-US" dirty="0" smtClean="0"/>
              <a:t>结构上的特征，比如“如果离开了</a:t>
            </a:r>
            <a:r>
              <a:rPr lang="en-US" altLang="zh-CN" dirty="0" smtClean="0"/>
              <a:t>head</a:t>
            </a:r>
            <a:r>
              <a:rPr lang="zh-CN" altLang="en-US" dirty="0" smtClean="0"/>
              <a:t>片段，就不要在分配</a:t>
            </a:r>
            <a:r>
              <a:rPr lang="en-US" altLang="zh-CN" dirty="0" smtClean="0"/>
              <a:t>head</a:t>
            </a:r>
            <a:r>
              <a:rPr lang="zh-CN" altLang="en-US" dirty="0" smtClean="0"/>
              <a:t>标记”，比行特征更重要。</a:t>
            </a:r>
            <a:endParaRPr lang="en-US" altLang="zh-CN" dirty="0" smtClean="0"/>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20</a:t>
            </a:fld>
            <a:endParaRPr lang="zh-CN" altLang="en-US"/>
          </a:p>
        </p:txBody>
      </p:sp>
    </p:spTree>
    <p:extLst>
      <p:ext uri="{BB962C8B-B14F-4D97-AF65-F5344CB8AC3E}">
        <p14:creationId xmlns:p14="http://schemas.microsoft.com/office/powerpoint/2010/main" val="542296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本文将来工作：</a:t>
            </a:r>
            <a:endParaRPr lang="en-US" altLang="zh-CN" dirty="0" smtClean="0"/>
          </a:p>
          <a:p>
            <a:pPr marL="228600" indent="-228600">
              <a:buAutoNum type="arabicPeriod"/>
            </a:pPr>
            <a:r>
              <a:rPr lang="zh-CN" altLang="en-US" dirty="0" smtClean="0"/>
              <a:t>应用于其他文本相关工作</a:t>
            </a:r>
            <a:endParaRPr lang="en-US" altLang="zh-CN" dirty="0" smtClean="0"/>
          </a:p>
          <a:p>
            <a:pPr marL="228600" indent="-228600">
              <a:buAutoNum type="arabicPeriod"/>
            </a:pPr>
            <a:r>
              <a:rPr lang="zh-CN" altLang="en-US" dirty="0" smtClean="0"/>
              <a:t>考虑部分标注的数据</a:t>
            </a:r>
            <a:endParaRPr lang="en-US" altLang="zh-CN" dirty="0" smtClean="0"/>
          </a:p>
          <a:p>
            <a:pPr marL="228600" indent="-228600">
              <a:buAutoNum type="arabicPeriod"/>
            </a:pPr>
            <a:endParaRPr lang="en-US" altLang="zh-CN" dirty="0" smtClean="0"/>
          </a:p>
          <a:p>
            <a:pPr marL="0" indent="0">
              <a:buNone/>
            </a:pPr>
            <a:r>
              <a:rPr lang="zh-CN" altLang="en-US" dirty="0" smtClean="0"/>
              <a:t>其他序列化标注工作：</a:t>
            </a:r>
            <a:endParaRPr lang="en-US" altLang="zh-CN" dirty="0" smtClean="0"/>
          </a:p>
          <a:p>
            <a:pPr marL="228600" indent="-228600">
              <a:buAutoNum type="arabicPeriod"/>
            </a:pPr>
            <a:r>
              <a:rPr lang="en-US" altLang="zh-CN" dirty="0" smtClean="0"/>
              <a:t>CRF</a:t>
            </a:r>
          </a:p>
          <a:p>
            <a:pPr marL="228600" indent="-228600">
              <a:buAutoNum type="arabicPeriod"/>
            </a:pPr>
            <a:r>
              <a:rPr lang="zh-CN" altLang="en-US" dirty="0" smtClean="0"/>
              <a:t>结构化感知器</a:t>
            </a:r>
            <a:endParaRPr lang="zh-CN" altLang="en-US" dirty="0"/>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22</a:t>
            </a:fld>
            <a:endParaRPr lang="zh-CN" altLang="en-US"/>
          </a:p>
        </p:txBody>
      </p:sp>
    </p:spTree>
    <p:extLst>
      <p:ext uri="{BB962C8B-B14F-4D97-AF65-F5344CB8AC3E}">
        <p14:creationId xmlns:p14="http://schemas.microsoft.com/office/powerpoint/2010/main" val="2927437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t>
            </a:r>
            <a:r>
              <a:rPr lang="zh-CN" altLang="en-US" dirty="0"/>
              <a:t>是状态字典集，</a:t>
            </a:r>
            <a:r>
              <a:rPr lang="en-US" altLang="zh-CN" dirty="0"/>
              <a:t>V</a:t>
            </a:r>
            <a:r>
              <a:rPr lang="zh-CN" altLang="en-US" dirty="0"/>
              <a:t>是观测值字典集</a:t>
            </a:r>
            <a:endParaRPr lang="en-US" altLang="zh-CN" dirty="0"/>
          </a:p>
          <a:p>
            <a:r>
              <a:rPr lang="en-US" altLang="zh-CN" dirty="0"/>
              <a:t>O</a:t>
            </a:r>
            <a:r>
              <a:rPr lang="zh-CN" altLang="en-US" dirty="0"/>
              <a:t>，</a:t>
            </a:r>
            <a:r>
              <a:rPr lang="en-US" altLang="zh-CN" dirty="0"/>
              <a:t>Q</a:t>
            </a:r>
            <a:r>
              <a:rPr lang="zh-CN" altLang="en-US" dirty="0"/>
              <a:t>分别是长度为</a:t>
            </a:r>
            <a:r>
              <a:rPr lang="en-US" altLang="zh-CN" dirty="0"/>
              <a:t>T</a:t>
            </a:r>
            <a:r>
              <a:rPr lang="zh-CN" altLang="en-US" dirty="0"/>
              <a:t>的观测序列与状态序列</a:t>
            </a:r>
            <a:endParaRPr lang="en-US" altLang="zh-CN" dirty="0"/>
          </a:p>
          <a:p>
            <a:endParaRPr lang="en-US" altLang="zh-CN" dirty="0"/>
          </a:p>
          <a:p>
            <a:r>
              <a:rPr lang="en-US" altLang="zh-CN" dirty="0"/>
              <a:t>1.</a:t>
            </a:r>
            <a:r>
              <a:rPr lang="zh-CN" altLang="en-US" dirty="0"/>
              <a:t>马尔科夫假设：</a:t>
            </a:r>
            <a:endParaRPr lang="en-US" altLang="zh-CN" dirty="0"/>
          </a:p>
          <a:p>
            <a:r>
              <a:rPr lang="zh-CN" altLang="en-US" dirty="0"/>
              <a:t>当前状态只决定于前一个状态</a:t>
            </a:r>
            <a:endParaRPr lang="en-US" altLang="zh-CN" dirty="0"/>
          </a:p>
          <a:p>
            <a:endParaRPr lang="en-US" altLang="zh-CN" dirty="0"/>
          </a:p>
          <a:p>
            <a:r>
              <a:rPr lang="en-US" altLang="zh-CN" dirty="0"/>
              <a:t>2.</a:t>
            </a:r>
            <a:r>
              <a:rPr lang="zh-CN" altLang="en-US" dirty="0"/>
              <a:t>独立性假设：</a:t>
            </a:r>
            <a:endParaRPr lang="en-US" altLang="zh-CN" dirty="0"/>
          </a:p>
          <a:p>
            <a:r>
              <a:rPr lang="zh-CN" altLang="en-US" dirty="0"/>
              <a:t>当前观测值只依赖于当前状态</a:t>
            </a:r>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5</a:t>
            </a:fld>
            <a:endParaRPr lang="zh-CN" altLang="en-US"/>
          </a:p>
        </p:txBody>
      </p:sp>
    </p:spTree>
    <p:extLst>
      <p:ext uri="{BB962C8B-B14F-4D97-AF65-F5344CB8AC3E}">
        <p14:creationId xmlns:p14="http://schemas.microsoft.com/office/powerpoint/2010/main" val="2639741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对模型进行估计，估计</a:t>
            </a:r>
            <a:r>
              <a:rPr lang="en-US" altLang="zh-CN" dirty="0"/>
              <a:t>P</a:t>
            </a:r>
            <a:r>
              <a:rPr lang="zh-CN" altLang="en-US" dirty="0"/>
              <a:t>（</a:t>
            </a:r>
            <a:r>
              <a:rPr lang="en-US" altLang="zh-CN" dirty="0"/>
              <a:t>O|</a:t>
            </a:r>
            <a:r>
              <a:rPr lang="zh-CN" altLang="en-US" dirty="0"/>
              <a:t>）</a:t>
            </a:r>
            <a:r>
              <a:rPr lang="en-US" altLang="zh-CN" dirty="0"/>
              <a:t>,</a:t>
            </a:r>
            <a:r>
              <a:rPr lang="zh-CN" altLang="en-US" dirty="0"/>
              <a:t>这个概率可以看做该模型预测一个观测序列的能力。</a:t>
            </a:r>
            <a:endParaRPr lang="en-US" altLang="zh-CN" dirty="0"/>
          </a:p>
          <a:p>
            <a:endParaRPr lang="en-US" altLang="zh-CN" dirty="0"/>
          </a:p>
          <a:p>
            <a:r>
              <a:rPr lang="zh-CN" altLang="en-US" dirty="0"/>
              <a:t>给定状态序列</a:t>
            </a:r>
            <a:r>
              <a:rPr lang="en-US" altLang="zh-CN" dirty="0"/>
              <a:t>Q</a:t>
            </a:r>
            <a:r>
              <a:rPr lang="zh-CN" altLang="en-US" dirty="0"/>
              <a:t>，由独立性假设，表示为一系列乘积</a:t>
            </a:r>
            <a:endParaRPr lang="en-US" altLang="zh-CN" dirty="0"/>
          </a:p>
          <a:p>
            <a:endParaRPr lang="en-US" altLang="zh-CN" dirty="0"/>
          </a:p>
          <a:p>
            <a:r>
              <a:rPr lang="zh-CN" altLang="en-US" dirty="0"/>
              <a:t>根据马尔科夫假设，状态序列的概率可表示为</a:t>
            </a:r>
            <a:r>
              <a:rPr lang="en-US" altLang="zh-CN" dirty="0"/>
              <a:t>……</a:t>
            </a:r>
          </a:p>
          <a:p>
            <a:endParaRPr lang="en-US" altLang="zh-CN" dirty="0"/>
          </a:p>
          <a:p>
            <a:r>
              <a:rPr lang="zh-CN" altLang="en-US" dirty="0"/>
              <a:t>使用全概率公式</a:t>
            </a:r>
            <a:endParaRPr lang="en-US" altLang="zh-CN" dirty="0"/>
          </a:p>
          <a:p>
            <a:endParaRPr lang="en-US" altLang="zh-CN" dirty="0"/>
          </a:p>
          <a:p>
            <a:r>
              <a:rPr lang="zh-CN" altLang="en-US" dirty="0"/>
              <a:t>虽然该公提供了预测</a:t>
            </a:r>
            <a:r>
              <a:rPr lang="en-US" altLang="zh-CN" dirty="0"/>
              <a:t>O</a:t>
            </a:r>
            <a:r>
              <a:rPr lang="zh-CN" altLang="en-US" dirty="0"/>
              <a:t>的概率，但是直接计算得复杂度是</a:t>
            </a:r>
            <a:r>
              <a:rPr lang="en-US" altLang="zh-CN" dirty="0"/>
              <a:t>T</a:t>
            </a:r>
            <a:r>
              <a:rPr lang="zh-CN" altLang="en-US" dirty="0"/>
              <a:t>的指数幂。</a:t>
            </a:r>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6</a:t>
            </a:fld>
            <a:endParaRPr lang="zh-CN" altLang="en-US"/>
          </a:p>
        </p:txBody>
      </p:sp>
    </p:spTree>
    <p:extLst>
      <p:ext uri="{BB962C8B-B14F-4D97-AF65-F5344CB8AC3E}">
        <p14:creationId xmlns:p14="http://schemas.microsoft.com/office/powerpoint/2010/main" val="4184806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为了解决计算商的复杂度，使用网格算法缓存中间结果。</a:t>
            </a:r>
            <a:endParaRPr lang="en-US" altLang="zh-CN" dirty="0"/>
          </a:p>
          <a:p>
            <a:endParaRPr lang="en-US" altLang="zh-CN" dirty="0"/>
          </a:p>
          <a:p>
            <a:r>
              <a:rPr lang="zh-CN" altLang="en-US" dirty="0"/>
              <a:t>定义前向变量作为</a:t>
            </a:r>
            <a:r>
              <a:rPr lang="en-US" altLang="zh-CN" dirty="0"/>
              <a:t>t-1</a:t>
            </a:r>
            <a:r>
              <a:rPr lang="zh-CN" altLang="en-US" dirty="0"/>
              <a:t>时刻所有状态到达该（</a:t>
            </a:r>
            <a:r>
              <a:rPr lang="en-US" altLang="zh-CN" dirty="0" err="1"/>
              <a:t>i</a:t>
            </a:r>
            <a:r>
              <a:rPr lang="zh-CN" altLang="en-US" dirty="0"/>
              <a:t>）状态的概率和。</a:t>
            </a:r>
            <a:endParaRPr lang="en-US" altLang="zh-CN" dirty="0"/>
          </a:p>
          <a:p>
            <a:endParaRPr lang="en-US" altLang="zh-CN" dirty="0"/>
          </a:p>
          <a:p>
            <a:r>
              <a:rPr lang="zh-CN" altLang="en-US" dirty="0"/>
              <a:t>基础步</a:t>
            </a:r>
            <a:endParaRPr lang="en-US" altLang="zh-CN" dirty="0"/>
          </a:p>
          <a:p>
            <a:endParaRPr lang="en-US" altLang="zh-CN" dirty="0"/>
          </a:p>
          <a:p>
            <a:r>
              <a:rPr lang="zh-CN" altLang="en-US" dirty="0"/>
              <a:t>推导步 </a:t>
            </a:r>
            <a:r>
              <a:rPr lang="en-US" altLang="zh-CN" dirty="0"/>
              <a:t>t</a:t>
            </a:r>
            <a:r>
              <a:rPr lang="zh-CN" altLang="en-US" dirty="0"/>
              <a:t>时刻所有状态到达</a:t>
            </a:r>
            <a:r>
              <a:rPr lang="en-US" altLang="zh-CN" dirty="0"/>
              <a:t>j</a:t>
            </a:r>
            <a:r>
              <a:rPr lang="zh-CN" altLang="en-US" dirty="0"/>
              <a:t>状态的概率和，再乘积</a:t>
            </a:r>
            <a:endParaRPr lang="en-US" altLang="zh-CN" dirty="0"/>
          </a:p>
          <a:p>
            <a:endParaRPr lang="en-US" altLang="zh-CN" dirty="0"/>
          </a:p>
          <a:p>
            <a:r>
              <a:rPr lang="zh-CN" altLang="en-US" dirty="0"/>
              <a:t>终结步：网格最后一列求和，即是产生</a:t>
            </a:r>
            <a:r>
              <a:rPr lang="en-US" altLang="zh-CN" dirty="0"/>
              <a:t>O</a:t>
            </a:r>
            <a:r>
              <a:rPr lang="zh-CN" altLang="en-US" dirty="0"/>
              <a:t>序列的概率。</a:t>
            </a:r>
            <a:endParaRPr lang="en-US" altLang="zh-CN" dirty="0"/>
          </a:p>
          <a:p>
            <a:endParaRPr lang="en-US" altLang="zh-CN" dirty="0"/>
          </a:p>
          <a:p>
            <a:r>
              <a:rPr lang="zh-CN" altLang="en-US" dirty="0"/>
              <a:t>有效地将时间复杂度从</a:t>
            </a:r>
            <a:r>
              <a:rPr lang="en-US" altLang="zh-CN" dirty="0"/>
              <a:t>2TN^T </a:t>
            </a:r>
            <a:r>
              <a:rPr lang="zh-CN" altLang="en-US" dirty="0"/>
              <a:t>缩短到了</a:t>
            </a:r>
            <a:r>
              <a:rPr lang="en-US" altLang="zh-CN" dirty="0"/>
              <a:t>N^2T</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7</a:t>
            </a:fld>
            <a:endParaRPr lang="zh-CN" altLang="en-US"/>
          </a:p>
        </p:txBody>
      </p:sp>
    </p:spTree>
    <p:extLst>
      <p:ext uri="{BB962C8B-B14F-4D97-AF65-F5344CB8AC3E}">
        <p14:creationId xmlns:p14="http://schemas.microsoft.com/office/powerpoint/2010/main" val="2077659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下一个问题是已知观测序列，求解状态序列，称之为解码。</a:t>
            </a:r>
            <a:endParaRPr lang="en-US" altLang="zh-CN" dirty="0"/>
          </a:p>
          <a:p>
            <a:endParaRPr lang="en-US" altLang="zh-CN" dirty="0"/>
          </a:p>
          <a:p>
            <a:r>
              <a:rPr lang="zh-CN" altLang="en-US" dirty="0"/>
              <a:t>定义一个变量，表示</a:t>
            </a:r>
            <a:r>
              <a:rPr lang="en-US" altLang="zh-CN" dirty="0"/>
              <a:t>t</a:t>
            </a:r>
            <a:r>
              <a:rPr lang="zh-CN" altLang="en-US" dirty="0"/>
              <a:t>时刻到达</a:t>
            </a:r>
            <a:r>
              <a:rPr lang="en-US" altLang="zh-CN" dirty="0" err="1"/>
              <a:t>i</a:t>
            </a:r>
            <a:r>
              <a:rPr lang="zh-CN" altLang="en-US" dirty="0"/>
              <a:t>状态的最大概率，定义</a:t>
            </a:r>
            <a:r>
              <a:rPr lang="el-GR" altLang="zh-CN" dirty="0"/>
              <a:t>φ</a:t>
            </a:r>
            <a:r>
              <a:rPr lang="zh-CN" altLang="en-US" dirty="0"/>
              <a:t>函数表示的是到达本状态概率最大的前一时刻状态。如图所示</a:t>
            </a:r>
            <a:endParaRPr lang="en-US" altLang="zh-CN" dirty="0"/>
          </a:p>
          <a:p>
            <a:endParaRPr lang="en-US" altLang="zh-CN" dirty="0"/>
          </a:p>
          <a:p>
            <a:r>
              <a:rPr lang="en-US" altLang="zh-CN" dirty="0"/>
              <a:t>Viterbi</a:t>
            </a:r>
            <a:r>
              <a:rPr lang="zh-CN" altLang="en-US" dirty="0"/>
              <a:t>算法：</a:t>
            </a:r>
            <a:endParaRPr lang="en-US" altLang="zh-CN" dirty="0"/>
          </a:p>
          <a:p>
            <a:pPr marL="228600" indent="-228600">
              <a:buAutoNum type="arabicPeriod"/>
            </a:pPr>
            <a:r>
              <a:rPr lang="zh-CN" altLang="en-US" dirty="0"/>
              <a:t>基础步没变</a:t>
            </a:r>
            <a:endParaRPr lang="en-US" altLang="zh-CN" dirty="0"/>
          </a:p>
          <a:p>
            <a:pPr marL="228600" indent="-228600">
              <a:buAutoNum type="arabicPeriod"/>
            </a:pPr>
            <a:r>
              <a:rPr lang="zh-CN" altLang="en-US" dirty="0"/>
              <a:t>网格每个节点存储从前一时刻到达该状态最大的概率，以及达到最大条件的前一时刻状态</a:t>
            </a:r>
            <a:endParaRPr lang="en-US" altLang="zh-CN" dirty="0"/>
          </a:p>
          <a:p>
            <a:pPr marL="228600" indent="-228600">
              <a:buAutoNum type="arabicPeriod"/>
            </a:pPr>
            <a:r>
              <a:rPr lang="zh-CN" altLang="en-US" dirty="0"/>
              <a:t>计算完</a:t>
            </a:r>
            <a:r>
              <a:rPr lang="en-US" altLang="zh-CN" dirty="0"/>
              <a:t>T</a:t>
            </a:r>
            <a:r>
              <a:rPr lang="zh-CN" altLang="en-US" dirty="0"/>
              <a:t>的长度</a:t>
            </a:r>
            <a:endParaRPr lang="en-US" altLang="zh-CN" dirty="0"/>
          </a:p>
          <a:p>
            <a:pPr marL="228600" indent="-228600">
              <a:buAutoNum type="arabicPeriod"/>
            </a:pPr>
            <a:r>
              <a:rPr lang="zh-CN" altLang="en-US" dirty="0"/>
              <a:t>根据</a:t>
            </a:r>
            <a:r>
              <a:rPr lang="el-GR" altLang="zh-CN" dirty="0"/>
              <a:t>φ</a:t>
            </a:r>
            <a:r>
              <a:rPr lang="zh-CN" altLang="en-US" dirty="0"/>
              <a:t>存储的最大值状态进行回溯查找最符合观测序列的状态序列</a:t>
            </a:r>
            <a:endParaRPr lang="en-US" altLang="zh-CN" dirty="0"/>
          </a:p>
          <a:p>
            <a:pPr marL="228600" indent="-228600">
              <a:buAutoNum type="arabicPeriod"/>
            </a:pPr>
            <a:endParaRPr lang="en-US" altLang="zh-CN" dirty="0"/>
          </a:p>
          <a:p>
            <a:pPr marL="0" indent="0">
              <a:buNone/>
            </a:pPr>
            <a:r>
              <a:rPr lang="zh-CN" altLang="en-US" dirty="0"/>
              <a:t>只能找到最好，找不到第二好</a:t>
            </a:r>
            <a:endParaRPr lang="en-US" altLang="zh-CN" dirty="0"/>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8</a:t>
            </a:fld>
            <a:endParaRPr lang="zh-CN" altLang="en-US"/>
          </a:p>
        </p:txBody>
      </p:sp>
    </p:spTree>
    <p:extLst>
      <p:ext uri="{BB962C8B-B14F-4D97-AF65-F5344CB8AC3E}">
        <p14:creationId xmlns:p14="http://schemas.microsoft.com/office/powerpoint/2010/main" val="1861123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参数学习，分为有监督和无监督。</a:t>
            </a:r>
            <a:endParaRPr lang="en-US" altLang="zh-CN" dirty="0"/>
          </a:p>
          <a:p>
            <a:endParaRPr lang="en-US" altLang="zh-CN" dirty="0"/>
          </a:p>
          <a:p>
            <a:r>
              <a:rPr lang="zh-CN" altLang="en-US" dirty="0"/>
              <a:t>有监督以</a:t>
            </a:r>
            <a:r>
              <a:rPr lang="en-US" altLang="zh-CN" dirty="0"/>
              <a:t>POS</a:t>
            </a:r>
            <a:r>
              <a:rPr lang="zh-CN" altLang="en-US" dirty="0"/>
              <a:t>为例， </a:t>
            </a:r>
            <a:r>
              <a:rPr lang="en-US" altLang="zh-CN" dirty="0"/>
              <a:t>t</a:t>
            </a:r>
            <a:r>
              <a:rPr lang="zh-CN" altLang="en-US" dirty="0"/>
              <a:t>是标签集合，</a:t>
            </a:r>
            <a:r>
              <a:rPr lang="en-US" altLang="zh-CN" dirty="0"/>
              <a:t>s</a:t>
            </a:r>
            <a:r>
              <a:rPr lang="zh-CN" altLang="en-US" dirty="0"/>
              <a:t>是状态集合，</a:t>
            </a:r>
            <a:r>
              <a:rPr lang="en-US" altLang="zh-CN" dirty="0"/>
              <a:t>w</a:t>
            </a:r>
            <a:r>
              <a:rPr lang="zh-CN" altLang="en-US" dirty="0"/>
              <a:t>是词集合，</a:t>
            </a:r>
            <a:r>
              <a:rPr lang="en-US" altLang="zh-CN" dirty="0"/>
              <a:t>v</a:t>
            </a:r>
            <a:r>
              <a:rPr lang="zh-CN" altLang="en-US" dirty="0"/>
              <a:t>是观测值集合，其中每个词的标签都指定好了</a:t>
            </a:r>
            <a:endParaRPr lang="en-US" altLang="zh-CN" dirty="0"/>
          </a:p>
          <a:p>
            <a:endParaRPr lang="en-US" altLang="zh-CN" dirty="0"/>
          </a:p>
          <a:p>
            <a:r>
              <a:rPr lang="en-US" altLang="zh-CN" dirty="0" err="1"/>
              <a:t>Aij</a:t>
            </a:r>
            <a:r>
              <a:rPr lang="en-US" altLang="zh-CN" dirty="0"/>
              <a:t> =  </a:t>
            </a:r>
            <a:r>
              <a:rPr lang="en-US" altLang="zh-CN" dirty="0" err="1"/>
              <a:t>tj</a:t>
            </a:r>
            <a:r>
              <a:rPr lang="zh-CN" altLang="en-US" dirty="0"/>
              <a:t>标签在</a:t>
            </a:r>
            <a:r>
              <a:rPr lang="en-US" altLang="zh-CN" dirty="0" err="1"/>
              <a:t>ti</a:t>
            </a:r>
            <a:r>
              <a:rPr lang="zh-CN" altLang="en-US" dirty="0"/>
              <a:t>标签后面的个数   </a:t>
            </a:r>
            <a:r>
              <a:rPr lang="en-US" altLang="zh-CN" dirty="0"/>
              <a:t>/   </a:t>
            </a:r>
            <a:r>
              <a:rPr lang="en-US" altLang="zh-CN" dirty="0" err="1"/>
              <a:t>ti</a:t>
            </a:r>
            <a:r>
              <a:rPr lang="zh-CN" altLang="en-US" dirty="0"/>
              <a:t>标签的个数</a:t>
            </a:r>
            <a:endParaRPr lang="en-US" altLang="zh-CN" dirty="0"/>
          </a:p>
          <a:p>
            <a:endParaRPr lang="en-US" altLang="zh-CN" dirty="0"/>
          </a:p>
          <a:p>
            <a:r>
              <a:rPr lang="en-US" altLang="zh-CN" dirty="0" err="1"/>
              <a:t>Bj</a:t>
            </a:r>
            <a:r>
              <a:rPr lang="en-US" altLang="zh-CN" dirty="0"/>
              <a:t>(k) = </a:t>
            </a:r>
            <a:r>
              <a:rPr lang="en-US" altLang="zh-CN" dirty="0" err="1"/>
              <a:t>wk</a:t>
            </a:r>
            <a:r>
              <a:rPr lang="zh-CN" altLang="en-US" dirty="0"/>
              <a:t>被标记为</a:t>
            </a:r>
            <a:r>
              <a:rPr lang="en-US" altLang="zh-CN" dirty="0" err="1"/>
              <a:t>tj</a:t>
            </a:r>
            <a:r>
              <a:rPr lang="zh-CN" altLang="en-US" dirty="0"/>
              <a:t>标签的个数 </a:t>
            </a:r>
            <a:r>
              <a:rPr lang="en-US" altLang="zh-CN" dirty="0"/>
              <a:t>/ </a:t>
            </a:r>
          </a:p>
          <a:p>
            <a:endParaRPr lang="en-US" altLang="zh-CN" dirty="0"/>
          </a:p>
          <a:p>
            <a:r>
              <a:rPr lang="el-GR" altLang="zh-CN" dirty="0"/>
              <a:t>Π</a:t>
            </a:r>
            <a:r>
              <a:rPr lang="en-US" altLang="zh-CN" dirty="0" err="1"/>
              <a:t>i</a:t>
            </a:r>
            <a:r>
              <a:rPr lang="en-US" altLang="zh-CN" dirty="0"/>
              <a:t> = </a:t>
            </a:r>
            <a:r>
              <a:rPr lang="en-US" altLang="zh-CN" dirty="0" err="1"/>
              <a:t>ti</a:t>
            </a:r>
            <a:r>
              <a:rPr lang="zh-CN" altLang="en-US" dirty="0"/>
              <a:t>标签开头个数  </a:t>
            </a:r>
            <a:r>
              <a:rPr lang="en-US" altLang="zh-CN" dirty="0"/>
              <a:t>/  </a:t>
            </a:r>
            <a:r>
              <a:rPr lang="zh-CN" altLang="en-US" dirty="0"/>
              <a:t>总开头标签的个数</a:t>
            </a:r>
            <a:endParaRPr lang="en-US" altLang="zh-CN" dirty="0"/>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9</a:t>
            </a:fld>
            <a:endParaRPr lang="zh-CN" altLang="en-US"/>
          </a:p>
        </p:txBody>
      </p:sp>
    </p:spTree>
    <p:extLst>
      <p:ext uri="{BB962C8B-B14F-4D97-AF65-F5344CB8AC3E}">
        <p14:creationId xmlns:p14="http://schemas.microsoft.com/office/powerpoint/2010/main" val="3275941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无监督学习，前向</a:t>
            </a:r>
            <a:r>
              <a:rPr lang="en-US" altLang="zh-CN" dirty="0"/>
              <a:t>-</a:t>
            </a:r>
            <a:r>
              <a:rPr lang="zh-CN" altLang="en-US" dirty="0"/>
              <a:t>后向算法</a:t>
            </a:r>
            <a:endParaRPr lang="en-US" altLang="zh-CN" dirty="0"/>
          </a:p>
          <a:p>
            <a:endParaRPr lang="en-US" altLang="zh-CN" dirty="0"/>
          </a:p>
          <a:p>
            <a:r>
              <a:rPr lang="zh-CN" altLang="en-US" dirty="0"/>
              <a:t>完全数据是（</a:t>
            </a:r>
            <a:r>
              <a:rPr lang="en-US" altLang="zh-CN" dirty="0"/>
              <a:t>O</a:t>
            </a:r>
            <a:r>
              <a:rPr lang="zh-CN" altLang="en-US" dirty="0"/>
              <a:t>，</a:t>
            </a:r>
            <a:r>
              <a:rPr lang="en-US" altLang="zh-CN" dirty="0"/>
              <a:t>I</a:t>
            </a:r>
            <a:r>
              <a:rPr lang="zh-CN" altLang="en-US" dirty="0"/>
              <a:t>），写出似然函数是</a:t>
            </a:r>
            <a:r>
              <a:rPr lang="en-US" altLang="zh-CN" dirty="0"/>
              <a:t>……</a:t>
            </a:r>
            <a:r>
              <a:rPr lang="zh-CN" altLang="en-US" dirty="0"/>
              <a:t>，然后运用</a:t>
            </a:r>
            <a:r>
              <a:rPr lang="en-US" altLang="zh-CN" dirty="0"/>
              <a:t>EM</a:t>
            </a:r>
            <a:r>
              <a:rPr lang="zh-CN" altLang="en-US" dirty="0"/>
              <a:t>算法。</a:t>
            </a:r>
            <a:endParaRPr lang="en-US" altLang="zh-CN" dirty="0"/>
          </a:p>
          <a:p>
            <a:endParaRPr lang="en-US" altLang="zh-CN" dirty="0"/>
          </a:p>
          <a:p>
            <a:r>
              <a:rPr lang="en-US" altLang="zh-CN" dirty="0"/>
              <a:t>E</a:t>
            </a:r>
            <a:r>
              <a:rPr lang="zh-CN" altLang="en-US" dirty="0"/>
              <a:t>步，</a:t>
            </a:r>
            <a:r>
              <a:rPr lang="el-GR" altLang="zh-CN" dirty="0"/>
              <a:t>λ</a:t>
            </a:r>
            <a:r>
              <a:rPr lang="zh-CN" altLang="en-US" dirty="0"/>
              <a:t>帽是当前参数值</a:t>
            </a:r>
            <a:endParaRPr lang="en-US" altLang="zh-CN" dirty="0"/>
          </a:p>
          <a:p>
            <a:endParaRPr lang="en-US" altLang="zh-CN" dirty="0"/>
          </a:p>
          <a:p>
            <a:r>
              <a:rPr lang="en-US" altLang="zh-CN" dirty="0"/>
              <a:t>M</a:t>
            </a:r>
            <a:r>
              <a:rPr lang="zh-CN" altLang="en-US" dirty="0"/>
              <a:t>步，拉格朗日乘子法</a:t>
            </a:r>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10</a:t>
            </a:fld>
            <a:endParaRPr lang="zh-CN" altLang="en-US"/>
          </a:p>
        </p:txBody>
      </p:sp>
    </p:spTree>
    <p:extLst>
      <p:ext uri="{BB962C8B-B14F-4D97-AF65-F5344CB8AC3E}">
        <p14:creationId xmlns:p14="http://schemas.microsoft.com/office/powerpoint/2010/main" val="1511522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a:t>
            </a:r>
            <a:r>
              <a:rPr lang="en-US" altLang="zh-CN" dirty="0"/>
              <a:t>π</a:t>
            </a:r>
            <a:r>
              <a:rPr lang="en-US" altLang="zh-CN" dirty="0" err="1"/>
              <a:t>i</a:t>
            </a:r>
            <a:r>
              <a:rPr lang="zh-CN" altLang="en-US" dirty="0"/>
              <a:t>进行求和求出</a:t>
            </a:r>
            <a:r>
              <a:rPr lang="el-GR" altLang="zh-CN" dirty="0"/>
              <a:t>λ</a:t>
            </a:r>
            <a:r>
              <a:rPr lang="zh-CN" altLang="en-US" dirty="0"/>
              <a:t>，然后在求出</a:t>
            </a:r>
            <a:r>
              <a:rPr lang="en-US" altLang="zh-CN" dirty="0"/>
              <a:t>π</a:t>
            </a:r>
            <a:r>
              <a:rPr lang="en-US" altLang="zh-CN" dirty="0" err="1"/>
              <a:t>i</a:t>
            </a:r>
            <a:endParaRPr lang="en-US" altLang="zh-CN" dirty="0"/>
          </a:p>
          <a:p>
            <a:endParaRPr lang="en-US" altLang="zh-CN" dirty="0"/>
          </a:p>
          <a:p>
            <a:r>
              <a:rPr lang="zh-CN" altLang="en-US" dirty="0"/>
              <a:t>同理</a:t>
            </a:r>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11</a:t>
            </a:fld>
            <a:endParaRPr lang="zh-CN" altLang="en-US"/>
          </a:p>
        </p:txBody>
      </p:sp>
    </p:spTree>
    <p:extLst>
      <p:ext uri="{BB962C8B-B14F-4D97-AF65-F5344CB8AC3E}">
        <p14:creationId xmlns:p14="http://schemas.microsoft.com/office/powerpoint/2010/main" val="142497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观测值往往不是一维的，是多维的，</a:t>
            </a:r>
            <a:endParaRPr lang="en-US" altLang="zh-CN" dirty="0"/>
          </a:p>
          <a:p>
            <a:r>
              <a:rPr lang="zh-CN" altLang="en-US" dirty="0"/>
              <a:t>观测值表示为各项独立的多项分布</a:t>
            </a:r>
            <a:endParaRPr lang="en-US" altLang="zh-CN" dirty="0"/>
          </a:p>
          <a:p>
            <a:endParaRPr lang="en-US" altLang="zh-CN" dirty="0"/>
          </a:p>
          <a:p>
            <a:r>
              <a:rPr lang="zh-CN" altLang="en-US" dirty="0"/>
              <a:t>实现过程中遇到浮点数下溢问题，因为概率一般相当小</a:t>
            </a:r>
            <a:endParaRPr lang="en-US" altLang="zh-CN" dirty="0"/>
          </a:p>
          <a:p>
            <a:r>
              <a:rPr lang="zh-CN" altLang="en-US" dirty="0"/>
              <a:t>不同算法不同解决方法</a:t>
            </a:r>
            <a:endParaRPr lang="en-US" altLang="zh-CN" dirty="0"/>
          </a:p>
        </p:txBody>
      </p:sp>
      <p:sp>
        <p:nvSpPr>
          <p:cNvPr id="4" name="灯片编号占位符 3"/>
          <p:cNvSpPr>
            <a:spLocks noGrp="1"/>
          </p:cNvSpPr>
          <p:nvPr>
            <p:ph type="sldNum" sz="quarter" idx="10"/>
          </p:nvPr>
        </p:nvSpPr>
        <p:spPr/>
        <p:txBody>
          <a:bodyPr/>
          <a:lstStyle/>
          <a:p>
            <a:fld id="{85B52989-CED1-4B43-9A14-D709EA46B4F5}" type="slidenum">
              <a:rPr lang="zh-CN" altLang="en-US" smtClean="0"/>
              <a:pPr/>
              <a:t>12</a:t>
            </a:fld>
            <a:endParaRPr lang="zh-CN" altLang="en-US"/>
          </a:p>
        </p:txBody>
      </p:sp>
    </p:spTree>
    <p:extLst>
      <p:ext uri="{BB962C8B-B14F-4D97-AF65-F5344CB8AC3E}">
        <p14:creationId xmlns:p14="http://schemas.microsoft.com/office/powerpoint/2010/main" val="59370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C399822-F6C7-447C-A411-A4F6C7180D59}" type="datetime1">
              <a:rPr lang="zh-CN" altLang="en-US" smtClean="0"/>
              <a:t>2017/4/12</a:t>
            </a:fld>
            <a:endParaRPr lang="zh-CN" altLang="en-US"/>
          </a:p>
        </p:txBody>
      </p:sp>
      <p:sp>
        <p:nvSpPr>
          <p:cNvPr id="5" name="页脚占位符 4"/>
          <p:cNvSpPr>
            <a:spLocks noGrp="1"/>
          </p:cNvSpPr>
          <p:nvPr>
            <p:ph type="ftr" sz="quarter" idx="11"/>
          </p:nvPr>
        </p:nvSpPr>
        <p:spPr/>
        <p:txBody>
          <a:bodyPr/>
          <a:lstStyle/>
          <a:p>
            <a:r>
              <a:rPr lang="en-US" altLang="zh-CN"/>
              <a:t>Markov Models and Maximum Entropy</a:t>
            </a:r>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pPr/>
              <a:t>‹#›</a:t>
            </a:fld>
            <a:endParaRPr lang="zh-CN" altLang="en-US"/>
          </a:p>
        </p:txBody>
      </p:sp>
      <p:sp>
        <p:nvSpPr>
          <p:cNvPr id="7" name="TextBox 6"/>
          <p:cNvSpPr txBox="1"/>
          <p:nvPr userDrawn="1"/>
        </p:nvSpPr>
        <p:spPr>
          <a:xfrm>
            <a:off x="179512" y="4873724"/>
            <a:ext cx="1512168" cy="215444"/>
          </a:xfrm>
          <a:prstGeom prst="rect">
            <a:avLst/>
          </a:prstGeom>
          <a:noFill/>
        </p:spPr>
        <p:txBody>
          <a:bodyPr wrap="square" rtlCol="0">
            <a:spAutoFit/>
          </a:bodyPr>
          <a:lstStyle/>
          <a:p>
            <a:r>
              <a:rPr lang="en-US" altLang="zh-CN" sz="800" dirty="0">
                <a:solidFill>
                  <a:schemeClr val="bg1">
                    <a:lumMod val="50000"/>
                  </a:schemeClr>
                </a:solidFill>
              </a:rPr>
              <a:t>Type your company’s name</a:t>
            </a:r>
            <a:endParaRPr lang="zh-CN" altLang="en-US" sz="800" dirty="0">
              <a:solidFill>
                <a:schemeClr val="bg1">
                  <a:lumMod val="50000"/>
                </a:schemeClr>
              </a:solidFill>
            </a:endParaRPr>
          </a:p>
        </p:txBody>
      </p:sp>
      <p:sp>
        <p:nvSpPr>
          <p:cNvPr id="8" name="TextBox 7"/>
          <p:cNvSpPr txBox="1"/>
          <p:nvPr userDrawn="1"/>
        </p:nvSpPr>
        <p:spPr>
          <a:xfrm>
            <a:off x="179512" y="5014394"/>
            <a:ext cx="1512168" cy="215444"/>
          </a:xfrm>
          <a:prstGeom prst="rect">
            <a:avLst/>
          </a:prstGeom>
          <a:noFill/>
        </p:spPr>
        <p:txBody>
          <a:bodyPr wrap="square" rtlCol="0">
            <a:spAutoFit/>
          </a:bodyPr>
          <a:lstStyle/>
          <a:p>
            <a:r>
              <a:rPr lang="en-US" altLang="zh-CN" sz="800" dirty="0">
                <a:solidFill>
                  <a:schemeClr val="bg1">
                    <a:lumMod val="50000"/>
                  </a:schemeClr>
                </a:solidFill>
              </a:rPr>
              <a:t>Type the report’s name</a:t>
            </a:r>
            <a:endParaRPr lang="zh-CN" altLang="en-US" sz="800" dirty="0">
              <a:solidFill>
                <a:schemeClr val="bg1">
                  <a:lumMod val="50000"/>
                </a:schemeClr>
              </a:solidFill>
            </a:endParaRPr>
          </a:p>
        </p:txBody>
      </p:sp>
      <p:sp>
        <p:nvSpPr>
          <p:cNvPr id="9" name="TextBox 8"/>
          <p:cNvSpPr txBox="1"/>
          <p:nvPr userDrawn="1"/>
        </p:nvSpPr>
        <p:spPr>
          <a:xfrm>
            <a:off x="6876256" y="5014394"/>
            <a:ext cx="1512168" cy="215444"/>
          </a:xfrm>
          <a:prstGeom prst="rect">
            <a:avLst/>
          </a:prstGeom>
          <a:noFill/>
        </p:spPr>
        <p:txBody>
          <a:bodyPr wrap="square" rtlCol="0">
            <a:spAutoFit/>
          </a:bodyPr>
          <a:lstStyle/>
          <a:p>
            <a:r>
              <a:rPr lang="en-US" altLang="zh-CN" sz="800" dirty="0">
                <a:solidFill>
                  <a:schemeClr val="bg1">
                    <a:lumMod val="50000"/>
                  </a:schemeClr>
                </a:solidFill>
              </a:rPr>
              <a:t>Type your reporting’s </a:t>
            </a:r>
            <a:r>
              <a:rPr lang="en-US" altLang="zh-CN" sz="800" dirty="0">
                <a:solidFill>
                  <a:srgbClr val="DD1B06"/>
                </a:solidFill>
              </a:rPr>
              <a:t>name</a:t>
            </a:r>
            <a:endParaRPr lang="zh-CN" altLang="en-US" sz="800" dirty="0">
              <a:solidFill>
                <a:srgbClr val="DD1B06"/>
              </a:solidFill>
            </a:endParaRPr>
          </a:p>
        </p:txBody>
      </p:sp>
    </p:spTree>
    <p:extLst>
      <p:ext uri="{BB962C8B-B14F-4D97-AF65-F5344CB8AC3E}">
        <p14:creationId xmlns:p14="http://schemas.microsoft.com/office/powerpoint/2010/main" val="159131280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32E280-DE8E-434E-BC58-DEF94D241A52}" type="datetime1">
              <a:rPr lang="zh-CN" altLang="en-US" smtClean="0"/>
              <a:t>2017/4/12</a:t>
            </a:fld>
            <a:endParaRPr lang="zh-CN" altLang="en-US"/>
          </a:p>
        </p:txBody>
      </p:sp>
      <p:sp>
        <p:nvSpPr>
          <p:cNvPr id="5" name="页脚占位符 4"/>
          <p:cNvSpPr>
            <a:spLocks noGrp="1"/>
          </p:cNvSpPr>
          <p:nvPr>
            <p:ph type="ftr" sz="quarter" idx="11"/>
          </p:nvPr>
        </p:nvSpPr>
        <p:spPr/>
        <p:txBody>
          <a:bodyPr/>
          <a:lstStyle/>
          <a:p>
            <a:r>
              <a:rPr lang="en-US" altLang="zh-CN"/>
              <a:t>Markov Models and Maximum Entropy</a:t>
            </a:r>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99636827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33A39A-B7D5-4BFF-B806-92C32EF071E2}" type="datetime1">
              <a:rPr lang="zh-CN" altLang="en-US" smtClean="0"/>
              <a:t>2017/4/12</a:t>
            </a:fld>
            <a:endParaRPr lang="zh-CN" altLang="en-US"/>
          </a:p>
        </p:txBody>
      </p:sp>
      <p:sp>
        <p:nvSpPr>
          <p:cNvPr id="5" name="页脚占位符 4"/>
          <p:cNvSpPr>
            <a:spLocks noGrp="1"/>
          </p:cNvSpPr>
          <p:nvPr>
            <p:ph type="ftr" sz="quarter" idx="11"/>
          </p:nvPr>
        </p:nvSpPr>
        <p:spPr/>
        <p:txBody>
          <a:bodyPr/>
          <a:lstStyle/>
          <a:p>
            <a:r>
              <a:rPr lang="en-US" altLang="zh-CN"/>
              <a:t>Markov Models and Maximum Entropy</a:t>
            </a:r>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237081043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A1665F-84E7-44C9-A00D-658F4738D15D}" type="datetime1">
              <a:rPr lang="zh-CN" altLang="en-US" smtClean="0"/>
              <a:t>2017/4/12</a:t>
            </a:fld>
            <a:endParaRPr lang="zh-CN" altLang="en-US"/>
          </a:p>
        </p:txBody>
      </p:sp>
      <p:sp>
        <p:nvSpPr>
          <p:cNvPr id="5" name="页脚占位符 4"/>
          <p:cNvSpPr>
            <a:spLocks noGrp="1"/>
          </p:cNvSpPr>
          <p:nvPr>
            <p:ph type="ftr" sz="quarter" idx="11"/>
          </p:nvPr>
        </p:nvSpPr>
        <p:spPr/>
        <p:txBody>
          <a:bodyPr/>
          <a:lstStyle/>
          <a:p>
            <a:r>
              <a:rPr lang="en-US" altLang="zh-CN"/>
              <a:t>Markov Models and Maximum Entropy</a:t>
            </a:r>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331589097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527BF45-A1FA-4327-8DD9-7939A295FF1A}" type="datetime1">
              <a:rPr lang="zh-CN" altLang="en-US" smtClean="0"/>
              <a:t>2017/4/12</a:t>
            </a:fld>
            <a:endParaRPr lang="zh-CN" altLang="en-US"/>
          </a:p>
        </p:txBody>
      </p:sp>
      <p:sp>
        <p:nvSpPr>
          <p:cNvPr id="5" name="页脚占位符 4"/>
          <p:cNvSpPr>
            <a:spLocks noGrp="1"/>
          </p:cNvSpPr>
          <p:nvPr>
            <p:ph type="ftr" sz="quarter" idx="11"/>
          </p:nvPr>
        </p:nvSpPr>
        <p:spPr/>
        <p:txBody>
          <a:bodyPr/>
          <a:lstStyle/>
          <a:p>
            <a:r>
              <a:rPr lang="en-US" altLang="zh-CN"/>
              <a:t>Markov Models and Maximum Entropy</a:t>
            </a:r>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40691574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B9C0EA0-1C62-4256-9CAA-739C7A893AF1}" type="datetime1">
              <a:rPr lang="zh-CN" altLang="en-US" smtClean="0"/>
              <a:t>2017/4/12</a:t>
            </a:fld>
            <a:endParaRPr lang="zh-CN" altLang="en-US"/>
          </a:p>
        </p:txBody>
      </p:sp>
      <p:sp>
        <p:nvSpPr>
          <p:cNvPr id="6" name="页脚占位符 5"/>
          <p:cNvSpPr>
            <a:spLocks noGrp="1"/>
          </p:cNvSpPr>
          <p:nvPr>
            <p:ph type="ftr" sz="quarter" idx="11"/>
          </p:nvPr>
        </p:nvSpPr>
        <p:spPr/>
        <p:txBody>
          <a:bodyPr/>
          <a:lstStyle/>
          <a:p>
            <a:r>
              <a:rPr lang="en-US" altLang="zh-CN"/>
              <a:t>Markov Models and Maximum Entropy</a:t>
            </a:r>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300773045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D56DB5C-9C2E-4888-B4A2-C47139622808}" type="datetime1">
              <a:rPr lang="zh-CN" altLang="en-US" smtClean="0"/>
              <a:t>2017/4/12</a:t>
            </a:fld>
            <a:endParaRPr lang="zh-CN" altLang="en-US"/>
          </a:p>
        </p:txBody>
      </p:sp>
      <p:sp>
        <p:nvSpPr>
          <p:cNvPr id="8" name="页脚占位符 7"/>
          <p:cNvSpPr>
            <a:spLocks noGrp="1"/>
          </p:cNvSpPr>
          <p:nvPr>
            <p:ph type="ftr" sz="quarter" idx="11"/>
          </p:nvPr>
        </p:nvSpPr>
        <p:spPr/>
        <p:txBody>
          <a:bodyPr/>
          <a:lstStyle/>
          <a:p>
            <a:r>
              <a:rPr lang="en-US" altLang="zh-CN"/>
              <a:t>Markov Models and Maximum Entropy</a:t>
            </a:r>
            <a:endParaRPr lang="zh-CN" altLang="en-US"/>
          </a:p>
        </p:txBody>
      </p:sp>
      <p:sp>
        <p:nvSpPr>
          <p:cNvPr id="9" name="灯片编号占位符 8"/>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42469864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A870F0-024C-4774-BDB5-AF67DFF73C3D}" type="datetime1">
              <a:rPr lang="zh-CN" altLang="en-US" smtClean="0"/>
              <a:t>2017/4/12</a:t>
            </a:fld>
            <a:endParaRPr lang="zh-CN" altLang="en-US"/>
          </a:p>
        </p:txBody>
      </p:sp>
      <p:sp>
        <p:nvSpPr>
          <p:cNvPr id="4" name="页脚占位符 3"/>
          <p:cNvSpPr>
            <a:spLocks noGrp="1"/>
          </p:cNvSpPr>
          <p:nvPr>
            <p:ph type="ftr" sz="quarter" idx="11"/>
          </p:nvPr>
        </p:nvSpPr>
        <p:spPr/>
        <p:txBody>
          <a:bodyPr/>
          <a:lstStyle/>
          <a:p>
            <a:r>
              <a:rPr lang="en-US" altLang="zh-CN"/>
              <a:t>Markov Models and Maximum Entropy</a:t>
            </a:r>
            <a:endParaRPr lang="zh-CN" altLang="en-US"/>
          </a:p>
        </p:txBody>
      </p:sp>
      <p:sp>
        <p:nvSpPr>
          <p:cNvPr id="5" name="灯片编号占位符 4"/>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339132067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AEA9FF-C613-412E-9656-2166147BE97D}" type="datetime1">
              <a:rPr lang="zh-CN" altLang="en-US" smtClean="0"/>
              <a:t>2017/4/12</a:t>
            </a:fld>
            <a:endParaRPr lang="zh-CN" altLang="en-US"/>
          </a:p>
        </p:txBody>
      </p:sp>
      <p:sp>
        <p:nvSpPr>
          <p:cNvPr id="3" name="页脚占位符 2"/>
          <p:cNvSpPr>
            <a:spLocks noGrp="1"/>
          </p:cNvSpPr>
          <p:nvPr>
            <p:ph type="ftr" sz="quarter" idx="11"/>
          </p:nvPr>
        </p:nvSpPr>
        <p:spPr/>
        <p:txBody>
          <a:bodyPr/>
          <a:lstStyle/>
          <a:p>
            <a:r>
              <a:rPr lang="en-US" altLang="zh-CN"/>
              <a:t>Markov Models and Maximum Entropy</a:t>
            </a:r>
            <a:endParaRPr lang="zh-CN" altLang="en-US"/>
          </a:p>
        </p:txBody>
      </p:sp>
      <p:sp>
        <p:nvSpPr>
          <p:cNvPr id="4" name="灯片编号占位符 3"/>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357357181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84F7716-BF34-4941-9E66-E98856157FF0}" type="datetime1">
              <a:rPr lang="zh-CN" altLang="en-US" smtClean="0"/>
              <a:t>2017/4/12</a:t>
            </a:fld>
            <a:endParaRPr lang="zh-CN" altLang="en-US"/>
          </a:p>
        </p:txBody>
      </p:sp>
      <p:sp>
        <p:nvSpPr>
          <p:cNvPr id="6" name="页脚占位符 5"/>
          <p:cNvSpPr>
            <a:spLocks noGrp="1"/>
          </p:cNvSpPr>
          <p:nvPr>
            <p:ph type="ftr" sz="quarter" idx="11"/>
          </p:nvPr>
        </p:nvSpPr>
        <p:spPr/>
        <p:txBody>
          <a:bodyPr/>
          <a:lstStyle/>
          <a:p>
            <a:r>
              <a:rPr lang="en-US" altLang="zh-CN"/>
              <a:t>Markov Models and Maximum Entropy</a:t>
            </a:r>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414033995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E51F96-DF00-4EBD-84C1-2306E56D8AC6}" type="datetime1">
              <a:rPr lang="zh-CN" altLang="en-US" smtClean="0"/>
              <a:t>2017/4/12</a:t>
            </a:fld>
            <a:endParaRPr lang="zh-CN" altLang="en-US"/>
          </a:p>
        </p:txBody>
      </p:sp>
      <p:sp>
        <p:nvSpPr>
          <p:cNvPr id="6" name="页脚占位符 5"/>
          <p:cNvSpPr>
            <a:spLocks noGrp="1"/>
          </p:cNvSpPr>
          <p:nvPr>
            <p:ph type="ftr" sz="quarter" idx="11"/>
          </p:nvPr>
        </p:nvSpPr>
        <p:spPr/>
        <p:txBody>
          <a:bodyPr/>
          <a:lstStyle/>
          <a:p>
            <a:r>
              <a:rPr lang="en-US" altLang="zh-CN"/>
              <a:t>Markov Models and Maximum Entropy</a:t>
            </a:r>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115564287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A718CDEB-4819-4584-806A-640A53355387}" type="datetime1">
              <a:rPr lang="zh-CN" altLang="en-US" smtClean="0"/>
              <a:t>2017/4/12</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Markov Models and Maximum Entropy</a:t>
            </a:r>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B1650DA-4768-43E8-905D-F747C006784D}" type="slidenum">
              <a:rPr lang="zh-CN" altLang="en-US" smtClean="0"/>
              <a:pPr/>
              <a:t>‹#›</a:t>
            </a:fld>
            <a:endParaRPr lang="zh-CN" altLang="en-US"/>
          </a:p>
        </p:txBody>
      </p:sp>
    </p:spTree>
    <p:extLst>
      <p:ext uri="{BB962C8B-B14F-4D97-AF65-F5344CB8AC3E}">
        <p14:creationId xmlns:p14="http://schemas.microsoft.com/office/powerpoint/2010/main" val="2002591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png"/><Relationship Id="rId7"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5.png"/><Relationship Id="rId7"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png"/><Relationship Id="rId7"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png"/><Relationship Id="rId7" Type="http://schemas.openxmlformats.org/officeDocument/2006/relationships/image" Target="../media/image6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9" Type="http://schemas.openxmlformats.org/officeDocument/2006/relationships/image" Target="../media/image6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69.png"/><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37406" y="1591730"/>
            <a:ext cx="1557058" cy="1557058"/>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259632" y="3354182"/>
            <a:ext cx="7056783" cy="584775"/>
          </a:xfrm>
          <a:prstGeom prst="rect">
            <a:avLst/>
          </a:prstGeom>
          <a:noFill/>
        </p:spPr>
        <p:txBody>
          <a:bodyPr wrap="square" rtlCol="0">
            <a:spAutoFit/>
          </a:bodyPr>
          <a:lstStyle/>
          <a:p>
            <a:r>
              <a:rPr lang="en-US" altLang="zh-CN" sz="3200" b="1" dirty="0">
                <a:solidFill>
                  <a:schemeClr val="tx1">
                    <a:lumMod val="85000"/>
                    <a:lumOff val="15000"/>
                  </a:schemeClr>
                </a:solidFill>
              </a:rPr>
              <a:t>Markov Models and Maximum Entropy</a:t>
            </a:r>
            <a:endParaRPr lang="zh-CN" altLang="en-US" sz="3200" b="1" dirty="0">
              <a:solidFill>
                <a:schemeClr val="tx1">
                  <a:lumMod val="85000"/>
                  <a:lumOff val="15000"/>
                </a:schemeClr>
              </a:solidFill>
            </a:endParaRPr>
          </a:p>
        </p:txBody>
      </p:sp>
      <p:sp>
        <p:nvSpPr>
          <p:cNvPr id="7" name="TextBox 6"/>
          <p:cNvSpPr txBox="1"/>
          <p:nvPr/>
        </p:nvSpPr>
        <p:spPr>
          <a:xfrm>
            <a:off x="3491880" y="4153187"/>
            <a:ext cx="2398315" cy="369332"/>
          </a:xfrm>
          <a:prstGeom prst="rect">
            <a:avLst/>
          </a:prstGeom>
          <a:noFill/>
        </p:spPr>
        <p:txBody>
          <a:bodyPr wrap="square" rtlCol="0">
            <a:spAutoFit/>
          </a:bodyPr>
          <a:lstStyle/>
          <a:p>
            <a:r>
              <a:rPr lang="en-US" altLang="zh-CN" dirty="0">
                <a:solidFill>
                  <a:schemeClr val="tx1">
                    <a:lumMod val="50000"/>
                    <a:lumOff val="50000"/>
                  </a:schemeClr>
                </a:solidFill>
              </a:rPr>
              <a:t>Speaker:  Hu  Weilong</a:t>
            </a:r>
            <a:endParaRPr lang="zh-CN" altLang="en-US" dirty="0">
              <a:solidFill>
                <a:schemeClr val="tx1">
                  <a:lumMod val="50000"/>
                  <a:lumOff val="50000"/>
                </a:schemeClr>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9967" y="1689282"/>
            <a:ext cx="1439404" cy="1439404"/>
          </a:xfrm>
          <a:prstGeom prst="rect">
            <a:avLst/>
          </a:prstGeom>
        </p:spPr>
      </p:pic>
      <p:sp>
        <p:nvSpPr>
          <p:cNvPr id="5" name="灯片编号占位符 4"/>
          <p:cNvSpPr>
            <a:spLocks noGrp="1"/>
          </p:cNvSpPr>
          <p:nvPr>
            <p:ph type="sldNum" sz="quarter" idx="12"/>
          </p:nvPr>
        </p:nvSpPr>
        <p:spPr/>
        <p:txBody>
          <a:bodyPr/>
          <a:lstStyle/>
          <a:p>
            <a:fld id="{7B1650DA-4768-43E8-905D-F747C006784D}" type="slidenum">
              <a:rPr lang="zh-CN" altLang="en-US" smtClean="0"/>
              <a:pPr/>
              <a:t>1</a:t>
            </a:fld>
            <a:endParaRPr lang="zh-CN" altLang="en-US"/>
          </a:p>
        </p:txBody>
      </p:sp>
      <p:sp>
        <p:nvSpPr>
          <p:cNvPr id="8" name="TextBox 46"/>
          <p:cNvSpPr txBox="1"/>
          <p:nvPr/>
        </p:nvSpPr>
        <p:spPr>
          <a:xfrm>
            <a:off x="4169809" y="4497781"/>
            <a:ext cx="939719" cy="276999"/>
          </a:xfrm>
          <a:prstGeom prst="rect">
            <a:avLst/>
          </a:prstGeom>
          <a:noFill/>
        </p:spPr>
        <p:txBody>
          <a:bodyPr wrap="square" rtlCol="0">
            <a:spAutoFit/>
          </a:bodyPr>
          <a:lstStyle/>
          <a:p>
            <a:r>
              <a:rPr lang="en-US" altLang="zh-CN" sz="1200" dirty="0">
                <a:solidFill>
                  <a:schemeClr val="tx1">
                    <a:lumMod val="50000"/>
                    <a:lumOff val="50000"/>
                  </a:schemeClr>
                </a:solidFill>
              </a:rPr>
              <a:t>2017-04-13</a:t>
            </a:r>
            <a:endParaRPr lang="zh-CN" altLang="en-US" sz="1200" dirty="0">
              <a:solidFill>
                <a:schemeClr val="tx1">
                  <a:lumMod val="50000"/>
                  <a:lumOff val="50000"/>
                </a:schemeClr>
              </a:solidFill>
            </a:endParaRPr>
          </a:p>
        </p:txBody>
      </p:sp>
    </p:spTree>
    <p:extLst>
      <p:ext uri="{BB962C8B-B14F-4D97-AF65-F5344CB8AC3E}">
        <p14:creationId xmlns:p14="http://schemas.microsoft.com/office/powerpoint/2010/main" val="3876806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5358" y="265212"/>
            <a:ext cx="4274634" cy="414386"/>
            <a:chOff x="225358" y="265212"/>
            <a:chExt cx="4274634" cy="414386"/>
          </a:xfrm>
        </p:grpSpPr>
        <p:sp>
          <p:nvSpPr>
            <p:cNvPr id="4" name="TextBox 5"/>
            <p:cNvSpPr txBox="1"/>
            <p:nvPr/>
          </p:nvSpPr>
          <p:spPr>
            <a:xfrm>
              <a:off x="2927483" y="365458"/>
              <a:ext cx="1572509" cy="253916"/>
            </a:xfrm>
            <a:prstGeom prst="rect">
              <a:avLst/>
            </a:prstGeom>
            <a:noFill/>
          </p:spPr>
          <p:txBody>
            <a:bodyPr wrap="square" rtlCol="0">
              <a:spAutoFit/>
            </a:bodyPr>
            <a:lstStyle/>
            <a:p>
              <a:r>
                <a:rPr lang="en-US" altLang="zh-CN" sz="1050" b="1" dirty="0">
                  <a:solidFill>
                    <a:schemeClr val="tx1">
                      <a:lumMod val="75000"/>
                      <a:lumOff val="25000"/>
                    </a:schemeClr>
                  </a:solidFill>
                </a:rPr>
                <a:t>Learning</a:t>
              </a:r>
              <a:endParaRPr lang="zh-CN" altLang="en-US" sz="1050" b="1" dirty="0">
                <a:solidFill>
                  <a:schemeClr val="tx1">
                    <a:lumMod val="75000"/>
                    <a:lumOff val="25000"/>
                  </a:schemeClr>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6" name="文本框 5"/>
            <p:cNvSpPr txBox="1"/>
            <p:nvPr/>
          </p:nvSpPr>
          <p:spPr>
            <a:xfrm>
              <a:off x="611560" y="273215"/>
              <a:ext cx="2592288" cy="369332"/>
            </a:xfrm>
            <a:prstGeom prst="rect">
              <a:avLst/>
            </a:prstGeom>
            <a:noFill/>
          </p:spPr>
          <p:txBody>
            <a:bodyPr wrap="square" rtlCol="0">
              <a:spAutoFit/>
            </a:bodyPr>
            <a:lstStyle/>
            <a:p>
              <a:r>
                <a:rPr lang="en-US" altLang="zh-CN" dirty="0"/>
                <a:t>Hidden Markov Models</a:t>
              </a:r>
              <a:endParaRPr lang="zh-CN" altLang="en-US" dirty="0"/>
            </a:p>
          </p:txBody>
        </p:sp>
      </p:grpSp>
      <p:sp>
        <p:nvSpPr>
          <p:cNvPr id="7" name="椭圆 6"/>
          <p:cNvSpPr/>
          <p:nvPr/>
        </p:nvSpPr>
        <p:spPr>
          <a:xfrm>
            <a:off x="7619542" y="337220"/>
            <a:ext cx="310890" cy="31089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52869" y="347017"/>
            <a:ext cx="310890" cy="31089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后退或前一项 8">
            <a:hlinkClick r:id="" action="ppaction://hlinkshowjump?jump=previousslide" highlightClick="1"/>
          </p:cNvPr>
          <p:cNvSpPr/>
          <p:nvPr/>
        </p:nvSpPr>
        <p:spPr>
          <a:xfrm>
            <a:off x="7664318" y="410575"/>
            <a:ext cx="163682" cy="163682"/>
          </a:xfrm>
          <a:prstGeom prst="actionButtonBackPreviou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第一张 1044">
            <a:hlinkClick r:id="" action="ppaction://hlinkshowjump?jump=firstslide" highlightClick="1"/>
          </p:cNvPr>
          <p:cNvSpPr/>
          <p:nvPr/>
        </p:nvSpPr>
        <p:spPr>
          <a:xfrm>
            <a:off x="8100302" y="394450"/>
            <a:ext cx="216024" cy="216024"/>
          </a:xfrm>
          <a:prstGeom prst="actionButtonHom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弦形 10"/>
          <p:cNvSpPr/>
          <p:nvPr/>
        </p:nvSpPr>
        <p:spPr>
          <a:xfrm rot="1316491">
            <a:off x="8493150" y="2250721"/>
            <a:ext cx="1213559" cy="1213559"/>
          </a:xfrm>
          <a:prstGeom prst="chord">
            <a:avLst>
              <a:gd name="adj1" fmla="val 3786602"/>
              <a:gd name="adj2" fmla="val 15171629"/>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5305772"/>
            <a:ext cx="9144000" cy="409228"/>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5"/>
          <p:cNvSpPr txBox="1"/>
          <p:nvPr/>
        </p:nvSpPr>
        <p:spPr>
          <a:xfrm>
            <a:off x="675543" y="769268"/>
            <a:ext cx="2251940"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Unsupervised training</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5" name="直接连接符 14"/>
          <p:cNvCxnSpPr/>
          <p:nvPr/>
        </p:nvCxnSpPr>
        <p:spPr>
          <a:xfrm flipV="1">
            <a:off x="719110" y="1127157"/>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燕尾形 1041"/>
          <p:cNvSpPr/>
          <p:nvPr/>
        </p:nvSpPr>
        <p:spPr>
          <a:xfrm>
            <a:off x="8815673" y="2699195"/>
            <a:ext cx="172629" cy="288032"/>
          </a:xfrm>
          <a:prstGeom prst="chevron">
            <a:avLst>
              <a:gd name="adj" fmla="val 75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46"/>
          <p:cNvSpPr txBox="1"/>
          <p:nvPr/>
        </p:nvSpPr>
        <p:spPr>
          <a:xfrm>
            <a:off x="719110" y="1572389"/>
            <a:ext cx="1000549" cy="276999"/>
          </a:xfrm>
          <a:prstGeom prst="rect">
            <a:avLst/>
          </a:prstGeom>
          <a:noFill/>
        </p:spPr>
        <p:txBody>
          <a:bodyPr wrap="square" rtlCol="0">
            <a:spAutoFit/>
          </a:bodyPr>
          <a:lstStyle/>
          <a:p>
            <a:r>
              <a:rPr lang="en-US" altLang="zh-CN" sz="1200" dirty="0">
                <a:solidFill>
                  <a:schemeClr val="tx1">
                    <a:lumMod val="50000"/>
                    <a:lumOff val="50000"/>
                  </a:schemeClr>
                </a:solidFill>
              </a:rPr>
              <a:t>Expectation:</a:t>
            </a:r>
            <a:endParaRPr lang="zh-CN" altLang="en-US" sz="12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20" name="文本框 19"/>
              <p:cNvSpPr txBox="1"/>
              <p:nvPr/>
            </p:nvSpPr>
            <p:spPr>
              <a:xfrm>
                <a:off x="719346" y="1236497"/>
                <a:ext cx="264354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𝑂</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𝐼</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𝑜</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𝑜</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𝑜</m:t>
                          </m:r>
                        </m:e>
                        <m:sub>
                          <m:r>
                            <a:rPr lang="en-US" altLang="zh-CN" sz="1400" b="0" i="1" smtClean="0">
                              <a:latin typeface="Cambria Math" panose="02040503050406030204" pitchFamily="18" charset="0"/>
                            </a:rPr>
                            <m:t>𝑇</m:t>
                          </m:r>
                        </m:sub>
                      </m:sSub>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𝑖</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𝑖</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𝑖</m:t>
                          </m:r>
                        </m:e>
                        <m:sub>
                          <m:r>
                            <a:rPr lang="en-US" altLang="zh-CN" sz="1400" b="0" i="1" smtClean="0">
                              <a:latin typeface="Cambria Math" panose="02040503050406030204" pitchFamily="18" charset="0"/>
                            </a:rPr>
                            <m:t>𝑇</m:t>
                          </m:r>
                        </m:sub>
                      </m:sSub>
                      <m:r>
                        <a:rPr lang="en-US" altLang="zh-CN" sz="1400" b="0" i="1" smtClean="0">
                          <a:latin typeface="Cambria Math" panose="02040503050406030204" pitchFamily="18" charset="0"/>
                        </a:rPr>
                        <m:t>)</m:t>
                      </m:r>
                    </m:oMath>
                  </m:oMathPara>
                </a14:m>
                <a:endParaRPr lang="zh-CN" altLang="en-US" sz="14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719346" y="1236497"/>
                <a:ext cx="2643544" cy="215444"/>
              </a:xfrm>
              <a:prstGeom prst="rect">
                <a:avLst/>
              </a:prstGeom>
              <a:blipFill>
                <a:blip r:embed="rId4"/>
                <a:stretch>
                  <a:fillRect r="-1613" b="-31429"/>
                </a:stretch>
              </a:blipFill>
            </p:spPr>
            <p:txBody>
              <a:bodyPr/>
              <a:lstStyle/>
              <a:p>
                <a:r>
                  <a:rPr lang="zh-CN" altLang="en-US">
                    <a:noFill/>
                  </a:rPr>
                  <a:t> </a:t>
                </a:r>
              </a:p>
            </p:txBody>
          </p:sp>
        </mc:Fallback>
      </mc:AlternateContent>
      <p:sp>
        <p:nvSpPr>
          <p:cNvPr id="21" name="TextBox 46"/>
          <p:cNvSpPr txBox="1"/>
          <p:nvPr/>
        </p:nvSpPr>
        <p:spPr>
          <a:xfrm>
            <a:off x="3435862" y="1228140"/>
            <a:ext cx="1784210" cy="276999"/>
          </a:xfrm>
          <a:prstGeom prst="rect">
            <a:avLst/>
          </a:prstGeom>
          <a:noFill/>
        </p:spPr>
        <p:txBody>
          <a:bodyPr wrap="square" rtlCol="0">
            <a:spAutoFit/>
          </a:bodyPr>
          <a:lstStyle/>
          <a:p>
            <a:r>
              <a:rPr lang="en-US" altLang="zh-CN" sz="1200" dirty="0">
                <a:solidFill>
                  <a:schemeClr val="tx1">
                    <a:lumMod val="50000"/>
                    <a:lumOff val="50000"/>
                  </a:schemeClr>
                </a:solidFill>
              </a:rPr>
              <a:t>It’s likelihood function is</a:t>
            </a:r>
            <a:endParaRPr lang="zh-CN" altLang="en-US" sz="12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22" name="文本框 21"/>
              <p:cNvSpPr txBox="1"/>
              <p:nvPr/>
            </p:nvSpPr>
            <p:spPr>
              <a:xfrm>
                <a:off x="5076056" y="1273904"/>
                <a:ext cx="102367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𝑙𝑜𝑔𝑃</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𝑂</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𝐼</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𝜆</m:t>
                      </m:r>
                      <m:r>
                        <a:rPr lang="en-US" altLang="zh-CN" sz="1400" b="0" i="1" smtClean="0">
                          <a:latin typeface="Cambria Math" panose="02040503050406030204" pitchFamily="18" charset="0"/>
                        </a:rPr>
                        <m:t>) </m:t>
                      </m:r>
                    </m:oMath>
                  </m:oMathPara>
                </a14:m>
                <a:endParaRPr lang="zh-CN" altLang="en-US" sz="1400" dirty="0"/>
              </a:p>
            </p:txBody>
          </p:sp>
        </mc:Choice>
        <mc:Fallback xmlns="">
          <p:sp>
            <p:nvSpPr>
              <p:cNvPr id="22" name="文本框 21"/>
              <p:cNvSpPr txBox="1">
                <a:spLocks noRot="1" noChangeAspect="1" noMove="1" noResize="1" noEditPoints="1" noAdjustHandles="1" noChangeArrowheads="1" noChangeShapeType="1" noTextEdit="1"/>
              </p:cNvSpPr>
              <p:nvPr/>
            </p:nvSpPr>
            <p:spPr>
              <a:xfrm>
                <a:off x="5076056" y="1273904"/>
                <a:ext cx="1023678" cy="215444"/>
              </a:xfrm>
              <a:prstGeom prst="rect">
                <a:avLst/>
              </a:prstGeom>
              <a:blipFill>
                <a:blip r:embed="rId5"/>
                <a:stretch>
                  <a:fillRect l="-5952" r="-1190" b="-3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814009" y="1837219"/>
                <a:ext cx="3437929" cy="5216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𝑄</m:t>
                      </m:r>
                      <m:r>
                        <a:rPr lang="en-US" altLang="zh-CN" sz="1400" i="1" smtClean="0">
                          <a:latin typeface="Cambria Math" panose="02040503050406030204" pitchFamily="18" charset="0"/>
                        </a:rPr>
                        <m:t> </m:t>
                      </m:r>
                      <m:d>
                        <m:dPr>
                          <m:ctrlPr>
                            <a:rPr lang="en-US" altLang="zh-CN" sz="1400" i="1" smtClean="0">
                              <a:latin typeface="Cambria Math" panose="02040503050406030204" pitchFamily="18" charset="0"/>
                            </a:rPr>
                          </m:ctrlPr>
                        </m:dPr>
                        <m:e>
                          <m:r>
                            <a:rPr lang="en-US" altLang="zh-CN" sz="1400" i="1" smtClean="0">
                              <a:latin typeface="Cambria Math" panose="02040503050406030204" pitchFamily="18" charset="0"/>
                            </a:rPr>
                            <m:t>𝜆</m:t>
                          </m:r>
                          <m:r>
                            <a:rPr lang="en-US" altLang="zh-CN" sz="1400" i="1">
                              <a:latin typeface="Cambria Math" panose="02040503050406030204" pitchFamily="18" charset="0"/>
                            </a:rPr>
                            <m:t>,</m:t>
                          </m:r>
                          <m:r>
                            <a:rPr lang="en-US" altLang="zh-CN" sz="1400" i="1" smtClean="0">
                              <a:latin typeface="Cambria Math" panose="02040503050406030204" pitchFamily="18" charset="0"/>
                            </a:rPr>
                            <m:t> </m:t>
                          </m:r>
                          <m:acc>
                            <m:accPr>
                              <m:chr m:val="̌"/>
                              <m:ctrlPr>
                                <a:rPr lang="en-US" altLang="zh-CN" sz="1400" i="1" smtClean="0">
                                  <a:latin typeface="Cambria Math" panose="02040503050406030204" pitchFamily="18" charset="0"/>
                                </a:rPr>
                              </m:ctrlPr>
                            </m:accPr>
                            <m:e>
                              <m:r>
                                <a:rPr lang="en-US" altLang="zh-CN" sz="1400" b="0" i="1" smtClean="0">
                                  <a:latin typeface="Cambria Math" panose="02040503050406030204" pitchFamily="18" charset="0"/>
                                </a:rPr>
                                <m:t>𝜆</m:t>
                              </m:r>
                            </m:e>
                          </m:acc>
                        </m:e>
                      </m:d>
                      <m:r>
                        <a:rPr lang="en-US" altLang="zh-CN" sz="1400" i="1">
                          <a:latin typeface="Cambria Math" panose="02040503050406030204" pitchFamily="18" charset="0"/>
                        </a:rPr>
                        <m:t>=</m:t>
                      </m:r>
                      <m:nary>
                        <m:naryPr>
                          <m:chr m:val="∑"/>
                          <m:supHide m:val="on"/>
                          <m:ctrlPr>
                            <a:rPr lang="en-US" altLang="zh-CN" sz="1400" i="1" smtClean="0">
                              <a:latin typeface="Cambria Math" panose="02040503050406030204" pitchFamily="18" charset="0"/>
                            </a:rPr>
                          </m:ctrlPr>
                        </m:naryPr>
                        <m:sub>
                          <m:r>
                            <a:rPr lang="en-US" altLang="zh-CN" sz="1400" i="1">
                              <a:latin typeface="Cambria Math" panose="02040503050406030204" pitchFamily="18" charset="0"/>
                            </a:rPr>
                            <m:t>𝐼</m:t>
                          </m:r>
                        </m:sub>
                        <m:sup/>
                        <m:e>
                          <m:func>
                            <m:funcPr>
                              <m:ctrlPr>
                                <a:rPr lang="en-US" altLang="zh-CN" sz="1400" i="1">
                                  <a:latin typeface="Cambria Math" panose="02040503050406030204" pitchFamily="18" charset="0"/>
                                </a:rPr>
                              </m:ctrlPr>
                            </m:funcPr>
                            <m:fName>
                              <m:r>
                                <m:rPr>
                                  <m:sty m:val="p"/>
                                </m:rPr>
                                <a:rPr lang="en-US" altLang="zh-CN" sz="1400" i="0">
                                  <a:latin typeface="Cambria Math" panose="02040503050406030204" pitchFamily="18" charset="0"/>
                                </a:rPr>
                                <m:t>log</m:t>
                              </m:r>
                            </m:fName>
                            <m:e>
                              <m:r>
                                <a:rPr lang="en-US" altLang="zh-CN" sz="1400" i="1">
                                  <a:latin typeface="Cambria Math" panose="02040503050406030204" pitchFamily="18" charset="0"/>
                                </a:rPr>
                                <m:t>𝑃</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𝑂</m:t>
                                  </m:r>
                                  <m:r>
                                    <a:rPr lang="en-US" altLang="zh-CN" sz="1400" i="1">
                                      <a:latin typeface="Cambria Math" panose="02040503050406030204" pitchFamily="18" charset="0"/>
                                    </a:rPr>
                                    <m:t>,</m:t>
                                  </m:r>
                                  <m:r>
                                    <a:rPr lang="en-US" altLang="zh-CN" sz="1400" i="1">
                                      <a:latin typeface="Cambria Math" panose="02040503050406030204" pitchFamily="18" charset="0"/>
                                    </a:rPr>
                                    <m:t>𝐼</m:t>
                                  </m:r>
                                </m:e>
                                <m:e>
                                  <m:r>
                                    <a:rPr lang="en-US" altLang="zh-CN" sz="1400" i="1" smtClean="0">
                                      <a:latin typeface="Cambria Math" panose="02040503050406030204" pitchFamily="18" charset="0"/>
                                    </a:rPr>
                                    <m:t>𝜆</m:t>
                                  </m:r>
                                </m:e>
                              </m:d>
                            </m:e>
                          </m:func>
                        </m:e>
                      </m:nary>
                      <m:r>
                        <a:rPr lang="en-US" altLang="zh-CN" sz="1400" i="1">
                          <a:latin typeface="Cambria Math" panose="02040503050406030204" pitchFamily="18" charset="0"/>
                        </a:rPr>
                        <m:t>𝑃</m:t>
                      </m:r>
                      <m:r>
                        <a:rPr lang="en-US" altLang="zh-CN" sz="1400" i="1">
                          <a:latin typeface="Cambria Math" panose="02040503050406030204" pitchFamily="18" charset="0"/>
                        </a:rPr>
                        <m:t>(</m:t>
                      </m:r>
                      <m:r>
                        <a:rPr lang="en-US" altLang="zh-CN" sz="1400" i="1">
                          <a:latin typeface="Cambria Math" panose="02040503050406030204" pitchFamily="18" charset="0"/>
                        </a:rPr>
                        <m:t>𝑂</m:t>
                      </m:r>
                      <m:r>
                        <a:rPr lang="en-US" altLang="zh-CN" sz="1400" i="1">
                          <a:latin typeface="Cambria Math" panose="02040503050406030204" pitchFamily="18" charset="0"/>
                        </a:rPr>
                        <m:t>,</m:t>
                      </m:r>
                      <m:r>
                        <a:rPr lang="en-US" altLang="zh-CN" sz="1400" i="1">
                          <a:latin typeface="Cambria Math" panose="02040503050406030204" pitchFamily="18" charset="0"/>
                        </a:rPr>
                        <m:t>𝐼</m:t>
                      </m:r>
                      <m:r>
                        <a:rPr lang="en-US" altLang="zh-CN" sz="1400" i="1">
                          <a:latin typeface="Cambria Math" panose="02040503050406030204" pitchFamily="18" charset="0"/>
                        </a:rPr>
                        <m:t>|</m:t>
                      </m:r>
                      <m:acc>
                        <m:accPr>
                          <m:chr m:val="̌"/>
                          <m:ctrlPr>
                            <a:rPr lang="en-US" altLang="zh-CN" sz="1400" i="1" smtClean="0">
                              <a:latin typeface="Cambria Math" panose="02040503050406030204" pitchFamily="18" charset="0"/>
                            </a:rPr>
                          </m:ctrlPr>
                        </m:accPr>
                        <m:e>
                          <m:r>
                            <a:rPr lang="en-US" altLang="zh-CN" sz="1400" b="0" i="1" smtClean="0">
                              <a:latin typeface="Cambria Math" panose="02040503050406030204" pitchFamily="18" charset="0"/>
                            </a:rPr>
                            <m:t>𝜆</m:t>
                          </m:r>
                        </m:e>
                      </m:acc>
                      <m:r>
                        <a:rPr lang="en-US" altLang="zh-CN" sz="1400" i="1">
                          <a:latin typeface="Cambria Math" panose="02040503050406030204" pitchFamily="18" charset="0"/>
                        </a:rPr>
                        <m:t>)</m:t>
                      </m:r>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1</m:t>
                      </m:r>
                      <m:r>
                        <a:rPr lang="en-US" altLang="zh-CN" sz="1400" b="0" i="1" smtClean="0">
                          <a:latin typeface="Cambria Math" panose="02040503050406030204" pitchFamily="18" charset="0"/>
                          <a:ea typeface="Cambria Math" panose="02040503050406030204" pitchFamily="18" charset="0"/>
                        </a:rPr>
                        <m:t>)</m:t>
                      </m:r>
                    </m:oMath>
                  </m:oMathPara>
                </a14:m>
                <a:endParaRPr lang="zh-CN" altLang="en-US" sz="14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814009" y="1837219"/>
                <a:ext cx="3437929" cy="521681"/>
              </a:xfrm>
              <a:prstGeom prst="rect">
                <a:avLst/>
              </a:prstGeom>
              <a:blipFill>
                <a:blip r:embed="rId6"/>
                <a:stretch>
                  <a:fillRect l="-1776" t="-144186" r="-1776" b="-2046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847600" y="2486419"/>
                <a:ext cx="4509311" cy="2339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𝑃</m:t>
                      </m:r>
                      <m:d>
                        <m:dPr>
                          <m:ctrlPr>
                            <a:rPr lang="en-US" altLang="zh-CN" sz="1400" i="1" smtClean="0">
                              <a:latin typeface="Cambria Math" panose="02040503050406030204" pitchFamily="18" charset="0"/>
                            </a:rPr>
                          </m:ctrlPr>
                        </m:dPr>
                        <m:e>
                          <m:r>
                            <a:rPr lang="en-US" altLang="zh-CN" sz="1400" i="1" smtClean="0">
                              <a:latin typeface="Cambria Math" panose="02040503050406030204" pitchFamily="18" charset="0"/>
                            </a:rPr>
                            <m:t>𝑂</m:t>
                          </m:r>
                          <m:r>
                            <a:rPr lang="en-US" altLang="zh-CN" sz="1400" i="1" smtClean="0">
                              <a:latin typeface="Cambria Math" panose="02040503050406030204" pitchFamily="18" charset="0"/>
                            </a:rPr>
                            <m:t>,</m:t>
                          </m:r>
                          <m:r>
                            <a:rPr lang="en-US" altLang="zh-CN" sz="1400" i="1" smtClean="0">
                              <a:latin typeface="Cambria Math" panose="02040503050406030204" pitchFamily="18" charset="0"/>
                            </a:rPr>
                            <m:t>𝐼</m:t>
                          </m:r>
                        </m:e>
                        <m:e>
                          <m:r>
                            <a:rPr lang="en-US" altLang="zh-CN" sz="1400" i="1" smtClean="0">
                              <a:latin typeface="Cambria Math" panose="02040503050406030204" pitchFamily="18" charset="0"/>
                            </a:rPr>
                            <m:t>𝜆</m:t>
                          </m:r>
                        </m:e>
                      </m:d>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i="1" smtClean="0">
                              <a:latin typeface="Cambria Math" panose="02040503050406030204" pitchFamily="18" charset="0"/>
                            </a:rPr>
                            <m:t>𝜋</m:t>
                          </m:r>
                        </m:e>
                        <m:sub>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𝑖</m:t>
                              </m:r>
                            </m:e>
                            <m:sub>
                              <m:r>
                                <a:rPr lang="en-US" altLang="zh-CN" sz="1400" i="1">
                                  <a:latin typeface="Cambria Math" panose="02040503050406030204" pitchFamily="18" charset="0"/>
                                </a:rPr>
                                <m:t>1</m:t>
                              </m:r>
                            </m:sub>
                          </m:sSub>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𝑖</m:t>
                              </m:r>
                            </m:e>
                            <m:sub>
                              <m:r>
                                <a:rPr lang="en-US" altLang="zh-CN" sz="1400" i="1">
                                  <a:latin typeface="Cambria Math" panose="02040503050406030204" pitchFamily="18" charset="0"/>
                                </a:rPr>
                                <m:t>1</m:t>
                              </m:r>
                            </m:sub>
                          </m:sSub>
                        </m:sub>
                      </m:sSub>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1</m:t>
                              </m:r>
                            </m:sub>
                          </m:sSub>
                        </m:e>
                      </m:d>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𝑖</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𝑖</m:t>
                              </m:r>
                            </m:e>
                            <m:sub>
                              <m:r>
                                <a:rPr lang="en-US" altLang="zh-CN" sz="1400" i="1">
                                  <a:latin typeface="Cambria Math" panose="02040503050406030204" pitchFamily="18" charset="0"/>
                                </a:rPr>
                                <m:t>2</m:t>
                              </m:r>
                            </m:sub>
                          </m:sSub>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𝑖</m:t>
                              </m:r>
                            </m:e>
                            <m:sub>
                              <m:r>
                                <a:rPr lang="en-US" altLang="zh-CN" sz="1400" i="1">
                                  <a:latin typeface="Cambria Math" panose="02040503050406030204" pitchFamily="18" charset="0"/>
                                </a:rPr>
                                <m:t>2</m:t>
                              </m:r>
                            </m:sub>
                          </m:sSub>
                        </m:sub>
                      </m:sSub>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2</m:t>
                              </m:r>
                            </m:sub>
                          </m:sSub>
                        </m:e>
                      </m:d>
                      <m:r>
                        <a:rPr lang="en-US" altLang="zh-CN" sz="1400" i="1" smtClean="0">
                          <a:latin typeface="Cambria Math" panose="02040503050406030204" pitchFamily="18" charset="0"/>
                        </a:rPr>
                        <m:t>⋯</m:t>
                      </m:r>
                      <m:r>
                        <a:rPr lang="en-US" altLang="zh-CN" sz="1400" i="1">
                          <a:latin typeface="Cambria Math" panose="02040503050406030204" pitchFamily="18" charset="0"/>
                        </a:rPr>
                        <m:t> </m:t>
                      </m:r>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𝑎</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𝑖</m:t>
                              </m:r>
                            </m:e>
                            <m:sub>
                              <m:r>
                                <a:rPr lang="en-US" altLang="zh-CN" sz="1400" i="1">
                                  <a:latin typeface="Cambria Math" panose="02040503050406030204" pitchFamily="18" charset="0"/>
                                </a:rPr>
                                <m:t>𝑇</m:t>
                              </m:r>
                              <m:r>
                                <a:rPr lang="en-US" altLang="zh-CN" sz="1400" i="1">
                                  <a:latin typeface="Cambria Math" panose="02040503050406030204" pitchFamily="18" charset="0"/>
                                </a:rPr>
                                <m:t>−</m:t>
                              </m:r>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𝑖</m:t>
                              </m:r>
                            </m:e>
                            <m:sub>
                              <m:r>
                                <a:rPr lang="en-US" altLang="zh-CN" sz="1400" i="1">
                                  <a:latin typeface="Cambria Math" panose="02040503050406030204" pitchFamily="18" charset="0"/>
                                </a:rPr>
                                <m:t>𝑇</m:t>
                              </m:r>
                            </m:sub>
                          </m:sSub>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𝑖</m:t>
                              </m:r>
                            </m:e>
                            <m:sub>
                              <m:r>
                                <a:rPr lang="en-US" altLang="zh-CN" sz="1400" i="1">
                                  <a:latin typeface="Cambria Math" panose="02040503050406030204" pitchFamily="18" charset="0"/>
                                </a:rPr>
                                <m:t>𝑇</m:t>
                              </m:r>
                            </m:sub>
                          </m:sSub>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𝑇</m:t>
                          </m:r>
                        </m:sub>
                      </m:sSub>
                      <m:r>
                        <a:rPr lang="en-US" altLang="zh-CN" sz="1400" i="1">
                          <a:latin typeface="Cambria Math" panose="02040503050406030204" pitchFamily="18" charset="0"/>
                        </a:rPr>
                        <m:t>)</m:t>
                      </m:r>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2</m:t>
                      </m:r>
                      <m:r>
                        <a:rPr lang="en-US" altLang="zh-CN" sz="1400" b="0" i="1" smtClean="0">
                          <a:latin typeface="Cambria Math" panose="02040503050406030204" pitchFamily="18" charset="0"/>
                          <a:ea typeface="Cambria Math" panose="02040503050406030204" pitchFamily="18" charset="0"/>
                        </a:rPr>
                        <m:t>)</m:t>
                      </m:r>
                    </m:oMath>
                  </m:oMathPara>
                </a14:m>
                <a:endParaRPr lang="zh-CN" altLang="en-US" sz="1400" dirty="0"/>
              </a:p>
            </p:txBody>
          </p:sp>
        </mc:Choice>
        <mc:Fallback xmlns="">
          <p:sp>
            <p:nvSpPr>
              <p:cNvPr id="24" name="文本框 23"/>
              <p:cNvSpPr txBox="1">
                <a:spLocks noRot="1" noChangeAspect="1" noMove="1" noResize="1" noEditPoints="1" noAdjustHandles="1" noChangeArrowheads="1" noChangeShapeType="1" noTextEdit="1"/>
              </p:cNvSpPr>
              <p:nvPr/>
            </p:nvSpPr>
            <p:spPr>
              <a:xfrm>
                <a:off x="847600" y="2486419"/>
                <a:ext cx="4509311" cy="233910"/>
              </a:xfrm>
              <a:prstGeom prst="rect">
                <a:avLst/>
              </a:prstGeom>
              <a:blipFill>
                <a:blip r:embed="rId7"/>
                <a:stretch>
                  <a:fillRect l="-405" r="-946" b="-23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683568" y="2785492"/>
                <a:ext cx="8133509" cy="693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r>
                        <a:rPr lang="en-US" altLang="zh-CN" sz="1400" b="0" i="1" smtClean="0">
                          <a:latin typeface="Cambria Math" panose="02040503050406030204" pitchFamily="18" charset="0"/>
                        </a:rPr>
                        <m:t> </m:t>
                      </m:r>
                      <m:r>
                        <a:rPr lang="en-US" altLang="zh-CN" sz="1400" i="1">
                          <a:latin typeface="Cambria Math" panose="02040503050406030204" pitchFamily="18" charset="0"/>
                        </a:rPr>
                        <m:t>𝑄</m:t>
                      </m:r>
                      <m:r>
                        <a:rPr lang="en-US" altLang="zh-CN" sz="1400" i="1">
                          <a:latin typeface="Cambria Math" panose="02040503050406030204" pitchFamily="18" charset="0"/>
                        </a:rPr>
                        <m:t> </m:t>
                      </m:r>
                      <m:d>
                        <m:dPr>
                          <m:ctrlPr>
                            <a:rPr lang="en-US" altLang="zh-CN" sz="1400" i="1" smtClean="0">
                              <a:latin typeface="Cambria Math" panose="02040503050406030204" pitchFamily="18" charset="0"/>
                            </a:rPr>
                          </m:ctrlPr>
                        </m:dPr>
                        <m:e>
                          <m:r>
                            <a:rPr lang="en-US" altLang="zh-CN" sz="1400" i="1" smtClean="0">
                              <a:latin typeface="Cambria Math" panose="02040503050406030204" pitchFamily="18" charset="0"/>
                            </a:rPr>
                            <m:t>𝜆</m:t>
                          </m:r>
                          <m:r>
                            <a:rPr lang="en-US" altLang="zh-CN" sz="1400" b="0" i="1" smtClean="0">
                              <a:latin typeface="Cambria Math" panose="02040503050406030204" pitchFamily="18" charset="0"/>
                            </a:rPr>
                            <m:t>,</m:t>
                          </m:r>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𝜆</m:t>
                              </m:r>
                            </m:e>
                          </m:acc>
                        </m:e>
                      </m:d>
                      <m:r>
                        <a:rPr lang="en-US" altLang="zh-CN" sz="1400" i="1">
                          <a:latin typeface="Cambria Math" panose="02040503050406030204" pitchFamily="18" charset="0"/>
                        </a:rPr>
                        <m:t>=</m:t>
                      </m:r>
                      <m:nary>
                        <m:naryPr>
                          <m:chr m:val="∑"/>
                          <m:supHide m:val="on"/>
                          <m:ctrlPr>
                            <a:rPr lang="en-US" altLang="zh-CN" sz="1400" i="1" smtClean="0">
                              <a:latin typeface="Cambria Math" panose="02040503050406030204" pitchFamily="18" charset="0"/>
                            </a:rPr>
                          </m:ctrlPr>
                        </m:naryPr>
                        <m:sub>
                          <m:r>
                            <a:rPr lang="en-US" altLang="zh-CN" sz="1400" i="1">
                              <a:latin typeface="Cambria Math" panose="02040503050406030204" pitchFamily="18" charset="0"/>
                            </a:rPr>
                            <m:t>𝐼</m:t>
                          </m:r>
                        </m:sub>
                        <m:sup/>
                        <m:e>
                          <m:func>
                            <m:funcPr>
                              <m:ctrlPr>
                                <a:rPr lang="en-US" altLang="zh-CN" sz="1400" i="1" smtClean="0">
                                  <a:latin typeface="Cambria Math" panose="02040503050406030204" pitchFamily="18" charset="0"/>
                                </a:rPr>
                              </m:ctrlPr>
                            </m:funcPr>
                            <m:fName>
                              <m:r>
                                <m:rPr>
                                  <m:sty m:val="p"/>
                                </m:rPr>
                                <a:rPr lang="en-US" altLang="zh-CN" sz="1400" i="0" smtClean="0">
                                  <a:latin typeface="Cambria Math" panose="02040503050406030204" pitchFamily="18" charset="0"/>
                                </a:rPr>
                                <m:t>log</m:t>
                              </m:r>
                            </m:fName>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𝜋</m:t>
                                  </m:r>
                                </m:e>
                                <m: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𝑖</m:t>
                                      </m:r>
                                    </m:e>
                                    <m:sub>
                                      <m:r>
                                        <a:rPr lang="en-US" altLang="zh-CN" sz="1400" b="0" i="1" smtClean="0">
                                          <a:latin typeface="Cambria Math" panose="02040503050406030204" pitchFamily="18" charset="0"/>
                                        </a:rPr>
                                        <m:t>1</m:t>
                                      </m:r>
                                    </m:sub>
                                  </m:sSub>
                                </m:sub>
                              </m:sSub>
                            </m:e>
                          </m:func>
                        </m:e>
                      </m:nary>
                      <m:r>
                        <a:rPr lang="en-US" altLang="zh-CN" sz="1400" i="1">
                          <a:latin typeface="Cambria Math" panose="02040503050406030204" pitchFamily="18" charset="0"/>
                        </a:rPr>
                        <m:t> </m:t>
                      </m:r>
                      <m:r>
                        <a:rPr lang="en-US" altLang="zh-CN" sz="1400" i="1">
                          <a:latin typeface="Cambria Math" panose="02040503050406030204" pitchFamily="18" charset="0"/>
                        </a:rPr>
                        <m:t>𝑃</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𝑂</m:t>
                          </m:r>
                          <m:r>
                            <a:rPr lang="en-US" altLang="zh-CN" sz="1400" i="1">
                              <a:latin typeface="Cambria Math" panose="02040503050406030204" pitchFamily="18" charset="0"/>
                            </a:rPr>
                            <m:t>,</m:t>
                          </m:r>
                          <m:r>
                            <a:rPr lang="en-US" altLang="zh-CN" sz="1400" i="1">
                              <a:latin typeface="Cambria Math" panose="02040503050406030204" pitchFamily="18" charset="0"/>
                            </a:rPr>
                            <m:t>𝐼</m:t>
                          </m:r>
                        </m:e>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𝜆</m:t>
                              </m:r>
                            </m:e>
                          </m:acc>
                        </m:e>
                      </m:d>
                      <m:r>
                        <a:rPr lang="en-US" altLang="zh-CN" sz="1400" i="1">
                          <a:latin typeface="Cambria Math" panose="02040503050406030204" pitchFamily="18" charset="0"/>
                        </a:rPr>
                        <m:t>+</m:t>
                      </m:r>
                      <m:nary>
                        <m:naryPr>
                          <m:chr m:val="∑"/>
                          <m:supHide m:val="on"/>
                          <m:ctrlPr>
                            <a:rPr lang="en-US" altLang="zh-CN" sz="1400" i="1" smtClean="0">
                              <a:latin typeface="Cambria Math" panose="02040503050406030204" pitchFamily="18" charset="0"/>
                            </a:rPr>
                          </m:ctrlPr>
                        </m:naryPr>
                        <m:sub>
                          <m:r>
                            <a:rPr lang="en-US" altLang="zh-CN" sz="1400" i="1">
                              <a:latin typeface="Cambria Math" panose="02040503050406030204" pitchFamily="18" charset="0"/>
                            </a:rPr>
                            <m:t>𝐼</m:t>
                          </m:r>
                        </m:sub>
                        <m:sup/>
                        <m:e>
                          <m:d>
                            <m:dPr>
                              <m:ctrlPr>
                                <a:rPr lang="en-US" altLang="zh-CN" sz="1400" b="0" i="1" smtClean="0">
                                  <a:latin typeface="Cambria Math" panose="02040503050406030204" pitchFamily="18" charset="0"/>
                                </a:rPr>
                              </m:ctrlPr>
                            </m:dPr>
                            <m:e>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m:t>
                                  </m:r>
                                  <m:r>
                                    <m:rPr>
                                      <m:brk m:alnAt="23"/>
                                    </m:rP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𝑇</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sup>
                                <m:e>
                                  <m:func>
                                    <m:funcPr>
                                      <m:ctrlPr>
                                        <a:rPr lang="en-US" altLang="zh-CN" sz="1400" b="0" i="1" smtClean="0">
                                          <a:latin typeface="Cambria Math" panose="02040503050406030204" pitchFamily="18" charset="0"/>
                                        </a:rPr>
                                      </m:ctrlPr>
                                    </m:funcPr>
                                    <m:fName>
                                      <m:r>
                                        <m:rPr>
                                          <m:sty m:val="p"/>
                                        </m:rPr>
                                        <a:rPr lang="en-US" altLang="zh-CN" sz="1400" b="0" i="0" smtClean="0">
                                          <a:latin typeface="Cambria Math" panose="02040503050406030204" pitchFamily="18" charset="0"/>
                                        </a:rPr>
                                        <m:t>log</m:t>
                                      </m:r>
                                    </m:fName>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𝑖</m:t>
                                              </m:r>
                                            </m:e>
                                            <m:sub>
                                              <m:r>
                                                <a:rPr lang="en-US" altLang="zh-CN" sz="1400" b="0" i="1" smtClean="0">
                                                  <a:latin typeface="Cambria Math" panose="02040503050406030204" pitchFamily="18" charset="0"/>
                                                </a:rPr>
                                                <m:t>𝑡</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𝑖</m:t>
                                              </m:r>
                                            </m:e>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sub>
                                          </m:sSub>
                                        </m:sub>
                                      </m:sSub>
                                    </m:e>
                                  </m:func>
                                </m:e>
                              </m:nary>
                            </m:e>
                          </m:d>
                        </m:e>
                      </m:nary>
                      <m:r>
                        <a:rPr lang="en-US" altLang="zh-CN" sz="1400" i="1">
                          <a:latin typeface="Cambria Math" panose="02040503050406030204" pitchFamily="18" charset="0"/>
                        </a:rPr>
                        <m:t>𝑃</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𝑂</m:t>
                          </m:r>
                          <m:r>
                            <a:rPr lang="en-US" altLang="zh-CN" sz="1400" i="1">
                              <a:latin typeface="Cambria Math" panose="02040503050406030204" pitchFamily="18" charset="0"/>
                            </a:rPr>
                            <m:t>,</m:t>
                          </m:r>
                          <m:r>
                            <a:rPr lang="en-US" altLang="zh-CN" sz="1400" i="1">
                              <a:latin typeface="Cambria Math" panose="02040503050406030204" pitchFamily="18" charset="0"/>
                            </a:rPr>
                            <m:t>𝐼</m:t>
                          </m:r>
                        </m:e>
                        <m:e>
                          <m:acc>
                            <m:accPr>
                              <m:chr m:val="̌"/>
                              <m:ctrlPr>
                                <a:rPr lang="en-US" altLang="zh-CN" sz="1400" i="1" smtClean="0">
                                  <a:latin typeface="Cambria Math" panose="02040503050406030204" pitchFamily="18" charset="0"/>
                                </a:rPr>
                              </m:ctrlPr>
                            </m:accPr>
                            <m:e>
                              <m:r>
                                <a:rPr lang="en-US" altLang="zh-CN" sz="1400" b="0" i="1" smtClean="0">
                                  <a:latin typeface="Cambria Math" panose="02040503050406030204" pitchFamily="18" charset="0"/>
                                </a:rPr>
                                <m:t>𝜆</m:t>
                              </m:r>
                            </m:e>
                          </m:acc>
                        </m:e>
                      </m:d>
                      <m:r>
                        <a:rPr lang="en-US" altLang="zh-CN" sz="1400" i="1">
                          <a:latin typeface="Cambria Math" panose="02040503050406030204" pitchFamily="18" charset="0"/>
                        </a:rPr>
                        <m:t>+</m:t>
                      </m:r>
                      <m:nary>
                        <m:naryPr>
                          <m:chr m:val="∑"/>
                          <m:supHide m:val="on"/>
                          <m:ctrlPr>
                            <a:rPr lang="en-US" altLang="zh-CN" sz="1400" i="1" smtClean="0">
                              <a:latin typeface="Cambria Math" panose="02040503050406030204" pitchFamily="18" charset="0"/>
                            </a:rPr>
                          </m:ctrlPr>
                        </m:naryPr>
                        <m:sub>
                          <m:r>
                            <a:rPr lang="en-US" altLang="zh-CN" sz="1400" i="1">
                              <a:latin typeface="Cambria Math" panose="02040503050406030204" pitchFamily="18" charset="0"/>
                            </a:rPr>
                            <m:t>𝐼</m:t>
                          </m:r>
                        </m:sub>
                        <m:sup/>
                        <m:e>
                          <m:d>
                            <m:dPr>
                              <m:ctrlPr>
                                <a:rPr lang="en-US" altLang="zh-CN" sz="1400" b="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m:t>
                                  </m:r>
                                  <m:r>
                                    <m:rPr>
                                      <m:brk m:alnAt="23"/>
                                    </m:rP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𝑇</m:t>
                                  </m:r>
                                </m:sup>
                                <m:e>
                                  <m:func>
                                    <m:funcPr>
                                      <m:ctrlPr>
                                        <a:rPr lang="en-US" altLang="zh-CN" sz="1400" i="1" smtClean="0">
                                          <a:latin typeface="Cambria Math" panose="02040503050406030204" pitchFamily="18" charset="0"/>
                                        </a:rPr>
                                      </m:ctrlPr>
                                    </m:funcPr>
                                    <m:fName>
                                      <m:r>
                                        <m:rPr>
                                          <m:sty m:val="p"/>
                                        </m:rPr>
                                        <a:rPr lang="en-US" altLang="zh-CN" sz="1400" i="0" smtClean="0">
                                          <a:latin typeface="Cambria Math" panose="02040503050406030204" pitchFamily="18" charset="0"/>
                                        </a:rPr>
                                        <m:t>log</m:t>
                                      </m:r>
                                    </m:fName>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𝑏</m:t>
                                          </m:r>
                                        </m:e>
                                        <m: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𝑖</m:t>
                                              </m:r>
                                            </m:e>
                                            <m:sub>
                                              <m:r>
                                                <a:rPr lang="en-US" altLang="zh-CN" sz="1400" b="0" i="1" smtClean="0">
                                                  <a:latin typeface="Cambria Math" panose="02040503050406030204" pitchFamily="18" charset="0"/>
                                                </a:rPr>
                                                <m:t>𝑡</m:t>
                                              </m:r>
                                            </m:sub>
                                          </m:sSub>
                                        </m:sub>
                                      </m:sSub>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𝑜</m:t>
                                              </m:r>
                                            </m:e>
                                            <m:sub>
                                              <m:r>
                                                <a:rPr lang="en-US" altLang="zh-CN" sz="1400" b="0" i="1" smtClean="0">
                                                  <a:latin typeface="Cambria Math" panose="02040503050406030204" pitchFamily="18" charset="0"/>
                                                </a:rPr>
                                                <m:t>𝑡</m:t>
                                              </m:r>
                                            </m:sub>
                                          </m:sSub>
                                        </m:e>
                                      </m:d>
                                    </m:e>
                                  </m:func>
                                </m:e>
                              </m:nary>
                            </m:e>
                          </m:d>
                        </m:e>
                      </m:nary>
                      <m:r>
                        <a:rPr lang="en-US" altLang="zh-CN" sz="1400" i="1">
                          <a:latin typeface="Cambria Math" panose="02040503050406030204" pitchFamily="18" charset="0"/>
                        </a:rPr>
                        <m:t>𝑃</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𝑂</m:t>
                          </m:r>
                          <m:r>
                            <a:rPr lang="en-US" altLang="zh-CN" sz="1400" i="1">
                              <a:latin typeface="Cambria Math" panose="02040503050406030204" pitchFamily="18" charset="0"/>
                            </a:rPr>
                            <m:t>,</m:t>
                          </m:r>
                          <m:r>
                            <a:rPr lang="en-US" altLang="zh-CN" sz="1400" i="1">
                              <a:latin typeface="Cambria Math" panose="02040503050406030204" pitchFamily="18" charset="0"/>
                            </a:rPr>
                            <m:t>𝐼</m:t>
                          </m:r>
                        </m:e>
                        <m:e>
                          <m:acc>
                            <m:accPr>
                              <m:chr m:val="̌"/>
                              <m:ctrlPr>
                                <a:rPr lang="en-US" altLang="zh-CN" sz="1400" i="1" smtClean="0">
                                  <a:latin typeface="Cambria Math" panose="02040503050406030204" pitchFamily="18" charset="0"/>
                                </a:rPr>
                              </m:ctrlPr>
                            </m:accPr>
                            <m:e>
                              <m:r>
                                <a:rPr lang="en-US" altLang="zh-CN" sz="1400" b="0" i="1" smtClean="0">
                                  <a:latin typeface="Cambria Math" panose="02040503050406030204" pitchFamily="18" charset="0"/>
                                </a:rPr>
                                <m:t>𝜆</m:t>
                              </m:r>
                              <m:r>
                                <a:rPr lang="en-US" altLang="zh-CN" sz="1400" b="0" i="1" smtClean="0">
                                  <a:latin typeface="Cambria Math" panose="02040503050406030204" pitchFamily="18" charset="0"/>
                                </a:rPr>
                                <m:t> </m:t>
                              </m:r>
                            </m:e>
                          </m:acc>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oMath>
                  </m:oMathPara>
                </a14:m>
                <a:endParaRPr lang="zh-CN" altLang="en-US" sz="1400" dirty="0"/>
              </a:p>
            </p:txBody>
          </p:sp>
        </mc:Choice>
        <mc:Fallback xmlns="">
          <p:sp>
            <p:nvSpPr>
              <p:cNvPr id="25" name="文本框 24"/>
              <p:cNvSpPr txBox="1">
                <a:spLocks noRot="1" noChangeAspect="1" noMove="1" noResize="1" noEditPoints="1" noAdjustHandles="1" noChangeArrowheads="1" noChangeShapeType="1" noTextEdit="1"/>
              </p:cNvSpPr>
              <p:nvPr/>
            </p:nvSpPr>
            <p:spPr>
              <a:xfrm>
                <a:off x="683568" y="2785492"/>
                <a:ext cx="8133509" cy="693588"/>
              </a:xfrm>
              <a:prstGeom prst="rect">
                <a:avLst/>
              </a:prstGeom>
              <a:blipFill>
                <a:blip r:embed="rId8"/>
                <a:stretch>
                  <a:fillRect/>
                </a:stretch>
              </a:blipFill>
            </p:spPr>
            <p:txBody>
              <a:bodyPr/>
              <a:lstStyle/>
              <a:p>
                <a:r>
                  <a:rPr lang="zh-CN" altLang="en-US">
                    <a:noFill/>
                  </a:rPr>
                  <a:t> </a:t>
                </a:r>
              </a:p>
            </p:txBody>
          </p:sp>
        </mc:Fallback>
      </mc:AlternateContent>
      <p:sp>
        <p:nvSpPr>
          <p:cNvPr id="26" name="TextBox 46"/>
          <p:cNvSpPr txBox="1"/>
          <p:nvPr/>
        </p:nvSpPr>
        <p:spPr>
          <a:xfrm>
            <a:off x="714244" y="3537580"/>
            <a:ext cx="3425708" cy="276999"/>
          </a:xfrm>
          <a:prstGeom prst="rect">
            <a:avLst/>
          </a:prstGeom>
          <a:noFill/>
        </p:spPr>
        <p:txBody>
          <a:bodyPr wrap="square" rtlCol="0">
            <a:spAutoFit/>
          </a:bodyPr>
          <a:lstStyle/>
          <a:p>
            <a:r>
              <a:rPr lang="en-US" altLang="zh-CN" sz="1200" dirty="0">
                <a:solidFill>
                  <a:schemeClr val="tx1">
                    <a:lumMod val="50000"/>
                    <a:lumOff val="50000"/>
                  </a:schemeClr>
                </a:solidFill>
              </a:rPr>
              <a:t>Maximization(for the first part of Equation (3) ):</a:t>
            </a:r>
            <a:endParaRPr lang="zh-CN" altLang="en-US" sz="12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29" name="文本框 28"/>
              <p:cNvSpPr txBox="1"/>
              <p:nvPr/>
            </p:nvSpPr>
            <p:spPr>
              <a:xfrm>
                <a:off x="841919" y="3854448"/>
                <a:ext cx="3353034" cy="6058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sz="1400" i="1" smtClean="0">
                              <a:latin typeface="Cambria Math" panose="02040503050406030204" pitchFamily="18" charset="0"/>
                            </a:rPr>
                          </m:ctrlPr>
                        </m:naryPr>
                        <m:sub>
                          <m:r>
                            <a:rPr lang="en-US" altLang="zh-CN" sz="1400" i="1">
                              <a:latin typeface="Cambria Math" panose="02040503050406030204" pitchFamily="18" charset="0"/>
                            </a:rPr>
                            <m:t>𝐼</m:t>
                          </m:r>
                        </m:sub>
                        <m:sup/>
                        <m:e>
                          <m:func>
                            <m:funcPr>
                              <m:ctrlPr>
                                <a:rPr lang="en-US" altLang="zh-CN" sz="1400" i="1">
                                  <a:latin typeface="Cambria Math" panose="02040503050406030204" pitchFamily="18" charset="0"/>
                                </a:rPr>
                              </m:ctrlPr>
                            </m:funcPr>
                            <m:fName>
                              <m:r>
                                <m:rPr>
                                  <m:sty m:val="p"/>
                                </m:rPr>
                                <a:rPr lang="en-US" altLang="zh-CN" sz="1400">
                                  <a:latin typeface="Cambria Math" panose="02040503050406030204" pitchFamily="18" charset="0"/>
                                </a:rPr>
                                <m:t>log</m:t>
                              </m:r>
                            </m:fNa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𝜋</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𝑖</m:t>
                                      </m:r>
                                    </m:e>
                                    <m:sub>
                                      <m:r>
                                        <a:rPr lang="en-US" altLang="zh-CN" sz="1400" i="1">
                                          <a:latin typeface="Cambria Math" panose="02040503050406030204" pitchFamily="18" charset="0"/>
                                        </a:rPr>
                                        <m:t>1</m:t>
                                      </m:r>
                                    </m:sub>
                                  </m:sSub>
                                </m:sub>
                              </m:sSub>
                            </m:e>
                          </m:func>
                        </m:e>
                      </m:nary>
                      <m:r>
                        <a:rPr lang="en-US" altLang="zh-CN" sz="1400" i="1">
                          <a:latin typeface="Cambria Math" panose="02040503050406030204" pitchFamily="18" charset="0"/>
                        </a:rPr>
                        <m:t> </m:t>
                      </m:r>
                      <m:r>
                        <a:rPr lang="en-US" altLang="zh-CN" sz="1400" i="1">
                          <a:latin typeface="Cambria Math" panose="02040503050406030204" pitchFamily="18" charset="0"/>
                        </a:rPr>
                        <m:t>𝑃</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𝑂</m:t>
                          </m:r>
                          <m:r>
                            <a:rPr lang="en-US" altLang="zh-CN" sz="1400" i="1">
                              <a:latin typeface="Cambria Math" panose="02040503050406030204" pitchFamily="18" charset="0"/>
                            </a:rPr>
                            <m:t>,</m:t>
                          </m:r>
                          <m:r>
                            <a:rPr lang="en-US" altLang="zh-CN" sz="1400" i="1">
                              <a:latin typeface="Cambria Math" panose="02040503050406030204" pitchFamily="18" charset="0"/>
                            </a:rPr>
                            <m:t>𝐼</m:t>
                          </m:r>
                        </m:e>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𝜆</m:t>
                              </m:r>
                            </m:e>
                          </m:acc>
                        </m:e>
                      </m:d>
                      <m:r>
                        <a:rPr lang="en-US" altLang="zh-CN" sz="1400" b="0" i="0" smtClean="0">
                          <a:latin typeface="Cambria Math" panose="02040503050406030204" pitchFamily="18" charset="0"/>
                        </a:rPr>
                        <m:t>=</m:t>
                      </m:r>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m:rPr>
                              <m:brk m:alnAt="23"/>
                            </m:rP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𝜋</m:t>
                              </m:r>
                            </m:e>
                            <m:sub>
                              <m:r>
                                <a:rPr lang="en-US" altLang="zh-CN" sz="1400" b="0" i="1" smtClean="0">
                                  <a:latin typeface="Cambria Math" panose="02040503050406030204" pitchFamily="18" charset="0"/>
                                </a:rPr>
                                <m:t>𝑖</m:t>
                              </m:r>
                            </m:sub>
                          </m:sSub>
                        </m:e>
                      </m:nary>
                      <m:r>
                        <a:rPr lang="en-US" altLang="zh-CN" sz="1400" i="1">
                          <a:latin typeface="Cambria Math" panose="02040503050406030204" pitchFamily="18" charset="0"/>
                        </a:rPr>
                        <m:t> </m:t>
                      </m:r>
                      <m:r>
                        <a:rPr lang="en-US" altLang="zh-CN" sz="1400" i="1">
                          <a:latin typeface="Cambria Math" panose="02040503050406030204" pitchFamily="18" charset="0"/>
                        </a:rPr>
                        <m:t>𝑃</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𝑂</m:t>
                          </m:r>
                          <m:r>
                            <a:rPr lang="en-US" altLang="zh-CN" sz="1400" i="1">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𝑖</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𝑖</m:t>
                          </m:r>
                        </m:e>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𝜆</m:t>
                              </m:r>
                            </m:e>
                          </m:acc>
                        </m:e>
                      </m:d>
                    </m:oMath>
                  </m:oMathPara>
                </a14:m>
                <a:endParaRPr lang="zh-CN" altLang="en-US" sz="1400" dirty="0"/>
              </a:p>
            </p:txBody>
          </p:sp>
        </mc:Choice>
        <mc:Fallback xmlns="">
          <p:sp>
            <p:nvSpPr>
              <p:cNvPr id="29" name="文本框 28"/>
              <p:cNvSpPr txBox="1">
                <a:spLocks noRot="1" noChangeAspect="1" noMove="1" noResize="1" noEditPoints="1" noAdjustHandles="1" noChangeArrowheads="1" noChangeShapeType="1" noTextEdit="1"/>
              </p:cNvSpPr>
              <p:nvPr/>
            </p:nvSpPr>
            <p:spPr>
              <a:xfrm>
                <a:off x="841919" y="3854448"/>
                <a:ext cx="3353034" cy="605807"/>
              </a:xfrm>
              <a:prstGeom prst="rect">
                <a:avLst/>
              </a:prstGeom>
              <a:blipFill>
                <a:blip r:embed="rId9"/>
                <a:stretch>
                  <a:fillRect/>
                </a:stretch>
              </a:blipFill>
            </p:spPr>
            <p:txBody>
              <a:bodyPr/>
              <a:lstStyle/>
              <a:p>
                <a:r>
                  <a:rPr lang="zh-CN" altLang="en-US">
                    <a:noFill/>
                  </a:rPr>
                  <a:t> </a:t>
                </a:r>
              </a:p>
            </p:txBody>
          </p:sp>
        </mc:Fallback>
      </mc:AlternateContent>
      <p:sp>
        <p:nvSpPr>
          <p:cNvPr id="30" name="文本框 29"/>
          <p:cNvSpPr txBox="1"/>
          <p:nvPr/>
        </p:nvSpPr>
        <p:spPr>
          <a:xfrm>
            <a:off x="4572000" y="4020661"/>
            <a:ext cx="936104" cy="276999"/>
          </a:xfrm>
          <a:prstGeom prst="rect">
            <a:avLst/>
          </a:prstGeom>
          <a:noFill/>
        </p:spPr>
        <p:txBody>
          <a:bodyPr wrap="square" rtlCol="0">
            <a:spAutoFit/>
          </a:bodyPr>
          <a:lstStyle/>
          <a:p>
            <a:r>
              <a:rPr lang="en-US" altLang="zh-CN" sz="1200" dirty="0">
                <a:solidFill>
                  <a:schemeClr val="tx1">
                    <a:lumMod val="50000"/>
                    <a:lumOff val="50000"/>
                  </a:schemeClr>
                </a:solidFill>
              </a:rPr>
              <a:t>Constraint:</a:t>
            </a:r>
            <a:endParaRPr lang="zh-CN" altLang="en-US" sz="12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31" name="文本框 30"/>
              <p:cNvSpPr txBox="1"/>
              <p:nvPr/>
            </p:nvSpPr>
            <p:spPr>
              <a:xfrm>
                <a:off x="5724128" y="3870940"/>
                <a:ext cx="846129" cy="6058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m:rPr>
                              <m:brk m:alnAt="23"/>
                            </m:rP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𝜋</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1</m:t>
                          </m:r>
                        </m:e>
                      </m:nary>
                    </m:oMath>
                  </m:oMathPara>
                </a14:m>
                <a:endParaRPr lang="zh-CN" altLang="en-US" sz="1400" dirty="0"/>
              </a:p>
            </p:txBody>
          </p:sp>
        </mc:Choice>
        <mc:Fallback xmlns="">
          <p:sp>
            <p:nvSpPr>
              <p:cNvPr id="31" name="文本框 30"/>
              <p:cNvSpPr txBox="1">
                <a:spLocks noRot="1" noChangeAspect="1" noMove="1" noResize="1" noEditPoints="1" noAdjustHandles="1" noChangeArrowheads="1" noChangeShapeType="1" noTextEdit="1"/>
              </p:cNvSpPr>
              <p:nvPr/>
            </p:nvSpPr>
            <p:spPr>
              <a:xfrm>
                <a:off x="5724128" y="3870940"/>
                <a:ext cx="846129" cy="605807"/>
              </a:xfrm>
              <a:prstGeom prst="rect">
                <a:avLst/>
              </a:prstGeom>
              <a:blipFill>
                <a:blip r:embed="rId10"/>
                <a:stretch>
                  <a:fillRect b="-10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611560" y="4513684"/>
                <a:ext cx="7575151" cy="7859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𝜋</m:t>
                              </m:r>
                            </m:e>
                            <m:sub>
                              <m:r>
                                <a:rPr lang="en-US" altLang="zh-CN" sz="1400" i="1">
                                  <a:latin typeface="Cambria Math" panose="02040503050406030204" pitchFamily="18" charset="0"/>
                                </a:rPr>
                                <m:t>𝑖</m:t>
                              </m:r>
                            </m:sub>
                          </m:sSub>
                        </m:e>
                      </m:nary>
                      <m:r>
                        <a:rPr lang="en-US" altLang="zh-CN" sz="1400" i="1">
                          <a:latin typeface="Cambria Math" panose="02040503050406030204" pitchFamily="18" charset="0"/>
                        </a:rPr>
                        <m:t> </m:t>
                      </m:r>
                      <m:r>
                        <a:rPr lang="en-US" altLang="zh-CN" sz="1400" i="1">
                          <a:latin typeface="Cambria Math" panose="02040503050406030204" pitchFamily="18" charset="0"/>
                        </a:rPr>
                        <m:t>𝑃</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𝑂</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𝑖</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r>
                            <a:rPr lang="en-US" altLang="zh-CN" sz="1400" i="1">
                              <a:latin typeface="Cambria Math" panose="02040503050406030204" pitchFamily="18" charset="0"/>
                            </a:rPr>
                            <m:t>𝑖</m:t>
                          </m:r>
                        </m:e>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𝜆</m:t>
                              </m:r>
                            </m:e>
                          </m:acc>
                        </m:e>
                      </m:d>
                      <m:r>
                        <a:rPr lang="en-US" altLang="zh-CN" sz="1400" i="1">
                          <a:latin typeface="Cambria Math" panose="02040503050406030204" pitchFamily="18" charset="0"/>
                        </a:rPr>
                        <m:t>+</m:t>
                      </m:r>
                      <m:r>
                        <a:rPr lang="en-US" altLang="zh-CN" sz="1400" i="1" smtClean="0">
                          <a:latin typeface="Cambria Math" panose="02040503050406030204" pitchFamily="18" charset="0"/>
                        </a:rPr>
                        <m:t>𝛾</m:t>
                      </m:r>
                      <m:d>
                        <m:dPr>
                          <m:ctrlPr>
                            <a:rPr lang="en-US" altLang="zh-CN" sz="1400" b="0" i="1" smtClean="0">
                              <a:latin typeface="Cambria Math" panose="02040503050406030204" pitchFamily="18" charset="0"/>
                            </a:rPr>
                          </m:ctrlPr>
                        </m:dPr>
                        <m:e>
                          <m:nary>
                            <m:naryPr>
                              <m:chr m:val="∑"/>
                              <m:ctrlPr>
                                <a:rPr lang="zh-CN" altLang="en-US" sz="1400" i="1" smtClean="0">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𝜋</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 </m:t>
                              </m:r>
                            </m:e>
                          </m:nary>
                          <m:r>
                            <a:rPr lang="en-US" altLang="zh-CN" sz="1400" i="1">
                              <a:latin typeface="Cambria Math" panose="02040503050406030204" pitchFamily="18" charset="0"/>
                            </a:rPr>
                            <m:t>−</m:t>
                          </m:r>
                          <m:r>
                            <a:rPr lang="en-US" altLang="zh-CN" sz="1400" i="1">
                              <a:latin typeface="Cambria Math" panose="02040503050406030204" pitchFamily="18" charset="0"/>
                            </a:rPr>
                            <m:t>1</m:t>
                          </m:r>
                        </m:e>
                      </m:d>
                      <m:r>
                        <a:rPr lang="en-US" altLang="zh-CN" sz="1400" b="0" i="1" smtClean="0">
                          <a:latin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 </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m:t>
                          </m:r>
                        </m:num>
                        <m:den>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m:t>
                              </m:r>
                            </m:e>
                            <m:sub>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𝜋</m:t>
                                  </m:r>
                                </m:e>
                                <m:sub>
                                  <m:r>
                                    <a:rPr lang="en-US" altLang="zh-CN" sz="1400" b="0" i="1" smtClean="0">
                                      <a:latin typeface="Cambria Math" panose="02040503050406030204" pitchFamily="18" charset="0"/>
                                      <a:ea typeface="Cambria Math" panose="02040503050406030204" pitchFamily="18" charset="0"/>
                                    </a:rPr>
                                    <m:t>𝑖</m:t>
                                  </m:r>
                                </m:sub>
                              </m:sSub>
                            </m:sub>
                          </m:sSub>
                        </m:den>
                      </m:f>
                      <m:d>
                        <m:dPr>
                          <m:begChr m:val="["/>
                          <m:endChr m:val="]"/>
                          <m:ctrlPr>
                            <a:rPr lang="en-US" altLang="zh-CN" sz="1400" b="0" i="1" smtClean="0">
                              <a:latin typeface="Cambria Math" panose="02040503050406030204" pitchFamily="18" charset="0"/>
                              <a:ea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𝜋</m:t>
                                  </m:r>
                                </m:e>
                                <m:sub>
                                  <m:r>
                                    <a:rPr lang="en-US" altLang="zh-CN" sz="1400" i="1">
                                      <a:latin typeface="Cambria Math" panose="02040503050406030204" pitchFamily="18" charset="0"/>
                                    </a:rPr>
                                    <m:t>𝑖</m:t>
                                  </m:r>
                                </m:sub>
                              </m:sSub>
                            </m:e>
                          </m:nary>
                          <m:r>
                            <a:rPr lang="en-US" altLang="zh-CN" sz="1400" i="1">
                              <a:latin typeface="Cambria Math" panose="02040503050406030204" pitchFamily="18" charset="0"/>
                            </a:rPr>
                            <m:t> </m:t>
                          </m:r>
                          <m:r>
                            <a:rPr lang="en-US" altLang="zh-CN" sz="1400" i="1">
                              <a:latin typeface="Cambria Math" panose="02040503050406030204" pitchFamily="18" charset="0"/>
                            </a:rPr>
                            <m:t>𝑃</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𝑂</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𝑖</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r>
                                <a:rPr lang="en-US" altLang="zh-CN" sz="1400" i="1">
                                  <a:latin typeface="Cambria Math" panose="02040503050406030204" pitchFamily="18" charset="0"/>
                                </a:rPr>
                                <m:t>𝑖</m:t>
                              </m:r>
                            </m:e>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𝜆</m:t>
                                  </m:r>
                                </m:e>
                              </m:acc>
                            </m:e>
                          </m:d>
                          <m:r>
                            <a:rPr lang="en-US" altLang="zh-CN" sz="1400" i="1">
                              <a:latin typeface="Cambria Math" panose="02040503050406030204" pitchFamily="18" charset="0"/>
                            </a:rPr>
                            <m:t>+</m:t>
                          </m:r>
                          <m:r>
                            <a:rPr lang="en-US" altLang="zh-CN" sz="1400" i="1">
                              <a:latin typeface="Cambria Math" panose="02040503050406030204" pitchFamily="18" charset="0"/>
                            </a:rPr>
                            <m:t>𝛾</m:t>
                          </m:r>
                          <m:d>
                            <m:dPr>
                              <m:ctrlPr>
                                <a:rPr lang="en-US" altLang="zh-CN" sz="1400" i="1">
                                  <a:latin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𝜋</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 </m:t>
                                  </m:r>
                                </m:e>
                              </m:nary>
                              <m:r>
                                <a:rPr lang="en-US" altLang="zh-CN" sz="1400" i="1">
                                  <a:latin typeface="Cambria Math" panose="02040503050406030204" pitchFamily="18" charset="0"/>
                                </a:rPr>
                                <m:t>−</m:t>
                              </m:r>
                              <m:r>
                                <a:rPr lang="en-US" altLang="zh-CN" sz="1400" i="1">
                                  <a:latin typeface="Cambria Math" panose="02040503050406030204" pitchFamily="18" charset="0"/>
                                </a:rPr>
                                <m:t>1</m:t>
                              </m:r>
                            </m:e>
                          </m:d>
                        </m:e>
                      </m:d>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0</m:t>
                      </m:r>
                      <m:r>
                        <a:rPr lang="en-US" altLang="zh-CN" sz="1400" b="0" i="1" smtClean="0">
                          <a:latin typeface="Cambria Math" panose="02040503050406030204" pitchFamily="18" charset="0"/>
                          <a:ea typeface="Cambria Math" panose="02040503050406030204" pitchFamily="18" charset="0"/>
                        </a:rPr>
                        <m:t> </m:t>
                      </m:r>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611560" y="4513684"/>
                <a:ext cx="7575151" cy="785921"/>
              </a:xfrm>
              <a:prstGeom prst="rect">
                <a:avLst/>
              </a:prstGeom>
              <a:blipFill>
                <a:blip r:embed="rId11"/>
                <a:stretch>
                  <a:fillRect/>
                </a:stretch>
              </a:blipFill>
            </p:spPr>
            <p:txBody>
              <a:bodyPr/>
              <a:lstStyle/>
              <a:p>
                <a:r>
                  <a:rPr lang="zh-CN" altLang="en-US">
                    <a:noFill/>
                  </a:rPr>
                  <a:t> </a:t>
                </a:r>
              </a:p>
            </p:txBody>
          </p:sp>
        </mc:Fallback>
      </mc:AlternateContent>
      <p:sp>
        <p:nvSpPr>
          <p:cNvPr id="2" name="页脚占位符 1"/>
          <p:cNvSpPr>
            <a:spLocks noGrp="1"/>
          </p:cNvSpPr>
          <p:nvPr>
            <p:ph type="ftr" sz="quarter" idx="11"/>
          </p:nvPr>
        </p:nvSpPr>
        <p:spPr/>
        <p:txBody>
          <a:bodyPr/>
          <a:lstStyle/>
          <a:p>
            <a:r>
              <a:rPr lang="en-US" altLang="zh-CN"/>
              <a:t>Markov Models and Maximum Entropy</a:t>
            </a:r>
            <a:endParaRPr lang="zh-CN" altLang="en-US"/>
          </a:p>
        </p:txBody>
      </p:sp>
      <p:sp>
        <p:nvSpPr>
          <p:cNvPr id="14" name="灯片编号占位符 13"/>
          <p:cNvSpPr>
            <a:spLocks noGrp="1"/>
          </p:cNvSpPr>
          <p:nvPr>
            <p:ph type="sldNum" sz="quarter" idx="12"/>
          </p:nvPr>
        </p:nvSpPr>
        <p:spPr/>
        <p:txBody>
          <a:bodyPr/>
          <a:lstStyle/>
          <a:p>
            <a:fld id="{7B1650DA-4768-43E8-905D-F747C006784D}" type="slidenum">
              <a:rPr lang="zh-CN" altLang="en-US" smtClean="0"/>
              <a:pPr/>
              <a:t>10</a:t>
            </a:fld>
            <a:endParaRPr lang="zh-CN" altLang="en-US"/>
          </a:p>
        </p:txBody>
      </p:sp>
    </p:spTree>
    <p:extLst>
      <p:ext uri="{BB962C8B-B14F-4D97-AF65-F5344CB8AC3E}">
        <p14:creationId xmlns:p14="http://schemas.microsoft.com/office/powerpoint/2010/main" val="9342721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 fill="hold"/>
                                        <p:tgtEl>
                                          <p:spTgt spid="13"/>
                                        </p:tgtEl>
                                        <p:attrNameLst>
                                          <p:attrName>ppt_w</p:attrName>
                                        </p:attrNameLst>
                                      </p:cBhvr>
                                      <p:tavLst>
                                        <p:tav tm="0">
                                          <p:val>
                                            <p:fltVal val="0"/>
                                          </p:val>
                                        </p:tav>
                                        <p:tav tm="100000">
                                          <p:val>
                                            <p:strVal val="#ppt_w"/>
                                          </p:val>
                                        </p:tav>
                                      </p:tavLst>
                                    </p:anim>
                                    <p:anim calcmode="lin" valueType="num">
                                      <p:cBhvr>
                                        <p:cTn id="8" dur="200" fill="hold"/>
                                        <p:tgtEl>
                                          <p:spTgt spid="13"/>
                                        </p:tgtEl>
                                        <p:attrNameLst>
                                          <p:attrName>ppt_h</p:attrName>
                                        </p:attrNameLst>
                                      </p:cBhvr>
                                      <p:tavLst>
                                        <p:tav tm="0">
                                          <p:val>
                                            <p:fltVal val="0"/>
                                          </p:val>
                                        </p:tav>
                                        <p:tav tm="100000">
                                          <p:val>
                                            <p:strVal val="#ppt_h"/>
                                          </p:val>
                                        </p:tav>
                                      </p:tavLst>
                                    </p:anim>
                                    <p:animEffect transition="in" filter="fade">
                                      <p:cBhvr>
                                        <p:cTn id="9" dur="200"/>
                                        <p:tgtEl>
                                          <p:spTgt spid="13"/>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200"/>
                                        <p:tgtEl>
                                          <p:spTgt spid="15"/>
                                        </p:tgtEl>
                                      </p:cBhvr>
                                    </p:animEffect>
                                  </p:childTnLst>
                                </p:cTn>
                              </p:par>
                            </p:childTnLst>
                          </p:cTn>
                        </p:par>
                        <p:par>
                          <p:cTn id="14" fill="hold">
                            <p:stCondLst>
                              <p:cond delay="400"/>
                            </p:stCondLst>
                            <p:childTnLst>
                              <p:par>
                                <p:cTn id="15" presetID="12" presetClass="entr" presetSubtype="2"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p:tgtEl>
                                          <p:spTgt spid="17"/>
                                        </p:tgtEl>
                                        <p:attrNameLst>
                                          <p:attrName>ppt_x</p:attrName>
                                        </p:attrNameLst>
                                      </p:cBhvr>
                                      <p:tavLst>
                                        <p:tav tm="0">
                                          <p:val>
                                            <p:strVal val="#ppt_x+#ppt_w*1.125000"/>
                                          </p:val>
                                        </p:tav>
                                        <p:tav tm="100000">
                                          <p:val>
                                            <p:strVal val="#ppt_x"/>
                                          </p:val>
                                        </p:tav>
                                      </p:tavLst>
                                    </p:anim>
                                    <p:animEffect transition="in" filter="wipe(left)">
                                      <p:cBhvr>
                                        <p:cTn id="18" dur="500"/>
                                        <p:tgtEl>
                                          <p:spTgt spid="17"/>
                                        </p:tgtEl>
                                      </p:cBhvr>
                                    </p:animEffect>
                                  </p:childTnLst>
                                </p:cTn>
                              </p:par>
                            </p:childTnLst>
                          </p:cTn>
                        </p:par>
                        <p:par>
                          <p:cTn id="19" fill="hold">
                            <p:stCondLst>
                              <p:cond delay="900"/>
                            </p:stCondLst>
                            <p:childTnLst>
                              <p:par>
                                <p:cTn id="20" presetID="12" presetClass="entr" presetSubtype="2"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p:tgtEl>
                                          <p:spTgt spid="21"/>
                                        </p:tgtEl>
                                        <p:attrNameLst>
                                          <p:attrName>ppt_x</p:attrName>
                                        </p:attrNameLst>
                                      </p:cBhvr>
                                      <p:tavLst>
                                        <p:tav tm="0">
                                          <p:val>
                                            <p:strVal val="#ppt_x+#ppt_w*1.125000"/>
                                          </p:val>
                                        </p:tav>
                                        <p:tav tm="100000">
                                          <p:val>
                                            <p:strVal val="#ppt_x"/>
                                          </p:val>
                                        </p:tav>
                                      </p:tavLst>
                                    </p:anim>
                                    <p:animEffect transition="in" filter="wipe(left)">
                                      <p:cBhvr>
                                        <p:cTn id="23" dur="500"/>
                                        <p:tgtEl>
                                          <p:spTgt spid="21"/>
                                        </p:tgtEl>
                                      </p:cBhvr>
                                    </p:animEffect>
                                  </p:childTnLst>
                                </p:cTn>
                              </p:par>
                            </p:childTnLst>
                          </p:cTn>
                        </p:par>
                        <p:par>
                          <p:cTn id="24" fill="hold">
                            <p:stCondLst>
                              <p:cond delay="1400"/>
                            </p:stCondLst>
                            <p:childTnLst>
                              <p:par>
                                <p:cTn id="25" presetID="12" presetClass="entr" presetSubtype="2"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p:tgtEl>
                                          <p:spTgt spid="26"/>
                                        </p:tgtEl>
                                        <p:attrNameLst>
                                          <p:attrName>ppt_x</p:attrName>
                                        </p:attrNameLst>
                                      </p:cBhvr>
                                      <p:tavLst>
                                        <p:tav tm="0">
                                          <p:val>
                                            <p:strVal val="#ppt_x+#ppt_w*1.125000"/>
                                          </p:val>
                                        </p:tav>
                                        <p:tav tm="100000">
                                          <p:val>
                                            <p:strVal val="#ppt_x"/>
                                          </p:val>
                                        </p:tav>
                                      </p:tavLst>
                                    </p:anim>
                                    <p:animEffect transition="in" filter="wipe(left)">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21"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5358" y="265212"/>
            <a:ext cx="4274634" cy="414386"/>
            <a:chOff x="225358" y="265212"/>
            <a:chExt cx="4274634" cy="414386"/>
          </a:xfrm>
        </p:grpSpPr>
        <p:sp>
          <p:nvSpPr>
            <p:cNvPr id="4" name="TextBox 5"/>
            <p:cNvSpPr txBox="1"/>
            <p:nvPr/>
          </p:nvSpPr>
          <p:spPr>
            <a:xfrm>
              <a:off x="2927483" y="365458"/>
              <a:ext cx="1572509" cy="253916"/>
            </a:xfrm>
            <a:prstGeom prst="rect">
              <a:avLst/>
            </a:prstGeom>
            <a:noFill/>
          </p:spPr>
          <p:txBody>
            <a:bodyPr wrap="square" rtlCol="0">
              <a:spAutoFit/>
            </a:bodyPr>
            <a:lstStyle/>
            <a:p>
              <a:r>
                <a:rPr lang="en-US" altLang="zh-CN" sz="1050" b="1" dirty="0">
                  <a:solidFill>
                    <a:schemeClr val="tx1">
                      <a:lumMod val="75000"/>
                      <a:lumOff val="25000"/>
                    </a:schemeClr>
                  </a:solidFill>
                </a:rPr>
                <a:t>Learning</a:t>
              </a:r>
              <a:endParaRPr lang="zh-CN" altLang="en-US" sz="1050" b="1" dirty="0">
                <a:solidFill>
                  <a:schemeClr val="tx1">
                    <a:lumMod val="75000"/>
                    <a:lumOff val="25000"/>
                  </a:schemeClr>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6" name="文本框 5"/>
            <p:cNvSpPr txBox="1"/>
            <p:nvPr/>
          </p:nvSpPr>
          <p:spPr>
            <a:xfrm>
              <a:off x="611560" y="273215"/>
              <a:ext cx="2592288" cy="369332"/>
            </a:xfrm>
            <a:prstGeom prst="rect">
              <a:avLst/>
            </a:prstGeom>
            <a:noFill/>
          </p:spPr>
          <p:txBody>
            <a:bodyPr wrap="square" rtlCol="0">
              <a:spAutoFit/>
            </a:bodyPr>
            <a:lstStyle/>
            <a:p>
              <a:r>
                <a:rPr lang="en-US" altLang="zh-CN" dirty="0"/>
                <a:t>Hidden Markov Models</a:t>
              </a:r>
              <a:endParaRPr lang="zh-CN" altLang="en-US" dirty="0"/>
            </a:p>
          </p:txBody>
        </p:sp>
      </p:grpSp>
      <p:sp>
        <p:nvSpPr>
          <p:cNvPr id="7" name="椭圆 6"/>
          <p:cNvSpPr/>
          <p:nvPr/>
        </p:nvSpPr>
        <p:spPr>
          <a:xfrm>
            <a:off x="7619542" y="337220"/>
            <a:ext cx="310890" cy="31089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52869" y="347017"/>
            <a:ext cx="310890" cy="31089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后退或前一项 8">
            <a:hlinkClick r:id="" action="ppaction://hlinkshowjump?jump=previousslide" highlightClick="1"/>
          </p:cNvPr>
          <p:cNvSpPr/>
          <p:nvPr/>
        </p:nvSpPr>
        <p:spPr>
          <a:xfrm>
            <a:off x="7664318" y="410575"/>
            <a:ext cx="163682" cy="163682"/>
          </a:xfrm>
          <a:prstGeom prst="actionButtonBackPreviou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第一张 1044">
            <a:hlinkClick r:id="" action="ppaction://hlinkshowjump?jump=firstslide" highlightClick="1"/>
          </p:cNvPr>
          <p:cNvSpPr/>
          <p:nvPr/>
        </p:nvSpPr>
        <p:spPr>
          <a:xfrm>
            <a:off x="8100302" y="394450"/>
            <a:ext cx="216024" cy="216024"/>
          </a:xfrm>
          <a:prstGeom prst="actionButtonHom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弦形 10"/>
          <p:cNvSpPr/>
          <p:nvPr/>
        </p:nvSpPr>
        <p:spPr>
          <a:xfrm rot="1316491">
            <a:off x="8493150" y="2250721"/>
            <a:ext cx="1213559" cy="1213559"/>
          </a:xfrm>
          <a:prstGeom prst="chord">
            <a:avLst>
              <a:gd name="adj1" fmla="val 3786602"/>
              <a:gd name="adj2" fmla="val 15171629"/>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5305772"/>
            <a:ext cx="9144000" cy="409228"/>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5"/>
          <p:cNvSpPr txBox="1"/>
          <p:nvPr/>
        </p:nvSpPr>
        <p:spPr>
          <a:xfrm>
            <a:off x="675543" y="769268"/>
            <a:ext cx="2251940"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Unsupervised training</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5" name="直接连接符 14"/>
          <p:cNvCxnSpPr/>
          <p:nvPr/>
        </p:nvCxnSpPr>
        <p:spPr>
          <a:xfrm flipV="1">
            <a:off x="719110" y="1127157"/>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燕尾形 1041"/>
          <p:cNvSpPr/>
          <p:nvPr/>
        </p:nvSpPr>
        <p:spPr>
          <a:xfrm>
            <a:off x="8815673" y="2699195"/>
            <a:ext cx="172629" cy="288032"/>
          </a:xfrm>
          <a:prstGeom prst="chevron">
            <a:avLst>
              <a:gd name="adj" fmla="val 75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23" name="文本框 22"/>
              <p:cNvSpPr txBox="1"/>
              <p:nvPr/>
            </p:nvSpPr>
            <p:spPr>
              <a:xfrm>
                <a:off x="762571" y="1194471"/>
                <a:ext cx="2000291" cy="2284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𝑃</m:t>
                      </m:r>
                      <m:r>
                        <a:rPr lang="en-US" altLang="zh-CN" sz="1400" i="1" smtClean="0">
                          <a:latin typeface="Cambria Math" panose="02040503050406030204" pitchFamily="18" charset="0"/>
                        </a:rPr>
                        <m:t>(</m:t>
                      </m:r>
                      <m:r>
                        <a:rPr lang="en-US" altLang="zh-CN" sz="1400" i="1" smtClean="0">
                          <a:latin typeface="Cambria Math" panose="02040503050406030204" pitchFamily="18" charset="0"/>
                        </a:rPr>
                        <m:t>𝑂</m:t>
                      </m:r>
                      <m:r>
                        <a:rPr lang="en-US" altLang="zh-CN" sz="140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𝑖</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r>
                        <a:rPr lang="en-US" altLang="zh-CN" sz="1400" i="1">
                          <a:latin typeface="Cambria Math" panose="02040503050406030204" pitchFamily="18" charset="0"/>
                        </a:rPr>
                        <m:t>𝑖</m:t>
                      </m:r>
                      <m:r>
                        <a:rPr lang="en-US" altLang="zh-CN" sz="1400" i="1">
                          <a:latin typeface="Cambria Math" panose="02040503050406030204" pitchFamily="18" charset="0"/>
                        </a:rPr>
                        <m:t>|</m:t>
                      </m:r>
                      <m:acc>
                        <m:accPr>
                          <m:chr m:val="̌"/>
                          <m:ctrlPr>
                            <a:rPr lang="en-US" altLang="zh-CN" sz="1400" i="1" smtClean="0">
                              <a:latin typeface="Cambria Math" panose="02040503050406030204" pitchFamily="18" charset="0"/>
                            </a:rPr>
                          </m:ctrlPr>
                        </m:accPr>
                        <m:e>
                          <m:r>
                            <a:rPr lang="en-US" altLang="zh-CN" sz="1400" b="0" i="1" smtClean="0">
                              <a:latin typeface="Cambria Math" panose="02040503050406030204" pitchFamily="18" charset="0"/>
                            </a:rPr>
                            <m:t>𝜆</m:t>
                          </m:r>
                        </m:e>
                      </m:acc>
                      <m:r>
                        <a:rPr lang="en-US" altLang="zh-CN" sz="1400" i="1">
                          <a:latin typeface="Cambria Math" panose="02040503050406030204" pitchFamily="18" charset="0"/>
                        </a:rPr>
                        <m:t>) +</m:t>
                      </m:r>
                      <m:r>
                        <a:rPr lang="en-US" altLang="zh-CN" sz="1400" i="1" smtClean="0">
                          <a:latin typeface="Cambria Math" panose="02040503050406030204" pitchFamily="18" charset="0"/>
                        </a:rPr>
                        <m:t>𝛾</m:t>
                      </m:r>
                      <m:sSub>
                        <m:sSubPr>
                          <m:ctrlPr>
                            <a:rPr lang="en-US" altLang="zh-CN" sz="1400" i="1" smtClean="0">
                              <a:latin typeface="Cambria Math" panose="02040503050406030204" pitchFamily="18" charset="0"/>
                            </a:rPr>
                          </m:ctrlPr>
                        </m:sSubPr>
                        <m:e>
                          <m:r>
                            <a:rPr lang="en-US" altLang="zh-CN" sz="1400" i="1" smtClean="0">
                              <a:latin typeface="Cambria Math" panose="02040503050406030204" pitchFamily="18" charset="0"/>
                            </a:rPr>
                            <m:t>𝜋</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r>
                        <a:rPr lang="en-US" altLang="zh-CN" sz="1400" i="1">
                          <a:latin typeface="Cambria Math" panose="02040503050406030204" pitchFamily="18" charset="0"/>
                        </a:rPr>
                        <m:t>0</m:t>
                      </m:r>
                    </m:oMath>
                  </m:oMathPara>
                </a14:m>
                <a:endParaRPr lang="zh-CN" altLang="en-US" sz="14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762571" y="1194471"/>
                <a:ext cx="2000291" cy="228460"/>
              </a:xfrm>
              <a:prstGeom prst="rect">
                <a:avLst/>
              </a:prstGeom>
              <a:blipFill>
                <a:blip r:embed="rId4"/>
                <a:stretch>
                  <a:fillRect t="-16216" b="-32432"/>
                </a:stretch>
              </a:blipFill>
            </p:spPr>
            <p:txBody>
              <a:bodyPr/>
              <a:lstStyle/>
              <a:p>
                <a:r>
                  <a:rPr lang="zh-CN" altLang="en-US">
                    <a:noFill/>
                  </a:rPr>
                  <a:t> </a:t>
                </a:r>
              </a:p>
            </p:txBody>
          </p:sp>
        </mc:Fallback>
      </mc:AlternateContent>
      <p:sp>
        <p:nvSpPr>
          <p:cNvPr id="26" name="TextBox 46"/>
          <p:cNvSpPr txBox="1"/>
          <p:nvPr/>
        </p:nvSpPr>
        <p:spPr>
          <a:xfrm>
            <a:off x="675543" y="2378726"/>
            <a:ext cx="3425708" cy="276999"/>
          </a:xfrm>
          <a:prstGeom prst="rect">
            <a:avLst/>
          </a:prstGeom>
          <a:noFill/>
        </p:spPr>
        <p:txBody>
          <a:bodyPr wrap="square" rtlCol="0">
            <a:spAutoFit/>
          </a:bodyPr>
          <a:lstStyle/>
          <a:p>
            <a:r>
              <a:rPr lang="en-US" altLang="zh-CN" sz="1200" dirty="0">
                <a:solidFill>
                  <a:schemeClr val="tx1">
                    <a:lumMod val="50000"/>
                    <a:lumOff val="50000"/>
                  </a:schemeClr>
                </a:solidFill>
              </a:rPr>
              <a:t>Similarly:</a:t>
            </a:r>
            <a:endParaRPr lang="zh-CN" altLang="en-US" sz="12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14" name="矩形 13"/>
              <p:cNvSpPr/>
              <p:nvPr/>
            </p:nvSpPr>
            <p:spPr>
              <a:xfrm>
                <a:off x="754345" y="1651250"/>
                <a:ext cx="1702004" cy="6100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𝜋</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 </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𝑃</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𝑂</m:t>
                          </m:r>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𝑖</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𝜆</m:t>
                              </m:r>
                            </m:e>
                          </m:acc>
                          <m:r>
                            <a:rPr lang="en-US" altLang="zh-CN" sz="1400" b="0" i="1" smtClean="0">
                              <a:latin typeface="Cambria Math" panose="02040503050406030204" pitchFamily="18" charset="0"/>
                            </a:rPr>
                            <m:t>)</m:t>
                          </m:r>
                        </m:num>
                        <m:den>
                          <m:r>
                            <a:rPr lang="en-US" altLang="zh-CN" sz="1400" b="0" i="1" smtClean="0">
                              <a:latin typeface="Cambria Math" panose="02040503050406030204" pitchFamily="18" charset="0"/>
                            </a:rPr>
                            <m:t>𝑃</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𝑂</m:t>
                          </m:r>
                          <m:r>
                            <a:rPr lang="en-US" altLang="zh-CN" sz="1400" b="0" i="1" smtClean="0">
                              <a:latin typeface="Cambria Math" panose="02040503050406030204" pitchFamily="18" charset="0"/>
                            </a:rPr>
                            <m:t>|</m:t>
                          </m:r>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𝜆</m:t>
                              </m:r>
                            </m:e>
                          </m:acc>
                          <m:r>
                            <a:rPr lang="en-US" altLang="zh-CN" sz="1400" b="0" i="1" smtClean="0">
                              <a:latin typeface="Cambria Math" panose="02040503050406030204" pitchFamily="18" charset="0"/>
                            </a:rPr>
                            <m:t>)</m:t>
                          </m:r>
                        </m:den>
                      </m:f>
                    </m:oMath>
                  </m:oMathPara>
                </a14:m>
                <a:endParaRPr lang="zh-CN" altLang="en-US" sz="1400" dirty="0"/>
              </a:p>
            </p:txBody>
          </p:sp>
        </mc:Choice>
        <mc:Fallback xmlns="">
          <p:sp>
            <p:nvSpPr>
              <p:cNvPr id="14" name="矩形 13"/>
              <p:cNvSpPr>
                <a:spLocks noRot="1" noChangeAspect="1" noMove="1" noResize="1" noEditPoints="1" noAdjustHandles="1" noChangeArrowheads="1" noChangeShapeType="1" noTextEdit="1"/>
              </p:cNvSpPr>
              <p:nvPr/>
            </p:nvSpPr>
            <p:spPr>
              <a:xfrm>
                <a:off x="754345" y="1651250"/>
                <a:ext cx="1702004" cy="61003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827584" y="3052295"/>
                <a:ext cx="2696059" cy="5258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𝑖𝑗</m:t>
                          </m:r>
                        </m:sub>
                      </m:sSub>
                      <m:r>
                        <a:rPr lang="en-US" altLang="zh-CN" sz="1400" b="0" i="1" smtClean="0">
                          <a:latin typeface="Cambria Math" panose="02040503050406030204" pitchFamily="18" charset="0"/>
                        </a:rPr>
                        <m:t>= </m:t>
                      </m:r>
                      <m:f>
                        <m:fPr>
                          <m:ctrlPr>
                            <a:rPr lang="en-US" altLang="zh-CN" sz="1400" b="0" i="1" smtClean="0">
                              <a:latin typeface="Cambria Math" panose="02040503050406030204" pitchFamily="18" charset="0"/>
                            </a:rPr>
                          </m:ctrlPr>
                        </m:fPr>
                        <m:num>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𝑇</m:t>
                              </m:r>
                              <m:r>
                                <a:rPr lang="en-US" altLang="zh-CN" sz="1400" i="1">
                                  <a:latin typeface="Cambria Math" panose="02040503050406030204" pitchFamily="18" charset="0"/>
                                </a:rPr>
                                <m:t>−</m:t>
                              </m:r>
                              <m:r>
                                <a:rPr lang="en-US" altLang="zh-CN" sz="1400" i="1">
                                  <a:latin typeface="Cambria Math" panose="02040503050406030204" pitchFamily="18" charset="0"/>
                                </a:rPr>
                                <m:t>1</m:t>
                              </m:r>
                            </m:sup>
                            <m:e>
                              <m:r>
                                <a:rPr lang="en-US" altLang="zh-CN" sz="1400" i="1">
                                  <a:latin typeface="Cambria Math" panose="02040503050406030204" pitchFamily="18" charset="0"/>
                                </a:rPr>
                                <m:t>𝑃</m:t>
                              </m:r>
                              <m:r>
                                <a:rPr lang="en-US" altLang="zh-CN" sz="1400" i="1">
                                  <a:latin typeface="Cambria Math" panose="02040503050406030204" pitchFamily="18" charset="0"/>
                                </a:rPr>
                                <m:t>(</m:t>
                              </m:r>
                              <m:r>
                                <a:rPr lang="en-US" altLang="zh-CN" sz="1400" i="1">
                                  <a:latin typeface="Cambria Math" panose="02040503050406030204" pitchFamily="18" charset="0"/>
                                </a:rPr>
                                <m:t>𝑂</m:t>
                              </m:r>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𝑖</m:t>
                                  </m:r>
                                </m:e>
                                <m:sub>
                                  <m:r>
                                    <a:rPr lang="en-US" altLang="zh-CN" sz="1400" i="1">
                                      <a:latin typeface="Cambria Math" panose="02040503050406030204" pitchFamily="18" charset="0"/>
                                    </a:rPr>
                                    <m:t>𝑡</m:t>
                                  </m:r>
                                </m:sub>
                              </m:sSub>
                              <m:r>
                                <a:rPr lang="en-US" altLang="zh-CN" sz="1400" i="1">
                                  <a:latin typeface="Cambria Math" panose="02040503050406030204" pitchFamily="18" charset="0"/>
                                </a:rPr>
                                <m:t>=</m:t>
                              </m:r>
                              <m:r>
                                <a:rPr lang="en-US" altLang="zh-CN" sz="1400" i="1">
                                  <a:latin typeface="Cambria Math" panose="02040503050406030204" pitchFamily="18" charset="0"/>
                                </a:rPr>
                                <m:t>𝑖</m:t>
                              </m:r>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𝑖</m:t>
                                  </m:r>
                                </m:e>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r>
                                <a:rPr lang="en-US" altLang="zh-CN" sz="1400" i="1">
                                  <a:latin typeface="Cambria Math" panose="02040503050406030204" pitchFamily="18" charset="0"/>
                                </a:rPr>
                                <m:t>|</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𝜆</m:t>
                                  </m:r>
                                </m:e>
                              </m:acc>
                              <m:r>
                                <a:rPr lang="en-US" altLang="zh-CN" sz="1400" b="0" i="1" smtClean="0">
                                  <a:latin typeface="Cambria Math" panose="02040503050406030204" pitchFamily="18" charset="0"/>
                                </a:rPr>
                                <m:t>)</m:t>
                              </m:r>
                            </m:e>
                          </m:nary>
                        </m:num>
                        <m:den>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m:t>
                              </m:r>
                              <m:r>
                                <m:rPr>
                                  <m:brk m:alnAt="23"/>
                                </m:rP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𝑇</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sup>
                            <m:e>
                              <m:r>
                                <a:rPr lang="en-US" altLang="zh-CN" sz="1400" b="0" i="1" smtClean="0">
                                  <a:latin typeface="Cambria Math" panose="02040503050406030204" pitchFamily="18" charset="0"/>
                                </a:rPr>
                                <m:t>𝑃</m:t>
                              </m:r>
                              <m:d>
                                <m:dPr>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𝑂</m:t>
                                  </m:r>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𝑖</m:t>
                                      </m:r>
                                    </m:e>
                                    <m:sub>
                                      <m:r>
                                        <a:rPr lang="en-US" altLang="zh-CN" sz="1400" b="0" i="1" smtClean="0">
                                          <a:latin typeface="Cambria Math" panose="02040503050406030204" pitchFamily="18" charset="0"/>
                                        </a:rPr>
                                        <m:t>𝑡</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𝑖</m:t>
                                  </m:r>
                                </m:e>
                              </m:d>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𝜆</m:t>
                                  </m:r>
                                </m:e>
                              </m:acc>
                              <m:r>
                                <a:rPr lang="en-US" altLang="zh-CN" sz="1400" b="0" i="1" smtClean="0">
                                  <a:latin typeface="Cambria Math" panose="02040503050406030204" pitchFamily="18" charset="0"/>
                                </a:rPr>
                                <m:t>) </m:t>
                              </m:r>
                            </m:e>
                          </m:nary>
                        </m:den>
                      </m:f>
                    </m:oMath>
                  </m:oMathPara>
                </a14:m>
                <a:endParaRPr lang="zh-CN" altLang="en-US" sz="14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827584" y="3052295"/>
                <a:ext cx="2696059" cy="52585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867829" y="4203858"/>
                <a:ext cx="2966261" cy="512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𝑗</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𝑘</m:t>
                      </m:r>
                      <m:r>
                        <a:rPr lang="en-US" altLang="zh-CN" sz="1400" b="0" i="1" smtClean="0">
                          <a:latin typeface="Cambria Math" panose="02040503050406030204" pitchFamily="18" charset="0"/>
                        </a:rPr>
                        <m:t>)= </m:t>
                      </m:r>
                      <m:f>
                        <m:fPr>
                          <m:ctrlPr>
                            <a:rPr lang="en-US" altLang="zh-CN" sz="1400" b="0" i="1" smtClean="0">
                              <a:latin typeface="Cambria Math" panose="02040503050406030204" pitchFamily="18" charset="0"/>
                            </a:rPr>
                          </m:ctrlPr>
                        </m:fPr>
                        <m:num>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𝑇</m:t>
                              </m:r>
                            </m:sup>
                            <m:e>
                              <m:r>
                                <a:rPr lang="en-US" altLang="zh-CN" sz="1400" i="1">
                                  <a:latin typeface="Cambria Math" panose="02040503050406030204" pitchFamily="18" charset="0"/>
                                </a:rPr>
                                <m:t>𝑃</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𝑂</m:t>
                                  </m:r>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𝑖</m:t>
                                      </m:r>
                                    </m:e>
                                    <m:sub>
                                      <m:r>
                                        <a:rPr lang="en-US" altLang="zh-CN" sz="1400" i="1">
                                          <a:latin typeface="Cambria Math" panose="02040503050406030204" pitchFamily="18" charset="0"/>
                                        </a:rPr>
                                        <m:t>𝑡</m:t>
                                      </m:r>
                                    </m:sub>
                                  </m:sSub>
                                  <m:r>
                                    <a:rPr lang="en-US" altLang="zh-CN" sz="1400" i="1">
                                      <a:latin typeface="Cambria Math" panose="02040503050406030204" pitchFamily="18" charset="0"/>
                                    </a:rPr>
                                    <m:t>=</m:t>
                                  </m:r>
                                  <m:r>
                                    <a:rPr lang="en-US" altLang="zh-CN" sz="1400" b="0" i="1" smtClean="0">
                                      <a:latin typeface="Cambria Math" panose="02040503050406030204" pitchFamily="18" charset="0"/>
                                    </a:rPr>
                                    <m:t>𝑗</m:t>
                                  </m:r>
                                </m:e>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𝜆</m:t>
                                      </m:r>
                                    </m:e>
                                  </m:acc>
                                </m:e>
                              </m:d>
                              <m:r>
                                <a:rPr lang="en-US" altLang="zh-CN" sz="1400" b="0" i="1" smtClean="0">
                                  <a:latin typeface="Cambria Math" panose="02040503050406030204" pitchFamily="18" charset="0"/>
                                </a:rPr>
                                <m:t>𝐼</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𝑜</m:t>
                                      </m:r>
                                    </m:e>
                                    <m:sub>
                                      <m:r>
                                        <a:rPr lang="en-US" altLang="zh-CN" sz="1400" b="0" i="1" smtClean="0">
                                          <a:latin typeface="Cambria Math" panose="02040503050406030204" pitchFamily="18" charset="0"/>
                                        </a:rPr>
                                        <m:t>𝑡</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𝑘</m:t>
                                      </m:r>
                                    </m:sub>
                                  </m:sSub>
                                </m:e>
                              </m:d>
                            </m:e>
                          </m:nary>
                        </m:num>
                        <m:den>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m:t>
                              </m:r>
                              <m:r>
                                <m:rPr>
                                  <m:brk m:alnAt="23"/>
                                </m:rP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𝑇</m:t>
                              </m:r>
                            </m:sup>
                            <m:e>
                              <m:r>
                                <a:rPr lang="en-US" altLang="zh-CN" sz="1400" b="0" i="1" smtClean="0">
                                  <a:latin typeface="Cambria Math" panose="02040503050406030204" pitchFamily="18" charset="0"/>
                                </a:rPr>
                                <m:t>𝑃</m:t>
                              </m:r>
                              <m:d>
                                <m:dPr>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𝑂</m:t>
                                  </m:r>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𝑖</m:t>
                                      </m:r>
                                    </m:e>
                                    <m:sub>
                                      <m:r>
                                        <a:rPr lang="en-US" altLang="zh-CN" sz="1400" b="0" i="1" smtClean="0">
                                          <a:latin typeface="Cambria Math" panose="02040503050406030204" pitchFamily="18" charset="0"/>
                                        </a:rPr>
                                        <m:t>𝑡</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e>
                              </m:d>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𝜆</m:t>
                                  </m:r>
                                </m:e>
                              </m:acc>
                              <m:r>
                                <a:rPr lang="en-US" altLang="zh-CN" sz="1400" b="0" i="1" smtClean="0">
                                  <a:latin typeface="Cambria Math" panose="02040503050406030204" pitchFamily="18" charset="0"/>
                                </a:rPr>
                                <m:t>) </m:t>
                              </m:r>
                            </m:e>
                          </m:nary>
                        </m:den>
                      </m:f>
                    </m:oMath>
                  </m:oMathPara>
                </a14:m>
                <a:endParaRPr lang="zh-CN" altLang="en-US" sz="1400" dirty="0"/>
              </a:p>
            </p:txBody>
          </p:sp>
        </mc:Choice>
        <mc:Fallback xmlns="">
          <p:sp>
            <p:nvSpPr>
              <p:cNvPr id="32" name="文本框 31"/>
              <p:cNvSpPr txBox="1">
                <a:spLocks noRot="1" noChangeAspect="1" noMove="1" noResize="1" noEditPoints="1" noAdjustHandles="1" noChangeArrowheads="1" noChangeShapeType="1" noTextEdit="1"/>
              </p:cNvSpPr>
              <p:nvPr/>
            </p:nvSpPr>
            <p:spPr>
              <a:xfrm>
                <a:off x="867829" y="4203858"/>
                <a:ext cx="2966261" cy="51206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4283968" y="4334237"/>
                <a:ext cx="3481531" cy="2353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𝐼</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𝑡</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𝑣</m:t>
                              </m:r>
                            </m:e>
                            <m:sub>
                              <m:r>
                                <a:rPr lang="en-US" altLang="zh-CN" sz="1400" i="1">
                                  <a:latin typeface="Cambria Math" panose="02040503050406030204" pitchFamily="18" charset="0"/>
                                </a:rPr>
                                <m:t>𝑘</m:t>
                              </m:r>
                            </m:sub>
                          </m:sSub>
                        </m:e>
                      </m:d>
                      <m:r>
                        <a:rPr lang="en-US" altLang="zh-CN" sz="1400" b="0" i="0" smtClean="0">
                          <a:latin typeface="Cambria Math" panose="02040503050406030204" pitchFamily="18" charset="0"/>
                        </a:rPr>
                        <m:t> </m:t>
                      </m:r>
                      <m:r>
                        <m:rPr>
                          <m:sty m:val="p"/>
                        </m:rPr>
                        <a:rPr lang="en-US" altLang="zh-CN" sz="1400" b="0" i="0" smtClean="0">
                          <a:latin typeface="Cambria Math" panose="02040503050406030204" pitchFamily="18" charset="0"/>
                        </a:rPr>
                        <m:t>is</m:t>
                      </m:r>
                      <m:r>
                        <a:rPr lang="en-US" altLang="zh-CN" sz="1400" b="0" i="0" smtClean="0">
                          <a:latin typeface="Cambria Math" panose="02040503050406030204" pitchFamily="18" charset="0"/>
                        </a:rPr>
                        <m:t> </m:t>
                      </m:r>
                      <m:sSub>
                        <m:sSubPr>
                          <m:ctrlPr>
                            <a:rPr lang="en-US" altLang="zh-CN" sz="1400" b="0" i="1" smtClean="0">
                              <a:latin typeface="Cambria Math" panose="02040503050406030204" pitchFamily="18" charset="0"/>
                            </a:rPr>
                          </m:ctrlPr>
                        </m:sSubPr>
                        <m:e>
                          <m:r>
                            <m:rPr>
                              <m:sty m:val="p"/>
                            </m:rPr>
                            <a:rPr lang="en-US" altLang="zh-CN" sz="1400" b="0" i="0" smtClean="0">
                              <a:latin typeface="Cambria Math" panose="02040503050406030204" pitchFamily="18" charset="0"/>
                            </a:rPr>
                            <m:t>b</m:t>
                          </m:r>
                        </m:e>
                        <m:sub>
                          <m:r>
                            <m:rPr>
                              <m:sty m:val="p"/>
                            </m:rPr>
                            <a:rPr lang="en-US" altLang="zh-CN" sz="1400" b="0" i="0" smtClean="0">
                              <a:latin typeface="Cambria Math" panose="02040503050406030204" pitchFamily="18" charset="0"/>
                            </a:rPr>
                            <m:t>j</m:t>
                          </m:r>
                        </m:sub>
                      </m:sSub>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m:rPr>
                                  <m:sty m:val="p"/>
                                </m:rPr>
                                <a:rPr lang="en-US" altLang="zh-CN" sz="1400" b="0" i="0" smtClean="0">
                                  <a:latin typeface="Cambria Math" panose="02040503050406030204" pitchFamily="18" charset="0"/>
                                </a:rPr>
                                <m:t>o</m:t>
                              </m:r>
                            </m:e>
                            <m:sub>
                              <m:r>
                                <m:rPr>
                                  <m:sty m:val="p"/>
                                </m:rPr>
                                <a:rPr lang="en-US" altLang="zh-CN" sz="1400" b="0" i="0" smtClean="0">
                                  <a:latin typeface="Cambria Math" panose="02040503050406030204" pitchFamily="18" charset="0"/>
                                </a:rPr>
                                <m:t>t</m:t>
                              </m:r>
                            </m:sub>
                          </m:sSub>
                        </m:e>
                      </m:d>
                      <m:r>
                        <a:rPr lang="en-US" altLang="zh-CN" sz="1400" b="0" i="0" smtClean="0">
                          <a:latin typeface="Cambria Math" panose="02040503050406030204" pitchFamily="18" charset="0"/>
                        </a:rPr>
                        <m:t> </m:t>
                      </m:r>
                      <m:r>
                        <m:rPr>
                          <m:sty m:val="p"/>
                        </m:rPr>
                        <a:rPr lang="en-US" altLang="zh-CN" sz="1400" b="0" i="0" smtClean="0">
                          <a:latin typeface="Cambria Math" panose="02040503050406030204" pitchFamily="18" charset="0"/>
                        </a:rPr>
                        <m:t>partial</m:t>
                      </m:r>
                      <m:r>
                        <a:rPr lang="en-US" altLang="zh-CN" sz="1400" b="0" i="0" smtClean="0">
                          <a:latin typeface="Cambria Math" panose="02040503050406030204" pitchFamily="18" charset="0"/>
                        </a:rPr>
                        <m:t> </m:t>
                      </m:r>
                      <m:r>
                        <m:rPr>
                          <m:sty m:val="p"/>
                        </m:rPr>
                        <a:rPr lang="en-US" altLang="zh-CN" sz="1400" b="0" i="0" smtClean="0">
                          <a:latin typeface="Cambria Math" panose="02040503050406030204" pitchFamily="18" charset="0"/>
                        </a:rPr>
                        <m:t>derivative</m:t>
                      </m:r>
                      <m:r>
                        <a:rPr lang="en-US" altLang="zh-CN" sz="1400" b="0" i="0" smtClean="0">
                          <a:latin typeface="Cambria Math" panose="02040503050406030204" pitchFamily="18" charset="0"/>
                        </a:rPr>
                        <m:t> </m:t>
                      </m:r>
                      <m:r>
                        <m:rPr>
                          <m:sty m:val="p"/>
                        </m:rPr>
                        <a:rPr lang="en-US" altLang="zh-CN" sz="1400" b="0" i="0" smtClean="0">
                          <a:latin typeface="Cambria Math" panose="02040503050406030204" pitchFamily="18" charset="0"/>
                        </a:rPr>
                        <m:t>of</m:t>
                      </m:r>
                      <m:r>
                        <a:rPr lang="en-US" altLang="zh-CN" sz="1400" b="0" i="0" smtClean="0">
                          <a:latin typeface="Cambria Math" panose="02040503050406030204" pitchFamily="18" charset="0"/>
                        </a:rPr>
                        <m:t> </m:t>
                      </m:r>
                      <m:sSub>
                        <m:sSubPr>
                          <m:ctrlPr>
                            <a:rPr lang="en-US" altLang="zh-CN" sz="1400" b="0" i="1" smtClean="0">
                              <a:latin typeface="Cambria Math" panose="02040503050406030204" pitchFamily="18" charset="0"/>
                            </a:rPr>
                          </m:ctrlPr>
                        </m:sSubPr>
                        <m:e>
                          <m:r>
                            <m:rPr>
                              <m:sty m:val="p"/>
                            </m:rPr>
                            <a:rPr lang="en-US" altLang="zh-CN" sz="1400" b="0" i="0" smtClean="0">
                              <a:latin typeface="Cambria Math" panose="02040503050406030204" pitchFamily="18" charset="0"/>
                            </a:rPr>
                            <m:t>b</m:t>
                          </m:r>
                        </m:e>
                        <m:sub>
                          <m:r>
                            <m:rPr>
                              <m:sty m:val="p"/>
                            </m:rPr>
                            <a:rPr lang="en-US" altLang="zh-CN" sz="1400" b="0" i="0" smtClean="0">
                              <a:latin typeface="Cambria Math" panose="02040503050406030204" pitchFamily="18" charset="0"/>
                            </a:rPr>
                            <m:t>j</m:t>
                          </m:r>
                        </m:sub>
                      </m:sSub>
                      <m:r>
                        <a:rPr lang="en-US" altLang="zh-CN" sz="1400" b="0" i="0" smtClean="0">
                          <a:latin typeface="Cambria Math" panose="02040503050406030204" pitchFamily="18" charset="0"/>
                        </a:rPr>
                        <m:t>(</m:t>
                      </m:r>
                      <m:r>
                        <m:rPr>
                          <m:sty m:val="p"/>
                        </m:rPr>
                        <a:rPr lang="en-US" altLang="zh-CN" sz="1400" b="0" i="0" smtClean="0">
                          <a:latin typeface="Cambria Math" panose="02040503050406030204" pitchFamily="18" charset="0"/>
                        </a:rPr>
                        <m:t>k</m:t>
                      </m:r>
                      <m:r>
                        <a:rPr lang="en-US" altLang="zh-CN" sz="1400" b="0" i="0" smtClean="0">
                          <a:latin typeface="Cambria Math" panose="02040503050406030204" pitchFamily="18" charset="0"/>
                        </a:rPr>
                        <m:t>)</m:t>
                      </m:r>
                    </m:oMath>
                  </m:oMathPara>
                </a14:m>
                <a:endParaRPr lang="zh-CN" altLang="en-US" sz="14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4283968" y="4334237"/>
                <a:ext cx="3481531" cy="235385"/>
              </a:xfrm>
              <a:prstGeom prst="rect">
                <a:avLst/>
              </a:prstGeom>
              <a:blipFill>
                <a:blip r:embed="rId8"/>
                <a:stretch>
                  <a:fillRect l="-701" r="-1226" b="-25641"/>
                </a:stretch>
              </a:blipFill>
            </p:spPr>
            <p:txBody>
              <a:bodyPr/>
              <a:lstStyle/>
              <a:p>
                <a:r>
                  <a:rPr lang="zh-CN" altLang="en-US">
                    <a:noFill/>
                  </a:rPr>
                  <a:t> </a:t>
                </a:r>
              </a:p>
            </p:txBody>
          </p:sp>
        </mc:Fallback>
      </mc:AlternateContent>
      <p:sp>
        <p:nvSpPr>
          <p:cNvPr id="2" name="页脚占位符 1"/>
          <p:cNvSpPr>
            <a:spLocks noGrp="1"/>
          </p:cNvSpPr>
          <p:nvPr>
            <p:ph type="ftr" sz="quarter" idx="11"/>
          </p:nvPr>
        </p:nvSpPr>
        <p:spPr/>
        <p:txBody>
          <a:bodyPr/>
          <a:lstStyle/>
          <a:p>
            <a:r>
              <a:rPr lang="en-US" altLang="zh-CN"/>
              <a:t>Markov Models and Maximum Entropy</a:t>
            </a:r>
            <a:endParaRPr lang="zh-CN" altLang="en-US"/>
          </a:p>
        </p:txBody>
      </p:sp>
      <p:sp>
        <p:nvSpPr>
          <p:cNvPr id="17" name="灯片编号占位符 16"/>
          <p:cNvSpPr>
            <a:spLocks noGrp="1"/>
          </p:cNvSpPr>
          <p:nvPr>
            <p:ph type="sldNum" sz="quarter" idx="12"/>
          </p:nvPr>
        </p:nvSpPr>
        <p:spPr/>
        <p:txBody>
          <a:bodyPr/>
          <a:lstStyle/>
          <a:p>
            <a:fld id="{7B1650DA-4768-43E8-905D-F747C006784D}" type="slidenum">
              <a:rPr lang="zh-CN" altLang="en-US" smtClean="0"/>
              <a:pPr/>
              <a:t>11</a:t>
            </a:fld>
            <a:endParaRPr lang="zh-CN" altLang="en-US"/>
          </a:p>
        </p:txBody>
      </p:sp>
    </p:spTree>
    <p:extLst>
      <p:ext uri="{BB962C8B-B14F-4D97-AF65-F5344CB8AC3E}">
        <p14:creationId xmlns:p14="http://schemas.microsoft.com/office/powerpoint/2010/main" val="1912721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 fill="hold"/>
                                        <p:tgtEl>
                                          <p:spTgt spid="13"/>
                                        </p:tgtEl>
                                        <p:attrNameLst>
                                          <p:attrName>ppt_w</p:attrName>
                                        </p:attrNameLst>
                                      </p:cBhvr>
                                      <p:tavLst>
                                        <p:tav tm="0">
                                          <p:val>
                                            <p:fltVal val="0"/>
                                          </p:val>
                                        </p:tav>
                                        <p:tav tm="100000">
                                          <p:val>
                                            <p:strVal val="#ppt_w"/>
                                          </p:val>
                                        </p:tav>
                                      </p:tavLst>
                                    </p:anim>
                                    <p:anim calcmode="lin" valueType="num">
                                      <p:cBhvr>
                                        <p:cTn id="8" dur="200" fill="hold"/>
                                        <p:tgtEl>
                                          <p:spTgt spid="13"/>
                                        </p:tgtEl>
                                        <p:attrNameLst>
                                          <p:attrName>ppt_h</p:attrName>
                                        </p:attrNameLst>
                                      </p:cBhvr>
                                      <p:tavLst>
                                        <p:tav tm="0">
                                          <p:val>
                                            <p:fltVal val="0"/>
                                          </p:val>
                                        </p:tav>
                                        <p:tav tm="100000">
                                          <p:val>
                                            <p:strVal val="#ppt_h"/>
                                          </p:val>
                                        </p:tav>
                                      </p:tavLst>
                                    </p:anim>
                                    <p:animEffect transition="in" filter="fade">
                                      <p:cBhvr>
                                        <p:cTn id="9" dur="200"/>
                                        <p:tgtEl>
                                          <p:spTgt spid="13"/>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200"/>
                                        <p:tgtEl>
                                          <p:spTgt spid="15"/>
                                        </p:tgtEl>
                                      </p:cBhvr>
                                    </p:animEffect>
                                  </p:childTnLst>
                                </p:cTn>
                              </p:par>
                            </p:childTnLst>
                          </p:cTn>
                        </p:par>
                        <p:par>
                          <p:cTn id="14" fill="hold">
                            <p:stCondLst>
                              <p:cond delay="400"/>
                            </p:stCondLst>
                            <p:childTnLst>
                              <p:par>
                                <p:cTn id="15" presetID="12" presetClass="entr" presetSubtype="2"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p:tgtEl>
                                          <p:spTgt spid="26"/>
                                        </p:tgtEl>
                                        <p:attrNameLst>
                                          <p:attrName>ppt_x</p:attrName>
                                        </p:attrNameLst>
                                      </p:cBhvr>
                                      <p:tavLst>
                                        <p:tav tm="0">
                                          <p:val>
                                            <p:strVal val="#ppt_x+#ppt_w*1.125000"/>
                                          </p:val>
                                        </p:tav>
                                        <p:tav tm="100000">
                                          <p:val>
                                            <p:strVal val="#ppt_x"/>
                                          </p:val>
                                        </p:tav>
                                      </p:tavLst>
                                    </p:anim>
                                    <p:animEffect transition="in" filter="wipe(left)">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5358" y="265212"/>
            <a:ext cx="4274634" cy="414386"/>
            <a:chOff x="225358" y="265212"/>
            <a:chExt cx="4274634" cy="414386"/>
          </a:xfrm>
        </p:grpSpPr>
        <p:sp>
          <p:nvSpPr>
            <p:cNvPr id="4" name="TextBox 5"/>
            <p:cNvSpPr txBox="1"/>
            <p:nvPr/>
          </p:nvSpPr>
          <p:spPr>
            <a:xfrm>
              <a:off x="2927483" y="365458"/>
              <a:ext cx="1572509" cy="253916"/>
            </a:xfrm>
            <a:prstGeom prst="rect">
              <a:avLst/>
            </a:prstGeom>
            <a:noFill/>
          </p:spPr>
          <p:txBody>
            <a:bodyPr wrap="square" rtlCol="0">
              <a:spAutoFit/>
            </a:bodyPr>
            <a:lstStyle/>
            <a:p>
              <a:r>
                <a:rPr lang="en-US" altLang="zh-CN" sz="1050" b="1" dirty="0">
                  <a:solidFill>
                    <a:schemeClr val="tx1">
                      <a:lumMod val="75000"/>
                      <a:lumOff val="25000"/>
                    </a:schemeClr>
                  </a:solidFill>
                </a:rPr>
                <a:t>Other</a:t>
              </a:r>
              <a:endParaRPr lang="zh-CN" altLang="en-US" sz="1050" b="1" dirty="0">
                <a:solidFill>
                  <a:schemeClr val="tx1">
                    <a:lumMod val="75000"/>
                    <a:lumOff val="25000"/>
                  </a:schemeClr>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6" name="文本框 5"/>
            <p:cNvSpPr txBox="1"/>
            <p:nvPr/>
          </p:nvSpPr>
          <p:spPr>
            <a:xfrm>
              <a:off x="611560" y="273215"/>
              <a:ext cx="2592288" cy="369332"/>
            </a:xfrm>
            <a:prstGeom prst="rect">
              <a:avLst/>
            </a:prstGeom>
            <a:noFill/>
          </p:spPr>
          <p:txBody>
            <a:bodyPr wrap="square" rtlCol="0">
              <a:spAutoFit/>
            </a:bodyPr>
            <a:lstStyle/>
            <a:p>
              <a:r>
                <a:rPr lang="en-US" altLang="zh-CN" dirty="0"/>
                <a:t>Hidden Markov Models</a:t>
              </a:r>
              <a:endParaRPr lang="zh-CN" altLang="en-US" dirty="0"/>
            </a:p>
          </p:txBody>
        </p:sp>
      </p:grpSp>
      <p:sp>
        <p:nvSpPr>
          <p:cNvPr id="7" name="椭圆 6"/>
          <p:cNvSpPr/>
          <p:nvPr/>
        </p:nvSpPr>
        <p:spPr>
          <a:xfrm>
            <a:off x="7619542" y="337220"/>
            <a:ext cx="310890" cy="31089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52869" y="347017"/>
            <a:ext cx="310890" cy="31089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后退或前一项 8">
            <a:hlinkClick r:id="" action="ppaction://hlinkshowjump?jump=previousslide" highlightClick="1"/>
          </p:cNvPr>
          <p:cNvSpPr/>
          <p:nvPr/>
        </p:nvSpPr>
        <p:spPr>
          <a:xfrm>
            <a:off x="7664318" y="410575"/>
            <a:ext cx="163682" cy="163682"/>
          </a:xfrm>
          <a:prstGeom prst="actionButtonBackPreviou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第一张 1044">
            <a:hlinkClick r:id="" action="ppaction://hlinkshowjump?jump=firstslide" highlightClick="1"/>
          </p:cNvPr>
          <p:cNvSpPr/>
          <p:nvPr/>
        </p:nvSpPr>
        <p:spPr>
          <a:xfrm>
            <a:off x="8100302" y="394450"/>
            <a:ext cx="216024" cy="216024"/>
          </a:xfrm>
          <a:prstGeom prst="actionButtonHom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弦形 10"/>
          <p:cNvSpPr/>
          <p:nvPr/>
        </p:nvSpPr>
        <p:spPr>
          <a:xfrm rot="1316491">
            <a:off x="8493150" y="2250721"/>
            <a:ext cx="1213559" cy="1213559"/>
          </a:xfrm>
          <a:prstGeom prst="chord">
            <a:avLst>
              <a:gd name="adj1" fmla="val 3786602"/>
              <a:gd name="adj2" fmla="val 15171629"/>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5305772"/>
            <a:ext cx="9144000" cy="409228"/>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5"/>
          <p:cNvSpPr txBox="1"/>
          <p:nvPr/>
        </p:nvSpPr>
        <p:spPr>
          <a:xfrm>
            <a:off x="675542" y="769268"/>
            <a:ext cx="3536417" cy="369332"/>
          </a:xfrm>
          <a:prstGeom prst="rect">
            <a:avLst/>
          </a:prstGeom>
          <a:noFill/>
        </p:spPr>
        <p:txBody>
          <a:bodyPr wrap="square" rtlCol="0">
            <a:spAutoFit/>
          </a:bodyPr>
          <a:lstStyle/>
          <a:p>
            <a:r>
              <a:rPr lang="en-US" altLang="zh-CN" dirty="0"/>
              <a:t>Multi-Dimensional Feature Space</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sp>
        <p:nvSpPr>
          <p:cNvPr id="14" name="TextBox 46"/>
          <p:cNvSpPr txBox="1"/>
          <p:nvPr/>
        </p:nvSpPr>
        <p:spPr>
          <a:xfrm>
            <a:off x="675542" y="1244676"/>
            <a:ext cx="8000914" cy="276999"/>
          </a:xfrm>
          <a:prstGeom prst="rect">
            <a:avLst/>
          </a:prstGeom>
          <a:noFill/>
        </p:spPr>
        <p:txBody>
          <a:bodyPr wrap="square" rtlCol="0">
            <a:spAutoFit/>
          </a:bodyPr>
          <a:lstStyle/>
          <a:p>
            <a:r>
              <a:rPr lang="en-US" altLang="zh-CN" sz="1200" dirty="0">
                <a:solidFill>
                  <a:schemeClr val="tx1">
                    <a:lumMod val="50000"/>
                    <a:lumOff val="50000"/>
                  </a:schemeClr>
                </a:solidFill>
              </a:rPr>
              <a:t>One solution to this problem is to use a multinomial model that assumes the features of the observations are independent</a:t>
            </a:r>
            <a:endParaRPr lang="zh-CN" altLang="en-US" sz="1200" dirty="0">
              <a:solidFill>
                <a:schemeClr val="tx1">
                  <a:lumMod val="50000"/>
                  <a:lumOff val="50000"/>
                </a:schemeClr>
              </a:solidFill>
            </a:endParaRPr>
          </a:p>
        </p:txBody>
      </p:sp>
      <p:cxnSp>
        <p:nvCxnSpPr>
          <p:cNvPr id="15" name="直接连接符 14"/>
          <p:cNvCxnSpPr/>
          <p:nvPr/>
        </p:nvCxnSpPr>
        <p:spPr>
          <a:xfrm flipV="1">
            <a:off x="719110" y="1127157"/>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燕尾形 1041"/>
          <p:cNvSpPr/>
          <p:nvPr/>
        </p:nvSpPr>
        <p:spPr>
          <a:xfrm>
            <a:off x="8815673" y="2699195"/>
            <a:ext cx="172629" cy="288032"/>
          </a:xfrm>
          <a:prstGeom prst="chevron">
            <a:avLst>
              <a:gd name="adj" fmla="val 75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2" name="文本框 1"/>
              <p:cNvSpPr txBox="1"/>
              <p:nvPr/>
            </p:nvSpPr>
            <p:spPr>
              <a:xfrm>
                <a:off x="790286" y="1513671"/>
                <a:ext cx="3946978" cy="6301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𝑣</m:t>
                          </m:r>
                        </m:e>
                        <m:sub>
                          <m:r>
                            <a:rPr lang="en-US" altLang="zh-CN" sz="1400" i="1">
                              <a:latin typeface="Cambria Math" panose="02040503050406030204" pitchFamily="18" charset="0"/>
                            </a:rPr>
                            <m:t>𝑘</m:t>
                          </m:r>
                        </m:sub>
                      </m:sSub>
                      <m:r>
                        <a:rPr lang="en-US" altLang="zh-CN" sz="1400" i="1">
                          <a:latin typeface="Cambria Math" panose="02040503050406030204" pitchFamily="18" charset="0"/>
                        </a:rPr>
                        <m:t> = </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 </m:t>
                          </m:r>
                          <m:r>
                            <a:rPr lang="en-US" altLang="zh-CN" sz="1400" i="1" smtClean="0">
                              <a:latin typeface="Cambria Math" panose="02040503050406030204" pitchFamily="18" charset="0"/>
                            </a:rPr>
                            <m:t>⋯</m:t>
                          </m:r>
                          <m:r>
                            <a:rPr lang="en-US" altLang="zh-CN" sz="1400" i="1">
                              <a:latin typeface="Cambria Math" panose="02040503050406030204" pitchFamily="18" charset="0"/>
                            </a:rPr>
                            <m:t> ,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𝑁</m:t>
                              </m:r>
                            </m:sub>
                          </m:sSub>
                        </m:e>
                      </m:d>
                      <m:r>
                        <a:rPr lang="en-US" altLang="zh-CN" sz="1400" b="0" i="1" smtClean="0">
                          <a:latin typeface="Cambria Math" panose="02040503050406030204" pitchFamily="18" charset="0"/>
                        </a:rPr>
                        <m:t>      </m:t>
                      </m:r>
                      <m:r>
                        <a:rPr lang="en-US" altLang="zh-CN" sz="1400" i="1">
                          <a:latin typeface="Cambria Math" panose="02040503050406030204" pitchFamily="18" charset="0"/>
                        </a:rPr>
                        <m:t> </m:t>
                      </m:r>
                      <m:r>
                        <a:rPr lang="en-US" altLang="zh-CN" sz="1400" b="0" i="1" smtClean="0">
                          <a:latin typeface="Cambria Math" panose="02040503050406030204" pitchFamily="18" charset="0"/>
                        </a:rPr>
                        <m:t>             </m:t>
                      </m:r>
                      <m:r>
                        <a:rPr lang="en-US" altLang="zh-CN" sz="1400" i="1">
                          <a:latin typeface="Cambria Math" panose="02040503050406030204" pitchFamily="18" charset="0"/>
                        </a:rPr>
                        <m:t>𝑃</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𝑣</m:t>
                          </m:r>
                        </m:e>
                        <m:sub>
                          <m:r>
                            <a:rPr lang="en-US" altLang="zh-CN" sz="1400" i="1">
                              <a:latin typeface="Cambria Math" panose="02040503050406030204" pitchFamily="18" charset="0"/>
                            </a:rPr>
                            <m:t>𝑘</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m:t>
                      </m:r>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r>
                            <a:rPr lang="en-US" altLang="zh-CN" sz="1400" i="1">
                              <a:latin typeface="Cambria Math" panose="02040503050406030204" pitchFamily="18" charset="0"/>
                            </a:rPr>
                            <m:t>𝑃</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m:t>
                          </m:r>
                        </m:e>
                      </m:nary>
                    </m:oMath>
                  </m:oMathPara>
                </a14:m>
                <a:endParaRPr lang="zh-CN" altLang="en-US" sz="1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790286" y="1513671"/>
                <a:ext cx="3946978" cy="630173"/>
              </a:xfrm>
              <a:prstGeom prst="rect">
                <a:avLst/>
              </a:prstGeom>
              <a:blipFill>
                <a:blip r:embed="rId4"/>
                <a:stretch>
                  <a:fillRect/>
                </a:stretch>
              </a:blipFill>
            </p:spPr>
            <p:txBody>
              <a:bodyPr/>
              <a:lstStyle/>
              <a:p>
                <a:r>
                  <a:rPr lang="zh-CN" altLang="en-US">
                    <a:noFill/>
                  </a:rPr>
                  <a:t> </a:t>
                </a:r>
              </a:p>
            </p:txBody>
          </p:sp>
        </mc:Fallback>
      </mc:AlternateContent>
      <p:sp>
        <p:nvSpPr>
          <p:cNvPr id="17" name="TextBox 45"/>
          <p:cNvSpPr txBox="1"/>
          <p:nvPr/>
        </p:nvSpPr>
        <p:spPr>
          <a:xfrm>
            <a:off x="674513" y="2488168"/>
            <a:ext cx="3536417" cy="369332"/>
          </a:xfrm>
          <a:prstGeom prst="rect">
            <a:avLst/>
          </a:prstGeom>
          <a:noFill/>
        </p:spPr>
        <p:txBody>
          <a:bodyPr wrap="square" rtlCol="0">
            <a:spAutoFit/>
          </a:bodyPr>
          <a:lstStyle/>
          <a:p>
            <a:r>
              <a:rPr lang="en-US" altLang="zh-CN" dirty="0"/>
              <a:t>Implementing HMMs</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8" name="直接连接符 17"/>
          <p:cNvCxnSpPr/>
          <p:nvPr/>
        </p:nvCxnSpPr>
        <p:spPr>
          <a:xfrm flipV="1">
            <a:off x="790286" y="2874788"/>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46"/>
          <p:cNvSpPr txBox="1"/>
          <p:nvPr/>
        </p:nvSpPr>
        <p:spPr>
          <a:xfrm>
            <a:off x="696294" y="2871550"/>
            <a:ext cx="8000914" cy="276999"/>
          </a:xfrm>
          <a:prstGeom prst="rect">
            <a:avLst/>
          </a:prstGeom>
          <a:noFill/>
        </p:spPr>
        <p:txBody>
          <a:bodyPr wrap="square" rtlCol="0">
            <a:spAutoFit/>
          </a:bodyPr>
          <a:lstStyle/>
          <a:p>
            <a:r>
              <a:rPr lang="en-US" altLang="zh-CN" sz="1200" dirty="0">
                <a:solidFill>
                  <a:schemeClr val="tx1">
                    <a:lumMod val="50000"/>
                    <a:lumOff val="50000"/>
                  </a:schemeClr>
                </a:solidFill>
              </a:rPr>
              <a:t>floating-point underflow is a significant problem</a:t>
            </a:r>
            <a:endParaRPr lang="zh-CN" altLang="en-US" sz="1200" dirty="0">
              <a:solidFill>
                <a:schemeClr val="tx1">
                  <a:lumMod val="50000"/>
                  <a:lumOff val="50000"/>
                </a:schemeClr>
              </a:solidFill>
            </a:endParaRPr>
          </a:p>
        </p:txBody>
      </p:sp>
      <p:grpSp>
        <p:nvGrpSpPr>
          <p:cNvPr id="23" name="组合 22"/>
          <p:cNvGrpSpPr/>
          <p:nvPr/>
        </p:nvGrpSpPr>
        <p:grpSpPr>
          <a:xfrm>
            <a:off x="790286" y="3361556"/>
            <a:ext cx="4861834" cy="565031"/>
            <a:chOff x="790286" y="3361556"/>
            <a:chExt cx="4861834" cy="565031"/>
          </a:xfrm>
        </p:grpSpPr>
        <p:sp>
          <p:nvSpPr>
            <p:cNvPr id="20" name="椭圆 19"/>
            <p:cNvSpPr/>
            <p:nvPr/>
          </p:nvSpPr>
          <p:spPr>
            <a:xfrm>
              <a:off x="790286" y="3376871"/>
              <a:ext cx="217985" cy="217985"/>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3">
                      <a:lumMod val="50000"/>
                    </a:schemeClr>
                  </a:solidFill>
                </a:rPr>
                <a:t>1</a:t>
              </a:r>
              <a:endParaRPr lang="zh-CN" altLang="en-US" dirty="0">
                <a:solidFill>
                  <a:schemeClr val="accent3">
                    <a:lumMod val="50000"/>
                  </a:schemeClr>
                </a:solidFill>
              </a:endParaRPr>
            </a:p>
          </p:txBody>
        </p:sp>
        <p:sp>
          <p:nvSpPr>
            <p:cNvPr id="21" name="文本框 20"/>
            <p:cNvSpPr txBox="1"/>
            <p:nvPr/>
          </p:nvSpPr>
          <p:spPr>
            <a:xfrm>
              <a:off x="971600" y="3361556"/>
              <a:ext cx="3096344" cy="276999"/>
            </a:xfrm>
            <a:prstGeom prst="rect">
              <a:avLst/>
            </a:prstGeom>
            <a:noFill/>
          </p:spPr>
          <p:txBody>
            <a:bodyPr wrap="square" rtlCol="0">
              <a:spAutoFit/>
            </a:bodyPr>
            <a:lstStyle/>
            <a:p>
              <a:r>
                <a:rPr lang="en-US" altLang="zh-CN" sz="1200" dirty="0"/>
                <a:t>Viterbi underflow</a:t>
              </a:r>
              <a:endParaRPr lang="zh-CN" altLang="en-US" sz="1200" dirty="0"/>
            </a:p>
          </p:txBody>
        </p:sp>
        <p:sp>
          <p:nvSpPr>
            <p:cNvPr id="22" name="TextBox 46"/>
            <p:cNvSpPr txBox="1"/>
            <p:nvPr/>
          </p:nvSpPr>
          <p:spPr>
            <a:xfrm>
              <a:off x="790286" y="3649588"/>
              <a:ext cx="4861834" cy="276999"/>
            </a:xfrm>
            <a:prstGeom prst="rect">
              <a:avLst/>
            </a:prstGeom>
            <a:noFill/>
          </p:spPr>
          <p:txBody>
            <a:bodyPr wrap="square" rtlCol="0">
              <a:spAutoFit/>
            </a:bodyPr>
            <a:lstStyle/>
            <a:p>
              <a:r>
                <a:rPr lang="en-US" altLang="zh-CN" sz="1200" dirty="0">
                  <a:solidFill>
                    <a:schemeClr val="tx1">
                      <a:lumMod val="50000"/>
                      <a:lumOff val="50000"/>
                    </a:schemeClr>
                  </a:solidFill>
                </a:rPr>
                <a:t>log all the probability values and then add values instead of multiply</a:t>
              </a:r>
              <a:endParaRPr lang="zh-CN" altLang="en-US" sz="1200" dirty="0">
                <a:solidFill>
                  <a:schemeClr val="tx1">
                    <a:lumMod val="50000"/>
                    <a:lumOff val="50000"/>
                  </a:schemeClr>
                </a:solidFill>
              </a:endParaRPr>
            </a:p>
          </p:txBody>
        </p:sp>
      </p:grpSp>
      <p:grpSp>
        <p:nvGrpSpPr>
          <p:cNvPr id="24" name="组合 23"/>
          <p:cNvGrpSpPr/>
          <p:nvPr/>
        </p:nvGrpSpPr>
        <p:grpSpPr>
          <a:xfrm>
            <a:off x="790286" y="4101039"/>
            <a:ext cx="6157978" cy="565031"/>
            <a:chOff x="790286" y="3361556"/>
            <a:chExt cx="6157978" cy="565031"/>
          </a:xfrm>
        </p:grpSpPr>
        <p:sp>
          <p:nvSpPr>
            <p:cNvPr id="25" name="椭圆 24"/>
            <p:cNvSpPr/>
            <p:nvPr/>
          </p:nvSpPr>
          <p:spPr>
            <a:xfrm>
              <a:off x="790286" y="3376871"/>
              <a:ext cx="217985" cy="217985"/>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3">
                      <a:lumMod val="50000"/>
                    </a:schemeClr>
                  </a:solidFill>
                </a:rPr>
                <a:t>2</a:t>
              </a:r>
              <a:endParaRPr lang="zh-CN" altLang="en-US" dirty="0">
                <a:solidFill>
                  <a:schemeClr val="accent3">
                    <a:lumMod val="50000"/>
                  </a:schemeClr>
                </a:solidFill>
              </a:endParaRPr>
            </a:p>
          </p:txBody>
        </p:sp>
        <p:sp>
          <p:nvSpPr>
            <p:cNvPr id="26" name="文本框 25"/>
            <p:cNvSpPr txBox="1"/>
            <p:nvPr/>
          </p:nvSpPr>
          <p:spPr>
            <a:xfrm>
              <a:off x="971600" y="3361556"/>
              <a:ext cx="3096344" cy="276999"/>
            </a:xfrm>
            <a:prstGeom prst="rect">
              <a:avLst/>
            </a:prstGeom>
            <a:noFill/>
          </p:spPr>
          <p:txBody>
            <a:bodyPr wrap="square" rtlCol="0">
              <a:spAutoFit/>
            </a:bodyPr>
            <a:lstStyle/>
            <a:p>
              <a:r>
                <a:rPr lang="en-US" altLang="zh-CN" sz="1200" dirty="0"/>
                <a:t>Forward algorithm underflow</a:t>
              </a:r>
              <a:endParaRPr lang="zh-CN" altLang="en-US" sz="1200" dirty="0"/>
            </a:p>
          </p:txBody>
        </p:sp>
        <p:sp>
          <p:nvSpPr>
            <p:cNvPr id="27" name="TextBox 46"/>
            <p:cNvSpPr txBox="1"/>
            <p:nvPr/>
          </p:nvSpPr>
          <p:spPr>
            <a:xfrm>
              <a:off x="790286" y="3649588"/>
              <a:ext cx="6157978" cy="276999"/>
            </a:xfrm>
            <a:prstGeom prst="rect">
              <a:avLst/>
            </a:prstGeom>
            <a:noFill/>
          </p:spPr>
          <p:txBody>
            <a:bodyPr wrap="square" rtlCol="0">
              <a:spAutoFit/>
            </a:bodyPr>
            <a:lstStyle/>
            <a:p>
              <a:r>
                <a:rPr lang="en-US" altLang="zh-CN" sz="1200" dirty="0">
                  <a:solidFill>
                    <a:schemeClr val="tx1">
                      <a:lumMod val="50000"/>
                      <a:lumOff val="50000"/>
                    </a:schemeClr>
                  </a:solidFill>
                </a:rPr>
                <a:t>use scaling coefficients that keep the probability values in the dynamic range of the machine</a:t>
              </a:r>
              <a:endParaRPr lang="zh-CN" altLang="en-US" sz="1200" dirty="0">
                <a:solidFill>
                  <a:schemeClr val="tx1">
                    <a:lumMod val="50000"/>
                    <a:lumOff val="50000"/>
                  </a:schemeClr>
                </a:solidFill>
              </a:endParaRPr>
            </a:p>
          </p:txBody>
        </p:sp>
      </p:grpSp>
      <mc:AlternateContent xmlns:mc="http://schemas.openxmlformats.org/markup-compatibility/2006" xmlns:a14="http://schemas.microsoft.com/office/drawing/2010/main">
        <mc:Choice Requires="a14">
          <p:sp>
            <p:nvSpPr>
              <p:cNvPr id="28" name="文本框 27"/>
              <p:cNvSpPr txBox="1"/>
              <p:nvPr/>
            </p:nvSpPr>
            <p:spPr>
              <a:xfrm>
                <a:off x="899278" y="4677103"/>
                <a:ext cx="2473946" cy="4671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acc>
                            <m:accPr>
                              <m:chr m:val="̂"/>
                              <m:ctrlPr>
                                <a:rPr lang="zh-CN" altLang="en-US" sz="1400" i="1" smtClean="0">
                                  <a:latin typeface="Cambria Math" panose="02040503050406030204" pitchFamily="18" charset="0"/>
                                </a:rPr>
                              </m:ctrlPr>
                            </m:accPr>
                            <m:e>
                              <m:r>
                                <a:rPr lang="en-US" altLang="zh-CN" sz="1400" b="0" i="1" smtClean="0">
                                  <a:latin typeface="Cambria Math" panose="02040503050406030204" pitchFamily="18" charset="0"/>
                                </a:rPr>
                                <m:t>𝛼</m:t>
                              </m:r>
                            </m:e>
                          </m:acc>
                        </m:e>
                        <m:sub>
                          <m:r>
                            <a:rPr lang="en-US" altLang="zh-CN" sz="1400" b="0" i="1" smtClean="0">
                              <a:latin typeface="Cambria Math" panose="02040503050406030204" pitchFamily="18" charset="0"/>
                            </a:rPr>
                            <m:t>𝑡</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𝑡</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𝛼</m:t>
                          </m:r>
                        </m:e>
                        <m:sub>
                          <m:r>
                            <a:rPr lang="en-US" altLang="zh-CN" sz="1400" b="0" i="1" smtClean="0">
                              <a:latin typeface="Cambria Math" panose="02040503050406030204" pitchFamily="18" charset="0"/>
                            </a:rPr>
                            <m:t>𝑡</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e>
                      </m:d>
                      <m:r>
                        <a:rPr lang="en-US" altLang="zh-CN" sz="1400" b="0" i="1" smtClean="0">
                          <a:latin typeface="Cambria Math" panose="02040503050406030204" pitchFamily="18" charset="0"/>
                        </a:rPr>
                        <m:t>= </m:t>
                      </m:r>
                      <m:f>
                        <m:fPr>
                          <m:ctrlPr>
                            <a:rPr lang="en-US" altLang="zh-CN" sz="1400" b="0" i="1" smtClean="0">
                              <a:latin typeface="Cambria Math" panose="02040503050406030204" pitchFamily="18" charset="0"/>
                            </a:rPr>
                          </m:ctrlPr>
                        </m:fPr>
                        <m:num>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𝛼</m:t>
                              </m:r>
                            </m:e>
                            <m:sub>
                              <m:r>
                                <a:rPr lang="en-US" altLang="zh-CN" sz="1400" b="0" i="1" smtClean="0">
                                  <a:latin typeface="Cambria Math" panose="02040503050406030204" pitchFamily="18" charset="0"/>
                                </a:rPr>
                                <m:t>𝑡</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num>
                        <m:den>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𝑡</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e>
                          </m:nary>
                        </m:den>
                      </m:f>
                      <m:r>
                        <a:rPr lang="en-US" altLang="zh-CN" sz="1400" b="0" i="1" smtClean="0">
                          <a:latin typeface="Cambria Math" panose="02040503050406030204" pitchFamily="18" charset="0"/>
                        </a:rPr>
                        <m:t> </m:t>
                      </m:r>
                    </m:oMath>
                  </m:oMathPara>
                </a14:m>
                <a:endParaRPr lang="zh-CN" altLang="en-US" sz="14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899278" y="4677103"/>
                <a:ext cx="2473946" cy="467116"/>
              </a:xfrm>
              <a:prstGeom prst="rect">
                <a:avLst/>
              </a:prstGeom>
              <a:blipFill>
                <a:blip r:embed="rId5"/>
                <a:stretch>
                  <a:fillRect l="-741" t="-23377" r="-494" b="-114286"/>
                </a:stretch>
              </a:blipFill>
            </p:spPr>
            <p:txBody>
              <a:bodyPr/>
              <a:lstStyle/>
              <a:p>
                <a:r>
                  <a:rPr lang="zh-CN" altLang="en-US">
                    <a:noFill/>
                  </a:rPr>
                  <a:t> </a:t>
                </a:r>
              </a:p>
            </p:txBody>
          </p:sp>
        </mc:Fallback>
      </mc:AlternateContent>
      <p:sp>
        <p:nvSpPr>
          <p:cNvPr id="29" name="页脚占位符 28"/>
          <p:cNvSpPr>
            <a:spLocks noGrp="1"/>
          </p:cNvSpPr>
          <p:nvPr>
            <p:ph type="ftr" sz="quarter" idx="11"/>
          </p:nvPr>
        </p:nvSpPr>
        <p:spPr/>
        <p:txBody>
          <a:bodyPr/>
          <a:lstStyle/>
          <a:p>
            <a:r>
              <a:rPr lang="en-US" altLang="zh-CN"/>
              <a:t>Markov Models and Maximum Entropy</a:t>
            </a:r>
            <a:endParaRPr lang="zh-CN" altLang="en-US"/>
          </a:p>
        </p:txBody>
      </p:sp>
      <p:sp>
        <p:nvSpPr>
          <p:cNvPr id="30" name="灯片编号占位符 29"/>
          <p:cNvSpPr>
            <a:spLocks noGrp="1"/>
          </p:cNvSpPr>
          <p:nvPr>
            <p:ph type="sldNum" sz="quarter" idx="12"/>
          </p:nvPr>
        </p:nvSpPr>
        <p:spPr/>
        <p:txBody>
          <a:bodyPr/>
          <a:lstStyle/>
          <a:p>
            <a:fld id="{7B1650DA-4768-43E8-905D-F747C006784D}" type="slidenum">
              <a:rPr lang="zh-CN" altLang="en-US" smtClean="0"/>
              <a:pPr/>
              <a:t>12</a:t>
            </a:fld>
            <a:endParaRPr lang="zh-CN" altLang="en-US"/>
          </a:p>
        </p:txBody>
      </p:sp>
    </p:spTree>
    <p:extLst>
      <p:ext uri="{BB962C8B-B14F-4D97-AF65-F5344CB8AC3E}">
        <p14:creationId xmlns:p14="http://schemas.microsoft.com/office/powerpoint/2010/main" val="1517297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 fill="hold"/>
                                        <p:tgtEl>
                                          <p:spTgt spid="13"/>
                                        </p:tgtEl>
                                        <p:attrNameLst>
                                          <p:attrName>ppt_w</p:attrName>
                                        </p:attrNameLst>
                                      </p:cBhvr>
                                      <p:tavLst>
                                        <p:tav tm="0">
                                          <p:val>
                                            <p:fltVal val="0"/>
                                          </p:val>
                                        </p:tav>
                                        <p:tav tm="100000">
                                          <p:val>
                                            <p:strVal val="#ppt_w"/>
                                          </p:val>
                                        </p:tav>
                                      </p:tavLst>
                                    </p:anim>
                                    <p:anim calcmode="lin" valueType="num">
                                      <p:cBhvr>
                                        <p:cTn id="8" dur="200" fill="hold"/>
                                        <p:tgtEl>
                                          <p:spTgt spid="13"/>
                                        </p:tgtEl>
                                        <p:attrNameLst>
                                          <p:attrName>ppt_h</p:attrName>
                                        </p:attrNameLst>
                                      </p:cBhvr>
                                      <p:tavLst>
                                        <p:tav tm="0">
                                          <p:val>
                                            <p:fltVal val="0"/>
                                          </p:val>
                                        </p:tav>
                                        <p:tav tm="100000">
                                          <p:val>
                                            <p:strVal val="#ppt_h"/>
                                          </p:val>
                                        </p:tav>
                                      </p:tavLst>
                                    </p:anim>
                                    <p:animEffect transition="in" filter="fade">
                                      <p:cBhvr>
                                        <p:cTn id="9" dur="200"/>
                                        <p:tgtEl>
                                          <p:spTgt spid="13"/>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200"/>
                                        <p:tgtEl>
                                          <p:spTgt spid="15"/>
                                        </p:tgtEl>
                                      </p:cBhvr>
                                    </p:animEffect>
                                  </p:childTnLst>
                                </p:cTn>
                              </p:par>
                            </p:childTnLst>
                          </p:cTn>
                        </p:par>
                        <p:par>
                          <p:cTn id="14" fill="hold">
                            <p:stCondLst>
                              <p:cond delay="400"/>
                            </p:stCondLst>
                            <p:childTnLst>
                              <p:par>
                                <p:cTn id="15" presetID="12" presetClass="entr" presetSubtype="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ppt_x</p:attrName>
                                        </p:attrNameLst>
                                      </p:cBhvr>
                                      <p:tavLst>
                                        <p:tav tm="0">
                                          <p:val>
                                            <p:strVal val="#ppt_x+#ppt_w*1.125000"/>
                                          </p:val>
                                        </p:tav>
                                        <p:tav tm="100000">
                                          <p:val>
                                            <p:strVal val="#ppt_x"/>
                                          </p:val>
                                        </p:tav>
                                      </p:tavLst>
                                    </p:anim>
                                    <p:animEffect transition="in" filter="wipe(left)">
                                      <p:cBhvr>
                                        <p:cTn id="18" dur="500"/>
                                        <p:tgtEl>
                                          <p:spTgt spid="14"/>
                                        </p:tgtEl>
                                      </p:cBhvr>
                                    </p:animEffect>
                                  </p:childTnLst>
                                </p:cTn>
                              </p:par>
                            </p:childTnLst>
                          </p:cTn>
                        </p:par>
                        <p:par>
                          <p:cTn id="19" fill="hold">
                            <p:stCondLst>
                              <p:cond delay="900"/>
                            </p:stCondLst>
                            <p:childTnLst>
                              <p:par>
                                <p:cTn id="20" presetID="53" presetClass="entr" presetSubtype="16"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200" fill="hold"/>
                                        <p:tgtEl>
                                          <p:spTgt spid="17"/>
                                        </p:tgtEl>
                                        <p:attrNameLst>
                                          <p:attrName>ppt_w</p:attrName>
                                        </p:attrNameLst>
                                      </p:cBhvr>
                                      <p:tavLst>
                                        <p:tav tm="0">
                                          <p:val>
                                            <p:fltVal val="0"/>
                                          </p:val>
                                        </p:tav>
                                        <p:tav tm="100000">
                                          <p:val>
                                            <p:strVal val="#ppt_w"/>
                                          </p:val>
                                        </p:tav>
                                      </p:tavLst>
                                    </p:anim>
                                    <p:anim calcmode="lin" valueType="num">
                                      <p:cBhvr>
                                        <p:cTn id="23" dur="200" fill="hold"/>
                                        <p:tgtEl>
                                          <p:spTgt spid="17"/>
                                        </p:tgtEl>
                                        <p:attrNameLst>
                                          <p:attrName>ppt_h</p:attrName>
                                        </p:attrNameLst>
                                      </p:cBhvr>
                                      <p:tavLst>
                                        <p:tav tm="0">
                                          <p:val>
                                            <p:fltVal val="0"/>
                                          </p:val>
                                        </p:tav>
                                        <p:tav tm="100000">
                                          <p:val>
                                            <p:strVal val="#ppt_h"/>
                                          </p:val>
                                        </p:tav>
                                      </p:tavLst>
                                    </p:anim>
                                    <p:animEffect transition="in" filter="fade">
                                      <p:cBhvr>
                                        <p:cTn id="24" dur="200"/>
                                        <p:tgtEl>
                                          <p:spTgt spid="17"/>
                                        </p:tgtEl>
                                      </p:cBhvr>
                                    </p:animEffect>
                                  </p:childTnLst>
                                </p:cTn>
                              </p:par>
                            </p:childTnLst>
                          </p:cTn>
                        </p:par>
                        <p:par>
                          <p:cTn id="25" fill="hold">
                            <p:stCondLst>
                              <p:cond delay="1100"/>
                            </p:stCondLst>
                            <p:childTnLst>
                              <p:par>
                                <p:cTn id="26" presetID="22" presetClass="entr" presetSubtype="8"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200"/>
                                        <p:tgtEl>
                                          <p:spTgt spid="18"/>
                                        </p:tgtEl>
                                      </p:cBhvr>
                                    </p:animEffect>
                                  </p:childTnLst>
                                </p:cTn>
                              </p:par>
                            </p:childTnLst>
                          </p:cTn>
                        </p:par>
                        <p:par>
                          <p:cTn id="29" fill="hold">
                            <p:stCondLst>
                              <p:cond delay="1300"/>
                            </p:stCondLst>
                            <p:childTnLst>
                              <p:par>
                                <p:cTn id="30" presetID="12" presetClass="entr" presetSubtype="2"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p:tgtEl>
                                          <p:spTgt spid="19"/>
                                        </p:tgtEl>
                                        <p:attrNameLst>
                                          <p:attrName>ppt_x</p:attrName>
                                        </p:attrNameLst>
                                      </p:cBhvr>
                                      <p:tavLst>
                                        <p:tav tm="0">
                                          <p:val>
                                            <p:strVal val="#ppt_x+#ppt_w*1.125000"/>
                                          </p:val>
                                        </p:tav>
                                        <p:tav tm="100000">
                                          <p:val>
                                            <p:strVal val="#ppt_x"/>
                                          </p:val>
                                        </p:tav>
                                      </p:tavLst>
                                    </p:anim>
                                    <p:animEffect transition="in" filter="wipe(left)">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5607"/>
          <a:stretch/>
        </p:blipFill>
        <p:spPr bwMode="auto">
          <a:xfrm>
            <a:off x="0" y="3063275"/>
            <a:ext cx="1153615"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463103" y="3419612"/>
            <a:ext cx="4209888" cy="1323439"/>
          </a:xfrm>
          <a:prstGeom prst="rect">
            <a:avLst/>
          </a:prstGeom>
          <a:noFill/>
        </p:spPr>
        <p:txBody>
          <a:bodyPr wrap="square" rtlCol="0">
            <a:spAutoFit/>
          </a:bodyPr>
          <a:lstStyle/>
          <a:p>
            <a:r>
              <a:rPr lang="en-US" altLang="zh-CN" sz="8000" b="1" dirty="0">
                <a:solidFill>
                  <a:schemeClr val="bg1"/>
                </a:solidFill>
              </a:rPr>
              <a:t>P</a:t>
            </a:r>
            <a:r>
              <a:rPr lang="en-US" altLang="zh-CN" sz="8000" b="1" dirty="0">
                <a:solidFill>
                  <a:schemeClr val="tx1">
                    <a:lumMod val="75000"/>
                    <a:lumOff val="25000"/>
                  </a:schemeClr>
                </a:solidFill>
              </a:rPr>
              <a:t>art  2</a:t>
            </a:r>
            <a:endParaRPr lang="zh-CN" altLang="en-US" sz="8000" b="1" dirty="0">
              <a:solidFill>
                <a:schemeClr val="tx1">
                  <a:lumMod val="75000"/>
                  <a:lumOff val="25000"/>
                </a:schemeClr>
              </a:solidFill>
            </a:endParaRPr>
          </a:p>
        </p:txBody>
      </p:sp>
      <p:sp>
        <p:nvSpPr>
          <p:cNvPr id="25" name="椭圆 24"/>
          <p:cNvSpPr/>
          <p:nvPr/>
        </p:nvSpPr>
        <p:spPr>
          <a:xfrm>
            <a:off x="1064650" y="4653050"/>
            <a:ext cx="362035" cy="362035"/>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10410" y="5076263"/>
            <a:ext cx="234119" cy="234119"/>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29431" y="5285553"/>
            <a:ext cx="175490" cy="175490"/>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95536" y="5411620"/>
            <a:ext cx="110176" cy="110176"/>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页脚占位符 3"/>
          <p:cNvSpPr>
            <a:spLocks noGrp="1"/>
          </p:cNvSpPr>
          <p:nvPr>
            <p:ph type="ftr" sz="quarter" idx="11"/>
          </p:nvPr>
        </p:nvSpPr>
        <p:spPr/>
        <p:txBody>
          <a:bodyPr/>
          <a:lstStyle/>
          <a:p>
            <a:r>
              <a:rPr lang="en-US" altLang="zh-CN"/>
              <a:t>Markov Models and Maximum Entropy</a:t>
            </a:r>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pPr/>
              <a:t>13</a:t>
            </a:fld>
            <a:endParaRPr lang="zh-CN" altLang="en-US"/>
          </a:p>
        </p:txBody>
      </p:sp>
      <p:sp>
        <p:nvSpPr>
          <p:cNvPr id="23" name="TextBox 21"/>
          <p:cNvSpPr txBox="1"/>
          <p:nvPr/>
        </p:nvSpPr>
        <p:spPr>
          <a:xfrm>
            <a:off x="1547664" y="1646048"/>
            <a:ext cx="8579296" cy="1015663"/>
          </a:xfrm>
          <a:prstGeom prst="rect">
            <a:avLst/>
          </a:prstGeom>
          <a:noFill/>
        </p:spPr>
        <p:txBody>
          <a:bodyPr wrap="square" rtlCol="0">
            <a:spAutoFit/>
          </a:bodyPr>
          <a:lstStyle/>
          <a:p>
            <a:r>
              <a:rPr lang="en-US" altLang="zh-CN" sz="6000" b="1" dirty="0">
                <a:solidFill>
                  <a:schemeClr val="tx1">
                    <a:lumMod val="75000"/>
                    <a:lumOff val="25000"/>
                  </a:schemeClr>
                </a:solidFill>
              </a:rPr>
              <a:t>Maximum Entropy </a:t>
            </a:r>
          </a:p>
        </p:txBody>
      </p:sp>
      <p:grpSp>
        <p:nvGrpSpPr>
          <p:cNvPr id="24" name="组合 23"/>
          <p:cNvGrpSpPr/>
          <p:nvPr/>
        </p:nvGrpSpPr>
        <p:grpSpPr>
          <a:xfrm>
            <a:off x="225358" y="265212"/>
            <a:ext cx="4274634" cy="414386"/>
            <a:chOff x="225358" y="265212"/>
            <a:chExt cx="4274634" cy="414386"/>
          </a:xfrm>
        </p:grpSpPr>
        <p:sp>
          <p:nvSpPr>
            <p:cNvPr id="26" name="TextBox 5"/>
            <p:cNvSpPr txBox="1"/>
            <p:nvPr/>
          </p:nvSpPr>
          <p:spPr>
            <a:xfrm>
              <a:off x="2927483" y="365458"/>
              <a:ext cx="1572509" cy="253916"/>
            </a:xfrm>
            <a:prstGeom prst="rect">
              <a:avLst/>
            </a:prstGeom>
            <a:noFill/>
          </p:spPr>
          <p:txBody>
            <a:bodyPr wrap="square" rtlCol="0">
              <a:spAutoFit/>
            </a:bodyPr>
            <a:lstStyle/>
            <a:p>
              <a:endParaRPr lang="zh-CN" altLang="en-US" sz="1050" b="1" dirty="0">
                <a:solidFill>
                  <a:schemeClr val="tx1">
                    <a:lumMod val="75000"/>
                    <a:lumOff val="25000"/>
                  </a:schemeClr>
                </a:solidFill>
              </a:endParaRP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grpSp>
    </p:spTree>
    <p:extLst>
      <p:ext uri="{BB962C8B-B14F-4D97-AF65-F5344CB8AC3E}">
        <p14:creationId xmlns:p14="http://schemas.microsoft.com/office/powerpoint/2010/main" val="10568024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5358" y="265212"/>
            <a:ext cx="4418650" cy="414386"/>
            <a:chOff x="225358" y="265212"/>
            <a:chExt cx="4418650" cy="414386"/>
          </a:xfrm>
        </p:grpSpPr>
        <p:sp>
          <p:nvSpPr>
            <p:cNvPr id="4" name="TextBox 5"/>
            <p:cNvSpPr txBox="1"/>
            <p:nvPr/>
          </p:nvSpPr>
          <p:spPr>
            <a:xfrm>
              <a:off x="2927483" y="365458"/>
              <a:ext cx="1716525" cy="253916"/>
            </a:xfrm>
            <a:prstGeom prst="rect">
              <a:avLst/>
            </a:prstGeom>
            <a:noFill/>
          </p:spPr>
          <p:txBody>
            <a:bodyPr wrap="square" rtlCol="0">
              <a:spAutoFit/>
            </a:bodyPr>
            <a:lstStyle/>
            <a:p>
              <a:r>
                <a:rPr lang="en-US" altLang="zh-CN" sz="1050" b="1" dirty="0">
                  <a:solidFill>
                    <a:schemeClr val="tx1">
                      <a:lumMod val="75000"/>
                      <a:lumOff val="25000"/>
                    </a:schemeClr>
                  </a:solidFill>
                </a:rPr>
                <a:t>Maximum Entropy Models</a:t>
              </a:r>
              <a:endParaRPr lang="zh-CN" altLang="en-US" sz="1050" b="1" dirty="0">
                <a:solidFill>
                  <a:schemeClr val="tx1">
                    <a:lumMod val="75000"/>
                    <a:lumOff val="25000"/>
                  </a:schemeClr>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6" name="文本框 5"/>
            <p:cNvSpPr txBox="1"/>
            <p:nvPr/>
          </p:nvSpPr>
          <p:spPr>
            <a:xfrm>
              <a:off x="611560" y="273215"/>
              <a:ext cx="2592288" cy="369332"/>
            </a:xfrm>
            <a:prstGeom prst="rect">
              <a:avLst/>
            </a:prstGeom>
            <a:noFill/>
          </p:spPr>
          <p:txBody>
            <a:bodyPr wrap="square" rtlCol="0">
              <a:spAutoFit/>
            </a:bodyPr>
            <a:lstStyle/>
            <a:p>
              <a:r>
                <a:rPr lang="en-US" altLang="zh-CN" dirty="0"/>
                <a:t>Maximum Entropy </a:t>
              </a:r>
            </a:p>
          </p:txBody>
        </p:sp>
      </p:grpSp>
      <p:sp>
        <p:nvSpPr>
          <p:cNvPr id="7" name="椭圆 6"/>
          <p:cNvSpPr/>
          <p:nvPr/>
        </p:nvSpPr>
        <p:spPr>
          <a:xfrm>
            <a:off x="7619542" y="337220"/>
            <a:ext cx="310890" cy="31089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52869" y="347017"/>
            <a:ext cx="310890" cy="31089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后退或前一项 8">
            <a:hlinkClick r:id="" action="ppaction://hlinkshowjump?jump=previousslide" highlightClick="1"/>
          </p:cNvPr>
          <p:cNvSpPr/>
          <p:nvPr/>
        </p:nvSpPr>
        <p:spPr>
          <a:xfrm>
            <a:off x="7664318" y="410575"/>
            <a:ext cx="163682" cy="163682"/>
          </a:xfrm>
          <a:prstGeom prst="actionButtonBackPreviou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第一张 1044">
            <a:hlinkClick r:id="" action="ppaction://hlinkshowjump?jump=firstslide" highlightClick="1"/>
          </p:cNvPr>
          <p:cNvSpPr/>
          <p:nvPr/>
        </p:nvSpPr>
        <p:spPr>
          <a:xfrm>
            <a:off x="8100302" y="394450"/>
            <a:ext cx="216024" cy="216024"/>
          </a:xfrm>
          <a:prstGeom prst="actionButtonHom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弦形 10"/>
          <p:cNvSpPr/>
          <p:nvPr/>
        </p:nvSpPr>
        <p:spPr>
          <a:xfrm rot="1316491">
            <a:off x="8493150" y="2250721"/>
            <a:ext cx="1213559" cy="1213559"/>
          </a:xfrm>
          <a:prstGeom prst="chord">
            <a:avLst>
              <a:gd name="adj1" fmla="val 3786602"/>
              <a:gd name="adj2" fmla="val 15171629"/>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5305772"/>
            <a:ext cx="9144000" cy="409228"/>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5"/>
          <p:cNvSpPr txBox="1"/>
          <p:nvPr/>
        </p:nvSpPr>
        <p:spPr>
          <a:xfrm>
            <a:off x="675543" y="769268"/>
            <a:ext cx="2088232"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Motivating  Example</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mc:AlternateContent xmlns:mc="http://schemas.openxmlformats.org/markup-compatibility/2006" xmlns:a14="http://schemas.microsoft.com/office/drawing/2010/main">
        <mc:Choice Requires="a14">
          <p:sp>
            <p:nvSpPr>
              <p:cNvPr id="14" name="TextBox 46"/>
              <p:cNvSpPr txBox="1"/>
              <p:nvPr/>
            </p:nvSpPr>
            <p:spPr>
              <a:xfrm>
                <a:off x="675542" y="1244676"/>
                <a:ext cx="7784890" cy="461665"/>
              </a:xfrm>
              <a:prstGeom prst="rect">
                <a:avLst/>
              </a:prstGeom>
              <a:noFill/>
            </p:spPr>
            <p:txBody>
              <a:bodyPr wrap="square" rtlCol="0">
                <a:spAutoFit/>
              </a:bodyPr>
              <a:lstStyle/>
              <a:p>
                <a:r>
                  <a:rPr lang="en-US" altLang="zh-CN" sz="1200" dirty="0">
                    <a:solidFill>
                      <a:schemeClr val="tx1">
                        <a:lumMod val="50000"/>
                        <a:lumOff val="50000"/>
                      </a:schemeClr>
                    </a:solidFill>
                  </a:rPr>
                  <a:t> word </a:t>
                </a:r>
                <a14:m>
                  <m:oMath xmlns:m="http://schemas.openxmlformats.org/officeDocument/2006/math">
                    <m:r>
                      <a:rPr lang="en-US" altLang="zh-CN" sz="1200" b="0" i="1" smtClean="0">
                        <a:solidFill>
                          <a:schemeClr val="tx1"/>
                        </a:solidFill>
                        <a:latin typeface="Cambria Math" panose="02040503050406030204" pitchFamily="18" charset="0"/>
                      </a:rPr>
                      <m:t>𝑤</m:t>
                    </m:r>
                  </m:oMath>
                </a14:m>
                <a:r>
                  <a:rPr lang="en-US" altLang="zh-CN" sz="1200" dirty="0">
                    <a:solidFill>
                      <a:schemeClr val="tx1">
                        <a:lumMod val="50000"/>
                        <a:lumOff val="50000"/>
                      </a:schemeClr>
                    </a:solidFill>
                  </a:rPr>
                  <a:t> may be translated into </a:t>
                </a:r>
                <a14:m>
                  <m:oMath xmlns:m="http://schemas.openxmlformats.org/officeDocument/2006/math">
                    <m:r>
                      <a:rPr lang="en-US" altLang="zh-CN" sz="1200" b="0" i="1" smtClean="0">
                        <a:solidFill>
                          <a:schemeClr val="tx1"/>
                        </a:solidFill>
                        <a:latin typeface="Cambria Math" panose="02040503050406030204" pitchFamily="18" charset="0"/>
                      </a:rPr>
                      <m:t>𝑎</m:t>
                    </m:r>
                    <m:r>
                      <a:rPr lang="en-US" altLang="zh-CN" sz="1200" b="0" i="1" smtClean="0">
                        <a:solidFill>
                          <a:schemeClr val="tx1"/>
                        </a:solidFill>
                        <a:latin typeface="Cambria Math" panose="02040503050406030204" pitchFamily="18" charset="0"/>
                      </a:rPr>
                      <m:t>, </m:t>
                    </m:r>
                    <m:r>
                      <a:rPr lang="en-US" altLang="zh-CN" sz="1200" b="0" i="1" smtClean="0">
                        <a:solidFill>
                          <a:schemeClr val="tx1"/>
                        </a:solidFill>
                        <a:latin typeface="Cambria Math" panose="02040503050406030204" pitchFamily="18" charset="0"/>
                      </a:rPr>
                      <m:t>𝑏</m:t>
                    </m:r>
                    <m:r>
                      <a:rPr lang="en-US" altLang="zh-CN" sz="1200" b="0" i="1" smtClean="0">
                        <a:solidFill>
                          <a:schemeClr val="tx1"/>
                        </a:solidFill>
                        <a:latin typeface="Cambria Math" panose="02040503050406030204" pitchFamily="18" charset="0"/>
                      </a:rPr>
                      <m:t>, </m:t>
                    </m:r>
                    <m:r>
                      <a:rPr lang="en-US" altLang="zh-CN" sz="1200" b="0" i="1" smtClean="0">
                        <a:solidFill>
                          <a:schemeClr val="tx1"/>
                        </a:solidFill>
                        <a:latin typeface="Cambria Math" panose="02040503050406030204" pitchFamily="18" charset="0"/>
                      </a:rPr>
                      <m:t>𝑐</m:t>
                    </m:r>
                    <m:r>
                      <a:rPr lang="en-US" altLang="zh-CN" sz="1200" b="0" i="1" smtClean="0">
                        <a:solidFill>
                          <a:schemeClr val="tx1"/>
                        </a:solidFill>
                        <a:latin typeface="Cambria Math" panose="02040503050406030204" pitchFamily="18" charset="0"/>
                      </a:rPr>
                      <m:t>, </m:t>
                    </m:r>
                    <m:r>
                      <a:rPr lang="en-US" altLang="zh-CN" sz="1200" b="0" i="1" smtClean="0">
                        <a:solidFill>
                          <a:schemeClr val="tx1"/>
                        </a:solidFill>
                        <a:latin typeface="Cambria Math" panose="02040503050406030204" pitchFamily="18" charset="0"/>
                      </a:rPr>
                      <m:t>𝑑</m:t>
                    </m:r>
                    <m:r>
                      <a:rPr lang="en-US" altLang="zh-CN" sz="1200" b="0" i="1" smtClean="0">
                        <a:solidFill>
                          <a:schemeClr val="tx1"/>
                        </a:solidFill>
                        <a:latin typeface="Cambria Math" panose="02040503050406030204" pitchFamily="18" charset="0"/>
                      </a:rPr>
                      <m:t>, </m:t>
                    </m:r>
                    <m:r>
                      <a:rPr lang="en-US" altLang="zh-CN" sz="1200" b="0" i="1" smtClean="0">
                        <a:solidFill>
                          <a:schemeClr val="tx1"/>
                        </a:solidFill>
                        <a:latin typeface="Cambria Math" panose="02040503050406030204" pitchFamily="18" charset="0"/>
                      </a:rPr>
                      <m:t>𝑒</m:t>
                    </m:r>
                    <m:r>
                      <a:rPr lang="en-US" altLang="zh-CN" sz="1200" b="0" i="1" smtClean="0">
                        <a:solidFill>
                          <a:schemeClr val="tx1"/>
                        </a:solidFill>
                        <a:latin typeface="Cambria Math" panose="02040503050406030204" pitchFamily="18" charset="0"/>
                      </a:rPr>
                      <m:t> </m:t>
                    </m:r>
                  </m:oMath>
                </a14:m>
                <a:r>
                  <a:rPr lang="en-US" altLang="zh-CN" sz="1200" dirty="0">
                    <a:solidFill>
                      <a:schemeClr val="tx1">
                        <a:lumMod val="50000"/>
                        <a:lumOff val="50000"/>
                      </a:schemeClr>
                    </a:solidFill>
                  </a:rPr>
                  <a:t>, we want to find a decision model </a:t>
                </a:r>
                <a14:m>
                  <m:oMath xmlns:m="http://schemas.openxmlformats.org/officeDocument/2006/math">
                    <m:r>
                      <a:rPr lang="en-US" altLang="zh-CN" sz="1200" b="0" i="1" smtClean="0">
                        <a:solidFill>
                          <a:schemeClr val="tx1"/>
                        </a:solidFill>
                        <a:latin typeface="Cambria Math" panose="02040503050406030204" pitchFamily="18" charset="0"/>
                      </a:rPr>
                      <m:t>𝑃</m:t>
                    </m:r>
                    <m:r>
                      <a:rPr lang="en-US" altLang="zh-CN" sz="1200" b="0" i="1" smtClean="0">
                        <a:solidFill>
                          <a:schemeClr val="tx1"/>
                        </a:solidFill>
                        <a:latin typeface="Cambria Math" panose="02040503050406030204" pitchFamily="18" charset="0"/>
                      </a:rPr>
                      <m:t>(</m:t>
                    </m:r>
                    <m:r>
                      <a:rPr lang="en-US" altLang="zh-CN" sz="1200" b="0" i="1" smtClean="0">
                        <a:solidFill>
                          <a:schemeClr val="tx1"/>
                        </a:solidFill>
                        <a:latin typeface="Cambria Math" panose="02040503050406030204" pitchFamily="18" charset="0"/>
                      </a:rPr>
                      <m:t>𝑓</m:t>
                    </m:r>
                    <m:r>
                      <a:rPr lang="en-US" altLang="zh-CN" sz="1200" b="0" i="1" smtClean="0">
                        <a:solidFill>
                          <a:schemeClr val="tx1"/>
                        </a:solidFill>
                        <a:latin typeface="Cambria Math" panose="02040503050406030204" pitchFamily="18" charset="0"/>
                      </a:rPr>
                      <m:t>)</m:t>
                    </m:r>
                  </m:oMath>
                </a14:m>
                <a:r>
                  <a:rPr lang="en-US" altLang="zh-CN" sz="1200" dirty="0">
                    <a:solidFill>
                      <a:schemeClr val="tx1"/>
                    </a:solidFill>
                  </a:rPr>
                  <a:t>, </a:t>
                </a:r>
                <a:r>
                  <a:rPr lang="en-US" altLang="zh-CN" sz="1200" dirty="0">
                    <a:solidFill>
                      <a:schemeClr val="tx1">
                        <a:lumMod val="50000"/>
                        <a:lumOff val="50000"/>
                      </a:schemeClr>
                    </a:solidFill>
                  </a:rPr>
                  <a:t>i.e.</a:t>
                </a:r>
                <a14:m>
                  <m:oMath xmlns:m="http://schemas.openxmlformats.org/officeDocument/2006/math">
                    <m:r>
                      <m:rPr>
                        <m:sty m:val="p"/>
                      </m:rPr>
                      <a:rPr lang="en-US" altLang="zh-CN" sz="1200" b="0" i="0" smtClean="0">
                        <a:solidFill>
                          <a:schemeClr val="tx1"/>
                        </a:solidFill>
                        <a:latin typeface="Cambria Math" panose="02040503050406030204" pitchFamily="18" charset="0"/>
                      </a:rPr>
                      <m:t>P</m:t>
                    </m:r>
                    <m:d>
                      <m:dPr>
                        <m:ctrlPr>
                          <a:rPr lang="en-US" altLang="zh-CN" sz="1200" b="0" i="1" smtClean="0">
                            <a:solidFill>
                              <a:schemeClr val="tx1"/>
                            </a:solidFill>
                            <a:latin typeface="Cambria Math" panose="02040503050406030204" pitchFamily="18" charset="0"/>
                          </a:rPr>
                        </m:ctrlPr>
                      </m:dPr>
                      <m:e>
                        <m:r>
                          <a:rPr lang="en-US" altLang="zh-CN" sz="1200" b="0" i="1" smtClean="0">
                            <a:solidFill>
                              <a:schemeClr val="tx1"/>
                            </a:solidFill>
                            <a:latin typeface="Cambria Math" panose="02040503050406030204" pitchFamily="18" charset="0"/>
                          </a:rPr>
                          <m:t>𝑤</m:t>
                        </m:r>
                        <m:r>
                          <a:rPr lang="en-US" altLang="zh-CN" sz="1200" b="0" i="1" smtClean="0">
                            <a:solidFill>
                              <a:schemeClr val="tx1"/>
                            </a:solidFill>
                            <a:latin typeface="Cambria Math" panose="02040503050406030204" pitchFamily="18" charset="0"/>
                          </a:rPr>
                          <m:t>,</m:t>
                        </m:r>
                        <m:r>
                          <a:rPr lang="en-US" altLang="zh-CN" sz="1200" b="0" i="1" smtClean="0">
                            <a:solidFill>
                              <a:schemeClr val="tx1"/>
                            </a:solidFill>
                            <a:latin typeface="Cambria Math" panose="02040503050406030204" pitchFamily="18" charset="0"/>
                          </a:rPr>
                          <m:t>𝑎</m:t>
                        </m:r>
                      </m:e>
                    </m:d>
                    <m:r>
                      <a:rPr lang="en-US" altLang="zh-CN" sz="1200" b="0" i="1" smtClean="0">
                        <a:solidFill>
                          <a:schemeClr val="tx1"/>
                        </a:solidFill>
                        <a:latin typeface="Cambria Math" panose="02040503050406030204" pitchFamily="18" charset="0"/>
                      </a:rPr>
                      <m:t>, </m:t>
                    </m:r>
                    <m:r>
                      <a:rPr lang="en-US" altLang="zh-CN" sz="1200" b="0" i="1" smtClean="0">
                        <a:solidFill>
                          <a:schemeClr val="tx1"/>
                        </a:solidFill>
                        <a:latin typeface="Cambria Math" panose="02040503050406030204" pitchFamily="18" charset="0"/>
                      </a:rPr>
                      <m:t>𝑃</m:t>
                    </m:r>
                    <m:d>
                      <m:dPr>
                        <m:ctrlPr>
                          <a:rPr lang="en-US" altLang="zh-CN" sz="1200" b="0" i="1" smtClean="0">
                            <a:solidFill>
                              <a:schemeClr val="tx1"/>
                            </a:solidFill>
                            <a:latin typeface="Cambria Math" panose="02040503050406030204" pitchFamily="18" charset="0"/>
                          </a:rPr>
                        </m:ctrlPr>
                      </m:dPr>
                      <m:e>
                        <m:r>
                          <a:rPr lang="en-US" altLang="zh-CN" sz="1200" b="0" i="1" smtClean="0">
                            <a:solidFill>
                              <a:schemeClr val="tx1"/>
                            </a:solidFill>
                            <a:latin typeface="Cambria Math" panose="02040503050406030204" pitchFamily="18" charset="0"/>
                          </a:rPr>
                          <m:t>𝑤</m:t>
                        </m:r>
                        <m:r>
                          <a:rPr lang="en-US" altLang="zh-CN" sz="1200" b="0" i="1" smtClean="0">
                            <a:solidFill>
                              <a:schemeClr val="tx1"/>
                            </a:solidFill>
                            <a:latin typeface="Cambria Math" panose="02040503050406030204" pitchFamily="18" charset="0"/>
                          </a:rPr>
                          <m:t>,</m:t>
                        </m:r>
                        <m:r>
                          <a:rPr lang="en-US" altLang="zh-CN" sz="1200" b="0" i="1" smtClean="0">
                            <a:solidFill>
                              <a:schemeClr val="tx1"/>
                            </a:solidFill>
                            <a:latin typeface="Cambria Math" panose="02040503050406030204" pitchFamily="18" charset="0"/>
                          </a:rPr>
                          <m:t>𝑏</m:t>
                        </m:r>
                      </m:e>
                    </m:d>
                    <m:r>
                      <a:rPr lang="en-US" altLang="zh-CN" sz="1200" b="0" i="1" smtClean="0">
                        <a:solidFill>
                          <a:schemeClr val="tx1"/>
                        </a:solidFill>
                        <a:latin typeface="Cambria Math" panose="02040503050406030204" pitchFamily="18" charset="0"/>
                      </a:rPr>
                      <m:t>,</m:t>
                    </m:r>
                    <m:r>
                      <a:rPr lang="en-US" altLang="zh-CN" sz="1200" b="0" i="1" smtClean="0">
                        <a:solidFill>
                          <a:schemeClr val="tx1"/>
                        </a:solidFill>
                        <a:latin typeface="Cambria Math" panose="02040503050406030204" pitchFamily="18" charset="0"/>
                        <a:ea typeface="Cambria Math" panose="02040503050406030204" pitchFamily="18" charset="0"/>
                      </a:rPr>
                      <m:t>⋯,</m:t>
                    </m:r>
                    <m:r>
                      <a:rPr lang="en-US" altLang="zh-CN" sz="1200" b="0" i="1" smtClean="0">
                        <a:solidFill>
                          <a:schemeClr val="tx1"/>
                        </a:solidFill>
                        <a:latin typeface="Cambria Math" panose="02040503050406030204" pitchFamily="18" charset="0"/>
                        <a:ea typeface="Cambria Math" panose="02040503050406030204" pitchFamily="18" charset="0"/>
                      </a:rPr>
                      <m:t>𝑃</m:t>
                    </m:r>
                    <m:r>
                      <a:rPr lang="en-US" altLang="zh-CN" sz="1200" b="0" i="1" smtClean="0">
                        <a:solidFill>
                          <a:schemeClr val="tx1"/>
                        </a:solidFill>
                        <a:latin typeface="Cambria Math" panose="02040503050406030204" pitchFamily="18" charset="0"/>
                        <a:ea typeface="Cambria Math" panose="02040503050406030204" pitchFamily="18" charset="0"/>
                      </a:rPr>
                      <m:t>(</m:t>
                    </m:r>
                    <m:r>
                      <a:rPr lang="en-US" altLang="zh-CN" sz="1200" b="0" i="1" smtClean="0">
                        <a:solidFill>
                          <a:schemeClr val="tx1"/>
                        </a:solidFill>
                        <a:latin typeface="Cambria Math" panose="02040503050406030204" pitchFamily="18" charset="0"/>
                        <a:ea typeface="Cambria Math" panose="02040503050406030204" pitchFamily="18" charset="0"/>
                      </a:rPr>
                      <m:t>𝑤</m:t>
                    </m:r>
                    <m:r>
                      <a:rPr lang="en-US" altLang="zh-CN" sz="1200" b="0" i="1" smtClean="0">
                        <a:solidFill>
                          <a:schemeClr val="tx1"/>
                        </a:solidFill>
                        <a:latin typeface="Cambria Math" panose="02040503050406030204" pitchFamily="18" charset="0"/>
                        <a:ea typeface="Cambria Math" panose="02040503050406030204" pitchFamily="18" charset="0"/>
                      </a:rPr>
                      <m:t>,</m:t>
                    </m:r>
                    <m:r>
                      <a:rPr lang="en-US" altLang="zh-CN" sz="1200" b="0" i="1" smtClean="0">
                        <a:solidFill>
                          <a:schemeClr val="tx1"/>
                        </a:solidFill>
                        <a:latin typeface="Cambria Math" panose="02040503050406030204" pitchFamily="18" charset="0"/>
                        <a:ea typeface="Cambria Math" panose="02040503050406030204" pitchFamily="18" charset="0"/>
                      </a:rPr>
                      <m:t>𝑒</m:t>
                    </m:r>
                    <m:r>
                      <a:rPr lang="en-US" altLang="zh-CN" sz="1200" b="0" i="1" smtClean="0">
                        <a:solidFill>
                          <a:schemeClr val="tx1"/>
                        </a:solidFill>
                        <a:latin typeface="Cambria Math" panose="02040503050406030204" pitchFamily="18" charset="0"/>
                        <a:ea typeface="Cambria Math" panose="02040503050406030204" pitchFamily="18" charset="0"/>
                      </a:rPr>
                      <m:t>)</m:t>
                    </m:r>
                  </m:oMath>
                </a14:m>
                <a:r>
                  <a:rPr lang="en-US" altLang="zh-CN" sz="1200" dirty="0">
                    <a:solidFill>
                      <a:schemeClr val="tx1"/>
                    </a:solidFill>
                  </a:rPr>
                  <a:t> </a:t>
                </a:r>
              </a:p>
              <a:p>
                <a:r>
                  <a:rPr lang="en-US" altLang="zh-CN" sz="1200" dirty="0"/>
                  <a:t> </a:t>
                </a:r>
                <a:r>
                  <a:rPr lang="en-US" altLang="zh-CN" sz="1200" dirty="0">
                    <a:solidFill>
                      <a:schemeClr val="tx1">
                        <a:lumMod val="50000"/>
                        <a:lumOff val="50000"/>
                      </a:schemeClr>
                    </a:solidFill>
                  </a:rPr>
                  <a:t>some constraint :</a:t>
                </a:r>
                <a:endParaRPr lang="zh-CN" altLang="en-US" sz="1200" dirty="0">
                  <a:solidFill>
                    <a:schemeClr val="tx1">
                      <a:lumMod val="50000"/>
                      <a:lumOff val="50000"/>
                    </a:schemeClr>
                  </a:solidFill>
                </a:endParaRPr>
              </a:p>
            </p:txBody>
          </p:sp>
        </mc:Choice>
        <mc:Fallback xmlns="">
          <p:sp>
            <p:nvSpPr>
              <p:cNvPr id="14" name="TextBox 46"/>
              <p:cNvSpPr txBox="1">
                <a:spLocks noRot="1" noChangeAspect="1" noMove="1" noResize="1" noEditPoints="1" noAdjustHandles="1" noChangeArrowheads="1" noChangeShapeType="1" noTextEdit="1"/>
              </p:cNvSpPr>
              <p:nvPr/>
            </p:nvSpPr>
            <p:spPr>
              <a:xfrm>
                <a:off x="675542" y="1244676"/>
                <a:ext cx="7784890" cy="461665"/>
              </a:xfrm>
              <a:prstGeom prst="rect">
                <a:avLst/>
              </a:prstGeom>
              <a:blipFill>
                <a:blip r:embed="rId4"/>
                <a:stretch>
                  <a:fillRect b="-9211"/>
                </a:stretch>
              </a:blipFill>
            </p:spPr>
            <p:txBody>
              <a:bodyPr/>
              <a:lstStyle/>
              <a:p>
                <a:r>
                  <a:rPr lang="zh-CN" altLang="en-US">
                    <a:noFill/>
                  </a:rPr>
                  <a:t> </a:t>
                </a:r>
              </a:p>
            </p:txBody>
          </p:sp>
        </mc:Fallback>
      </mc:AlternateContent>
      <p:cxnSp>
        <p:nvCxnSpPr>
          <p:cNvPr id="15" name="直接连接符 14"/>
          <p:cNvCxnSpPr/>
          <p:nvPr/>
        </p:nvCxnSpPr>
        <p:spPr>
          <a:xfrm flipV="1">
            <a:off x="719110" y="1127157"/>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燕尾形 1041"/>
          <p:cNvSpPr/>
          <p:nvPr/>
        </p:nvSpPr>
        <p:spPr>
          <a:xfrm>
            <a:off x="8815673" y="2699195"/>
            <a:ext cx="172629" cy="288032"/>
          </a:xfrm>
          <a:prstGeom prst="chevron">
            <a:avLst>
              <a:gd name="adj" fmla="val 75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2" name="文本框 1"/>
              <p:cNvSpPr txBox="1"/>
              <p:nvPr/>
            </p:nvSpPr>
            <p:spPr>
              <a:xfrm>
                <a:off x="966724" y="1766250"/>
                <a:ext cx="703224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𝑎</m:t>
                          </m:r>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𝑏</m:t>
                          </m:r>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𝑐</m:t>
                          </m:r>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𝑑</m:t>
                          </m:r>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𝑒</m:t>
                          </m:r>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𝑎</m:t>
                          </m:r>
                        </m:e>
                      </m:d>
                      <m:r>
                        <a:rPr lang="en-US" altLang="zh-CN" sz="1400" b="0" i="1" smtClean="0">
                          <a:latin typeface="Cambria Math" panose="02040503050406030204" pitchFamily="18" charset="0"/>
                        </a:rPr>
                        <m:t>= </m:t>
                      </m:r>
                      <m:f>
                        <m:fPr>
                          <m:type m:val="lin"/>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5</m:t>
                          </m:r>
                        </m:den>
                      </m:f>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𝑏</m:t>
                          </m:r>
                        </m:e>
                      </m:d>
                      <m:r>
                        <a:rPr lang="en-US" altLang="zh-CN" sz="1400" b="0" i="1" smtClean="0">
                          <a:latin typeface="Cambria Math" panose="02040503050406030204" pitchFamily="18" charset="0"/>
                        </a:rPr>
                        <m:t>= </m:t>
                      </m:r>
                      <m:f>
                        <m:fPr>
                          <m:type m:val="lin"/>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2</m:t>
                          </m:r>
                        </m:num>
                        <m:den>
                          <m:r>
                            <a:rPr lang="en-US" altLang="zh-CN" sz="1400" b="0" i="1" smtClean="0">
                              <a:latin typeface="Cambria Math" panose="02040503050406030204" pitchFamily="18" charset="0"/>
                            </a:rPr>
                            <m:t>5</m:t>
                          </m:r>
                        </m:den>
                      </m:f>
                    </m:oMath>
                  </m:oMathPara>
                </a14:m>
                <a:endParaRPr lang="zh-CN" altLang="en-US" sz="1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966724" y="1766250"/>
                <a:ext cx="7032246" cy="215444"/>
              </a:xfrm>
              <a:prstGeom prst="rect">
                <a:avLst/>
              </a:prstGeom>
              <a:blipFill>
                <a:blip r:embed="rId5"/>
                <a:stretch>
                  <a:fillRect l="-87" t="-160000" r="-5637" b="-242857"/>
                </a:stretch>
              </a:blipFill>
            </p:spPr>
            <p:txBody>
              <a:bodyPr/>
              <a:lstStyle/>
              <a:p>
                <a:r>
                  <a:rPr lang="zh-CN" altLang="en-US">
                    <a:noFill/>
                  </a:rPr>
                  <a:t> </a:t>
                </a:r>
              </a:p>
            </p:txBody>
          </p:sp>
        </mc:Fallback>
      </mc:AlternateContent>
      <p:sp>
        <p:nvSpPr>
          <p:cNvPr id="17" name="TextBox 46"/>
          <p:cNvSpPr txBox="1"/>
          <p:nvPr/>
        </p:nvSpPr>
        <p:spPr>
          <a:xfrm>
            <a:off x="710399" y="2108679"/>
            <a:ext cx="4532478" cy="276999"/>
          </a:xfrm>
          <a:prstGeom prst="rect">
            <a:avLst/>
          </a:prstGeom>
          <a:noFill/>
        </p:spPr>
        <p:txBody>
          <a:bodyPr wrap="square" rtlCol="0">
            <a:spAutoFit/>
          </a:bodyPr>
          <a:lstStyle/>
          <a:p>
            <a:r>
              <a:rPr lang="en-US" altLang="zh-CN" sz="1200" dirty="0">
                <a:solidFill>
                  <a:schemeClr val="tx1">
                    <a:lumMod val="50000"/>
                    <a:lumOff val="50000"/>
                  </a:schemeClr>
                </a:solidFill>
              </a:rPr>
              <a:t>The most intuitive model is:</a:t>
            </a:r>
            <a:endParaRPr lang="zh-CN" altLang="en-US" sz="12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19" name="文本框 18"/>
              <p:cNvSpPr txBox="1"/>
              <p:nvPr/>
            </p:nvSpPr>
            <p:spPr>
              <a:xfrm>
                <a:off x="899592" y="2404941"/>
                <a:ext cx="708514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𝑎</m:t>
                          </m:r>
                        </m:e>
                      </m:d>
                      <m:r>
                        <a:rPr lang="en-US" altLang="zh-CN" sz="1400" b="0" i="1" smtClean="0">
                          <a:latin typeface="Cambria Math" panose="02040503050406030204" pitchFamily="18" charset="0"/>
                        </a:rPr>
                        <m:t>= </m:t>
                      </m:r>
                      <m:f>
                        <m:fPr>
                          <m:type m:val="lin"/>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5</m:t>
                          </m:r>
                        </m:den>
                      </m:f>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𝑏</m:t>
                          </m:r>
                        </m:e>
                      </m:d>
                      <m:r>
                        <a:rPr lang="en-US" altLang="zh-CN" sz="1400" b="0" i="1" smtClean="0">
                          <a:latin typeface="Cambria Math" panose="02040503050406030204" pitchFamily="18" charset="0"/>
                        </a:rPr>
                        <m:t>= </m:t>
                      </m:r>
                      <m:f>
                        <m:fPr>
                          <m:type m:val="lin"/>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5</m:t>
                          </m:r>
                        </m:den>
                      </m:f>
                      <m:r>
                        <a:rPr lang="en-US" altLang="zh-CN" sz="1400" b="0" i="1" smtClean="0">
                          <a:latin typeface="Cambria Math" panose="02040503050406030204" pitchFamily="18" charset="0"/>
                        </a:rPr>
                        <m:t>      </m:t>
                      </m:r>
                      <m:r>
                        <a:rPr lang="en-US" altLang="zh-CN" sz="1400" i="1">
                          <a:latin typeface="Cambria Math" panose="02040503050406030204" pitchFamily="18" charset="0"/>
                        </a:rPr>
                        <m:t>𝑃</m:t>
                      </m:r>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𝑐</m:t>
                          </m:r>
                        </m:e>
                      </m:d>
                      <m:r>
                        <a:rPr lang="en-US" altLang="zh-CN" sz="1400" i="1">
                          <a:latin typeface="Cambria Math" panose="02040503050406030204" pitchFamily="18" charset="0"/>
                        </a:rPr>
                        <m:t>= </m:t>
                      </m:r>
                      <m:f>
                        <m:fPr>
                          <m:type m:val="lin"/>
                          <m:ctrlPr>
                            <a:rPr lang="en-US" altLang="zh-CN" sz="1400" i="1">
                              <a:latin typeface="Cambria Math" panose="02040503050406030204" pitchFamily="18" charset="0"/>
                            </a:rPr>
                          </m:ctrlPr>
                        </m:fPr>
                        <m:num>
                          <m:r>
                            <a:rPr lang="en-US" altLang="zh-CN" sz="1400" b="0" i="1" smtClean="0">
                              <a:latin typeface="Cambria Math" panose="02040503050406030204" pitchFamily="18" charset="0"/>
                            </a:rPr>
                            <m:t>2</m:t>
                          </m:r>
                        </m:num>
                        <m:den>
                          <m:r>
                            <a:rPr lang="en-US" altLang="zh-CN" sz="1400" b="0" i="1" smtClean="0">
                              <a:latin typeface="Cambria Math" panose="02040503050406030204" pitchFamily="18" charset="0"/>
                            </a:rPr>
                            <m:t>1</m:t>
                          </m:r>
                          <m:r>
                            <a:rPr lang="en-US" altLang="zh-CN" sz="1400" i="1">
                              <a:latin typeface="Cambria Math" panose="02040503050406030204" pitchFamily="18" charset="0"/>
                            </a:rPr>
                            <m:t>5</m:t>
                          </m:r>
                        </m:den>
                      </m:f>
                      <m:r>
                        <a:rPr lang="en-US" altLang="zh-CN" sz="1400" b="0" i="1" smtClean="0">
                          <a:latin typeface="Cambria Math" panose="02040503050406030204" pitchFamily="18" charset="0"/>
                        </a:rPr>
                        <m:t>      </m:t>
                      </m:r>
                      <m:r>
                        <a:rPr lang="en-US" altLang="zh-CN" sz="1400" i="1">
                          <a:latin typeface="Cambria Math" panose="02040503050406030204" pitchFamily="18" charset="0"/>
                        </a:rPr>
                        <m:t>𝑃</m:t>
                      </m:r>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𝑑</m:t>
                          </m:r>
                        </m:e>
                      </m:d>
                      <m:r>
                        <a:rPr lang="en-US" altLang="zh-CN" sz="1400" i="1">
                          <a:latin typeface="Cambria Math" panose="02040503050406030204" pitchFamily="18" charset="0"/>
                        </a:rPr>
                        <m:t>= </m:t>
                      </m:r>
                      <m:f>
                        <m:fPr>
                          <m:type m:val="lin"/>
                          <m:ctrlPr>
                            <a:rPr lang="en-US" altLang="zh-CN" sz="1400" i="1">
                              <a:latin typeface="Cambria Math" panose="02040503050406030204" pitchFamily="18" charset="0"/>
                            </a:rPr>
                          </m:ctrlPr>
                        </m:fPr>
                        <m:num>
                          <m:r>
                            <a:rPr lang="en-US" altLang="zh-CN" sz="1400" b="0" i="1" smtClean="0">
                              <a:latin typeface="Cambria Math" panose="02040503050406030204" pitchFamily="18" charset="0"/>
                            </a:rPr>
                            <m:t>2</m:t>
                          </m:r>
                        </m:num>
                        <m:den>
                          <m:r>
                            <a:rPr lang="en-US" altLang="zh-CN" sz="1400" b="0" i="1" smtClean="0">
                              <a:latin typeface="Cambria Math" panose="02040503050406030204" pitchFamily="18" charset="0"/>
                            </a:rPr>
                            <m:t>1</m:t>
                          </m:r>
                          <m:r>
                            <a:rPr lang="en-US" altLang="zh-CN" sz="1400" i="1">
                              <a:latin typeface="Cambria Math" panose="02040503050406030204" pitchFamily="18" charset="0"/>
                            </a:rPr>
                            <m:t>5</m:t>
                          </m:r>
                        </m:den>
                      </m:f>
                      <m:r>
                        <a:rPr lang="en-US" altLang="zh-CN" sz="1400" b="0" i="1" smtClean="0">
                          <a:latin typeface="Cambria Math" panose="02040503050406030204" pitchFamily="18" charset="0"/>
                        </a:rPr>
                        <m:t>     </m:t>
                      </m:r>
                      <m:r>
                        <a:rPr lang="en-US" altLang="zh-CN" sz="1400" i="1">
                          <a:latin typeface="Cambria Math" panose="02040503050406030204" pitchFamily="18" charset="0"/>
                        </a:rPr>
                        <m:t>𝑃</m:t>
                      </m:r>
                      <m:d>
                        <m:dPr>
                          <m:ctrlPr>
                            <a:rPr lang="en-US" altLang="zh-CN" sz="1400" i="1">
                              <a:latin typeface="Cambria Math" panose="02040503050406030204" pitchFamily="18" charset="0"/>
                            </a:rPr>
                          </m:ctrlPr>
                        </m:dPr>
                        <m:e>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𝑒</m:t>
                          </m:r>
                        </m:e>
                      </m:d>
                      <m:r>
                        <a:rPr lang="en-US" altLang="zh-CN" sz="1400" i="1">
                          <a:latin typeface="Cambria Math" panose="02040503050406030204" pitchFamily="18" charset="0"/>
                        </a:rPr>
                        <m:t>= </m:t>
                      </m:r>
                      <m:f>
                        <m:fPr>
                          <m:type m:val="lin"/>
                          <m:ctrlPr>
                            <a:rPr lang="en-US" altLang="zh-CN" sz="1400" i="1">
                              <a:latin typeface="Cambria Math" panose="02040503050406030204" pitchFamily="18" charset="0"/>
                            </a:rPr>
                          </m:ctrlPr>
                        </m:fPr>
                        <m:num>
                          <m:r>
                            <a:rPr lang="en-US" altLang="zh-CN" sz="1400" b="0" i="1" smtClean="0">
                              <a:latin typeface="Cambria Math" panose="02040503050406030204" pitchFamily="18" charset="0"/>
                            </a:rPr>
                            <m:t>2</m:t>
                          </m:r>
                        </m:num>
                        <m:den>
                          <m:r>
                            <a:rPr lang="en-US" altLang="zh-CN" sz="1400" b="0" i="1" smtClean="0">
                              <a:latin typeface="Cambria Math" panose="02040503050406030204" pitchFamily="18" charset="0"/>
                            </a:rPr>
                            <m:t>1</m:t>
                          </m:r>
                          <m:r>
                            <a:rPr lang="en-US" altLang="zh-CN" sz="1400" i="1">
                              <a:latin typeface="Cambria Math" panose="02040503050406030204" pitchFamily="18" charset="0"/>
                            </a:rPr>
                            <m:t>5</m:t>
                          </m:r>
                        </m:den>
                      </m:f>
                    </m:oMath>
                  </m:oMathPara>
                </a14:m>
                <a:endParaRPr lang="zh-CN" altLang="en-US" sz="14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899592" y="2404941"/>
                <a:ext cx="7085145" cy="215444"/>
              </a:xfrm>
              <a:prstGeom prst="rect">
                <a:avLst/>
              </a:prstGeom>
              <a:blipFill>
                <a:blip r:embed="rId6"/>
                <a:stretch>
                  <a:fillRect l="-86" t="-160000" r="-4217" b="-242857"/>
                </a:stretch>
              </a:blipFill>
            </p:spPr>
            <p:txBody>
              <a:bodyPr/>
              <a:lstStyle/>
              <a:p>
                <a:r>
                  <a:rPr lang="zh-CN" altLang="en-US">
                    <a:noFill/>
                  </a:rPr>
                  <a:t> </a:t>
                </a:r>
              </a:p>
            </p:txBody>
          </p:sp>
        </mc:Fallback>
      </mc:AlternateContent>
      <p:sp>
        <p:nvSpPr>
          <p:cNvPr id="20" name="文本框 19"/>
          <p:cNvSpPr txBox="1"/>
          <p:nvPr/>
        </p:nvSpPr>
        <p:spPr>
          <a:xfrm>
            <a:off x="788256" y="2775910"/>
            <a:ext cx="6928408" cy="276999"/>
          </a:xfrm>
          <a:prstGeom prst="rect">
            <a:avLst/>
          </a:prstGeom>
          <a:noFill/>
        </p:spPr>
        <p:txBody>
          <a:bodyPr wrap="square" rtlCol="0">
            <a:spAutoFit/>
          </a:bodyPr>
          <a:lstStyle/>
          <a:p>
            <a:r>
              <a:rPr lang="en-US" altLang="zh-CN" sz="1200" dirty="0">
                <a:solidFill>
                  <a:schemeClr val="tx1">
                    <a:lumMod val="50000"/>
                    <a:lumOff val="50000"/>
                  </a:schemeClr>
                </a:solidFill>
              </a:rPr>
              <a:t>model all that is known and assume nothing about that which is unknown(</a:t>
            </a:r>
            <a:r>
              <a:rPr lang="en-US" altLang="zh-CN" sz="1200" dirty="0"/>
              <a:t>uniform</a:t>
            </a:r>
            <a:r>
              <a:rPr lang="en-US" altLang="zh-CN" sz="1200" dirty="0">
                <a:solidFill>
                  <a:schemeClr val="tx1">
                    <a:lumMod val="50000"/>
                    <a:lumOff val="50000"/>
                  </a:schemeClr>
                </a:solidFill>
              </a:rPr>
              <a:t>)</a:t>
            </a:r>
            <a:endParaRPr lang="zh-CN" altLang="en-US" sz="1200" dirty="0">
              <a:solidFill>
                <a:schemeClr val="tx1">
                  <a:lumMod val="50000"/>
                  <a:lumOff val="50000"/>
                </a:schemeClr>
              </a:solidFill>
            </a:endParaRPr>
          </a:p>
        </p:txBody>
      </p:sp>
      <p:sp>
        <p:nvSpPr>
          <p:cNvPr id="21" name="TextBox 45"/>
          <p:cNvSpPr txBox="1"/>
          <p:nvPr/>
        </p:nvSpPr>
        <p:spPr>
          <a:xfrm>
            <a:off x="755576" y="3198279"/>
            <a:ext cx="3207680"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Principle of maximum entropy</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22" name="直接连接符 21"/>
          <p:cNvCxnSpPr/>
          <p:nvPr/>
        </p:nvCxnSpPr>
        <p:spPr>
          <a:xfrm flipV="1">
            <a:off x="788256" y="3505572"/>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65389" y="3658856"/>
            <a:ext cx="6928408" cy="646331"/>
          </a:xfrm>
          <a:prstGeom prst="rect">
            <a:avLst/>
          </a:prstGeom>
          <a:noFill/>
        </p:spPr>
        <p:txBody>
          <a:bodyPr wrap="square" rtlCol="0">
            <a:spAutoFit/>
          </a:bodyPr>
          <a:lstStyle/>
          <a:p>
            <a:r>
              <a:rPr lang="en-US" altLang="zh-CN" sz="1200" dirty="0">
                <a:solidFill>
                  <a:schemeClr val="tx1">
                    <a:lumMod val="50000"/>
                    <a:lumOff val="50000"/>
                  </a:schemeClr>
                </a:solidFill>
              </a:rPr>
              <a:t>Take precisely stated prior data or testable information about a probability distribution function. Consider the set of all trial probability distributions that would encode the prior data. According to this principle, the distribution with maximal information entropy is the proper one.</a:t>
            </a:r>
            <a:endParaRPr lang="zh-CN" altLang="en-US" sz="1200" dirty="0">
              <a:solidFill>
                <a:schemeClr val="tx1">
                  <a:lumMod val="50000"/>
                  <a:lumOff val="50000"/>
                </a:schemeClr>
              </a:solidFill>
            </a:endParaRPr>
          </a:p>
        </p:txBody>
      </p:sp>
      <p:sp>
        <p:nvSpPr>
          <p:cNvPr id="18" name="页脚占位符 17"/>
          <p:cNvSpPr>
            <a:spLocks noGrp="1"/>
          </p:cNvSpPr>
          <p:nvPr>
            <p:ph type="ftr" sz="quarter" idx="11"/>
          </p:nvPr>
        </p:nvSpPr>
        <p:spPr/>
        <p:txBody>
          <a:bodyPr/>
          <a:lstStyle/>
          <a:p>
            <a:r>
              <a:rPr lang="en-US" altLang="zh-CN"/>
              <a:t>Markov Models and Maximum Entropy</a:t>
            </a:r>
            <a:endParaRPr lang="zh-CN" altLang="en-US"/>
          </a:p>
        </p:txBody>
      </p:sp>
      <p:sp>
        <p:nvSpPr>
          <p:cNvPr id="24" name="灯片编号占位符 23"/>
          <p:cNvSpPr>
            <a:spLocks noGrp="1"/>
          </p:cNvSpPr>
          <p:nvPr>
            <p:ph type="sldNum" sz="quarter" idx="12"/>
          </p:nvPr>
        </p:nvSpPr>
        <p:spPr/>
        <p:txBody>
          <a:bodyPr/>
          <a:lstStyle/>
          <a:p>
            <a:fld id="{7B1650DA-4768-43E8-905D-F747C006784D}" type="slidenum">
              <a:rPr lang="zh-CN" altLang="en-US" smtClean="0"/>
              <a:pPr/>
              <a:t>14</a:t>
            </a:fld>
            <a:endParaRPr lang="zh-CN" altLang="en-US"/>
          </a:p>
        </p:txBody>
      </p:sp>
    </p:spTree>
    <p:extLst>
      <p:ext uri="{BB962C8B-B14F-4D97-AF65-F5344CB8AC3E}">
        <p14:creationId xmlns:p14="http://schemas.microsoft.com/office/powerpoint/2010/main" val="2445979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 fill="hold"/>
                                        <p:tgtEl>
                                          <p:spTgt spid="13"/>
                                        </p:tgtEl>
                                        <p:attrNameLst>
                                          <p:attrName>ppt_w</p:attrName>
                                        </p:attrNameLst>
                                      </p:cBhvr>
                                      <p:tavLst>
                                        <p:tav tm="0">
                                          <p:val>
                                            <p:fltVal val="0"/>
                                          </p:val>
                                        </p:tav>
                                        <p:tav tm="100000">
                                          <p:val>
                                            <p:strVal val="#ppt_w"/>
                                          </p:val>
                                        </p:tav>
                                      </p:tavLst>
                                    </p:anim>
                                    <p:anim calcmode="lin" valueType="num">
                                      <p:cBhvr>
                                        <p:cTn id="8" dur="200" fill="hold"/>
                                        <p:tgtEl>
                                          <p:spTgt spid="13"/>
                                        </p:tgtEl>
                                        <p:attrNameLst>
                                          <p:attrName>ppt_h</p:attrName>
                                        </p:attrNameLst>
                                      </p:cBhvr>
                                      <p:tavLst>
                                        <p:tav tm="0">
                                          <p:val>
                                            <p:fltVal val="0"/>
                                          </p:val>
                                        </p:tav>
                                        <p:tav tm="100000">
                                          <p:val>
                                            <p:strVal val="#ppt_h"/>
                                          </p:val>
                                        </p:tav>
                                      </p:tavLst>
                                    </p:anim>
                                    <p:animEffect transition="in" filter="fade">
                                      <p:cBhvr>
                                        <p:cTn id="9" dur="200"/>
                                        <p:tgtEl>
                                          <p:spTgt spid="13"/>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200"/>
                                        <p:tgtEl>
                                          <p:spTgt spid="15"/>
                                        </p:tgtEl>
                                      </p:cBhvr>
                                    </p:animEffect>
                                  </p:childTnLst>
                                </p:cTn>
                              </p:par>
                            </p:childTnLst>
                          </p:cTn>
                        </p:par>
                        <p:par>
                          <p:cTn id="14" fill="hold">
                            <p:stCondLst>
                              <p:cond delay="400"/>
                            </p:stCondLst>
                            <p:childTnLst>
                              <p:par>
                                <p:cTn id="15" presetID="12" presetClass="entr" presetSubtype="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ppt_x</p:attrName>
                                        </p:attrNameLst>
                                      </p:cBhvr>
                                      <p:tavLst>
                                        <p:tav tm="0">
                                          <p:val>
                                            <p:strVal val="#ppt_x+#ppt_w*1.125000"/>
                                          </p:val>
                                        </p:tav>
                                        <p:tav tm="100000">
                                          <p:val>
                                            <p:strVal val="#ppt_x"/>
                                          </p:val>
                                        </p:tav>
                                      </p:tavLst>
                                    </p:anim>
                                    <p:animEffect transition="in" filter="wipe(left)">
                                      <p:cBhvr>
                                        <p:cTn id="18" dur="500"/>
                                        <p:tgtEl>
                                          <p:spTgt spid="14"/>
                                        </p:tgtEl>
                                      </p:cBhvr>
                                    </p:animEffect>
                                  </p:childTnLst>
                                </p:cTn>
                              </p:par>
                            </p:childTnLst>
                          </p:cTn>
                        </p:par>
                        <p:par>
                          <p:cTn id="19" fill="hold">
                            <p:stCondLst>
                              <p:cond delay="900"/>
                            </p:stCondLst>
                            <p:childTnLst>
                              <p:par>
                                <p:cTn id="20" presetID="1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ppt_x</p:attrName>
                                        </p:attrNameLst>
                                      </p:cBhvr>
                                      <p:tavLst>
                                        <p:tav tm="0">
                                          <p:val>
                                            <p:strVal val="#ppt_x+#ppt_w*1.125000"/>
                                          </p:val>
                                        </p:tav>
                                        <p:tav tm="100000">
                                          <p:val>
                                            <p:strVal val="#ppt_x"/>
                                          </p:val>
                                        </p:tav>
                                      </p:tavLst>
                                    </p:anim>
                                    <p:animEffect transition="in" filter="wipe(left)">
                                      <p:cBhvr>
                                        <p:cTn id="23" dur="500"/>
                                        <p:tgtEl>
                                          <p:spTgt spid="17"/>
                                        </p:tgtEl>
                                      </p:cBhvr>
                                    </p:animEffect>
                                  </p:childTnLst>
                                </p:cTn>
                              </p:par>
                            </p:childTnLst>
                          </p:cTn>
                        </p:par>
                        <p:par>
                          <p:cTn id="24" fill="hold">
                            <p:stCondLst>
                              <p:cond delay="1400"/>
                            </p:stCondLst>
                            <p:childTnLst>
                              <p:par>
                                <p:cTn id="25" presetID="53" presetClass="entr" presetSubtype="16"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200" fill="hold"/>
                                        <p:tgtEl>
                                          <p:spTgt spid="21"/>
                                        </p:tgtEl>
                                        <p:attrNameLst>
                                          <p:attrName>ppt_w</p:attrName>
                                        </p:attrNameLst>
                                      </p:cBhvr>
                                      <p:tavLst>
                                        <p:tav tm="0">
                                          <p:val>
                                            <p:fltVal val="0"/>
                                          </p:val>
                                        </p:tav>
                                        <p:tav tm="100000">
                                          <p:val>
                                            <p:strVal val="#ppt_w"/>
                                          </p:val>
                                        </p:tav>
                                      </p:tavLst>
                                    </p:anim>
                                    <p:anim calcmode="lin" valueType="num">
                                      <p:cBhvr>
                                        <p:cTn id="28" dur="200" fill="hold"/>
                                        <p:tgtEl>
                                          <p:spTgt spid="21"/>
                                        </p:tgtEl>
                                        <p:attrNameLst>
                                          <p:attrName>ppt_h</p:attrName>
                                        </p:attrNameLst>
                                      </p:cBhvr>
                                      <p:tavLst>
                                        <p:tav tm="0">
                                          <p:val>
                                            <p:fltVal val="0"/>
                                          </p:val>
                                        </p:tav>
                                        <p:tav tm="100000">
                                          <p:val>
                                            <p:strVal val="#ppt_h"/>
                                          </p:val>
                                        </p:tav>
                                      </p:tavLst>
                                    </p:anim>
                                    <p:animEffect transition="in" filter="fade">
                                      <p:cBhvr>
                                        <p:cTn id="29" dur="200"/>
                                        <p:tgtEl>
                                          <p:spTgt spid="21"/>
                                        </p:tgtEl>
                                      </p:cBhvr>
                                    </p:animEffect>
                                  </p:childTnLst>
                                </p:cTn>
                              </p:par>
                            </p:childTnLst>
                          </p:cTn>
                        </p:par>
                        <p:par>
                          <p:cTn id="30" fill="hold">
                            <p:stCondLst>
                              <p:cond delay="1600"/>
                            </p:stCondLst>
                            <p:childTnLst>
                              <p:par>
                                <p:cTn id="31" presetID="22" presetClass="entr" presetSubtype="8"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2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97366" y="208126"/>
            <a:ext cx="4274634" cy="414386"/>
            <a:chOff x="225358" y="265212"/>
            <a:chExt cx="4274634" cy="414386"/>
          </a:xfrm>
        </p:grpSpPr>
        <p:sp>
          <p:nvSpPr>
            <p:cNvPr id="4" name="TextBox 5"/>
            <p:cNvSpPr txBox="1"/>
            <p:nvPr/>
          </p:nvSpPr>
          <p:spPr>
            <a:xfrm>
              <a:off x="2927483" y="365458"/>
              <a:ext cx="1572509" cy="253916"/>
            </a:xfrm>
            <a:prstGeom prst="rect">
              <a:avLst/>
            </a:prstGeom>
            <a:noFill/>
          </p:spPr>
          <p:txBody>
            <a:bodyPr wrap="square" rtlCol="0">
              <a:spAutoFit/>
            </a:bodyPr>
            <a:lstStyle/>
            <a:p>
              <a:r>
                <a:rPr lang="en-US" altLang="zh-CN" sz="1050" b="1" dirty="0">
                  <a:solidFill>
                    <a:schemeClr val="tx1">
                      <a:lumMod val="75000"/>
                      <a:lumOff val="25000"/>
                    </a:schemeClr>
                  </a:solidFill>
                </a:rPr>
                <a:t>Features and constraints</a:t>
              </a:r>
              <a:endParaRPr lang="zh-CN" altLang="en-US" sz="1050" b="1" dirty="0">
                <a:solidFill>
                  <a:schemeClr val="tx1">
                    <a:lumMod val="75000"/>
                    <a:lumOff val="25000"/>
                  </a:schemeClr>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6" name="文本框 5"/>
            <p:cNvSpPr txBox="1"/>
            <p:nvPr/>
          </p:nvSpPr>
          <p:spPr>
            <a:xfrm>
              <a:off x="611560" y="273215"/>
              <a:ext cx="2592288" cy="369332"/>
            </a:xfrm>
            <a:prstGeom prst="rect">
              <a:avLst/>
            </a:prstGeom>
            <a:noFill/>
          </p:spPr>
          <p:txBody>
            <a:bodyPr wrap="square" rtlCol="0">
              <a:spAutoFit/>
            </a:bodyPr>
            <a:lstStyle/>
            <a:p>
              <a:r>
                <a:rPr lang="en-US" altLang="zh-CN" dirty="0"/>
                <a:t>Maximum Entropy </a:t>
              </a:r>
            </a:p>
          </p:txBody>
        </p:sp>
      </p:grpSp>
      <p:sp>
        <p:nvSpPr>
          <p:cNvPr id="7" name="椭圆 6"/>
          <p:cNvSpPr/>
          <p:nvPr/>
        </p:nvSpPr>
        <p:spPr>
          <a:xfrm>
            <a:off x="7619542" y="337220"/>
            <a:ext cx="310890" cy="31089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52869" y="347017"/>
            <a:ext cx="310890" cy="31089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后退或前一项 8">
            <a:hlinkClick r:id="" action="ppaction://hlinkshowjump?jump=previousslide" highlightClick="1"/>
          </p:cNvPr>
          <p:cNvSpPr/>
          <p:nvPr/>
        </p:nvSpPr>
        <p:spPr>
          <a:xfrm>
            <a:off x="7664318" y="410575"/>
            <a:ext cx="163682" cy="163682"/>
          </a:xfrm>
          <a:prstGeom prst="actionButtonBackPreviou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第一张 1044">
            <a:hlinkClick r:id="" action="ppaction://hlinkshowjump?jump=firstslide" highlightClick="1"/>
          </p:cNvPr>
          <p:cNvSpPr/>
          <p:nvPr/>
        </p:nvSpPr>
        <p:spPr>
          <a:xfrm>
            <a:off x="8100302" y="394450"/>
            <a:ext cx="216024" cy="216024"/>
          </a:xfrm>
          <a:prstGeom prst="actionButtonHom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弦形 10"/>
          <p:cNvSpPr/>
          <p:nvPr/>
        </p:nvSpPr>
        <p:spPr>
          <a:xfrm rot="1316491">
            <a:off x="8493150" y="2250721"/>
            <a:ext cx="1213559" cy="1213559"/>
          </a:xfrm>
          <a:prstGeom prst="chord">
            <a:avLst>
              <a:gd name="adj1" fmla="val 3786602"/>
              <a:gd name="adj2" fmla="val 15171629"/>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5305772"/>
            <a:ext cx="9144000" cy="409228"/>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5"/>
          <p:cNvSpPr txBox="1"/>
          <p:nvPr/>
        </p:nvSpPr>
        <p:spPr>
          <a:xfrm>
            <a:off x="675542" y="769268"/>
            <a:ext cx="2600313"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Features and constraints</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mc:AlternateContent xmlns:mc="http://schemas.openxmlformats.org/markup-compatibility/2006" xmlns:a14="http://schemas.microsoft.com/office/drawing/2010/main">
        <mc:Choice Requires="a14">
          <p:sp>
            <p:nvSpPr>
              <p:cNvPr id="14" name="TextBox 46"/>
              <p:cNvSpPr txBox="1"/>
              <p:nvPr/>
            </p:nvSpPr>
            <p:spPr>
              <a:xfrm>
                <a:off x="675542" y="1244676"/>
                <a:ext cx="7254890" cy="461665"/>
              </a:xfrm>
              <a:prstGeom prst="rect">
                <a:avLst/>
              </a:prstGeom>
              <a:noFill/>
            </p:spPr>
            <p:txBody>
              <a:bodyPr wrap="square" rtlCol="0">
                <a:spAutoFit/>
              </a:bodyPr>
              <a:lstStyle/>
              <a:p>
                <a14:m>
                  <m:oMath xmlns:m="http://schemas.openxmlformats.org/officeDocument/2006/math">
                    <m:r>
                      <a:rPr lang="en-US" altLang="zh-CN" sz="1200" b="0" i="1" smtClean="0">
                        <a:solidFill>
                          <a:schemeClr val="tx1">
                            <a:lumMod val="50000"/>
                            <a:lumOff val="50000"/>
                          </a:schemeClr>
                        </a:solidFill>
                        <a:latin typeface="Cambria Math" panose="02040503050406030204" pitchFamily="18" charset="0"/>
                      </a:rPr>
                      <m:t>𝑃</m:t>
                    </m:r>
                    <m:d>
                      <m:dPr>
                        <m:ctrlPr>
                          <a:rPr lang="en-US" altLang="zh-CN" sz="1200" b="0" i="1" smtClean="0">
                            <a:solidFill>
                              <a:schemeClr val="tx1">
                                <a:lumMod val="50000"/>
                                <a:lumOff val="50000"/>
                              </a:schemeClr>
                            </a:solidFill>
                            <a:latin typeface="Cambria Math" panose="02040503050406030204" pitchFamily="18" charset="0"/>
                          </a:rPr>
                        </m:ctrlPr>
                      </m:dPr>
                      <m:e>
                        <m:r>
                          <a:rPr lang="en-US" altLang="zh-CN" sz="1200" b="0" i="1" smtClean="0">
                            <a:solidFill>
                              <a:schemeClr val="tx1">
                                <a:lumMod val="50000"/>
                                <a:lumOff val="50000"/>
                              </a:schemeClr>
                            </a:solidFill>
                            <a:latin typeface="Cambria Math" panose="02040503050406030204" pitchFamily="18" charset="0"/>
                          </a:rPr>
                          <m:t>𝑤</m:t>
                        </m:r>
                        <m:r>
                          <a:rPr lang="en-US" altLang="zh-CN" sz="1200" b="0" i="1" smtClean="0">
                            <a:solidFill>
                              <a:schemeClr val="tx1">
                                <a:lumMod val="50000"/>
                                <a:lumOff val="50000"/>
                              </a:schemeClr>
                            </a:solidFill>
                            <a:latin typeface="Cambria Math" panose="02040503050406030204" pitchFamily="18" charset="0"/>
                          </a:rPr>
                          <m:t>,</m:t>
                        </m:r>
                        <m:r>
                          <a:rPr lang="en-US" altLang="zh-CN" sz="1200" b="0" i="1" smtClean="0">
                            <a:solidFill>
                              <a:schemeClr val="tx1">
                                <a:lumMod val="50000"/>
                                <a:lumOff val="50000"/>
                              </a:schemeClr>
                            </a:solidFill>
                            <a:latin typeface="Cambria Math" panose="02040503050406030204" pitchFamily="18" charset="0"/>
                          </a:rPr>
                          <m:t>𝑎</m:t>
                        </m:r>
                      </m:e>
                    </m:d>
                    <m:r>
                      <a:rPr lang="en-US" altLang="zh-CN" sz="1200" b="0" i="1" smtClean="0">
                        <a:solidFill>
                          <a:schemeClr val="tx1">
                            <a:lumMod val="50000"/>
                            <a:lumOff val="50000"/>
                          </a:schemeClr>
                        </a:solidFill>
                        <a:latin typeface="Cambria Math" panose="02040503050406030204" pitchFamily="18" charset="0"/>
                      </a:rPr>
                      <m:t>=</m:t>
                    </m:r>
                    <m:f>
                      <m:fPr>
                        <m:type m:val="lin"/>
                        <m:ctrlPr>
                          <a:rPr lang="en-US" altLang="zh-CN" sz="1200" b="0" i="1" smtClean="0">
                            <a:solidFill>
                              <a:schemeClr val="tx1">
                                <a:lumMod val="50000"/>
                                <a:lumOff val="50000"/>
                              </a:schemeClr>
                            </a:solidFill>
                            <a:latin typeface="Cambria Math" panose="02040503050406030204" pitchFamily="18" charset="0"/>
                          </a:rPr>
                        </m:ctrlPr>
                      </m:fPr>
                      <m:num>
                        <m:r>
                          <a:rPr lang="en-US" altLang="zh-CN" sz="1200" b="0" i="1" smtClean="0">
                            <a:solidFill>
                              <a:schemeClr val="tx1">
                                <a:lumMod val="50000"/>
                                <a:lumOff val="50000"/>
                              </a:schemeClr>
                            </a:solidFill>
                            <a:latin typeface="Cambria Math" panose="02040503050406030204" pitchFamily="18" charset="0"/>
                          </a:rPr>
                          <m:t>1</m:t>
                        </m:r>
                      </m:num>
                      <m:den>
                        <m:r>
                          <a:rPr lang="en-US" altLang="zh-CN" sz="1200" b="0" i="1" smtClean="0">
                            <a:solidFill>
                              <a:schemeClr val="tx1">
                                <a:lumMod val="50000"/>
                                <a:lumOff val="50000"/>
                              </a:schemeClr>
                            </a:solidFill>
                            <a:latin typeface="Cambria Math" panose="02040503050406030204" pitchFamily="18" charset="0"/>
                          </a:rPr>
                          <m:t>5</m:t>
                        </m:r>
                      </m:den>
                    </m:f>
                    <m:r>
                      <a:rPr lang="en-US" altLang="zh-CN" sz="1200" b="0" i="1" smtClean="0">
                        <a:solidFill>
                          <a:schemeClr val="tx1">
                            <a:lumMod val="50000"/>
                            <a:lumOff val="50000"/>
                          </a:schemeClr>
                        </a:solidFill>
                        <a:latin typeface="Cambria Math" panose="02040503050406030204" pitchFamily="18" charset="0"/>
                      </a:rPr>
                      <m:t>   </m:t>
                    </m:r>
                    <m:r>
                      <a:rPr lang="en-US" altLang="zh-CN" sz="1200" b="0" i="1" smtClean="0">
                        <a:solidFill>
                          <a:schemeClr val="tx1">
                            <a:lumMod val="50000"/>
                            <a:lumOff val="50000"/>
                          </a:schemeClr>
                        </a:solidFill>
                        <a:latin typeface="Cambria Math" panose="02040503050406030204" pitchFamily="18" charset="0"/>
                      </a:rPr>
                      <m:t>𝑃</m:t>
                    </m:r>
                    <m:d>
                      <m:dPr>
                        <m:ctrlPr>
                          <a:rPr lang="en-US" altLang="zh-CN" sz="1200" b="0" i="1" smtClean="0">
                            <a:solidFill>
                              <a:schemeClr val="tx1">
                                <a:lumMod val="50000"/>
                                <a:lumOff val="50000"/>
                              </a:schemeClr>
                            </a:solidFill>
                            <a:latin typeface="Cambria Math" panose="02040503050406030204" pitchFamily="18" charset="0"/>
                          </a:rPr>
                        </m:ctrlPr>
                      </m:dPr>
                      <m:e>
                        <m:r>
                          <a:rPr lang="en-US" altLang="zh-CN" sz="1200" b="0" i="1" smtClean="0">
                            <a:solidFill>
                              <a:schemeClr val="tx1">
                                <a:lumMod val="50000"/>
                                <a:lumOff val="50000"/>
                              </a:schemeClr>
                            </a:solidFill>
                            <a:latin typeface="Cambria Math" panose="02040503050406030204" pitchFamily="18" charset="0"/>
                          </a:rPr>
                          <m:t>𝑤</m:t>
                        </m:r>
                        <m:r>
                          <a:rPr lang="en-US" altLang="zh-CN" sz="1200" b="0" i="1" smtClean="0">
                            <a:solidFill>
                              <a:schemeClr val="tx1">
                                <a:lumMod val="50000"/>
                                <a:lumOff val="50000"/>
                              </a:schemeClr>
                            </a:solidFill>
                            <a:latin typeface="Cambria Math" panose="02040503050406030204" pitchFamily="18" charset="0"/>
                          </a:rPr>
                          <m:t>,</m:t>
                        </m:r>
                        <m:r>
                          <a:rPr lang="en-US" altLang="zh-CN" sz="1200" b="0" i="1" smtClean="0">
                            <a:solidFill>
                              <a:schemeClr val="tx1">
                                <a:lumMod val="50000"/>
                                <a:lumOff val="50000"/>
                              </a:schemeClr>
                            </a:solidFill>
                            <a:latin typeface="Cambria Math" panose="02040503050406030204" pitchFamily="18" charset="0"/>
                          </a:rPr>
                          <m:t>𝑏</m:t>
                        </m:r>
                      </m:e>
                    </m:d>
                    <m:r>
                      <a:rPr lang="en-US" altLang="zh-CN" sz="1200" b="0" i="1" smtClean="0">
                        <a:solidFill>
                          <a:schemeClr val="tx1">
                            <a:lumMod val="50000"/>
                            <a:lumOff val="50000"/>
                          </a:schemeClr>
                        </a:solidFill>
                        <a:latin typeface="Cambria Math" panose="02040503050406030204" pitchFamily="18" charset="0"/>
                      </a:rPr>
                      <m:t>=</m:t>
                    </m:r>
                    <m:f>
                      <m:fPr>
                        <m:type m:val="lin"/>
                        <m:ctrlPr>
                          <a:rPr lang="en-US" altLang="zh-CN" sz="1200" b="0" i="1" smtClean="0">
                            <a:solidFill>
                              <a:schemeClr val="tx1">
                                <a:lumMod val="50000"/>
                                <a:lumOff val="50000"/>
                              </a:schemeClr>
                            </a:solidFill>
                            <a:latin typeface="Cambria Math" panose="02040503050406030204" pitchFamily="18" charset="0"/>
                          </a:rPr>
                        </m:ctrlPr>
                      </m:fPr>
                      <m:num>
                        <m:r>
                          <a:rPr lang="en-US" altLang="zh-CN" sz="1200" b="0" i="1" smtClean="0">
                            <a:solidFill>
                              <a:schemeClr val="tx1">
                                <a:lumMod val="50000"/>
                                <a:lumOff val="50000"/>
                              </a:schemeClr>
                            </a:solidFill>
                            <a:latin typeface="Cambria Math" panose="02040503050406030204" pitchFamily="18" charset="0"/>
                          </a:rPr>
                          <m:t>2</m:t>
                        </m:r>
                      </m:num>
                      <m:den>
                        <m:r>
                          <a:rPr lang="en-US" altLang="zh-CN" sz="1200" b="0" i="1" smtClean="0">
                            <a:solidFill>
                              <a:schemeClr val="tx1">
                                <a:lumMod val="50000"/>
                                <a:lumOff val="50000"/>
                              </a:schemeClr>
                            </a:solidFill>
                            <a:latin typeface="Cambria Math" panose="02040503050406030204" pitchFamily="18" charset="0"/>
                          </a:rPr>
                          <m:t>5</m:t>
                        </m:r>
                      </m:den>
                    </m:f>
                    <m:r>
                      <a:rPr lang="en-US" altLang="zh-CN" sz="1200" b="0" i="1" smtClean="0">
                        <a:solidFill>
                          <a:schemeClr val="tx1">
                            <a:lumMod val="50000"/>
                            <a:lumOff val="50000"/>
                          </a:schemeClr>
                        </a:solidFill>
                        <a:latin typeface="Cambria Math" panose="02040503050406030204" pitchFamily="18" charset="0"/>
                      </a:rPr>
                      <m:t> </m:t>
                    </m:r>
                  </m:oMath>
                </a14:m>
                <a:r>
                  <a:rPr lang="en-US" altLang="zh-CN" sz="1200" dirty="0">
                    <a:solidFill>
                      <a:schemeClr val="tx1">
                        <a:lumMod val="50000"/>
                        <a:lumOff val="50000"/>
                      </a:schemeClr>
                    </a:solidFill>
                  </a:rPr>
                  <a:t>are </a:t>
                </a:r>
                <a:r>
                  <a:rPr lang="en-US" altLang="zh-CN" sz="1200" dirty="0"/>
                  <a:t>context-free</a:t>
                </a:r>
                <a:r>
                  <a:rPr lang="en-US" altLang="zh-CN" sz="1200" dirty="0">
                    <a:solidFill>
                      <a:schemeClr val="tx1">
                        <a:lumMod val="50000"/>
                        <a:lumOff val="50000"/>
                      </a:schemeClr>
                    </a:solidFill>
                  </a:rPr>
                  <a:t> information, Consider context-sensitive information, such as:</a:t>
                </a:r>
              </a:p>
              <a:p>
                <a:r>
                  <a:rPr lang="en-US" altLang="zh-CN" sz="1200" dirty="0"/>
                  <a:t>If ‘April’ is a post that appears in </a:t>
                </a:r>
                <a14:m>
                  <m:oMath xmlns:m="http://schemas.openxmlformats.org/officeDocument/2006/math">
                    <m:r>
                      <a:rPr lang="en-US" altLang="zh-CN" sz="1200" b="0" i="1" smtClean="0">
                        <a:latin typeface="Cambria Math" panose="02040503050406030204" pitchFamily="18" charset="0"/>
                      </a:rPr>
                      <m:t>𝑤</m:t>
                    </m:r>
                  </m:oMath>
                </a14:m>
                <a:r>
                  <a:rPr lang="en-US" altLang="zh-CN" sz="1200" dirty="0"/>
                  <a:t> , then the frequency translated into </a:t>
                </a:r>
                <a14:m>
                  <m:oMath xmlns:m="http://schemas.openxmlformats.org/officeDocument/2006/math">
                    <m:r>
                      <a:rPr lang="en-US" altLang="zh-CN" sz="1200" b="0" i="1" smtClean="0">
                        <a:latin typeface="Cambria Math" panose="02040503050406030204" pitchFamily="18" charset="0"/>
                      </a:rPr>
                      <m:t>𝑐</m:t>
                    </m:r>
                  </m:oMath>
                </a14:m>
                <a:r>
                  <a:rPr lang="en-US" altLang="zh-CN" sz="1200" dirty="0"/>
                  <a:t> is 9/10</a:t>
                </a:r>
                <a:r>
                  <a:rPr lang="en-US" altLang="zh-CN" sz="1200" dirty="0">
                    <a:solidFill>
                      <a:schemeClr val="tx1">
                        <a:lumMod val="50000"/>
                        <a:lumOff val="50000"/>
                      </a:schemeClr>
                    </a:solidFill>
                  </a:rPr>
                  <a:t>.</a:t>
                </a:r>
                <a:endParaRPr lang="zh-CN" altLang="en-US" sz="1200" dirty="0">
                  <a:solidFill>
                    <a:schemeClr val="tx1">
                      <a:lumMod val="50000"/>
                      <a:lumOff val="50000"/>
                    </a:schemeClr>
                  </a:solidFill>
                </a:endParaRPr>
              </a:p>
            </p:txBody>
          </p:sp>
        </mc:Choice>
        <mc:Fallback xmlns="">
          <p:sp>
            <p:nvSpPr>
              <p:cNvPr id="14" name="TextBox 46"/>
              <p:cNvSpPr txBox="1">
                <a:spLocks noRot="1" noChangeAspect="1" noMove="1" noResize="1" noEditPoints="1" noAdjustHandles="1" noChangeArrowheads="1" noChangeShapeType="1" noTextEdit="1"/>
              </p:cNvSpPr>
              <p:nvPr/>
            </p:nvSpPr>
            <p:spPr>
              <a:xfrm>
                <a:off x="675542" y="1244676"/>
                <a:ext cx="7254890" cy="461665"/>
              </a:xfrm>
              <a:prstGeom prst="rect">
                <a:avLst/>
              </a:prstGeom>
              <a:blipFill>
                <a:blip r:embed="rId4"/>
                <a:stretch>
                  <a:fillRect l="-84" t="-56579" b="-47368"/>
                </a:stretch>
              </a:blipFill>
            </p:spPr>
            <p:txBody>
              <a:bodyPr/>
              <a:lstStyle/>
              <a:p>
                <a:r>
                  <a:rPr lang="zh-CN" altLang="en-US">
                    <a:noFill/>
                  </a:rPr>
                  <a:t> </a:t>
                </a:r>
              </a:p>
            </p:txBody>
          </p:sp>
        </mc:Fallback>
      </mc:AlternateContent>
      <p:cxnSp>
        <p:nvCxnSpPr>
          <p:cNvPr id="15" name="直接连接符 14"/>
          <p:cNvCxnSpPr/>
          <p:nvPr/>
        </p:nvCxnSpPr>
        <p:spPr>
          <a:xfrm flipV="1">
            <a:off x="719110" y="1127157"/>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燕尾形 1041"/>
          <p:cNvSpPr/>
          <p:nvPr/>
        </p:nvSpPr>
        <p:spPr>
          <a:xfrm>
            <a:off x="8815673" y="2699195"/>
            <a:ext cx="172629" cy="288032"/>
          </a:xfrm>
          <a:prstGeom prst="chevron">
            <a:avLst>
              <a:gd name="adj" fmla="val 75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2" name="文本框 1"/>
              <p:cNvSpPr txBox="1"/>
              <p:nvPr/>
            </p:nvSpPr>
            <p:spPr>
              <a:xfrm>
                <a:off x="719110" y="1701356"/>
                <a:ext cx="3599960" cy="480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𝑦</m:t>
                          </m:r>
                        </m:e>
                      </m:d>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eqArr>
                            <m:eqArrPr>
                              <m:ctrlPr>
                                <a:rPr lang="en-US" altLang="zh-CN" sz="1400" b="0" i="1" smtClean="0">
                                  <a:latin typeface="Cambria Math" panose="02040503050406030204" pitchFamily="18" charset="0"/>
                                </a:rPr>
                              </m:ctrlPr>
                            </m:eqArrPr>
                            <m:e>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𝑖𝑓</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𝑦</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𝑐</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𝑎𝑛𝑑</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𝐴𝑝𝑟𝑖𝑙</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𝑓𝑜𝑙𝑙𝑜𝑤𝑠</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𝑤</m:t>
                              </m:r>
                            </m:e>
                            <m:e>
                              <m:r>
                                <a:rPr lang="en-US" altLang="zh-CN" sz="1400" b="0" i="1" smtClean="0">
                                  <a:latin typeface="Cambria Math" panose="02040503050406030204" pitchFamily="18" charset="0"/>
                                </a:rPr>
                                <m:t>0</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𝑜𝑡</m:t>
                              </m:r>
                              <m:r>
                                <a:rPr lang="en-US" altLang="zh-CN" sz="1400" b="0" i="1" smtClean="0">
                                  <a:latin typeface="Cambria Math" panose="02040503050406030204" pitchFamily="18" charset="0"/>
                                </a:rPr>
                                <m:t>h</m:t>
                              </m:r>
                              <m:r>
                                <a:rPr lang="en-US" altLang="zh-CN" sz="1400" b="0" i="1" smtClean="0">
                                  <a:latin typeface="Cambria Math" panose="02040503050406030204" pitchFamily="18" charset="0"/>
                                </a:rPr>
                                <m:t>𝑒𝑟𝑤𝑖𝑠𝑒</m:t>
                              </m:r>
                              <m:r>
                                <a:rPr lang="en-US" altLang="zh-CN" sz="1400" b="0" i="1" smtClean="0">
                                  <a:latin typeface="Cambria Math" panose="02040503050406030204" pitchFamily="18" charset="0"/>
                                </a:rPr>
                                <m:t>                                    </m:t>
                              </m:r>
                            </m:e>
                          </m:eqArr>
                        </m:e>
                      </m:d>
                    </m:oMath>
                  </m:oMathPara>
                </a14:m>
                <a:endParaRPr lang="zh-CN" altLang="en-US" sz="1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719110" y="1701356"/>
                <a:ext cx="3599960" cy="480581"/>
              </a:xfrm>
              <a:prstGeom prst="rect">
                <a:avLst/>
              </a:prstGeom>
              <a:blipFill>
                <a:blip r:embed="rId5"/>
                <a:stretch>
                  <a:fillRect l="-1354" t="-222785" b="-325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5004048" y="1701356"/>
                <a:ext cx="2840586" cy="5468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𝑃</m:t>
                          </m:r>
                        </m:e>
                      </m:acc>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𝑓</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 </m:t>
                      </m:r>
                      <m:nary>
                        <m:naryPr>
                          <m:chr m:val="∑"/>
                          <m:supHide m:val="on"/>
                          <m:ctrlPr>
                            <a:rPr lang="en-US" altLang="zh-CN" sz="1400" b="0" i="1" smtClean="0">
                              <a:latin typeface="Cambria Math" panose="02040503050406030204" pitchFamily="18" charset="0"/>
                              <a:ea typeface="Cambria Math" panose="02040503050406030204" pitchFamily="18" charset="0"/>
                            </a:rPr>
                          </m:ctrlPr>
                        </m:naryPr>
                        <m:sub>
                          <m:r>
                            <m:rPr>
                              <m:brk m:alnAt="7"/>
                            </m:rPr>
                            <a:rPr lang="en-US" altLang="zh-CN" sz="1400" b="0" i="1" smtClean="0">
                              <a:latin typeface="Cambria Math" panose="02040503050406030204" pitchFamily="18" charset="0"/>
                              <a:ea typeface="Cambria Math" panose="02040503050406030204" pitchFamily="18" charset="0"/>
                            </a:rPr>
                            <m:t>𝑥</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𝑦</m:t>
                          </m:r>
                        </m:sub>
                        <m:sup/>
                        <m:e>
                          <m:acc>
                            <m:accPr>
                              <m:chr m:val="̂"/>
                              <m:ctrlPr>
                                <a:rPr lang="en-US" altLang="zh-CN" sz="1400" b="0" i="1" smtClean="0">
                                  <a:latin typeface="Cambria Math" panose="02040503050406030204" pitchFamily="18" charset="0"/>
                                  <a:ea typeface="Cambria Math" panose="02040503050406030204" pitchFamily="18" charset="0"/>
                                </a:rPr>
                              </m:ctrlPr>
                            </m:accPr>
                            <m:e>
                              <m:r>
                                <a:rPr lang="en-US" altLang="zh-CN" sz="1400" b="0" i="1" smtClean="0">
                                  <a:latin typeface="Cambria Math" panose="02040503050406030204" pitchFamily="18" charset="0"/>
                                  <a:ea typeface="Cambria Math" panose="02040503050406030204" pitchFamily="18" charset="0"/>
                                </a:rPr>
                                <m:t>𝑃</m:t>
                              </m:r>
                            </m:e>
                          </m:acc>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𝑦</m:t>
                              </m:r>
                            </m:e>
                          </m:d>
                          <m:r>
                            <a:rPr lang="en-US" altLang="zh-CN" sz="1400" b="0" i="1" smtClean="0">
                              <a:latin typeface="Cambria Math" panose="02040503050406030204" pitchFamily="18" charset="0"/>
                            </a:rPr>
                            <m:t>𝑓</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𝑦</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e>
                      </m:nary>
                    </m:oMath>
                  </m:oMathPara>
                </a14:m>
                <a:endParaRPr lang="zh-CN" altLang="en-US" sz="14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5004048" y="1701356"/>
                <a:ext cx="2840586" cy="546881"/>
              </a:xfrm>
              <a:prstGeom prst="rect">
                <a:avLst/>
              </a:prstGeom>
              <a:blipFill>
                <a:blip r:embed="rId6"/>
                <a:stretch>
                  <a:fillRect l="-1073" t="-137778" r="-1502" b="-191111"/>
                </a:stretch>
              </a:blipFill>
            </p:spPr>
            <p:txBody>
              <a:bodyPr/>
              <a:lstStyle/>
              <a:p>
                <a:r>
                  <a:rPr lang="zh-CN" altLang="en-US">
                    <a:noFill/>
                  </a:rPr>
                  <a:t> </a:t>
                </a:r>
              </a:p>
            </p:txBody>
          </p:sp>
        </mc:Fallback>
      </mc:AlternateContent>
      <p:sp>
        <p:nvSpPr>
          <p:cNvPr id="19" name="TextBox 46"/>
          <p:cNvSpPr txBox="1"/>
          <p:nvPr/>
        </p:nvSpPr>
        <p:spPr>
          <a:xfrm>
            <a:off x="722869" y="2281436"/>
            <a:ext cx="7640890" cy="461665"/>
          </a:xfrm>
          <a:prstGeom prst="rect">
            <a:avLst/>
          </a:prstGeom>
          <a:noFill/>
        </p:spPr>
        <p:txBody>
          <a:bodyPr wrap="square" rtlCol="0">
            <a:spAutoFit/>
          </a:bodyPr>
          <a:lstStyle/>
          <a:p>
            <a:r>
              <a:rPr lang="en-US" altLang="zh-CN" sz="1200" dirty="0">
                <a:solidFill>
                  <a:schemeClr val="tx1">
                    <a:lumMod val="50000"/>
                    <a:lumOff val="50000"/>
                  </a:schemeClr>
                </a:solidFill>
              </a:rPr>
              <a:t>We can represent the statistics of any sample as an expectation of the appropriate binary instruction function. We call this function a </a:t>
            </a:r>
            <a:r>
              <a:rPr lang="en-US" altLang="zh-CN" sz="1200" dirty="0"/>
              <a:t>feature function </a:t>
            </a:r>
            <a:r>
              <a:rPr lang="en-US" altLang="zh-CN" sz="1200" dirty="0">
                <a:solidFill>
                  <a:schemeClr val="tx1">
                    <a:lumMod val="50000"/>
                    <a:lumOff val="50000"/>
                  </a:schemeClr>
                </a:solidFill>
              </a:rPr>
              <a:t>or feature,</a:t>
            </a:r>
            <a:endParaRPr lang="zh-CN" altLang="en-US" sz="12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20" name="文本框 19"/>
              <p:cNvSpPr txBox="1"/>
              <p:nvPr/>
            </p:nvSpPr>
            <p:spPr>
              <a:xfrm>
                <a:off x="791752" y="2929508"/>
                <a:ext cx="3196196" cy="5468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𝑓</m:t>
                          </m:r>
                        </m:e>
                      </m:d>
                      <m:r>
                        <a:rPr lang="en-US" altLang="zh-CN" sz="1400" b="0" i="1" smtClean="0">
                          <a:latin typeface="Cambria Math" panose="02040503050406030204" pitchFamily="18" charset="0"/>
                        </a:rPr>
                        <m:t>= </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𝑦</m:t>
                          </m:r>
                        </m:sub>
                        <m:sup/>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𝑃</m:t>
                              </m:r>
                            </m:e>
                          </m:acc>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𝑦</m:t>
                              </m:r>
                            </m:e>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𝑓</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𝑦</m:t>
                          </m:r>
                          <m:r>
                            <a:rPr lang="en-US" altLang="zh-CN" sz="1400" b="0" i="1" smtClean="0">
                              <a:latin typeface="Cambria Math" panose="02040503050406030204" pitchFamily="18" charset="0"/>
                            </a:rPr>
                            <m:t>)</m:t>
                          </m:r>
                        </m:e>
                      </m:nary>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2</m:t>
                      </m:r>
                      <m:r>
                        <a:rPr lang="en-US" altLang="zh-CN" sz="1400" b="0" i="1" smtClean="0">
                          <a:latin typeface="Cambria Math" panose="02040503050406030204" pitchFamily="18" charset="0"/>
                          <a:ea typeface="Cambria Math" panose="02040503050406030204" pitchFamily="18" charset="0"/>
                        </a:rPr>
                        <m:t>)</m:t>
                      </m:r>
                    </m:oMath>
                  </m:oMathPara>
                </a14:m>
                <a:endParaRPr lang="zh-CN" altLang="en-US" sz="14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791752" y="2929508"/>
                <a:ext cx="3196196" cy="546881"/>
              </a:xfrm>
              <a:prstGeom prst="rect">
                <a:avLst/>
              </a:prstGeom>
              <a:blipFill>
                <a:blip r:embed="rId7"/>
                <a:stretch>
                  <a:fillRect l="-763" t="-140449" r="-1336" b="-193258"/>
                </a:stretch>
              </a:blipFill>
            </p:spPr>
            <p:txBody>
              <a:bodyPr/>
              <a:lstStyle/>
              <a:p>
                <a:r>
                  <a:rPr lang="zh-CN" altLang="en-US">
                    <a:noFill/>
                  </a:rPr>
                  <a:t> </a:t>
                </a:r>
              </a:p>
            </p:txBody>
          </p:sp>
        </mc:Fallback>
      </mc:AlternateContent>
      <p:cxnSp>
        <p:nvCxnSpPr>
          <p:cNvPr id="21" name="直接连接符 20"/>
          <p:cNvCxnSpPr/>
          <p:nvPr/>
        </p:nvCxnSpPr>
        <p:spPr>
          <a:xfrm flipV="1">
            <a:off x="683568" y="2740950"/>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p:cNvSpPr txBox="1"/>
              <p:nvPr/>
            </p:nvSpPr>
            <p:spPr>
              <a:xfrm>
                <a:off x="5039614" y="3068269"/>
                <a:ext cx="1878591" cy="221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𝑓</m:t>
                          </m:r>
                        </m:e>
                      </m:d>
                      <m:r>
                        <a:rPr lang="en-US" altLang="zh-CN" sz="1400" b="0" i="1" smtClean="0">
                          <a:latin typeface="Cambria Math" panose="02040503050406030204" pitchFamily="18" charset="0"/>
                        </a:rPr>
                        <m:t>= </m:t>
                      </m:r>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𝑃</m:t>
                          </m:r>
                        </m:e>
                      </m:acc>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𝑓</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oMath>
                  </m:oMathPara>
                </a14:m>
                <a:endParaRPr lang="zh-CN" altLang="en-US" sz="1400" dirty="0"/>
              </a:p>
            </p:txBody>
          </p:sp>
        </mc:Choice>
        <mc:Fallback xmlns="">
          <p:sp>
            <p:nvSpPr>
              <p:cNvPr id="22" name="文本框 21"/>
              <p:cNvSpPr txBox="1">
                <a:spLocks noRot="1" noChangeAspect="1" noMove="1" noResize="1" noEditPoints="1" noAdjustHandles="1" noChangeArrowheads="1" noChangeShapeType="1" noTextEdit="1"/>
              </p:cNvSpPr>
              <p:nvPr/>
            </p:nvSpPr>
            <p:spPr>
              <a:xfrm>
                <a:off x="5039614" y="3068269"/>
                <a:ext cx="1878591" cy="221279"/>
              </a:xfrm>
              <a:prstGeom prst="rect">
                <a:avLst/>
              </a:prstGeom>
              <a:blipFill>
                <a:blip r:embed="rId8"/>
                <a:stretch>
                  <a:fillRect l="-1623" t="-21622" r="-2597" b="-32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767434" y="3793604"/>
                <a:ext cx="3362011" cy="5468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𝑦</m:t>
                          </m:r>
                        </m:sub>
                        <m:sup/>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𝑃</m:t>
                              </m:r>
                            </m:e>
                          </m:acc>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𝑦</m:t>
                              </m:r>
                            </m:e>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𝑓</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𝑦</m:t>
                          </m:r>
                          <m:r>
                            <a:rPr lang="en-US" altLang="zh-CN" sz="1400" b="0" i="1" smtClean="0">
                              <a:latin typeface="Cambria Math" panose="02040503050406030204" pitchFamily="18" charset="0"/>
                            </a:rPr>
                            <m:t>)</m:t>
                          </m:r>
                        </m:e>
                      </m:nary>
                      <m:r>
                        <a:rPr lang="en-US" altLang="zh-CN" sz="1400" b="0" i="1" smtClean="0">
                          <a:latin typeface="Cambria Math" panose="02040503050406030204" pitchFamily="18" charset="0"/>
                        </a:rPr>
                        <m:t>=</m:t>
                      </m:r>
                      <m:nary>
                        <m:naryPr>
                          <m:chr m:val="∑"/>
                          <m:supHide m:val="on"/>
                          <m:ctrlPr>
                            <a:rPr lang="en-US" altLang="zh-CN" sz="1400" i="1" smtClean="0">
                              <a:latin typeface="Cambria Math" panose="02040503050406030204" pitchFamily="18" charset="0"/>
                              <a:ea typeface="Cambria Math" panose="02040503050406030204" pitchFamily="18" charset="0"/>
                            </a:rPr>
                          </m:ctrlPr>
                        </m:naryPr>
                        <m:sub>
                          <m:r>
                            <m:rPr>
                              <m:brk m:alnAt="7"/>
                            </m:rPr>
                            <a:rPr lang="en-US" altLang="zh-CN" sz="1400" i="1">
                              <a:latin typeface="Cambria Math" panose="02040503050406030204" pitchFamily="18" charset="0"/>
                              <a:ea typeface="Cambria Math" panose="02040503050406030204" pitchFamily="18" charset="0"/>
                            </a:rPr>
                            <m:t>𝑥</m:t>
                          </m:r>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𝑦</m:t>
                          </m:r>
                        </m:sub>
                        <m:sup/>
                        <m:e>
                          <m:acc>
                            <m:accPr>
                              <m:chr m:val="̂"/>
                              <m:ctrlPr>
                                <a:rPr lang="en-US" altLang="zh-CN" sz="1400" i="1">
                                  <a:latin typeface="Cambria Math" panose="02040503050406030204" pitchFamily="18" charset="0"/>
                                  <a:ea typeface="Cambria Math" panose="02040503050406030204" pitchFamily="18" charset="0"/>
                                </a:rPr>
                              </m:ctrlPr>
                            </m:accPr>
                            <m:e>
                              <m:r>
                                <a:rPr lang="en-US" altLang="zh-CN" sz="1400" i="1">
                                  <a:latin typeface="Cambria Math" panose="02040503050406030204" pitchFamily="18" charset="0"/>
                                  <a:ea typeface="Cambria Math" panose="02040503050406030204" pitchFamily="18" charset="0"/>
                                </a:rPr>
                                <m:t>𝑃</m:t>
                              </m:r>
                            </m:e>
                          </m:acc>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𝑦</m:t>
                              </m:r>
                            </m:e>
                          </m:d>
                          <m:r>
                            <a:rPr lang="en-US" altLang="zh-CN" sz="1400" i="1">
                              <a:latin typeface="Cambria Math" panose="02040503050406030204" pitchFamily="18" charset="0"/>
                            </a:rPr>
                            <m:t>𝑓</m:t>
                          </m:r>
                          <m:r>
                            <a:rPr lang="en-US" altLang="zh-CN" sz="1400" i="1">
                              <a:latin typeface="Cambria Math" panose="02040503050406030204" pitchFamily="18" charset="0"/>
                            </a:rPr>
                            <m:t>(</m:t>
                          </m:r>
                          <m:r>
                            <a:rPr lang="en-US" altLang="zh-CN" sz="1400" i="1">
                              <a:latin typeface="Cambria Math" panose="02040503050406030204" pitchFamily="18" charset="0"/>
                            </a:rPr>
                            <m:t>𝑥</m:t>
                          </m:r>
                          <m:r>
                            <a:rPr lang="en-US" altLang="zh-CN" sz="1400" i="1">
                              <a:latin typeface="Cambria Math" panose="02040503050406030204" pitchFamily="18" charset="0"/>
                            </a:rPr>
                            <m:t>,</m:t>
                          </m:r>
                          <m:r>
                            <a:rPr lang="en-US" altLang="zh-CN" sz="1400" i="1">
                              <a:latin typeface="Cambria Math" panose="02040503050406030204" pitchFamily="18" charset="0"/>
                            </a:rPr>
                            <m:t>𝑦</m:t>
                          </m:r>
                          <m:r>
                            <a:rPr lang="en-US" altLang="zh-CN" sz="1400" i="1">
                              <a:latin typeface="Cambria Math" panose="02040503050406030204" pitchFamily="18" charset="0"/>
                            </a:rPr>
                            <m:t>)</m:t>
                          </m:r>
                        </m:e>
                      </m:nary>
                    </m:oMath>
                  </m:oMathPara>
                </a14:m>
                <a:endParaRPr lang="zh-CN" altLang="en-US" sz="14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767434" y="3793604"/>
                <a:ext cx="3362011" cy="546881"/>
              </a:xfrm>
              <a:prstGeom prst="rect">
                <a:avLst/>
              </a:prstGeom>
              <a:blipFill>
                <a:blip r:embed="rId9"/>
                <a:stretch>
                  <a:fillRect l="-17967" t="-137778" r="-4900" b="-191111"/>
                </a:stretch>
              </a:blipFill>
            </p:spPr>
            <p:txBody>
              <a:bodyPr/>
              <a:lstStyle/>
              <a:p>
                <a:r>
                  <a:rPr lang="zh-CN" altLang="en-US">
                    <a:noFill/>
                  </a:rPr>
                  <a:t> </a:t>
                </a:r>
              </a:p>
            </p:txBody>
          </p:sp>
        </mc:Fallback>
      </mc:AlternateContent>
      <p:sp>
        <p:nvSpPr>
          <p:cNvPr id="24" name="文本框 23"/>
          <p:cNvSpPr txBox="1"/>
          <p:nvPr/>
        </p:nvSpPr>
        <p:spPr>
          <a:xfrm>
            <a:off x="731074" y="3505572"/>
            <a:ext cx="2556112" cy="276999"/>
          </a:xfrm>
          <a:prstGeom prst="rect">
            <a:avLst/>
          </a:prstGeom>
          <a:noFill/>
        </p:spPr>
        <p:txBody>
          <a:bodyPr wrap="square" rtlCol="0">
            <a:spAutoFit/>
          </a:bodyPr>
          <a:lstStyle/>
          <a:p>
            <a:r>
              <a:rPr lang="en-US" altLang="zh-CN" sz="1200" dirty="0">
                <a:solidFill>
                  <a:schemeClr val="tx1">
                    <a:lumMod val="50000"/>
                    <a:lumOff val="50000"/>
                  </a:schemeClr>
                </a:solidFill>
              </a:rPr>
              <a:t>Combined with (1),(2),(3)</a:t>
            </a:r>
            <a:endParaRPr lang="zh-CN" altLang="en-US" sz="1200" dirty="0">
              <a:solidFill>
                <a:schemeClr val="tx1">
                  <a:lumMod val="50000"/>
                  <a:lumOff val="50000"/>
                </a:schemeClr>
              </a:solidFill>
            </a:endParaRPr>
          </a:p>
        </p:txBody>
      </p:sp>
      <p:sp>
        <p:nvSpPr>
          <p:cNvPr id="25" name="文本框 24"/>
          <p:cNvSpPr txBox="1"/>
          <p:nvPr/>
        </p:nvSpPr>
        <p:spPr>
          <a:xfrm>
            <a:off x="743278" y="4556075"/>
            <a:ext cx="3337693" cy="276999"/>
          </a:xfrm>
          <a:prstGeom prst="rect">
            <a:avLst/>
          </a:prstGeom>
          <a:noFill/>
        </p:spPr>
        <p:txBody>
          <a:bodyPr wrap="square" rtlCol="0">
            <a:spAutoFit/>
          </a:bodyPr>
          <a:lstStyle/>
          <a:p>
            <a:r>
              <a:rPr lang="en-US" altLang="zh-CN" sz="1200" dirty="0">
                <a:solidFill>
                  <a:schemeClr val="tx1">
                    <a:lumMod val="50000"/>
                    <a:lumOff val="50000"/>
                  </a:schemeClr>
                </a:solidFill>
              </a:rPr>
              <a:t>We call (3) a constraint equation or a constraint.</a:t>
            </a:r>
            <a:endParaRPr lang="zh-CN" altLang="en-US" sz="1200" dirty="0">
              <a:solidFill>
                <a:schemeClr val="tx1">
                  <a:lumMod val="50000"/>
                  <a:lumOff val="50000"/>
                </a:schemeClr>
              </a:solidFill>
            </a:endParaRPr>
          </a:p>
        </p:txBody>
      </p:sp>
      <p:sp>
        <p:nvSpPr>
          <p:cNvPr id="26" name="页脚占位符 25"/>
          <p:cNvSpPr>
            <a:spLocks noGrp="1"/>
          </p:cNvSpPr>
          <p:nvPr>
            <p:ph type="ftr" sz="quarter" idx="11"/>
          </p:nvPr>
        </p:nvSpPr>
        <p:spPr/>
        <p:txBody>
          <a:bodyPr/>
          <a:lstStyle/>
          <a:p>
            <a:r>
              <a:rPr lang="en-US" altLang="zh-CN"/>
              <a:t>Markov Models and Maximum Entropy</a:t>
            </a:r>
            <a:endParaRPr lang="zh-CN" altLang="en-US"/>
          </a:p>
        </p:txBody>
      </p:sp>
      <p:sp>
        <p:nvSpPr>
          <p:cNvPr id="27" name="灯片编号占位符 26"/>
          <p:cNvSpPr>
            <a:spLocks noGrp="1"/>
          </p:cNvSpPr>
          <p:nvPr>
            <p:ph type="sldNum" sz="quarter" idx="12"/>
          </p:nvPr>
        </p:nvSpPr>
        <p:spPr/>
        <p:txBody>
          <a:bodyPr/>
          <a:lstStyle/>
          <a:p>
            <a:fld id="{7B1650DA-4768-43E8-905D-F747C006784D}" type="slidenum">
              <a:rPr lang="zh-CN" altLang="en-US" smtClean="0"/>
              <a:pPr/>
              <a:t>15</a:t>
            </a:fld>
            <a:endParaRPr lang="zh-CN" altLang="en-US"/>
          </a:p>
        </p:txBody>
      </p:sp>
    </p:spTree>
    <p:extLst>
      <p:ext uri="{BB962C8B-B14F-4D97-AF65-F5344CB8AC3E}">
        <p14:creationId xmlns:p14="http://schemas.microsoft.com/office/powerpoint/2010/main" val="14361612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 fill="hold"/>
                                        <p:tgtEl>
                                          <p:spTgt spid="13"/>
                                        </p:tgtEl>
                                        <p:attrNameLst>
                                          <p:attrName>ppt_w</p:attrName>
                                        </p:attrNameLst>
                                      </p:cBhvr>
                                      <p:tavLst>
                                        <p:tav tm="0">
                                          <p:val>
                                            <p:fltVal val="0"/>
                                          </p:val>
                                        </p:tav>
                                        <p:tav tm="100000">
                                          <p:val>
                                            <p:strVal val="#ppt_w"/>
                                          </p:val>
                                        </p:tav>
                                      </p:tavLst>
                                    </p:anim>
                                    <p:anim calcmode="lin" valueType="num">
                                      <p:cBhvr>
                                        <p:cTn id="8" dur="200" fill="hold"/>
                                        <p:tgtEl>
                                          <p:spTgt spid="13"/>
                                        </p:tgtEl>
                                        <p:attrNameLst>
                                          <p:attrName>ppt_h</p:attrName>
                                        </p:attrNameLst>
                                      </p:cBhvr>
                                      <p:tavLst>
                                        <p:tav tm="0">
                                          <p:val>
                                            <p:fltVal val="0"/>
                                          </p:val>
                                        </p:tav>
                                        <p:tav tm="100000">
                                          <p:val>
                                            <p:strVal val="#ppt_h"/>
                                          </p:val>
                                        </p:tav>
                                      </p:tavLst>
                                    </p:anim>
                                    <p:animEffect transition="in" filter="fade">
                                      <p:cBhvr>
                                        <p:cTn id="9" dur="200"/>
                                        <p:tgtEl>
                                          <p:spTgt spid="13"/>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200"/>
                                        <p:tgtEl>
                                          <p:spTgt spid="15"/>
                                        </p:tgtEl>
                                      </p:cBhvr>
                                    </p:animEffect>
                                  </p:childTnLst>
                                </p:cTn>
                              </p:par>
                            </p:childTnLst>
                          </p:cTn>
                        </p:par>
                        <p:par>
                          <p:cTn id="14" fill="hold">
                            <p:stCondLst>
                              <p:cond delay="400"/>
                            </p:stCondLst>
                            <p:childTnLst>
                              <p:par>
                                <p:cTn id="15" presetID="12" presetClass="entr" presetSubtype="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ppt_x</p:attrName>
                                        </p:attrNameLst>
                                      </p:cBhvr>
                                      <p:tavLst>
                                        <p:tav tm="0">
                                          <p:val>
                                            <p:strVal val="#ppt_x+#ppt_w*1.125000"/>
                                          </p:val>
                                        </p:tav>
                                        <p:tav tm="100000">
                                          <p:val>
                                            <p:strVal val="#ppt_x"/>
                                          </p:val>
                                        </p:tav>
                                      </p:tavLst>
                                    </p:anim>
                                    <p:animEffect transition="in" filter="wipe(left)">
                                      <p:cBhvr>
                                        <p:cTn id="18" dur="500"/>
                                        <p:tgtEl>
                                          <p:spTgt spid="14"/>
                                        </p:tgtEl>
                                      </p:cBhvr>
                                    </p:animEffect>
                                  </p:childTnLst>
                                </p:cTn>
                              </p:par>
                            </p:childTnLst>
                          </p:cTn>
                        </p:par>
                        <p:par>
                          <p:cTn id="19" fill="hold">
                            <p:stCondLst>
                              <p:cond delay="900"/>
                            </p:stCondLst>
                            <p:childTnLst>
                              <p:par>
                                <p:cTn id="20" presetID="12" presetClass="entr" presetSubtype="2"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p:tgtEl>
                                          <p:spTgt spid="19"/>
                                        </p:tgtEl>
                                        <p:attrNameLst>
                                          <p:attrName>ppt_x</p:attrName>
                                        </p:attrNameLst>
                                      </p:cBhvr>
                                      <p:tavLst>
                                        <p:tav tm="0">
                                          <p:val>
                                            <p:strVal val="#ppt_x+#ppt_w*1.125000"/>
                                          </p:val>
                                        </p:tav>
                                        <p:tav tm="100000">
                                          <p:val>
                                            <p:strVal val="#ppt_x"/>
                                          </p:val>
                                        </p:tav>
                                      </p:tavLst>
                                    </p:anim>
                                    <p:animEffect transition="in" filter="wipe(left)">
                                      <p:cBhvr>
                                        <p:cTn id="23" dur="500"/>
                                        <p:tgtEl>
                                          <p:spTgt spid="19"/>
                                        </p:tgtEl>
                                      </p:cBhvr>
                                    </p:animEffect>
                                  </p:childTnLst>
                                </p:cTn>
                              </p:par>
                            </p:childTnLst>
                          </p:cTn>
                        </p:par>
                        <p:par>
                          <p:cTn id="24" fill="hold">
                            <p:stCondLst>
                              <p:cond delay="1400"/>
                            </p:stCondLst>
                            <p:childTnLst>
                              <p:par>
                                <p:cTn id="25" presetID="22" presetClass="entr" presetSubtype="8"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2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5607"/>
          <a:stretch/>
        </p:blipFill>
        <p:spPr bwMode="auto">
          <a:xfrm>
            <a:off x="0" y="3063275"/>
            <a:ext cx="1153615"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463103" y="3419612"/>
            <a:ext cx="4209888" cy="1323439"/>
          </a:xfrm>
          <a:prstGeom prst="rect">
            <a:avLst/>
          </a:prstGeom>
          <a:noFill/>
        </p:spPr>
        <p:txBody>
          <a:bodyPr wrap="square" rtlCol="0">
            <a:spAutoFit/>
          </a:bodyPr>
          <a:lstStyle/>
          <a:p>
            <a:r>
              <a:rPr lang="en-US" altLang="zh-CN" sz="8000" b="1" dirty="0">
                <a:solidFill>
                  <a:schemeClr val="bg1"/>
                </a:solidFill>
              </a:rPr>
              <a:t>P</a:t>
            </a:r>
            <a:r>
              <a:rPr lang="en-US" altLang="zh-CN" sz="8000" b="1" dirty="0">
                <a:solidFill>
                  <a:schemeClr val="tx1">
                    <a:lumMod val="75000"/>
                    <a:lumOff val="25000"/>
                  </a:schemeClr>
                </a:solidFill>
              </a:rPr>
              <a:t>art  3</a:t>
            </a:r>
            <a:endParaRPr lang="zh-CN" altLang="en-US" sz="8000" b="1" dirty="0">
              <a:solidFill>
                <a:schemeClr val="tx1">
                  <a:lumMod val="75000"/>
                  <a:lumOff val="25000"/>
                </a:schemeClr>
              </a:solidFill>
            </a:endParaRPr>
          </a:p>
        </p:txBody>
      </p:sp>
      <p:sp>
        <p:nvSpPr>
          <p:cNvPr id="25" name="椭圆 24"/>
          <p:cNvSpPr/>
          <p:nvPr/>
        </p:nvSpPr>
        <p:spPr>
          <a:xfrm>
            <a:off x="1064650" y="4653050"/>
            <a:ext cx="362035" cy="362035"/>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10410" y="5076263"/>
            <a:ext cx="234119" cy="234119"/>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29431" y="5285553"/>
            <a:ext cx="175490" cy="175490"/>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95536" y="5411620"/>
            <a:ext cx="110176" cy="110176"/>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页脚占位符 3"/>
          <p:cNvSpPr>
            <a:spLocks noGrp="1"/>
          </p:cNvSpPr>
          <p:nvPr>
            <p:ph type="ftr" sz="quarter" idx="11"/>
          </p:nvPr>
        </p:nvSpPr>
        <p:spPr/>
        <p:txBody>
          <a:bodyPr/>
          <a:lstStyle/>
          <a:p>
            <a:r>
              <a:rPr lang="en-US" altLang="zh-CN"/>
              <a:t>Markov Models and Maximum Entropy</a:t>
            </a:r>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pPr/>
              <a:t>16</a:t>
            </a:fld>
            <a:endParaRPr lang="zh-CN" altLang="en-US"/>
          </a:p>
        </p:txBody>
      </p:sp>
      <p:sp>
        <p:nvSpPr>
          <p:cNvPr id="23" name="TextBox 21"/>
          <p:cNvSpPr txBox="1"/>
          <p:nvPr/>
        </p:nvSpPr>
        <p:spPr>
          <a:xfrm>
            <a:off x="3124200" y="659526"/>
            <a:ext cx="3125327" cy="1015663"/>
          </a:xfrm>
          <a:prstGeom prst="rect">
            <a:avLst/>
          </a:prstGeom>
          <a:noFill/>
        </p:spPr>
        <p:txBody>
          <a:bodyPr wrap="square" rtlCol="0">
            <a:spAutoFit/>
          </a:bodyPr>
          <a:lstStyle/>
          <a:p>
            <a:r>
              <a:rPr lang="en-US" altLang="zh-CN" sz="6000" b="1" dirty="0">
                <a:solidFill>
                  <a:schemeClr val="tx1">
                    <a:lumMod val="75000"/>
                    <a:lumOff val="25000"/>
                  </a:schemeClr>
                </a:solidFill>
              </a:rPr>
              <a:t>MEMMs</a:t>
            </a:r>
          </a:p>
        </p:txBody>
      </p:sp>
      <p:grpSp>
        <p:nvGrpSpPr>
          <p:cNvPr id="24" name="组合 23"/>
          <p:cNvGrpSpPr/>
          <p:nvPr/>
        </p:nvGrpSpPr>
        <p:grpSpPr>
          <a:xfrm>
            <a:off x="225358" y="265212"/>
            <a:ext cx="4274634" cy="414386"/>
            <a:chOff x="225358" y="265212"/>
            <a:chExt cx="4274634" cy="414386"/>
          </a:xfrm>
        </p:grpSpPr>
        <p:sp>
          <p:nvSpPr>
            <p:cNvPr id="26" name="TextBox 5"/>
            <p:cNvSpPr txBox="1"/>
            <p:nvPr/>
          </p:nvSpPr>
          <p:spPr>
            <a:xfrm>
              <a:off x="2927483" y="365458"/>
              <a:ext cx="1572509" cy="253916"/>
            </a:xfrm>
            <a:prstGeom prst="rect">
              <a:avLst/>
            </a:prstGeom>
            <a:noFill/>
          </p:spPr>
          <p:txBody>
            <a:bodyPr wrap="square" rtlCol="0">
              <a:spAutoFit/>
            </a:bodyPr>
            <a:lstStyle/>
            <a:p>
              <a:endParaRPr lang="zh-CN" altLang="en-US" sz="1050" b="1" dirty="0">
                <a:solidFill>
                  <a:schemeClr val="tx1">
                    <a:lumMod val="75000"/>
                    <a:lumOff val="25000"/>
                  </a:schemeClr>
                </a:solidFill>
              </a:endParaRP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grpSp>
      <p:sp>
        <p:nvSpPr>
          <p:cNvPr id="2" name="文本框 1"/>
          <p:cNvSpPr txBox="1"/>
          <p:nvPr/>
        </p:nvSpPr>
        <p:spPr>
          <a:xfrm>
            <a:off x="980535" y="2010711"/>
            <a:ext cx="7182929" cy="1200329"/>
          </a:xfrm>
          <a:prstGeom prst="rect">
            <a:avLst/>
          </a:prstGeom>
          <a:noFill/>
        </p:spPr>
        <p:txBody>
          <a:bodyPr wrap="square" rtlCol="0">
            <a:spAutoFit/>
          </a:bodyPr>
          <a:lstStyle/>
          <a:p>
            <a:pPr algn="ctr"/>
            <a:r>
              <a:rPr lang="en-US" altLang="zh-CN" sz="2400" b="1" dirty="0">
                <a:solidFill>
                  <a:schemeClr val="bg1">
                    <a:lumMod val="50000"/>
                  </a:schemeClr>
                </a:solidFill>
              </a:rPr>
              <a:t>2000-ICML</a:t>
            </a:r>
          </a:p>
          <a:p>
            <a:pPr algn="ctr"/>
            <a:r>
              <a:rPr lang="en-US" altLang="zh-CN" sz="2400" b="1" dirty="0">
                <a:solidFill>
                  <a:schemeClr val="tx1">
                    <a:lumMod val="75000"/>
                    <a:lumOff val="25000"/>
                  </a:schemeClr>
                </a:solidFill>
              </a:rPr>
              <a:t>Maximum Entropy Markov Models for Information Extraction and Segmentation</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151324235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5358" y="265212"/>
            <a:ext cx="5335210" cy="414386"/>
            <a:chOff x="225358" y="265212"/>
            <a:chExt cx="5335210" cy="414386"/>
          </a:xfrm>
        </p:grpSpPr>
        <p:sp>
          <p:nvSpPr>
            <p:cNvPr id="4" name="TextBox 5"/>
            <p:cNvSpPr txBox="1"/>
            <p:nvPr/>
          </p:nvSpPr>
          <p:spPr>
            <a:xfrm>
              <a:off x="3988059" y="347017"/>
              <a:ext cx="1572509" cy="253916"/>
            </a:xfrm>
            <a:prstGeom prst="rect">
              <a:avLst/>
            </a:prstGeom>
            <a:noFill/>
          </p:spPr>
          <p:txBody>
            <a:bodyPr wrap="square" rtlCol="0">
              <a:spAutoFit/>
            </a:bodyPr>
            <a:lstStyle/>
            <a:p>
              <a:r>
                <a:rPr lang="en-US" altLang="zh-CN" sz="1050" b="1" dirty="0">
                  <a:solidFill>
                    <a:schemeClr val="tx1">
                      <a:lumMod val="75000"/>
                      <a:lumOff val="25000"/>
                    </a:schemeClr>
                  </a:solidFill>
                </a:rPr>
                <a:t>Introduction</a:t>
              </a:r>
              <a:endParaRPr lang="zh-CN" altLang="en-US" sz="1050" b="1" dirty="0">
                <a:solidFill>
                  <a:schemeClr val="tx1">
                    <a:lumMod val="75000"/>
                    <a:lumOff val="25000"/>
                  </a:schemeClr>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6" name="文本框 5"/>
            <p:cNvSpPr txBox="1"/>
            <p:nvPr/>
          </p:nvSpPr>
          <p:spPr>
            <a:xfrm>
              <a:off x="611560" y="273215"/>
              <a:ext cx="3600400" cy="369332"/>
            </a:xfrm>
            <a:prstGeom prst="rect">
              <a:avLst/>
            </a:prstGeom>
            <a:noFill/>
          </p:spPr>
          <p:txBody>
            <a:bodyPr wrap="square" rtlCol="0">
              <a:spAutoFit/>
            </a:bodyPr>
            <a:lstStyle/>
            <a:p>
              <a:r>
                <a:rPr lang="en-US" altLang="zh-CN" dirty="0"/>
                <a:t>Maximum Entropy Markov Models</a:t>
              </a:r>
              <a:endParaRPr lang="zh-CN" altLang="en-US" dirty="0"/>
            </a:p>
          </p:txBody>
        </p:sp>
      </p:grpSp>
      <p:sp>
        <p:nvSpPr>
          <p:cNvPr id="7" name="椭圆 6"/>
          <p:cNvSpPr/>
          <p:nvPr/>
        </p:nvSpPr>
        <p:spPr>
          <a:xfrm>
            <a:off x="7619542" y="337220"/>
            <a:ext cx="310890" cy="31089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52869" y="347017"/>
            <a:ext cx="310890" cy="31089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后退或前一项 8">
            <a:hlinkClick r:id="" action="ppaction://hlinkshowjump?jump=previousslide" highlightClick="1"/>
          </p:cNvPr>
          <p:cNvSpPr/>
          <p:nvPr/>
        </p:nvSpPr>
        <p:spPr>
          <a:xfrm>
            <a:off x="7664318" y="410575"/>
            <a:ext cx="163682" cy="163682"/>
          </a:xfrm>
          <a:prstGeom prst="actionButtonBackPreviou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第一张 1044">
            <a:hlinkClick r:id="" action="ppaction://hlinkshowjump?jump=firstslide" highlightClick="1"/>
          </p:cNvPr>
          <p:cNvSpPr/>
          <p:nvPr/>
        </p:nvSpPr>
        <p:spPr>
          <a:xfrm>
            <a:off x="8100302" y="394450"/>
            <a:ext cx="216024" cy="216024"/>
          </a:xfrm>
          <a:prstGeom prst="actionButtonHom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弦形 10"/>
          <p:cNvSpPr/>
          <p:nvPr/>
        </p:nvSpPr>
        <p:spPr>
          <a:xfrm rot="1316491">
            <a:off x="8493150" y="2250721"/>
            <a:ext cx="1213559" cy="1213559"/>
          </a:xfrm>
          <a:prstGeom prst="chord">
            <a:avLst>
              <a:gd name="adj1" fmla="val 3786602"/>
              <a:gd name="adj2" fmla="val 15171629"/>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5305772"/>
            <a:ext cx="9144000" cy="409228"/>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5"/>
          <p:cNvSpPr txBox="1"/>
          <p:nvPr/>
        </p:nvSpPr>
        <p:spPr>
          <a:xfrm>
            <a:off x="675543" y="769268"/>
            <a:ext cx="2088232"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Two problems</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sp>
        <p:nvSpPr>
          <p:cNvPr id="14" name="TextBox 46"/>
          <p:cNvSpPr txBox="1"/>
          <p:nvPr/>
        </p:nvSpPr>
        <p:spPr>
          <a:xfrm>
            <a:off x="1028090" y="1273324"/>
            <a:ext cx="5776158" cy="646331"/>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t>the observation probabilities are typically represented as a multinomial distribution over a discrete, finite vocabulary of words</a:t>
            </a:r>
          </a:p>
          <a:p>
            <a:pPr marL="171450" indent="-171450">
              <a:buFont typeface="Arial" panose="020B0604020202020204" pitchFamily="34" charset="0"/>
              <a:buChar char="•"/>
            </a:pPr>
            <a:r>
              <a:rPr lang="en-US" altLang="zh-CN" sz="1200" dirty="0"/>
              <a:t>in some applications the set of all possible observations is not reasonably enumerable</a:t>
            </a:r>
            <a:endParaRPr lang="zh-CN" altLang="en-US" sz="1200" dirty="0"/>
          </a:p>
        </p:txBody>
      </p:sp>
      <p:cxnSp>
        <p:nvCxnSpPr>
          <p:cNvPr id="15" name="直接连接符 14"/>
          <p:cNvCxnSpPr/>
          <p:nvPr/>
        </p:nvCxnSpPr>
        <p:spPr>
          <a:xfrm flipV="1">
            <a:off x="719110" y="1127157"/>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燕尾形 1041"/>
          <p:cNvSpPr/>
          <p:nvPr/>
        </p:nvSpPr>
        <p:spPr>
          <a:xfrm>
            <a:off x="8815673" y="2699195"/>
            <a:ext cx="172629" cy="288032"/>
          </a:xfrm>
          <a:prstGeom prst="chevron">
            <a:avLst>
              <a:gd name="adj" fmla="val 75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页脚占位符 1"/>
          <p:cNvSpPr>
            <a:spLocks noGrp="1"/>
          </p:cNvSpPr>
          <p:nvPr>
            <p:ph type="ftr" sz="quarter" idx="11"/>
          </p:nvPr>
        </p:nvSpPr>
        <p:spPr/>
        <p:txBody>
          <a:bodyPr/>
          <a:lstStyle/>
          <a:p>
            <a:r>
              <a:rPr lang="en-US" altLang="zh-CN"/>
              <a:t>Markov Models and Maximum Entropy</a:t>
            </a:r>
            <a:endParaRPr lang="zh-CN" altLang="en-US"/>
          </a:p>
        </p:txBody>
      </p:sp>
      <p:sp>
        <p:nvSpPr>
          <p:cNvPr id="17" name="灯片编号占位符 16"/>
          <p:cNvSpPr>
            <a:spLocks noGrp="1"/>
          </p:cNvSpPr>
          <p:nvPr>
            <p:ph type="sldNum" sz="quarter" idx="12"/>
          </p:nvPr>
        </p:nvSpPr>
        <p:spPr/>
        <p:txBody>
          <a:bodyPr/>
          <a:lstStyle/>
          <a:p>
            <a:fld id="{7B1650DA-4768-43E8-905D-F747C006784D}" type="slidenum">
              <a:rPr lang="zh-CN" altLang="en-US" smtClean="0"/>
              <a:pPr/>
              <a:t>17</a:t>
            </a:fld>
            <a:endParaRPr lang="zh-CN" altLang="en-US"/>
          </a:p>
        </p:txBody>
      </p:sp>
      <p:sp>
        <p:nvSpPr>
          <p:cNvPr id="18" name="椭圆 17"/>
          <p:cNvSpPr/>
          <p:nvPr/>
        </p:nvSpPr>
        <p:spPr>
          <a:xfrm>
            <a:off x="734382" y="1343670"/>
            <a:ext cx="217985" cy="217985"/>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3">
                    <a:lumMod val="50000"/>
                  </a:schemeClr>
                </a:solidFill>
              </a:rPr>
              <a:t>1</a:t>
            </a:r>
            <a:endParaRPr lang="zh-CN" altLang="en-US" dirty="0">
              <a:solidFill>
                <a:schemeClr val="accent3">
                  <a:lumMod val="50000"/>
                </a:schemeClr>
              </a:solidFill>
            </a:endParaRPr>
          </a:p>
        </p:txBody>
      </p:sp>
      <p:sp>
        <p:nvSpPr>
          <p:cNvPr id="19" name="椭圆 18"/>
          <p:cNvSpPr/>
          <p:nvPr/>
        </p:nvSpPr>
        <p:spPr>
          <a:xfrm>
            <a:off x="683568" y="2497460"/>
            <a:ext cx="217985" cy="217985"/>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3">
                    <a:lumMod val="50000"/>
                  </a:schemeClr>
                </a:solidFill>
              </a:rPr>
              <a:t>2</a:t>
            </a:r>
            <a:endParaRPr lang="zh-CN" altLang="en-US" dirty="0">
              <a:solidFill>
                <a:schemeClr val="accent3">
                  <a:lumMod val="50000"/>
                </a:schemeClr>
              </a:solidFill>
            </a:endParaRPr>
          </a:p>
        </p:txBody>
      </p:sp>
      <p:sp>
        <p:nvSpPr>
          <p:cNvPr id="20" name="TextBox 46"/>
          <p:cNvSpPr txBox="1"/>
          <p:nvPr/>
        </p:nvSpPr>
        <p:spPr>
          <a:xfrm>
            <a:off x="1028090" y="2425452"/>
            <a:ext cx="5776158" cy="461665"/>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t>inappropriately uses a generative joint model in order to solve a conditional problem in which the observations are given</a:t>
            </a:r>
            <a:endParaRPr lang="zh-CN" altLang="en-US" sz="1200" dirty="0"/>
          </a:p>
        </p:txBody>
      </p:sp>
      <p:sp>
        <p:nvSpPr>
          <p:cNvPr id="21" name="矩形: 圆角 20"/>
          <p:cNvSpPr/>
          <p:nvPr/>
        </p:nvSpPr>
        <p:spPr>
          <a:xfrm>
            <a:off x="704229" y="3269925"/>
            <a:ext cx="756547" cy="233808"/>
          </a:xfrm>
          <a:prstGeom prst="roundRect">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This Paper</a:t>
            </a:r>
            <a:endParaRPr lang="zh-CN" altLang="en-US" sz="1000" dirty="0">
              <a:solidFill>
                <a:schemeClr val="tx1"/>
              </a:solidFill>
            </a:endParaRPr>
          </a:p>
        </p:txBody>
      </p:sp>
      <p:sp>
        <p:nvSpPr>
          <p:cNvPr id="22" name="TextBox 46"/>
          <p:cNvSpPr txBox="1"/>
          <p:nvPr/>
        </p:nvSpPr>
        <p:spPr>
          <a:xfrm>
            <a:off x="1028090" y="3647058"/>
            <a:ext cx="5776158" cy="646331"/>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t>move away from the generative, joint probability parameterization of HMMs to a conditional model that represents the probability of reaching a state given an observation and the previous state</a:t>
            </a:r>
            <a:endParaRPr lang="zh-CN" altLang="en-US" sz="1200" dirty="0"/>
          </a:p>
        </p:txBody>
      </p:sp>
      <p:pic>
        <p:nvPicPr>
          <p:cNvPr id="23" name="图片 22"/>
          <p:cNvPicPr>
            <a:picLocks noChangeAspect="1"/>
          </p:cNvPicPr>
          <p:nvPr/>
        </p:nvPicPr>
        <p:blipFill>
          <a:blip r:embed="rId4"/>
          <a:stretch>
            <a:fillRect/>
          </a:stretch>
        </p:blipFill>
        <p:spPr>
          <a:xfrm>
            <a:off x="6199795" y="3910239"/>
            <a:ext cx="2839494" cy="1316493"/>
          </a:xfrm>
          <a:prstGeom prst="rect">
            <a:avLst/>
          </a:prstGeom>
        </p:spPr>
      </p:pic>
    </p:spTree>
    <p:extLst>
      <p:ext uri="{BB962C8B-B14F-4D97-AF65-F5344CB8AC3E}">
        <p14:creationId xmlns:p14="http://schemas.microsoft.com/office/powerpoint/2010/main" val="20347730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 fill="hold"/>
                                        <p:tgtEl>
                                          <p:spTgt spid="13"/>
                                        </p:tgtEl>
                                        <p:attrNameLst>
                                          <p:attrName>ppt_w</p:attrName>
                                        </p:attrNameLst>
                                      </p:cBhvr>
                                      <p:tavLst>
                                        <p:tav tm="0">
                                          <p:val>
                                            <p:fltVal val="0"/>
                                          </p:val>
                                        </p:tav>
                                        <p:tav tm="100000">
                                          <p:val>
                                            <p:strVal val="#ppt_w"/>
                                          </p:val>
                                        </p:tav>
                                      </p:tavLst>
                                    </p:anim>
                                    <p:anim calcmode="lin" valueType="num">
                                      <p:cBhvr>
                                        <p:cTn id="8" dur="200" fill="hold"/>
                                        <p:tgtEl>
                                          <p:spTgt spid="13"/>
                                        </p:tgtEl>
                                        <p:attrNameLst>
                                          <p:attrName>ppt_h</p:attrName>
                                        </p:attrNameLst>
                                      </p:cBhvr>
                                      <p:tavLst>
                                        <p:tav tm="0">
                                          <p:val>
                                            <p:fltVal val="0"/>
                                          </p:val>
                                        </p:tav>
                                        <p:tav tm="100000">
                                          <p:val>
                                            <p:strVal val="#ppt_h"/>
                                          </p:val>
                                        </p:tav>
                                      </p:tavLst>
                                    </p:anim>
                                    <p:animEffect transition="in" filter="fade">
                                      <p:cBhvr>
                                        <p:cTn id="9" dur="200"/>
                                        <p:tgtEl>
                                          <p:spTgt spid="13"/>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200"/>
                                        <p:tgtEl>
                                          <p:spTgt spid="15"/>
                                        </p:tgtEl>
                                      </p:cBhvr>
                                    </p:animEffect>
                                  </p:childTnLst>
                                </p:cTn>
                              </p:par>
                            </p:childTnLst>
                          </p:cTn>
                        </p:par>
                        <p:par>
                          <p:cTn id="14" fill="hold">
                            <p:stCondLst>
                              <p:cond delay="400"/>
                            </p:stCondLst>
                            <p:childTnLst>
                              <p:par>
                                <p:cTn id="15" presetID="12" presetClass="entr" presetSubtype="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ppt_x</p:attrName>
                                        </p:attrNameLst>
                                      </p:cBhvr>
                                      <p:tavLst>
                                        <p:tav tm="0">
                                          <p:val>
                                            <p:strVal val="#ppt_x+#ppt_w*1.125000"/>
                                          </p:val>
                                        </p:tav>
                                        <p:tav tm="100000">
                                          <p:val>
                                            <p:strVal val="#ppt_x"/>
                                          </p:val>
                                        </p:tav>
                                      </p:tavLst>
                                    </p:anim>
                                    <p:animEffect transition="in" filter="wipe(left)">
                                      <p:cBhvr>
                                        <p:cTn id="18" dur="500"/>
                                        <p:tgtEl>
                                          <p:spTgt spid="14"/>
                                        </p:tgtEl>
                                      </p:cBhvr>
                                    </p:animEffect>
                                  </p:childTnLst>
                                </p:cTn>
                              </p:par>
                            </p:childTnLst>
                          </p:cTn>
                        </p:par>
                        <p:par>
                          <p:cTn id="19" fill="hold">
                            <p:stCondLst>
                              <p:cond delay="900"/>
                            </p:stCondLst>
                            <p:childTnLst>
                              <p:par>
                                <p:cTn id="20" presetID="12" presetClass="entr" presetSubtype="2"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p:tgtEl>
                                          <p:spTgt spid="20"/>
                                        </p:tgtEl>
                                        <p:attrNameLst>
                                          <p:attrName>ppt_x</p:attrName>
                                        </p:attrNameLst>
                                      </p:cBhvr>
                                      <p:tavLst>
                                        <p:tav tm="0">
                                          <p:val>
                                            <p:strVal val="#ppt_x+#ppt_w*1.125000"/>
                                          </p:val>
                                        </p:tav>
                                        <p:tav tm="100000">
                                          <p:val>
                                            <p:strVal val="#ppt_x"/>
                                          </p:val>
                                        </p:tav>
                                      </p:tavLst>
                                    </p:anim>
                                    <p:animEffect transition="in" filter="wipe(left)">
                                      <p:cBhvr>
                                        <p:cTn id="23" dur="500"/>
                                        <p:tgtEl>
                                          <p:spTgt spid="20"/>
                                        </p:tgtEl>
                                      </p:cBhvr>
                                    </p:animEffect>
                                  </p:childTnLst>
                                </p:cTn>
                              </p:par>
                            </p:childTnLst>
                          </p:cTn>
                        </p:par>
                        <p:par>
                          <p:cTn id="24" fill="hold">
                            <p:stCondLst>
                              <p:cond delay="1400"/>
                            </p:stCondLst>
                            <p:childTnLst>
                              <p:par>
                                <p:cTn id="25" presetID="12" presetClass="entr" presetSubtype="2"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p:tgtEl>
                                          <p:spTgt spid="22"/>
                                        </p:tgtEl>
                                        <p:attrNameLst>
                                          <p:attrName>ppt_x</p:attrName>
                                        </p:attrNameLst>
                                      </p:cBhvr>
                                      <p:tavLst>
                                        <p:tav tm="0">
                                          <p:val>
                                            <p:strVal val="#ppt_x+#ppt_w*1.125000"/>
                                          </p:val>
                                        </p:tav>
                                        <p:tav tm="100000">
                                          <p:val>
                                            <p:strVal val="#ppt_x"/>
                                          </p:val>
                                        </p:tav>
                                      </p:tavLst>
                                    </p:anim>
                                    <p:animEffect transition="in" filter="wipe(left)">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0"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619542" y="337220"/>
            <a:ext cx="310890" cy="31089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52869" y="347017"/>
            <a:ext cx="310890" cy="31089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后退或前一项 8">
            <a:hlinkClick r:id="" action="ppaction://hlinkshowjump?jump=previousslide" highlightClick="1"/>
          </p:cNvPr>
          <p:cNvSpPr/>
          <p:nvPr/>
        </p:nvSpPr>
        <p:spPr>
          <a:xfrm>
            <a:off x="7664318" y="410575"/>
            <a:ext cx="163682" cy="163682"/>
          </a:xfrm>
          <a:prstGeom prst="actionButtonBackPreviou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第一张 1044">
            <a:hlinkClick r:id="" action="ppaction://hlinkshowjump?jump=firstslide" highlightClick="1"/>
          </p:cNvPr>
          <p:cNvSpPr/>
          <p:nvPr/>
        </p:nvSpPr>
        <p:spPr>
          <a:xfrm>
            <a:off x="8100302" y="394450"/>
            <a:ext cx="216024" cy="216024"/>
          </a:xfrm>
          <a:prstGeom prst="actionButtonHom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弦形 10"/>
          <p:cNvSpPr/>
          <p:nvPr/>
        </p:nvSpPr>
        <p:spPr>
          <a:xfrm rot="1316491">
            <a:off x="8493150" y="2250721"/>
            <a:ext cx="1213559" cy="1213559"/>
          </a:xfrm>
          <a:prstGeom prst="chord">
            <a:avLst>
              <a:gd name="adj1" fmla="val 3786602"/>
              <a:gd name="adj2" fmla="val 15171629"/>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5305772"/>
            <a:ext cx="9144000" cy="409228"/>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5"/>
          <p:cNvSpPr txBox="1"/>
          <p:nvPr/>
        </p:nvSpPr>
        <p:spPr>
          <a:xfrm>
            <a:off x="675543" y="769268"/>
            <a:ext cx="2088232"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New Model</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sp>
        <p:nvSpPr>
          <p:cNvPr id="14" name="TextBox 46"/>
          <p:cNvSpPr txBox="1"/>
          <p:nvPr/>
        </p:nvSpPr>
        <p:spPr>
          <a:xfrm>
            <a:off x="654115" y="1203766"/>
            <a:ext cx="5624649" cy="276999"/>
          </a:xfrm>
          <a:prstGeom prst="rect">
            <a:avLst/>
          </a:prstGeom>
          <a:noFill/>
        </p:spPr>
        <p:txBody>
          <a:bodyPr wrap="square" rtlCol="0">
            <a:spAutoFit/>
          </a:bodyPr>
          <a:lstStyle/>
          <a:p>
            <a:r>
              <a:rPr lang="en-US" altLang="zh-CN" sz="1200" dirty="0">
                <a:solidFill>
                  <a:schemeClr val="tx1">
                    <a:lumMod val="50000"/>
                    <a:lumOff val="50000"/>
                  </a:schemeClr>
                </a:solidFill>
              </a:rPr>
              <a:t>HMM transition and observation functions are replaced by a single function</a:t>
            </a:r>
            <a:endParaRPr lang="zh-CN" altLang="en-US" sz="1200" dirty="0">
              <a:solidFill>
                <a:schemeClr val="tx1">
                  <a:lumMod val="50000"/>
                  <a:lumOff val="50000"/>
                </a:schemeClr>
              </a:solidFill>
            </a:endParaRPr>
          </a:p>
        </p:txBody>
      </p:sp>
      <p:cxnSp>
        <p:nvCxnSpPr>
          <p:cNvPr id="15" name="直接连接符 14"/>
          <p:cNvCxnSpPr/>
          <p:nvPr/>
        </p:nvCxnSpPr>
        <p:spPr>
          <a:xfrm flipV="1">
            <a:off x="719110" y="1127157"/>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燕尾形 1041"/>
          <p:cNvSpPr/>
          <p:nvPr/>
        </p:nvSpPr>
        <p:spPr>
          <a:xfrm>
            <a:off x="8815673" y="2699195"/>
            <a:ext cx="172629" cy="288032"/>
          </a:xfrm>
          <a:prstGeom prst="chevron">
            <a:avLst>
              <a:gd name="adj" fmla="val 75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页脚占位符 1"/>
          <p:cNvSpPr>
            <a:spLocks noGrp="1"/>
          </p:cNvSpPr>
          <p:nvPr>
            <p:ph type="ftr" sz="quarter" idx="11"/>
          </p:nvPr>
        </p:nvSpPr>
        <p:spPr/>
        <p:txBody>
          <a:bodyPr/>
          <a:lstStyle/>
          <a:p>
            <a:r>
              <a:rPr lang="en-US" altLang="zh-CN"/>
              <a:t>Markov Models and Maximum Entropy</a:t>
            </a:r>
            <a:endParaRPr lang="zh-CN" altLang="en-US"/>
          </a:p>
        </p:txBody>
      </p:sp>
      <p:sp>
        <p:nvSpPr>
          <p:cNvPr id="17" name="灯片编号占位符 16"/>
          <p:cNvSpPr>
            <a:spLocks noGrp="1"/>
          </p:cNvSpPr>
          <p:nvPr>
            <p:ph type="sldNum" sz="quarter" idx="12"/>
          </p:nvPr>
        </p:nvSpPr>
        <p:spPr/>
        <p:txBody>
          <a:bodyPr/>
          <a:lstStyle/>
          <a:p>
            <a:fld id="{7B1650DA-4768-43E8-905D-F747C006784D}" type="slidenum">
              <a:rPr lang="zh-CN" altLang="en-US" smtClean="0"/>
              <a:pPr/>
              <a:t>18</a:t>
            </a:fld>
            <a:endParaRPr lang="zh-CN" altLang="en-US"/>
          </a:p>
        </p:txBody>
      </p:sp>
      <p:grpSp>
        <p:nvGrpSpPr>
          <p:cNvPr id="18" name="组合 17"/>
          <p:cNvGrpSpPr/>
          <p:nvPr/>
        </p:nvGrpSpPr>
        <p:grpSpPr>
          <a:xfrm>
            <a:off x="225358" y="265212"/>
            <a:ext cx="5335210" cy="414386"/>
            <a:chOff x="225358" y="265212"/>
            <a:chExt cx="5335210" cy="414386"/>
          </a:xfrm>
        </p:grpSpPr>
        <p:sp>
          <p:nvSpPr>
            <p:cNvPr id="19" name="TextBox 5"/>
            <p:cNvSpPr txBox="1"/>
            <p:nvPr/>
          </p:nvSpPr>
          <p:spPr>
            <a:xfrm>
              <a:off x="3988059" y="347017"/>
              <a:ext cx="1572509" cy="253916"/>
            </a:xfrm>
            <a:prstGeom prst="rect">
              <a:avLst/>
            </a:prstGeom>
            <a:noFill/>
          </p:spPr>
          <p:txBody>
            <a:bodyPr wrap="square" rtlCol="0">
              <a:spAutoFit/>
            </a:bodyPr>
            <a:lstStyle/>
            <a:p>
              <a:r>
                <a:rPr lang="en-US" altLang="zh-CN" sz="1050" b="1" dirty="0">
                  <a:solidFill>
                    <a:schemeClr val="tx1">
                      <a:lumMod val="75000"/>
                      <a:lumOff val="25000"/>
                    </a:schemeClr>
                  </a:solidFill>
                </a:rPr>
                <a:t>Method</a:t>
              </a:r>
              <a:endParaRPr lang="zh-CN" altLang="en-US" sz="1050" b="1" dirty="0">
                <a:solidFill>
                  <a:schemeClr val="tx1">
                    <a:lumMod val="75000"/>
                    <a:lumOff val="25000"/>
                  </a:schemeClr>
                </a:solidFill>
              </a:endParaRP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21" name="文本框 20"/>
            <p:cNvSpPr txBox="1"/>
            <p:nvPr/>
          </p:nvSpPr>
          <p:spPr>
            <a:xfrm>
              <a:off x="611560" y="273215"/>
              <a:ext cx="3600400" cy="369332"/>
            </a:xfrm>
            <a:prstGeom prst="rect">
              <a:avLst/>
            </a:prstGeom>
            <a:noFill/>
          </p:spPr>
          <p:txBody>
            <a:bodyPr wrap="square" rtlCol="0">
              <a:spAutoFit/>
            </a:bodyPr>
            <a:lstStyle/>
            <a:p>
              <a:r>
                <a:rPr lang="en-US" altLang="zh-CN" dirty="0"/>
                <a:t>Maximum Entropy Markov Models</a:t>
              </a:r>
              <a:endParaRPr lang="zh-CN" altLang="en-US" dirty="0"/>
            </a:p>
          </p:txBody>
        </p:sp>
      </p:grpSp>
      <mc:AlternateContent xmlns:mc="http://schemas.openxmlformats.org/markup-compatibility/2006" xmlns:a14="http://schemas.microsoft.com/office/drawing/2010/main">
        <mc:Choice Requires="a14">
          <p:sp>
            <p:nvSpPr>
              <p:cNvPr id="22" name="文本框 21"/>
              <p:cNvSpPr txBox="1"/>
              <p:nvPr/>
            </p:nvSpPr>
            <p:spPr>
              <a:xfrm>
                <a:off x="5560568" y="1233261"/>
                <a:ext cx="1624484" cy="2180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𝑠</m:t>
                          </m:r>
                        </m:e>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𝑠</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𝑜</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𝑃</m:t>
                          </m:r>
                        </m:e>
                        <m:sub>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𝑠</m:t>
                              </m:r>
                            </m:e>
                            <m:sup>
                              <m:r>
                                <a:rPr lang="en-US" altLang="zh-CN" sz="1400" b="0" i="1" smtClean="0">
                                  <a:latin typeface="Cambria Math" panose="02040503050406030204" pitchFamily="18" charset="0"/>
                                </a:rPr>
                                <m:t>′</m:t>
                              </m:r>
                            </m:sup>
                          </m:sSup>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𝑜</m:t>
                      </m:r>
                      <m:r>
                        <a:rPr lang="en-US" altLang="zh-CN" sz="1400" b="0" i="1" smtClean="0">
                          <a:latin typeface="Cambria Math" panose="02040503050406030204" pitchFamily="18" charset="0"/>
                        </a:rPr>
                        <m:t>)</m:t>
                      </m:r>
                    </m:oMath>
                  </m:oMathPara>
                </a14:m>
                <a:endParaRPr lang="zh-CN" altLang="en-US" sz="1400" dirty="0"/>
              </a:p>
            </p:txBody>
          </p:sp>
        </mc:Choice>
        <mc:Fallback xmlns="">
          <p:sp>
            <p:nvSpPr>
              <p:cNvPr id="22" name="文本框 21"/>
              <p:cNvSpPr txBox="1">
                <a:spLocks noRot="1" noChangeAspect="1" noMove="1" noResize="1" noEditPoints="1" noAdjustHandles="1" noChangeArrowheads="1" noChangeShapeType="1" noTextEdit="1"/>
              </p:cNvSpPr>
              <p:nvPr/>
            </p:nvSpPr>
            <p:spPr>
              <a:xfrm>
                <a:off x="5560568" y="1233261"/>
                <a:ext cx="1624484" cy="218008"/>
              </a:xfrm>
              <a:prstGeom prst="rect">
                <a:avLst/>
              </a:prstGeom>
              <a:blipFill>
                <a:blip r:embed="rId4"/>
                <a:stretch>
                  <a:fillRect l="-1873" r="-3371" b="-33333"/>
                </a:stretch>
              </a:blipFill>
            </p:spPr>
            <p:txBody>
              <a:bodyPr/>
              <a:lstStyle/>
              <a:p>
                <a:r>
                  <a:rPr lang="zh-CN" altLang="en-US">
                    <a:noFill/>
                  </a:rPr>
                  <a:t> </a:t>
                </a:r>
              </a:p>
            </p:txBody>
          </p:sp>
        </mc:Fallback>
      </mc:AlternateContent>
      <p:sp>
        <p:nvSpPr>
          <p:cNvPr id="23" name="TextBox 46"/>
          <p:cNvSpPr txBox="1"/>
          <p:nvPr/>
        </p:nvSpPr>
        <p:spPr>
          <a:xfrm>
            <a:off x="687594" y="1583190"/>
            <a:ext cx="4532478" cy="276999"/>
          </a:xfrm>
          <a:prstGeom prst="rect">
            <a:avLst/>
          </a:prstGeom>
          <a:noFill/>
        </p:spPr>
        <p:txBody>
          <a:bodyPr wrap="square" rtlCol="0">
            <a:spAutoFit/>
          </a:bodyPr>
          <a:lstStyle/>
          <a:p>
            <a:r>
              <a:rPr lang="en-US" altLang="zh-CN" sz="1200" dirty="0">
                <a:solidFill>
                  <a:schemeClr val="tx1">
                    <a:lumMod val="50000"/>
                    <a:lumOff val="50000"/>
                  </a:schemeClr>
                </a:solidFill>
              </a:rPr>
              <a:t>Viterbi Step:</a:t>
            </a:r>
            <a:endParaRPr lang="zh-CN" altLang="en-US" sz="12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24" name="文本框 23"/>
              <p:cNvSpPr txBox="1"/>
              <p:nvPr/>
            </p:nvSpPr>
            <p:spPr>
              <a:xfrm>
                <a:off x="721926" y="1869002"/>
                <a:ext cx="6589881" cy="530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𝛼</m:t>
                          </m:r>
                        </m:e>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𝑠</m:t>
                          </m:r>
                        </m:e>
                      </m:d>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sSup>
                            <m:sSupPr>
                              <m:ctrlPr>
                                <a:rPr lang="en-US" altLang="zh-CN" sz="1400" b="0" i="1" smtClean="0">
                                  <a:latin typeface="Cambria Math" panose="02040503050406030204" pitchFamily="18" charset="0"/>
                                </a:rPr>
                              </m:ctrlPr>
                            </m:sSupPr>
                            <m:e>
                              <m:r>
                                <m:rPr>
                                  <m:brk m:alnAt="7"/>
                                </m:rPr>
                                <a:rPr lang="en-US" altLang="zh-CN" sz="1400" b="0" i="1" smtClean="0">
                                  <a:latin typeface="Cambria Math" panose="02040503050406030204" pitchFamily="18" charset="0"/>
                                </a:rPr>
                                <m:t>𝑠</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𝑆</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𝛼</m:t>
                              </m:r>
                            </m:e>
                            <m:sub>
                              <m:r>
                                <a:rPr lang="en-US" altLang="zh-CN" sz="1400" b="0" i="1" smtClean="0">
                                  <a:latin typeface="Cambria Math" panose="02040503050406030204" pitchFamily="18" charset="0"/>
                                </a:rPr>
                                <m:t>𝑡</m:t>
                              </m:r>
                            </m:sub>
                          </m:sSub>
                          <m:d>
                            <m:dPr>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𝑠</m:t>
                                  </m:r>
                                </m:e>
                                <m:sup>
                                  <m:r>
                                    <a:rPr lang="en-US" altLang="zh-CN" sz="1400" b="0" i="1" smtClean="0">
                                      <a:latin typeface="Cambria Math" panose="02040503050406030204" pitchFamily="18" charset="0"/>
                                    </a:rPr>
                                    <m:t>′</m:t>
                                  </m:r>
                                </m:sup>
                              </m:sSup>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𝑠</m:t>
                              </m:r>
                            </m:e>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𝑠</m:t>
                                  </m:r>
                                </m:e>
                                <m:sup>
                                  <m:r>
                                    <a:rPr lang="en-US" altLang="zh-CN" sz="1400" b="0" i="1" smtClean="0">
                                      <a:latin typeface="Cambria Math" panose="02040503050406030204" pitchFamily="18" charset="0"/>
                                    </a:rPr>
                                    <m:t>′</m:t>
                                  </m:r>
                                </m:sup>
                              </m:sSup>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𝑃</m:t>
                          </m:r>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𝑜</m:t>
                              </m:r>
                            </m:e>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m:t>
                          </m:r>
                        </m:e>
                      </m:nary>
                      <m:r>
                        <a:rPr lang="en-US" altLang="zh-CN" sz="1400" b="0" i="1" smtClean="0">
                          <a:latin typeface="Cambria Math" panose="02040503050406030204" pitchFamily="18" charset="0"/>
                        </a:rPr>
                        <m:t> </m:t>
                      </m:r>
                      <m:r>
                        <a:rPr lang="en-US" altLang="zh-CN" sz="1400" i="1">
                          <a:latin typeface="Cambria Math" panose="02040503050406030204" pitchFamily="18" charset="0"/>
                          <a:ea typeface="Cambria Math" panose="02040503050406030204" pitchFamily="18" charset="0"/>
                        </a:rPr>
                        <m:t>−</m:t>
                      </m:r>
                      <m:r>
                        <a:rPr lang="en-US" altLang="zh-CN" sz="140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𝛼</m:t>
                          </m:r>
                        </m:e>
                        <m:sub>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1</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𝑠</m:t>
                          </m:r>
                        </m:e>
                      </m:d>
                      <m:r>
                        <a:rPr lang="en-US" altLang="zh-CN" sz="1400" i="1">
                          <a:latin typeface="Cambria Math" panose="02040503050406030204" pitchFamily="18" charset="0"/>
                        </a:rPr>
                        <m:t>=</m:t>
                      </m:r>
                      <m:nary>
                        <m:naryPr>
                          <m:chr m:val="∑"/>
                          <m:supHide m:val="on"/>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7"/>
                                </m:rPr>
                                <a:rPr lang="en-US" altLang="zh-CN" sz="1400" i="1">
                                  <a:latin typeface="Cambria Math" panose="02040503050406030204" pitchFamily="18" charset="0"/>
                                </a:rPr>
                                <m:t>𝑠</m:t>
                              </m:r>
                            </m:e>
                            <m:sup>
                              <m:r>
                                <a:rPr lang="en-US" altLang="zh-CN" sz="1400" i="1">
                                  <a:latin typeface="Cambria Math" panose="02040503050406030204" pitchFamily="18" charset="0"/>
                                </a:rPr>
                                <m:t>′</m:t>
                              </m:r>
                            </m:sup>
                          </m:sSup>
                          <m:r>
                            <a:rPr lang="en-US" altLang="zh-CN" sz="1400" i="1">
                              <a:latin typeface="Cambria Math" panose="02040503050406030204" pitchFamily="18" charset="0"/>
                            </a:rPr>
                            <m:t>∈</m:t>
                          </m:r>
                          <m:r>
                            <a:rPr lang="en-US" altLang="zh-CN" sz="1400" i="1">
                              <a:latin typeface="Cambria Math" panose="02040503050406030204" pitchFamily="18" charset="0"/>
                            </a:rPr>
                            <m:t>𝑆</m:t>
                          </m:r>
                        </m:sub>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𝛼</m:t>
                              </m:r>
                            </m:e>
                            <m:sub>
                              <m:r>
                                <a:rPr lang="en-US" altLang="zh-CN" sz="1400" i="1">
                                  <a:latin typeface="Cambria Math" panose="02040503050406030204" pitchFamily="18" charset="0"/>
                                </a:rPr>
                                <m:t>𝑡</m:t>
                              </m:r>
                            </m:sub>
                          </m:sSub>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𝑠</m:t>
                                  </m:r>
                                </m:e>
                                <m:sup>
                                  <m:r>
                                    <a:rPr lang="en-US" altLang="zh-CN" sz="1400" i="1">
                                      <a:latin typeface="Cambria Math" panose="02040503050406030204" pitchFamily="18" charset="0"/>
                                    </a:rPr>
                                    <m:t>′</m:t>
                                  </m:r>
                                </m:sup>
                              </m:sSup>
                            </m:e>
                          </m:d>
                          <m:r>
                            <a:rPr lang="en-US" altLang="zh-CN" sz="1400" i="1">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i="1">
                                  <a:latin typeface="Cambria Math" panose="02040503050406030204" pitchFamily="18" charset="0"/>
                                </a:rPr>
                                <m:t>𝑃</m:t>
                              </m:r>
                            </m:e>
                            <m:sub>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𝑠</m:t>
                                  </m:r>
                                </m:e>
                                <m:sup>
                                  <m:r>
                                    <a:rPr lang="en-US" altLang="zh-CN" sz="1400" b="0" i="1" smtClean="0">
                                      <a:latin typeface="Cambria Math" panose="02040503050406030204" pitchFamily="18" charset="0"/>
                                    </a:rPr>
                                    <m:t>′</m:t>
                                  </m:r>
                                </m:sup>
                              </m:sSup>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𝑠</m:t>
                              </m:r>
                            </m:e>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𝑜</m:t>
                                  </m:r>
                                </m:e>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sub>
                              </m:sSub>
                            </m:e>
                          </m:d>
                        </m:e>
                      </m:nary>
                    </m:oMath>
                  </m:oMathPara>
                </a14:m>
                <a:endParaRPr lang="zh-CN" altLang="en-US" sz="1400" dirty="0"/>
              </a:p>
            </p:txBody>
          </p:sp>
        </mc:Choice>
        <mc:Fallback xmlns="">
          <p:sp>
            <p:nvSpPr>
              <p:cNvPr id="24" name="文本框 23"/>
              <p:cNvSpPr txBox="1">
                <a:spLocks noRot="1" noChangeAspect="1" noMove="1" noResize="1" noEditPoints="1" noAdjustHandles="1" noChangeArrowheads="1" noChangeShapeType="1" noTextEdit="1"/>
              </p:cNvSpPr>
              <p:nvPr/>
            </p:nvSpPr>
            <p:spPr>
              <a:xfrm>
                <a:off x="721926" y="1869002"/>
                <a:ext cx="6589881" cy="530338"/>
              </a:xfrm>
              <a:prstGeom prst="rect">
                <a:avLst/>
              </a:prstGeom>
              <a:blipFill>
                <a:blip r:embed="rId5"/>
                <a:stretch>
                  <a:fillRect t="-143678" b="-200000"/>
                </a:stretch>
              </a:blipFill>
            </p:spPr>
            <p:txBody>
              <a:bodyPr/>
              <a:lstStyle/>
              <a:p>
                <a:r>
                  <a:rPr lang="zh-CN" altLang="en-US">
                    <a:noFill/>
                  </a:rPr>
                  <a:t> </a:t>
                </a:r>
              </a:p>
            </p:txBody>
          </p:sp>
        </mc:Fallback>
      </mc:AlternateContent>
      <p:sp>
        <p:nvSpPr>
          <p:cNvPr id="25" name="TextBox 45"/>
          <p:cNvSpPr txBox="1"/>
          <p:nvPr/>
        </p:nvSpPr>
        <p:spPr>
          <a:xfrm>
            <a:off x="654114" y="2479800"/>
            <a:ext cx="3701861"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An Exponential Model for Transitions</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26" name="直接连接符 25"/>
          <p:cNvCxnSpPr/>
          <p:nvPr/>
        </p:nvCxnSpPr>
        <p:spPr>
          <a:xfrm flipV="1">
            <a:off x="725556" y="2785492"/>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p:cNvSpPr txBox="1"/>
              <p:nvPr/>
            </p:nvSpPr>
            <p:spPr>
              <a:xfrm>
                <a:off x="683568" y="2880642"/>
                <a:ext cx="5358612"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solidFill>
                      <a:schemeClr val="tx1">
                        <a:lumMod val="50000"/>
                        <a:lumOff val="50000"/>
                      </a:schemeClr>
                    </a:solidFill>
                  </a:rPr>
                  <a:t> n binary feature</a:t>
                </a:r>
              </a:p>
              <a:p>
                <a:pPr marL="285750" indent="-285750">
                  <a:buFont typeface="Arial" panose="020B0604020202020204" pitchFamily="34" charset="0"/>
                  <a:buChar char="•"/>
                </a:pPr>
                <a:r>
                  <a:rPr lang="en-US" altLang="zh-CN" sz="1200" dirty="0">
                    <a:solidFill>
                      <a:schemeClr val="tx1">
                        <a:lumMod val="50000"/>
                        <a:lumOff val="50000"/>
                      </a:schemeClr>
                    </a:solidFill>
                  </a:rPr>
                  <a:t> for specific </a:t>
                </a:r>
                <a14:m>
                  <m:oMath xmlns:m="http://schemas.openxmlformats.org/officeDocument/2006/math">
                    <m:r>
                      <a:rPr lang="en-US" altLang="zh-CN" sz="1200" b="0" i="1" smtClean="0">
                        <a:solidFill>
                          <a:schemeClr val="tx1">
                            <a:lumMod val="50000"/>
                            <a:lumOff val="50000"/>
                          </a:schemeClr>
                        </a:solidFill>
                        <a:latin typeface="Cambria Math" panose="02040503050406030204" pitchFamily="18" charset="0"/>
                      </a:rPr>
                      <m:t>𝑠</m:t>
                    </m:r>
                    <m:r>
                      <a:rPr lang="en-US" altLang="zh-CN" sz="1200" b="0" i="1" smtClean="0">
                        <a:solidFill>
                          <a:schemeClr val="tx1">
                            <a:lumMod val="50000"/>
                            <a:lumOff val="50000"/>
                          </a:schemeClr>
                        </a:solidFill>
                        <a:latin typeface="Cambria Math" panose="02040503050406030204" pitchFamily="18" charset="0"/>
                      </a:rPr>
                      <m:t>′</m:t>
                    </m:r>
                  </m:oMath>
                </a14:m>
                <a:r>
                  <a:rPr lang="en-US" altLang="zh-CN" sz="1200" dirty="0">
                    <a:solidFill>
                      <a:schemeClr val="tx1">
                        <a:lumMod val="50000"/>
                        <a:lumOff val="50000"/>
                      </a:schemeClr>
                    </a:solidFill>
                  </a:rPr>
                  <a:t>, each feature a gives a function </a:t>
                </a:r>
                <a14:m>
                  <m:oMath xmlns:m="http://schemas.openxmlformats.org/officeDocument/2006/math">
                    <m:sSub>
                      <m:sSubPr>
                        <m:ctrlPr>
                          <a:rPr lang="en-US" altLang="zh-CN" sz="1200" b="0" i="1" smtClean="0">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𝑓</m:t>
                        </m:r>
                      </m:e>
                      <m:sub>
                        <m:r>
                          <a:rPr lang="en-US" altLang="zh-CN" sz="1200" b="0" i="1" smtClean="0">
                            <a:solidFill>
                              <a:schemeClr val="tx1"/>
                            </a:solidFill>
                            <a:latin typeface="Cambria Math" panose="02040503050406030204" pitchFamily="18" charset="0"/>
                          </a:rPr>
                          <m:t>𝑎</m:t>
                        </m:r>
                      </m:sub>
                    </m:sSub>
                    <m:d>
                      <m:dPr>
                        <m:ctrlPr>
                          <a:rPr lang="en-US" altLang="zh-CN" sz="1200" b="0" i="1" smtClean="0">
                            <a:solidFill>
                              <a:schemeClr val="tx1"/>
                            </a:solidFill>
                            <a:latin typeface="Cambria Math" panose="02040503050406030204" pitchFamily="18" charset="0"/>
                          </a:rPr>
                        </m:ctrlPr>
                      </m:dPr>
                      <m:e>
                        <m:r>
                          <a:rPr lang="en-US" altLang="zh-CN" sz="1200" b="0" i="1" smtClean="0">
                            <a:solidFill>
                              <a:schemeClr val="tx1"/>
                            </a:solidFill>
                            <a:latin typeface="Cambria Math" panose="02040503050406030204" pitchFamily="18" charset="0"/>
                          </a:rPr>
                          <m:t>𝑜</m:t>
                        </m:r>
                        <m:r>
                          <a:rPr lang="en-US" altLang="zh-CN" sz="1200" b="0" i="1" smtClean="0">
                            <a:solidFill>
                              <a:schemeClr val="tx1"/>
                            </a:solidFill>
                            <a:latin typeface="Cambria Math" panose="02040503050406030204" pitchFamily="18" charset="0"/>
                          </a:rPr>
                          <m:t>,</m:t>
                        </m:r>
                        <m:r>
                          <a:rPr lang="en-US" altLang="zh-CN" sz="1200" b="0" i="1" smtClean="0">
                            <a:solidFill>
                              <a:schemeClr val="tx1"/>
                            </a:solidFill>
                            <a:latin typeface="Cambria Math" panose="02040503050406030204" pitchFamily="18" charset="0"/>
                          </a:rPr>
                          <m:t>𝑠</m:t>
                        </m:r>
                      </m:e>
                    </m:d>
                    <m:r>
                      <a:rPr lang="en-US" altLang="zh-CN" sz="1200" b="0" i="1" smtClean="0">
                        <a:solidFill>
                          <a:schemeClr val="tx1"/>
                        </a:solidFill>
                        <a:latin typeface="Cambria Math" panose="02040503050406030204" pitchFamily="18" charset="0"/>
                      </a:rPr>
                      <m:t>,  </m:t>
                    </m:r>
                    <m:r>
                      <a:rPr lang="en-US" altLang="zh-CN" sz="1200" b="0" i="1" smtClean="0">
                        <a:solidFill>
                          <a:schemeClr val="tx1"/>
                        </a:solidFill>
                        <a:latin typeface="Cambria Math" panose="02040503050406030204" pitchFamily="18" charset="0"/>
                      </a:rPr>
                      <m:t>𝑎</m:t>
                    </m:r>
                    <m:r>
                      <a:rPr lang="en-US" altLang="zh-CN" sz="1200" b="0" i="1" smtClean="0">
                        <a:solidFill>
                          <a:schemeClr val="tx1"/>
                        </a:solidFill>
                        <a:latin typeface="Cambria Math" panose="02040503050406030204" pitchFamily="18" charset="0"/>
                      </a:rPr>
                      <m:t>= &lt;</m:t>
                    </m:r>
                    <m:r>
                      <a:rPr lang="en-US" altLang="zh-CN" sz="1200" b="0" i="1" smtClean="0">
                        <a:solidFill>
                          <a:schemeClr val="tx1"/>
                        </a:solidFill>
                        <a:latin typeface="Cambria Math" panose="02040503050406030204" pitchFamily="18" charset="0"/>
                      </a:rPr>
                      <m:t>𝑏</m:t>
                    </m:r>
                    <m:r>
                      <a:rPr lang="en-US" altLang="zh-CN" sz="1200" b="0" i="1" smtClean="0">
                        <a:solidFill>
                          <a:schemeClr val="tx1"/>
                        </a:solidFill>
                        <a:latin typeface="Cambria Math" panose="02040503050406030204" pitchFamily="18" charset="0"/>
                      </a:rPr>
                      <m:t>, </m:t>
                    </m:r>
                    <m:r>
                      <a:rPr lang="en-US" altLang="zh-CN" sz="1200" b="0" i="1" smtClean="0">
                        <a:solidFill>
                          <a:schemeClr val="tx1"/>
                        </a:solidFill>
                        <a:latin typeface="Cambria Math" panose="02040503050406030204" pitchFamily="18" charset="0"/>
                      </a:rPr>
                      <m:t>𝑠</m:t>
                    </m:r>
                    <m:r>
                      <a:rPr lang="en-US" altLang="zh-CN" sz="1200" b="0" i="1" smtClean="0">
                        <a:solidFill>
                          <a:schemeClr val="tx1"/>
                        </a:solidFill>
                        <a:latin typeface="Cambria Math" panose="02040503050406030204" pitchFamily="18" charset="0"/>
                      </a:rPr>
                      <m:t>&gt;</m:t>
                    </m:r>
                  </m:oMath>
                </a14:m>
                <a:endParaRPr lang="zh-CN" altLang="en-US" sz="1200" dirty="0">
                  <a:solidFill>
                    <a:schemeClr val="tx1">
                      <a:lumMod val="50000"/>
                      <a:lumOff val="50000"/>
                    </a:schemeClr>
                  </a:solidFill>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683568" y="2880642"/>
                <a:ext cx="5358612" cy="461665"/>
              </a:xfrm>
              <a:prstGeom prst="rect">
                <a:avLst/>
              </a:prstGeom>
              <a:blipFill>
                <a:blip r:embed="rId6"/>
                <a:stretch>
                  <a:fillRect t="-1333" b="-1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994969" y="3316990"/>
                <a:ext cx="3680431" cy="480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&lt;</m:t>
                          </m:r>
                          <m:r>
                            <a:rPr lang="en-US" altLang="zh-CN" sz="1400" b="0" i="1" smtClean="0">
                              <a:latin typeface="Cambria Math" panose="02040503050406030204" pitchFamily="18" charset="0"/>
                            </a:rPr>
                            <m:t>𝑏</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&gt;</m:t>
                          </m:r>
                        </m:sub>
                      </m:sSub>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𝑜</m:t>
                              </m:r>
                            </m:e>
                            <m:sub>
                              <m:r>
                                <a:rPr lang="en-US" altLang="zh-CN" sz="1400" b="0" i="1" smtClean="0">
                                  <a:latin typeface="Cambria Math" panose="02040503050406030204" pitchFamily="18" charset="0"/>
                                </a:rPr>
                                <m:t>𝑡</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𝑡</m:t>
                              </m:r>
                            </m:sub>
                          </m:sSub>
                        </m:e>
                      </m:d>
                      <m:r>
                        <a:rPr lang="en-US" altLang="zh-CN" sz="1400" b="0" i="1" smtClean="0">
                          <a:latin typeface="Cambria Math" panose="02040503050406030204" pitchFamily="18" charset="0"/>
                        </a:rPr>
                        <m:t>= </m:t>
                      </m:r>
                      <m:d>
                        <m:dPr>
                          <m:begChr m:val="{"/>
                          <m:endChr m:val=""/>
                          <m:ctrlPr>
                            <a:rPr lang="en-US" altLang="zh-CN" sz="1400" b="0" i="1" smtClean="0">
                              <a:latin typeface="Cambria Math" panose="02040503050406030204" pitchFamily="18" charset="0"/>
                            </a:rPr>
                          </m:ctrlPr>
                        </m:dPr>
                        <m:e>
                          <m:eqArr>
                            <m:eqArrPr>
                              <m:ctrlPr>
                                <a:rPr lang="en-US" altLang="zh-CN" sz="1400" b="0" i="1" smtClean="0">
                                  <a:latin typeface="Cambria Math" panose="02040503050406030204" pitchFamily="18" charset="0"/>
                                </a:rPr>
                              </m:ctrlPr>
                            </m:eqArrPr>
                            <m:e>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𝑖𝑓</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𝑏</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𝑜</m:t>
                                      </m:r>
                                    </m:e>
                                    <m:sub>
                                      <m:r>
                                        <a:rPr lang="en-US" altLang="zh-CN" sz="1400" b="0" i="1" smtClean="0">
                                          <a:latin typeface="Cambria Math" panose="02040503050406030204" pitchFamily="18" charset="0"/>
                                        </a:rPr>
                                        <m:t>𝑡</m:t>
                                      </m:r>
                                    </m:sub>
                                  </m:sSub>
                                </m:e>
                              </m:d>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𝑖𝑠</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𝑡𝑟𝑢𝑒</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𝑎𝑛𝑑</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𝑡</m:t>
                                  </m:r>
                                </m:sub>
                              </m:sSub>
                            </m:e>
                            <m:e>
                              <m:r>
                                <a:rPr lang="en-US" altLang="zh-CN" sz="1400" b="0" i="1" smtClean="0">
                                  <a:latin typeface="Cambria Math" panose="02040503050406030204" pitchFamily="18" charset="0"/>
                                </a:rPr>
                                <m:t>0</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𝑜𝑡</m:t>
                              </m:r>
                              <m:r>
                                <a:rPr lang="en-US" altLang="zh-CN" sz="1400" b="0" i="1" smtClean="0">
                                  <a:latin typeface="Cambria Math" panose="02040503050406030204" pitchFamily="18" charset="0"/>
                                </a:rPr>
                                <m:t>h</m:t>
                              </m:r>
                              <m:r>
                                <a:rPr lang="en-US" altLang="zh-CN" sz="1400" b="0" i="1" smtClean="0">
                                  <a:latin typeface="Cambria Math" panose="02040503050406030204" pitchFamily="18" charset="0"/>
                                </a:rPr>
                                <m:t>𝑒𝑟𝑤𝑖𝑠𝑒</m:t>
                              </m:r>
                              <m:r>
                                <a:rPr lang="en-US" altLang="zh-CN" sz="1400" b="0" i="1" smtClean="0">
                                  <a:latin typeface="Cambria Math" panose="02040503050406030204" pitchFamily="18" charset="0"/>
                                </a:rPr>
                                <m:t>                              </m:t>
                              </m:r>
                            </m:e>
                          </m:eqArr>
                        </m:e>
                      </m:d>
                    </m:oMath>
                  </m:oMathPara>
                </a14:m>
                <a:endParaRPr lang="zh-CN" altLang="en-US" sz="1400" dirty="0"/>
              </a:p>
            </p:txBody>
          </p:sp>
        </mc:Choice>
        <mc:Fallback xmlns="">
          <p:sp>
            <p:nvSpPr>
              <p:cNvPr id="29" name="文本框 28"/>
              <p:cNvSpPr txBox="1">
                <a:spLocks noRot="1" noChangeAspect="1" noMove="1" noResize="1" noEditPoints="1" noAdjustHandles="1" noChangeArrowheads="1" noChangeShapeType="1" noTextEdit="1"/>
              </p:cNvSpPr>
              <p:nvPr/>
            </p:nvSpPr>
            <p:spPr>
              <a:xfrm>
                <a:off x="994969" y="3316990"/>
                <a:ext cx="3680431" cy="480581"/>
              </a:xfrm>
              <a:prstGeom prst="rect">
                <a:avLst/>
              </a:prstGeom>
              <a:blipFill>
                <a:blip r:embed="rId7"/>
                <a:stretch>
                  <a:fillRect t="-222785" b="-325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46"/>
              <p:cNvSpPr txBox="1"/>
              <p:nvPr/>
            </p:nvSpPr>
            <p:spPr>
              <a:xfrm>
                <a:off x="683568" y="3865612"/>
                <a:ext cx="5260198" cy="279244"/>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solidFill>
                      <a:schemeClr val="tx1">
                        <a:lumMod val="50000"/>
                        <a:lumOff val="50000"/>
                      </a:schemeClr>
                    </a:solidFill>
                  </a:rPr>
                  <a:t>for each previous state </a:t>
                </a:r>
                <a14:m>
                  <m:oMath xmlns:m="http://schemas.openxmlformats.org/officeDocument/2006/math">
                    <m:r>
                      <a:rPr lang="en-US" altLang="zh-CN" sz="1200" b="0" i="1" smtClean="0">
                        <a:solidFill>
                          <a:schemeClr val="tx1">
                            <a:lumMod val="50000"/>
                            <a:lumOff val="50000"/>
                          </a:schemeClr>
                        </a:solidFill>
                        <a:latin typeface="Cambria Math" panose="02040503050406030204" pitchFamily="18" charset="0"/>
                      </a:rPr>
                      <m:t>𝑠</m:t>
                    </m:r>
                    <m:r>
                      <a:rPr lang="en-US" altLang="zh-CN" sz="1200" b="0" i="1" smtClean="0">
                        <a:solidFill>
                          <a:schemeClr val="tx1">
                            <a:lumMod val="50000"/>
                            <a:lumOff val="50000"/>
                          </a:schemeClr>
                        </a:solidFill>
                        <a:latin typeface="Cambria Math" panose="02040503050406030204" pitchFamily="18" charset="0"/>
                      </a:rPr>
                      <m:t>′</m:t>
                    </m:r>
                  </m:oMath>
                </a14:m>
                <a:r>
                  <a:rPr lang="en-US" altLang="zh-CN" sz="1200" dirty="0">
                    <a:solidFill>
                      <a:schemeClr val="tx1">
                        <a:lumMod val="50000"/>
                        <a:lumOff val="50000"/>
                      </a:schemeClr>
                    </a:solidFill>
                  </a:rPr>
                  <a:t> and feature a, transition function </a:t>
                </a:r>
                <a14:m>
                  <m:oMath xmlns:m="http://schemas.openxmlformats.org/officeDocument/2006/math">
                    <m:sSub>
                      <m:sSubPr>
                        <m:ctrlPr>
                          <a:rPr lang="en-US" altLang="zh-CN" sz="1200" b="0" i="1" smtClean="0">
                            <a:solidFill>
                              <a:schemeClr val="tx1">
                                <a:lumMod val="50000"/>
                                <a:lumOff val="50000"/>
                              </a:schemeClr>
                            </a:solidFill>
                            <a:latin typeface="Cambria Math" panose="02040503050406030204" pitchFamily="18" charset="0"/>
                          </a:rPr>
                        </m:ctrlPr>
                      </m:sSubPr>
                      <m:e>
                        <m:r>
                          <a:rPr lang="en-US" altLang="zh-CN" sz="1200" b="0" i="1" smtClean="0">
                            <a:solidFill>
                              <a:schemeClr val="tx1">
                                <a:lumMod val="50000"/>
                                <a:lumOff val="50000"/>
                              </a:schemeClr>
                            </a:solidFill>
                            <a:latin typeface="Cambria Math" panose="02040503050406030204" pitchFamily="18" charset="0"/>
                          </a:rPr>
                          <m:t>𝑃</m:t>
                        </m:r>
                      </m:e>
                      <m:sub>
                        <m:sSup>
                          <m:sSupPr>
                            <m:ctrlPr>
                              <a:rPr lang="en-US" altLang="zh-CN" sz="1200" b="0" i="1" smtClean="0">
                                <a:solidFill>
                                  <a:schemeClr val="tx1">
                                    <a:lumMod val="50000"/>
                                    <a:lumOff val="50000"/>
                                  </a:schemeClr>
                                </a:solidFill>
                                <a:latin typeface="Cambria Math" panose="02040503050406030204" pitchFamily="18" charset="0"/>
                              </a:rPr>
                            </m:ctrlPr>
                          </m:sSupPr>
                          <m:e>
                            <m:r>
                              <a:rPr lang="en-US" altLang="zh-CN" sz="1200" b="0" i="1" smtClean="0">
                                <a:solidFill>
                                  <a:schemeClr val="tx1">
                                    <a:lumMod val="50000"/>
                                    <a:lumOff val="50000"/>
                                  </a:schemeClr>
                                </a:solidFill>
                                <a:latin typeface="Cambria Math" panose="02040503050406030204" pitchFamily="18" charset="0"/>
                              </a:rPr>
                              <m:t>𝑠</m:t>
                            </m:r>
                          </m:e>
                          <m:sup>
                            <m:r>
                              <a:rPr lang="en-US" altLang="zh-CN" sz="1200" b="0" i="1" smtClean="0">
                                <a:solidFill>
                                  <a:schemeClr val="tx1">
                                    <a:lumMod val="50000"/>
                                    <a:lumOff val="50000"/>
                                  </a:schemeClr>
                                </a:solidFill>
                                <a:latin typeface="Cambria Math" panose="02040503050406030204" pitchFamily="18" charset="0"/>
                              </a:rPr>
                              <m:t>′</m:t>
                            </m:r>
                          </m:sup>
                        </m:sSup>
                      </m:sub>
                    </m:sSub>
                    <m:d>
                      <m:dPr>
                        <m:ctrlPr>
                          <a:rPr lang="en-US" altLang="zh-CN" sz="1200" b="0" i="1" smtClean="0">
                            <a:solidFill>
                              <a:schemeClr val="tx1">
                                <a:lumMod val="50000"/>
                                <a:lumOff val="50000"/>
                              </a:schemeClr>
                            </a:solidFill>
                            <a:latin typeface="Cambria Math" panose="02040503050406030204" pitchFamily="18" charset="0"/>
                          </a:rPr>
                        </m:ctrlPr>
                      </m:dPr>
                      <m:e>
                        <m:r>
                          <a:rPr lang="en-US" altLang="zh-CN" sz="1200" b="0" i="1" smtClean="0">
                            <a:solidFill>
                              <a:schemeClr val="tx1">
                                <a:lumMod val="50000"/>
                                <a:lumOff val="50000"/>
                              </a:schemeClr>
                            </a:solidFill>
                            <a:latin typeface="Cambria Math" panose="02040503050406030204" pitchFamily="18" charset="0"/>
                          </a:rPr>
                          <m:t>𝑠</m:t>
                        </m:r>
                      </m:e>
                      <m:e>
                        <m:r>
                          <a:rPr lang="en-US" altLang="zh-CN" sz="1200" b="0" i="1" smtClean="0">
                            <a:solidFill>
                              <a:schemeClr val="tx1">
                                <a:lumMod val="50000"/>
                                <a:lumOff val="50000"/>
                              </a:schemeClr>
                            </a:solidFill>
                            <a:latin typeface="Cambria Math" panose="02040503050406030204" pitchFamily="18" charset="0"/>
                          </a:rPr>
                          <m:t>𝑜</m:t>
                        </m:r>
                      </m:e>
                    </m:d>
                  </m:oMath>
                </a14:m>
                <a:r>
                  <a:rPr lang="en-US" altLang="zh-CN" sz="1200" dirty="0">
                    <a:solidFill>
                      <a:schemeClr val="tx1">
                        <a:lumMod val="50000"/>
                        <a:lumOff val="50000"/>
                      </a:schemeClr>
                    </a:solidFill>
                  </a:rPr>
                  <a:t> satisfys: </a:t>
                </a:r>
                <a:endParaRPr lang="zh-CN" altLang="en-US" sz="1200" dirty="0">
                  <a:solidFill>
                    <a:schemeClr val="tx1">
                      <a:lumMod val="50000"/>
                      <a:lumOff val="50000"/>
                    </a:schemeClr>
                  </a:solidFill>
                </a:endParaRPr>
              </a:p>
            </p:txBody>
          </p:sp>
        </mc:Choice>
        <mc:Fallback xmlns="">
          <p:sp>
            <p:nvSpPr>
              <p:cNvPr id="30" name="TextBox 46"/>
              <p:cNvSpPr txBox="1">
                <a:spLocks noRot="1" noChangeAspect="1" noMove="1" noResize="1" noEditPoints="1" noAdjustHandles="1" noChangeArrowheads="1" noChangeShapeType="1" noTextEdit="1"/>
              </p:cNvSpPr>
              <p:nvPr/>
            </p:nvSpPr>
            <p:spPr>
              <a:xfrm>
                <a:off x="683568" y="3865612"/>
                <a:ext cx="5260198" cy="279244"/>
              </a:xfrm>
              <a:prstGeom prst="rect">
                <a:avLst/>
              </a:prstGeom>
              <a:blipFill>
                <a:blip r:embed="rId8"/>
                <a:stretch>
                  <a:fillRect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770337" y="4202075"/>
                <a:ext cx="7916463" cy="6131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𝑚</m:t>
                              </m:r>
                            </m:e>
                            <m:sub>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𝑠</m:t>
                                  </m:r>
                                </m:e>
                                <m:sup>
                                  <m:r>
                                    <a:rPr lang="en-US" altLang="zh-CN" sz="1400" b="0" i="1" smtClean="0">
                                      <a:latin typeface="Cambria Math" panose="02040503050406030204" pitchFamily="18" charset="0"/>
                                    </a:rPr>
                                    <m:t>′</m:t>
                                  </m:r>
                                </m:sup>
                              </m:sSup>
                            </m:sub>
                          </m:sSub>
                        </m:den>
                      </m:f>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𝑘</m:t>
                          </m:r>
                          <m:r>
                            <a:rPr lang="en-US" altLang="zh-CN" sz="1400" b="0" i="1" smtClean="0">
                              <a:latin typeface="Cambria Math" panose="02040503050406030204" pitchFamily="18" charset="0"/>
                            </a:rPr>
                            <m:t>=</m:t>
                          </m:r>
                          <m:r>
                            <m:rPr>
                              <m:brk m:alnAt="23"/>
                            </m:rPr>
                            <a:rPr lang="en-US" altLang="zh-CN" sz="1400" b="0" i="1" smtClean="0">
                              <a:latin typeface="Cambria Math" panose="02040503050406030204" pitchFamily="18" charset="0"/>
                            </a:rPr>
                            <m:t>1</m:t>
                          </m:r>
                        </m:sub>
                        <m:sup>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𝑚</m:t>
                              </m:r>
                            </m:e>
                            <m:sub>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𝑠</m:t>
                                  </m:r>
                                </m:e>
                                <m:sup>
                                  <m:r>
                                    <a:rPr lang="en-US" altLang="zh-CN" sz="1400" b="0" i="1" smtClean="0">
                                      <a:latin typeface="Cambria Math" panose="02040503050406030204" pitchFamily="18" charset="0"/>
                                    </a:rPr>
                                    <m:t>′</m:t>
                                  </m:r>
                                </m:sup>
                              </m:sSup>
                            </m:sub>
                          </m:s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𝑎</m:t>
                              </m:r>
                            </m:sub>
                          </m:sSub>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𝑜</m:t>
                                  </m:r>
                                </m:e>
                                <m: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𝑡</m:t>
                                      </m:r>
                                    </m:e>
                                    <m:sub>
                                      <m:r>
                                        <a:rPr lang="en-US" altLang="zh-CN" sz="1400" b="0" i="1" smtClean="0">
                                          <a:latin typeface="Cambria Math" panose="02040503050406030204" pitchFamily="18" charset="0"/>
                                        </a:rPr>
                                        <m:t>𝑘</m:t>
                                      </m:r>
                                    </m:sub>
                                  </m:sSub>
                                </m:sub>
                              </m:sSub>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𝑠</m:t>
                                  </m:r>
                                </m:e>
                                <m: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𝑡</m:t>
                                      </m:r>
                                    </m:e>
                                    <m:sub>
                                      <m:r>
                                        <a:rPr lang="en-US" altLang="zh-CN" sz="1400" b="0" i="1" smtClean="0">
                                          <a:latin typeface="Cambria Math" panose="02040503050406030204" pitchFamily="18" charset="0"/>
                                        </a:rPr>
                                        <m:t>𝑘</m:t>
                                      </m:r>
                                    </m:sub>
                                  </m:sSub>
                                </m:sub>
                              </m:sSub>
                            </m:e>
                          </m:d>
                          <m:r>
                            <a:rPr lang="en-US" altLang="zh-CN" sz="1400" b="0" i="1" smtClean="0">
                              <a:latin typeface="Cambria Math" panose="02040503050406030204" pitchFamily="18" charset="0"/>
                            </a:rPr>
                            <m:t>= </m:t>
                          </m:r>
                        </m:e>
                      </m:nary>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𝑚</m:t>
                              </m:r>
                            </m:e>
                            <m:sub>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𝑠</m:t>
                                  </m:r>
                                </m:e>
                                <m:sup>
                                  <m:r>
                                    <a:rPr lang="en-US" altLang="zh-CN" sz="1400" i="1">
                                      <a:latin typeface="Cambria Math" panose="02040503050406030204" pitchFamily="18" charset="0"/>
                                    </a:rPr>
                                    <m:t>′</m:t>
                                  </m:r>
                                </m:sup>
                              </m:sSup>
                            </m:sub>
                          </m:sSub>
                        </m:den>
                      </m:f>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𝑘</m:t>
                          </m:r>
                          <m:r>
                            <a:rPr lang="en-US" altLang="zh-CN" sz="1400" i="1">
                              <a:latin typeface="Cambria Math" panose="02040503050406030204" pitchFamily="18" charset="0"/>
                            </a:rPr>
                            <m:t>=</m:t>
                          </m:r>
                          <m:r>
                            <a:rPr lang="en-US" altLang="zh-CN" sz="1400" i="1">
                              <a:latin typeface="Cambria Math" panose="02040503050406030204" pitchFamily="18" charset="0"/>
                            </a:rPr>
                            <m:t>1</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𝑚</m:t>
                              </m:r>
                            </m:e>
                            <m:sub>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𝑠</m:t>
                                  </m:r>
                                </m:e>
                                <m:sup>
                                  <m:r>
                                    <a:rPr lang="en-US" altLang="zh-CN" sz="1400" i="1">
                                      <a:latin typeface="Cambria Math" panose="02040503050406030204" pitchFamily="18" charset="0"/>
                                    </a:rPr>
                                    <m:t>′</m:t>
                                  </m:r>
                                </m:sup>
                              </m:sSup>
                            </m:sub>
                          </m:sSub>
                        </m:sup>
                        <m:e>
                          <m:nary>
                            <m:naryPr>
                              <m:chr m:val="∑"/>
                              <m:supHide m:val="on"/>
                              <m:ctrlPr>
                                <a:rPr lang="en-US" altLang="zh-CN" sz="140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𝑆</m:t>
                              </m:r>
                            </m:sub>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𝑃</m:t>
                                  </m:r>
                                </m:e>
                                <m:sub>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𝑠</m:t>
                                      </m:r>
                                    </m:e>
                                    <m:sup>
                                      <m:r>
                                        <a:rPr lang="en-US" altLang="zh-CN" sz="1400" i="1">
                                          <a:latin typeface="Cambria Math" panose="02040503050406030204" pitchFamily="18" charset="0"/>
                                        </a:rPr>
                                        <m:t>′</m:t>
                                      </m:r>
                                    </m:sup>
                                  </m:sSup>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𝑠</m:t>
                                  </m:r>
                                </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𝑘</m:t>
                                          </m:r>
                                        </m:sub>
                                      </m:sSub>
                                    </m:sub>
                                  </m:sSub>
                                </m:e>
                              </m:d>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𝑎</m:t>
                                  </m:r>
                                </m:sub>
                              </m:sSub>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𝑘</m:t>
                                          </m:r>
                                        </m:sub>
                                      </m:sSub>
                                    </m:sub>
                                  </m:sSub>
                                  <m:r>
                                    <a:rPr lang="en-US" altLang="zh-CN" sz="1400" i="1">
                                      <a:latin typeface="Cambria Math" panose="02040503050406030204" pitchFamily="18" charset="0"/>
                                    </a:rPr>
                                    <m:t>, </m:t>
                                  </m:r>
                                  <m:r>
                                    <a:rPr lang="en-US" altLang="zh-CN" sz="1400" i="1">
                                      <a:latin typeface="Cambria Math" panose="02040503050406030204" pitchFamily="18" charset="0"/>
                                    </a:rPr>
                                    <m:t>𝑠</m:t>
                                  </m:r>
                                </m:e>
                              </m:d>
                            </m:e>
                          </m:nary>
                        </m:e>
                      </m:nary>
                      <m:r>
                        <a:rPr lang="en-US" altLang="zh-CN" sz="1400" b="0" i="1" smtClean="0">
                          <a:latin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𝑃</m:t>
                          </m:r>
                        </m:e>
                        <m:sub>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𝑠</m:t>
                              </m:r>
                            </m:e>
                            <m:sup>
                              <m:r>
                                <a:rPr lang="en-US" altLang="zh-CN" sz="1400" b="0" i="1" smtClean="0">
                                  <a:latin typeface="Cambria Math" panose="02040503050406030204" pitchFamily="18" charset="0"/>
                                  <a:ea typeface="Cambria Math" panose="02040503050406030204" pitchFamily="18" charset="0"/>
                                </a:rPr>
                                <m:t>′</m:t>
                              </m:r>
                            </m:sup>
                          </m:sSup>
                        </m:sub>
                      </m:sSub>
                      <m:d>
                        <m:dPr>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𝑠</m:t>
                          </m:r>
                        </m:e>
                        <m:e>
                          <m:r>
                            <a:rPr lang="en-US" altLang="zh-CN" sz="1400" b="0" i="1" smtClean="0">
                              <a:latin typeface="Cambria Math" panose="02040503050406030204" pitchFamily="18" charset="0"/>
                              <a:ea typeface="Cambria Math" panose="02040503050406030204" pitchFamily="18" charset="0"/>
                            </a:rPr>
                            <m:t>𝑜</m:t>
                          </m:r>
                        </m:e>
                      </m:d>
                      <m:r>
                        <a:rPr lang="en-US" altLang="zh-CN" sz="1400" b="0" i="1"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𝑍</m:t>
                          </m:r>
                          <m:d>
                            <m:dPr>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𝑜</m:t>
                              </m:r>
                              <m:r>
                                <a:rPr lang="en-US" altLang="zh-CN" sz="1400" b="0" i="1" smtClean="0">
                                  <a:latin typeface="Cambria Math" panose="02040503050406030204" pitchFamily="18" charset="0"/>
                                  <a:ea typeface="Cambria Math" panose="02040503050406030204" pitchFamily="18" charset="0"/>
                                </a:rPr>
                                <m:t>, </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𝑠</m:t>
                                  </m:r>
                                </m:e>
                                <m:sup>
                                  <m:r>
                                    <a:rPr lang="en-US" altLang="zh-CN" sz="1400" b="0" i="1" smtClean="0">
                                      <a:latin typeface="Cambria Math" panose="02040503050406030204" pitchFamily="18" charset="0"/>
                                      <a:ea typeface="Cambria Math" panose="02040503050406030204" pitchFamily="18" charset="0"/>
                                    </a:rPr>
                                    <m:t>′</m:t>
                                  </m:r>
                                </m:sup>
                              </m:sSup>
                            </m:e>
                          </m:d>
                        </m:den>
                      </m:f>
                      <m:r>
                        <m:rPr>
                          <m:sty m:val="p"/>
                        </m:rPr>
                        <a:rPr lang="en-US" altLang="zh-CN" sz="1400" b="0" i="0" smtClean="0">
                          <a:latin typeface="Cambria Math" panose="02040503050406030204" pitchFamily="18" charset="0"/>
                          <a:ea typeface="Cambria Math" panose="02040503050406030204" pitchFamily="18" charset="0"/>
                        </a:rPr>
                        <m:t>exp</m:t>
                      </m:r>
                      <m:r>
                        <a:rPr lang="en-US" altLang="zh-CN" sz="1400" b="0" i="1" smtClean="0">
                          <a:latin typeface="Cambria Math" panose="02040503050406030204" pitchFamily="18" charset="0"/>
                          <a:ea typeface="Cambria Math" panose="02040503050406030204" pitchFamily="18" charset="0"/>
                        </a:rPr>
                        <m:t>⁡(</m:t>
                      </m:r>
                      <m:nary>
                        <m:naryPr>
                          <m:chr m:val="∑"/>
                          <m:supHide m:val="on"/>
                          <m:ctrlPr>
                            <a:rPr lang="en-US" altLang="zh-CN" sz="1400" b="0" i="1" smtClean="0">
                              <a:latin typeface="Cambria Math" panose="02040503050406030204" pitchFamily="18" charset="0"/>
                              <a:ea typeface="Cambria Math" panose="02040503050406030204" pitchFamily="18" charset="0"/>
                            </a:rPr>
                          </m:ctrlPr>
                        </m:naryPr>
                        <m:sub>
                          <m:r>
                            <m:rPr>
                              <m:brk m:alnAt="7"/>
                            </m:rPr>
                            <a:rPr lang="en-US" altLang="zh-CN" sz="1400" b="0" i="1" smtClean="0">
                              <a:latin typeface="Cambria Math" panose="02040503050406030204" pitchFamily="18" charset="0"/>
                              <a:ea typeface="Cambria Math" panose="02040503050406030204" pitchFamily="18" charset="0"/>
                            </a:rPr>
                            <m:t>𝑎</m:t>
                          </m:r>
                        </m:sub>
                        <m:sup/>
                        <m:e>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𝜆</m:t>
                              </m:r>
                            </m:e>
                            <m:sub>
                              <m:r>
                                <a:rPr lang="en-US" altLang="zh-CN" sz="1400" b="0" i="1" smtClean="0">
                                  <a:latin typeface="Cambria Math" panose="02040503050406030204" pitchFamily="18" charset="0"/>
                                  <a:ea typeface="Cambria Math" panose="02040503050406030204" pitchFamily="18" charset="0"/>
                                </a:rPr>
                                <m:t>𝑎</m:t>
                              </m:r>
                            </m:sub>
                          </m:sSub>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𝑎</m:t>
                              </m:r>
                            </m:sub>
                          </m:sSub>
                          <m:d>
                            <m:dPr>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𝑜</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𝑠</m:t>
                              </m:r>
                            </m:e>
                          </m:d>
                          <m:r>
                            <a:rPr lang="en-US" altLang="zh-CN" sz="1400" b="0" i="1" smtClean="0">
                              <a:latin typeface="Cambria Math" panose="02040503050406030204" pitchFamily="18" charset="0"/>
                              <a:ea typeface="Cambria Math" panose="02040503050406030204" pitchFamily="18" charset="0"/>
                            </a:rPr>
                            <m:t>)</m:t>
                          </m:r>
                        </m:e>
                      </m:nary>
                      <m:r>
                        <a:rPr lang="en-US" altLang="zh-CN" sz="1400" b="0" i="1" smtClean="0">
                          <a:latin typeface="Cambria Math" panose="02040503050406030204" pitchFamily="18" charset="0"/>
                          <a:ea typeface="Cambria Math" panose="02040503050406030204" pitchFamily="18" charset="0"/>
                        </a:rPr>
                        <m:t> </m:t>
                      </m:r>
                    </m:oMath>
                  </m:oMathPara>
                </a14:m>
                <a:endParaRPr lang="zh-CN" altLang="en-US" sz="1400" dirty="0"/>
              </a:p>
            </p:txBody>
          </p:sp>
        </mc:Choice>
        <mc:Fallback xmlns="">
          <p:sp>
            <p:nvSpPr>
              <p:cNvPr id="31" name="文本框 30"/>
              <p:cNvSpPr txBox="1">
                <a:spLocks noRot="1" noChangeAspect="1" noMove="1" noResize="1" noEditPoints="1" noAdjustHandles="1" noChangeArrowheads="1" noChangeShapeType="1" noTextEdit="1"/>
              </p:cNvSpPr>
              <p:nvPr/>
            </p:nvSpPr>
            <p:spPr>
              <a:xfrm>
                <a:off x="770337" y="4202075"/>
                <a:ext cx="7916463" cy="613117"/>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9922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 fill="hold"/>
                                        <p:tgtEl>
                                          <p:spTgt spid="13"/>
                                        </p:tgtEl>
                                        <p:attrNameLst>
                                          <p:attrName>ppt_w</p:attrName>
                                        </p:attrNameLst>
                                      </p:cBhvr>
                                      <p:tavLst>
                                        <p:tav tm="0">
                                          <p:val>
                                            <p:fltVal val="0"/>
                                          </p:val>
                                        </p:tav>
                                        <p:tav tm="100000">
                                          <p:val>
                                            <p:strVal val="#ppt_w"/>
                                          </p:val>
                                        </p:tav>
                                      </p:tavLst>
                                    </p:anim>
                                    <p:anim calcmode="lin" valueType="num">
                                      <p:cBhvr>
                                        <p:cTn id="8" dur="200" fill="hold"/>
                                        <p:tgtEl>
                                          <p:spTgt spid="13"/>
                                        </p:tgtEl>
                                        <p:attrNameLst>
                                          <p:attrName>ppt_h</p:attrName>
                                        </p:attrNameLst>
                                      </p:cBhvr>
                                      <p:tavLst>
                                        <p:tav tm="0">
                                          <p:val>
                                            <p:fltVal val="0"/>
                                          </p:val>
                                        </p:tav>
                                        <p:tav tm="100000">
                                          <p:val>
                                            <p:strVal val="#ppt_h"/>
                                          </p:val>
                                        </p:tav>
                                      </p:tavLst>
                                    </p:anim>
                                    <p:animEffect transition="in" filter="fade">
                                      <p:cBhvr>
                                        <p:cTn id="9" dur="200"/>
                                        <p:tgtEl>
                                          <p:spTgt spid="13"/>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200"/>
                                        <p:tgtEl>
                                          <p:spTgt spid="15"/>
                                        </p:tgtEl>
                                      </p:cBhvr>
                                    </p:animEffect>
                                  </p:childTnLst>
                                </p:cTn>
                              </p:par>
                            </p:childTnLst>
                          </p:cTn>
                        </p:par>
                        <p:par>
                          <p:cTn id="14" fill="hold">
                            <p:stCondLst>
                              <p:cond delay="400"/>
                            </p:stCondLst>
                            <p:childTnLst>
                              <p:par>
                                <p:cTn id="15" presetID="12" presetClass="entr" presetSubtype="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ppt_x</p:attrName>
                                        </p:attrNameLst>
                                      </p:cBhvr>
                                      <p:tavLst>
                                        <p:tav tm="0">
                                          <p:val>
                                            <p:strVal val="#ppt_x+#ppt_w*1.125000"/>
                                          </p:val>
                                        </p:tav>
                                        <p:tav tm="100000">
                                          <p:val>
                                            <p:strVal val="#ppt_x"/>
                                          </p:val>
                                        </p:tav>
                                      </p:tavLst>
                                    </p:anim>
                                    <p:animEffect transition="in" filter="wipe(left)">
                                      <p:cBhvr>
                                        <p:cTn id="18" dur="500"/>
                                        <p:tgtEl>
                                          <p:spTgt spid="14"/>
                                        </p:tgtEl>
                                      </p:cBhvr>
                                    </p:animEffect>
                                  </p:childTnLst>
                                </p:cTn>
                              </p:par>
                            </p:childTnLst>
                          </p:cTn>
                        </p:par>
                        <p:par>
                          <p:cTn id="19" fill="hold">
                            <p:stCondLst>
                              <p:cond delay="900"/>
                            </p:stCondLst>
                            <p:childTnLst>
                              <p:par>
                                <p:cTn id="20" presetID="12" presetClass="entr" presetSubtype="2"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p:tgtEl>
                                          <p:spTgt spid="23"/>
                                        </p:tgtEl>
                                        <p:attrNameLst>
                                          <p:attrName>ppt_x</p:attrName>
                                        </p:attrNameLst>
                                      </p:cBhvr>
                                      <p:tavLst>
                                        <p:tav tm="0">
                                          <p:val>
                                            <p:strVal val="#ppt_x+#ppt_w*1.125000"/>
                                          </p:val>
                                        </p:tav>
                                        <p:tav tm="100000">
                                          <p:val>
                                            <p:strVal val="#ppt_x"/>
                                          </p:val>
                                        </p:tav>
                                      </p:tavLst>
                                    </p:anim>
                                    <p:animEffect transition="in" filter="wipe(left)">
                                      <p:cBhvr>
                                        <p:cTn id="23" dur="500"/>
                                        <p:tgtEl>
                                          <p:spTgt spid="23"/>
                                        </p:tgtEl>
                                      </p:cBhvr>
                                    </p:animEffect>
                                  </p:childTnLst>
                                </p:cTn>
                              </p:par>
                            </p:childTnLst>
                          </p:cTn>
                        </p:par>
                        <p:par>
                          <p:cTn id="24" fill="hold">
                            <p:stCondLst>
                              <p:cond delay="1400"/>
                            </p:stCondLst>
                            <p:childTnLst>
                              <p:par>
                                <p:cTn id="25" presetID="53" presetClass="entr" presetSubtype="16"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200" fill="hold"/>
                                        <p:tgtEl>
                                          <p:spTgt spid="25"/>
                                        </p:tgtEl>
                                        <p:attrNameLst>
                                          <p:attrName>ppt_w</p:attrName>
                                        </p:attrNameLst>
                                      </p:cBhvr>
                                      <p:tavLst>
                                        <p:tav tm="0">
                                          <p:val>
                                            <p:fltVal val="0"/>
                                          </p:val>
                                        </p:tav>
                                        <p:tav tm="100000">
                                          <p:val>
                                            <p:strVal val="#ppt_w"/>
                                          </p:val>
                                        </p:tav>
                                      </p:tavLst>
                                    </p:anim>
                                    <p:anim calcmode="lin" valueType="num">
                                      <p:cBhvr>
                                        <p:cTn id="28" dur="200" fill="hold"/>
                                        <p:tgtEl>
                                          <p:spTgt spid="25"/>
                                        </p:tgtEl>
                                        <p:attrNameLst>
                                          <p:attrName>ppt_h</p:attrName>
                                        </p:attrNameLst>
                                      </p:cBhvr>
                                      <p:tavLst>
                                        <p:tav tm="0">
                                          <p:val>
                                            <p:fltVal val="0"/>
                                          </p:val>
                                        </p:tav>
                                        <p:tav tm="100000">
                                          <p:val>
                                            <p:strVal val="#ppt_h"/>
                                          </p:val>
                                        </p:tav>
                                      </p:tavLst>
                                    </p:anim>
                                    <p:animEffect transition="in" filter="fade">
                                      <p:cBhvr>
                                        <p:cTn id="29" dur="200"/>
                                        <p:tgtEl>
                                          <p:spTgt spid="25"/>
                                        </p:tgtEl>
                                      </p:cBhvr>
                                    </p:animEffect>
                                  </p:childTnLst>
                                </p:cTn>
                              </p:par>
                            </p:childTnLst>
                          </p:cTn>
                        </p:par>
                        <p:par>
                          <p:cTn id="30" fill="hold">
                            <p:stCondLst>
                              <p:cond delay="1600"/>
                            </p:stCondLst>
                            <p:childTnLst>
                              <p:par>
                                <p:cTn id="31" presetID="22" presetClass="entr" presetSubtype="8"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200"/>
                                        <p:tgtEl>
                                          <p:spTgt spid="26"/>
                                        </p:tgtEl>
                                      </p:cBhvr>
                                    </p:animEffect>
                                  </p:childTnLst>
                                </p:cTn>
                              </p:par>
                            </p:childTnLst>
                          </p:cTn>
                        </p:par>
                        <p:par>
                          <p:cTn id="34" fill="hold">
                            <p:stCondLst>
                              <p:cond delay="1800"/>
                            </p:stCondLst>
                            <p:childTnLst>
                              <p:par>
                                <p:cTn id="35" presetID="12" presetClass="entr" presetSubtype="2"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p:tgtEl>
                                          <p:spTgt spid="30"/>
                                        </p:tgtEl>
                                        <p:attrNameLst>
                                          <p:attrName>ppt_x</p:attrName>
                                        </p:attrNameLst>
                                      </p:cBhvr>
                                      <p:tavLst>
                                        <p:tav tm="0">
                                          <p:val>
                                            <p:strVal val="#ppt_x+#ppt_w*1.125000"/>
                                          </p:val>
                                        </p:tav>
                                        <p:tav tm="100000">
                                          <p:val>
                                            <p:strVal val="#ppt_x"/>
                                          </p:val>
                                        </p:tav>
                                      </p:tavLst>
                                    </p:anim>
                                    <p:animEffect transition="in" filter="wipe(left)">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3" grpId="0"/>
      <p:bldP spid="25"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619542" y="337220"/>
            <a:ext cx="310890" cy="31089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52869" y="347017"/>
            <a:ext cx="310890" cy="31089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后退或前一项 8">
            <a:hlinkClick r:id="" action="ppaction://hlinkshowjump?jump=previousslide" highlightClick="1"/>
          </p:cNvPr>
          <p:cNvSpPr/>
          <p:nvPr/>
        </p:nvSpPr>
        <p:spPr>
          <a:xfrm>
            <a:off x="7664318" y="410575"/>
            <a:ext cx="163682" cy="163682"/>
          </a:xfrm>
          <a:prstGeom prst="actionButtonBackPreviou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第一张 1044">
            <a:hlinkClick r:id="" action="ppaction://hlinkshowjump?jump=firstslide" highlightClick="1"/>
          </p:cNvPr>
          <p:cNvSpPr/>
          <p:nvPr/>
        </p:nvSpPr>
        <p:spPr>
          <a:xfrm>
            <a:off x="8100302" y="394450"/>
            <a:ext cx="216024" cy="216024"/>
          </a:xfrm>
          <a:prstGeom prst="actionButtonHom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弦形 10"/>
          <p:cNvSpPr/>
          <p:nvPr/>
        </p:nvSpPr>
        <p:spPr>
          <a:xfrm rot="1316491">
            <a:off x="8493150" y="2250721"/>
            <a:ext cx="1213559" cy="1213559"/>
          </a:xfrm>
          <a:prstGeom prst="chord">
            <a:avLst>
              <a:gd name="adj1" fmla="val 3786602"/>
              <a:gd name="adj2" fmla="val 15171629"/>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5305772"/>
            <a:ext cx="9144000" cy="409228"/>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5"/>
          <p:cNvSpPr txBox="1"/>
          <p:nvPr/>
        </p:nvSpPr>
        <p:spPr>
          <a:xfrm>
            <a:off x="675542" y="769268"/>
            <a:ext cx="4976578"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Parameter Estimation by Generalized Iterative Scaling</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5" name="直接连接符 14"/>
          <p:cNvCxnSpPr/>
          <p:nvPr/>
        </p:nvCxnSpPr>
        <p:spPr>
          <a:xfrm flipV="1">
            <a:off x="719110" y="1127157"/>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燕尾形 1041"/>
          <p:cNvSpPr/>
          <p:nvPr/>
        </p:nvSpPr>
        <p:spPr>
          <a:xfrm>
            <a:off x="8815673" y="2699195"/>
            <a:ext cx="172629" cy="288032"/>
          </a:xfrm>
          <a:prstGeom prst="chevron">
            <a:avLst>
              <a:gd name="adj" fmla="val 75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页脚占位符 1"/>
          <p:cNvSpPr>
            <a:spLocks noGrp="1"/>
          </p:cNvSpPr>
          <p:nvPr>
            <p:ph type="ftr" sz="quarter" idx="11"/>
          </p:nvPr>
        </p:nvSpPr>
        <p:spPr/>
        <p:txBody>
          <a:bodyPr/>
          <a:lstStyle/>
          <a:p>
            <a:r>
              <a:rPr lang="en-US" altLang="zh-CN"/>
              <a:t>Markov Models and Maximum Entropy</a:t>
            </a:r>
            <a:endParaRPr lang="zh-CN" altLang="en-US"/>
          </a:p>
        </p:txBody>
      </p:sp>
      <p:sp>
        <p:nvSpPr>
          <p:cNvPr id="17" name="灯片编号占位符 16"/>
          <p:cNvSpPr>
            <a:spLocks noGrp="1"/>
          </p:cNvSpPr>
          <p:nvPr>
            <p:ph type="sldNum" sz="quarter" idx="12"/>
          </p:nvPr>
        </p:nvSpPr>
        <p:spPr/>
        <p:txBody>
          <a:bodyPr/>
          <a:lstStyle/>
          <a:p>
            <a:fld id="{7B1650DA-4768-43E8-905D-F747C006784D}" type="slidenum">
              <a:rPr lang="zh-CN" altLang="en-US" smtClean="0"/>
              <a:pPr/>
              <a:t>19</a:t>
            </a:fld>
            <a:endParaRPr lang="zh-CN" altLang="en-US"/>
          </a:p>
        </p:txBody>
      </p:sp>
      <p:grpSp>
        <p:nvGrpSpPr>
          <p:cNvPr id="18" name="组合 17"/>
          <p:cNvGrpSpPr/>
          <p:nvPr/>
        </p:nvGrpSpPr>
        <p:grpSpPr>
          <a:xfrm>
            <a:off x="225358" y="265212"/>
            <a:ext cx="5335210" cy="414386"/>
            <a:chOff x="225358" y="265212"/>
            <a:chExt cx="5335210" cy="414386"/>
          </a:xfrm>
        </p:grpSpPr>
        <p:sp>
          <p:nvSpPr>
            <p:cNvPr id="19" name="TextBox 5"/>
            <p:cNvSpPr txBox="1"/>
            <p:nvPr/>
          </p:nvSpPr>
          <p:spPr>
            <a:xfrm>
              <a:off x="3988059" y="347017"/>
              <a:ext cx="1572509" cy="253916"/>
            </a:xfrm>
            <a:prstGeom prst="rect">
              <a:avLst/>
            </a:prstGeom>
            <a:noFill/>
          </p:spPr>
          <p:txBody>
            <a:bodyPr wrap="square" rtlCol="0">
              <a:spAutoFit/>
            </a:bodyPr>
            <a:lstStyle/>
            <a:p>
              <a:r>
                <a:rPr lang="en-US" altLang="zh-CN" sz="1050" b="1" dirty="0">
                  <a:solidFill>
                    <a:schemeClr val="tx1">
                      <a:lumMod val="75000"/>
                      <a:lumOff val="25000"/>
                    </a:schemeClr>
                  </a:solidFill>
                </a:rPr>
                <a:t>Method</a:t>
              </a:r>
              <a:endParaRPr lang="zh-CN" altLang="en-US" sz="1050" b="1" dirty="0">
                <a:solidFill>
                  <a:schemeClr val="tx1">
                    <a:lumMod val="75000"/>
                    <a:lumOff val="25000"/>
                  </a:schemeClr>
                </a:solidFill>
              </a:endParaRP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21" name="文本框 20"/>
            <p:cNvSpPr txBox="1"/>
            <p:nvPr/>
          </p:nvSpPr>
          <p:spPr>
            <a:xfrm>
              <a:off x="611560" y="273215"/>
              <a:ext cx="3600400" cy="369332"/>
            </a:xfrm>
            <a:prstGeom prst="rect">
              <a:avLst/>
            </a:prstGeom>
            <a:noFill/>
          </p:spPr>
          <p:txBody>
            <a:bodyPr wrap="square" rtlCol="0">
              <a:spAutoFit/>
            </a:bodyPr>
            <a:lstStyle/>
            <a:p>
              <a:r>
                <a:rPr lang="en-US" altLang="zh-CN" dirty="0"/>
                <a:t>Maximum Entropy Markov Models</a:t>
              </a:r>
              <a:endParaRPr lang="zh-CN" altLang="en-US" dirty="0"/>
            </a:p>
          </p:txBody>
        </p:sp>
      </p:grpSp>
      <p:pic>
        <p:nvPicPr>
          <p:cNvPr id="3" name="图片 2"/>
          <p:cNvPicPr>
            <a:picLocks noChangeAspect="1"/>
          </p:cNvPicPr>
          <p:nvPr/>
        </p:nvPicPr>
        <p:blipFill>
          <a:blip r:embed="rId4"/>
          <a:stretch>
            <a:fillRect/>
          </a:stretch>
        </p:blipFill>
        <p:spPr>
          <a:xfrm>
            <a:off x="88535" y="1233927"/>
            <a:ext cx="4409524" cy="3885714"/>
          </a:xfrm>
          <a:prstGeom prst="rect">
            <a:avLst/>
          </a:prstGeom>
        </p:spPr>
      </p:pic>
      <p:pic>
        <p:nvPicPr>
          <p:cNvPr id="4" name="图片 3"/>
          <p:cNvPicPr>
            <a:picLocks noChangeAspect="1"/>
          </p:cNvPicPr>
          <p:nvPr/>
        </p:nvPicPr>
        <p:blipFill>
          <a:blip r:embed="rId5"/>
          <a:stretch>
            <a:fillRect/>
          </a:stretch>
        </p:blipFill>
        <p:spPr>
          <a:xfrm>
            <a:off x="4549950" y="1302243"/>
            <a:ext cx="4295238" cy="3638095"/>
          </a:xfrm>
          <a:prstGeom prst="rect">
            <a:avLst/>
          </a:prstGeom>
        </p:spPr>
      </p:pic>
    </p:spTree>
    <p:extLst>
      <p:ext uri="{BB962C8B-B14F-4D97-AF65-F5344CB8AC3E}">
        <p14:creationId xmlns:p14="http://schemas.microsoft.com/office/powerpoint/2010/main" val="35913989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 fill="hold"/>
                                        <p:tgtEl>
                                          <p:spTgt spid="13"/>
                                        </p:tgtEl>
                                        <p:attrNameLst>
                                          <p:attrName>ppt_w</p:attrName>
                                        </p:attrNameLst>
                                      </p:cBhvr>
                                      <p:tavLst>
                                        <p:tav tm="0">
                                          <p:val>
                                            <p:fltVal val="0"/>
                                          </p:val>
                                        </p:tav>
                                        <p:tav tm="100000">
                                          <p:val>
                                            <p:strVal val="#ppt_w"/>
                                          </p:val>
                                        </p:tav>
                                      </p:tavLst>
                                    </p:anim>
                                    <p:anim calcmode="lin" valueType="num">
                                      <p:cBhvr>
                                        <p:cTn id="8" dur="200" fill="hold"/>
                                        <p:tgtEl>
                                          <p:spTgt spid="13"/>
                                        </p:tgtEl>
                                        <p:attrNameLst>
                                          <p:attrName>ppt_h</p:attrName>
                                        </p:attrNameLst>
                                      </p:cBhvr>
                                      <p:tavLst>
                                        <p:tav tm="0">
                                          <p:val>
                                            <p:fltVal val="0"/>
                                          </p:val>
                                        </p:tav>
                                        <p:tav tm="100000">
                                          <p:val>
                                            <p:strVal val="#ppt_h"/>
                                          </p:val>
                                        </p:tav>
                                      </p:tavLst>
                                    </p:anim>
                                    <p:animEffect transition="in" filter="fade">
                                      <p:cBhvr>
                                        <p:cTn id="9" dur="200"/>
                                        <p:tgtEl>
                                          <p:spTgt spid="13"/>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2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245" t="17409" r="48611" b="8011"/>
          <a:stretch/>
        </p:blipFill>
        <p:spPr bwMode="auto">
          <a:xfrm>
            <a:off x="4804230" y="-1"/>
            <a:ext cx="4339771" cy="5715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51" t="10984" r="50000" b="8819"/>
          <a:stretch/>
        </p:blipFill>
        <p:spPr bwMode="auto">
          <a:xfrm>
            <a:off x="5384801" y="-1"/>
            <a:ext cx="3759200" cy="571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93409" y="2192487"/>
            <a:ext cx="2619033"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Maximum Entropy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5993409" y="3403688"/>
            <a:ext cx="2895782"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Further Work</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5996158" y="2785021"/>
            <a:ext cx="2617786"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MEMMs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5963697" y="1573820"/>
            <a:ext cx="3281831"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Hidden Markov Models</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666972" y="2002696"/>
            <a:ext cx="2918987" cy="0"/>
          </a:xfrm>
          <a:prstGeom prst="line">
            <a:avLst/>
          </a:prstGeom>
          <a:ln w="15875">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585176" y="2612441"/>
            <a:ext cx="3000783" cy="0"/>
          </a:xfrm>
          <a:prstGeom prst="line">
            <a:avLst/>
          </a:prstGeom>
          <a:ln w="15875">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609253" y="3222186"/>
            <a:ext cx="2976706" cy="0"/>
          </a:xfrm>
          <a:prstGeom prst="line">
            <a:avLst/>
          </a:prstGeom>
          <a:ln w="15875">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743743" y="3831931"/>
            <a:ext cx="2842216" cy="0"/>
          </a:xfrm>
          <a:prstGeom prst="line">
            <a:avLst/>
          </a:prstGeom>
          <a:ln w="15875">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5607"/>
          <a:stretch/>
        </p:blipFill>
        <p:spPr bwMode="auto">
          <a:xfrm>
            <a:off x="0" y="3063275"/>
            <a:ext cx="1153615"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463103" y="3419612"/>
            <a:ext cx="4209888" cy="1323439"/>
          </a:xfrm>
          <a:prstGeom prst="rect">
            <a:avLst/>
          </a:prstGeom>
          <a:noFill/>
        </p:spPr>
        <p:txBody>
          <a:bodyPr wrap="square" rtlCol="0">
            <a:spAutoFit/>
          </a:bodyPr>
          <a:lstStyle/>
          <a:p>
            <a:r>
              <a:rPr lang="en-US" altLang="zh-CN" sz="8000" b="1" dirty="0">
                <a:solidFill>
                  <a:schemeClr val="bg1"/>
                </a:solidFill>
              </a:rPr>
              <a:t>C</a:t>
            </a:r>
            <a:r>
              <a:rPr lang="en-US" altLang="zh-CN" sz="8000" b="1" dirty="0">
                <a:solidFill>
                  <a:schemeClr val="tx1">
                    <a:lumMod val="75000"/>
                    <a:lumOff val="25000"/>
                  </a:schemeClr>
                </a:solidFill>
              </a:rPr>
              <a:t>ontent</a:t>
            </a:r>
            <a:endParaRPr lang="zh-CN" altLang="en-US" sz="8000" b="1" dirty="0">
              <a:solidFill>
                <a:schemeClr val="tx1">
                  <a:lumMod val="75000"/>
                  <a:lumOff val="25000"/>
                </a:schemeClr>
              </a:solidFill>
            </a:endParaRPr>
          </a:p>
        </p:txBody>
      </p:sp>
      <p:sp>
        <p:nvSpPr>
          <p:cNvPr id="25" name="椭圆 24"/>
          <p:cNvSpPr/>
          <p:nvPr/>
        </p:nvSpPr>
        <p:spPr>
          <a:xfrm>
            <a:off x="1064650" y="4653050"/>
            <a:ext cx="362035" cy="362035"/>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10410" y="5076263"/>
            <a:ext cx="234119" cy="234119"/>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29431" y="5285553"/>
            <a:ext cx="175490" cy="175490"/>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95536" y="5411620"/>
            <a:ext cx="110176" cy="110176"/>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225358" y="265212"/>
            <a:ext cx="2978490" cy="414386"/>
            <a:chOff x="225358" y="265212"/>
            <a:chExt cx="2978490" cy="414386"/>
          </a:xfrm>
        </p:grpSpPr>
        <p:pic>
          <p:nvPicPr>
            <p:cNvPr id="49" name="图片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50" name="文本框 49"/>
            <p:cNvSpPr txBox="1"/>
            <p:nvPr/>
          </p:nvSpPr>
          <p:spPr>
            <a:xfrm>
              <a:off x="611560" y="273215"/>
              <a:ext cx="2592288" cy="369332"/>
            </a:xfrm>
            <a:prstGeom prst="rect">
              <a:avLst/>
            </a:prstGeom>
            <a:noFill/>
          </p:spPr>
          <p:txBody>
            <a:bodyPr wrap="square" rtlCol="0">
              <a:spAutoFit/>
            </a:bodyPr>
            <a:lstStyle/>
            <a:p>
              <a:r>
                <a:rPr lang="en-US" altLang="zh-CN" dirty="0"/>
                <a:t>Content</a:t>
              </a:r>
              <a:endParaRPr lang="zh-CN" altLang="en-US" dirty="0"/>
            </a:p>
          </p:txBody>
        </p:sp>
      </p:grpSp>
      <p:sp>
        <p:nvSpPr>
          <p:cNvPr id="4" name="页脚占位符 3"/>
          <p:cNvSpPr>
            <a:spLocks noGrp="1"/>
          </p:cNvSpPr>
          <p:nvPr>
            <p:ph type="ftr" sz="quarter" idx="11"/>
          </p:nvPr>
        </p:nvSpPr>
        <p:spPr/>
        <p:txBody>
          <a:bodyPr/>
          <a:lstStyle/>
          <a:p>
            <a:r>
              <a:rPr lang="en-US" altLang="zh-CN"/>
              <a:t>Markov Models and Maximum Entropy</a:t>
            </a:r>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pPr/>
              <a:t>2</a:t>
            </a:fld>
            <a:endParaRPr lang="zh-CN" altLang="en-US"/>
          </a:p>
        </p:txBody>
      </p:sp>
    </p:spTree>
    <p:extLst>
      <p:ext uri="{BB962C8B-B14F-4D97-AF65-F5344CB8AC3E}">
        <p14:creationId xmlns:p14="http://schemas.microsoft.com/office/powerpoint/2010/main" val="80583152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619542" y="337220"/>
            <a:ext cx="310890" cy="31089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52869" y="347017"/>
            <a:ext cx="310890" cy="31089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后退或前一项 8">
            <a:hlinkClick r:id="" action="ppaction://hlinkshowjump?jump=previousslide" highlightClick="1"/>
          </p:cNvPr>
          <p:cNvSpPr/>
          <p:nvPr/>
        </p:nvSpPr>
        <p:spPr>
          <a:xfrm>
            <a:off x="7664318" y="410575"/>
            <a:ext cx="163682" cy="163682"/>
          </a:xfrm>
          <a:prstGeom prst="actionButtonBackPreviou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第一张 1044">
            <a:hlinkClick r:id="" action="ppaction://hlinkshowjump?jump=firstslide" highlightClick="1"/>
          </p:cNvPr>
          <p:cNvSpPr/>
          <p:nvPr/>
        </p:nvSpPr>
        <p:spPr>
          <a:xfrm>
            <a:off x="8100302" y="394450"/>
            <a:ext cx="216024" cy="216024"/>
          </a:xfrm>
          <a:prstGeom prst="actionButtonHom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弦形 10"/>
          <p:cNvSpPr/>
          <p:nvPr/>
        </p:nvSpPr>
        <p:spPr>
          <a:xfrm rot="1316491">
            <a:off x="8493150" y="2250721"/>
            <a:ext cx="1213559" cy="1213559"/>
          </a:xfrm>
          <a:prstGeom prst="chord">
            <a:avLst>
              <a:gd name="adj1" fmla="val 3786602"/>
              <a:gd name="adj2" fmla="val 15171629"/>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5305772"/>
            <a:ext cx="9144000" cy="409228"/>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5"/>
          <p:cNvSpPr txBox="1"/>
          <p:nvPr/>
        </p:nvSpPr>
        <p:spPr>
          <a:xfrm>
            <a:off x="675542" y="553244"/>
            <a:ext cx="4976578"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Experimental Results</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5" name="直接连接符 14"/>
          <p:cNvCxnSpPr/>
          <p:nvPr/>
        </p:nvCxnSpPr>
        <p:spPr>
          <a:xfrm flipV="1">
            <a:off x="719110" y="1127157"/>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燕尾形 1041"/>
          <p:cNvSpPr/>
          <p:nvPr/>
        </p:nvSpPr>
        <p:spPr>
          <a:xfrm>
            <a:off x="8815673" y="2699195"/>
            <a:ext cx="172629" cy="288032"/>
          </a:xfrm>
          <a:prstGeom prst="chevron">
            <a:avLst>
              <a:gd name="adj" fmla="val 75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页脚占位符 1"/>
          <p:cNvSpPr>
            <a:spLocks noGrp="1"/>
          </p:cNvSpPr>
          <p:nvPr>
            <p:ph type="ftr" sz="quarter" idx="11"/>
          </p:nvPr>
        </p:nvSpPr>
        <p:spPr/>
        <p:txBody>
          <a:bodyPr/>
          <a:lstStyle/>
          <a:p>
            <a:r>
              <a:rPr lang="en-US" altLang="zh-CN"/>
              <a:t>Markov Models and Maximum Entropy</a:t>
            </a:r>
            <a:endParaRPr lang="zh-CN" altLang="en-US"/>
          </a:p>
        </p:txBody>
      </p:sp>
      <p:sp>
        <p:nvSpPr>
          <p:cNvPr id="17" name="灯片编号占位符 16"/>
          <p:cNvSpPr>
            <a:spLocks noGrp="1"/>
          </p:cNvSpPr>
          <p:nvPr>
            <p:ph type="sldNum" sz="quarter" idx="12"/>
          </p:nvPr>
        </p:nvSpPr>
        <p:spPr/>
        <p:txBody>
          <a:bodyPr/>
          <a:lstStyle/>
          <a:p>
            <a:fld id="{7B1650DA-4768-43E8-905D-F747C006784D}" type="slidenum">
              <a:rPr lang="zh-CN" altLang="en-US" smtClean="0"/>
              <a:pPr/>
              <a:t>20</a:t>
            </a:fld>
            <a:endParaRPr lang="zh-CN" altLang="en-US"/>
          </a:p>
        </p:txBody>
      </p:sp>
      <p:grpSp>
        <p:nvGrpSpPr>
          <p:cNvPr id="18" name="组合 17"/>
          <p:cNvGrpSpPr/>
          <p:nvPr/>
        </p:nvGrpSpPr>
        <p:grpSpPr>
          <a:xfrm>
            <a:off x="225358" y="265212"/>
            <a:ext cx="5335210" cy="414386"/>
            <a:chOff x="225358" y="265212"/>
            <a:chExt cx="5335210" cy="414386"/>
          </a:xfrm>
        </p:grpSpPr>
        <p:sp>
          <p:nvSpPr>
            <p:cNvPr id="19" name="TextBox 5"/>
            <p:cNvSpPr txBox="1"/>
            <p:nvPr/>
          </p:nvSpPr>
          <p:spPr>
            <a:xfrm>
              <a:off x="3988059" y="347017"/>
              <a:ext cx="1572509" cy="253916"/>
            </a:xfrm>
            <a:prstGeom prst="rect">
              <a:avLst/>
            </a:prstGeom>
            <a:noFill/>
          </p:spPr>
          <p:txBody>
            <a:bodyPr wrap="square" rtlCol="0">
              <a:spAutoFit/>
            </a:bodyPr>
            <a:lstStyle/>
            <a:p>
              <a:r>
                <a:rPr lang="en-US" altLang="zh-CN" sz="1050" b="1" dirty="0">
                  <a:solidFill>
                    <a:schemeClr val="tx1">
                      <a:lumMod val="75000"/>
                      <a:lumOff val="25000"/>
                    </a:schemeClr>
                  </a:solidFill>
                </a:rPr>
                <a:t>Experiment</a:t>
              </a:r>
              <a:endParaRPr lang="zh-CN" altLang="en-US" sz="1050" b="1" dirty="0">
                <a:solidFill>
                  <a:schemeClr val="tx1">
                    <a:lumMod val="75000"/>
                    <a:lumOff val="25000"/>
                  </a:schemeClr>
                </a:solidFill>
              </a:endParaRP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21" name="文本框 20"/>
            <p:cNvSpPr txBox="1"/>
            <p:nvPr/>
          </p:nvSpPr>
          <p:spPr>
            <a:xfrm>
              <a:off x="611560" y="273215"/>
              <a:ext cx="3600400" cy="369332"/>
            </a:xfrm>
            <a:prstGeom prst="rect">
              <a:avLst/>
            </a:prstGeom>
            <a:noFill/>
          </p:spPr>
          <p:txBody>
            <a:bodyPr wrap="square" rtlCol="0">
              <a:spAutoFit/>
            </a:bodyPr>
            <a:lstStyle/>
            <a:p>
              <a:r>
                <a:rPr lang="en-US" altLang="zh-CN" dirty="0"/>
                <a:t>Maximum Entropy Markov Models</a:t>
              </a:r>
              <a:endParaRPr lang="zh-CN" altLang="en-US" dirty="0"/>
            </a:p>
          </p:txBody>
        </p:sp>
      </p:grpSp>
      <p:pic>
        <p:nvPicPr>
          <p:cNvPr id="5" name="图片 4"/>
          <p:cNvPicPr>
            <a:picLocks noChangeAspect="1"/>
          </p:cNvPicPr>
          <p:nvPr/>
        </p:nvPicPr>
        <p:blipFill>
          <a:blip r:embed="rId4"/>
          <a:stretch>
            <a:fillRect/>
          </a:stretch>
        </p:blipFill>
        <p:spPr>
          <a:xfrm>
            <a:off x="107504" y="841276"/>
            <a:ext cx="4476190" cy="2390476"/>
          </a:xfrm>
          <a:prstGeom prst="rect">
            <a:avLst/>
          </a:prstGeom>
        </p:spPr>
      </p:pic>
      <p:pic>
        <p:nvPicPr>
          <p:cNvPr id="6" name="图片 5"/>
          <p:cNvPicPr>
            <a:picLocks noChangeAspect="1"/>
          </p:cNvPicPr>
          <p:nvPr/>
        </p:nvPicPr>
        <p:blipFill>
          <a:blip r:embed="rId5"/>
          <a:stretch>
            <a:fillRect/>
          </a:stretch>
        </p:blipFill>
        <p:spPr>
          <a:xfrm>
            <a:off x="4716016" y="791810"/>
            <a:ext cx="3920333" cy="2427690"/>
          </a:xfrm>
          <a:prstGeom prst="rect">
            <a:avLst/>
          </a:prstGeom>
        </p:spPr>
      </p:pic>
      <p:pic>
        <p:nvPicPr>
          <p:cNvPr id="14" name="图片 13"/>
          <p:cNvPicPr>
            <a:picLocks noChangeAspect="1"/>
          </p:cNvPicPr>
          <p:nvPr/>
        </p:nvPicPr>
        <p:blipFill>
          <a:blip r:embed="rId6"/>
          <a:stretch>
            <a:fillRect/>
          </a:stretch>
        </p:blipFill>
        <p:spPr>
          <a:xfrm>
            <a:off x="185359" y="3300896"/>
            <a:ext cx="4176464" cy="1895202"/>
          </a:xfrm>
          <a:prstGeom prst="rect">
            <a:avLst/>
          </a:prstGeom>
        </p:spPr>
      </p:pic>
    </p:spTree>
    <p:extLst>
      <p:ext uri="{BB962C8B-B14F-4D97-AF65-F5344CB8AC3E}">
        <p14:creationId xmlns:p14="http://schemas.microsoft.com/office/powerpoint/2010/main" val="11756923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 fill="hold"/>
                                        <p:tgtEl>
                                          <p:spTgt spid="13"/>
                                        </p:tgtEl>
                                        <p:attrNameLst>
                                          <p:attrName>ppt_w</p:attrName>
                                        </p:attrNameLst>
                                      </p:cBhvr>
                                      <p:tavLst>
                                        <p:tav tm="0">
                                          <p:val>
                                            <p:fltVal val="0"/>
                                          </p:val>
                                        </p:tav>
                                        <p:tav tm="100000">
                                          <p:val>
                                            <p:strVal val="#ppt_w"/>
                                          </p:val>
                                        </p:tav>
                                      </p:tavLst>
                                    </p:anim>
                                    <p:anim calcmode="lin" valueType="num">
                                      <p:cBhvr>
                                        <p:cTn id="8" dur="200" fill="hold"/>
                                        <p:tgtEl>
                                          <p:spTgt spid="13"/>
                                        </p:tgtEl>
                                        <p:attrNameLst>
                                          <p:attrName>ppt_h</p:attrName>
                                        </p:attrNameLst>
                                      </p:cBhvr>
                                      <p:tavLst>
                                        <p:tav tm="0">
                                          <p:val>
                                            <p:fltVal val="0"/>
                                          </p:val>
                                        </p:tav>
                                        <p:tav tm="100000">
                                          <p:val>
                                            <p:strVal val="#ppt_h"/>
                                          </p:val>
                                        </p:tav>
                                      </p:tavLst>
                                    </p:anim>
                                    <p:animEffect transition="in" filter="fade">
                                      <p:cBhvr>
                                        <p:cTn id="9" dur="200"/>
                                        <p:tgtEl>
                                          <p:spTgt spid="13"/>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2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5607"/>
          <a:stretch/>
        </p:blipFill>
        <p:spPr bwMode="auto">
          <a:xfrm>
            <a:off x="0" y="3063275"/>
            <a:ext cx="1153615"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463103" y="3419612"/>
            <a:ext cx="4209888" cy="1323439"/>
          </a:xfrm>
          <a:prstGeom prst="rect">
            <a:avLst/>
          </a:prstGeom>
          <a:noFill/>
        </p:spPr>
        <p:txBody>
          <a:bodyPr wrap="square" rtlCol="0">
            <a:spAutoFit/>
          </a:bodyPr>
          <a:lstStyle/>
          <a:p>
            <a:r>
              <a:rPr lang="en-US" altLang="zh-CN" sz="8000" b="1" dirty="0">
                <a:solidFill>
                  <a:schemeClr val="bg1"/>
                </a:solidFill>
              </a:rPr>
              <a:t>P</a:t>
            </a:r>
            <a:r>
              <a:rPr lang="en-US" altLang="zh-CN" sz="8000" b="1" dirty="0">
                <a:solidFill>
                  <a:schemeClr val="tx1">
                    <a:lumMod val="75000"/>
                    <a:lumOff val="25000"/>
                  </a:schemeClr>
                </a:solidFill>
              </a:rPr>
              <a:t>art  4</a:t>
            </a:r>
            <a:endParaRPr lang="zh-CN" altLang="en-US" sz="8000" b="1" dirty="0">
              <a:solidFill>
                <a:schemeClr val="tx1">
                  <a:lumMod val="75000"/>
                  <a:lumOff val="25000"/>
                </a:schemeClr>
              </a:solidFill>
            </a:endParaRPr>
          </a:p>
        </p:txBody>
      </p:sp>
      <p:sp>
        <p:nvSpPr>
          <p:cNvPr id="25" name="椭圆 24"/>
          <p:cNvSpPr/>
          <p:nvPr/>
        </p:nvSpPr>
        <p:spPr>
          <a:xfrm>
            <a:off x="1064650" y="4653050"/>
            <a:ext cx="362035" cy="362035"/>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10410" y="5076263"/>
            <a:ext cx="234119" cy="234119"/>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29431" y="5285553"/>
            <a:ext cx="175490" cy="175490"/>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95536" y="5411620"/>
            <a:ext cx="110176" cy="110176"/>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页脚占位符 3"/>
          <p:cNvSpPr>
            <a:spLocks noGrp="1"/>
          </p:cNvSpPr>
          <p:nvPr>
            <p:ph type="ftr" sz="quarter" idx="11"/>
          </p:nvPr>
        </p:nvSpPr>
        <p:spPr/>
        <p:txBody>
          <a:bodyPr/>
          <a:lstStyle/>
          <a:p>
            <a:r>
              <a:rPr lang="en-US" altLang="zh-CN"/>
              <a:t>Markov Models and Maximum Entropy</a:t>
            </a:r>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pPr/>
              <a:t>21</a:t>
            </a:fld>
            <a:endParaRPr lang="zh-CN" altLang="en-US"/>
          </a:p>
        </p:txBody>
      </p:sp>
      <p:sp>
        <p:nvSpPr>
          <p:cNvPr id="23" name="TextBox 21"/>
          <p:cNvSpPr txBox="1"/>
          <p:nvPr/>
        </p:nvSpPr>
        <p:spPr>
          <a:xfrm>
            <a:off x="2543950" y="1619164"/>
            <a:ext cx="6120680" cy="1015663"/>
          </a:xfrm>
          <a:prstGeom prst="rect">
            <a:avLst/>
          </a:prstGeom>
          <a:noFill/>
        </p:spPr>
        <p:txBody>
          <a:bodyPr wrap="square" rtlCol="0">
            <a:spAutoFit/>
          </a:bodyPr>
          <a:lstStyle/>
          <a:p>
            <a:r>
              <a:rPr lang="en-US" altLang="zh-CN" sz="6000" b="1" dirty="0">
                <a:solidFill>
                  <a:schemeClr val="tx1">
                    <a:lumMod val="75000"/>
                    <a:lumOff val="25000"/>
                  </a:schemeClr>
                </a:solidFill>
              </a:rPr>
              <a:t>Further Work</a:t>
            </a:r>
          </a:p>
        </p:txBody>
      </p:sp>
      <p:grpSp>
        <p:nvGrpSpPr>
          <p:cNvPr id="24" name="组合 23"/>
          <p:cNvGrpSpPr/>
          <p:nvPr/>
        </p:nvGrpSpPr>
        <p:grpSpPr>
          <a:xfrm>
            <a:off x="225358" y="265212"/>
            <a:ext cx="4274634" cy="414386"/>
            <a:chOff x="225358" y="265212"/>
            <a:chExt cx="4274634" cy="414386"/>
          </a:xfrm>
        </p:grpSpPr>
        <p:sp>
          <p:nvSpPr>
            <p:cNvPr id="26" name="TextBox 5"/>
            <p:cNvSpPr txBox="1"/>
            <p:nvPr/>
          </p:nvSpPr>
          <p:spPr>
            <a:xfrm>
              <a:off x="2927483" y="365458"/>
              <a:ext cx="1572509" cy="253916"/>
            </a:xfrm>
            <a:prstGeom prst="rect">
              <a:avLst/>
            </a:prstGeom>
            <a:noFill/>
          </p:spPr>
          <p:txBody>
            <a:bodyPr wrap="square" rtlCol="0">
              <a:spAutoFit/>
            </a:bodyPr>
            <a:lstStyle/>
            <a:p>
              <a:endParaRPr lang="zh-CN" altLang="en-US" sz="1050" b="1" dirty="0">
                <a:solidFill>
                  <a:schemeClr val="tx1">
                    <a:lumMod val="75000"/>
                    <a:lumOff val="25000"/>
                  </a:schemeClr>
                </a:solidFill>
              </a:endParaRP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grpSp>
    </p:spTree>
    <p:extLst>
      <p:ext uri="{BB962C8B-B14F-4D97-AF65-F5344CB8AC3E}">
        <p14:creationId xmlns:p14="http://schemas.microsoft.com/office/powerpoint/2010/main" val="354063469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5358" y="265212"/>
            <a:ext cx="4274634" cy="414386"/>
            <a:chOff x="225358" y="265212"/>
            <a:chExt cx="4274634" cy="414386"/>
          </a:xfrm>
        </p:grpSpPr>
        <p:sp>
          <p:nvSpPr>
            <p:cNvPr id="4" name="TextBox 5"/>
            <p:cNvSpPr txBox="1"/>
            <p:nvPr/>
          </p:nvSpPr>
          <p:spPr>
            <a:xfrm>
              <a:off x="2927483" y="365458"/>
              <a:ext cx="1572509" cy="253916"/>
            </a:xfrm>
            <a:prstGeom prst="rect">
              <a:avLst/>
            </a:prstGeom>
            <a:noFill/>
          </p:spPr>
          <p:txBody>
            <a:bodyPr wrap="square" rtlCol="0">
              <a:spAutoFit/>
            </a:bodyPr>
            <a:lstStyle/>
            <a:p>
              <a:endParaRPr lang="zh-CN" altLang="en-US" sz="1050" b="1" dirty="0">
                <a:solidFill>
                  <a:schemeClr val="tx1">
                    <a:lumMod val="75000"/>
                    <a:lumOff val="25000"/>
                  </a:schemeClr>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6" name="文本框 5"/>
            <p:cNvSpPr txBox="1"/>
            <p:nvPr/>
          </p:nvSpPr>
          <p:spPr>
            <a:xfrm>
              <a:off x="611560" y="273215"/>
              <a:ext cx="2592288" cy="369332"/>
            </a:xfrm>
            <a:prstGeom prst="rect">
              <a:avLst/>
            </a:prstGeom>
            <a:noFill/>
          </p:spPr>
          <p:txBody>
            <a:bodyPr wrap="square" rtlCol="0">
              <a:spAutoFit/>
            </a:bodyPr>
            <a:lstStyle/>
            <a:p>
              <a:r>
                <a:rPr lang="en-US" altLang="zh-CN" b="1" dirty="0"/>
                <a:t>Further work</a:t>
              </a:r>
              <a:endParaRPr lang="zh-CN" altLang="en-US" dirty="0"/>
            </a:p>
          </p:txBody>
        </p:sp>
      </p:grpSp>
      <p:sp>
        <p:nvSpPr>
          <p:cNvPr id="7" name="椭圆 6"/>
          <p:cNvSpPr/>
          <p:nvPr/>
        </p:nvSpPr>
        <p:spPr>
          <a:xfrm>
            <a:off x="7619542" y="337220"/>
            <a:ext cx="310890" cy="31089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52869" y="347017"/>
            <a:ext cx="310890" cy="31089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后退或前一项 8">
            <a:hlinkClick r:id="" action="ppaction://hlinkshowjump?jump=previousslide" highlightClick="1"/>
          </p:cNvPr>
          <p:cNvSpPr/>
          <p:nvPr/>
        </p:nvSpPr>
        <p:spPr>
          <a:xfrm>
            <a:off x="7664318" y="410575"/>
            <a:ext cx="163682" cy="163682"/>
          </a:xfrm>
          <a:prstGeom prst="actionButtonBackPreviou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第一张 1044">
            <a:hlinkClick r:id="" action="ppaction://hlinkshowjump?jump=firstslide" highlightClick="1"/>
          </p:cNvPr>
          <p:cNvSpPr/>
          <p:nvPr/>
        </p:nvSpPr>
        <p:spPr>
          <a:xfrm>
            <a:off x="8100302" y="394450"/>
            <a:ext cx="216024" cy="216024"/>
          </a:xfrm>
          <a:prstGeom prst="actionButtonHom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弦形 10"/>
          <p:cNvSpPr/>
          <p:nvPr/>
        </p:nvSpPr>
        <p:spPr>
          <a:xfrm rot="1316491">
            <a:off x="8493150" y="2250721"/>
            <a:ext cx="1213559" cy="1213559"/>
          </a:xfrm>
          <a:prstGeom prst="chord">
            <a:avLst>
              <a:gd name="adj1" fmla="val 3786602"/>
              <a:gd name="adj2" fmla="val 15171629"/>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5305772"/>
            <a:ext cx="9144000" cy="409228"/>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5"/>
          <p:cNvSpPr txBox="1"/>
          <p:nvPr/>
        </p:nvSpPr>
        <p:spPr>
          <a:xfrm>
            <a:off x="675543" y="749523"/>
            <a:ext cx="2088232"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This paper</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sp>
        <p:nvSpPr>
          <p:cNvPr id="14" name="TextBox 46"/>
          <p:cNvSpPr txBox="1"/>
          <p:nvPr/>
        </p:nvSpPr>
        <p:spPr>
          <a:xfrm>
            <a:off x="675543" y="1244676"/>
            <a:ext cx="4532478" cy="461665"/>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solidFill>
                  <a:schemeClr val="tx1">
                    <a:lumMod val="50000"/>
                    <a:lumOff val="50000"/>
                  </a:schemeClr>
                </a:solidFill>
              </a:rPr>
              <a:t>other text-related applications</a:t>
            </a:r>
          </a:p>
          <a:p>
            <a:pPr marL="171450" indent="-171450">
              <a:buFont typeface="Arial" panose="020B0604020202020204" pitchFamily="34" charset="0"/>
              <a:buChar char="•"/>
            </a:pPr>
            <a:r>
              <a:rPr lang="en-US" altLang="zh-CN" sz="1200" dirty="0">
                <a:solidFill>
                  <a:schemeClr val="tx1">
                    <a:lumMod val="50000"/>
                    <a:lumOff val="50000"/>
                  </a:schemeClr>
                </a:solidFill>
              </a:rPr>
              <a:t>partially labeled data</a:t>
            </a:r>
            <a:endParaRPr lang="zh-CN" altLang="en-US" sz="1200" dirty="0">
              <a:solidFill>
                <a:schemeClr val="tx1">
                  <a:lumMod val="50000"/>
                  <a:lumOff val="50000"/>
                </a:schemeClr>
              </a:solidFill>
            </a:endParaRPr>
          </a:p>
        </p:txBody>
      </p:sp>
      <p:cxnSp>
        <p:nvCxnSpPr>
          <p:cNvPr id="15" name="直接连接符 14"/>
          <p:cNvCxnSpPr/>
          <p:nvPr/>
        </p:nvCxnSpPr>
        <p:spPr>
          <a:xfrm flipV="1">
            <a:off x="719110" y="1127157"/>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燕尾形 1041"/>
          <p:cNvSpPr/>
          <p:nvPr/>
        </p:nvSpPr>
        <p:spPr>
          <a:xfrm>
            <a:off x="8815673" y="2699195"/>
            <a:ext cx="172629" cy="288032"/>
          </a:xfrm>
          <a:prstGeom prst="chevron">
            <a:avLst>
              <a:gd name="adj" fmla="val 75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页脚占位符 1"/>
          <p:cNvSpPr>
            <a:spLocks noGrp="1"/>
          </p:cNvSpPr>
          <p:nvPr>
            <p:ph type="ftr" sz="quarter" idx="11"/>
          </p:nvPr>
        </p:nvSpPr>
        <p:spPr/>
        <p:txBody>
          <a:bodyPr/>
          <a:lstStyle/>
          <a:p>
            <a:r>
              <a:rPr lang="en-US" altLang="zh-CN"/>
              <a:t>Markov Models and Maximum Entropy</a:t>
            </a:r>
            <a:endParaRPr lang="zh-CN" altLang="en-US"/>
          </a:p>
        </p:txBody>
      </p:sp>
      <p:sp>
        <p:nvSpPr>
          <p:cNvPr id="17" name="灯片编号占位符 16"/>
          <p:cNvSpPr>
            <a:spLocks noGrp="1"/>
          </p:cNvSpPr>
          <p:nvPr>
            <p:ph type="sldNum" sz="quarter" idx="12"/>
          </p:nvPr>
        </p:nvSpPr>
        <p:spPr/>
        <p:txBody>
          <a:bodyPr/>
          <a:lstStyle/>
          <a:p>
            <a:fld id="{7B1650DA-4768-43E8-905D-F747C006784D}" type="slidenum">
              <a:rPr lang="zh-CN" altLang="en-US" smtClean="0"/>
              <a:pPr/>
              <a:t>22</a:t>
            </a:fld>
            <a:endParaRPr lang="zh-CN" altLang="en-US"/>
          </a:p>
        </p:txBody>
      </p:sp>
      <p:sp>
        <p:nvSpPr>
          <p:cNvPr id="18" name="TextBox 45"/>
          <p:cNvSpPr txBox="1"/>
          <p:nvPr/>
        </p:nvSpPr>
        <p:spPr>
          <a:xfrm>
            <a:off x="683568" y="2167129"/>
            <a:ext cx="2088232"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Others</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9" name="直接连接符 18"/>
          <p:cNvCxnSpPr/>
          <p:nvPr/>
        </p:nvCxnSpPr>
        <p:spPr>
          <a:xfrm flipV="1">
            <a:off x="745532" y="2551313"/>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19110" y="2753040"/>
            <a:ext cx="3204818"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solidFill>
                  <a:schemeClr val="tx1">
                    <a:lumMod val="50000"/>
                    <a:lumOff val="50000"/>
                  </a:schemeClr>
                </a:solidFill>
              </a:rPr>
              <a:t>Conditional Random Fields</a:t>
            </a:r>
          </a:p>
          <a:p>
            <a:pPr marL="285750" indent="-285750">
              <a:buFont typeface="Arial" panose="020B0604020202020204" pitchFamily="34" charset="0"/>
              <a:buChar char="•"/>
            </a:pPr>
            <a:r>
              <a:rPr lang="en-US" altLang="zh-CN" sz="1200" dirty="0">
                <a:solidFill>
                  <a:schemeClr val="tx1">
                    <a:lumMod val="50000"/>
                    <a:lumOff val="50000"/>
                  </a:schemeClr>
                </a:solidFill>
              </a:rPr>
              <a:t>Structured prediction</a:t>
            </a:r>
          </a:p>
          <a:p>
            <a:pPr marL="285750" indent="-285750">
              <a:buFont typeface="Arial" panose="020B0604020202020204" pitchFamily="34" charset="0"/>
              <a:buChar char="•"/>
            </a:pPr>
            <a:r>
              <a:rPr lang="en-US" altLang="zh-CN" sz="1200" dirty="0">
                <a:solidFill>
                  <a:schemeClr val="tx1">
                    <a:lumMod val="50000"/>
                    <a:lumOff val="50000"/>
                  </a:schemeClr>
                </a:solidFill>
              </a:rPr>
              <a:t>……</a:t>
            </a:r>
            <a:endParaRPr lang="zh-CN" altLang="en-US" sz="1200" dirty="0">
              <a:solidFill>
                <a:schemeClr val="tx1">
                  <a:lumMod val="50000"/>
                  <a:lumOff val="50000"/>
                </a:schemeClr>
              </a:solidFill>
            </a:endParaRPr>
          </a:p>
        </p:txBody>
      </p:sp>
    </p:spTree>
    <p:extLst>
      <p:ext uri="{BB962C8B-B14F-4D97-AF65-F5344CB8AC3E}">
        <p14:creationId xmlns:p14="http://schemas.microsoft.com/office/powerpoint/2010/main" val="17190121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 fill="hold"/>
                                        <p:tgtEl>
                                          <p:spTgt spid="13"/>
                                        </p:tgtEl>
                                        <p:attrNameLst>
                                          <p:attrName>ppt_w</p:attrName>
                                        </p:attrNameLst>
                                      </p:cBhvr>
                                      <p:tavLst>
                                        <p:tav tm="0">
                                          <p:val>
                                            <p:fltVal val="0"/>
                                          </p:val>
                                        </p:tav>
                                        <p:tav tm="100000">
                                          <p:val>
                                            <p:strVal val="#ppt_w"/>
                                          </p:val>
                                        </p:tav>
                                      </p:tavLst>
                                    </p:anim>
                                    <p:anim calcmode="lin" valueType="num">
                                      <p:cBhvr>
                                        <p:cTn id="8" dur="200" fill="hold"/>
                                        <p:tgtEl>
                                          <p:spTgt spid="13"/>
                                        </p:tgtEl>
                                        <p:attrNameLst>
                                          <p:attrName>ppt_h</p:attrName>
                                        </p:attrNameLst>
                                      </p:cBhvr>
                                      <p:tavLst>
                                        <p:tav tm="0">
                                          <p:val>
                                            <p:fltVal val="0"/>
                                          </p:val>
                                        </p:tav>
                                        <p:tav tm="100000">
                                          <p:val>
                                            <p:strVal val="#ppt_h"/>
                                          </p:val>
                                        </p:tav>
                                      </p:tavLst>
                                    </p:anim>
                                    <p:animEffect transition="in" filter="fade">
                                      <p:cBhvr>
                                        <p:cTn id="9" dur="200"/>
                                        <p:tgtEl>
                                          <p:spTgt spid="13"/>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200"/>
                                        <p:tgtEl>
                                          <p:spTgt spid="15"/>
                                        </p:tgtEl>
                                      </p:cBhvr>
                                    </p:animEffect>
                                  </p:childTnLst>
                                </p:cTn>
                              </p:par>
                            </p:childTnLst>
                          </p:cTn>
                        </p:par>
                        <p:par>
                          <p:cTn id="14" fill="hold">
                            <p:stCondLst>
                              <p:cond delay="400"/>
                            </p:stCondLst>
                            <p:childTnLst>
                              <p:par>
                                <p:cTn id="15" presetID="12" presetClass="entr" presetSubtype="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ppt_x</p:attrName>
                                        </p:attrNameLst>
                                      </p:cBhvr>
                                      <p:tavLst>
                                        <p:tav tm="0">
                                          <p:val>
                                            <p:strVal val="#ppt_x+#ppt_w*1.125000"/>
                                          </p:val>
                                        </p:tav>
                                        <p:tav tm="100000">
                                          <p:val>
                                            <p:strVal val="#ppt_x"/>
                                          </p:val>
                                        </p:tav>
                                      </p:tavLst>
                                    </p:anim>
                                    <p:animEffect transition="in" filter="wipe(left)">
                                      <p:cBhvr>
                                        <p:cTn id="18" dur="500"/>
                                        <p:tgtEl>
                                          <p:spTgt spid="14"/>
                                        </p:tgtEl>
                                      </p:cBhvr>
                                    </p:animEffect>
                                  </p:childTnLst>
                                </p:cTn>
                              </p:par>
                            </p:childTnLst>
                          </p:cTn>
                        </p:par>
                        <p:par>
                          <p:cTn id="19" fill="hold">
                            <p:stCondLst>
                              <p:cond delay="900"/>
                            </p:stCondLst>
                            <p:childTnLst>
                              <p:par>
                                <p:cTn id="20" presetID="53" presetClass="entr" presetSubtype="16"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200" fill="hold"/>
                                        <p:tgtEl>
                                          <p:spTgt spid="18"/>
                                        </p:tgtEl>
                                        <p:attrNameLst>
                                          <p:attrName>ppt_w</p:attrName>
                                        </p:attrNameLst>
                                      </p:cBhvr>
                                      <p:tavLst>
                                        <p:tav tm="0">
                                          <p:val>
                                            <p:fltVal val="0"/>
                                          </p:val>
                                        </p:tav>
                                        <p:tav tm="100000">
                                          <p:val>
                                            <p:strVal val="#ppt_w"/>
                                          </p:val>
                                        </p:tav>
                                      </p:tavLst>
                                    </p:anim>
                                    <p:anim calcmode="lin" valueType="num">
                                      <p:cBhvr>
                                        <p:cTn id="23" dur="200" fill="hold"/>
                                        <p:tgtEl>
                                          <p:spTgt spid="18"/>
                                        </p:tgtEl>
                                        <p:attrNameLst>
                                          <p:attrName>ppt_h</p:attrName>
                                        </p:attrNameLst>
                                      </p:cBhvr>
                                      <p:tavLst>
                                        <p:tav tm="0">
                                          <p:val>
                                            <p:fltVal val="0"/>
                                          </p:val>
                                        </p:tav>
                                        <p:tav tm="100000">
                                          <p:val>
                                            <p:strVal val="#ppt_h"/>
                                          </p:val>
                                        </p:tav>
                                      </p:tavLst>
                                    </p:anim>
                                    <p:animEffect transition="in" filter="fade">
                                      <p:cBhvr>
                                        <p:cTn id="24" dur="200"/>
                                        <p:tgtEl>
                                          <p:spTgt spid="18"/>
                                        </p:tgtEl>
                                      </p:cBhvr>
                                    </p:animEffect>
                                  </p:childTnLst>
                                </p:cTn>
                              </p:par>
                            </p:childTnLst>
                          </p:cTn>
                        </p:par>
                        <p:par>
                          <p:cTn id="25" fill="hold">
                            <p:stCondLst>
                              <p:cond delay="1100"/>
                            </p:stCondLst>
                            <p:childTnLst>
                              <p:par>
                                <p:cTn id="26" presetID="22" presetClass="entr" presetSubtype="8"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2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23928" y="3424272"/>
            <a:ext cx="2664296" cy="369332"/>
          </a:xfrm>
          <a:prstGeom prst="rect">
            <a:avLst/>
          </a:prstGeom>
          <a:noFill/>
        </p:spPr>
        <p:txBody>
          <a:bodyPr wrap="square" rtlCol="0">
            <a:spAutoFit/>
          </a:bodyPr>
          <a:lstStyle/>
          <a:p>
            <a:r>
              <a:rPr lang="en-US" altLang="zh-CN" dirty="0">
                <a:solidFill>
                  <a:schemeClr val="tx1">
                    <a:lumMod val="85000"/>
                    <a:lumOff val="15000"/>
                  </a:schemeClr>
                </a:solidFill>
              </a:rPr>
              <a:t>Hu Weilong </a:t>
            </a:r>
            <a:endParaRPr lang="zh-CN" altLang="en-US" dirty="0">
              <a:solidFill>
                <a:schemeClr val="tx1">
                  <a:lumMod val="85000"/>
                  <a:lumOff val="15000"/>
                </a:schemeClr>
              </a:solidFill>
            </a:endParaRPr>
          </a:p>
        </p:txBody>
      </p:sp>
      <p:sp>
        <p:nvSpPr>
          <p:cNvPr id="4" name="TextBox 3"/>
          <p:cNvSpPr txBox="1"/>
          <p:nvPr/>
        </p:nvSpPr>
        <p:spPr>
          <a:xfrm>
            <a:off x="2297800" y="3631585"/>
            <a:ext cx="5082511" cy="584775"/>
          </a:xfrm>
          <a:prstGeom prst="rect">
            <a:avLst/>
          </a:prstGeom>
          <a:noFill/>
        </p:spPr>
        <p:txBody>
          <a:bodyPr wrap="square" rtlCol="0">
            <a:spAutoFit/>
          </a:bodyPr>
          <a:lstStyle/>
          <a:p>
            <a:r>
              <a:rPr lang="en-US" altLang="zh-CN" sz="3200" b="1" dirty="0">
                <a:solidFill>
                  <a:schemeClr val="tx1">
                    <a:lumMod val="85000"/>
                    <a:lumOff val="15000"/>
                  </a:schemeClr>
                </a:solidFill>
              </a:rPr>
              <a:t>Thank you for your view </a:t>
            </a:r>
            <a:r>
              <a:rPr lang="zh-CN" altLang="en-US" sz="3200" b="1" dirty="0">
                <a:solidFill>
                  <a:schemeClr val="tx1">
                    <a:lumMod val="85000"/>
                    <a:lumOff val="15000"/>
                  </a:schemeClr>
                </a:solidFill>
              </a:rPr>
              <a:t>！</a:t>
            </a:r>
          </a:p>
        </p:txBody>
      </p:sp>
      <p:sp>
        <p:nvSpPr>
          <p:cNvPr id="5" name="TextBox 4"/>
          <p:cNvSpPr txBox="1"/>
          <p:nvPr/>
        </p:nvSpPr>
        <p:spPr>
          <a:xfrm>
            <a:off x="3469829" y="4144352"/>
            <a:ext cx="2470323" cy="369332"/>
          </a:xfrm>
          <a:prstGeom prst="rect">
            <a:avLst/>
          </a:prstGeom>
          <a:noFill/>
        </p:spPr>
        <p:txBody>
          <a:bodyPr wrap="square" rtlCol="0">
            <a:spAutoFit/>
          </a:bodyPr>
          <a:lstStyle/>
          <a:p>
            <a:r>
              <a:rPr lang="en-US" altLang="zh-CN" dirty="0">
                <a:solidFill>
                  <a:schemeClr val="tx1">
                    <a:lumMod val="50000"/>
                    <a:lumOff val="50000"/>
                  </a:schemeClr>
                </a:solidFill>
              </a:rPr>
              <a:t>huweilong@whu.edu.cn</a:t>
            </a:r>
            <a:endParaRPr lang="zh-CN" altLang="en-US" dirty="0">
              <a:solidFill>
                <a:schemeClr val="tx1">
                  <a:lumMod val="50000"/>
                  <a:lumOff val="50000"/>
                </a:schemeClr>
              </a:solidFill>
            </a:endParaRPr>
          </a:p>
        </p:txBody>
      </p:sp>
      <p:sp>
        <p:nvSpPr>
          <p:cNvPr id="6" name="椭圆 5"/>
          <p:cNvSpPr/>
          <p:nvPr/>
        </p:nvSpPr>
        <p:spPr>
          <a:xfrm>
            <a:off x="3837406" y="1591730"/>
            <a:ext cx="1557058" cy="1557058"/>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992644" y="1746968"/>
            <a:ext cx="1246581" cy="1246581"/>
          </a:xfrm>
          <a:prstGeom prst="ellipse">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页脚占位符 1"/>
          <p:cNvSpPr>
            <a:spLocks noGrp="1"/>
          </p:cNvSpPr>
          <p:nvPr>
            <p:ph type="ftr" sz="quarter" idx="11"/>
          </p:nvPr>
        </p:nvSpPr>
        <p:spPr/>
        <p:txBody>
          <a:bodyPr/>
          <a:lstStyle/>
          <a:p>
            <a:r>
              <a:rPr lang="en-US" altLang="zh-CN"/>
              <a:t>Markov Models and Maximum Entropy</a:t>
            </a:r>
            <a:endParaRPr lang="zh-CN" altLang="en-US"/>
          </a:p>
        </p:txBody>
      </p:sp>
      <p:sp>
        <p:nvSpPr>
          <p:cNvPr id="8" name="灯片编号占位符 7"/>
          <p:cNvSpPr>
            <a:spLocks noGrp="1"/>
          </p:cNvSpPr>
          <p:nvPr>
            <p:ph type="sldNum" sz="quarter" idx="12"/>
          </p:nvPr>
        </p:nvSpPr>
        <p:spPr/>
        <p:txBody>
          <a:bodyPr/>
          <a:lstStyle/>
          <a:p>
            <a:fld id="{7B1650DA-4768-43E8-905D-F747C006784D}" type="slidenum">
              <a:rPr lang="zh-CN" altLang="en-US" smtClean="0"/>
              <a:pPr/>
              <a:t>23</a:t>
            </a:fld>
            <a:endParaRPr lang="zh-CN" altLang="en-US"/>
          </a:p>
        </p:txBody>
      </p:sp>
    </p:spTree>
    <p:extLst>
      <p:ext uri="{BB962C8B-B14F-4D97-AF65-F5344CB8AC3E}">
        <p14:creationId xmlns:p14="http://schemas.microsoft.com/office/powerpoint/2010/main" val="386053360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5607"/>
          <a:stretch/>
        </p:blipFill>
        <p:spPr bwMode="auto">
          <a:xfrm>
            <a:off x="0" y="3063275"/>
            <a:ext cx="1153615"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463103" y="3419612"/>
            <a:ext cx="4209888" cy="1323439"/>
          </a:xfrm>
          <a:prstGeom prst="rect">
            <a:avLst/>
          </a:prstGeom>
          <a:noFill/>
        </p:spPr>
        <p:txBody>
          <a:bodyPr wrap="square" rtlCol="0">
            <a:spAutoFit/>
          </a:bodyPr>
          <a:lstStyle/>
          <a:p>
            <a:r>
              <a:rPr lang="en-US" altLang="zh-CN" sz="8000" b="1" dirty="0">
                <a:solidFill>
                  <a:schemeClr val="bg1"/>
                </a:solidFill>
              </a:rPr>
              <a:t>P</a:t>
            </a:r>
            <a:r>
              <a:rPr lang="en-US" altLang="zh-CN" sz="8000" b="1" dirty="0">
                <a:solidFill>
                  <a:schemeClr val="tx1">
                    <a:lumMod val="75000"/>
                    <a:lumOff val="25000"/>
                  </a:schemeClr>
                </a:solidFill>
              </a:rPr>
              <a:t>art  1</a:t>
            </a:r>
            <a:endParaRPr lang="zh-CN" altLang="en-US" sz="8000" b="1" dirty="0">
              <a:solidFill>
                <a:schemeClr val="tx1">
                  <a:lumMod val="75000"/>
                  <a:lumOff val="25000"/>
                </a:schemeClr>
              </a:solidFill>
            </a:endParaRPr>
          </a:p>
        </p:txBody>
      </p:sp>
      <p:sp>
        <p:nvSpPr>
          <p:cNvPr id="25" name="椭圆 24"/>
          <p:cNvSpPr/>
          <p:nvPr/>
        </p:nvSpPr>
        <p:spPr>
          <a:xfrm>
            <a:off x="1064650" y="4653050"/>
            <a:ext cx="362035" cy="362035"/>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910410" y="5076263"/>
            <a:ext cx="234119" cy="234119"/>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29431" y="5285553"/>
            <a:ext cx="175490" cy="175490"/>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95536" y="5411620"/>
            <a:ext cx="110176" cy="110176"/>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页脚占位符 3"/>
          <p:cNvSpPr>
            <a:spLocks noGrp="1"/>
          </p:cNvSpPr>
          <p:nvPr>
            <p:ph type="ftr" sz="quarter" idx="11"/>
          </p:nvPr>
        </p:nvSpPr>
        <p:spPr/>
        <p:txBody>
          <a:bodyPr/>
          <a:lstStyle/>
          <a:p>
            <a:r>
              <a:rPr lang="en-US" altLang="zh-CN"/>
              <a:t>Markov Models and Maximum Entropy</a:t>
            </a:r>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pPr/>
              <a:t>3</a:t>
            </a:fld>
            <a:endParaRPr lang="zh-CN" altLang="en-US"/>
          </a:p>
        </p:txBody>
      </p:sp>
      <p:sp>
        <p:nvSpPr>
          <p:cNvPr id="23" name="TextBox 21"/>
          <p:cNvSpPr txBox="1"/>
          <p:nvPr/>
        </p:nvSpPr>
        <p:spPr>
          <a:xfrm>
            <a:off x="755576" y="1729512"/>
            <a:ext cx="8579296" cy="1015663"/>
          </a:xfrm>
          <a:prstGeom prst="rect">
            <a:avLst/>
          </a:prstGeom>
          <a:noFill/>
        </p:spPr>
        <p:txBody>
          <a:bodyPr wrap="square" rtlCol="0">
            <a:spAutoFit/>
          </a:bodyPr>
          <a:lstStyle/>
          <a:p>
            <a:r>
              <a:rPr lang="en-US" altLang="zh-CN" sz="6000" b="1" dirty="0">
                <a:solidFill>
                  <a:schemeClr val="tx1">
                    <a:lumMod val="75000"/>
                    <a:lumOff val="25000"/>
                  </a:schemeClr>
                </a:solidFill>
              </a:rPr>
              <a:t>Hidden Markov Models</a:t>
            </a:r>
            <a:endParaRPr lang="zh-CN" altLang="en-US" sz="6000" b="1" dirty="0">
              <a:solidFill>
                <a:schemeClr val="tx1">
                  <a:lumMod val="75000"/>
                  <a:lumOff val="25000"/>
                </a:schemeClr>
              </a:solidFill>
            </a:endParaRPr>
          </a:p>
        </p:txBody>
      </p:sp>
      <p:grpSp>
        <p:nvGrpSpPr>
          <p:cNvPr id="24" name="组合 23"/>
          <p:cNvGrpSpPr/>
          <p:nvPr/>
        </p:nvGrpSpPr>
        <p:grpSpPr>
          <a:xfrm>
            <a:off x="225358" y="265212"/>
            <a:ext cx="4274634" cy="414386"/>
            <a:chOff x="225358" y="265212"/>
            <a:chExt cx="4274634" cy="414386"/>
          </a:xfrm>
        </p:grpSpPr>
        <p:sp>
          <p:nvSpPr>
            <p:cNvPr id="26" name="TextBox 5"/>
            <p:cNvSpPr txBox="1"/>
            <p:nvPr/>
          </p:nvSpPr>
          <p:spPr>
            <a:xfrm>
              <a:off x="2927483" y="365458"/>
              <a:ext cx="1572509" cy="253916"/>
            </a:xfrm>
            <a:prstGeom prst="rect">
              <a:avLst/>
            </a:prstGeom>
            <a:noFill/>
          </p:spPr>
          <p:txBody>
            <a:bodyPr wrap="square" rtlCol="0">
              <a:spAutoFit/>
            </a:bodyPr>
            <a:lstStyle/>
            <a:p>
              <a:endParaRPr lang="zh-CN" altLang="en-US" sz="1050" b="1" dirty="0">
                <a:solidFill>
                  <a:schemeClr val="tx1">
                    <a:lumMod val="75000"/>
                    <a:lumOff val="25000"/>
                  </a:schemeClr>
                </a:solidFill>
              </a:endParaRP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grpSp>
    </p:spTree>
    <p:extLst>
      <p:ext uri="{BB962C8B-B14F-4D97-AF65-F5344CB8AC3E}">
        <p14:creationId xmlns:p14="http://schemas.microsoft.com/office/powerpoint/2010/main" val="277713634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305772"/>
            <a:ext cx="9144000" cy="409228"/>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1" name="弦形 1040"/>
          <p:cNvSpPr/>
          <p:nvPr/>
        </p:nvSpPr>
        <p:spPr>
          <a:xfrm rot="1316491">
            <a:off x="8493150" y="2250721"/>
            <a:ext cx="1213559" cy="1213559"/>
          </a:xfrm>
          <a:prstGeom prst="chord">
            <a:avLst>
              <a:gd name="adj1" fmla="val 3786602"/>
              <a:gd name="adj2" fmla="val 15171629"/>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2" name="燕尾形 1041"/>
          <p:cNvSpPr/>
          <p:nvPr/>
        </p:nvSpPr>
        <p:spPr>
          <a:xfrm>
            <a:off x="8815673" y="2699195"/>
            <a:ext cx="172629" cy="288032"/>
          </a:xfrm>
          <a:prstGeom prst="chevron">
            <a:avLst>
              <a:gd name="adj" fmla="val 75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3" name="椭圆 1042"/>
          <p:cNvSpPr/>
          <p:nvPr/>
        </p:nvSpPr>
        <p:spPr>
          <a:xfrm>
            <a:off x="7619542" y="337220"/>
            <a:ext cx="310890" cy="31089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8052869" y="347017"/>
            <a:ext cx="310890" cy="31089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4" name="动作按钮: 后退或前一项 1043">
            <a:hlinkClick r:id="" action="ppaction://hlinkshowjump?jump=previousslide" highlightClick="1"/>
          </p:cNvPr>
          <p:cNvSpPr/>
          <p:nvPr/>
        </p:nvSpPr>
        <p:spPr>
          <a:xfrm>
            <a:off x="7664318" y="410575"/>
            <a:ext cx="163682" cy="163682"/>
          </a:xfrm>
          <a:prstGeom prst="actionButtonBackPreviou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5" name="动作按钮: 第一张 1044">
            <a:hlinkClick r:id="" action="ppaction://hlinkshowjump?jump=firstslide" highlightClick="1"/>
          </p:cNvPr>
          <p:cNvSpPr/>
          <p:nvPr/>
        </p:nvSpPr>
        <p:spPr>
          <a:xfrm>
            <a:off x="8100302" y="394450"/>
            <a:ext cx="216024" cy="216024"/>
          </a:xfrm>
          <a:prstGeom prst="actionButtonHom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p:cNvSpPr txBox="1"/>
          <p:nvPr/>
        </p:nvSpPr>
        <p:spPr>
          <a:xfrm>
            <a:off x="675543" y="769268"/>
            <a:ext cx="2088232"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Overview</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sp>
        <p:nvSpPr>
          <p:cNvPr id="47" name="TextBox 46"/>
          <p:cNvSpPr txBox="1"/>
          <p:nvPr/>
        </p:nvSpPr>
        <p:spPr>
          <a:xfrm>
            <a:off x="675543" y="1244676"/>
            <a:ext cx="4532478" cy="461665"/>
          </a:xfrm>
          <a:prstGeom prst="rect">
            <a:avLst/>
          </a:prstGeom>
          <a:noFill/>
        </p:spPr>
        <p:txBody>
          <a:bodyPr wrap="square" rtlCol="0">
            <a:spAutoFit/>
          </a:bodyPr>
          <a:lstStyle/>
          <a:p>
            <a:r>
              <a:rPr lang="en-US" altLang="zh-CN" sz="1200" dirty="0">
                <a:solidFill>
                  <a:schemeClr val="tx1">
                    <a:lumMod val="50000"/>
                    <a:lumOff val="50000"/>
                  </a:schemeClr>
                </a:solidFill>
              </a:rPr>
              <a:t>Representing sequential data. </a:t>
            </a:r>
          </a:p>
          <a:p>
            <a:r>
              <a:rPr lang="en-US" altLang="zh-CN" sz="1200" dirty="0">
                <a:solidFill>
                  <a:schemeClr val="tx1">
                    <a:lumMod val="50000"/>
                    <a:lumOff val="50000"/>
                  </a:schemeClr>
                </a:solidFill>
              </a:rPr>
              <a:t>part-of-speech tagging</a:t>
            </a:r>
            <a:r>
              <a:rPr lang="zh-CN" altLang="en-US" sz="1200" dirty="0">
                <a:solidFill>
                  <a:schemeClr val="tx1">
                    <a:lumMod val="50000"/>
                    <a:lumOff val="50000"/>
                  </a:schemeClr>
                </a:solidFill>
              </a:rPr>
              <a:t>，</a:t>
            </a:r>
            <a:r>
              <a:rPr lang="en-US" altLang="zh-CN" sz="1200" dirty="0">
                <a:solidFill>
                  <a:schemeClr val="tx1">
                    <a:lumMod val="50000"/>
                    <a:lumOff val="50000"/>
                  </a:schemeClr>
                </a:solidFill>
              </a:rPr>
              <a:t>text segmentation, noun-phrase chunking.</a:t>
            </a:r>
            <a:endParaRPr lang="zh-CN" altLang="en-US" sz="1200" dirty="0">
              <a:solidFill>
                <a:schemeClr val="tx1">
                  <a:lumMod val="50000"/>
                  <a:lumOff val="50000"/>
                </a:schemeClr>
              </a:solidFill>
            </a:endParaRPr>
          </a:p>
        </p:txBody>
      </p:sp>
      <p:sp>
        <p:nvSpPr>
          <p:cNvPr id="48" name="TextBox 47"/>
          <p:cNvSpPr txBox="1"/>
          <p:nvPr/>
        </p:nvSpPr>
        <p:spPr>
          <a:xfrm>
            <a:off x="536800" y="2514925"/>
            <a:ext cx="3399954" cy="276999"/>
          </a:xfrm>
          <a:prstGeom prst="rect">
            <a:avLst/>
          </a:prstGeom>
          <a:noFill/>
        </p:spPr>
        <p:txBody>
          <a:bodyPr wrap="square" rtlCol="0">
            <a:spAutoFit/>
          </a:bodyPr>
          <a:lstStyle/>
          <a:p>
            <a:r>
              <a:rPr lang="en-US" altLang="zh-CN" sz="1200" dirty="0">
                <a:solidFill>
                  <a:schemeClr val="tx1">
                    <a:lumMod val="50000"/>
                    <a:lumOff val="50000"/>
                  </a:schemeClr>
                </a:solidFill>
              </a:rPr>
              <a:t>Finite state automaton</a:t>
            </a:r>
            <a:r>
              <a:rPr lang="zh-CN" altLang="en-US" sz="1200" dirty="0">
                <a:solidFill>
                  <a:schemeClr val="tx1">
                    <a:lumMod val="50000"/>
                    <a:lumOff val="50000"/>
                  </a:schemeClr>
                </a:solidFill>
              </a:rPr>
              <a:t>；</a:t>
            </a:r>
            <a:r>
              <a:rPr lang="en-US" altLang="zh-CN" sz="1200" dirty="0">
                <a:solidFill>
                  <a:schemeClr val="tx1">
                    <a:lumMod val="50000"/>
                    <a:lumOff val="50000"/>
                  </a:schemeClr>
                </a:solidFill>
              </a:rPr>
              <a:t>transition between states</a:t>
            </a:r>
            <a:endParaRPr lang="zh-CN" altLang="en-US" sz="1400" dirty="0">
              <a:solidFill>
                <a:schemeClr val="tx1">
                  <a:lumMod val="50000"/>
                  <a:lumOff val="50000"/>
                </a:schemeClr>
              </a:solidFill>
            </a:endParaRPr>
          </a:p>
        </p:txBody>
      </p:sp>
      <p:sp>
        <p:nvSpPr>
          <p:cNvPr id="49" name="TextBox 48"/>
          <p:cNvSpPr txBox="1"/>
          <p:nvPr/>
        </p:nvSpPr>
        <p:spPr>
          <a:xfrm>
            <a:off x="4312617" y="2541800"/>
            <a:ext cx="4486915" cy="276999"/>
          </a:xfrm>
          <a:prstGeom prst="rect">
            <a:avLst/>
          </a:prstGeom>
          <a:noFill/>
        </p:spPr>
        <p:txBody>
          <a:bodyPr wrap="square" rtlCol="0">
            <a:spAutoFit/>
          </a:bodyPr>
          <a:lstStyle/>
          <a:p>
            <a:r>
              <a:rPr lang="en-US" altLang="zh-CN" sz="1200" dirty="0">
                <a:solidFill>
                  <a:schemeClr val="tx1">
                    <a:lumMod val="50000"/>
                    <a:lumOff val="50000"/>
                  </a:schemeClr>
                </a:solidFill>
              </a:rPr>
              <a:t>State sequence is “</a:t>
            </a:r>
            <a:r>
              <a:rPr lang="en-US" altLang="zh-CN" sz="1200" b="1" dirty="0"/>
              <a:t>hidden</a:t>
            </a:r>
            <a:r>
              <a:rPr lang="en-US" altLang="zh-CN" sz="1200" dirty="0">
                <a:solidFill>
                  <a:schemeClr val="tx1">
                    <a:lumMod val="50000"/>
                    <a:lumOff val="50000"/>
                  </a:schemeClr>
                </a:solidFill>
              </a:rPr>
              <a:t>”</a:t>
            </a:r>
            <a:endParaRPr lang="zh-CN" altLang="en-US" sz="1400" dirty="0">
              <a:solidFill>
                <a:schemeClr val="tx1">
                  <a:lumMod val="50000"/>
                  <a:lumOff val="50000"/>
                </a:schemeClr>
              </a:solidFill>
            </a:endParaRPr>
          </a:p>
        </p:txBody>
      </p:sp>
      <p:sp>
        <p:nvSpPr>
          <p:cNvPr id="50" name="TextBox 49"/>
          <p:cNvSpPr txBox="1"/>
          <p:nvPr/>
        </p:nvSpPr>
        <p:spPr>
          <a:xfrm>
            <a:off x="611560" y="2065412"/>
            <a:ext cx="4320480"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Markov Process &amp; Hidden Markov Models</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51" name="直接连接符 50"/>
          <p:cNvCxnSpPr/>
          <p:nvPr/>
        </p:nvCxnSpPr>
        <p:spPr>
          <a:xfrm flipV="1">
            <a:off x="719110" y="1166715"/>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4261" y="2386540"/>
            <a:ext cx="4093638" cy="576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225358" y="265212"/>
            <a:ext cx="4274634" cy="414386"/>
            <a:chOff x="225358" y="265212"/>
            <a:chExt cx="4274634" cy="414386"/>
          </a:xfrm>
        </p:grpSpPr>
        <p:sp>
          <p:nvSpPr>
            <p:cNvPr id="6" name="TextBox 5"/>
            <p:cNvSpPr txBox="1"/>
            <p:nvPr/>
          </p:nvSpPr>
          <p:spPr>
            <a:xfrm>
              <a:off x="2927483" y="365458"/>
              <a:ext cx="1572509" cy="253916"/>
            </a:xfrm>
            <a:prstGeom prst="rect">
              <a:avLst/>
            </a:prstGeom>
            <a:noFill/>
          </p:spPr>
          <p:txBody>
            <a:bodyPr wrap="square" rtlCol="0">
              <a:spAutoFit/>
            </a:bodyPr>
            <a:lstStyle/>
            <a:p>
              <a:r>
                <a:rPr lang="en-US" altLang="zh-CN" sz="1050" b="1" dirty="0">
                  <a:solidFill>
                    <a:schemeClr val="tx1">
                      <a:lumMod val="75000"/>
                      <a:lumOff val="25000"/>
                    </a:schemeClr>
                  </a:solidFill>
                </a:rPr>
                <a:t>Overview</a:t>
              </a:r>
              <a:endParaRPr lang="zh-CN" altLang="en-US" sz="1050" b="1" dirty="0">
                <a:solidFill>
                  <a:schemeClr val="tx1">
                    <a:lumMod val="75000"/>
                    <a:lumOff val="25000"/>
                  </a:schemeClr>
                </a:solidFill>
              </a:endParaRPr>
            </a:p>
          </p:txBody>
        </p:sp>
        <p:pic>
          <p:nvPicPr>
            <p:cNvPr id="86" name="图片 8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7" name="文本框 6"/>
            <p:cNvSpPr txBox="1"/>
            <p:nvPr/>
          </p:nvSpPr>
          <p:spPr>
            <a:xfrm>
              <a:off x="611560" y="273215"/>
              <a:ext cx="2592288" cy="369332"/>
            </a:xfrm>
            <a:prstGeom prst="rect">
              <a:avLst/>
            </a:prstGeom>
            <a:noFill/>
          </p:spPr>
          <p:txBody>
            <a:bodyPr wrap="square" rtlCol="0">
              <a:spAutoFit/>
            </a:bodyPr>
            <a:lstStyle/>
            <a:p>
              <a:r>
                <a:rPr lang="en-US" altLang="zh-CN" dirty="0"/>
                <a:t>Hidden Markov Models</a:t>
              </a:r>
              <a:endParaRPr lang="zh-CN" altLang="en-US" dirty="0"/>
            </a:p>
          </p:txBody>
        </p:sp>
      </p:grpSp>
      <p:pic>
        <p:nvPicPr>
          <p:cNvPr id="14" name="图片 13"/>
          <p:cNvPicPr>
            <a:picLocks noChangeAspect="1"/>
          </p:cNvPicPr>
          <p:nvPr/>
        </p:nvPicPr>
        <p:blipFill>
          <a:blip r:embed="rId4"/>
          <a:stretch>
            <a:fillRect/>
          </a:stretch>
        </p:blipFill>
        <p:spPr>
          <a:xfrm>
            <a:off x="110911" y="4852332"/>
            <a:ext cx="8704762" cy="409524"/>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916" y="2911615"/>
            <a:ext cx="3550098" cy="2307916"/>
          </a:xfrm>
          <a:prstGeom prst="rect">
            <a:avLst/>
          </a:prstGeom>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8941" y="2903402"/>
            <a:ext cx="4260034" cy="2358453"/>
          </a:xfrm>
          <a:prstGeom prst="rect">
            <a:avLst/>
          </a:prstGeom>
        </p:spPr>
      </p:pic>
    </p:spTree>
    <p:extLst>
      <p:ext uri="{BB962C8B-B14F-4D97-AF65-F5344CB8AC3E}">
        <p14:creationId xmlns:p14="http://schemas.microsoft.com/office/powerpoint/2010/main" val="8989025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200" fill="hold"/>
                                        <p:tgtEl>
                                          <p:spTgt spid="46"/>
                                        </p:tgtEl>
                                        <p:attrNameLst>
                                          <p:attrName>ppt_w</p:attrName>
                                        </p:attrNameLst>
                                      </p:cBhvr>
                                      <p:tavLst>
                                        <p:tav tm="0">
                                          <p:val>
                                            <p:fltVal val="0"/>
                                          </p:val>
                                        </p:tav>
                                        <p:tav tm="100000">
                                          <p:val>
                                            <p:strVal val="#ppt_w"/>
                                          </p:val>
                                        </p:tav>
                                      </p:tavLst>
                                    </p:anim>
                                    <p:anim calcmode="lin" valueType="num">
                                      <p:cBhvr>
                                        <p:cTn id="8" dur="200" fill="hold"/>
                                        <p:tgtEl>
                                          <p:spTgt spid="46"/>
                                        </p:tgtEl>
                                        <p:attrNameLst>
                                          <p:attrName>ppt_h</p:attrName>
                                        </p:attrNameLst>
                                      </p:cBhvr>
                                      <p:tavLst>
                                        <p:tav tm="0">
                                          <p:val>
                                            <p:fltVal val="0"/>
                                          </p:val>
                                        </p:tav>
                                        <p:tav tm="100000">
                                          <p:val>
                                            <p:strVal val="#ppt_h"/>
                                          </p:val>
                                        </p:tav>
                                      </p:tavLst>
                                    </p:anim>
                                    <p:animEffect transition="in" filter="fade">
                                      <p:cBhvr>
                                        <p:cTn id="9" dur="200"/>
                                        <p:tgtEl>
                                          <p:spTgt spid="4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p:cTn id="12" dur="200" fill="hold"/>
                                        <p:tgtEl>
                                          <p:spTgt spid="50"/>
                                        </p:tgtEl>
                                        <p:attrNameLst>
                                          <p:attrName>ppt_w</p:attrName>
                                        </p:attrNameLst>
                                      </p:cBhvr>
                                      <p:tavLst>
                                        <p:tav tm="0">
                                          <p:val>
                                            <p:fltVal val="0"/>
                                          </p:val>
                                        </p:tav>
                                        <p:tav tm="100000">
                                          <p:val>
                                            <p:strVal val="#ppt_w"/>
                                          </p:val>
                                        </p:tav>
                                      </p:tavLst>
                                    </p:anim>
                                    <p:anim calcmode="lin" valueType="num">
                                      <p:cBhvr>
                                        <p:cTn id="13" dur="200" fill="hold"/>
                                        <p:tgtEl>
                                          <p:spTgt spid="50"/>
                                        </p:tgtEl>
                                        <p:attrNameLst>
                                          <p:attrName>ppt_h</p:attrName>
                                        </p:attrNameLst>
                                      </p:cBhvr>
                                      <p:tavLst>
                                        <p:tav tm="0">
                                          <p:val>
                                            <p:fltVal val="0"/>
                                          </p:val>
                                        </p:tav>
                                        <p:tav tm="100000">
                                          <p:val>
                                            <p:strVal val="#ppt_h"/>
                                          </p:val>
                                        </p:tav>
                                      </p:tavLst>
                                    </p:anim>
                                    <p:animEffect transition="in" filter="fade">
                                      <p:cBhvr>
                                        <p:cTn id="14" dur="200"/>
                                        <p:tgtEl>
                                          <p:spTgt spid="50"/>
                                        </p:tgtEl>
                                      </p:cBhvr>
                                    </p:animEffect>
                                  </p:childTnLst>
                                </p:cTn>
                              </p:par>
                            </p:childTnLst>
                          </p:cTn>
                        </p:par>
                        <p:par>
                          <p:cTn id="15" fill="hold">
                            <p:stCondLst>
                              <p:cond delay="200"/>
                            </p:stCondLst>
                            <p:childTnLst>
                              <p:par>
                                <p:cTn id="16" presetID="22" presetClass="entr" presetSubtype="8"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wipe(left)">
                                      <p:cBhvr>
                                        <p:cTn id="18" dur="200"/>
                                        <p:tgtEl>
                                          <p:spTgt spid="51"/>
                                        </p:tgtEl>
                                      </p:cBhvr>
                                    </p:animEffect>
                                  </p:childTnLst>
                                </p:cTn>
                              </p:par>
                              <p:par>
                                <p:cTn id="19" presetID="22" presetClass="entr" presetSubtype="8"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200"/>
                                        <p:tgtEl>
                                          <p:spTgt spid="52"/>
                                        </p:tgtEl>
                                      </p:cBhvr>
                                    </p:animEffect>
                                  </p:childTnLst>
                                </p:cTn>
                              </p:par>
                            </p:childTnLst>
                          </p:cTn>
                        </p:par>
                        <p:par>
                          <p:cTn id="22" fill="hold">
                            <p:stCondLst>
                              <p:cond delay="400"/>
                            </p:stCondLst>
                            <p:childTnLst>
                              <p:par>
                                <p:cTn id="23" presetID="12" presetClass="entr" presetSubtype="2" fill="hold" grpId="0" nodeType="after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p:tgtEl>
                                          <p:spTgt spid="47"/>
                                        </p:tgtEl>
                                        <p:attrNameLst>
                                          <p:attrName>ppt_x</p:attrName>
                                        </p:attrNameLst>
                                      </p:cBhvr>
                                      <p:tavLst>
                                        <p:tav tm="0">
                                          <p:val>
                                            <p:strVal val="#ppt_x+#ppt_w*1.125000"/>
                                          </p:val>
                                        </p:tav>
                                        <p:tav tm="100000">
                                          <p:val>
                                            <p:strVal val="#ppt_x"/>
                                          </p:val>
                                        </p:tav>
                                      </p:tavLst>
                                    </p:anim>
                                    <p:animEffect transition="in" filter="wipe(left)">
                                      <p:cBhvr>
                                        <p:cTn id="26" dur="500"/>
                                        <p:tgtEl>
                                          <p:spTgt spid="47"/>
                                        </p:tgtEl>
                                      </p:cBhvr>
                                    </p:animEffect>
                                  </p:childTnLst>
                                </p:cTn>
                              </p:par>
                              <p:par>
                                <p:cTn id="27" presetID="12" presetClass="entr" presetSubtype="2"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500"/>
                                        <p:tgtEl>
                                          <p:spTgt spid="48"/>
                                        </p:tgtEl>
                                        <p:attrNameLst>
                                          <p:attrName>ppt_x</p:attrName>
                                        </p:attrNameLst>
                                      </p:cBhvr>
                                      <p:tavLst>
                                        <p:tav tm="0">
                                          <p:val>
                                            <p:strVal val="#ppt_x+#ppt_w*1.125000"/>
                                          </p:val>
                                        </p:tav>
                                        <p:tav tm="100000">
                                          <p:val>
                                            <p:strVal val="#ppt_x"/>
                                          </p:val>
                                        </p:tav>
                                      </p:tavLst>
                                    </p:anim>
                                    <p:animEffect transition="in" filter="wipe(left)">
                                      <p:cBhvr>
                                        <p:cTn id="30" dur="500"/>
                                        <p:tgtEl>
                                          <p:spTgt spid="48"/>
                                        </p:tgtEl>
                                      </p:cBhvr>
                                    </p:animEffect>
                                  </p:childTnLst>
                                </p:cTn>
                              </p:par>
                              <p:par>
                                <p:cTn id="31" presetID="12" presetClass="entr" presetSubtype="4"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p:tgtEl>
                                          <p:spTgt spid="3"/>
                                        </p:tgtEl>
                                        <p:attrNameLst>
                                          <p:attrName>ppt_y</p:attrName>
                                        </p:attrNameLst>
                                      </p:cBhvr>
                                      <p:tavLst>
                                        <p:tav tm="0">
                                          <p:val>
                                            <p:strVal val="#ppt_y+#ppt_h*1.125000"/>
                                          </p:val>
                                        </p:tav>
                                        <p:tav tm="100000">
                                          <p:val>
                                            <p:strVal val="#ppt_y"/>
                                          </p:val>
                                        </p:tav>
                                      </p:tavLst>
                                    </p:anim>
                                    <p:animEffect transition="in" filter="wipe(up)">
                                      <p:cBhvr>
                                        <p:cTn id="34" dur="500"/>
                                        <p:tgtEl>
                                          <p:spTgt spid="3"/>
                                        </p:tgtEl>
                                      </p:cBhvr>
                                    </p:animEffect>
                                  </p:childTnLst>
                                </p:cTn>
                              </p:par>
                              <p:par>
                                <p:cTn id="35" presetID="12" presetClass="entr" presetSubtype="2"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p:tgtEl>
                                          <p:spTgt spid="49"/>
                                        </p:tgtEl>
                                        <p:attrNameLst>
                                          <p:attrName>ppt_x</p:attrName>
                                        </p:attrNameLst>
                                      </p:cBhvr>
                                      <p:tavLst>
                                        <p:tav tm="0">
                                          <p:val>
                                            <p:strVal val="#ppt_x+#ppt_w*1.125000"/>
                                          </p:val>
                                        </p:tav>
                                        <p:tav tm="100000">
                                          <p:val>
                                            <p:strVal val="#ppt_x"/>
                                          </p:val>
                                        </p:tav>
                                      </p:tavLst>
                                    </p:anim>
                                    <p:animEffect transition="in" filter="wipe(left)">
                                      <p:cBhvr>
                                        <p:cTn id="38" dur="500"/>
                                        <p:tgtEl>
                                          <p:spTgt spid="49"/>
                                        </p:tgtEl>
                                      </p:cBhvr>
                                    </p:animEffect>
                                  </p:childTnLst>
                                </p:cTn>
                              </p:par>
                              <p:par>
                                <p:cTn id="39" presetID="1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up)">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5358" y="265212"/>
            <a:ext cx="4274634" cy="414386"/>
            <a:chOff x="225358" y="265212"/>
            <a:chExt cx="4274634" cy="414386"/>
          </a:xfrm>
        </p:grpSpPr>
        <p:sp>
          <p:nvSpPr>
            <p:cNvPr id="4" name="TextBox 5"/>
            <p:cNvSpPr txBox="1"/>
            <p:nvPr/>
          </p:nvSpPr>
          <p:spPr>
            <a:xfrm>
              <a:off x="2927483" y="365458"/>
              <a:ext cx="1572509" cy="253916"/>
            </a:xfrm>
            <a:prstGeom prst="rect">
              <a:avLst/>
            </a:prstGeom>
            <a:noFill/>
          </p:spPr>
          <p:txBody>
            <a:bodyPr wrap="square" rtlCol="0">
              <a:spAutoFit/>
            </a:bodyPr>
            <a:lstStyle/>
            <a:p>
              <a:r>
                <a:rPr lang="en-US" altLang="zh-CN" sz="1050" b="1" dirty="0">
                  <a:solidFill>
                    <a:schemeClr val="tx1">
                      <a:lumMod val="75000"/>
                      <a:lumOff val="25000"/>
                    </a:schemeClr>
                  </a:solidFill>
                </a:rPr>
                <a:t>Introduction</a:t>
              </a:r>
              <a:endParaRPr lang="zh-CN" altLang="en-US" sz="1050" b="1" dirty="0">
                <a:solidFill>
                  <a:schemeClr val="tx1">
                    <a:lumMod val="75000"/>
                    <a:lumOff val="25000"/>
                  </a:schemeClr>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6" name="文本框 5"/>
            <p:cNvSpPr txBox="1"/>
            <p:nvPr/>
          </p:nvSpPr>
          <p:spPr>
            <a:xfrm>
              <a:off x="611560" y="273215"/>
              <a:ext cx="2592288" cy="369332"/>
            </a:xfrm>
            <a:prstGeom prst="rect">
              <a:avLst/>
            </a:prstGeom>
            <a:noFill/>
          </p:spPr>
          <p:txBody>
            <a:bodyPr wrap="square" rtlCol="0">
              <a:spAutoFit/>
            </a:bodyPr>
            <a:lstStyle/>
            <a:p>
              <a:r>
                <a:rPr lang="en-US" altLang="zh-CN" dirty="0"/>
                <a:t>Hidden Markov Models</a:t>
              </a:r>
              <a:endParaRPr lang="zh-CN" altLang="en-US" dirty="0"/>
            </a:p>
          </p:txBody>
        </p:sp>
      </p:grpSp>
      <p:sp>
        <p:nvSpPr>
          <p:cNvPr id="7" name="椭圆 6"/>
          <p:cNvSpPr/>
          <p:nvPr/>
        </p:nvSpPr>
        <p:spPr>
          <a:xfrm>
            <a:off x="7619542" y="337220"/>
            <a:ext cx="310890" cy="31089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52869" y="347017"/>
            <a:ext cx="310890" cy="31089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后退或前一项 8">
            <a:hlinkClick r:id="" action="ppaction://hlinkshowjump?jump=previousslide" highlightClick="1"/>
          </p:cNvPr>
          <p:cNvSpPr/>
          <p:nvPr/>
        </p:nvSpPr>
        <p:spPr>
          <a:xfrm>
            <a:off x="7664318" y="410575"/>
            <a:ext cx="163682" cy="163682"/>
          </a:xfrm>
          <a:prstGeom prst="actionButtonBackPreviou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第一张 1044">
            <a:hlinkClick r:id="" action="ppaction://hlinkshowjump?jump=firstslide" highlightClick="1"/>
          </p:cNvPr>
          <p:cNvSpPr/>
          <p:nvPr/>
        </p:nvSpPr>
        <p:spPr>
          <a:xfrm>
            <a:off x="8100302" y="394450"/>
            <a:ext cx="216024" cy="216024"/>
          </a:xfrm>
          <a:prstGeom prst="actionButtonHom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弦形 10"/>
          <p:cNvSpPr/>
          <p:nvPr/>
        </p:nvSpPr>
        <p:spPr>
          <a:xfrm rot="1316491">
            <a:off x="8493150" y="2250721"/>
            <a:ext cx="1213559" cy="1213559"/>
          </a:xfrm>
          <a:prstGeom prst="chord">
            <a:avLst>
              <a:gd name="adj1" fmla="val 3786602"/>
              <a:gd name="adj2" fmla="val 15171629"/>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5305772"/>
            <a:ext cx="9144000" cy="409228"/>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5"/>
          <p:cNvSpPr txBox="1"/>
          <p:nvPr/>
        </p:nvSpPr>
        <p:spPr>
          <a:xfrm>
            <a:off x="617520" y="721990"/>
            <a:ext cx="3896457"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Formal definition of a HMM</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sp>
        <p:nvSpPr>
          <p:cNvPr id="14" name="TextBox 46"/>
          <p:cNvSpPr txBox="1"/>
          <p:nvPr/>
        </p:nvSpPr>
        <p:spPr>
          <a:xfrm>
            <a:off x="511184" y="1481395"/>
            <a:ext cx="7799188" cy="461665"/>
          </a:xfrm>
          <a:prstGeom prst="rect">
            <a:avLst/>
          </a:prstGeom>
          <a:noFill/>
        </p:spPr>
        <p:txBody>
          <a:bodyPr wrap="square" rtlCol="0">
            <a:spAutoFit/>
          </a:bodyPr>
          <a:lstStyle/>
          <a:p>
            <a:r>
              <a:rPr lang="en-US" altLang="zh-CN" sz="1200" b="1" dirty="0"/>
              <a:t>S</a:t>
            </a:r>
            <a:r>
              <a:rPr lang="en-US" altLang="zh-CN" sz="1200" dirty="0">
                <a:solidFill>
                  <a:schemeClr val="tx1">
                    <a:lumMod val="50000"/>
                    <a:lumOff val="50000"/>
                  </a:schemeClr>
                </a:solidFill>
              </a:rPr>
              <a:t> is our state alphabet set, and </a:t>
            </a:r>
            <a:r>
              <a:rPr lang="en-US" altLang="zh-CN" sz="1200" b="1" dirty="0"/>
              <a:t>V</a:t>
            </a:r>
            <a:r>
              <a:rPr lang="en-US" altLang="zh-CN" sz="1200" dirty="0">
                <a:solidFill>
                  <a:schemeClr val="tx1">
                    <a:lumMod val="50000"/>
                    <a:lumOff val="50000"/>
                  </a:schemeClr>
                </a:solidFill>
              </a:rPr>
              <a:t> is the observation alphabet set</a:t>
            </a:r>
            <a:r>
              <a:rPr lang="zh-CN" altLang="en-US" sz="1200" dirty="0">
                <a:solidFill>
                  <a:schemeClr val="tx1">
                    <a:lumMod val="50000"/>
                    <a:lumOff val="50000"/>
                  </a:schemeClr>
                </a:solidFill>
              </a:rPr>
              <a:t>，</a:t>
            </a:r>
            <a:r>
              <a:rPr lang="en-US" altLang="zh-CN" sz="1200" dirty="0"/>
              <a:t>Q</a:t>
            </a:r>
            <a:r>
              <a:rPr lang="en-US" altLang="zh-CN" sz="1200" dirty="0">
                <a:solidFill>
                  <a:schemeClr val="tx1">
                    <a:lumMod val="50000"/>
                    <a:lumOff val="50000"/>
                  </a:schemeClr>
                </a:solidFill>
              </a:rPr>
              <a:t> to be a fixed state sequence of length T, and corresponding observations </a:t>
            </a:r>
            <a:r>
              <a:rPr lang="en-US" altLang="zh-CN" sz="1200" dirty="0"/>
              <a:t>O</a:t>
            </a:r>
            <a:r>
              <a:rPr lang="en-US" altLang="zh-CN" sz="1200" dirty="0">
                <a:solidFill>
                  <a:schemeClr val="tx1">
                    <a:lumMod val="50000"/>
                    <a:lumOff val="50000"/>
                  </a:schemeClr>
                </a:solidFill>
              </a:rPr>
              <a:t>:</a:t>
            </a:r>
            <a:endParaRPr lang="zh-CN" altLang="en-US" sz="1200" dirty="0">
              <a:solidFill>
                <a:schemeClr val="tx1">
                  <a:lumMod val="50000"/>
                  <a:lumOff val="50000"/>
                </a:schemeClr>
              </a:solidFill>
            </a:endParaRPr>
          </a:p>
        </p:txBody>
      </p:sp>
      <p:cxnSp>
        <p:nvCxnSpPr>
          <p:cNvPr id="15" name="直接连接符 14"/>
          <p:cNvCxnSpPr/>
          <p:nvPr/>
        </p:nvCxnSpPr>
        <p:spPr>
          <a:xfrm flipV="1">
            <a:off x="700552" y="1071358"/>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燕尾形 1041"/>
          <p:cNvSpPr/>
          <p:nvPr/>
        </p:nvSpPr>
        <p:spPr>
          <a:xfrm>
            <a:off x="8815673" y="2699195"/>
            <a:ext cx="172629" cy="288032"/>
          </a:xfrm>
          <a:prstGeom prst="chevron">
            <a:avLst>
              <a:gd name="adj" fmla="val 75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40" name="文本框 39"/>
              <p:cNvSpPr txBox="1"/>
              <p:nvPr/>
            </p:nvSpPr>
            <p:spPr>
              <a:xfrm>
                <a:off x="-114030" y="1947958"/>
                <a:ext cx="5509074" cy="646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ar-AE" sz="1400" i="1" smtClean="0">
                          <a:latin typeface="Cambria Math" panose="02040503050406030204" pitchFamily="18" charset="0"/>
                        </a:rPr>
                        <m:t>𝑉</m:t>
                      </m:r>
                      <m:r>
                        <a:rPr lang="ar-AE" altLang="zh-CN" sz="1400" i="1" smtClean="0">
                          <a:latin typeface="Cambria Math" panose="02040503050406030204" pitchFamily="18" charset="0"/>
                        </a:rPr>
                        <m:t>= </m:t>
                      </m:r>
                      <m:d>
                        <m:dPr>
                          <m:ctrlPr>
                            <a:rPr lang="ar-AE" altLang="zh-CN" sz="1400" i="1">
                              <a:latin typeface="Cambria Math" panose="02040503050406030204" pitchFamily="18" charset="0"/>
                            </a:rPr>
                          </m:ctrlPr>
                        </m:dPr>
                        <m:e>
                          <m:sSub>
                            <m:sSubPr>
                              <m:ctrlPr>
                                <a:rPr lang="ar-AE" altLang="zh-CN" sz="1400" i="1">
                                  <a:latin typeface="Cambria Math" panose="02040503050406030204" pitchFamily="18" charset="0"/>
                                </a:rPr>
                              </m:ctrlPr>
                            </m:sSubPr>
                            <m:e>
                              <m:r>
                                <a:rPr lang="zh-CN" altLang="ar-AE" sz="1400" i="1">
                                  <a:latin typeface="Cambria Math" panose="02040503050406030204" pitchFamily="18" charset="0"/>
                                </a:rPr>
                                <m:t>𝑣</m:t>
                              </m:r>
                            </m:e>
                            <m:sub>
                              <m:r>
                                <a:rPr lang="ar-AE" altLang="zh-CN" sz="1400" i="1">
                                  <a:latin typeface="Cambria Math" panose="02040503050406030204" pitchFamily="18" charset="0"/>
                                </a:rPr>
                                <m:t>1</m:t>
                              </m:r>
                            </m:sub>
                          </m:sSub>
                          <m:r>
                            <a:rPr lang="ar-AE" altLang="zh-CN" sz="1400" i="1">
                              <a:latin typeface="Cambria Math" panose="02040503050406030204" pitchFamily="18" charset="0"/>
                            </a:rPr>
                            <m:t>, </m:t>
                          </m:r>
                          <m:sSub>
                            <m:sSubPr>
                              <m:ctrlPr>
                                <a:rPr lang="ar-AE" altLang="zh-CN" sz="1400" i="1">
                                  <a:latin typeface="Cambria Math" panose="02040503050406030204" pitchFamily="18" charset="0"/>
                                </a:rPr>
                              </m:ctrlPr>
                            </m:sSubPr>
                            <m:e>
                              <m:r>
                                <a:rPr lang="zh-CN" altLang="ar-AE" sz="1400" i="1">
                                  <a:latin typeface="Cambria Math" panose="02040503050406030204" pitchFamily="18" charset="0"/>
                                </a:rPr>
                                <m:t>𝑣</m:t>
                              </m:r>
                            </m:e>
                            <m:sub>
                              <m:r>
                                <a:rPr lang="ar-AE" altLang="zh-CN" sz="1400" i="1">
                                  <a:latin typeface="Cambria Math" panose="02040503050406030204" pitchFamily="18" charset="0"/>
                                </a:rPr>
                                <m:t>2</m:t>
                              </m:r>
                            </m:sub>
                          </m:sSub>
                          <m:r>
                            <a:rPr lang="ar-AE" altLang="zh-CN" sz="1400" i="1">
                              <a:latin typeface="Cambria Math" panose="02040503050406030204" pitchFamily="18" charset="0"/>
                            </a:rPr>
                            <m:t>, </m:t>
                          </m:r>
                          <m:r>
                            <a:rPr lang="ar-AE" altLang="zh-CN" sz="1400" i="1" smtClean="0">
                              <a:latin typeface="Cambria Math" panose="02040503050406030204" pitchFamily="18" charset="0"/>
                            </a:rPr>
                            <m:t>⋯</m:t>
                          </m:r>
                          <m:r>
                            <a:rPr lang="ar-AE" altLang="zh-CN" sz="1400" i="1">
                              <a:latin typeface="Cambria Math" panose="02040503050406030204" pitchFamily="18" charset="0"/>
                            </a:rPr>
                            <m:t>, </m:t>
                          </m:r>
                          <m:sSub>
                            <m:sSubPr>
                              <m:ctrlPr>
                                <a:rPr lang="ar-AE" altLang="zh-CN" sz="1400" i="1">
                                  <a:latin typeface="Cambria Math" panose="02040503050406030204" pitchFamily="18" charset="0"/>
                                </a:rPr>
                              </m:ctrlPr>
                            </m:sSubPr>
                            <m:e>
                              <m:r>
                                <a:rPr lang="zh-CN" altLang="ar-AE" sz="1400" i="1">
                                  <a:latin typeface="Cambria Math" panose="02040503050406030204" pitchFamily="18" charset="0"/>
                                </a:rPr>
                                <m:t>𝑣</m:t>
                              </m:r>
                            </m:e>
                            <m:sub>
                              <m:r>
                                <a:rPr lang="zh-CN" altLang="ar-AE" sz="1400" i="1">
                                  <a:latin typeface="Cambria Math" panose="02040503050406030204" pitchFamily="18" charset="0"/>
                                </a:rPr>
                                <m:t>𝑁</m:t>
                              </m:r>
                            </m:sub>
                          </m:sSub>
                        </m:e>
                      </m:d>
                      <m:r>
                        <a:rPr lang="ar-AE" altLang="zh-CN" sz="1400" b="0" i="1" smtClean="0">
                          <a:latin typeface="Cambria Math" panose="02040503050406030204" pitchFamily="18" charset="0"/>
                        </a:rPr>
                        <m:t>  </m:t>
                      </m:r>
                      <m:r>
                        <a:rPr lang="ar-AE" altLang="zh-CN" sz="1400" i="1">
                          <a:latin typeface="Cambria Math" panose="02040503050406030204" pitchFamily="18" charset="0"/>
                        </a:rPr>
                        <m:t> </m:t>
                      </m:r>
                      <m:r>
                        <a:rPr lang="ar-AE" altLang="zh-CN" sz="1400" b="0" i="1" smtClean="0">
                          <a:latin typeface="Cambria Math" panose="02040503050406030204" pitchFamily="18" charset="0"/>
                        </a:rPr>
                        <m:t>              </m:t>
                      </m:r>
                      <m:r>
                        <a:rPr lang="zh-CN" altLang="ar-AE" sz="1400" i="1">
                          <a:latin typeface="Cambria Math" panose="02040503050406030204" pitchFamily="18" charset="0"/>
                        </a:rPr>
                        <m:t>𝑂</m:t>
                      </m:r>
                      <m:r>
                        <a:rPr lang="zh-CN" altLang="ar-AE" sz="1400" i="1">
                          <a:latin typeface="Cambria Math" panose="02040503050406030204" pitchFamily="18" charset="0"/>
                        </a:rPr>
                        <m:t> = </m:t>
                      </m:r>
                      <m:sSub>
                        <m:sSubPr>
                          <m:ctrlPr>
                            <a:rPr lang="ar-AE" altLang="zh-CN" sz="1400" i="1">
                              <a:latin typeface="Cambria Math" panose="02040503050406030204" pitchFamily="18" charset="0"/>
                            </a:rPr>
                          </m:ctrlPr>
                        </m:sSubPr>
                        <m:e>
                          <m:r>
                            <a:rPr lang="en-US" altLang="zh-CN" sz="1400" b="0" i="1" smtClean="0">
                              <a:latin typeface="Cambria Math" panose="02040503050406030204" pitchFamily="18" charset="0"/>
                            </a:rPr>
                            <m:t>𝑜</m:t>
                          </m:r>
                        </m:e>
                        <m:sub>
                          <m:r>
                            <a:rPr lang="ar-AE" altLang="zh-CN" sz="1400" i="1">
                              <a:latin typeface="Cambria Math" panose="02040503050406030204" pitchFamily="18" charset="0"/>
                            </a:rPr>
                            <m:t>1</m:t>
                          </m:r>
                        </m:sub>
                      </m:sSub>
                      <m:r>
                        <a:rPr lang="ar-AE" altLang="zh-CN" sz="1400" i="1">
                          <a:latin typeface="Cambria Math" panose="02040503050406030204" pitchFamily="18" charset="0"/>
                        </a:rPr>
                        <m:t>, </m:t>
                      </m:r>
                      <m:sSub>
                        <m:sSubPr>
                          <m:ctrlPr>
                            <a:rPr lang="ar-AE" altLang="zh-CN" sz="1400" i="1">
                              <a:latin typeface="Cambria Math" panose="02040503050406030204" pitchFamily="18" charset="0"/>
                            </a:rPr>
                          </m:ctrlPr>
                        </m:sSubPr>
                        <m:e>
                          <m:r>
                            <a:rPr lang="en-US" altLang="zh-CN" sz="1400" b="0" i="1" smtClean="0">
                              <a:latin typeface="Cambria Math" panose="02040503050406030204" pitchFamily="18" charset="0"/>
                            </a:rPr>
                            <m:t>𝑜</m:t>
                          </m:r>
                        </m:e>
                        <m:sub>
                          <m:r>
                            <a:rPr lang="ar-AE" altLang="zh-CN" sz="1400" i="1">
                              <a:latin typeface="Cambria Math" panose="02040503050406030204" pitchFamily="18" charset="0"/>
                            </a:rPr>
                            <m:t>2</m:t>
                          </m:r>
                        </m:sub>
                      </m:sSub>
                      <m:r>
                        <a:rPr lang="ar-AE" altLang="zh-CN" sz="1400" i="1">
                          <a:latin typeface="Cambria Math" panose="02040503050406030204" pitchFamily="18" charset="0"/>
                        </a:rPr>
                        <m:t>, </m:t>
                      </m:r>
                      <m:r>
                        <a:rPr lang="ar-AE" altLang="zh-CN" sz="1400" i="1" smtClean="0">
                          <a:latin typeface="Cambria Math" panose="02040503050406030204" pitchFamily="18" charset="0"/>
                        </a:rPr>
                        <m:t>⋯</m:t>
                      </m:r>
                      <m:r>
                        <a:rPr lang="ar-AE" altLang="zh-CN" sz="1400" i="1">
                          <a:latin typeface="Cambria Math" panose="02040503050406030204" pitchFamily="18" charset="0"/>
                        </a:rPr>
                        <m:t>, </m:t>
                      </m:r>
                      <m:sSub>
                        <m:sSubPr>
                          <m:ctrlPr>
                            <a:rPr lang="ar-AE" altLang="zh-CN" sz="1400" i="1">
                              <a:latin typeface="Cambria Math" panose="02040503050406030204" pitchFamily="18" charset="0"/>
                            </a:rPr>
                          </m:ctrlPr>
                        </m:sSubPr>
                        <m:e>
                          <m:r>
                            <a:rPr lang="en-US" altLang="zh-CN" sz="1400" b="0" i="1" smtClean="0">
                              <a:latin typeface="Cambria Math" panose="02040503050406030204" pitchFamily="18" charset="0"/>
                            </a:rPr>
                            <m:t>𝑜</m:t>
                          </m:r>
                        </m:e>
                        <m:sub>
                          <m:r>
                            <a:rPr lang="zh-CN" altLang="ar-AE" sz="1400" i="1">
                              <a:latin typeface="Cambria Math" panose="02040503050406030204" pitchFamily="18" charset="0"/>
                            </a:rPr>
                            <m:t>𝑇</m:t>
                          </m:r>
                        </m:sub>
                      </m:sSub>
                    </m:oMath>
                  </m:oMathPara>
                </a14:m>
                <a:endParaRPr lang="ar-AE"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ar-AE" sz="1400" i="1" smtClean="0">
                          <a:latin typeface="Cambria Math" panose="02040503050406030204" pitchFamily="18" charset="0"/>
                        </a:rPr>
                        <m:t>𝑆</m:t>
                      </m:r>
                      <m:r>
                        <a:rPr lang="zh-CN" altLang="ar-AE" sz="1400" i="1" smtClean="0">
                          <a:latin typeface="Cambria Math" panose="02040503050406030204" pitchFamily="18" charset="0"/>
                        </a:rPr>
                        <m:t> = </m:t>
                      </m:r>
                      <m:d>
                        <m:dPr>
                          <m:ctrlPr>
                            <a:rPr lang="ar-AE" altLang="zh-CN" sz="1400" i="1" smtClean="0">
                              <a:latin typeface="Cambria Math" panose="02040503050406030204" pitchFamily="18" charset="0"/>
                            </a:rPr>
                          </m:ctrlPr>
                        </m:dPr>
                        <m:e>
                          <m:sSub>
                            <m:sSubPr>
                              <m:ctrlPr>
                                <a:rPr lang="ar-AE" altLang="zh-CN" sz="1400" i="1" smtClean="0">
                                  <a:latin typeface="Cambria Math" panose="02040503050406030204" pitchFamily="18" charset="0"/>
                                </a:rPr>
                              </m:ctrlPr>
                            </m:sSubPr>
                            <m:e>
                              <m:r>
                                <a:rPr lang="zh-CN" altLang="ar-AE" sz="1400" i="1" smtClean="0">
                                  <a:latin typeface="Cambria Math" panose="02040503050406030204" pitchFamily="18" charset="0"/>
                                </a:rPr>
                                <m:t>𝑠</m:t>
                              </m:r>
                            </m:e>
                            <m:sub>
                              <m:r>
                                <a:rPr lang="ar-AE" altLang="zh-CN" sz="1400" i="1" smtClean="0">
                                  <a:latin typeface="Cambria Math" panose="02040503050406030204" pitchFamily="18" charset="0"/>
                                </a:rPr>
                                <m:t>1</m:t>
                              </m:r>
                            </m:sub>
                          </m:sSub>
                          <m:r>
                            <a:rPr lang="ar-AE" altLang="zh-CN" sz="1400" i="1" smtClean="0">
                              <a:latin typeface="Cambria Math" panose="02040503050406030204" pitchFamily="18" charset="0"/>
                            </a:rPr>
                            <m:t>, </m:t>
                          </m:r>
                          <m:sSub>
                            <m:sSubPr>
                              <m:ctrlPr>
                                <a:rPr lang="ar-AE" altLang="zh-CN" sz="1400" i="1" smtClean="0">
                                  <a:latin typeface="Cambria Math" panose="02040503050406030204" pitchFamily="18" charset="0"/>
                                </a:rPr>
                              </m:ctrlPr>
                            </m:sSubPr>
                            <m:e>
                              <m:r>
                                <a:rPr lang="zh-CN" altLang="ar-AE" sz="1400" i="1" smtClean="0">
                                  <a:latin typeface="Cambria Math" panose="02040503050406030204" pitchFamily="18" charset="0"/>
                                </a:rPr>
                                <m:t>𝑠</m:t>
                              </m:r>
                            </m:e>
                            <m:sub>
                              <m:r>
                                <a:rPr lang="ar-AE" altLang="zh-CN" sz="1400" i="1" smtClean="0">
                                  <a:latin typeface="Cambria Math" panose="02040503050406030204" pitchFamily="18" charset="0"/>
                                </a:rPr>
                                <m:t>2</m:t>
                              </m:r>
                            </m:sub>
                          </m:sSub>
                          <m:r>
                            <a:rPr lang="ar-AE" altLang="zh-CN" sz="1400" i="1" smtClean="0">
                              <a:latin typeface="Cambria Math" panose="02040503050406030204" pitchFamily="18" charset="0"/>
                            </a:rPr>
                            <m:t>, ⋯</m:t>
                          </m:r>
                          <m:r>
                            <a:rPr lang="ar-AE" altLang="zh-CN" sz="1400" i="1">
                              <a:latin typeface="Cambria Math" panose="02040503050406030204" pitchFamily="18" charset="0"/>
                            </a:rPr>
                            <m:t>, </m:t>
                          </m:r>
                          <m:sSub>
                            <m:sSubPr>
                              <m:ctrlPr>
                                <a:rPr lang="ar-AE" altLang="zh-CN" sz="1400" i="1">
                                  <a:latin typeface="Cambria Math" panose="02040503050406030204" pitchFamily="18" charset="0"/>
                                </a:rPr>
                              </m:ctrlPr>
                            </m:sSubPr>
                            <m:e>
                              <m:r>
                                <a:rPr lang="zh-CN" altLang="ar-AE" sz="1400" i="1">
                                  <a:latin typeface="Cambria Math" panose="02040503050406030204" pitchFamily="18" charset="0"/>
                                </a:rPr>
                                <m:t>𝑠</m:t>
                              </m:r>
                            </m:e>
                            <m:sub>
                              <m:r>
                                <a:rPr lang="zh-CN" altLang="ar-AE" sz="1400" i="1">
                                  <a:latin typeface="Cambria Math" panose="02040503050406030204" pitchFamily="18" charset="0"/>
                                </a:rPr>
                                <m:t>𝑁</m:t>
                              </m:r>
                            </m:sub>
                          </m:sSub>
                        </m:e>
                      </m:d>
                      <m:r>
                        <a:rPr lang="ar-AE" altLang="zh-CN" sz="1400" b="0" i="1" smtClean="0">
                          <a:latin typeface="Cambria Math" panose="02040503050406030204" pitchFamily="18" charset="0"/>
                        </a:rPr>
                        <m:t>                  </m:t>
                      </m:r>
                      <m:r>
                        <a:rPr lang="zh-CN" altLang="ar-AE" sz="1400" i="1">
                          <a:latin typeface="Cambria Math" panose="02040503050406030204" pitchFamily="18" charset="0"/>
                        </a:rPr>
                        <m:t>𝑄</m:t>
                      </m:r>
                      <m:r>
                        <a:rPr lang="zh-CN" altLang="ar-AE" sz="1400" i="1">
                          <a:latin typeface="Cambria Math" panose="02040503050406030204" pitchFamily="18" charset="0"/>
                        </a:rPr>
                        <m:t> = </m:t>
                      </m:r>
                      <m:sSub>
                        <m:sSubPr>
                          <m:ctrlPr>
                            <a:rPr lang="ar-AE" altLang="zh-CN" sz="1400" i="1">
                              <a:latin typeface="Cambria Math" panose="02040503050406030204" pitchFamily="18" charset="0"/>
                            </a:rPr>
                          </m:ctrlPr>
                        </m:sSubPr>
                        <m:e>
                          <m:r>
                            <a:rPr lang="zh-CN" altLang="ar-AE" sz="1400" i="1">
                              <a:latin typeface="Cambria Math" panose="02040503050406030204" pitchFamily="18" charset="0"/>
                            </a:rPr>
                            <m:t>𝑞</m:t>
                          </m:r>
                        </m:e>
                        <m:sub>
                          <m:r>
                            <a:rPr lang="ar-AE" altLang="zh-CN" sz="1400" i="1">
                              <a:latin typeface="Cambria Math" panose="02040503050406030204" pitchFamily="18" charset="0"/>
                            </a:rPr>
                            <m:t>1</m:t>
                          </m:r>
                        </m:sub>
                      </m:sSub>
                      <m:r>
                        <a:rPr lang="ar-AE" altLang="zh-CN" sz="1400" i="1">
                          <a:latin typeface="Cambria Math" panose="02040503050406030204" pitchFamily="18" charset="0"/>
                        </a:rPr>
                        <m:t>, </m:t>
                      </m:r>
                      <m:sSub>
                        <m:sSubPr>
                          <m:ctrlPr>
                            <a:rPr lang="ar-AE" altLang="zh-CN" sz="1400" i="1">
                              <a:latin typeface="Cambria Math" panose="02040503050406030204" pitchFamily="18" charset="0"/>
                            </a:rPr>
                          </m:ctrlPr>
                        </m:sSubPr>
                        <m:e>
                          <m:r>
                            <a:rPr lang="zh-CN" altLang="ar-AE" sz="1400" i="1">
                              <a:latin typeface="Cambria Math" panose="02040503050406030204" pitchFamily="18" charset="0"/>
                            </a:rPr>
                            <m:t>𝑞</m:t>
                          </m:r>
                        </m:e>
                        <m:sub>
                          <m:r>
                            <a:rPr lang="ar-AE" altLang="zh-CN" sz="1400" i="1">
                              <a:latin typeface="Cambria Math" panose="02040503050406030204" pitchFamily="18" charset="0"/>
                            </a:rPr>
                            <m:t>2</m:t>
                          </m:r>
                        </m:sub>
                      </m:sSub>
                      <m:r>
                        <a:rPr lang="ar-AE" altLang="zh-CN" sz="1400" i="1">
                          <a:latin typeface="Cambria Math" panose="02040503050406030204" pitchFamily="18" charset="0"/>
                        </a:rPr>
                        <m:t>, </m:t>
                      </m:r>
                      <m:r>
                        <a:rPr lang="ar-AE" altLang="zh-CN" sz="1400" i="1" smtClean="0">
                          <a:latin typeface="Cambria Math" panose="02040503050406030204" pitchFamily="18" charset="0"/>
                        </a:rPr>
                        <m:t>⋯</m:t>
                      </m:r>
                      <m:r>
                        <a:rPr lang="ar-AE" altLang="zh-CN" sz="1400" i="1">
                          <a:latin typeface="Cambria Math" panose="02040503050406030204" pitchFamily="18" charset="0"/>
                        </a:rPr>
                        <m:t>, </m:t>
                      </m:r>
                      <m:sSub>
                        <m:sSubPr>
                          <m:ctrlPr>
                            <a:rPr lang="ar-AE" altLang="zh-CN" sz="1400" i="1">
                              <a:latin typeface="Cambria Math" panose="02040503050406030204" pitchFamily="18" charset="0"/>
                            </a:rPr>
                          </m:ctrlPr>
                        </m:sSubPr>
                        <m:e>
                          <m:r>
                            <a:rPr lang="zh-CN" altLang="ar-AE" sz="1400" i="1">
                              <a:latin typeface="Cambria Math" panose="02040503050406030204" pitchFamily="18" charset="0"/>
                            </a:rPr>
                            <m:t>𝑞</m:t>
                          </m:r>
                        </m:e>
                        <m:sub>
                          <m:r>
                            <a:rPr lang="zh-CN" altLang="ar-AE" sz="1400" i="1">
                              <a:latin typeface="Cambria Math" panose="02040503050406030204" pitchFamily="18" charset="0"/>
                            </a:rPr>
                            <m:t>𝑇</m:t>
                          </m:r>
                        </m:sub>
                      </m:sSub>
                      <m:r>
                        <a:rPr lang="ar-AE" altLang="zh-CN" sz="1400" i="1">
                          <a:latin typeface="Cambria Math" panose="02040503050406030204" pitchFamily="18" charset="0"/>
                        </a:rPr>
                        <m:t> </m:t>
                      </m:r>
                    </m:oMath>
                  </m:oMathPara>
                </a14:m>
                <a:endParaRPr lang="ar-AE" dirty="0"/>
              </a:p>
              <a:p>
                <a:endParaRPr lang="zh-CN" altLang="en-US" sz="1400" dirty="0"/>
              </a:p>
            </p:txBody>
          </p:sp>
        </mc:Choice>
        <mc:Fallback xmlns="">
          <p:sp>
            <p:nvSpPr>
              <p:cNvPr id="40" name="文本框 39"/>
              <p:cNvSpPr txBox="1">
                <a:spLocks noRot="1" noChangeAspect="1" noMove="1" noResize="1" noEditPoints="1" noAdjustHandles="1" noChangeArrowheads="1" noChangeShapeType="1" noTextEdit="1"/>
              </p:cNvSpPr>
              <p:nvPr/>
            </p:nvSpPr>
            <p:spPr>
              <a:xfrm>
                <a:off x="-114030" y="1947958"/>
                <a:ext cx="5509074" cy="64633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133682" y="1141982"/>
                <a:ext cx="32048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𝜆</m:t>
                      </m:r>
                      <m:r>
                        <a:rPr lang="en-US" altLang="zh-CN" sz="1400" i="1" smtClean="0">
                          <a:latin typeface="Cambria Math" panose="02040503050406030204" pitchFamily="18" charset="0"/>
                        </a:rPr>
                        <m:t>=</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𝐴</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𝐵</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𝜋</m:t>
                      </m:r>
                      <m:r>
                        <a:rPr lang="en-US" altLang="zh-CN" sz="1400" b="0" i="1" smtClean="0">
                          <a:latin typeface="Cambria Math" panose="02040503050406030204" pitchFamily="18" charset="0"/>
                        </a:rPr>
                        <m:t>)</m:t>
                      </m:r>
                    </m:oMath>
                  </m:oMathPara>
                </a14:m>
                <a:endParaRPr lang="zh-CN" altLang="en-US" sz="1400" dirty="0"/>
              </a:p>
            </p:txBody>
          </p:sp>
        </mc:Choice>
        <mc:Fallback xmlns="">
          <p:sp>
            <p:nvSpPr>
              <p:cNvPr id="41" name="文本框 40"/>
              <p:cNvSpPr txBox="1">
                <a:spLocks noRot="1" noChangeAspect="1" noMove="1" noResize="1" noEditPoints="1" noAdjustHandles="1" noChangeArrowheads="1" noChangeShapeType="1" noTextEdit="1"/>
              </p:cNvSpPr>
              <p:nvPr/>
            </p:nvSpPr>
            <p:spPr>
              <a:xfrm>
                <a:off x="-133682" y="1141982"/>
                <a:ext cx="3204818" cy="307777"/>
              </a:xfrm>
              <a:prstGeom prst="rect">
                <a:avLst/>
              </a:prstGeom>
              <a:blipFill>
                <a:blip r:embed="rId5"/>
                <a:stretch>
                  <a:fillRect b="-5882"/>
                </a:stretch>
              </a:blipFill>
            </p:spPr>
            <p:txBody>
              <a:bodyPr/>
              <a:lstStyle/>
              <a:p>
                <a:r>
                  <a:rPr lang="zh-CN" altLang="en-US">
                    <a:noFill/>
                  </a:rPr>
                  <a:t> </a:t>
                </a:r>
              </a:p>
            </p:txBody>
          </p:sp>
        </mc:Fallback>
      </mc:AlternateContent>
      <p:sp>
        <p:nvSpPr>
          <p:cNvPr id="42" name="TextBox 46"/>
          <p:cNvSpPr txBox="1"/>
          <p:nvPr/>
        </p:nvSpPr>
        <p:spPr>
          <a:xfrm>
            <a:off x="511184" y="2483545"/>
            <a:ext cx="7799188" cy="276999"/>
          </a:xfrm>
          <a:prstGeom prst="rect">
            <a:avLst/>
          </a:prstGeom>
          <a:noFill/>
        </p:spPr>
        <p:txBody>
          <a:bodyPr wrap="square" rtlCol="0">
            <a:spAutoFit/>
          </a:bodyPr>
          <a:lstStyle/>
          <a:p>
            <a:r>
              <a:rPr lang="en-US" altLang="zh-CN" sz="1200" b="1" dirty="0"/>
              <a:t>A</a:t>
            </a:r>
            <a:r>
              <a:rPr lang="en-US" altLang="zh-CN" sz="1200" dirty="0">
                <a:solidFill>
                  <a:schemeClr val="tx1">
                    <a:lumMod val="50000"/>
                    <a:lumOff val="50000"/>
                  </a:schemeClr>
                </a:solidFill>
              </a:rPr>
              <a:t> is a transition array, </a:t>
            </a:r>
            <a:r>
              <a:rPr lang="en-US" altLang="zh-CN" sz="1200" b="1" dirty="0"/>
              <a:t>B</a:t>
            </a:r>
            <a:r>
              <a:rPr lang="en-US" altLang="zh-CN" sz="1200" dirty="0">
                <a:solidFill>
                  <a:schemeClr val="tx1">
                    <a:lumMod val="50000"/>
                    <a:lumOff val="50000"/>
                  </a:schemeClr>
                </a:solidFill>
              </a:rPr>
              <a:t> is the observation array, </a:t>
            </a:r>
            <a:r>
              <a:rPr lang="en-US" altLang="zh-CN" sz="1200" b="1" dirty="0"/>
              <a:t>π</a:t>
            </a:r>
            <a:r>
              <a:rPr lang="en-US" altLang="zh-CN" sz="1200" dirty="0">
                <a:solidFill>
                  <a:schemeClr val="tx1">
                    <a:lumMod val="50000"/>
                    <a:lumOff val="50000"/>
                  </a:schemeClr>
                </a:solidFill>
              </a:rPr>
              <a:t> is the initial probability array:</a:t>
            </a:r>
            <a:endParaRPr lang="zh-CN" altLang="en-US" sz="1200" dirty="0">
              <a:solidFill>
                <a:schemeClr val="tx1">
                  <a:lumMod val="50000"/>
                  <a:lumOff val="50000"/>
                </a:schemeClr>
              </a:solidFill>
            </a:endParaRPr>
          </a:p>
        </p:txBody>
      </p:sp>
      <p:grpSp>
        <p:nvGrpSpPr>
          <p:cNvPr id="55" name="组合 54"/>
          <p:cNvGrpSpPr/>
          <p:nvPr/>
        </p:nvGrpSpPr>
        <p:grpSpPr>
          <a:xfrm>
            <a:off x="789290" y="2791342"/>
            <a:ext cx="6120272" cy="583599"/>
            <a:chOff x="789290" y="2791342"/>
            <a:chExt cx="6120272" cy="583599"/>
          </a:xfrm>
        </p:grpSpPr>
        <mc:AlternateContent xmlns:mc="http://schemas.openxmlformats.org/markup-compatibility/2006" xmlns:a14="http://schemas.microsoft.com/office/drawing/2010/main">
          <mc:Choice Requires="a14">
            <p:sp>
              <p:nvSpPr>
                <p:cNvPr id="43" name="文本框 42"/>
                <p:cNvSpPr txBox="1"/>
                <p:nvPr/>
              </p:nvSpPr>
              <p:spPr>
                <a:xfrm>
                  <a:off x="795367" y="2791342"/>
                  <a:ext cx="3127587" cy="232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altLang="zh-CN" sz="1400" i="1" smtClean="0">
                            <a:latin typeface="Cambria Math" panose="02040503050406030204" pitchFamily="18" charset="0"/>
                          </a:rPr>
                          <m:t>𝐴</m:t>
                        </m:r>
                        <m:r>
                          <a:rPr lang="pt-BR" altLang="zh-CN" sz="1400" i="1" smtClean="0">
                            <a:latin typeface="Cambria Math" panose="02040503050406030204" pitchFamily="18" charset="0"/>
                          </a:rPr>
                          <m:t> = [</m:t>
                        </m:r>
                        <m:sSub>
                          <m:sSubPr>
                            <m:ctrlPr>
                              <a:rPr lang="pt-BR" altLang="zh-CN" sz="1400" i="1" smtClean="0">
                                <a:latin typeface="Cambria Math" panose="02040503050406030204" pitchFamily="18" charset="0"/>
                              </a:rPr>
                            </m:ctrlPr>
                          </m:sSubPr>
                          <m:e>
                            <m:r>
                              <a:rPr lang="pt-BR" altLang="zh-CN" sz="1400" i="1" smtClean="0">
                                <a:latin typeface="Cambria Math" panose="02040503050406030204" pitchFamily="18" charset="0"/>
                              </a:rPr>
                              <m:t>𝑎</m:t>
                            </m:r>
                          </m:e>
                          <m:sub>
                            <m:r>
                              <a:rPr lang="en-US" altLang="zh-CN" sz="1400" b="0" i="1" smtClean="0">
                                <a:latin typeface="Cambria Math" panose="02040503050406030204" pitchFamily="18" charset="0"/>
                              </a:rPr>
                              <m:t>𝑖𝑗</m:t>
                            </m:r>
                          </m:sub>
                        </m:sSub>
                        <m:r>
                          <a:rPr lang="pt-BR" altLang="zh-CN" sz="1400" i="1">
                            <a:latin typeface="Cambria Math" panose="02040503050406030204" pitchFamily="18" charset="0"/>
                          </a:rPr>
                          <m:t>] , </m:t>
                        </m:r>
                        <m:sSub>
                          <m:sSubPr>
                            <m:ctrlPr>
                              <a:rPr lang="pt-BR" altLang="zh-CN" sz="1400" i="1">
                                <a:latin typeface="Cambria Math" panose="02040503050406030204" pitchFamily="18" charset="0"/>
                              </a:rPr>
                            </m:ctrlPr>
                          </m:sSubPr>
                          <m:e>
                            <m:r>
                              <a:rPr lang="pt-BR" altLang="zh-CN" sz="1400" i="1">
                                <a:latin typeface="Cambria Math" panose="02040503050406030204" pitchFamily="18" charset="0"/>
                              </a:rPr>
                              <m:t>𝑎</m:t>
                            </m:r>
                          </m:e>
                          <m:sub>
                            <m:r>
                              <a:rPr lang="pt-BR" altLang="zh-CN" sz="1400" i="1">
                                <a:latin typeface="Cambria Math" panose="02040503050406030204" pitchFamily="18" charset="0"/>
                              </a:rPr>
                              <m:t>𝑖𝑗</m:t>
                            </m:r>
                          </m:sub>
                        </m:sSub>
                        <m:r>
                          <a:rPr lang="pt-BR" altLang="zh-CN" sz="1400" i="1">
                            <a:latin typeface="Cambria Math" panose="02040503050406030204" pitchFamily="18" charset="0"/>
                          </a:rPr>
                          <m:t>=</m:t>
                        </m:r>
                        <m:r>
                          <a:rPr lang="pt-BR" altLang="zh-CN" sz="1400" i="1">
                            <a:latin typeface="Cambria Math" panose="02040503050406030204" pitchFamily="18" charset="0"/>
                          </a:rPr>
                          <m:t>𝑃</m:t>
                        </m:r>
                        <m:r>
                          <a:rPr lang="pt-BR" altLang="zh-CN" sz="1400" i="1">
                            <a:latin typeface="Cambria Math" panose="02040503050406030204" pitchFamily="18" charset="0"/>
                          </a:rPr>
                          <m:t>(</m:t>
                        </m:r>
                        <m:sSub>
                          <m:sSubPr>
                            <m:ctrlPr>
                              <a:rPr lang="pt-BR" altLang="zh-CN" sz="1400" i="1">
                                <a:latin typeface="Cambria Math" panose="02040503050406030204" pitchFamily="18" charset="0"/>
                              </a:rPr>
                            </m:ctrlPr>
                          </m:sSubPr>
                          <m:e>
                            <m:r>
                              <a:rPr lang="pt-BR" altLang="zh-CN" sz="1400" i="1">
                                <a:latin typeface="Cambria Math" panose="02040503050406030204" pitchFamily="18" charset="0"/>
                              </a:rPr>
                              <m:t>𝑞</m:t>
                            </m:r>
                          </m:e>
                          <m:sub>
                            <m:r>
                              <a:rPr lang="pt-BR" altLang="zh-CN" sz="1400" i="1">
                                <a:latin typeface="Cambria Math" panose="02040503050406030204" pitchFamily="18" charset="0"/>
                              </a:rPr>
                              <m:t>𝑡</m:t>
                            </m:r>
                          </m:sub>
                        </m:sSub>
                        <m:r>
                          <a:rPr lang="pt-BR" altLang="zh-CN" sz="1400" i="1">
                            <a:latin typeface="Cambria Math" panose="02040503050406030204" pitchFamily="18" charset="0"/>
                          </a:rPr>
                          <m:t> = </m:t>
                        </m:r>
                        <m:sSub>
                          <m:sSubPr>
                            <m:ctrlPr>
                              <a:rPr lang="pt-BR" altLang="zh-CN" sz="1400" i="1">
                                <a:latin typeface="Cambria Math" panose="02040503050406030204" pitchFamily="18" charset="0"/>
                              </a:rPr>
                            </m:ctrlPr>
                          </m:sSubPr>
                          <m:e>
                            <m:r>
                              <a:rPr lang="pt-BR" altLang="zh-CN" sz="1400" i="1">
                                <a:latin typeface="Cambria Math" panose="02040503050406030204" pitchFamily="18" charset="0"/>
                              </a:rPr>
                              <m:t>𝑠</m:t>
                            </m:r>
                          </m:e>
                          <m:sub>
                            <m:r>
                              <a:rPr lang="pt-BR" altLang="zh-CN" sz="1400" i="1">
                                <a:latin typeface="Cambria Math" panose="02040503050406030204" pitchFamily="18" charset="0"/>
                              </a:rPr>
                              <m:t>𝑗</m:t>
                            </m:r>
                          </m:sub>
                        </m:sSub>
                        <m:r>
                          <a:rPr lang="pt-BR" altLang="zh-CN" sz="1400" i="1">
                            <a:latin typeface="Cambria Math" panose="02040503050406030204" pitchFamily="18" charset="0"/>
                          </a:rPr>
                          <m:t> |</m:t>
                        </m:r>
                        <m:sSub>
                          <m:sSubPr>
                            <m:ctrlPr>
                              <a:rPr lang="pt-BR" altLang="zh-CN" sz="1400" i="1">
                                <a:latin typeface="Cambria Math" panose="02040503050406030204" pitchFamily="18" charset="0"/>
                              </a:rPr>
                            </m:ctrlPr>
                          </m:sSubPr>
                          <m:e>
                            <m:r>
                              <a:rPr lang="pt-BR" altLang="zh-CN" sz="1400" i="1">
                                <a:latin typeface="Cambria Math" panose="02040503050406030204" pitchFamily="18" charset="0"/>
                              </a:rPr>
                              <m:t>𝑞</m:t>
                            </m:r>
                          </m:e>
                          <m:sub>
                            <m:r>
                              <a:rPr lang="pt-BR" altLang="zh-CN" sz="1400" i="1">
                                <a:latin typeface="Cambria Math" panose="02040503050406030204" pitchFamily="18" charset="0"/>
                              </a:rPr>
                              <m:t>𝑡</m:t>
                            </m:r>
                            <m:r>
                              <a:rPr lang="pt-BR" altLang="zh-CN" sz="1400" i="1">
                                <a:latin typeface="Cambria Math" panose="02040503050406030204" pitchFamily="18" charset="0"/>
                              </a:rPr>
                              <m:t>−</m:t>
                            </m:r>
                            <m:r>
                              <a:rPr lang="pt-BR" altLang="zh-CN" sz="1400" i="1">
                                <a:latin typeface="Cambria Math" panose="02040503050406030204" pitchFamily="18" charset="0"/>
                              </a:rPr>
                              <m:t>1</m:t>
                            </m:r>
                          </m:sub>
                        </m:sSub>
                        <m:r>
                          <a:rPr lang="pt-BR" altLang="zh-CN" sz="1400" i="1">
                            <a:latin typeface="Cambria Math" panose="02040503050406030204" pitchFamily="18" charset="0"/>
                          </a:rPr>
                          <m:t> = </m:t>
                        </m:r>
                        <m:sSub>
                          <m:sSubPr>
                            <m:ctrlPr>
                              <a:rPr lang="pt-BR" altLang="zh-CN" sz="1400" i="1">
                                <a:latin typeface="Cambria Math" panose="02040503050406030204" pitchFamily="18" charset="0"/>
                              </a:rPr>
                            </m:ctrlPr>
                          </m:sSubPr>
                          <m:e>
                            <m:r>
                              <a:rPr lang="pt-BR" altLang="zh-CN" sz="1400" i="1">
                                <a:latin typeface="Cambria Math" panose="02040503050406030204" pitchFamily="18" charset="0"/>
                              </a:rPr>
                              <m:t>𝑠</m:t>
                            </m:r>
                          </m:e>
                          <m:sub>
                            <m:r>
                              <a:rPr lang="pt-BR" altLang="zh-CN" sz="1400" i="1">
                                <a:latin typeface="Cambria Math" panose="02040503050406030204" pitchFamily="18" charset="0"/>
                              </a:rPr>
                              <m:t>𝑖</m:t>
                            </m:r>
                          </m:sub>
                        </m:sSub>
                        <m:r>
                          <a:rPr lang="pt-BR" altLang="zh-CN" sz="1400" i="1">
                            <a:latin typeface="Cambria Math" panose="02040503050406030204" pitchFamily="18" charset="0"/>
                          </a:rPr>
                          <m:t>)</m:t>
                        </m:r>
                      </m:oMath>
                    </m:oMathPara>
                  </a14:m>
                  <a:endParaRPr lang="zh-CN" altLang="en-US" sz="1400" dirty="0"/>
                </a:p>
              </p:txBody>
            </p:sp>
          </mc:Choice>
          <mc:Fallback xmlns="">
            <p:sp>
              <p:nvSpPr>
                <p:cNvPr id="43" name="文本框 42"/>
                <p:cNvSpPr txBox="1">
                  <a:spLocks noRot="1" noChangeAspect="1" noMove="1" noResize="1" noEditPoints="1" noAdjustHandles="1" noChangeArrowheads="1" noChangeShapeType="1" noTextEdit="1"/>
                </p:cNvSpPr>
                <p:nvPr/>
              </p:nvSpPr>
              <p:spPr>
                <a:xfrm>
                  <a:off x="795367" y="2791342"/>
                  <a:ext cx="3127587" cy="232756"/>
                </a:xfrm>
                <a:prstGeom prst="rect">
                  <a:avLst/>
                </a:prstGeom>
                <a:blipFill>
                  <a:blip r:embed="rId6"/>
                  <a:stretch>
                    <a:fillRect l="-778" r="-1362"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789290" y="3085585"/>
                  <a:ext cx="349268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l-PL" altLang="zh-CN" sz="1400" i="1" smtClean="0">
                            <a:latin typeface="Cambria Math" panose="02040503050406030204" pitchFamily="18" charset="0"/>
                          </a:rPr>
                          <m:t>𝐵</m:t>
                        </m:r>
                        <m:r>
                          <a:rPr lang="pl-PL" altLang="zh-CN" sz="1400" i="1" smtClean="0">
                            <a:latin typeface="Cambria Math" panose="02040503050406030204" pitchFamily="18" charset="0"/>
                          </a:rPr>
                          <m:t> = [</m:t>
                        </m:r>
                        <m:sSub>
                          <m:sSubPr>
                            <m:ctrlPr>
                              <a:rPr lang="pl-PL" altLang="zh-CN" sz="1400" i="1">
                                <a:latin typeface="Cambria Math" panose="02040503050406030204" pitchFamily="18" charset="0"/>
                              </a:rPr>
                            </m:ctrlPr>
                          </m:sSubPr>
                          <m:e>
                            <m:r>
                              <a:rPr lang="pl-PL" altLang="zh-CN" sz="1400" i="1">
                                <a:latin typeface="Cambria Math" panose="02040503050406030204" pitchFamily="18" charset="0"/>
                              </a:rPr>
                              <m:t>𝑏</m:t>
                            </m:r>
                          </m:e>
                          <m:sub>
                            <m:r>
                              <a:rPr lang="pl-PL" altLang="zh-CN" sz="1400" i="1">
                                <a:latin typeface="Cambria Math" panose="02040503050406030204" pitchFamily="18" charset="0"/>
                              </a:rPr>
                              <m:t>𝑖</m:t>
                            </m:r>
                          </m:sub>
                        </m:sSub>
                        <m:r>
                          <a:rPr lang="pl-PL" altLang="zh-CN" sz="1400" i="1">
                            <a:latin typeface="Cambria Math" panose="02040503050406030204" pitchFamily="18" charset="0"/>
                          </a:rPr>
                          <m:t>(</m:t>
                        </m:r>
                        <m:r>
                          <a:rPr lang="pl-PL" altLang="zh-CN" sz="1400" i="1">
                            <a:latin typeface="Cambria Math" panose="02040503050406030204" pitchFamily="18" charset="0"/>
                          </a:rPr>
                          <m:t>𝑘</m:t>
                        </m:r>
                        <m:r>
                          <a:rPr lang="pl-PL" altLang="zh-CN" sz="1400" i="1">
                            <a:latin typeface="Cambria Math" panose="02040503050406030204" pitchFamily="18" charset="0"/>
                          </a:rPr>
                          <m:t>)] , </m:t>
                        </m:r>
                        <m:sSub>
                          <m:sSubPr>
                            <m:ctrlPr>
                              <a:rPr lang="pl-PL" altLang="zh-CN" sz="1400" i="1">
                                <a:latin typeface="Cambria Math" panose="02040503050406030204" pitchFamily="18" charset="0"/>
                              </a:rPr>
                            </m:ctrlPr>
                          </m:sSubPr>
                          <m:e>
                            <m:r>
                              <a:rPr lang="pl-PL" altLang="zh-CN" sz="1400" i="1">
                                <a:latin typeface="Cambria Math" panose="02040503050406030204" pitchFamily="18" charset="0"/>
                              </a:rPr>
                              <m:t>𝑏</m:t>
                            </m:r>
                          </m:e>
                          <m:sub>
                            <m:r>
                              <a:rPr lang="pl-PL" altLang="zh-CN" sz="1400" i="1">
                                <a:latin typeface="Cambria Math" panose="02040503050406030204" pitchFamily="18" charset="0"/>
                              </a:rPr>
                              <m:t>𝑖</m:t>
                            </m:r>
                          </m:sub>
                        </m:sSub>
                        <m:r>
                          <a:rPr lang="pl-PL" altLang="zh-CN" sz="1400" i="1">
                            <a:latin typeface="Cambria Math" panose="02040503050406030204" pitchFamily="18" charset="0"/>
                          </a:rPr>
                          <m:t>(</m:t>
                        </m:r>
                        <m:r>
                          <a:rPr lang="pl-PL" altLang="zh-CN" sz="1400" i="1">
                            <a:latin typeface="Cambria Math" panose="02040503050406030204" pitchFamily="18" charset="0"/>
                          </a:rPr>
                          <m:t>𝑘</m:t>
                        </m:r>
                        <m:r>
                          <a:rPr lang="pl-PL" altLang="zh-CN" sz="1400" i="1">
                            <a:latin typeface="Cambria Math" panose="02040503050406030204" pitchFamily="18" charset="0"/>
                          </a:rPr>
                          <m:t>) = </m:t>
                        </m:r>
                        <m:r>
                          <a:rPr lang="pl-PL" altLang="zh-CN" sz="1400" i="1">
                            <a:latin typeface="Cambria Math" panose="02040503050406030204" pitchFamily="18" charset="0"/>
                          </a:rPr>
                          <m:t>𝑃</m:t>
                        </m:r>
                        <m:r>
                          <a:rPr lang="pl-PL" altLang="zh-CN" sz="1400" i="1">
                            <a:latin typeface="Cambria Math" panose="02040503050406030204" pitchFamily="18" charset="0"/>
                          </a:rPr>
                          <m:t>(</m:t>
                        </m:r>
                        <m:sSub>
                          <m:sSubPr>
                            <m:ctrlPr>
                              <a:rPr lang="pl-PL" altLang="zh-CN" sz="1400" i="1">
                                <a:latin typeface="Cambria Math" panose="02040503050406030204" pitchFamily="18" charset="0"/>
                              </a:rPr>
                            </m:ctrlPr>
                          </m:sSubPr>
                          <m:e>
                            <m:r>
                              <a:rPr lang="en-US" altLang="zh-CN" sz="1400" b="0" i="1" smtClean="0">
                                <a:latin typeface="Cambria Math" panose="02040503050406030204" pitchFamily="18" charset="0"/>
                              </a:rPr>
                              <m:t>𝑜</m:t>
                            </m:r>
                          </m:e>
                          <m:sub>
                            <m:r>
                              <a:rPr lang="pl-PL" altLang="zh-CN" sz="1400" i="1">
                                <a:latin typeface="Cambria Math" panose="02040503050406030204" pitchFamily="18" charset="0"/>
                              </a:rPr>
                              <m:t>𝑡</m:t>
                            </m:r>
                          </m:sub>
                        </m:sSub>
                        <m:r>
                          <a:rPr lang="pl-PL" altLang="zh-CN" sz="1400" i="1">
                            <a:latin typeface="Cambria Math" panose="02040503050406030204" pitchFamily="18" charset="0"/>
                          </a:rPr>
                          <m:t> = </m:t>
                        </m:r>
                        <m:sSub>
                          <m:sSubPr>
                            <m:ctrlPr>
                              <a:rPr lang="pl-PL" altLang="zh-CN" sz="1400" i="1">
                                <a:latin typeface="Cambria Math" panose="02040503050406030204" pitchFamily="18" charset="0"/>
                              </a:rPr>
                            </m:ctrlPr>
                          </m:sSubPr>
                          <m:e>
                            <m:r>
                              <a:rPr lang="pl-PL" altLang="zh-CN" sz="1400" i="1">
                                <a:latin typeface="Cambria Math" panose="02040503050406030204" pitchFamily="18" charset="0"/>
                              </a:rPr>
                              <m:t>𝑣</m:t>
                            </m:r>
                          </m:e>
                          <m:sub>
                            <m:r>
                              <a:rPr lang="pl-PL" altLang="zh-CN" sz="1400" i="1">
                                <a:latin typeface="Cambria Math" panose="02040503050406030204" pitchFamily="18" charset="0"/>
                              </a:rPr>
                              <m:t>𝑘</m:t>
                            </m:r>
                          </m:sub>
                        </m:sSub>
                        <m:r>
                          <a:rPr lang="pl-PL" altLang="zh-CN" sz="1400" i="1">
                            <a:latin typeface="Cambria Math" panose="02040503050406030204" pitchFamily="18" charset="0"/>
                          </a:rPr>
                          <m:t>|</m:t>
                        </m:r>
                        <m:sSub>
                          <m:sSubPr>
                            <m:ctrlPr>
                              <a:rPr lang="pl-PL" altLang="zh-CN" sz="1400" i="1">
                                <a:latin typeface="Cambria Math" panose="02040503050406030204" pitchFamily="18" charset="0"/>
                              </a:rPr>
                            </m:ctrlPr>
                          </m:sSubPr>
                          <m:e>
                            <m:r>
                              <a:rPr lang="pl-PL" altLang="zh-CN" sz="1400" i="1">
                                <a:latin typeface="Cambria Math" panose="02040503050406030204" pitchFamily="18" charset="0"/>
                              </a:rPr>
                              <m:t>𝑞</m:t>
                            </m:r>
                          </m:e>
                          <m:sub>
                            <m:r>
                              <a:rPr lang="pl-PL" altLang="zh-CN" sz="1400" i="1">
                                <a:latin typeface="Cambria Math" panose="02040503050406030204" pitchFamily="18" charset="0"/>
                              </a:rPr>
                              <m:t>𝑡</m:t>
                            </m:r>
                          </m:sub>
                        </m:sSub>
                        <m:r>
                          <a:rPr lang="pl-PL" altLang="zh-CN" sz="1400" i="1">
                            <a:latin typeface="Cambria Math" panose="02040503050406030204" pitchFamily="18" charset="0"/>
                          </a:rPr>
                          <m:t> = </m:t>
                        </m:r>
                        <m:sSub>
                          <m:sSubPr>
                            <m:ctrlPr>
                              <a:rPr lang="pl-PL" altLang="zh-CN" sz="1400" i="1">
                                <a:latin typeface="Cambria Math" panose="02040503050406030204" pitchFamily="18" charset="0"/>
                              </a:rPr>
                            </m:ctrlPr>
                          </m:sSubPr>
                          <m:e>
                            <m:r>
                              <a:rPr lang="pl-PL" altLang="zh-CN" sz="1400" i="1">
                                <a:latin typeface="Cambria Math" panose="02040503050406030204" pitchFamily="18" charset="0"/>
                              </a:rPr>
                              <m:t>𝑠</m:t>
                            </m:r>
                          </m:e>
                          <m:sub>
                            <m:r>
                              <a:rPr lang="pl-PL" altLang="zh-CN" sz="1400" i="1">
                                <a:latin typeface="Cambria Math" panose="02040503050406030204" pitchFamily="18" charset="0"/>
                              </a:rPr>
                              <m:t>𝑖</m:t>
                            </m:r>
                          </m:sub>
                        </m:sSub>
                        <m:r>
                          <a:rPr lang="pl-PL" altLang="zh-CN" sz="1400" i="1">
                            <a:latin typeface="Cambria Math" panose="02040503050406030204" pitchFamily="18" charset="0"/>
                          </a:rPr>
                          <m:t>)</m:t>
                        </m:r>
                      </m:oMath>
                    </m:oMathPara>
                  </a14:m>
                  <a:endParaRPr lang="zh-CN" altLang="en-US" sz="1400" dirty="0"/>
                </a:p>
              </p:txBody>
            </p:sp>
          </mc:Choice>
          <mc:Fallback xmlns="">
            <p:sp>
              <p:nvSpPr>
                <p:cNvPr id="44" name="文本框 43"/>
                <p:cNvSpPr txBox="1">
                  <a:spLocks noRot="1" noChangeAspect="1" noMove="1" noResize="1" noEditPoints="1" noAdjustHandles="1" noChangeArrowheads="1" noChangeShapeType="1" noTextEdit="1"/>
                </p:cNvSpPr>
                <p:nvPr/>
              </p:nvSpPr>
              <p:spPr>
                <a:xfrm>
                  <a:off x="789290" y="3085585"/>
                  <a:ext cx="3492687" cy="215444"/>
                </a:xfrm>
                <a:prstGeom prst="rect">
                  <a:avLst/>
                </a:prstGeom>
                <a:blipFill>
                  <a:blip r:embed="rId7"/>
                  <a:stretch>
                    <a:fillRect t="-2778" r="-349" b="-30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4499992" y="3067164"/>
                  <a:ext cx="240957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l-PL" altLang="zh-CN" sz="1400" i="1" smtClean="0">
                            <a:latin typeface="Cambria Math" panose="02040503050406030204" pitchFamily="18" charset="0"/>
                          </a:rPr>
                          <m:t>𝜋</m:t>
                        </m:r>
                        <m:r>
                          <a:rPr lang="pl-PL" altLang="zh-CN" sz="1400" i="1">
                            <a:latin typeface="Cambria Math" panose="02040503050406030204" pitchFamily="18" charset="0"/>
                          </a:rPr>
                          <m:t> = [</m:t>
                        </m:r>
                        <m:sSub>
                          <m:sSubPr>
                            <m:ctrlPr>
                              <a:rPr lang="pl-PL" altLang="zh-CN" sz="1400" i="1" smtClean="0">
                                <a:latin typeface="Cambria Math" panose="02040503050406030204" pitchFamily="18" charset="0"/>
                              </a:rPr>
                            </m:ctrlPr>
                          </m:sSubPr>
                          <m:e>
                            <m:r>
                              <a:rPr lang="pl-PL" altLang="zh-CN" sz="1400" i="1" smtClean="0">
                                <a:latin typeface="Cambria Math" panose="02040503050406030204" pitchFamily="18" charset="0"/>
                              </a:rPr>
                              <m:t>𝜋</m:t>
                            </m:r>
                          </m:e>
                          <m:sub>
                            <m:r>
                              <a:rPr lang="pl-PL" altLang="zh-CN" sz="1400" i="1">
                                <a:latin typeface="Cambria Math" panose="02040503050406030204" pitchFamily="18" charset="0"/>
                              </a:rPr>
                              <m:t>𝑖</m:t>
                            </m:r>
                          </m:sub>
                        </m:sSub>
                        <m:r>
                          <a:rPr lang="pl-PL" altLang="zh-CN" sz="1400" i="1">
                            <a:latin typeface="Cambria Math" panose="02040503050406030204" pitchFamily="18" charset="0"/>
                          </a:rPr>
                          <m:t>] , </m:t>
                        </m:r>
                        <m:sSub>
                          <m:sSubPr>
                            <m:ctrlPr>
                              <a:rPr lang="pl-PL" altLang="zh-CN" sz="1400" i="1">
                                <a:latin typeface="Cambria Math" panose="02040503050406030204" pitchFamily="18" charset="0"/>
                              </a:rPr>
                            </m:ctrlPr>
                          </m:sSubPr>
                          <m:e>
                            <m:r>
                              <a:rPr lang="pl-PL" altLang="zh-CN" sz="1400" i="1" smtClean="0">
                                <a:latin typeface="Cambria Math" panose="02040503050406030204" pitchFamily="18" charset="0"/>
                              </a:rPr>
                              <m:t>𝜋</m:t>
                            </m:r>
                          </m:e>
                          <m:sub>
                            <m:r>
                              <a:rPr lang="pl-PL" altLang="zh-CN" sz="1400" i="1">
                                <a:latin typeface="Cambria Math" panose="02040503050406030204" pitchFamily="18" charset="0"/>
                              </a:rPr>
                              <m:t>𝑖</m:t>
                            </m:r>
                          </m:sub>
                        </m:sSub>
                        <m:r>
                          <a:rPr lang="pl-PL" altLang="zh-CN" sz="1400" i="1">
                            <a:latin typeface="Cambria Math" panose="02040503050406030204" pitchFamily="18" charset="0"/>
                          </a:rPr>
                          <m:t> = </m:t>
                        </m:r>
                        <m:r>
                          <a:rPr lang="pl-PL" altLang="zh-CN" sz="1400" i="1">
                            <a:latin typeface="Cambria Math" panose="02040503050406030204" pitchFamily="18" charset="0"/>
                          </a:rPr>
                          <m:t>𝑃</m:t>
                        </m:r>
                        <m:r>
                          <a:rPr lang="pl-PL" altLang="zh-CN" sz="1400" i="1">
                            <a:latin typeface="Cambria Math" panose="02040503050406030204" pitchFamily="18" charset="0"/>
                          </a:rPr>
                          <m:t>(</m:t>
                        </m:r>
                        <m:sSub>
                          <m:sSubPr>
                            <m:ctrlPr>
                              <a:rPr lang="pl-PL" altLang="zh-CN" sz="1400" i="1">
                                <a:latin typeface="Cambria Math" panose="02040503050406030204" pitchFamily="18" charset="0"/>
                              </a:rPr>
                            </m:ctrlPr>
                          </m:sSubPr>
                          <m:e>
                            <m:r>
                              <a:rPr lang="pl-PL" altLang="zh-CN" sz="1400" i="1">
                                <a:latin typeface="Cambria Math" panose="02040503050406030204" pitchFamily="18" charset="0"/>
                              </a:rPr>
                              <m:t>𝑞</m:t>
                            </m:r>
                          </m:e>
                          <m:sub>
                            <m:r>
                              <a:rPr lang="pl-PL" altLang="zh-CN" sz="1400" i="1">
                                <a:latin typeface="Cambria Math" panose="02040503050406030204" pitchFamily="18" charset="0"/>
                              </a:rPr>
                              <m:t>1</m:t>
                            </m:r>
                          </m:sub>
                        </m:sSub>
                        <m:r>
                          <a:rPr lang="pl-PL" altLang="zh-CN" sz="1400" i="1">
                            <a:latin typeface="Cambria Math" panose="02040503050406030204" pitchFamily="18" charset="0"/>
                          </a:rPr>
                          <m:t> = </m:t>
                        </m:r>
                        <m:sSub>
                          <m:sSubPr>
                            <m:ctrlPr>
                              <a:rPr lang="pl-PL" altLang="zh-CN" sz="1400" i="1">
                                <a:latin typeface="Cambria Math" panose="02040503050406030204" pitchFamily="18" charset="0"/>
                              </a:rPr>
                            </m:ctrlPr>
                          </m:sSubPr>
                          <m:e>
                            <m:r>
                              <a:rPr lang="pl-PL" altLang="zh-CN" sz="1400" i="1">
                                <a:latin typeface="Cambria Math" panose="02040503050406030204" pitchFamily="18" charset="0"/>
                              </a:rPr>
                              <m:t>𝑠</m:t>
                            </m:r>
                          </m:e>
                          <m:sub>
                            <m:r>
                              <a:rPr lang="pl-PL" altLang="zh-CN" sz="1400" i="1">
                                <a:latin typeface="Cambria Math" panose="02040503050406030204" pitchFamily="18" charset="0"/>
                              </a:rPr>
                              <m:t>𝑖</m:t>
                            </m:r>
                          </m:sub>
                        </m:sSub>
                        <m:r>
                          <a:rPr lang="pl-PL" altLang="zh-CN" sz="1400" i="1">
                            <a:latin typeface="Cambria Math" panose="02040503050406030204" pitchFamily="18" charset="0"/>
                          </a:rPr>
                          <m:t>)</m:t>
                        </m:r>
                      </m:oMath>
                    </m:oMathPara>
                  </a14:m>
                  <a:endParaRPr lang="zh-CN" altLang="en-US" sz="1400" dirty="0"/>
                </a:p>
              </p:txBody>
            </p:sp>
          </mc:Choice>
          <mc:Fallback xmlns="">
            <p:sp>
              <p:nvSpPr>
                <p:cNvPr id="46" name="矩形 45"/>
                <p:cNvSpPr>
                  <a:spLocks noRot="1" noChangeAspect="1" noMove="1" noResize="1" noEditPoints="1" noAdjustHandles="1" noChangeArrowheads="1" noChangeShapeType="1" noTextEdit="1"/>
                </p:cNvSpPr>
                <p:nvPr/>
              </p:nvSpPr>
              <p:spPr>
                <a:xfrm>
                  <a:off x="4499992" y="3067164"/>
                  <a:ext cx="2409570" cy="307777"/>
                </a:xfrm>
                <a:prstGeom prst="rect">
                  <a:avLst/>
                </a:prstGeom>
                <a:blipFill>
                  <a:blip r:embed="rId8"/>
                  <a:stretch>
                    <a:fillRect b="-7843"/>
                  </a:stretch>
                </a:blipFill>
              </p:spPr>
              <p:txBody>
                <a:bodyPr/>
                <a:lstStyle/>
                <a:p>
                  <a:r>
                    <a:rPr lang="zh-CN" altLang="en-US">
                      <a:noFill/>
                    </a:rPr>
                    <a:t> </a:t>
                  </a:r>
                </a:p>
              </p:txBody>
            </p:sp>
          </mc:Fallback>
        </mc:AlternateContent>
      </p:grpSp>
      <p:sp>
        <p:nvSpPr>
          <p:cNvPr id="48" name="TextBox 45"/>
          <p:cNvSpPr txBox="1"/>
          <p:nvPr/>
        </p:nvSpPr>
        <p:spPr>
          <a:xfrm>
            <a:off x="675543" y="3483676"/>
            <a:ext cx="3896457"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Two assumptions of a HMM</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49" name="直接连接符 48"/>
          <p:cNvCxnSpPr/>
          <p:nvPr/>
        </p:nvCxnSpPr>
        <p:spPr>
          <a:xfrm flipV="1">
            <a:off x="842710" y="3791453"/>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TextBox 46"/>
          <p:cNvSpPr txBox="1"/>
          <p:nvPr/>
        </p:nvSpPr>
        <p:spPr>
          <a:xfrm>
            <a:off x="616787" y="3861936"/>
            <a:ext cx="7799188" cy="276999"/>
          </a:xfrm>
          <a:prstGeom prst="rect">
            <a:avLst/>
          </a:prstGeom>
          <a:noFill/>
        </p:spPr>
        <p:txBody>
          <a:bodyPr wrap="square" rtlCol="0">
            <a:spAutoFit/>
          </a:bodyPr>
          <a:lstStyle/>
          <a:p>
            <a:r>
              <a:rPr lang="en-US" altLang="zh-CN" sz="1200" dirty="0">
                <a:solidFill>
                  <a:schemeClr val="tx1">
                    <a:lumMod val="50000"/>
                    <a:lumOff val="50000"/>
                  </a:schemeClr>
                </a:solidFill>
              </a:rPr>
              <a:t>1. Markov assumption:</a:t>
            </a:r>
            <a:endParaRPr lang="zh-CN" altLang="en-US" sz="12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51" name="文本框 50"/>
              <p:cNvSpPr txBox="1"/>
              <p:nvPr/>
            </p:nvSpPr>
            <p:spPr>
              <a:xfrm>
                <a:off x="781550" y="4209920"/>
                <a:ext cx="1876218" cy="218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𝑃</m:t>
                      </m:r>
                      <m:r>
                        <a:rPr lang="en-US" altLang="zh-CN" sz="140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𝑡</m:t>
                          </m:r>
                        </m:sub>
                      </m:sSub>
                      <m:r>
                        <a:rPr lang="en-US" altLang="zh-CN" sz="1400" i="1">
                          <a:latin typeface="Cambria Math" panose="02040503050406030204" pitchFamily="18" charset="0"/>
                        </a:rPr>
                        <m:t>|</m:t>
                      </m:r>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𝑞</m:t>
                          </m:r>
                        </m:e>
                        <m:sub>
                          <m:r>
                            <a:rPr lang="en-US" altLang="zh-CN" sz="1400" i="1">
                              <a:latin typeface="Cambria Math" panose="02040503050406030204" pitchFamily="18" charset="0"/>
                            </a:rPr>
                            <m:t>1</m:t>
                          </m:r>
                        </m:sub>
                        <m:sup>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1</m:t>
                          </m:r>
                        </m:sup>
                      </m:sSubSup>
                      <m:r>
                        <a:rPr lang="en-US" altLang="zh-CN" sz="1400" i="1">
                          <a:latin typeface="Cambria Math" panose="02040503050406030204" pitchFamily="18" charset="0"/>
                        </a:rPr>
                        <m:t>) = </m:t>
                      </m:r>
                      <m:r>
                        <a:rPr lang="en-US" altLang="zh-CN" sz="1400" i="1">
                          <a:latin typeface="Cambria Math" panose="02040503050406030204" pitchFamily="18" charset="0"/>
                        </a:rPr>
                        <m:t>𝑃</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𝑡</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1</m:t>
                          </m:r>
                        </m:sub>
                      </m:sSub>
                      <m:r>
                        <a:rPr lang="en-US" altLang="zh-CN" sz="1400" i="1">
                          <a:latin typeface="Cambria Math" panose="02040503050406030204" pitchFamily="18" charset="0"/>
                        </a:rPr>
                        <m:t>)</m:t>
                      </m:r>
                    </m:oMath>
                  </m:oMathPara>
                </a14:m>
                <a:endParaRPr lang="zh-CN" altLang="en-US" sz="1400" dirty="0"/>
              </a:p>
            </p:txBody>
          </p:sp>
        </mc:Choice>
        <mc:Fallback xmlns="">
          <p:sp>
            <p:nvSpPr>
              <p:cNvPr id="51" name="文本框 50"/>
              <p:cNvSpPr txBox="1">
                <a:spLocks noRot="1" noChangeAspect="1" noMove="1" noResize="1" noEditPoints="1" noAdjustHandles="1" noChangeArrowheads="1" noChangeShapeType="1" noTextEdit="1"/>
              </p:cNvSpPr>
              <p:nvPr/>
            </p:nvSpPr>
            <p:spPr>
              <a:xfrm>
                <a:off x="781550" y="4209920"/>
                <a:ext cx="1876218" cy="218521"/>
              </a:xfrm>
              <a:prstGeom prst="rect">
                <a:avLst/>
              </a:prstGeom>
              <a:blipFill>
                <a:blip r:embed="rId9"/>
                <a:stretch>
                  <a:fillRect l="-1623" r="-2922" b="-34286"/>
                </a:stretch>
              </a:blipFill>
            </p:spPr>
            <p:txBody>
              <a:bodyPr/>
              <a:lstStyle/>
              <a:p>
                <a:r>
                  <a:rPr lang="zh-CN" altLang="en-US">
                    <a:noFill/>
                  </a:rPr>
                  <a:t> </a:t>
                </a:r>
              </a:p>
            </p:txBody>
          </p:sp>
        </mc:Fallback>
      </mc:AlternateContent>
      <p:sp>
        <p:nvSpPr>
          <p:cNvPr id="52" name="TextBox 46"/>
          <p:cNvSpPr txBox="1"/>
          <p:nvPr/>
        </p:nvSpPr>
        <p:spPr>
          <a:xfrm>
            <a:off x="639366" y="4509072"/>
            <a:ext cx="7799188" cy="276999"/>
          </a:xfrm>
          <a:prstGeom prst="rect">
            <a:avLst/>
          </a:prstGeom>
          <a:noFill/>
        </p:spPr>
        <p:txBody>
          <a:bodyPr wrap="square" rtlCol="0">
            <a:spAutoFit/>
          </a:bodyPr>
          <a:lstStyle/>
          <a:p>
            <a:r>
              <a:rPr lang="en-US" altLang="zh-CN" sz="1200" dirty="0">
                <a:solidFill>
                  <a:schemeClr val="tx1">
                    <a:lumMod val="50000"/>
                    <a:lumOff val="50000"/>
                  </a:schemeClr>
                </a:solidFill>
              </a:rPr>
              <a:t>2. Independent assumption:</a:t>
            </a:r>
            <a:endParaRPr lang="zh-CN" altLang="en-US" sz="12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54" name="文本框 53"/>
              <p:cNvSpPr txBox="1"/>
              <p:nvPr/>
            </p:nvSpPr>
            <p:spPr>
              <a:xfrm>
                <a:off x="751962" y="4866702"/>
                <a:ext cx="2089995" cy="218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𝑃</m:t>
                      </m:r>
                      <m:r>
                        <a:rPr lang="en-US" altLang="zh-CN" sz="140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𝑡</m:t>
                          </m:r>
                        </m:sub>
                      </m:sSub>
                      <m:r>
                        <a:rPr lang="en-US" altLang="zh-CN" sz="1400" i="1">
                          <a:latin typeface="Cambria Math" panose="02040503050406030204" pitchFamily="18" charset="0"/>
                        </a:rPr>
                        <m:t>|</m:t>
                      </m:r>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𝑜</m:t>
                          </m:r>
                        </m:e>
                        <m:sub>
                          <m:r>
                            <a:rPr lang="en-US" altLang="zh-CN" sz="1400" i="1">
                              <a:latin typeface="Cambria Math" panose="02040503050406030204" pitchFamily="18" charset="0"/>
                            </a:rPr>
                            <m:t>1</m:t>
                          </m:r>
                        </m:sub>
                        <m:sup>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1</m:t>
                          </m:r>
                        </m:sup>
                      </m:sSubSup>
                      <m:r>
                        <a:rPr lang="en-US" altLang="zh-CN" sz="1400" i="1">
                          <a:latin typeface="Cambria Math" panose="02040503050406030204" pitchFamily="18" charset="0"/>
                        </a:rPr>
                        <m:t> , </m:t>
                      </m:r>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𝑞</m:t>
                          </m:r>
                        </m:e>
                        <m:sub>
                          <m:r>
                            <a:rPr lang="en-US" altLang="zh-CN" sz="1400" i="1">
                              <a:latin typeface="Cambria Math" panose="02040503050406030204" pitchFamily="18" charset="0"/>
                            </a:rPr>
                            <m:t>1</m:t>
                          </m:r>
                        </m:sub>
                        <m:sup>
                          <m:r>
                            <a:rPr lang="en-US" altLang="zh-CN" sz="1400" i="1">
                              <a:latin typeface="Cambria Math" panose="02040503050406030204" pitchFamily="18" charset="0"/>
                            </a:rPr>
                            <m:t>𝑡</m:t>
                          </m:r>
                        </m:sup>
                      </m:sSubSup>
                      <m:r>
                        <a:rPr lang="en-US" altLang="zh-CN" sz="1400" i="1">
                          <a:latin typeface="Cambria Math" panose="02040503050406030204" pitchFamily="18" charset="0"/>
                        </a:rPr>
                        <m:t>) = </m:t>
                      </m:r>
                      <m:r>
                        <a:rPr lang="en-US" altLang="zh-CN" sz="1400" i="1">
                          <a:latin typeface="Cambria Math" panose="02040503050406030204" pitchFamily="18" charset="0"/>
                        </a:rPr>
                        <m:t>𝑃</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𝑡</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𝑡</m:t>
                          </m:r>
                        </m:sub>
                      </m:sSub>
                      <m:r>
                        <a:rPr lang="en-US" altLang="zh-CN" sz="1400" i="1">
                          <a:latin typeface="Cambria Math" panose="02040503050406030204" pitchFamily="18" charset="0"/>
                        </a:rPr>
                        <m:t>)</m:t>
                      </m:r>
                    </m:oMath>
                  </m:oMathPara>
                </a14:m>
                <a:endParaRPr lang="zh-CN" altLang="en-US" sz="1400" dirty="0"/>
              </a:p>
            </p:txBody>
          </p:sp>
        </mc:Choice>
        <mc:Fallback xmlns="">
          <p:sp>
            <p:nvSpPr>
              <p:cNvPr id="54" name="文本框 53"/>
              <p:cNvSpPr txBox="1">
                <a:spLocks noRot="1" noChangeAspect="1" noMove="1" noResize="1" noEditPoints="1" noAdjustHandles="1" noChangeArrowheads="1" noChangeShapeType="1" noTextEdit="1"/>
              </p:cNvSpPr>
              <p:nvPr/>
            </p:nvSpPr>
            <p:spPr>
              <a:xfrm>
                <a:off x="751962" y="4866702"/>
                <a:ext cx="2089995" cy="218521"/>
              </a:xfrm>
              <a:prstGeom prst="rect">
                <a:avLst/>
              </a:prstGeom>
              <a:blipFill>
                <a:blip r:embed="rId10"/>
                <a:stretch>
                  <a:fillRect l="-1458" r="-2624" b="-33333"/>
                </a:stretch>
              </a:blipFill>
            </p:spPr>
            <p:txBody>
              <a:bodyPr/>
              <a:lstStyle/>
              <a:p>
                <a:r>
                  <a:rPr lang="zh-CN" altLang="en-US">
                    <a:noFill/>
                  </a:rPr>
                  <a:t> </a:t>
                </a:r>
              </a:p>
            </p:txBody>
          </p:sp>
        </mc:Fallback>
      </mc:AlternateContent>
      <p:sp>
        <p:nvSpPr>
          <p:cNvPr id="2" name="页脚占位符 1"/>
          <p:cNvSpPr>
            <a:spLocks noGrp="1"/>
          </p:cNvSpPr>
          <p:nvPr>
            <p:ph type="ftr" sz="quarter" idx="11"/>
          </p:nvPr>
        </p:nvSpPr>
        <p:spPr/>
        <p:txBody>
          <a:bodyPr/>
          <a:lstStyle/>
          <a:p>
            <a:r>
              <a:rPr lang="en-US" altLang="zh-CN"/>
              <a:t>Markov Models and Maximum Entropy</a:t>
            </a:r>
            <a:endParaRPr lang="zh-CN" altLang="en-US"/>
          </a:p>
        </p:txBody>
      </p:sp>
      <p:sp>
        <p:nvSpPr>
          <p:cNvPr id="17" name="灯片编号占位符 16"/>
          <p:cNvSpPr>
            <a:spLocks noGrp="1"/>
          </p:cNvSpPr>
          <p:nvPr>
            <p:ph type="sldNum" sz="quarter" idx="12"/>
          </p:nvPr>
        </p:nvSpPr>
        <p:spPr/>
        <p:txBody>
          <a:bodyPr/>
          <a:lstStyle/>
          <a:p>
            <a:fld id="{7B1650DA-4768-43E8-905D-F747C006784D}" type="slidenum">
              <a:rPr lang="zh-CN" altLang="en-US" smtClean="0"/>
              <a:pPr/>
              <a:t>5</a:t>
            </a:fld>
            <a:endParaRPr lang="zh-CN" altLang="en-US"/>
          </a:p>
        </p:txBody>
      </p:sp>
    </p:spTree>
    <p:extLst>
      <p:ext uri="{BB962C8B-B14F-4D97-AF65-F5344CB8AC3E}">
        <p14:creationId xmlns:p14="http://schemas.microsoft.com/office/powerpoint/2010/main" val="1239645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 fill="hold"/>
                                        <p:tgtEl>
                                          <p:spTgt spid="13"/>
                                        </p:tgtEl>
                                        <p:attrNameLst>
                                          <p:attrName>ppt_w</p:attrName>
                                        </p:attrNameLst>
                                      </p:cBhvr>
                                      <p:tavLst>
                                        <p:tav tm="0">
                                          <p:val>
                                            <p:fltVal val="0"/>
                                          </p:val>
                                        </p:tav>
                                        <p:tav tm="100000">
                                          <p:val>
                                            <p:strVal val="#ppt_w"/>
                                          </p:val>
                                        </p:tav>
                                      </p:tavLst>
                                    </p:anim>
                                    <p:anim calcmode="lin" valueType="num">
                                      <p:cBhvr>
                                        <p:cTn id="8" dur="200" fill="hold"/>
                                        <p:tgtEl>
                                          <p:spTgt spid="13"/>
                                        </p:tgtEl>
                                        <p:attrNameLst>
                                          <p:attrName>ppt_h</p:attrName>
                                        </p:attrNameLst>
                                      </p:cBhvr>
                                      <p:tavLst>
                                        <p:tav tm="0">
                                          <p:val>
                                            <p:fltVal val="0"/>
                                          </p:val>
                                        </p:tav>
                                        <p:tav tm="100000">
                                          <p:val>
                                            <p:strVal val="#ppt_h"/>
                                          </p:val>
                                        </p:tav>
                                      </p:tavLst>
                                    </p:anim>
                                    <p:animEffect transition="in" filter="fade">
                                      <p:cBhvr>
                                        <p:cTn id="9" dur="200"/>
                                        <p:tgtEl>
                                          <p:spTgt spid="13"/>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200"/>
                                        <p:tgtEl>
                                          <p:spTgt spid="15"/>
                                        </p:tgtEl>
                                      </p:cBhvr>
                                    </p:animEffect>
                                  </p:childTnLst>
                                </p:cTn>
                              </p:par>
                            </p:childTnLst>
                          </p:cTn>
                        </p:par>
                        <p:par>
                          <p:cTn id="14" fill="hold">
                            <p:stCondLst>
                              <p:cond delay="400"/>
                            </p:stCondLst>
                            <p:childTnLst>
                              <p:par>
                                <p:cTn id="15" presetID="12" presetClass="entr" presetSubtype="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ppt_x</p:attrName>
                                        </p:attrNameLst>
                                      </p:cBhvr>
                                      <p:tavLst>
                                        <p:tav tm="0">
                                          <p:val>
                                            <p:strVal val="#ppt_x+#ppt_w*1.125000"/>
                                          </p:val>
                                        </p:tav>
                                        <p:tav tm="100000">
                                          <p:val>
                                            <p:strVal val="#ppt_x"/>
                                          </p:val>
                                        </p:tav>
                                      </p:tavLst>
                                    </p:anim>
                                    <p:animEffect transition="in" filter="wipe(left)">
                                      <p:cBhvr>
                                        <p:cTn id="18" dur="500"/>
                                        <p:tgtEl>
                                          <p:spTgt spid="14"/>
                                        </p:tgtEl>
                                      </p:cBhvr>
                                    </p:animEffect>
                                  </p:childTnLst>
                                </p:cTn>
                              </p:par>
                            </p:childTnLst>
                          </p:cTn>
                        </p:par>
                        <p:par>
                          <p:cTn id="19" fill="hold">
                            <p:stCondLst>
                              <p:cond delay="900"/>
                            </p:stCondLst>
                            <p:childTnLst>
                              <p:par>
                                <p:cTn id="20" presetID="12" presetClass="entr" presetSubtype="2"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p:tgtEl>
                                          <p:spTgt spid="42"/>
                                        </p:tgtEl>
                                        <p:attrNameLst>
                                          <p:attrName>ppt_x</p:attrName>
                                        </p:attrNameLst>
                                      </p:cBhvr>
                                      <p:tavLst>
                                        <p:tav tm="0">
                                          <p:val>
                                            <p:strVal val="#ppt_x+#ppt_w*1.125000"/>
                                          </p:val>
                                        </p:tav>
                                        <p:tav tm="100000">
                                          <p:val>
                                            <p:strVal val="#ppt_x"/>
                                          </p:val>
                                        </p:tav>
                                      </p:tavLst>
                                    </p:anim>
                                    <p:animEffect transition="in" filter="wipe(left)">
                                      <p:cBhvr>
                                        <p:cTn id="23" dur="500"/>
                                        <p:tgtEl>
                                          <p:spTgt spid="42"/>
                                        </p:tgtEl>
                                      </p:cBhvr>
                                    </p:animEffect>
                                  </p:childTnLst>
                                </p:cTn>
                              </p:par>
                            </p:childTnLst>
                          </p:cTn>
                        </p:par>
                        <p:par>
                          <p:cTn id="24" fill="hold">
                            <p:stCondLst>
                              <p:cond delay="1400"/>
                            </p:stCondLst>
                            <p:childTnLst>
                              <p:par>
                                <p:cTn id="25" presetID="53" presetClass="entr" presetSubtype="16"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200" fill="hold"/>
                                        <p:tgtEl>
                                          <p:spTgt spid="48"/>
                                        </p:tgtEl>
                                        <p:attrNameLst>
                                          <p:attrName>ppt_w</p:attrName>
                                        </p:attrNameLst>
                                      </p:cBhvr>
                                      <p:tavLst>
                                        <p:tav tm="0">
                                          <p:val>
                                            <p:fltVal val="0"/>
                                          </p:val>
                                        </p:tav>
                                        <p:tav tm="100000">
                                          <p:val>
                                            <p:strVal val="#ppt_w"/>
                                          </p:val>
                                        </p:tav>
                                      </p:tavLst>
                                    </p:anim>
                                    <p:anim calcmode="lin" valueType="num">
                                      <p:cBhvr>
                                        <p:cTn id="28" dur="200" fill="hold"/>
                                        <p:tgtEl>
                                          <p:spTgt spid="48"/>
                                        </p:tgtEl>
                                        <p:attrNameLst>
                                          <p:attrName>ppt_h</p:attrName>
                                        </p:attrNameLst>
                                      </p:cBhvr>
                                      <p:tavLst>
                                        <p:tav tm="0">
                                          <p:val>
                                            <p:fltVal val="0"/>
                                          </p:val>
                                        </p:tav>
                                        <p:tav tm="100000">
                                          <p:val>
                                            <p:strVal val="#ppt_h"/>
                                          </p:val>
                                        </p:tav>
                                      </p:tavLst>
                                    </p:anim>
                                    <p:animEffect transition="in" filter="fade">
                                      <p:cBhvr>
                                        <p:cTn id="29" dur="200"/>
                                        <p:tgtEl>
                                          <p:spTgt spid="48"/>
                                        </p:tgtEl>
                                      </p:cBhvr>
                                    </p:animEffect>
                                  </p:childTnLst>
                                </p:cTn>
                              </p:par>
                            </p:childTnLst>
                          </p:cTn>
                        </p:par>
                        <p:par>
                          <p:cTn id="30" fill="hold">
                            <p:stCondLst>
                              <p:cond delay="1600"/>
                            </p:stCondLst>
                            <p:childTnLst>
                              <p:par>
                                <p:cTn id="31" presetID="22" presetClass="entr" presetSubtype="8"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wipe(left)">
                                      <p:cBhvr>
                                        <p:cTn id="33" dur="200"/>
                                        <p:tgtEl>
                                          <p:spTgt spid="49"/>
                                        </p:tgtEl>
                                      </p:cBhvr>
                                    </p:animEffect>
                                  </p:childTnLst>
                                </p:cTn>
                              </p:par>
                            </p:childTnLst>
                          </p:cTn>
                        </p:par>
                        <p:par>
                          <p:cTn id="34" fill="hold">
                            <p:stCondLst>
                              <p:cond delay="1800"/>
                            </p:stCondLst>
                            <p:childTnLst>
                              <p:par>
                                <p:cTn id="35" presetID="12" presetClass="entr" presetSubtype="2" fill="hold" grpId="0" nodeType="after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p:tgtEl>
                                          <p:spTgt spid="50"/>
                                        </p:tgtEl>
                                        <p:attrNameLst>
                                          <p:attrName>ppt_x</p:attrName>
                                        </p:attrNameLst>
                                      </p:cBhvr>
                                      <p:tavLst>
                                        <p:tav tm="0">
                                          <p:val>
                                            <p:strVal val="#ppt_x+#ppt_w*1.125000"/>
                                          </p:val>
                                        </p:tav>
                                        <p:tav tm="100000">
                                          <p:val>
                                            <p:strVal val="#ppt_x"/>
                                          </p:val>
                                        </p:tav>
                                      </p:tavLst>
                                    </p:anim>
                                    <p:animEffect transition="in" filter="wipe(left)">
                                      <p:cBhvr>
                                        <p:cTn id="38" dur="500"/>
                                        <p:tgtEl>
                                          <p:spTgt spid="50"/>
                                        </p:tgtEl>
                                      </p:cBhvr>
                                    </p:animEffect>
                                  </p:childTnLst>
                                </p:cTn>
                              </p:par>
                            </p:childTnLst>
                          </p:cTn>
                        </p:par>
                        <p:par>
                          <p:cTn id="39" fill="hold">
                            <p:stCondLst>
                              <p:cond delay="2300"/>
                            </p:stCondLst>
                            <p:childTnLst>
                              <p:par>
                                <p:cTn id="40" presetID="12" presetClass="entr" presetSubtype="2" fill="hold" grpId="0" nodeType="afterEffect">
                                  <p:stCondLst>
                                    <p:cond delay="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500"/>
                                        <p:tgtEl>
                                          <p:spTgt spid="52"/>
                                        </p:tgtEl>
                                        <p:attrNameLst>
                                          <p:attrName>ppt_x</p:attrName>
                                        </p:attrNameLst>
                                      </p:cBhvr>
                                      <p:tavLst>
                                        <p:tav tm="0">
                                          <p:val>
                                            <p:strVal val="#ppt_x+#ppt_w*1.125000"/>
                                          </p:val>
                                        </p:tav>
                                        <p:tav tm="100000">
                                          <p:val>
                                            <p:strVal val="#ppt_x"/>
                                          </p:val>
                                        </p:tav>
                                      </p:tavLst>
                                    </p:anim>
                                    <p:animEffect transition="in" filter="wipe(left)">
                                      <p:cBhvr>
                                        <p:cTn id="43" dur="500"/>
                                        <p:tgtEl>
                                          <p:spTgt spid="52"/>
                                        </p:tgtEl>
                                      </p:cBhvr>
                                    </p:animEffect>
                                  </p:childTnLst>
                                </p:cTn>
                              </p:par>
                              <p:par>
                                <p:cTn id="44" presetID="12" presetClass="entr" presetSubtype="4" fill="hold" grpId="2"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p:tgtEl>
                                          <p:spTgt spid="41"/>
                                        </p:tgtEl>
                                        <p:attrNameLst>
                                          <p:attrName>ppt_y</p:attrName>
                                        </p:attrNameLst>
                                      </p:cBhvr>
                                      <p:tavLst>
                                        <p:tav tm="0">
                                          <p:val>
                                            <p:strVal val="#ppt_y+#ppt_h*1.125000"/>
                                          </p:val>
                                        </p:tav>
                                        <p:tav tm="100000">
                                          <p:val>
                                            <p:strVal val="#ppt_y"/>
                                          </p:val>
                                        </p:tav>
                                      </p:tavLst>
                                    </p:anim>
                                    <p:animEffect transition="in" filter="wipe(up)">
                                      <p:cBhvr>
                                        <p:cTn id="47" dur="500"/>
                                        <p:tgtEl>
                                          <p:spTgt spid="41"/>
                                        </p:tgtEl>
                                      </p:cBhvr>
                                    </p:animEffect>
                                  </p:childTnLst>
                                </p:cTn>
                              </p:par>
                              <p:par>
                                <p:cTn id="48" presetID="12" presetClass="entr" presetSubtype="4" fill="hold" grpId="1" nodeType="withEffect">
                                  <p:stCondLst>
                                    <p:cond delay="0"/>
                                  </p:stCondLst>
                                  <p:childTnLst>
                                    <p:set>
                                      <p:cBhvr>
                                        <p:cTn id="49" dur="1" fill="hold">
                                          <p:stCondLst>
                                            <p:cond delay="0"/>
                                          </p:stCondLst>
                                        </p:cTn>
                                        <p:tgtEl>
                                          <p:spTgt spid="40"/>
                                        </p:tgtEl>
                                        <p:attrNameLst>
                                          <p:attrName>style.visibility</p:attrName>
                                        </p:attrNameLst>
                                      </p:cBhvr>
                                      <p:to>
                                        <p:strVal val="visible"/>
                                      </p:to>
                                    </p:set>
                                    <p:anim calcmode="lin" valueType="num">
                                      <p:cBhvr additive="base">
                                        <p:cTn id="50" dur="500"/>
                                        <p:tgtEl>
                                          <p:spTgt spid="40"/>
                                        </p:tgtEl>
                                        <p:attrNameLst>
                                          <p:attrName>ppt_y</p:attrName>
                                        </p:attrNameLst>
                                      </p:cBhvr>
                                      <p:tavLst>
                                        <p:tav tm="0">
                                          <p:val>
                                            <p:strVal val="#ppt_y+#ppt_h*1.125000"/>
                                          </p:val>
                                        </p:tav>
                                        <p:tav tm="100000">
                                          <p:val>
                                            <p:strVal val="#ppt_y"/>
                                          </p:val>
                                        </p:tav>
                                      </p:tavLst>
                                    </p:anim>
                                    <p:animEffect transition="in" filter="wipe(up)">
                                      <p:cBhvr>
                                        <p:cTn id="51" dur="500"/>
                                        <p:tgtEl>
                                          <p:spTgt spid="40"/>
                                        </p:tgtEl>
                                      </p:cBhvr>
                                    </p:animEffect>
                                  </p:childTnLst>
                                </p:cTn>
                              </p:par>
                              <p:par>
                                <p:cTn id="52" presetID="12" presetClass="entr" presetSubtype="4" fill="hold" nodeType="withEffect">
                                  <p:stCondLst>
                                    <p:cond delay="0"/>
                                  </p:stCondLst>
                                  <p:childTnLst>
                                    <p:set>
                                      <p:cBhvr>
                                        <p:cTn id="53" dur="1" fill="hold">
                                          <p:stCondLst>
                                            <p:cond delay="0"/>
                                          </p:stCondLst>
                                        </p:cTn>
                                        <p:tgtEl>
                                          <p:spTgt spid="55"/>
                                        </p:tgtEl>
                                        <p:attrNameLst>
                                          <p:attrName>style.visibility</p:attrName>
                                        </p:attrNameLst>
                                      </p:cBhvr>
                                      <p:to>
                                        <p:strVal val="visible"/>
                                      </p:to>
                                    </p:set>
                                    <p:anim calcmode="lin" valueType="num">
                                      <p:cBhvr additive="base">
                                        <p:cTn id="54" dur="500"/>
                                        <p:tgtEl>
                                          <p:spTgt spid="55"/>
                                        </p:tgtEl>
                                        <p:attrNameLst>
                                          <p:attrName>ppt_y</p:attrName>
                                        </p:attrNameLst>
                                      </p:cBhvr>
                                      <p:tavLst>
                                        <p:tav tm="0">
                                          <p:val>
                                            <p:strVal val="#ppt_y+#ppt_h*1.125000"/>
                                          </p:val>
                                        </p:tav>
                                        <p:tav tm="100000">
                                          <p:val>
                                            <p:strVal val="#ppt_y"/>
                                          </p:val>
                                        </p:tav>
                                      </p:tavLst>
                                    </p:anim>
                                    <p:animEffect transition="in" filter="wipe(up)">
                                      <p:cBhvr>
                                        <p:cTn id="55" dur="500"/>
                                        <p:tgtEl>
                                          <p:spTgt spid="55"/>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additive="base">
                                        <p:cTn id="58" dur="500"/>
                                        <p:tgtEl>
                                          <p:spTgt spid="51"/>
                                        </p:tgtEl>
                                        <p:attrNameLst>
                                          <p:attrName>ppt_y</p:attrName>
                                        </p:attrNameLst>
                                      </p:cBhvr>
                                      <p:tavLst>
                                        <p:tav tm="0">
                                          <p:val>
                                            <p:strVal val="#ppt_y+#ppt_h*1.125000"/>
                                          </p:val>
                                        </p:tav>
                                        <p:tav tm="100000">
                                          <p:val>
                                            <p:strVal val="#ppt_y"/>
                                          </p:val>
                                        </p:tav>
                                      </p:tavLst>
                                    </p:anim>
                                    <p:animEffect transition="in" filter="wipe(up)">
                                      <p:cBhvr>
                                        <p:cTn id="59" dur="500"/>
                                        <p:tgtEl>
                                          <p:spTgt spid="51"/>
                                        </p:tgtEl>
                                      </p:cBhvr>
                                    </p:animEffect>
                                  </p:childTnLst>
                                </p:cTn>
                              </p:par>
                              <p:par>
                                <p:cTn id="60" presetID="12" presetClass="entr" presetSubtype="4" fill="hold" grpId="0" nodeType="withEffect">
                                  <p:stCondLst>
                                    <p:cond delay="0"/>
                                  </p:stCondLst>
                                  <p:childTnLst>
                                    <p:set>
                                      <p:cBhvr>
                                        <p:cTn id="61" dur="1" fill="hold">
                                          <p:stCondLst>
                                            <p:cond delay="0"/>
                                          </p:stCondLst>
                                        </p:cTn>
                                        <p:tgtEl>
                                          <p:spTgt spid="54"/>
                                        </p:tgtEl>
                                        <p:attrNameLst>
                                          <p:attrName>style.visibility</p:attrName>
                                        </p:attrNameLst>
                                      </p:cBhvr>
                                      <p:to>
                                        <p:strVal val="visible"/>
                                      </p:to>
                                    </p:set>
                                    <p:anim calcmode="lin" valueType="num">
                                      <p:cBhvr additive="base">
                                        <p:cTn id="62" dur="500"/>
                                        <p:tgtEl>
                                          <p:spTgt spid="54"/>
                                        </p:tgtEl>
                                        <p:attrNameLst>
                                          <p:attrName>ppt_y</p:attrName>
                                        </p:attrNameLst>
                                      </p:cBhvr>
                                      <p:tavLst>
                                        <p:tav tm="0">
                                          <p:val>
                                            <p:strVal val="#ppt_y+#ppt_h*1.125000"/>
                                          </p:val>
                                        </p:tav>
                                        <p:tav tm="100000">
                                          <p:val>
                                            <p:strVal val="#ppt_y"/>
                                          </p:val>
                                        </p:tav>
                                      </p:tavLst>
                                    </p:anim>
                                    <p:animEffect transition="in" filter="wipe(up)">
                                      <p:cBhvr>
                                        <p:cTn id="6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0" grpId="1"/>
      <p:bldP spid="41" grpId="2"/>
      <p:bldP spid="42" grpId="0"/>
      <p:bldP spid="48" grpId="0"/>
      <p:bldP spid="50" grpId="0"/>
      <p:bldP spid="51" grpId="0"/>
      <p:bldP spid="52"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5358" y="265212"/>
            <a:ext cx="4274634" cy="414386"/>
            <a:chOff x="225358" y="265212"/>
            <a:chExt cx="4274634" cy="414386"/>
          </a:xfrm>
        </p:grpSpPr>
        <p:sp>
          <p:nvSpPr>
            <p:cNvPr id="4" name="TextBox 5"/>
            <p:cNvSpPr txBox="1"/>
            <p:nvPr/>
          </p:nvSpPr>
          <p:spPr>
            <a:xfrm>
              <a:off x="2927483" y="365458"/>
              <a:ext cx="1572509" cy="253916"/>
            </a:xfrm>
            <a:prstGeom prst="rect">
              <a:avLst/>
            </a:prstGeom>
            <a:noFill/>
          </p:spPr>
          <p:txBody>
            <a:bodyPr wrap="square" rtlCol="0">
              <a:spAutoFit/>
            </a:bodyPr>
            <a:lstStyle/>
            <a:p>
              <a:r>
                <a:rPr lang="en-US" altLang="zh-CN" sz="1050" b="1" dirty="0">
                  <a:solidFill>
                    <a:schemeClr val="tx1">
                      <a:lumMod val="75000"/>
                      <a:lumOff val="25000"/>
                    </a:schemeClr>
                  </a:solidFill>
                </a:rPr>
                <a:t>Evaluation</a:t>
              </a:r>
              <a:endParaRPr lang="zh-CN" altLang="en-US" sz="1050" b="1" dirty="0">
                <a:solidFill>
                  <a:schemeClr val="tx1">
                    <a:lumMod val="75000"/>
                    <a:lumOff val="25000"/>
                  </a:schemeClr>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6" name="文本框 5"/>
            <p:cNvSpPr txBox="1"/>
            <p:nvPr/>
          </p:nvSpPr>
          <p:spPr>
            <a:xfrm>
              <a:off x="611560" y="273215"/>
              <a:ext cx="2592288" cy="369332"/>
            </a:xfrm>
            <a:prstGeom prst="rect">
              <a:avLst/>
            </a:prstGeom>
            <a:noFill/>
          </p:spPr>
          <p:txBody>
            <a:bodyPr wrap="square" rtlCol="0">
              <a:spAutoFit/>
            </a:bodyPr>
            <a:lstStyle/>
            <a:p>
              <a:r>
                <a:rPr lang="en-US" altLang="zh-CN" dirty="0"/>
                <a:t>Hidden Markov Models</a:t>
              </a:r>
              <a:endParaRPr lang="zh-CN" altLang="en-US" dirty="0"/>
            </a:p>
          </p:txBody>
        </p:sp>
      </p:grpSp>
      <p:sp>
        <p:nvSpPr>
          <p:cNvPr id="7" name="椭圆 6"/>
          <p:cNvSpPr/>
          <p:nvPr/>
        </p:nvSpPr>
        <p:spPr>
          <a:xfrm>
            <a:off x="7619542" y="337220"/>
            <a:ext cx="310890" cy="31089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52869" y="347017"/>
            <a:ext cx="310890" cy="31089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后退或前一项 8">
            <a:hlinkClick r:id="" action="ppaction://hlinkshowjump?jump=previousslide" highlightClick="1"/>
          </p:cNvPr>
          <p:cNvSpPr/>
          <p:nvPr/>
        </p:nvSpPr>
        <p:spPr>
          <a:xfrm>
            <a:off x="7664318" y="410575"/>
            <a:ext cx="163682" cy="163682"/>
          </a:xfrm>
          <a:prstGeom prst="actionButtonBackPreviou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第一张 1044">
            <a:hlinkClick r:id="" action="ppaction://hlinkshowjump?jump=firstslide" highlightClick="1"/>
          </p:cNvPr>
          <p:cNvSpPr/>
          <p:nvPr/>
        </p:nvSpPr>
        <p:spPr>
          <a:xfrm>
            <a:off x="8100302" y="394450"/>
            <a:ext cx="216024" cy="216024"/>
          </a:xfrm>
          <a:prstGeom prst="actionButtonHom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弦形 10"/>
          <p:cNvSpPr/>
          <p:nvPr/>
        </p:nvSpPr>
        <p:spPr>
          <a:xfrm rot="1316491">
            <a:off x="8493150" y="2250721"/>
            <a:ext cx="1213559" cy="1213559"/>
          </a:xfrm>
          <a:prstGeom prst="chord">
            <a:avLst>
              <a:gd name="adj1" fmla="val 3786602"/>
              <a:gd name="adj2" fmla="val 15171629"/>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5305772"/>
            <a:ext cx="9144000" cy="409228"/>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TextBox 45"/>
              <p:cNvSpPr txBox="1"/>
              <p:nvPr/>
            </p:nvSpPr>
            <p:spPr>
              <a:xfrm>
                <a:off x="675543" y="769268"/>
                <a:ext cx="2088232" cy="523220"/>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Evaluate</a:t>
                </a:r>
                <a14:m>
                  <m:oMath xmlns:m="http://schemas.openxmlformats.org/officeDocument/2006/math">
                    <m:r>
                      <a:rPr lang="en-US" altLang="zh-CN" sz="1400" b="1" i="0" smtClean="0">
                        <a:latin typeface="Cambria Math" panose="02040503050406030204" pitchFamily="18" charset="0"/>
                      </a:rPr>
                      <m:t>  </m:t>
                    </m:r>
                    <m:r>
                      <a:rPr lang="en-US" altLang="zh-CN" sz="1400" b="1" i="1">
                        <a:latin typeface="Cambria Math" panose="02040503050406030204" pitchFamily="18" charset="0"/>
                      </a:rPr>
                      <m:t>𝑷</m:t>
                    </m:r>
                    <m:r>
                      <a:rPr lang="en-US" altLang="zh-CN" sz="1400" b="1" i="1">
                        <a:latin typeface="Cambria Math" panose="02040503050406030204" pitchFamily="18" charset="0"/>
                      </a:rPr>
                      <m:t>(</m:t>
                    </m:r>
                    <m:r>
                      <a:rPr lang="en-US" altLang="zh-CN" sz="1400" b="1" i="1">
                        <a:latin typeface="Cambria Math" panose="02040503050406030204" pitchFamily="18" charset="0"/>
                      </a:rPr>
                      <m:t>𝑶</m:t>
                    </m:r>
                    <m:r>
                      <a:rPr lang="en-US" altLang="zh-CN" sz="1400" b="1" i="1">
                        <a:latin typeface="Cambria Math" panose="02040503050406030204" pitchFamily="18" charset="0"/>
                      </a:rPr>
                      <m:t>|</m:t>
                    </m:r>
                    <m:r>
                      <a:rPr lang="en-US" altLang="zh-CN" sz="1400" b="1" i="1">
                        <a:latin typeface="Cambria Math" panose="02040503050406030204" pitchFamily="18" charset="0"/>
                      </a:rPr>
                      <m:t>𝝀</m:t>
                    </m:r>
                    <m:r>
                      <a:rPr lang="en-US" altLang="zh-CN" sz="1400" b="1" i="1">
                        <a:latin typeface="Cambria Math" panose="02040503050406030204" pitchFamily="18" charset="0"/>
                      </a:rPr>
                      <m:t>)</m:t>
                    </m:r>
                  </m:oMath>
                </a14:m>
                <a:endParaRPr lang="zh-CN" altLang="en-US" sz="1400" b="1" dirty="0"/>
              </a:p>
              <a:p>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mc:Choice>
        <mc:Fallback xmlns="">
          <p:sp>
            <p:nvSpPr>
              <p:cNvPr id="13" name="TextBox 45"/>
              <p:cNvSpPr txBox="1">
                <a:spLocks noRot="1" noChangeAspect="1" noMove="1" noResize="1" noEditPoints="1" noAdjustHandles="1" noChangeArrowheads="1" noChangeShapeType="1" noTextEdit="1"/>
              </p:cNvSpPr>
              <p:nvPr/>
            </p:nvSpPr>
            <p:spPr>
              <a:xfrm>
                <a:off x="675543" y="769268"/>
                <a:ext cx="2088232" cy="523220"/>
              </a:xfrm>
              <a:prstGeom prst="rect">
                <a:avLst/>
              </a:prstGeom>
              <a:blipFill>
                <a:blip r:embed="rId4"/>
                <a:stretch>
                  <a:fillRect l="-877" t="-3488"/>
                </a:stretch>
              </a:blipFill>
            </p:spPr>
            <p:txBody>
              <a:bodyPr/>
              <a:lstStyle/>
              <a:p>
                <a:r>
                  <a:rPr lang="zh-CN" altLang="en-US">
                    <a:noFill/>
                  </a:rPr>
                  <a:t> </a:t>
                </a:r>
              </a:p>
            </p:txBody>
          </p:sp>
        </mc:Fallback>
      </mc:AlternateContent>
      <p:sp>
        <p:nvSpPr>
          <p:cNvPr id="14" name="TextBox 46"/>
          <p:cNvSpPr txBox="1"/>
          <p:nvPr/>
        </p:nvSpPr>
        <p:spPr>
          <a:xfrm>
            <a:off x="679555" y="1191204"/>
            <a:ext cx="5048585" cy="276999"/>
          </a:xfrm>
          <a:prstGeom prst="rect">
            <a:avLst/>
          </a:prstGeom>
          <a:noFill/>
        </p:spPr>
        <p:txBody>
          <a:bodyPr wrap="square" rtlCol="0">
            <a:spAutoFit/>
          </a:bodyPr>
          <a:lstStyle/>
          <a:p>
            <a:r>
              <a:rPr lang="en-US" altLang="zh-CN" sz="1200" dirty="0">
                <a:solidFill>
                  <a:schemeClr val="tx1">
                    <a:lumMod val="50000"/>
                    <a:lumOff val="50000"/>
                  </a:schemeClr>
                </a:solidFill>
              </a:rPr>
              <a:t>The probability of the observations </a:t>
            </a:r>
            <a:r>
              <a:rPr lang="en-US" altLang="zh-CN" sz="1200" dirty="0"/>
              <a:t>O</a:t>
            </a:r>
            <a:r>
              <a:rPr lang="en-US" altLang="zh-CN" sz="1200" dirty="0">
                <a:solidFill>
                  <a:schemeClr val="tx1">
                    <a:lumMod val="50000"/>
                    <a:lumOff val="50000"/>
                  </a:schemeClr>
                </a:solidFill>
              </a:rPr>
              <a:t> for a specific state sequence </a:t>
            </a:r>
            <a:r>
              <a:rPr lang="en-US" altLang="zh-CN" sz="1200" dirty="0"/>
              <a:t>Q</a:t>
            </a:r>
            <a:r>
              <a:rPr lang="en-US" altLang="zh-CN" sz="1200" dirty="0">
                <a:solidFill>
                  <a:schemeClr val="tx1">
                    <a:lumMod val="50000"/>
                    <a:lumOff val="50000"/>
                  </a:schemeClr>
                </a:solidFill>
              </a:rPr>
              <a:t> is:</a:t>
            </a:r>
            <a:endParaRPr lang="zh-CN" altLang="en-US" sz="1200" dirty="0">
              <a:solidFill>
                <a:schemeClr val="tx1">
                  <a:lumMod val="50000"/>
                  <a:lumOff val="50000"/>
                </a:schemeClr>
              </a:solidFill>
            </a:endParaRPr>
          </a:p>
        </p:txBody>
      </p:sp>
      <p:cxnSp>
        <p:nvCxnSpPr>
          <p:cNvPr id="15" name="直接连接符 14"/>
          <p:cNvCxnSpPr/>
          <p:nvPr/>
        </p:nvCxnSpPr>
        <p:spPr>
          <a:xfrm flipV="1">
            <a:off x="719110" y="1129308"/>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燕尾形 1041"/>
          <p:cNvSpPr/>
          <p:nvPr/>
        </p:nvSpPr>
        <p:spPr>
          <a:xfrm>
            <a:off x="8815673" y="2699195"/>
            <a:ext cx="172629" cy="288032"/>
          </a:xfrm>
          <a:prstGeom prst="chevron">
            <a:avLst>
              <a:gd name="adj" fmla="val 75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7" name="文本框 16"/>
              <p:cNvSpPr txBox="1"/>
              <p:nvPr/>
            </p:nvSpPr>
            <p:spPr>
              <a:xfrm>
                <a:off x="734785" y="1476345"/>
                <a:ext cx="4993355" cy="6058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𝑃</m:t>
                      </m:r>
                      <m:d>
                        <m:dPr>
                          <m:ctrlPr>
                            <a:rPr lang="en-US" altLang="zh-CN" sz="1400" i="1" smtClean="0">
                              <a:latin typeface="Cambria Math" panose="02040503050406030204" pitchFamily="18" charset="0"/>
                            </a:rPr>
                          </m:ctrlPr>
                        </m:dPr>
                        <m:e>
                          <m:r>
                            <a:rPr lang="en-US" altLang="zh-CN" sz="1400" i="1" smtClean="0">
                              <a:latin typeface="Cambria Math" panose="02040503050406030204" pitchFamily="18" charset="0"/>
                            </a:rPr>
                            <m:t>𝑂</m:t>
                          </m:r>
                        </m:e>
                        <m:e>
                          <m:r>
                            <a:rPr lang="en-US" altLang="zh-CN" sz="1400" i="1" smtClean="0">
                              <a:latin typeface="Cambria Math" panose="02040503050406030204" pitchFamily="18" charset="0"/>
                            </a:rPr>
                            <m:t>𝑄</m:t>
                          </m:r>
                          <m:r>
                            <a:rPr lang="en-US" altLang="zh-CN" sz="1400" i="1" smtClean="0">
                              <a:latin typeface="Cambria Math" panose="02040503050406030204" pitchFamily="18" charset="0"/>
                            </a:rPr>
                            <m:t>, </m:t>
                          </m:r>
                          <m:r>
                            <a:rPr lang="en-US" altLang="zh-CN" sz="1400" i="1" smtClean="0">
                              <a:latin typeface="Cambria Math" panose="02040503050406030204" pitchFamily="18" charset="0"/>
                            </a:rPr>
                            <m:t>𝜆</m:t>
                          </m:r>
                        </m:e>
                      </m:d>
                      <m:r>
                        <a:rPr lang="en-US" altLang="zh-CN" sz="1400" i="1">
                          <a:latin typeface="Cambria Math" panose="02040503050406030204" pitchFamily="18" charset="0"/>
                        </a:rPr>
                        <m:t>=</m:t>
                      </m:r>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𝑇</m:t>
                          </m:r>
                        </m:sup>
                        <m:e>
                          <m:r>
                            <a:rPr lang="zh-CN" altLang="en-US" sz="1400" i="1">
                              <a:latin typeface="Cambria Math" panose="02040503050406030204" pitchFamily="18" charset="0"/>
                            </a:rPr>
                            <m:t>𝑃</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𝑜</m:t>
                              </m:r>
                            </m:e>
                            <m:sub>
                              <m:r>
                                <a:rPr lang="zh-CN" altLang="en-US" sz="1400" i="1">
                                  <a:latin typeface="Cambria Math" panose="02040503050406030204" pitchFamily="18" charset="0"/>
                                </a:rPr>
                                <m:t>𝑡</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1">
                                  <a:latin typeface="Cambria Math" panose="02040503050406030204" pitchFamily="18" charset="0"/>
                                </a:rPr>
                                <m:t>𝑡</m:t>
                              </m:r>
                            </m:sub>
                          </m:sSub>
                          <m:r>
                            <a:rPr lang="en-US" altLang="zh-CN" sz="1400" i="1">
                              <a:latin typeface="Cambria Math" panose="02040503050406030204" pitchFamily="18" charset="0"/>
                            </a:rPr>
                            <m:t>, </m:t>
                          </m:r>
                          <m:r>
                            <a:rPr lang="zh-CN" altLang="en-US" sz="1400" i="1">
                              <a:latin typeface="Cambria Math" panose="02040503050406030204" pitchFamily="18" charset="0"/>
                            </a:rPr>
                            <m:t>𝜆</m:t>
                          </m:r>
                          <m:r>
                            <a:rPr lang="en-US" altLang="zh-CN" sz="1400" i="1">
                              <a:latin typeface="Cambria Math" panose="02040503050406030204" pitchFamily="18" charset="0"/>
                            </a:rPr>
                            <m:t>)</m:t>
                          </m:r>
                        </m:e>
                      </m:nary>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1</m:t>
                              </m:r>
                            </m:sub>
                          </m:sSub>
                        </m:sub>
                      </m:sSub>
                      <m:r>
                        <a:rPr lang="en-US" altLang="zh-CN" sz="1400" i="1">
                          <a:latin typeface="Cambria Math" panose="02040503050406030204" pitchFamily="18" charset="0"/>
                        </a:rPr>
                        <m:t> </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1</m:t>
                              </m:r>
                            </m:sub>
                          </m:sSub>
                        </m:e>
                      </m:d>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2</m:t>
                              </m:r>
                            </m:sub>
                          </m:sSub>
                        </m:sub>
                      </m:sSub>
                      <m:r>
                        <a:rPr lang="en-US" altLang="zh-CN" sz="1400" i="1">
                          <a:latin typeface="Cambria Math" panose="02040503050406030204" pitchFamily="18" charset="0"/>
                        </a:rPr>
                        <m:t> </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2</m:t>
                              </m:r>
                            </m:sub>
                          </m:sSub>
                        </m:e>
                      </m:d>
                      <m:r>
                        <a:rPr lang="en-US" altLang="zh-CN" sz="1400" i="1" smtClean="0">
                          <a:latin typeface="Cambria Math" panose="02040503050406030204" pitchFamily="18" charset="0"/>
                        </a:rPr>
                        <m:t>⋯</m:t>
                      </m:r>
                      <m:r>
                        <a:rPr lang="en-US" altLang="zh-CN" sz="1400" i="1">
                          <a:latin typeface="Cambria Math" panose="02040503050406030204" pitchFamily="18" charset="0"/>
                        </a:rPr>
                        <m:t> </m:t>
                      </m:r>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𝑏</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𝑇</m:t>
                              </m:r>
                            </m:sub>
                          </m:sSub>
                        </m:sub>
                      </m:sSub>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𝑇</m:t>
                          </m:r>
                        </m:sub>
                      </m:sSub>
                      <m:r>
                        <a:rPr lang="en-US" altLang="zh-CN" sz="1400" i="1">
                          <a:latin typeface="Cambria Math" panose="02040503050406030204" pitchFamily="18" charset="0"/>
                        </a:rPr>
                        <m:t> )</m:t>
                      </m:r>
                    </m:oMath>
                  </m:oMathPara>
                </a14:m>
                <a:endParaRPr lang="zh-CN" altLang="en-US" sz="140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734785" y="1476345"/>
                <a:ext cx="4993355" cy="605807"/>
              </a:xfrm>
              <a:prstGeom prst="rect">
                <a:avLst/>
              </a:prstGeom>
              <a:blipFill>
                <a:blip r:embed="rId5"/>
                <a:stretch>
                  <a:fillRect/>
                </a:stretch>
              </a:blipFill>
            </p:spPr>
            <p:txBody>
              <a:bodyPr/>
              <a:lstStyle/>
              <a:p>
                <a:r>
                  <a:rPr lang="zh-CN" altLang="en-US">
                    <a:noFill/>
                  </a:rPr>
                  <a:t> </a:t>
                </a:r>
              </a:p>
            </p:txBody>
          </p:sp>
        </mc:Fallback>
      </mc:AlternateContent>
      <p:sp>
        <p:nvSpPr>
          <p:cNvPr id="18" name="TextBox 46"/>
          <p:cNvSpPr txBox="1"/>
          <p:nvPr/>
        </p:nvSpPr>
        <p:spPr>
          <a:xfrm>
            <a:off x="640077" y="2145833"/>
            <a:ext cx="5048585" cy="276999"/>
          </a:xfrm>
          <a:prstGeom prst="rect">
            <a:avLst/>
          </a:prstGeom>
          <a:noFill/>
        </p:spPr>
        <p:txBody>
          <a:bodyPr wrap="square" rtlCol="0">
            <a:spAutoFit/>
          </a:bodyPr>
          <a:lstStyle/>
          <a:p>
            <a:r>
              <a:rPr lang="en-US" altLang="zh-CN" sz="1200" dirty="0">
                <a:solidFill>
                  <a:schemeClr val="tx1">
                    <a:lumMod val="50000"/>
                    <a:lumOff val="50000"/>
                  </a:schemeClr>
                </a:solidFill>
              </a:rPr>
              <a:t>and the probability of the state sequence is:</a:t>
            </a:r>
            <a:endParaRPr lang="zh-CN" altLang="en-US" sz="12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19" name="文本框 18"/>
              <p:cNvSpPr txBox="1"/>
              <p:nvPr/>
            </p:nvSpPr>
            <p:spPr>
              <a:xfrm>
                <a:off x="734785" y="2464323"/>
                <a:ext cx="2696699" cy="234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𝑃</m:t>
                      </m:r>
                      <m:d>
                        <m:dPr>
                          <m:ctrlPr>
                            <a:rPr lang="en-US" altLang="zh-CN" sz="1400" i="1" smtClean="0">
                              <a:latin typeface="Cambria Math" panose="02040503050406030204" pitchFamily="18" charset="0"/>
                            </a:rPr>
                          </m:ctrlPr>
                        </m:dPr>
                        <m:e>
                          <m:r>
                            <a:rPr lang="en-US" altLang="zh-CN" sz="1400" i="1" smtClean="0">
                              <a:latin typeface="Cambria Math" panose="02040503050406030204" pitchFamily="18" charset="0"/>
                            </a:rPr>
                            <m:t>𝑄</m:t>
                          </m:r>
                        </m:e>
                        <m:e>
                          <m:r>
                            <a:rPr lang="en-US" altLang="zh-CN" sz="1400" i="1" smtClean="0">
                              <a:latin typeface="Cambria Math" panose="02040503050406030204" pitchFamily="18" charset="0"/>
                            </a:rPr>
                            <m:t>𝜆</m:t>
                          </m:r>
                        </m:e>
                      </m:d>
                      <m:r>
                        <a:rPr lang="en-US" altLang="zh-CN" sz="1400" i="1">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𝜋</m:t>
                          </m:r>
                        </m:e>
                        <m: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1</m:t>
                              </m:r>
                            </m:sub>
                          </m:sSub>
                        </m:sub>
                      </m:sSub>
                      <m:sSub>
                        <m:sSubPr>
                          <m:ctrlPr>
                            <a:rPr lang="en-US" altLang="zh-CN" sz="1400" b="0" i="1" smtClean="0">
                              <a:latin typeface="Cambria Math" panose="02040503050406030204" pitchFamily="18" charset="0"/>
                            </a:rPr>
                          </m:ctrlPr>
                        </m:sSubPr>
                        <m:e>
                          <m:r>
                            <a:rPr lang="en-US" altLang="zh-CN" sz="1400" i="1">
                              <a:latin typeface="Cambria Math" panose="02040503050406030204" pitchFamily="18" charset="0"/>
                            </a:rPr>
                            <m:t>𝑎</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2</m:t>
                              </m:r>
                            </m:sub>
                          </m:sSub>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2</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3</m:t>
                              </m:r>
                            </m:sub>
                          </m:sSub>
                        </m:sub>
                      </m:sSub>
                      <m:r>
                        <a:rPr lang="en-US" altLang="zh-CN" sz="1400" i="1" smtClean="0">
                          <a:latin typeface="Cambria Math" panose="02040503050406030204" pitchFamily="18" charset="0"/>
                        </a:rPr>
                        <m:t>⋯</m:t>
                      </m:r>
                      <m:r>
                        <a:rPr lang="en-US" altLang="zh-CN" sz="1400" i="1">
                          <a:latin typeface="Cambria Math" panose="02040503050406030204" pitchFamily="18" charset="0"/>
                        </a:rPr>
                        <m:t> </m:t>
                      </m:r>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𝑎</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𝑇</m:t>
                              </m:r>
                              <m:r>
                                <a:rPr lang="en-US" altLang="zh-CN" sz="1400" i="1">
                                  <a:latin typeface="Cambria Math" panose="02040503050406030204" pitchFamily="18" charset="0"/>
                                </a:rPr>
                                <m:t>−</m:t>
                              </m:r>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𝑇</m:t>
                              </m:r>
                            </m:sub>
                          </m:sSub>
                        </m:sub>
                      </m:sSub>
                    </m:oMath>
                  </m:oMathPara>
                </a14:m>
                <a:endParaRPr lang="zh-CN" altLang="en-US" sz="14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34785" y="2464323"/>
                <a:ext cx="2696699" cy="234872"/>
              </a:xfrm>
              <a:prstGeom prst="rect">
                <a:avLst/>
              </a:prstGeom>
              <a:blipFill>
                <a:blip r:embed="rId6"/>
                <a:stretch>
                  <a:fillRect l="-1131" b="-20513"/>
                </a:stretch>
              </a:blipFill>
            </p:spPr>
            <p:txBody>
              <a:bodyPr/>
              <a:lstStyle/>
              <a:p>
                <a:r>
                  <a:rPr lang="zh-CN" altLang="en-US">
                    <a:noFill/>
                  </a:rPr>
                  <a:t> </a:t>
                </a:r>
              </a:p>
            </p:txBody>
          </p:sp>
        </mc:Fallback>
      </mc:AlternateContent>
      <p:sp>
        <p:nvSpPr>
          <p:cNvPr id="20" name="TextBox 46"/>
          <p:cNvSpPr txBox="1"/>
          <p:nvPr/>
        </p:nvSpPr>
        <p:spPr>
          <a:xfrm>
            <a:off x="719110" y="2940541"/>
            <a:ext cx="5048585" cy="276999"/>
          </a:xfrm>
          <a:prstGeom prst="rect">
            <a:avLst/>
          </a:prstGeom>
          <a:noFill/>
        </p:spPr>
        <p:txBody>
          <a:bodyPr wrap="square" rtlCol="0">
            <a:spAutoFit/>
          </a:bodyPr>
          <a:lstStyle/>
          <a:p>
            <a:r>
              <a:rPr lang="en-US" altLang="zh-CN" sz="1200" dirty="0">
                <a:solidFill>
                  <a:schemeClr val="tx1">
                    <a:lumMod val="50000"/>
                    <a:lumOff val="50000"/>
                  </a:schemeClr>
                </a:solidFill>
              </a:rPr>
              <a:t>so we can calculate the probability of the observations given the model as:</a:t>
            </a:r>
            <a:endParaRPr lang="zh-CN" altLang="en-US" sz="12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21" name="文本框 20"/>
              <p:cNvSpPr txBox="1"/>
              <p:nvPr/>
            </p:nvSpPr>
            <p:spPr>
              <a:xfrm>
                <a:off x="656817" y="3317257"/>
                <a:ext cx="6563463" cy="5483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𝑃</m:t>
                      </m:r>
                      <m:r>
                        <a:rPr lang="en-US" altLang="zh-CN" sz="1400" i="1" smtClean="0">
                          <a:latin typeface="Cambria Math" panose="02040503050406030204" pitchFamily="18" charset="0"/>
                        </a:rPr>
                        <m:t>(</m:t>
                      </m:r>
                      <m:r>
                        <a:rPr lang="en-US" altLang="zh-CN" sz="1400" i="1" smtClean="0">
                          <a:latin typeface="Cambria Math" panose="02040503050406030204" pitchFamily="18" charset="0"/>
                        </a:rPr>
                        <m:t>𝑂</m:t>
                      </m:r>
                      <m:r>
                        <a:rPr lang="en-US" altLang="zh-CN" sz="1400" i="1" smtClean="0">
                          <a:latin typeface="Cambria Math" panose="02040503050406030204" pitchFamily="18" charset="0"/>
                        </a:rPr>
                        <m:t>|</m:t>
                      </m:r>
                      <m:r>
                        <a:rPr lang="en-US" altLang="zh-CN" sz="1400" i="1" smtClean="0">
                          <a:latin typeface="Cambria Math" panose="02040503050406030204" pitchFamily="18" charset="0"/>
                        </a:rPr>
                        <m:t>𝜆</m:t>
                      </m:r>
                      <m:r>
                        <a:rPr lang="en-US" altLang="zh-CN" sz="1400" i="1">
                          <a:latin typeface="Cambria Math" panose="02040503050406030204" pitchFamily="18" charset="0"/>
                        </a:rPr>
                        <m:t>)=</m:t>
                      </m:r>
                      <m:nary>
                        <m:naryPr>
                          <m:chr m:val="∑"/>
                          <m:supHide m:val="on"/>
                          <m:ctrlPr>
                            <a:rPr lang="en-US" altLang="zh-CN" sz="1400" i="1" smtClean="0">
                              <a:latin typeface="Cambria Math" panose="02040503050406030204" pitchFamily="18" charset="0"/>
                            </a:rPr>
                          </m:ctrlPr>
                        </m:naryPr>
                        <m:sub>
                          <m:r>
                            <a:rPr lang="en-US" altLang="zh-CN" sz="1400" i="1">
                              <a:latin typeface="Cambria Math" panose="02040503050406030204" pitchFamily="18" charset="0"/>
                            </a:rPr>
                            <m:t>𝑄</m:t>
                          </m:r>
                        </m:sub>
                        <m:sup/>
                        <m:e>
                          <m:r>
                            <a:rPr lang="en-US" altLang="zh-CN" sz="1400" i="1">
                              <a:latin typeface="Cambria Math" panose="02040503050406030204" pitchFamily="18" charset="0"/>
                            </a:rPr>
                            <m:t>𝑃</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𝑂</m:t>
                              </m:r>
                            </m:e>
                            <m:e>
                              <m:r>
                                <a:rPr lang="en-US" altLang="zh-CN" sz="1400" i="1">
                                  <a:latin typeface="Cambria Math" panose="02040503050406030204" pitchFamily="18" charset="0"/>
                                </a:rPr>
                                <m:t>𝑄</m:t>
                              </m:r>
                              <m:r>
                                <a:rPr lang="en-US" altLang="zh-CN" sz="1400" i="1">
                                  <a:latin typeface="Cambria Math" panose="02040503050406030204" pitchFamily="18" charset="0"/>
                                </a:rPr>
                                <m:t>,</m:t>
                              </m:r>
                              <m:r>
                                <a:rPr lang="en-US" altLang="zh-CN" sz="1400" i="1">
                                  <a:latin typeface="Cambria Math" panose="02040503050406030204" pitchFamily="18" charset="0"/>
                                </a:rPr>
                                <m:t>𝜆</m:t>
                              </m:r>
                            </m:e>
                          </m:d>
                          <m:r>
                            <a:rPr lang="en-US" altLang="zh-CN" sz="1400" i="1">
                              <a:latin typeface="Cambria Math" panose="02040503050406030204" pitchFamily="18" charset="0"/>
                            </a:rPr>
                            <m:t>𝑃</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𝑄</m:t>
                              </m:r>
                            </m:e>
                            <m:e>
                              <m:r>
                                <a:rPr lang="en-US" altLang="zh-CN" sz="1400" i="1">
                                  <a:latin typeface="Cambria Math" panose="02040503050406030204" pitchFamily="18" charset="0"/>
                                </a:rPr>
                                <m:t>𝜆</m:t>
                              </m:r>
                            </m:e>
                          </m:d>
                        </m:e>
                      </m:nary>
                      <m:r>
                        <a:rPr lang="en-US" altLang="zh-CN" sz="1400" i="1">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sSub>
                            <m:sSubPr>
                              <m:ctrlPr>
                                <a:rPr lang="en-US" altLang="zh-CN" sz="1400" b="0" i="1" smtClean="0">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1</m:t>
                              </m:r>
                            </m:sub>
                          </m:sSub>
                          <m:r>
                            <a:rPr lang="en-US" altLang="zh-CN" sz="1400" i="1" smtClean="0">
                              <a:latin typeface="Cambria Math" panose="02040503050406030204" pitchFamily="18" charset="0"/>
                            </a:rPr>
                            <m:t>⋯</m:t>
                          </m:r>
                          <m:r>
                            <a:rPr lang="en-US" altLang="zh-CN" sz="1400" i="1">
                              <a:latin typeface="Cambria Math" panose="02040503050406030204" pitchFamily="18" charset="0"/>
                            </a:rPr>
                            <m:t> </m:t>
                          </m:r>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𝑇</m:t>
                              </m:r>
                            </m:sub>
                          </m:sSub>
                        </m:sub>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𝜋</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1</m:t>
                                  </m:r>
                                </m:sub>
                              </m:sSub>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1</m:t>
                                  </m:r>
                                </m:sub>
                              </m:sSub>
                            </m:sub>
                          </m:sSub>
                          <m:r>
                            <a:rPr lang="en-US" altLang="zh-CN" sz="1400" i="1">
                              <a:latin typeface="Cambria Math" panose="02040503050406030204" pitchFamily="18" charset="0"/>
                            </a:rPr>
                            <m:t> </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1</m:t>
                                  </m:r>
                                </m:sub>
                              </m:sSub>
                            </m:e>
                          </m:d>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2</m:t>
                                  </m:r>
                                </m:sub>
                              </m:sSub>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2</m:t>
                                  </m:r>
                                </m:sub>
                              </m:sSub>
                            </m:sub>
                          </m:sSub>
                          <m:r>
                            <a:rPr lang="en-US" altLang="zh-CN" sz="1400" i="1">
                              <a:latin typeface="Cambria Math" panose="02040503050406030204" pitchFamily="18" charset="0"/>
                            </a:rPr>
                            <m:t> </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2</m:t>
                                  </m:r>
                                </m:sub>
                              </m:sSub>
                            </m:e>
                          </m:d>
                          <m:r>
                            <a:rPr lang="en-US" altLang="zh-CN" sz="1400" i="1" smtClean="0">
                              <a:latin typeface="Cambria Math" panose="02040503050406030204" pitchFamily="18" charset="0"/>
                            </a:rPr>
                            <m:t>⋯</m:t>
                          </m:r>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𝑇</m:t>
                                  </m:r>
                                  <m:r>
                                    <a:rPr lang="en-US" altLang="zh-CN" sz="1400" i="1">
                                      <a:latin typeface="Cambria Math" panose="02040503050406030204" pitchFamily="18" charset="0"/>
                                    </a:rPr>
                                    <m:t>−</m:t>
                                  </m:r>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𝑇</m:t>
                                  </m:r>
                                </m:sub>
                              </m:sSub>
                            </m:sub>
                          </m:sSub>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𝑇</m:t>
                                  </m:r>
                                </m:sub>
                              </m:sSub>
                            </m:sub>
                          </m:sSub>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𝑇</m:t>
                              </m:r>
                            </m:sub>
                          </m:sSub>
                          <m:r>
                            <a:rPr lang="en-US" altLang="zh-CN" sz="1400" i="1">
                              <a:latin typeface="Cambria Math" panose="02040503050406030204" pitchFamily="18" charset="0"/>
                            </a:rPr>
                            <m:t> )</m:t>
                          </m:r>
                        </m:e>
                      </m:nary>
                    </m:oMath>
                  </m:oMathPara>
                </a14:m>
                <a:endParaRPr lang="zh-CN" altLang="en-US" sz="14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656817" y="3317257"/>
                <a:ext cx="6563463" cy="548355"/>
              </a:xfrm>
              <a:prstGeom prst="rect">
                <a:avLst/>
              </a:prstGeom>
              <a:blipFill>
                <a:blip r:embed="rId7"/>
                <a:stretch>
                  <a:fillRect t="-137778" b="-191111"/>
                </a:stretch>
              </a:blipFill>
            </p:spPr>
            <p:txBody>
              <a:bodyPr/>
              <a:lstStyle/>
              <a:p>
                <a:r>
                  <a:rPr lang="zh-CN" altLang="en-US">
                    <a:noFill/>
                  </a:rPr>
                  <a:t> </a:t>
                </a:r>
              </a:p>
            </p:txBody>
          </p:sp>
        </mc:Fallback>
      </mc:AlternateContent>
      <p:sp>
        <p:nvSpPr>
          <p:cNvPr id="22" name="TextBox 46"/>
          <p:cNvSpPr txBox="1"/>
          <p:nvPr/>
        </p:nvSpPr>
        <p:spPr>
          <a:xfrm>
            <a:off x="611560" y="4196035"/>
            <a:ext cx="8096563" cy="461665"/>
          </a:xfrm>
          <a:prstGeom prst="rect">
            <a:avLst/>
          </a:prstGeom>
          <a:noFill/>
        </p:spPr>
        <p:txBody>
          <a:bodyPr wrap="square" rtlCol="0">
            <a:spAutoFit/>
          </a:bodyPr>
          <a:lstStyle/>
          <a:p>
            <a:r>
              <a:rPr lang="en-US" altLang="zh-CN" sz="1200" dirty="0">
                <a:solidFill>
                  <a:schemeClr val="tx1">
                    <a:lumMod val="50000"/>
                    <a:lumOff val="50000"/>
                  </a:schemeClr>
                </a:solidFill>
                <a:latin typeface="Consolas" panose="020B0609020204030204" pitchFamily="49" charset="0"/>
              </a:rPr>
              <a:t>This result allows the evaluation of the probability of </a:t>
            </a:r>
            <a:r>
              <a:rPr lang="en-US" altLang="zh-CN" sz="1200" dirty="0">
                <a:latin typeface="Consolas" panose="020B0609020204030204" pitchFamily="49" charset="0"/>
              </a:rPr>
              <a:t>O</a:t>
            </a:r>
            <a:r>
              <a:rPr lang="en-US" altLang="zh-CN" sz="1200" dirty="0">
                <a:solidFill>
                  <a:schemeClr val="tx1">
                    <a:lumMod val="50000"/>
                    <a:lumOff val="50000"/>
                  </a:schemeClr>
                </a:solidFill>
                <a:latin typeface="Consolas" panose="020B0609020204030204" pitchFamily="49" charset="0"/>
              </a:rPr>
              <a:t>, but to evaluate it directly would be exponential in </a:t>
            </a:r>
            <a:r>
              <a:rPr lang="en-US" altLang="zh-CN" sz="1200" dirty="0">
                <a:latin typeface="Consolas" panose="020B0609020204030204" pitchFamily="49" charset="0"/>
              </a:rPr>
              <a:t>T</a:t>
            </a:r>
            <a:r>
              <a:rPr lang="en-US" altLang="zh-CN" sz="1200" dirty="0">
                <a:solidFill>
                  <a:schemeClr val="tx1">
                    <a:lumMod val="50000"/>
                    <a:lumOff val="50000"/>
                  </a:schemeClr>
                </a:solidFill>
                <a:latin typeface="Consolas" panose="020B0609020204030204" pitchFamily="49" charset="0"/>
              </a:rPr>
              <a:t>.</a:t>
            </a:r>
            <a:endParaRPr lang="zh-CN" altLang="en-US" sz="1200" dirty="0">
              <a:solidFill>
                <a:schemeClr val="tx1">
                  <a:lumMod val="50000"/>
                  <a:lumOff val="50000"/>
                </a:schemeClr>
              </a:solidFill>
              <a:latin typeface="Consolas" panose="020B0609020204030204" pitchFamily="49" charset="0"/>
            </a:endParaRPr>
          </a:p>
        </p:txBody>
      </p:sp>
      <p:sp>
        <p:nvSpPr>
          <p:cNvPr id="2" name="页脚占位符 1"/>
          <p:cNvSpPr>
            <a:spLocks noGrp="1"/>
          </p:cNvSpPr>
          <p:nvPr>
            <p:ph type="ftr" sz="quarter" idx="11"/>
          </p:nvPr>
        </p:nvSpPr>
        <p:spPr/>
        <p:txBody>
          <a:bodyPr/>
          <a:lstStyle/>
          <a:p>
            <a:r>
              <a:rPr lang="en-US" altLang="zh-CN"/>
              <a:t>Markov Models and Maximum Entropy</a:t>
            </a:r>
            <a:endParaRPr lang="zh-CN" altLang="en-US"/>
          </a:p>
        </p:txBody>
      </p:sp>
      <p:sp>
        <p:nvSpPr>
          <p:cNvPr id="23" name="灯片编号占位符 22"/>
          <p:cNvSpPr>
            <a:spLocks noGrp="1"/>
          </p:cNvSpPr>
          <p:nvPr>
            <p:ph type="sldNum" sz="quarter" idx="12"/>
          </p:nvPr>
        </p:nvSpPr>
        <p:spPr/>
        <p:txBody>
          <a:bodyPr/>
          <a:lstStyle/>
          <a:p>
            <a:fld id="{7B1650DA-4768-43E8-905D-F747C006784D}" type="slidenum">
              <a:rPr lang="zh-CN" altLang="en-US" smtClean="0"/>
              <a:pPr/>
              <a:t>6</a:t>
            </a:fld>
            <a:endParaRPr lang="zh-CN" altLang="en-US"/>
          </a:p>
        </p:txBody>
      </p:sp>
    </p:spTree>
    <p:extLst>
      <p:ext uri="{BB962C8B-B14F-4D97-AF65-F5344CB8AC3E}">
        <p14:creationId xmlns:p14="http://schemas.microsoft.com/office/powerpoint/2010/main" val="4243113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 fill="hold"/>
                                        <p:tgtEl>
                                          <p:spTgt spid="13"/>
                                        </p:tgtEl>
                                        <p:attrNameLst>
                                          <p:attrName>ppt_w</p:attrName>
                                        </p:attrNameLst>
                                      </p:cBhvr>
                                      <p:tavLst>
                                        <p:tav tm="0">
                                          <p:val>
                                            <p:fltVal val="0"/>
                                          </p:val>
                                        </p:tav>
                                        <p:tav tm="100000">
                                          <p:val>
                                            <p:strVal val="#ppt_w"/>
                                          </p:val>
                                        </p:tav>
                                      </p:tavLst>
                                    </p:anim>
                                    <p:anim calcmode="lin" valueType="num">
                                      <p:cBhvr>
                                        <p:cTn id="8" dur="200" fill="hold"/>
                                        <p:tgtEl>
                                          <p:spTgt spid="13"/>
                                        </p:tgtEl>
                                        <p:attrNameLst>
                                          <p:attrName>ppt_h</p:attrName>
                                        </p:attrNameLst>
                                      </p:cBhvr>
                                      <p:tavLst>
                                        <p:tav tm="0">
                                          <p:val>
                                            <p:fltVal val="0"/>
                                          </p:val>
                                        </p:tav>
                                        <p:tav tm="100000">
                                          <p:val>
                                            <p:strVal val="#ppt_h"/>
                                          </p:val>
                                        </p:tav>
                                      </p:tavLst>
                                    </p:anim>
                                    <p:animEffect transition="in" filter="fade">
                                      <p:cBhvr>
                                        <p:cTn id="9" dur="200"/>
                                        <p:tgtEl>
                                          <p:spTgt spid="13"/>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200"/>
                                        <p:tgtEl>
                                          <p:spTgt spid="15"/>
                                        </p:tgtEl>
                                      </p:cBhvr>
                                    </p:animEffect>
                                  </p:childTnLst>
                                </p:cTn>
                              </p:par>
                            </p:childTnLst>
                          </p:cTn>
                        </p:par>
                        <p:par>
                          <p:cTn id="14" fill="hold">
                            <p:stCondLst>
                              <p:cond delay="400"/>
                            </p:stCondLst>
                            <p:childTnLst>
                              <p:par>
                                <p:cTn id="15" presetID="12" presetClass="entr" presetSubtype="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ppt_x</p:attrName>
                                        </p:attrNameLst>
                                      </p:cBhvr>
                                      <p:tavLst>
                                        <p:tav tm="0">
                                          <p:val>
                                            <p:strVal val="#ppt_x+#ppt_w*1.125000"/>
                                          </p:val>
                                        </p:tav>
                                        <p:tav tm="100000">
                                          <p:val>
                                            <p:strVal val="#ppt_x"/>
                                          </p:val>
                                        </p:tav>
                                      </p:tavLst>
                                    </p:anim>
                                    <p:animEffect transition="in" filter="wipe(left)">
                                      <p:cBhvr>
                                        <p:cTn id="18" dur="500"/>
                                        <p:tgtEl>
                                          <p:spTgt spid="14"/>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p:tgtEl>
                                          <p:spTgt spid="17"/>
                                        </p:tgtEl>
                                        <p:attrNameLst>
                                          <p:attrName>ppt_y</p:attrName>
                                        </p:attrNameLst>
                                      </p:cBhvr>
                                      <p:tavLst>
                                        <p:tav tm="0">
                                          <p:val>
                                            <p:strVal val="#ppt_y+#ppt_h*1.125000"/>
                                          </p:val>
                                        </p:tav>
                                        <p:tav tm="100000">
                                          <p:val>
                                            <p:strVal val="#ppt_y"/>
                                          </p:val>
                                        </p:tav>
                                      </p:tavLst>
                                    </p:anim>
                                    <p:animEffect transition="in" filter="wipe(up)">
                                      <p:cBhvr>
                                        <p:cTn id="22" dur="500"/>
                                        <p:tgtEl>
                                          <p:spTgt spid="17"/>
                                        </p:tgtEl>
                                      </p:cBhvr>
                                    </p:animEffect>
                                  </p:childTnLst>
                                </p:cTn>
                              </p:par>
                            </p:childTnLst>
                          </p:cTn>
                        </p:par>
                        <p:par>
                          <p:cTn id="23" fill="hold">
                            <p:stCondLst>
                              <p:cond delay="900"/>
                            </p:stCondLst>
                            <p:childTnLst>
                              <p:par>
                                <p:cTn id="24" presetID="12" presetClass="entr" presetSubtype="2"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p:tgtEl>
                                          <p:spTgt spid="18"/>
                                        </p:tgtEl>
                                        <p:attrNameLst>
                                          <p:attrName>ppt_x</p:attrName>
                                        </p:attrNameLst>
                                      </p:cBhvr>
                                      <p:tavLst>
                                        <p:tav tm="0">
                                          <p:val>
                                            <p:strVal val="#ppt_x+#ppt_w*1.125000"/>
                                          </p:val>
                                        </p:tav>
                                        <p:tav tm="100000">
                                          <p:val>
                                            <p:strVal val="#ppt_x"/>
                                          </p:val>
                                        </p:tav>
                                      </p:tavLst>
                                    </p:anim>
                                    <p:animEffect transition="in" filter="wipe(left)">
                                      <p:cBhvr>
                                        <p:cTn id="27" dur="500"/>
                                        <p:tgtEl>
                                          <p:spTgt spid="18"/>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ppt_y</p:attrName>
                                        </p:attrNameLst>
                                      </p:cBhvr>
                                      <p:tavLst>
                                        <p:tav tm="0">
                                          <p:val>
                                            <p:strVal val="#ppt_y+#ppt_h*1.125000"/>
                                          </p:val>
                                        </p:tav>
                                        <p:tav tm="100000">
                                          <p:val>
                                            <p:strVal val="#ppt_y"/>
                                          </p:val>
                                        </p:tav>
                                      </p:tavLst>
                                    </p:anim>
                                    <p:animEffect transition="in" filter="wipe(up)">
                                      <p:cBhvr>
                                        <p:cTn id="31" dur="500"/>
                                        <p:tgtEl>
                                          <p:spTgt spid="19"/>
                                        </p:tgtEl>
                                      </p:cBhvr>
                                    </p:animEffect>
                                  </p:childTnLst>
                                </p:cTn>
                              </p:par>
                            </p:childTnLst>
                          </p:cTn>
                        </p:par>
                        <p:par>
                          <p:cTn id="32" fill="hold">
                            <p:stCondLst>
                              <p:cond delay="1400"/>
                            </p:stCondLst>
                            <p:childTnLst>
                              <p:par>
                                <p:cTn id="33" presetID="12" presetClass="entr" presetSubtype="2"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p:tgtEl>
                                          <p:spTgt spid="20"/>
                                        </p:tgtEl>
                                        <p:attrNameLst>
                                          <p:attrName>ppt_x</p:attrName>
                                        </p:attrNameLst>
                                      </p:cBhvr>
                                      <p:tavLst>
                                        <p:tav tm="0">
                                          <p:val>
                                            <p:strVal val="#ppt_x+#ppt_w*1.125000"/>
                                          </p:val>
                                        </p:tav>
                                        <p:tav tm="100000">
                                          <p:val>
                                            <p:strVal val="#ppt_x"/>
                                          </p:val>
                                        </p:tav>
                                      </p:tavLst>
                                    </p:anim>
                                    <p:animEffect transition="in" filter="wipe(left)">
                                      <p:cBhvr>
                                        <p:cTn id="36" dur="500"/>
                                        <p:tgtEl>
                                          <p:spTgt spid="20"/>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p:tgtEl>
                                          <p:spTgt spid="21"/>
                                        </p:tgtEl>
                                        <p:attrNameLst>
                                          <p:attrName>ppt_y</p:attrName>
                                        </p:attrNameLst>
                                      </p:cBhvr>
                                      <p:tavLst>
                                        <p:tav tm="0">
                                          <p:val>
                                            <p:strVal val="#ppt_y+#ppt_h*1.125000"/>
                                          </p:val>
                                        </p:tav>
                                        <p:tav tm="100000">
                                          <p:val>
                                            <p:strVal val="#ppt_y"/>
                                          </p:val>
                                        </p:tav>
                                      </p:tavLst>
                                    </p:anim>
                                    <p:animEffect transition="in" filter="wipe(up)">
                                      <p:cBhvr>
                                        <p:cTn id="40" dur="500"/>
                                        <p:tgtEl>
                                          <p:spTgt spid="21"/>
                                        </p:tgtEl>
                                      </p:cBhvr>
                                    </p:animEffect>
                                  </p:childTnLst>
                                </p:cTn>
                              </p:par>
                            </p:childTnLst>
                          </p:cTn>
                        </p:par>
                        <p:par>
                          <p:cTn id="41" fill="hold">
                            <p:stCondLst>
                              <p:cond delay="1900"/>
                            </p:stCondLst>
                            <p:childTnLst>
                              <p:par>
                                <p:cTn id="42" presetID="12" presetClass="entr" presetSubtype="2"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p:tgtEl>
                                          <p:spTgt spid="22"/>
                                        </p:tgtEl>
                                        <p:attrNameLst>
                                          <p:attrName>ppt_x</p:attrName>
                                        </p:attrNameLst>
                                      </p:cBhvr>
                                      <p:tavLst>
                                        <p:tav tm="0">
                                          <p:val>
                                            <p:strVal val="#ppt_x+#ppt_w*1.125000"/>
                                          </p:val>
                                        </p:tav>
                                        <p:tav tm="100000">
                                          <p:val>
                                            <p:strVal val="#ppt_x"/>
                                          </p:val>
                                        </p:tav>
                                      </p:tavLst>
                                    </p:anim>
                                    <p:animEffect transition="in" filter="wipe(left)">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P spid="18" grpId="0"/>
      <p:bldP spid="19"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5358" y="265212"/>
            <a:ext cx="4274634" cy="414386"/>
            <a:chOff x="225358" y="265212"/>
            <a:chExt cx="4274634" cy="414386"/>
          </a:xfrm>
        </p:grpSpPr>
        <p:sp>
          <p:nvSpPr>
            <p:cNvPr id="4" name="TextBox 5"/>
            <p:cNvSpPr txBox="1"/>
            <p:nvPr/>
          </p:nvSpPr>
          <p:spPr>
            <a:xfrm>
              <a:off x="2927483" y="365458"/>
              <a:ext cx="1572509" cy="253916"/>
            </a:xfrm>
            <a:prstGeom prst="rect">
              <a:avLst/>
            </a:prstGeom>
            <a:noFill/>
          </p:spPr>
          <p:txBody>
            <a:bodyPr wrap="square" rtlCol="0">
              <a:spAutoFit/>
            </a:bodyPr>
            <a:lstStyle/>
            <a:p>
              <a:r>
                <a:rPr lang="en-US" altLang="zh-CN" sz="1050" b="1" dirty="0">
                  <a:solidFill>
                    <a:schemeClr val="tx1">
                      <a:lumMod val="75000"/>
                      <a:lumOff val="25000"/>
                    </a:schemeClr>
                  </a:solidFill>
                </a:rPr>
                <a:t>Evaluation</a:t>
              </a:r>
              <a:endParaRPr lang="zh-CN" altLang="en-US" sz="1050" b="1" dirty="0">
                <a:solidFill>
                  <a:schemeClr val="tx1">
                    <a:lumMod val="75000"/>
                    <a:lumOff val="25000"/>
                  </a:schemeClr>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6" name="文本框 5"/>
            <p:cNvSpPr txBox="1"/>
            <p:nvPr/>
          </p:nvSpPr>
          <p:spPr>
            <a:xfrm>
              <a:off x="611560" y="273215"/>
              <a:ext cx="2592288" cy="369332"/>
            </a:xfrm>
            <a:prstGeom prst="rect">
              <a:avLst/>
            </a:prstGeom>
            <a:noFill/>
          </p:spPr>
          <p:txBody>
            <a:bodyPr wrap="square" rtlCol="0">
              <a:spAutoFit/>
            </a:bodyPr>
            <a:lstStyle/>
            <a:p>
              <a:r>
                <a:rPr lang="en-US" altLang="zh-CN" dirty="0"/>
                <a:t>Hidden Markov Models</a:t>
              </a:r>
              <a:endParaRPr lang="zh-CN" altLang="en-US" dirty="0"/>
            </a:p>
          </p:txBody>
        </p:sp>
      </p:grpSp>
      <p:sp>
        <p:nvSpPr>
          <p:cNvPr id="7" name="椭圆 6"/>
          <p:cNvSpPr/>
          <p:nvPr/>
        </p:nvSpPr>
        <p:spPr>
          <a:xfrm>
            <a:off x="7619542" y="337220"/>
            <a:ext cx="310890" cy="31089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52869" y="347017"/>
            <a:ext cx="310890" cy="31089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后退或前一项 8">
            <a:hlinkClick r:id="" action="ppaction://hlinkshowjump?jump=previousslide" highlightClick="1"/>
          </p:cNvPr>
          <p:cNvSpPr/>
          <p:nvPr/>
        </p:nvSpPr>
        <p:spPr>
          <a:xfrm>
            <a:off x="7664318" y="410575"/>
            <a:ext cx="163682" cy="163682"/>
          </a:xfrm>
          <a:prstGeom prst="actionButtonBackPreviou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第一张 1044">
            <a:hlinkClick r:id="" action="ppaction://hlinkshowjump?jump=firstslide" highlightClick="1"/>
          </p:cNvPr>
          <p:cNvSpPr/>
          <p:nvPr/>
        </p:nvSpPr>
        <p:spPr>
          <a:xfrm>
            <a:off x="8100302" y="394450"/>
            <a:ext cx="216024" cy="216024"/>
          </a:xfrm>
          <a:prstGeom prst="actionButtonHom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弦形 10"/>
          <p:cNvSpPr/>
          <p:nvPr/>
        </p:nvSpPr>
        <p:spPr>
          <a:xfrm rot="1316491">
            <a:off x="8493150" y="2250721"/>
            <a:ext cx="1213559" cy="1213559"/>
          </a:xfrm>
          <a:prstGeom prst="chord">
            <a:avLst>
              <a:gd name="adj1" fmla="val 3786602"/>
              <a:gd name="adj2" fmla="val 15171629"/>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5305772"/>
            <a:ext cx="9144000" cy="409228"/>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5"/>
          <p:cNvSpPr txBox="1"/>
          <p:nvPr/>
        </p:nvSpPr>
        <p:spPr>
          <a:xfrm>
            <a:off x="675543" y="769268"/>
            <a:ext cx="2088232"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Forward  algorithm</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sp>
        <p:nvSpPr>
          <p:cNvPr id="14" name="TextBox 46"/>
          <p:cNvSpPr txBox="1"/>
          <p:nvPr/>
        </p:nvSpPr>
        <p:spPr>
          <a:xfrm>
            <a:off x="675543" y="1201316"/>
            <a:ext cx="4532478" cy="276999"/>
          </a:xfrm>
          <a:prstGeom prst="rect">
            <a:avLst/>
          </a:prstGeom>
          <a:noFill/>
        </p:spPr>
        <p:txBody>
          <a:bodyPr wrap="square" rtlCol="0">
            <a:spAutoFit/>
          </a:bodyPr>
          <a:lstStyle/>
          <a:p>
            <a:r>
              <a:rPr lang="en-US" altLang="zh-CN" sz="1200" dirty="0">
                <a:solidFill>
                  <a:schemeClr val="tx1">
                    <a:lumMod val="50000"/>
                    <a:lumOff val="50000"/>
                  </a:schemeClr>
                </a:solidFill>
              </a:rPr>
              <a:t>define the forward probability variable:</a:t>
            </a:r>
            <a:endParaRPr lang="zh-CN" altLang="en-US" sz="1200" dirty="0">
              <a:solidFill>
                <a:schemeClr val="tx1">
                  <a:lumMod val="50000"/>
                  <a:lumOff val="50000"/>
                </a:schemeClr>
              </a:solidFill>
            </a:endParaRPr>
          </a:p>
        </p:txBody>
      </p:sp>
      <p:cxnSp>
        <p:nvCxnSpPr>
          <p:cNvPr id="15" name="直接连接符 14"/>
          <p:cNvCxnSpPr/>
          <p:nvPr/>
        </p:nvCxnSpPr>
        <p:spPr>
          <a:xfrm flipV="1">
            <a:off x="719110" y="1127157"/>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燕尾形 1041"/>
          <p:cNvSpPr/>
          <p:nvPr/>
        </p:nvSpPr>
        <p:spPr>
          <a:xfrm>
            <a:off x="8815673" y="2699195"/>
            <a:ext cx="172629" cy="288032"/>
          </a:xfrm>
          <a:prstGeom prst="chevron">
            <a:avLst>
              <a:gd name="adj" fmla="val 75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2" name="文本框 1"/>
              <p:cNvSpPr txBox="1"/>
              <p:nvPr/>
            </p:nvSpPr>
            <p:spPr>
              <a:xfrm>
                <a:off x="754523" y="1547150"/>
                <a:ext cx="256018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altLang="zh-CN" sz="1400" i="1" smtClean="0">
                              <a:latin typeface="Cambria Math" panose="02040503050406030204" pitchFamily="18" charset="0"/>
                            </a:rPr>
                          </m:ctrlPr>
                        </m:sSubPr>
                        <m:e>
                          <m:r>
                            <a:rPr lang="pt-BR" altLang="zh-CN" sz="1400" i="1" smtClean="0">
                              <a:latin typeface="Cambria Math" panose="02040503050406030204" pitchFamily="18" charset="0"/>
                            </a:rPr>
                            <m:t>𝛼</m:t>
                          </m:r>
                        </m:e>
                        <m:sub>
                          <m:r>
                            <a:rPr lang="pt-BR" altLang="zh-CN" sz="1400" i="1">
                              <a:latin typeface="Cambria Math" panose="02040503050406030204" pitchFamily="18" charset="0"/>
                            </a:rPr>
                            <m:t>𝑡</m:t>
                          </m:r>
                        </m:sub>
                      </m:sSub>
                      <m:r>
                        <a:rPr lang="pt-BR" altLang="zh-CN" sz="1400" i="1">
                          <a:latin typeface="Cambria Math" panose="02040503050406030204" pitchFamily="18" charset="0"/>
                        </a:rPr>
                        <m:t>(</m:t>
                      </m:r>
                      <m:r>
                        <a:rPr lang="pt-BR" altLang="zh-CN" sz="1400" i="1">
                          <a:latin typeface="Cambria Math" panose="02040503050406030204" pitchFamily="18" charset="0"/>
                        </a:rPr>
                        <m:t>𝑖</m:t>
                      </m:r>
                      <m:r>
                        <a:rPr lang="pt-BR" altLang="zh-CN" sz="1400" i="1">
                          <a:latin typeface="Cambria Math" panose="02040503050406030204" pitchFamily="18" charset="0"/>
                        </a:rPr>
                        <m:t>)=</m:t>
                      </m:r>
                      <m:r>
                        <a:rPr lang="pt-BR" altLang="zh-CN" sz="1400" i="1">
                          <a:latin typeface="Cambria Math" panose="02040503050406030204" pitchFamily="18" charset="0"/>
                        </a:rPr>
                        <m:t>𝑃</m:t>
                      </m:r>
                      <m:r>
                        <a:rPr lang="pt-BR" altLang="zh-CN" sz="1400" i="1">
                          <a:latin typeface="Cambria Math" panose="02040503050406030204" pitchFamily="18" charset="0"/>
                        </a:rPr>
                        <m:t>(</m:t>
                      </m:r>
                      <m:sSub>
                        <m:sSubPr>
                          <m:ctrlPr>
                            <a:rPr lang="pt-BR" altLang="zh-CN" sz="1400" i="1">
                              <a:latin typeface="Cambria Math" panose="02040503050406030204" pitchFamily="18" charset="0"/>
                            </a:rPr>
                          </m:ctrlPr>
                        </m:sSubPr>
                        <m:e>
                          <m:r>
                            <a:rPr lang="pt-BR" altLang="zh-CN" sz="1400" i="1">
                              <a:latin typeface="Cambria Math" panose="02040503050406030204" pitchFamily="18" charset="0"/>
                            </a:rPr>
                            <m:t>𝑜</m:t>
                          </m:r>
                        </m:e>
                        <m:sub>
                          <m:r>
                            <a:rPr lang="pt-BR" altLang="zh-CN" sz="1400" i="1">
                              <a:latin typeface="Cambria Math" panose="02040503050406030204" pitchFamily="18" charset="0"/>
                            </a:rPr>
                            <m:t>1</m:t>
                          </m:r>
                        </m:sub>
                      </m:sSub>
                      <m:r>
                        <a:rPr lang="pt-BR" altLang="zh-CN" sz="1400" i="1">
                          <a:latin typeface="Cambria Math" panose="02040503050406030204" pitchFamily="18" charset="0"/>
                        </a:rPr>
                        <m:t>,</m:t>
                      </m:r>
                      <m:sSub>
                        <m:sSubPr>
                          <m:ctrlPr>
                            <a:rPr lang="pt-BR" altLang="zh-CN" sz="1400" i="1">
                              <a:latin typeface="Cambria Math" panose="02040503050406030204" pitchFamily="18" charset="0"/>
                            </a:rPr>
                          </m:ctrlPr>
                        </m:sSubPr>
                        <m:e>
                          <m:r>
                            <a:rPr lang="pt-BR" altLang="zh-CN" sz="1400" i="1">
                              <a:latin typeface="Cambria Math" panose="02040503050406030204" pitchFamily="18" charset="0"/>
                            </a:rPr>
                            <m:t>𝑜</m:t>
                          </m:r>
                        </m:e>
                        <m:sub>
                          <m:r>
                            <a:rPr lang="pt-BR" altLang="zh-CN" sz="1400" i="1">
                              <a:latin typeface="Cambria Math" panose="02040503050406030204" pitchFamily="18" charset="0"/>
                            </a:rPr>
                            <m:t>2</m:t>
                          </m:r>
                        </m:sub>
                      </m:sSub>
                      <m:r>
                        <a:rPr lang="pt-BR" altLang="zh-CN" sz="1400" i="1">
                          <a:latin typeface="Cambria Math" panose="02040503050406030204" pitchFamily="18" charset="0"/>
                        </a:rPr>
                        <m:t>,</m:t>
                      </m:r>
                      <m:r>
                        <a:rPr lang="pt-BR" altLang="zh-CN" sz="1400" i="1" smtClean="0">
                          <a:latin typeface="Cambria Math" panose="02040503050406030204" pitchFamily="18" charset="0"/>
                        </a:rPr>
                        <m:t>⋯</m:t>
                      </m:r>
                      <m:r>
                        <a:rPr lang="pt-BR" altLang="zh-CN" sz="1400" i="1">
                          <a:latin typeface="Cambria Math" panose="02040503050406030204" pitchFamily="18" charset="0"/>
                        </a:rPr>
                        <m:t>,</m:t>
                      </m:r>
                      <m:sSub>
                        <m:sSubPr>
                          <m:ctrlPr>
                            <a:rPr lang="pt-BR" altLang="zh-CN" sz="1400" i="1" smtClean="0">
                              <a:latin typeface="Cambria Math" panose="02040503050406030204" pitchFamily="18" charset="0"/>
                            </a:rPr>
                          </m:ctrlPr>
                        </m:sSubPr>
                        <m:e>
                          <m:r>
                            <a:rPr lang="pt-BR" altLang="zh-CN" sz="1400" i="1">
                              <a:latin typeface="Cambria Math" panose="02040503050406030204" pitchFamily="18" charset="0"/>
                            </a:rPr>
                            <m:t>𝑜</m:t>
                          </m:r>
                        </m:e>
                        <m:sub>
                          <m:r>
                            <a:rPr lang="pt-BR" altLang="zh-CN" sz="1400" i="1">
                              <a:latin typeface="Cambria Math" panose="02040503050406030204" pitchFamily="18" charset="0"/>
                            </a:rPr>
                            <m:t>𝑡</m:t>
                          </m:r>
                        </m:sub>
                      </m:sSub>
                      <m:r>
                        <a:rPr lang="pt-BR" altLang="zh-CN" sz="1400" i="1">
                          <a:latin typeface="Cambria Math" panose="02040503050406030204" pitchFamily="18" charset="0"/>
                        </a:rPr>
                        <m:t>,</m:t>
                      </m:r>
                      <m:sSub>
                        <m:sSubPr>
                          <m:ctrlPr>
                            <a:rPr lang="pt-BR" altLang="zh-CN" sz="1400" i="1">
                              <a:latin typeface="Cambria Math" panose="02040503050406030204" pitchFamily="18" charset="0"/>
                            </a:rPr>
                          </m:ctrlPr>
                        </m:sSubPr>
                        <m:e>
                          <m:r>
                            <a:rPr lang="pt-BR" altLang="zh-CN" sz="1400" i="1">
                              <a:latin typeface="Cambria Math" panose="02040503050406030204" pitchFamily="18" charset="0"/>
                            </a:rPr>
                            <m:t>𝑞</m:t>
                          </m:r>
                        </m:e>
                        <m:sub>
                          <m:r>
                            <a:rPr lang="pt-BR" altLang="zh-CN" sz="1400" i="1">
                              <a:latin typeface="Cambria Math" panose="02040503050406030204" pitchFamily="18" charset="0"/>
                            </a:rPr>
                            <m:t>𝑡</m:t>
                          </m:r>
                        </m:sub>
                      </m:sSub>
                      <m:r>
                        <a:rPr lang="pt-BR" altLang="zh-CN" sz="1400" i="1">
                          <a:latin typeface="Cambria Math" panose="02040503050406030204" pitchFamily="18" charset="0"/>
                        </a:rPr>
                        <m:t>=</m:t>
                      </m:r>
                      <m:sSub>
                        <m:sSubPr>
                          <m:ctrlPr>
                            <a:rPr lang="pt-BR" altLang="zh-CN" sz="1400" i="1">
                              <a:latin typeface="Cambria Math" panose="02040503050406030204" pitchFamily="18" charset="0"/>
                            </a:rPr>
                          </m:ctrlPr>
                        </m:sSubPr>
                        <m:e>
                          <m:r>
                            <a:rPr lang="pt-BR" altLang="zh-CN" sz="1400" i="1">
                              <a:latin typeface="Cambria Math" panose="02040503050406030204" pitchFamily="18" charset="0"/>
                            </a:rPr>
                            <m:t>𝑠</m:t>
                          </m:r>
                        </m:e>
                        <m:sub>
                          <m:r>
                            <a:rPr lang="pt-BR" altLang="zh-CN" sz="1400" i="1">
                              <a:latin typeface="Cambria Math" panose="02040503050406030204" pitchFamily="18" charset="0"/>
                            </a:rPr>
                            <m:t>𝑖</m:t>
                          </m:r>
                        </m:sub>
                      </m:sSub>
                      <m:r>
                        <a:rPr lang="pt-BR" altLang="zh-CN" sz="1400" i="1">
                          <a:latin typeface="Cambria Math" panose="02040503050406030204" pitchFamily="18" charset="0"/>
                        </a:rPr>
                        <m:t>|</m:t>
                      </m:r>
                      <m:r>
                        <a:rPr lang="pt-BR" altLang="zh-CN" sz="1400" i="1" smtClean="0">
                          <a:latin typeface="Cambria Math" panose="02040503050406030204" pitchFamily="18" charset="0"/>
                        </a:rPr>
                        <m:t>𝜆</m:t>
                      </m:r>
                      <m:r>
                        <a:rPr lang="pt-BR" altLang="zh-CN" sz="1400" i="1">
                          <a:latin typeface="Cambria Math" panose="02040503050406030204" pitchFamily="18" charset="0"/>
                        </a:rPr>
                        <m:t>)</m:t>
                      </m:r>
                    </m:oMath>
                  </m:oMathPara>
                </a14:m>
                <a:endParaRPr lang="zh-CN" altLang="en-US" sz="1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754523" y="1547150"/>
                <a:ext cx="2560188" cy="215444"/>
              </a:xfrm>
              <a:prstGeom prst="rect">
                <a:avLst/>
              </a:prstGeom>
              <a:blipFill>
                <a:blip r:embed="rId4"/>
                <a:stretch>
                  <a:fillRect l="-714" r="-1905" b="-31429"/>
                </a:stretch>
              </a:blipFill>
            </p:spPr>
            <p:txBody>
              <a:bodyPr/>
              <a:lstStyle/>
              <a:p>
                <a:r>
                  <a:rPr lang="zh-CN" altLang="en-US">
                    <a:noFill/>
                  </a:rPr>
                  <a:t> </a:t>
                </a:r>
              </a:p>
            </p:txBody>
          </p:sp>
        </mc:Fallback>
      </mc:AlternateContent>
      <p:sp>
        <p:nvSpPr>
          <p:cNvPr id="17" name="TextBox 46"/>
          <p:cNvSpPr txBox="1"/>
          <p:nvPr/>
        </p:nvSpPr>
        <p:spPr>
          <a:xfrm>
            <a:off x="661244" y="1929443"/>
            <a:ext cx="4532478" cy="276999"/>
          </a:xfrm>
          <a:prstGeom prst="rect">
            <a:avLst/>
          </a:prstGeom>
          <a:noFill/>
        </p:spPr>
        <p:txBody>
          <a:bodyPr wrap="square" rtlCol="0">
            <a:spAutoFit/>
          </a:bodyPr>
          <a:lstStyle/>
          <a:p>
            <a:r>
              <a:rPr lang="en-US" altLang="zh-CN" sz="1200" dirty="0">
                <a:solidFill>
                  <a:schemeClr val="tx1">
                    <a:lumMod val="50000"/>
                    <a:lumOff val="50000"/>
                  </a:schemeClr>
                </a:solidFill>
              </a:rPr>
              <a:t> forward algorithm is as follows:</a:t>
            </a:r>
            <a:endParaRPr lang="zh-CN" altLang="en-US" sz="1200" dirty="0">
              <a:solidFill>
                <a:schemeClr val="tx1">
                  <a:lumMod val="50000"/>
                  <a:lumOff val="50000"/>
                </a:schemeClr>
              </a:solidFill>
            </a:endParaRPr>
          </a:p>
        </p:txBody>
      </p:sp>
      <p:grpSp>
        <p:nvGrpSpPr>
          <p:cNvPr id="24" name="组合 23"/>
          <p:cNvGrpSpPr/>
          <p:nvPr/>
        </p:nvGrpSpPr>
        <p:grpSpPr>
          <a:xfrm>
            <a:off x="754523" y="2353444"/>
            <a:ext cx="2964761" cy="217985"/>
            <a:chOff x="754523" y="2353444"/>
            <a:chExt cx="2964761" cy="217985"/>
          </a:xfrm>
        </p:grpSpPr>
        <p:sp>
          <p:nvSpPr>
            <p:cNvPr id="18" name="椭圆 17"/>
            <p:cNvSpPr/>
            <p:nvPr/>
          </p:nvSpPr>
          <p:spPr>
            <a:xfrm>
              <a:off x="754523" y="2353444"/>
              <a:ext cx="217985" cy="217985"/>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3">
                      <a:lumMod val="50000"/>
                    </a:schemeClr>
                  </a:solidFill>
                </a:rPr>
                <a:t>1</a:t>
              </a:r>
              <a:endParaRPr lang="zh-CN" altLang="en-US" dirty="0">
                <a:solidFill>
                  <a:schemeClr val="accent3">
                    <a:lumMod val="50000"/>
                  </a:schemeClr>
                </a:solidFill>
              </a:endParaRPr>
            </a:p>
          </p:txBody>
        </p:sp>
        <mc:AlternateContent xmlns:mc="http://schemas.openxmlformats.org/markup-compatibility/2006" xmlns:a14="http://schemas.microsoft.com/office/drawing/2010/main">
          <mc:Choice Requires="a14">
            <p:sp>
              <p:nvSpPr>
                <p:cNvPr id="23" name="文本框 22"/>
                <p:cNvSpPr txBox="1"/>
                <p:nvPr/>
              </p:nvSpPr>
              <p:spPr>
                <a:xfrm>
                  <a:off x="1158135" y="2353444"/>
                  <a:ext cx="256114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𝛼</m:t>
                            </m:r>
                          </m:e>
                          <m:sub>
                            <m:r>
                              <a:rPr lang="en-US" altLang="zh-CN" sz="1400" b="0" i="1" smtClean="0">
                                <a:latin typeface="Cambria Math" panose="02040503050406030204" pitchFamily="18" charset="0"/>
                              </a:rPr>
                              <m:t>𝑖</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𝜋</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𝑖</m:t>
                            </m:r>
                          </m:sub>
                        </m:sSub>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𝑜</m:t>
                                </m:r>
                              </m:e>
                              <m:sub>
                                <m:r>
                                  <a:rPr lang="en-US" altLang="zh-CN" sz="1400" b="0" i="1" smtClean="0">
                                    <a:latin typeface="Cambria Math" panose="02040503050406030204" pitchFamily="18" charset="0"/>
                                  </a:rPr>
                                  <m:t>1</m:t>
                                </m:r>
                              </m:sub>
                            </m:sSub>
                          </m:e>
                        </m:d>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𝑁</m:t>
                        </m:r>
                        <m:r>
                          <a:rPr lang="en-US" altLang="zh-CN" sz="1400" b="0" i="1" smtClean="0">
                            <a:latin typeface="Cambria Math" panose="02040503050406030204" pitchFamily="18" charset="0"/>
                          </a:rPr>
                          <m:t>.</m:t>
                        </m:r>
                      </m:oMath>
                    </m:oMathPara>
                  </a14:m>
                  <a:endParaRPr lang="zh-CN" altLang="en-US" sz="14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1158135" y="2353444"/>
                  <a:ext cx="2561149" cy="215444"/>
                </a:xfrm>
                <a:prstGeom prst="rect">
                  <a:avLst/>
                </a:prstGeom>
                <a:blipFill>
                  <a:blip r:embed="rId5"/>
                  <a:stretch>
                    <a:fillRect l="-714" b="-17143"/>
                  </a:stretch>
                </a:blipFill>
              </p:spPr>
              <p:txBody>
                <a:bodyPr/>
                <a:lstStyle/>
                <a:p>
                  <a:r>
                    <a:rPr lang="zh-CN" altLang="en-US">
                      <a:noFill/>
                    </a:rPr>
                    <a:t> </a:t>
                  </a:r>
                </a:p>
              </p:txBody>
            </p:sp>
          </mc:Fallback>
        </mc:AlternateContent>
      </p:grpSp>
      <p:grpSp>
        <p:nvGrpSpPr>
          <p:cNvPr id="25" name="组合 24"/>
          <p:cNvGrpSpPr/>
          <p:nvPr/>
        </p:nvGrpSpPr>
        <p:grpSpPr>
          <a:xfrm>
            <a:off x="748976" y="3028036"/>
            <a:ext cx="5329768" cy="684739"/>
            <a:chOff x="754523" y="2353444"/>
            <a:chExt cx="5329768" cy="684739"/>
          </a:xfrm>
        </p:grpSpPr>
        <p:sp>
          <p:nvSpPr>
            <p:cNvPr id="26" name="椭圆 25"/>
            <p:cNvSpPr/>
            <p:nvPr/>
          </p:nvSpPr>
          <p:spPr>
            <a:xfrm>
              <a:off x="754523" y="2353444"/>
              <a:ext cx="217985" cy="217985"/>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3">
                      <a:lumMod val="50000"/>
                    </a:schemeClr>
                  </a:solidFill>
                </a:rPr>
                <a:t>2</a:t>
              </a:r>
              <a:endParaRPr lang="zh-CN" altLang="en-US" dirty="0">
                <a:solidFill>
                  <a:schemeClr val="accent3">
                    <a:lumMod val="50000"/>
                  </a:schemeClr>
                </a:solidFill>
              </a:endParaRPr>
            </a:p>
          </p:txBody>
        </p:sp>
        <mc:AlternateContent xmlns:mc="http://schemas.openxmlformats.org/markup-compatibility/2006" xmlns:a14="http://schemas.microsoft.com/office/drawing/2010/main">
          <mc:Choice Requires="a14">
            <p:sp>
              <p:nvSpPr>
                <p:cNvPr id="27" name="文本框 26"/>
                <p:cNvSpPr txBox="1"/>
                <p:nvPr/>
              </p:nvSpPr>
              <p:spPr>
                <a:xfrm>
                  <a:off x="1158135" y="2353444"/>
                  <a:ext cx="4926156" cy="684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𝛼</m:t>
                            </m:r>
                          </m:e>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𝑗</m:t>
                            </m:r>
                          </m:e>
                        </m:d>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nary>
                              <m:naryPr>
                                <m:chr m:val="∑"/>
                                <m:ctrlPr>
                                  <a:rPr lang="zh-CN" altLang="en-US" sz="1400" b="0" i="1" dirty="0" smtClean="0">
                                    <a:latin typeface="Cambria Math" panose="02040503050406030204" pitchFamily="18" charset="0"/>
                                  </a:rPr>
                                </m:ctrlPr>
                              </m:naryPr>
                              <m:sub>
                                <m:r>
                                  <m:rPr>
                                    <m:brk m:alnAt="23"/>
                                  </m:rPr>
                                  <a:rPr lang="en-US" altLang="zh-CN" sz="1400" b="0" i="1" dirty="0" smtClean="0">
                                    <a:latin typeface="Cambria Math" panose="02040503050406030204" pitchFamily="18" charset="0"/>
                                  </a:rPr>
                                  <m:t>𝑖</m:t>
                                </m:r>
                                <m:r>
                                  <a:rPr lang="en-US" altLang="zh-CN" sz="1400" b="0" i="1" dirty="0" smtClean="0">
                                    <a:latin typeface="Cambria Math" panose="02040503050406030204" pitchFamily="18" charset="0"/>
                                  </a:rPr>
                                  <m:t>=</m:t>
                                </m:r>
                                <m:r>
                                  <m:rPr>
                                    <m:brk m:alnAt="23"/>
                                  </m:rPr>
                                  <a:rPr lang="en-US" altLang="zh-CN" sz="1400" b="0" i="1" dirty="0"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𝛼</m:t>
                                    </m:r>
                                  </m:e>
                                  <m:sub>
                                    <m:r>
                                      <a:rPr lang="en-US" altLang="zh-CN" sz="1400" b="0" i="1" smtClean="0">
                                        <a:latin typeface="Cambria Math" panose="02040503050406030204" pitchFamily="18" charset="0"/>
                                      </a:rPr>
                                      <m:t>𝑡</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e>
                                </m:d>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𝑖𝑗</m:t>
                                    </m:r>
                                  </m:sub>
                                </m:sSub>
                              </m:e>
                            </m:nary>
                          </m:e>
                        </m:d>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𝑗</m:t>
                            </m:r>
                          </m:sub>
                        </m:sSub>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𝑜</m:t>
                                </m:r>
                              </m:e>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sub>
                            </m:sSub>
                          </m:e>
                        </m:d>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𝑁</m:t>
                        </m:r>
                        <m:r>
                          <a:rPr lang="en-US" altLang="zh-CN" sz="1400" b="0" i="1" smtClean="0">
                            <a:latin typeface="Cambria Math" panose="02040503050406030204" pitchFamily="18" charset="0"/>
                          </a:rPr>
                          <m:t>.</m:t>
                        </m:r>
                      </m:oMath>
                    </m:oMathPara>
                  </a14:m>
                  <a:endParaRPr lang="zh-CN" altLang="en-US" sz="14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1158135" y="2353444"/>
                  <a:ext cx="4926156" cy="684739"/>
                </a:xfrm>
                <a:prstGeom prst="rect">
                  <a:avLst/>
                </a:prstGeom>
                <a:blipFill>
                  <a:blip r:embed="rId6"/>
                  <a:stretch>
                    <a:fillRect/>
                  </a:stretch>
                </a:blipFill>
              </p:spPr>
              <p:txBody>
                <a:bodyPr/>
                <a:lstStyle/>
                <a:p>
                  <a:r>
                    <a:rPr lang="zh-CN" altLang="en-US">
                      <a:noFill/>
                    </a:rPr>
                    <a:t> </a:t>
                  </a:r>
                </a:p>
              </p:txBody>
            </p:sp>
          </mc:Fallback>
        </mc:AlternateContent>
      </p:grpSp>
      <p:grpSp>
        <p:nvGrpSpPr>
          <p:cNvPr id="29" name="组合 28"/>
          <p:cNvGrpSpPr/>
          <p:nvPr/>
        </p:nvGrpSpPr>
        <p:grpSpPr>
          <a:xfrm>
            <a:off x="719110" y="4017700"/>
            <a:ext cx="3239965" cy="605807"/>
            <a:chOff x="754523" y="2353444"/>
            <a:chExt cx="3239965" cy="605807"/>
          </a:xfrm>
        </p:grpSpPr>
        <p:sp>
          <p:nvSpPr>
            <p:cNvPr id="30" name="椭圆 29"/>
            <p:cNvSpPr/>
            <p:nvPr/>
          </p:nvSpPr>
          <p:spPr>
            <a:xfrm>
              <a:off x="754523" y="2353444"/>
              <a:ext cx="217985" cy="217985"/>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3">
                      <a:lumMod val="50000"/>
                    </a:schemeClr>
                  </a:solidFill>
                </a:rPr>
                <a:t>3</a:t>
              </a:r>
              <a:endParaRPr lang="zh-CN" altLang="en-US" dirty="0">
                <a:solidFill>
                  <a:schemeClr val="accent3">
                    <a:lumMod val="50000"/>
                  </a:schemeClr>
                </a:solidFill>
              </a:endParaRPr>
            </a:p>
          </p:txBody>
        </p:sp>
        <mc:AlternateContent xmlns:mc="http://schemas.openxmlformats.org/markup-compatibility/2006" xmlns:a14="http://schemas.microsoft.com/office/drawing/2010/main">
          <mc:Choice Requires="a14">
            <p:sp>
              <p:nvSpPr>
                <p:cNvPr id="31" name="文本框 30"/>
                <p:cNvSpPr txBox="1"/>
                <p:nvPr/>
              </p:nvSpPr>
              <p:spPr>
                <a:xfrm>
                  <a:off x="1158135" y="2353444"/>
                  <a:ext cx="2836353" cy="6058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𝑂</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𝜆</m:t>
                        </m:r>
                        <m:r>
                          <a:rPr lang="en-US" altLang="zh-CN" sz="1400" b="0" i="1" smtClean="0">
                            <a:latin typeface="Cambria Math" panose="02040503050406030204" pitchFamily="18" charset="0"/>
                          </a:rPr>
                          <m:t>)=</m:t>
                        </m:r>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m:t>
                            </m:r>
                            <m:r>
                              <m:rPr>
                                <m:brk m:alnAt="23"/>
                              </m:rP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𝑇</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𝛼</m:t>
                                </m:r>
                              </m:e>
                              <m:sub>
                                <m:r>
                                  <a:rPr lang="en-US" altLang="zh-CN" sz="1400" b="0" i="1" smtClean="0">
                                    <a:latin typeface="Cambria Math" panose="02040503050406030204" pitchFamily="18" charset="0"/>
                                  </a:rPr>
                                  <m:t>𝑇</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e>
                        </m:nary>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𝑁</m:t>
                        </m:r>
                        <m:r>
                          <a:rPr lang="en-US" altLang="zh-CN" sz="1400" b="0" i="1" smtClean="0">
                            <a:latin typeface="Cambria Math" panose="02040503050406030204" pitchFamily="18" charset="0"/>
                          </a:rPr>
                          <m:t>.</m:t>
                        </m:r>
                      </m:oMath>
                    </m:oMathPara>
                  </a14:m>
                  <a:endParaRPr lang="zh-CN" altLang="en-US" sz="1400"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158135" y="2353444"/>
                  <a:ext cx="2836353" cy="605807"/>
                </a:xfrm>
                <a:prstGeom prst="rect">
                  <a:avLst/>
                </a:prstGeom>
                <a:blipFill>
                  <a:blip r:embed="rId7"/>
                  <a:stretch>
                    <a:fillRect b="-101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2" name="TextBox 46"/>
              <p:cNvSpPr txBox="1"/>
              <p:nvPr/>
            </p:nvSpPr>
            <p:spPr>
              <a:xfrm>
                <a:off x="523718" y="4747454"/>
                <a:ext cx="8163082" cy="461665"/>
              </a:xfrm>
              <a:prstGeom prst="rect">
                <a:avLst/>
              </a:prstGeom>
              <a:noFill/>
            </p:spPr>
            <p:txBody>
              <a:bodyPr wrap="square" rtlCol="0">
                <a:spAutoFit/>
              </a:bodyPr>
              <a:lstStyle/>
              <a:p>
                <a:r>
                  <a:rPr lang="en-US" altLang="zh-CN" sz="1200" dirty="0">
                    <a:solidFill>
                      <a:schemeClr val="tx1">
                        <a:lumMod val="50000"/>
                        <a:lumOff val="50000"/>
                      </a:schemeClr>
                    </a:solidFill>
                    <a:latin typeface="Consolas" panose="020B0609020204030204" pitchFamily="49" charset="0"/>
                  </a:rPr>
                  <a:t>by caching values the forward algorithm reduces the complexity of calculations involved to </a:t>
                </a:r>
                <a14:m>
                  <m:oMath xmlns:m="http://schemas.openxmlformats.org/officeDocument/2006/math">
                    <m:sSup>
                      <m:sSupPr>
                        <m:ctrlPr>
                          <a:rPr lang="en-US" altLang="zh-CN" sz="1200" b="0" i="1" dirty="0" smtClean="0">
                            <a:solidFill>
                              <a:schemeClr val="tx1"/>
                            </a:solidFill>
                            <a:latin typeface="Cambria Math" panose="02040503050406030204" pitchFamily="18" charset="0"/>
                          </a:rPr>
                        </m:ctrlPr>
                      </m:sSupPr>
                      <m:e>
                        <m:r>
                          <m:rPr>
                            <m:sty m:val="p"/>
                          </m:rPr>
                          <a:rPr lang="en-US" altLang="zh-CN" sz="1200" i="1" dirty="0">
                            <a:solidFill>
                              <a:schemeClr val="tx1"/>
                            </a:solidFill>
                            <a:latin typeface="Cambria Math" panose="02040503050406030204" pitchFamily="18" charset="0"/>
                          </a:rPr>
                          <m:t>N</m:t>
                        </m:r>
                      </m:e>
                      <m:sup>
                        <m:r>
                          <a:rPr lang="en-US" altLang="zh-CN" sz="1200" b="0" i="0" dirty="0" smtClean="0">
                            <a:solidFill>
                              <a:schemeClr val="tx1"/>
                            </a:solidFill>
                            <a:latin typeface="Cambria Math" panose="02040503050406030204" pitchFamily="18" charset="0"/>
                          </a:rPr>
                          <m:t>2</m:t>
                        </m:r>
                      </m:sup>
                    </m:sSup>
                    <m:r>
                      <m:rPr>
                        <m:sty m:val="p"/>
                      </m:rPr>
                      <a:rPr lang="en-US" altLang="zh-CN" sz="1200" b="0" i="0" dirty="0" smtClean="0">
                        <a:solidFill>
                          <a:schemeClr val="tx1"/>
                        </a:solidFill>
                        <a:latin typeface="Cambria Math" panose="02040503050406030204" pitchFamily="18" charset="0"/>
                      </a:rPr>
                      <m:t>T</m:t>
                    </m:r>
                  </m:oMath>
                </a14:m>
                <a:r>
                  <a:rPr lang="en-US" altLang="zh-CN" sz="1200" dirty="0">
                    <a:solidFill>
                      <a:schemeClr val="tx1"/>
                    </a:solidFill>
                    <a:latin typeface="Consolas" panose="020B0609020204030204" pitchFamily="49" charset="0"/>
                  </a:rPr>
                  <a:t>  </a:t>
                </a:r>
                <a:r>
                  <a:rPr lang="en-US" altLang="zh-CN" sz="1200" dirty="0">
                    <a:solidFill>
                      <a:schemeClr val="tx1">
                        <a:lumMod val="50000"/>
                        <a:lumOff val="50000"/>
                      </a:schemeClr>
                    </a:solidFill>
                    <a:latin typeface="Consolas" panose="020B0609020204030204" pitchFamily="49" charset="0"/>
                  </a:rPr>
                  <a:t>rather than </a:t>
                </a:r>
                <a14:m>
                  <m:oMath xmlns:m="http://schemas.openxmlformats.org/officeDocument/2006/math">
                    <m:r>
                      <a:rPr lang="en-US" altLang="zh-CN" sz="1200" b="0" i="1" smtClean="0">
                        <a:solidFill>
                          <a:schemeClr val="tx1"/>
                        </a:solidFill>
                        <a:latin typeface="Cambria Math" panose="02040503050406030204" pitchFamily="18" charset="0"/>
                      </a:rPr>
                      <m:t>2</m:t>
                    </m:r>
                    <m:r>
                      <a:rPr lang="en-US" altLang="zh-CN" sz="1200" b="0" i="1" smtClean="0">
                        <a:solidFill>
                          <a:schemeClr val="tx1"/>
                        </a:solidFill>
                        <a:latin typeface="Cambria Math" panose="02040503050406030204" pitchFamily="18" charset="0"/>
                      </a:rPr>
                      <m:t>𝑇</m:t>
                    </m:r>
                    <m:sSup>
                      <m:sSupPr>
                        <m:ctrlPr>
                          <a:rPr lang="en-US" altLang="zh-CN" sz="1200" b="0" i="1" smtClean="0">
                            <a:solidFill>
                              <a:schemeClr val="tx1"/>
                            </a:solidFill>
                            <a:latin typeface="Cambria Math" panose="02040503050406030204" pitchFamily="18" charset="0"/>
                          </a:rPr>
                        </m:ctrlPr>
                      </m:sSupPr>
                      <m:e>
                        <m:r>
                          <a:rPr lang="en-US" altLang="zh-CN" sz="1200" b="0" i="1" smtClean="0">
                            <a:solidFill>
                              <a:schemeClr val="tx1"/>
                            </a:solidFill>
                            <a:latin typeface="Cambria Math" panose="02040503050406030204" pitchFamily="18" charset="0"/>
                          </a:rPr>
                          <m:t>𝑁</m:t>
                        </m:r>
                      </m:e>
                      <m:sup>
                        <m:r>
                          <a:rPr lang="en-US" altLang="zh-CN" sz="1200" b="0" i="1" smtClean="0">
                            <a:solidFill>
                              <a:schemeClr val="tx1"/>
                            </a:solidFill>
                            <a:latin typeface="Cambria Math" panose="02040503050406030204" pitchFamily="18" charset="0"/>
                          </a:rPr>
                          <m:t>𝑇</m:t>
                        </m:r>
                      </m:sup>
                    </m:sSup>
                  </m:oMath>
                </a14:m>
                <a:endParaRPr lang="zh-CN" altLang="en-US" sz="1200" dirty="0">
                  <a:solidFill>
                    <a:schemeClr val="tx1">
                      <a:lumMod val="50000"/>
                      <a:lumOff val="50000"/>
                    </a:schemeClr>
                  </a:solidFill>
                  <a:latin typeface="Consolas" panose="020B0609020204030204" pitchFamily="49" charset="0"/>
                </a:endParaRPr>
              </a:p>
            </p:txBody>
          </p:sp>
        </mc:Choice>
        <mc:Fallback xmlns="">
          <p:sp>
            <p:nvSpPr>
              <p:cNvPr id="32" name="TextBox 46"/>
              <p:cNvSpPr txBox="1">
                <a:spLocks noRot="1" noChangeAspect="1" noMove="1" noResize="1" noEditPoints="1" noAdjustHandles="1" noChangeArrowheads="1" noChangeShapeType="1" noTextEdit="1"/>
              </p:cNvSpPr>
              <p:nvPr/>
            </p:nvSpPr>
            <p:spPr>
              <a:xfrm>
                <a:off x="523718" y="4747454"/>
                <a:ext cx="8163082" cy="461665"/>
              </a:xfrm>
              <a:prstGeom prst="rect">
                <a:avLst/>
              </a:prstGeom>
              <a:blipFill>
                <a:blip r:embed="rId8"/>
                <a:stretch>
                  <a:fillRect l="-75" t="-1316" b="-9211"/>
                </a:stretch>
              </a:blipFill>
            </p:spPr>
            <p:txBody>
              <a:bodyPr/>
              <a:lstStyle/>
              <a:p>
                <a:r>
                  <a:rPr lang="zh-CN" altLang="en-US">
                    <a:noFill/>
                  </a:rPr>
                  <a:t> </a:t>
                </a:r>
              </a:p>
            </p:txBody>
          </p:sp>
        </mc:Fallback>
      </mc:AlternateContent>
      <p:sp>
        <p:nvSpPr>
          <p:cNvPr id="19" name="页脚占位符 18"/>
          <p:cNvSpPr>
            <a:spLocks noGrp="1"/>
          </p:cNvSpPr>
          <p:nvPr>
            <p:ph type="ftr" sz="quarter" idx="11"/>
          </p:nvPr>
        </p:nvSpPr>
        <p:spPr/>
        <p:txBody>
          <a:bodyPr/>
          <a:lstStyle/>
          <a:p>
            <a:r>
              <a:rPr lang="en-US" altLang="zh-CN"/>
              <a:t>Markov Models and Maximum Entropy</a:t>
            </a:r>
            <a:endParaRPr lang="zh-CN" altLang="en-US"/>
          </a:p>
        </p:txBody>
      </p:sp>
      <p:sp>
        <p:nvSpPr>
          <p:cNvPr id="20" name="灯片编号占位符 19"/>
          <p:cNvSpPr>
            <a:spLocks noGrp="1"/>
          </p:cNvSpPr>
          <p:nvPr>
            <p:ph type="sldNum" sz="quarter" idx="12"/>
          </p:nvPr>
        </p:nvSpPr>
        <p:spPr/>
        <p:txBody>
          <a:bodyPr/>
          <a:lstStyle/>
          <a:p>
            <a:fld id="{7B1650DA-4768-43E8-905D-F747C006784D}" type="slidenum">
              <a:rPr lang="zh-CN" altLang="en-US" smtClean="0"/>
              <a:pPr/>
              <a:t>7</a:t>
            </a:fld>
            <a:endParaRPr lang="zh-CN" altLang="en-US"/>
          </a:p>
        </p:txBody>
      </p:sp>
    </p:spTree>
    <p:extLst>
      <p:ext uri="{BB962C8B-B14F-4D97-AF65-F5344CB8AC3E}">
        <p14:creationId xmlns:p14="http://schemas.microsoft.com/office/powerpoint/2010/main" val="3119306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 fill="hold"/>
                                        <p:tgtEl>
                                          <p:spTgt spid="13"/>
                                        </p:tgtEl>
                                        <p:attrNameLst>
                                          <p:attrName>ppt_w</p:attrName>
                                        </p:attrNameLst>
                                      </p:cBhvr>
                                      <p:tavLst>
                                        <p:tav tm="0">
                                          <p:val>
                                            <p:fltVal val="0"/>
                                          </p:val>
                                        </p:tav>
                                        <p:tav tm="100000">
                                          <p:val>
                                            <p:strVal val="#ppt_w"/>
                                          </p:val>
                                        </p:tav>
                                      </p:tavLst>
                                    </p:anim>
                                    <p:anim calcmode="lin" valueType="num">
                                      <p:cBhvr>
                                        <p:cTn id="8" dur="200" fill="hold"/>
                                        <p:tgtEl>
                                          <p:spTgt spid="13"/>
                                        </p:tgtEl>
                                        <p:attrNameLst>
                                          <p:attrName>ppt_h</p:attrName>
                                        </p:attrNameLst>
                                      </p:cBhvr>
                                      <p:tavLst>
                                        <p:tav tm="0">
                                          <p:val>
                                            <p:fltVal val="0"/>
                                          </p:val>
                                        </p:tav>
                                        <p:tav tm="100000">
                                          <p:val>
                                            <p:strVal val="#ppt_h"/>
                                          </p:val>
                                        </p:tav>
                                      </p:tavLst>
                                    </p:anim>
                                    <p:animEffect transition="in" filter="fade">
                                      <p:cBhvr>
                                        <p:cTn id="9" dur="200"/>
                                        <p:tgtEl>
                                          <p:spTgt spid="13"/>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200"/>
                                        <p:tgtEl>
                                          <p:spTgt spid="15"/>
                                        </p:tgtEl>
                                      </p:cBhvr>
                                    </p:animEffect>
                                  </p:childTnLst>
                                </p:cTn>
                              </p:par>
                            </p:childTnLst>
                          </p:cTn>
                        </p:par>
                        <p:par>
                          <p:cTn id="14" fill="hold">
                            <p:stCondLst>
                              <p:cond delay="400"/>
                            </p:stCondLst>
                            <p:childTnLst>
                              <p:par>
                                <p:cTn id="15" presetID="12" presetClass="entr" presetSubtype="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ppt_x</p:attrName>
                                        </p:attrNameLst>
                                      </p:cBhvr>
                                      <p:tavLst>
                                        <p:tav tm="0">
                                          <p:val>
                                            <p:strVal val="#ppt_x+#ppt_w*1.125000"/>
                                          </p:val>
                                        </p:tav>
                                        <p:tav tm="100000">
                                          <p:val>
                                            <p:strVal val="#ppt_x"/>
                                          </p:val>
                                        </p:tav>
                                      </p:tavLst>
                                    </p:anim>
                                    <p:animEffect transition="in" filter="wipe(left)">
                                      <p:cBhvr>
                                        <p:cTn id="18" dur="500"/>
                                        <p:tgtEl>
                                          <p:spTgt spid="14"/>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p:tgtEl>
                                          <p:spTgt spid="2"/>
                                        </p:tgtEl>
                                        <p:attrNameLst>
                                          <p:attrName>ppt_y</p:attrName>
                                        </p:attrNameLst>
                                      </p:cBhvr>
                                      <p:tavLst>
                                        <p:tav tm="0">
                                          <p:val>
                                            <p:strVal val="#ppt_y+#ppt_h*1.125000"/>
                                          </p:val>
                                        </p:tav>
                                        <p:tav tm="100000">
                                          <p:val>
                                            <p:strVal val="#ppt_y"/>
                                          </p:val>
                                        </p:tav>
                                      </p:tavLst>
                                    </p:anim>
                                    <p:animEffect transition="in" filter="wipe(up)">
                                      <p:cBhvr>
                                        <p:cTn id="22" dur="500"/>
                                        <p:tgtEl>
                                          <p:spTgt spid="2"/>
                                        </p:tgtEl>
                                      </p:cBhvr>
                                    </p:animEffect>
                                  </p:childTnLst>
                                </p:cTn>
                              </p:par>
                            </p:childTnLst>
                          </p:cTn>
                        </p:par>
                        <p:par>
                          <p:cTn id="23" fill="hold">
                            <p:stCondLst>
                              <p:cond delay="900"/>
                            </p:stCondLst>
                            <p:childTnLst>
                              <p:par>
                                <p:cTn id="24" presetID="12" presetClass="entr" presetSubtype="2"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p:tgtEl>
                                          <p:spTgt spid="17"/>
                                        </p:tgtEl>
                                        <p:attrNameLst>
                                          <p:attrName>ppt_x</p:attrName>
                                        </p:attrNameLst>
                                      </p:cBhvr>
                                      <p:tavLst>
                                        <p:tav tm="0">
                                          <p:val>
                                            <p:strVal val="#ppt_x+#ppt_w*1.125000"/>
                                          </p:val>
                                        </p:tav>
                                        <p:tav tm="100000">
                                          <p:val>
                                            <p:strVal val="#ppt_x"/>
                                          </p:val>
                                        </p:tav>
                                      </p:tavLst>
                                    </p:anim>
                                    <p:animEffect transition="in" filter="wipe(left)">
                                      <p:cBhvr>
                                        <p:cTn id="27" dur="500"/>
                                        <p:tgtEl>
                                          <p:spTgt spid="17"/>
                                        </p:tgtEl>
                                      </p:cBhvr>
                                    </p:animEffect>
                                  </p:childTnLst>
                                </p:cTn>
                              </p:par>
                              <p:par>
                                <p:cTn id="28" presetID="12" presetClass="entr" presetSubtype="4"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p:tgtEl>
                                          <p:spTgt spid="24"/>
                                        </p:tgtEl>
                                        <p:attrNameLst>
                                          <p:attrName>ppt_y</p:attrName>
                                        </p:attrNameLst>
                                      </p:cBhvr>
                                      <p:tavLst>
                                        <p:tav tm="0">
                                          <p:val>
                                            <p:strVal val="#ppt_y+#ppt_h*1.125000"/>
                                          </p:val>
                                        </p:tav>
                                        <p:tav tm="100000">
                                          <p:val>
                                            <p:strVal val="#ppt_y"/>
                                          </p:val>
                                        </p:tav>
                                      </p:tavLst>
                                    </p:anim>
                                    <p:animEffect transition="in" filter="wipe(up)">
                                      <p:cBhvr>
                                        <p:cTn id="31" dur="500"/>
                                        <p:tgtEl>
                                          <p:spTgt spid="24"/>
                                        </p:tgtEl>
                                      </p:cBhvr>
                                    </p:animEffect>
                                  </p:childTnLst>
                                </p:cTn>
                              </p:par>
                              <p:par>
                                <p:cTn id="32" presetID="12" presetClass="entr" presetSubtype="4"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p:tgtEl>
                                          <p:spTgt spid="25"/>
                                        </p:tgtEl>
                                        <p:attrNameLst>
                                          <p:attrName>ppt_y</p:attrName>
                                        </p:attrNameLst>
                                      </p:cBhvr>
                                      <p:tavLst>
                                        <p:tav tm="0">
                                          <p:val>
                                            <p:strVal val="#ppt_y+#ppt_h*1.125000"/>
                                          </p:val>
                                        </p:tav>
                                        <p:tav tm="100000">
                                          <p:val>
                                            <p:strVal val="#ppt_y"/>
                                          </p:val>
                                        </p:tav>
                                      </p:tavLst>
                                    </p:anim>
                                    <p:animEffect transition="in" filter="wipe(up)">
                                      <p:cBhvr>
                                        <p:cTn id="35" dur="500"/>
                                        <p:tgtEl>
                                          <p:spTgt spid="25"/>
                                        </p:tgtEl>
                                      </p:cBhvr>
                                    </p:animEffect>
                                  </p:childTnLst>
                                </p:cTn>
                              </p:par>
                              <p:par>
                                <p:cTn id="36" presetID="12" presetClass="entr" presetSubtype="4"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p:tgtEl>
                                          <p:spTgt spid="29"/>
                                        </p:tgtEl>
                                        <p:attrNameLst>
                                          <p:attrName>ppt_y</p:attrName>
                                        </p:attrNameLst>
                                      </p:cBhvr>
                                      <p:tavLst>
                                        <p:tav tm="0">
                                          <p:val>
                                            <p:strVal val="#ppt_y+#ppt_h*1.125000"/>
                                          </p:val>
                                        </p:tav>
                                        <p:tav tm="100000">
                                          <p:val>
                                            <p:strVal val="#ppt_y"/>
                                          </p:val>
                                        </p:tav>
                                      </p:tavLst>
                                    </p:anim>
                                    <p:animEffect transition="in" filter="wipe(up)">
                                      <p:cBhvr>
                                        <p:cTn id="39" dur="500"/>
                                        <p:tgtEl>
                                          <p:spTgt spid="29"/>
                                        </p:tgtEl>
                                      </p:cBhvr>
                                    </p:animEffect>
                                  </p:childTnLst>
                                </p:cTn>
                              </p:par>
                            </p:childTnLst>
                          </p:cTn>
                        </p:par>
                        <p:par>
                          <p:cTn id="40" fill="hold">
                            <p:stCondLst>
                              <p:cond delay="1400"/>
                            </p:stCondLst>
                            <p:childTnLst>
                              <p:par>
                                <p:cTn id="41" presetID="12" presetClass="entr" presetSubtype="2"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p:tgtEl>
                                          <p:spTgt spid="32"/>
                                        </p:tgtEl>
                                        <p:attrNameLst>
                                          <p:attrName>ppt_x</p:attrName>
                                        </p:attrNameLst>
                                      </p:cBhvr>
                                      <p:tavLst>
                                        <p:tav tm="0">
                                          <p:val>
                                            <p:strVal val="#ppt_x+#ppt_w*1.125000"/>
                                          </p:val>
                                        </p:tav>
                                        <p:tav tm="100000">
                                          <p:val>
                                            <p:strVal val="#ppt_x"/>
                                          </p:val>
                                        </p:tav>
                                      </p:tavLst>
                                    </p:anim>
                                    <p:animEffect transition="in" filter="wipe(left)">
                                      <p:cBhvr>
                                        <p:cTn id="4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 grpId="0"/>
      <p:bldP spid="17"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5358" y="265212"/>
            <a:ext cx="4274634" cy="414386"/>
            <a:chOff x="225358" y="265212"/>
            <a:chExt cx="4274634" cy="414386"/>
          </a:xfrm>
        </p:grpSpPr>
        <p:sp>
          <p:nvSpPr>
            <p:cNvPr id="4" name="TextBox 5"/>
            <p:cNvSpPr txBox="1"/>
            <p:nvPr/>
          </p:nvSpPr>
          <p:spPr>
            <a:xfrm>
              <a:off x="2927483" y="365458"/>
              <a:ext cx="1572509" cy="253916"/>
            </a:xfrm>
            <a:prstGeom prst="rect">
              <a:avLst/>
            </a:prstGeom>
            <a:noFill/>
          </p:spPr>
          <p:txBody>
            <a:bodyPr wrap="square" rtlCol="0">
              <a:spAutoFit/>
            </a:bodyPr>
            <a:lstStyle/>
            <a:p>
              <a:r>
                <a:rPr lang="en-US" altLang="zh-CN" sz="1050" b="1" dirty="0">
                  <a:solidFill>
                    <a:schemeClr val="tx1">
                      <a:lumMod val="75000"/>
                      <a:lumOff val="25000"/>
                    </a:schemeClr>
                  </a:solidFill>
                </a:rPr>
                <a:t>Decoding</a:t>
              </a:r>
              <a:endParaRPr lang="zh-CN" altLang="en-US" sz="1050" b="1" dirty="0">
                <a:solidFill>
                  <a:schemeClr val="tx1">
                    <a:lumMod val="75000"/>
                    <a:lumOff val="25000"/>
                  </a:schemeClr>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6" name="文本框 5"/>
            <p:cNvSpPr txBox="1"/>
            <p:nvPr/>
          </p:nvSpPr>
          <p:spPr>
            <a:xfrm>
              <a:off x="611560" y="273215"/>
              <a:ext cx="2592288" cy="369332"/>
            </a:xfrm>
            <a:prstGeom prst="rect">
              <a:avLst/>
            </a:prstGeom>
            <a:noFill/>
          </p:spPr>
          <p:txBody>
            <a:bodyPr wrap="square" rtlCol="0">
              <a:spAutoFit/>
            </a:bodyPr>
            <a:lstStyle/>
            <a:p>
              <a:r>
                <a:rPr lang="en-US" altLang="zh-CN" dirty="0"/>
                <a:t>Hidden Markov Models</a:t>
              </a:r>
              <a:endParaRPr lang="zh-CN" altLang="en-US" dirty="0"/>
            </a:p>
          </p:txBody>
        </p:sp>
      </p:grpSp>
      <p:sp>
        <p:nvSpPr>
          <p:cNvPr id="7" name="椭圆 6"/>
          <p:cNvSpPr/>
          <p:nvPr/>
        </p:nvSpPr>
        <p:spPr>
          <a:xfrm>
            <a:off x="7619542" y="337220"/>
            <a:ext cx="310890" cy="31089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52869" y="347017"/>
            <a:ext cx="310890" cy="31089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后退或前一项 8">
            <a:hlinkClick r:id="" action="ppaction://hlinkshowjump?jump=previousslide" highlightClick="1"/>
          </p:cNvPr>
          <p:cNvSpPr/>
          <p:nvPr/>
        </p:nvSpPr>
        <p:spPr>
          <a:xfrm>
            <a:off x="7664318" y="410575"/>
            <a:ext cx="163682" cy="163682"/>
          </a:xfrm>
          <a:prstGeom prst="actionButtonBackPreviou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第一张 1044">
            <a:hlinkClick r:id="" action="ppaction://hlinkshowjump?jump=firstslide" highlightClick="1"/>
          </p:cNvPr>
          <p:cNvSpPr/>
          <p:nvPr/>
        </p:nvSpPr>
        <p:spPr>
          <a:xfrm>
            <a:off x="8100302" y="394450"/>
            <a:ext cx="216024" cy="216024"/>
          </a:xfrm>
          <a:prstGeom prst="actionButtonHom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弦形 10"/>
          <p:cNvSpPr/>
          <p:nvPr/>
        </p:nvSpPr>
        <p:spPr>
          <a:xfrm rot="1316491">
            <a:off x="8493150" y="2250721"/>
            <a:ext cx="1213559" cy="1213559"/>
          </a:xfrm>
          <a:prstGeom prst="chord">
            <a:avLst>
              <a:gd name="adj1" fmla="val 3786602"/>
              <a:gd name="adj2" fmla="val 15171629"/>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5305772"/>
            <a:ext cx="9144000" cy="409228"/>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5"/>
          <p:cNvSpPr txBox="1"/>
          <p:nvPr/>
        </p:nvSpPr>
        <p:spPr>
          <a:xfrm>
            <a:off x="675542" y="769268"/>
            <a:ext cx="3392401"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Discover hidden state sequence</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sp>
        <p:nvSpPr>
          <p:cNvPr id="14" name="TextBox 46"/>
          <p:cNvSpPr txBox="1"/>
          <p:nvPr/>
        </p:nvSpPr>
        <p:spPr>
          <a:xfrm>
            <a:off x="697482" y="1187381"/>
            <a:ext cx="6344729" cy="276999"/>
          </a:xfrm>
          <a:prstGeom prst="rect">
            <a:avLst/>
          </a:prstGeom>
          <a:noFill/>
        </p:spPr>
        <p:txBody>
          <a:bodyPr wrap="square" rtlCol="0">
            <a:spAutoFit/>
          </a:bodyPr>
          <a:lstStyle/>
          <a:p>
            <a:r>
              <a:rPr lang="en-US" altLang="zh-CN" sz="1200" dirty="0">
                <a:solidFill>
                  <a:schemeClr val="tx1">
                    <a:lumMod val="50000"/>
                    <a:lumOff val="50000"/>
                  </a:schemeClr>
                </a:solidFill>
              </a:rPr>
              <a:t>the probability of the most probable state path for the partial observation sequence:</a:t>
            </a:r>
            <a:endParaRPr lang="zh-CN" altLang="en-US" sz="1200" dirty="0">
              <a:solidFill>
                <a:schemeClr val="tx1">
                  <a:lumMod val="50000"/>
                  <a:lumOff val="50000"/>
                </a:schemeClr>
              </a:solidFill>
            </a:endParaRPr>
          </a:p>
        </p:txBody>
      </p:sp>
      <p:cxnSp>
        <p:nvCxnSpPr>
          <p:cNvPr id="15" name="直接连接符 14"/>
          <p:cNvCxnSpPr/>
          <p:nvPr/>
        </p:nvCxnSpPr>
        <p:spPr>
          <a:xfrm flipV="1">
            <a:off x="719110" y="1127157"/>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燕尾形 1041"/>
          <p:cNvSpPr/>
          <p:nvPr/>
        </p:nvSpPr>
        <p:spPr>
          <a:xfrm>
            <a:off x="8815673" y="2699195"/>
            <a:ext cx="172629" cy="288032"/>
          </a:xfrm>
          <a:prstGeom prst="chevron">
            <a:avLst>
              <a:gd name="adj" fmla="val 75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2" name="文本框 1"/>
              <p:cNvSpPr txBox="1"/>
              <p:nvPr/>
            </p:nvSpPr>
            <p:spPr>
              <a:xfrm>
                <a:off x="779708" y="1574716"/>
                <a:ext cx="4097917" cy="308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smtClean="0">
                              <a:latin typeface="Cambria Math" panose="02040503050406030204" pitchFamily="18" charset="0"/>
                            </a:rPr>
                            <m:t>𝛿</m:t>
                          </m:r>
                        </m:e>
                        <m:sub>
                          <m:r>
                            <a:rPr lang="en-US" altLang="zh-CN" sz="1400" i="1">
                              <a:latin typeface="Cambria Math" panose="02040503050406030204" pitchFamily="18" charset="0"/>
                            </a:rPr>
                            <m:t>𝑡</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𝑖</m:t>
                          </m:r>
                        </m:e>
                      </m:d>
                      <m:r>
                        <a:rPr lang="en-US" altLang="zh-CN" sz="1400" i="1">
                          <a:latin typeface="Cambria Math" panose="02040503050406030204" pitchFamily="18" charset="0"/>
                        </a:rPr>
                        <m:t>=</m:t>
                      </m:r>
                      <m:func>
                        <m:funcPr>
                          <m:ctrlPr>
                            <a:rPr lang="en-US" altLang="zh-CN" sz="1400" i="1" smtClean="0">
                              <a:latin typeface="Cambria Math" panose="02040503050406030204" pitchFamily="18" charset="0"/>
                            </a:rPr>
                          </m:ctrlPr>
                        </m:funcPr>
                        <m:fName>
                          <m:limLow>
                            <m:limLowPr>
                              <m:ctrlPr>
                                <a:rPr lang="en-US" altLang="zh-CN" sz="1400" i="1" smtClean="0">
                                  <a:latin typeface="Cambria Math" panose="02040503050406030204" pitchFamily="18" charset="0"/>
                                </a:rPr>
                              </m:ctrlPr>
                            </m:limLowPr>
                            <m:e>
                              <m:r>
                                <m:rPr>
                                  <m:sty m:val="p"/>
                                </m:rPr>
                                <a:rPr lang="en-US" altLang="zh-CN" sz="1400" i="0" smtClean="0">
                                  <a:latin typeface="Cambria Math" panose="02040503050406030204" pitchFamily="18" charset="0"/>
                                </a:rPr>
                                <m:t>max</m:t>
                              </m:r>
                            </m:e>
                            <m:lim>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sub>
                              </m:sSub>
                            </m:lim>
                          </m:limLow>
                        </m:fName>
                        <m:e>
                          <m:r>
                            <a:rPr lang="en-US" altLang="zh-CN" sz="1400" i="1">
                              <a:latin typeface="Cambria Math" panose="02040503050406030204" pitchFamily="18" charset="0"/>
                            </a:rPr>
                            <m:t>𝑃</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2</m:t>
                              </m:r>
                            </m:sub>
                          </m:sSub>
                          <m:r>
                            <a:rPr lang="en-US" altLang="zh-CN" sz="1400" i="1" smtClean="0">
                              <a:latin typeface="Cambria Math" panose="02040503050406030204" pitchFamily="18" charset="0"/>
                            </a:rPr>
                            <m:t>⋯</m:t>
                          </m:r>
                          <m:r>
                            <a:rPr lang="en-US" altLang="zh-CN" sz="1400" b="0" i="1" smtClean="0">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𝑡</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m:t>
                          </m:r>
                          <m:r>
                            <a:rPr lang="en-US" altLang="zh-CN" sz="1400" i="1" smtClean="0">
                              <a:latin typeface="Cambria Math" panose="02040503050406030204" pitchFamily="18" charset="0"/>
                            </a:rPr>
                            <m:t>⋯</m:t>
                          </m:r>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𝑡</m:t>
                              </m:r>
                            </m:sub>
                          </m:sSub>
                          <m:r>
                            <a:rPr lang="en-US" altLang="zh-CN" sz="1400" i="1">
                              <a:latin typeface="Cambria Math" panose="02040503050406030204" pitchFamily="18" charset="0"/>
                            </a:rPr>
                            <m:t>|</m:t>
                          </m:r>
                          <m:r>
                            <a:rPr lang="en-US" altLang="zh-CN" sz="1400" i="1" smtClean="0">
                              <a:latin typeface="Cambria Math" panose="02040503050406030204" pitchFamily="18" charset="0"/>
                            </a:rPr>
                            <m:t>𝜆</m:t>
                          </m:r>
                          <m:r>
                            <a:rPr lang="en-US" altLang="zh-CN" sz="1400" i="1">
                              <a:latin typeface="Cambria Math" panose="02040503050406030204" pitchFamily="18" charset="0"/>
                            </a:rPr>
                            <m:t>)</m:t>
                          </m:r>
                        </m:e>
                      </m:func>
                    </m:oMath>
                  </m:oMathPara>
                </a14:m>
                <a:endParaRPr lang="zh-CN" altLang="en-US" sz="1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779708" y="1574716"/>
                <a:ext cx="4097917" cy="308482"/>
              </a:xfrm>
              <a:prstGeom prst="rect">
                <a:avLst/>
              </a:prstGeom>
              <a:blipFill>
                <a:blip r:embed="rId4"/>
                <a:stretch>
                  <a:fillRect b="-13725"/>
                </a:stretch>
              </a:blipFill>
            </p:spPr>
            <p:txBody>
              <a:bodyPr/>
              <a:lstStyle/>
              <a:p>
                <a:r>
                  <a:rPr lang="zh-CN" altLang="en-US">
                    <a:noFill/>
                  </a:rPr>
                  <a:t> </a:t>
                </a:r>
              </a:p>
            </p:txBody>
          </p:sp>
        </mc:Fallback>
      </mc:AlternateContent>
      <p:sp>
        <p:nvSpPr>
          <p:cNvPr id="17" name="TextBox 46"/>
          <p:cNvSpPr txBox="1"/>
          <p:nvPr/>
        </p:nvSpPr>
        <p:spPr>
          <a:xfrm>
            <a:off x="687594" y="2004437"/>
            <a:ext cx="4532478" cy="276999"/>
          </a:xfrm>
          <a:prstGeom prst="rect">
            <a:avLst/>
          </a:prstGeom>
          <a:noFill/>
        </p:spPr>
        <p:txBody>
          <a:bodyPr wrap="square" rtlCol="0">
            <a:spAutoFit/>
          </a:bodyPr>
          <a:lstStyle/>
          <a:p>
            <a:r>
              <a:rPr lang="en-US" altLang="zh-CN" sz="1200" dirty="0">
                <a:solidFill>
                  <a:schemeClr val="tx1">
                    <a:lumMod val="50000"/>
                    <a:lumOff val="50000"/>
                  </a:schemeClr>
                </a:solidFill>
              </a:rPr>
              <a:t> Viterbi algorithm is as follows:</a:t>
            </a:r>
            <a:endParaRPr lang="zh-CN" altLang="en-US" sz="1200" dirty="0">
              <a:solidFill>
                <a:schemeClr val="tx1">
                  <a:lumMod val="50000"/>
                  <a:lumOff val="50000"/>
                </a:schemeClr>
              </a:solidFill>
            </a:endParaRPr>
          </a:p>
        </p:txBody>
      </p:sp>
      <p:grpSp>
        <p:nvGrpSpPr>
          <p:cNvPr id="18" name="组合 17"/>
          <p:cNvGrpSpPr/>
          <p:nvPr/>
        </p:nvGrpSpPr>
        <p:grpSpPr>
          <a:xfrm>
            <a:off x="831955" y="2434273"/>
            <a:ext cx="3865329" cy="217985"/>
            <a:chOff x="754523" y="2353444"/>
            <a:chExt cx="3865329" cy="217985"/>
          </a:xfrm>
        </p:grpSpPr>
        <p:sp>
          <p:nvSpPr>
            <p:cNvPr id="19" name="椭圆 18"/>
            <p:cNvSpPr/>
            <p:nvPr/>
          </p:nvSpPr>
          <p:spPr>
            <a:xfrm>
              <a:off x="754523" y="2353444"/>
              <a:ext cx="217985" cy="217985"/>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3">
                      <a:lumMod val="50000"/>
                    </a:schemeClr>
                  </a:solidFill>
                </a:rPr>
                <a:t>1</a:t>
              </a:r>
              <a:endParaRPr lang="zh-CN" altLang="en-US" dirty="0">
                <a:solidFill>
                  <a:schemeClr val="accent3">
                    <a:lumMod val="50000"/>
                  </a:schemeClr>
                </a:solidFill>
              </a:endParaRPr>
            </a:p>
          </p:txBody>
        </p:sp>
        <mc:AlternateContent xmlns:mc="http://schemas.openxmlformats.org/markup-compatibility/2006" xmlns:a14="http://schemas.microsoft.com/office/drawing/2010/main">
          <mc:Choice Requires="a14">
            <p:sp>
              <p:nvSpPr>
                <p:cNvPr id="20" name="文本框 19"/>
                <p:cNvSpPr txBox="1"/>
                <p:nvPr/>
              </p:nvSpPr>
              <p:spPr>
                <a:xfrm>
                  <a:off x="1158135" y="2353444"/>
                  <a:ext cx="346171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smtClean="0">
                                <a:latin typeface="Cambria Math" panose="02040503050406030204" pitchFamily="18" charset="0"/>
                              </a:rPr>
                              <m:t>𝛿</m:t>
                            </m:r>
                          </m:e>
                          <m:sub>
                            <m:r>
                              <a:rPr lang="en-US" altLang="zh-CN" sz="1400" i="1">
                                <a:latin typeface="Cambria Math" panose="02040503050406030204" pitchFamily="18" charset="0"/>
                              </a:rPr>
                              <m:t>1</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𝑖</m:t>
                            </m:r>
                          </m:e>
                        </m:d>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smtClean="0">
                                <a:latin typeface="Cambria Math" panose="02040503050406030204" pitchFamily="18" charset="0"/>
                              </a:rPr>
                              <m:t>𝜋</m:t>
                            </m:r>
                          </m:e>
                          <m:sub>
                            <m:r>
                              <a:rPr lang="en-US" altLang="zh-CN" sz="1400" i="1">
                                <a:latin typeface="Cambria Math" panose="02040503050406030204" pitchFamily="18" charset="0"/>
                              </a:rPr>
                              <m:t>𝑖</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𝑖</m:t>
                            </m:r>
                          </m:sub>
                        </m:sSub>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1</m:t>
                                </m:r>
                              </m:sub>
                            </m:sSub>
                          </m:e>
                        </m:d>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 </m:t>
                            </m:r>
                            <m:r>
                              <a:rPr lang="en-US" altLang="zh-CN" sz="1400" i="1" smtClean="0">
                                <a:latin typeface="Cambria Math" panose="02040503050406030204" pitchFamily="18" charset="0"/>
                              </a:rPr>
                              <m:t>𝜓</m:t>
                            </m:r>
                          </m:e>
                          <m:sub>
                            <m:r>
                              <a:rPr lang="en-US" altLang="zh-CN" sz="1400" i="1">
                                <a:latin typeface="Cambria Math" panose="02040503050406030204" pitchFamily="18" charset="0"/>
                              </a:rPr>
                              <m:t>1</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𝑖</m:t>
                            </m:r>
                          </m:e>
                        </m:d>
                        <m:r>
                          <a:rPr lang="en-US" altLang="zh-CN" sz="1400" i="1">
                            <a:latin typeface="Cambria Math" panose="02040503050406030204" pitchFamily="18" charset="0"/>
                          </a:rPr>
                          <m:t>= </m:t>
                        </m:r>
                        <m:r>
                          <a:rPr lang="en-US" altLang="zh-CN" sz="1400" i="1">
                            <a:latin typeface="Cambria Math" panose="02040503050406030204" pitchFamily="18" charset="0"/>
                          </a:rPr>
                          <m:t>0</m:t>
                        </m:r>
                        <m:r>
                          <a:rPr lang="en-US" altLang="zh-CN" sz="1400" b="0" i="1" smtClean="0">
                            <a:latin typeface="Cambria Math" panose="02040503050406030204" pitchFamily="18" charset="0"/>
                          </a:rPr>
                          <m:t>,  </m:t>
                        </m:r>
                        <m:r>
                          <a:rPr lang="en-US" altLang="zh-CN" sz="1400" i="1">
                            <a:latin typeface="Cambria Math" panose="02040503050406030204" pitchFamily="18" charset="0"/>
                          </a:rPr>
                          <m:t>1</m:t>
                        </m:r>
                        <m:r>
                          <a:rPr lang="en-US" altLang="zh-CN" sz="1400" i="1">
                            <a:latin typeface="Cambria Math" panose="02040503050406030204" pitchFamily="18" charset="0"/>
                          </a:rPr>
                          <m:t>≤ </m:t>
                        </m:r>
                        <m:r>
                          <a:rPr lang="en-US" altLang="zh-CN" sz="1400" i="1">
                            <a:latin typeface="Cambria Math" panose="02040503050406030204" pitchFamily="18" charset="0"/>
                          </a:rPr>
                          <m:t>𝑖</m:t>
                        </m:r>
                        <m:r>
                          <a:rPr lang="en-US" altLang="zh-CN" sz="1400" i="1">
                            <a:latin typeface="Cambria Math" panose="02040503050406030204" pitchFamily="18" charset="0"/>
                          </a:rPr>
                          <m:t>≤ </m:t>
                        </m:r>
                        <m:r>
                          <a:rPr lang="en-US" altLang="zh-CN" sz="1400" i="1">
                            <a:latin typeface="Cambria Math" panose="02040503050406030204" pitchFamily="18" charset="0"/>
                          </a:rPr>
                          <m:t>𝑁</m:t>
                        </m:r>
                        <m:r>
                          <a:rPr lang="en-US" altLang="zh-CN" sz="1400" b="0" i="1" smtClean="0">
                            <a:latin typeface="Cambria Math" panose="02040503050406030204" pitchFamily="18" charset="0"/>
                          </a:rPr>
                          <m:t>.</m:t>
                        </m:r>
                      </m:oMath>
                    </m:oMathPara>
                  </a14:m>
                  <a:endParaRPr lang="zh-CN" altLang="en-US" sz="14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1158135" y="2353444"/>
                  <a:ext cx="3461717" cy="215444"/>
                </a:xfrm>
                <a:prstGeom prst="rect">
                  <a:avLst/>
                </a:prstGeom>
                <a:blipFill>
                  <a:blip r:embed="rId5"/>
                  <a:stretch>
                    <a:fillRect l="-880" b="-30556"/>
                  </a:stretch>
                </a:blipFill>
              </p:spPr>
              <p:txBody>
                <a:bodyPr/>
                <a:lstStyle/>
                <a:p>
                  <a:r>
                    <a:rPr lang="zh-CN" altLang="en-US">
                      <a:noFill/>
                    </a:rPr>
                    <a:t> </a:t>
                  </a:r>
                </a:p>
              </p:txBody>
            </p:sp>
          </mc:Fallback>
        </mc:AlternateContent>
      </p:grpSp>
      <p:grpSp>
        <p:nvGrpSpPr>
          <p:cNvPr id="21" name="组合 20"/>
          <p:cNvGrpSpPr/>
          <p:nvPr/>
        </p:nvGrpSpPr>
        <p:grpSpPr>
          <a:xfrm>
            <a:off x="826408" y="3108865"/>
            <a:ext cx="4734861" cy="297261"/>
            <a:chOff x="754523" y="2353444"/>
            <a:chExt cx="4734861" cy="297261"/>
          </a:xfrm>
        </p:grpSpPr>
        <p:sp>
          <p:nvSpPr>
            <p:cNvPr id="22" name="椭圆 21"/>
            <p:cNvSpPr/>
            <p:nvPr/>
          </p:nvSpPr>
          <p:spPr>
            <a:xfrm>
              <a:off x="754523" y="2353444"/>
              <a:ext cx="217985" cy="217985"/>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3">
                      <a:lumMod val="50000"/>
                    </a:schemeClr>
                  </a:solidFill>
                </a:rPr>
                <a:t>2</a:t>
              </a:r>
              <a:endParaRPr lang="zh-CN" altLang="en-US" dirty="0">
                <a:solidFill>
                  <a:schemeClr val="accent3">
                    <a:lumMod val="50000"/>
                  </a:schemeClr>
                </a:solidFill>
              </a:endParaRPr>
            </a:p>
          </p:txBody>
        </p:sp>
        <mc:AlternateContent xmlns:mc="http://schemas.openxmlformats.org/markup-compatibility/2006" xmlns:a14="http://schemas.microsoft.com/office/drawing/2010/main">
          <mc:Choice Requires="a14">
            <p:sp>
              <p:nvSpPr>
                <p:cNvPr id="23" name="文本框 22"/>
                <p:cNvSpPr txBox="1"/>
                <p:nvPr/>
              </p:nvSpPr>
              <p:spPr>
                <a:xfrm>
                  <a:off x="1158135" y="2353444"/>
                  <a:ext cx="4331249" cy="2972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smtClean="0">
                                <a:latin typeface="Cambria Math" panose="02040503050406030204" pitchFamily="18" charset="0"/>
                              </a:rPr>
                              <m:t>𝛿</m:t>
                            </m:r>
                          </m:e>
                          <m:sub>
                            <m:r>
                              <a:rPr lang="en-US" altLang="zh-CN" sz="1400" i="1">
                                <a:latin typeface="Cambria Math" panose="02040503050406030204" pitchFamily="18" charset="0"/>
                              </a:rPr>
                              <m:t>𝑡</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𝑗</m:t>
                            </m:r>
                          </m:e>
                        </m:d>
                        <m:r>
                          <a:rPr lang="en-US" altLang="zh-CN" sz="1400" i="1">
                            <a:latin typeface="Cambria Math" panose="02040503050406030204" pitchFamily="18" charset="0"/>
                          </a:rPr>
                          <m:t>=</m:t>
                        </m:r>
                        <m:r>
                          <a:rPr lang="en-US" altLang="zh-CN" sz="1400" b="0" i="1" smtClean="0">
                            <a:latin typeface="Cambria Math" panose="02040503050406030204" pitchFamily="18" charset="0"/>
                          </a:rPr>
                          <m:t> </m:t>
                        </m:r>
                        <m:func>
                          <m:funcPr>
                            <m:ctrlPr>
                              <a:rPr lang="en-US" altLang="zh-CN" sz="1400" b="0" i="1" smtClean="0">
                                <a:latin typeface="Cambria Math" panose="02040503050406030204" pitchFamily="18" charset="0"/>
                              </a:rPr>
                            </m:ctrlPr>
                          </m:funcPr>
                          <m:fName>
                            <m:limLow>
                              <m:limLowPr>
                                <m:ctrlPr>
                                  <a:rPr lang="en-US" altLang="zh-CN" sz="1400" b="0" i="1" smtClean="0">
                                    <a:latin typeface="Cambria Math" panose="02040503050406030204" pitchFamily="18" charset="0"/>
                                  </a:rPr>
                                </m:ctrlPr>
                              </m:limLowPr>
                              <m:e>
                                <m:r>
                                  <m:rPr>
                                    <m:sty m:val="p"/>
                                  </m:rPr>
                                  <a:rPr lang="en-US" altLang="zh-CN" sz="1400" b="0" i="0" smtClean="0">
                                    <a:latin typeface="Cambria Math" panose="02040503050406030204" pitchFamily="18" charset="0"/>
                                  </a:rPr>
                                  <m:t>max</m:t>
                                </m:r>
                              </m:e>
                              <m:lim>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𝑁</m:t>
                                </m:r>
                              </m:lim>
                            </m:limLow>
                          </m:fName>
                          <m:e>
                            <m:d>
                              <m:dPr>
                                <m:begChr m:val="["/>
                                <m:endChr m:val="]"/>
                                <m:ctrlPr>
                                  <a:rPr lang="en-US" altLang="zh-CN" sz="1400" i="1" smtClean="0">
                                    <a:latin typeface="Cambria Math" panose="02040503050406030204" pitchFamily="18" charset="0"/>
                                  </a:rPr>
                                </m:ctrlPr>
                              </m:dPr>
                              <m:e>
                                <m:sSub>
                                  <m:sSubPr>
                                    <m:ctrlPr>
                                      <a:rPr lang="en-US" altLang="zh-CN" sz="1400" i="1" smtClean="0">
                                        <a:latin typeface="Cambria Math" panose="02040503050406030204" pitchFamily="18" charset="0"/>
                                      </a:rPr>
                                    </m:ctrlPr>
                                  </m:sSubPr>
                                  <m:e>
                                    <m:r>
                                      <a:rPr lang="en-US" altLang="zh-CN" sz="1400" i="1" smtClean="0">
                                        <a:latin typeface="Cambria Math" panose="02040503050406030204" pitchFamily="18" charset="0"/>
                                      </a:rPr>
                                      <m:t>𝛿</m:t>
                                    </m:r>
                                  </m:e>
                                  <m:sub>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1</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𝑖</m:t>
                                    </m:r>
                                  </m:e>
                                </m:d>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𝑖𝑗</m:t>
                                    </m:r>
                                  </m:sub>
                                </m:sSub>
                              </m:e>
                            </m:d>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𝑗</m:t>
                                </m:r>
                              </m:sub>
                            </m:sSub>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𝑜</m:t>
                                    </m:r>
                                  </m:e>
                                  <m:sub>
                                    <m:r>
                                      <a:rPr lang="en-US" altLang="zh-CN" sz="1400" i="1">
                                        <a:latin typeface="Cambria Math" panose="02040503050406030204" pitchFamily="18" charset="0"/>
                                      </a:rPr>
                                      <m:t>𝑡</m:t>
                                    </m:r>
                                  </m:sub>
                                </m:sSub>
                              </m:e>
                            </m:d>
                            <m:r>
                              <a:rPr lang="en-US" altLang="zh-CN" sz="1400" i="1">
                                <a:latin typeface="Cambria Math" panose="02040503050406030204" pitchFamily="18" charset="0"/>
                              </a:rPr>
                              <m:t>, </m:t>
                            </m:r>
                            <m:r>
                              <a:rPr lang="en-US" altLang="zh-CN" sz="1400" i="1">
                                <a:latin typeface="Cambria Math" panose="02040503050406030204" pitchFamily="18" charset="0"/>
                              </a:rPr>
                              <m:t>2</m:t>
                            </m:r>
                            <m:r>
                              <a:rPr lang="en-US" altLang="zh-CN" sz="1400" i="1" smtClean="0">
                                <a:latin typeface="Cambria Math" panose="02040503050406030204" pitchFamily="18" charset="0"/>
                              </a:rPr>
                              <m:t>≤</m:t>
                            </m:r>
                            <m:r>
                              <a:rPr lang="en-US" altLang="zh-CN" sz="1400" i="1">
                                <a:latin typeface="Cambria Math" panose="02040503050406030204" pitchFamily="18" charset="0"/>
                              </a:rPr>
                              <m:t> </m:t>
                            </m:r>
                            <m:r>
                              <a:rPr lang="en-US" altLang="zh-CN" sz="1400" i="1">
                                <a:latin typeface="Cambria Math" panose="02040503050406030204" pitchFamily="18" charset="0"/>
                              </a:rPr>
                              <m:t>𝑡</m:t>
                            </m:r>
                            <m:r>
                              <a:rPr lang="en-US" altLang="zh-CN" sz="1400" i="1" smtClean="0">
                                <a:latin typeface="Cambria Math" panose="02040503050406030204" pitchFamily="18" charset="0"/>
                              </a:rPr>
                              <m:t>≤</m:t>
                            </m:r>
                            <m:r>
                              <a:rPr lang="en-US" altLang="zh-CN" sz="1400" i="1">
                                <a:latin typeface="Cambria Math" panose="02040503050406030204" pitchFamily="18" charset="0"/>
                              </a:rPr>
                              <m:t> </m:t>
                            </m:r>
                            <m:r>
                              <a:rPr lang="en-US" altLang="zh-CN" sz="1400" i="1">
                                <a:latin typeface="Cambria Math" panose="02040503050406030204" pitchFamily="18" charset="0"/>
                              </a:rPr>
                              <m:t>𝑇</m:t>
                            </m:r>
                            <m:r>
                              <a:rPr lang="en-US" altLang="zh-CN" sz="1400" i="1">
                                <a:latin typeface="Cambria Math" panose="02040503050406030204" pitchFamily="18" charset="0"/>
                              </a:rPr>
                              <m:t>, </m:t>
                            </m:r>
                            <m:r>
                              <a:rPr lang="en-US" altLang="zh-CN" sz="1400" i="1">
                                <a:latin typeface="Cambria Math" panose="02040503050406030204" pitchFamily="18" charset="0"/>
                              </a:rPr>
                              <m:t>1</m:t>
                            </m:r>
                            <m:r>
                              <a:rPr lang="en-US" altLang="zh-CN" sz="1400" i="1" smtClean="0">
                                <a:latin typeface="Cambria Math" panose="02040503050406030204" pitchFamily="18" charset="0"/>
                              </a:rPr>
                              <m:t>≤</m:t>
                            </m:r>
                            <m:r>
                              <a:rPr lang="en-US" altLang="zh-CN" sz="1400" i="1">
                                <a:latin typeface="Cambria Math" panose="02040503050406030204" pitchFamily="18" charset="0"/>
                              </a:rPr>
                              <m:t> </m:t>
                            </m:r>
                            <m:r>
                              <a:rPr lang="en-US" altLang="zh-CN" sz="1400" i="1">
                                <a:latin typeface="Cambria Math" panose="02040503050406030204" pitchFamily="18" charset="0"/>
                              </a:rPr>
                              <m:t>𝑗</m:t>
                            </m:r>
                            <m:r>
                              <a:rPr lang="en-US" altLang="zh-CN" sz="1400" i="1" smtClean="0">
                                <a:latin typeface="Cambria Math" panose="02040503050406030204" pitchFamily="18" charset="0"/>
                              </a:rPr>
                              <m:t>≤</m:t>
                            </m:r>
                            <m:r>
                              <a:rPr lang="en-US" altLang="zh-CN" sz="1400" i="1">
                                <a:latin typeface="Cambria Math" panose="02040503050406030204" pitchFamily="18" charset="0"/>
                              </a:rPr>
                              <m:t> </m:t>
                            </m:r>
                            <m:r>
                              <a:rPr lang="en-US" altLang="zh-CN" sz="1400" i="1">
                                <a:latin typeface="Cambria Math" panose="02040503050406030204" pitchFamily="18" charset="0"/>
                              </a:rPr>
                              <m:t>𝑁</m:t>
                            </m:r>
                          </m:e>
                        </m:func>
                      </m:oMath>
                    </m:oMathPara>
                  </a14:m>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1158135" y="2353444"/>
                  <a:ext cx="4331249" cy="297261"/>
                </a:xfrm>
                <a:prstGeom prst="rect">
                  <a:avLst/>
                </a:prstGeom>
                <a:blipFill>
                  <a:blip r:embed="rId6"/>
                  <a:stretch>
                    <a:fillRect t="-16327" r="-845" b="-12245"/>
                  </a:stretch>
                </a:blipFill>
              </p:spPr>
              <p:txBody>
                <a:bodyPr/>
                <a:lstStyle/>
                <a:p>
                  <a:r>
                    <a:rPr lang="zh-CN" altLang="en-US">
                      <a:noFill/>
                    </a:rPr>
                    <a:t> </a:t>
                  </a:r>
                </a:p>
              </p:txBody>
            </p:sp>
          </mc:Fallback>
        </mc:AlternateContent>
      </p:grpSp>
      <p:grpSp>
        <p:nvGrpSpPr>
          <p:cNvPr id="24" name="组合 23"/>
          <p:cNvGrpSpPr/>
          <p:nvPr/>
        </p:nvGrpSpPr>
        <p:grpSpPr>
          <a:xfrm>
            <a:off x="827978" y="4051893"/>
            <a:ext cx="1907657" cy="294824"/>
            <a:chOff x="754523" y="2353444"/>
            <a:chExt cx="1645837" cy="294824"/>
          </a:xfrm>
        </p:grpSpPr>
        <p:sp>
          <p:nvSpPr>
            <p:cNvPr id="25" name="椭圆 24"/>
            <p:cNvSpPr/>
            <p:nvPr/>
          </p:nvSpPr>
          <p:spPr>
            <a:xfrm>
              <a:off x="754523" y="2353444"/>
              <a:ext cx="217985" cy="217985"/>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3">
                      <a:lumMod val="50000"/>
                    </a:schemeClr>
                  </a:solidFill>
                </a:rPr>
                <a:t>3</a:t>
              </a:r>
              <a:endParaRPr lang="zh-CN" altLang="en-US" dirty="0">
                <a:solidFill>
                  <a:schemeClr val="accent3">
                    <a:lumMod val="50000"/>
                  </a:schemeClr>
                </a:solidFill>
              </a:endParaRPr>
            </a:p>
          </p:txBody>
        </p:sp>
        <mc:AlternateContent xmlns:mc="http://schemas.openxmlformats.org/markup-compatibility/2006" xmlns:a14="http://schemas.microsoft.com/office/drawing/2010/main">
          <mc:Choice Requires="a14">
            <p:sp>
              <p:nvSpPr>
                <p:cNvPr id="26" name="文本框 25"/>
                <p:cNvSpPr txBox="1"/>
                <p:nvPr/>
              </p:nvSpPr>
              <p:spPr>
                <a:xfrm>
                  <a:off x="1126934" y="2353444"/>
                  <a:ext cx="1273426" cy="2948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rPr>
                            </m:ctrlPr>
                          </m:sSupPr>
                          <m:e>
                            <m:r>
                              <a:rPr lang="en-US" altLang="zh-CN" sz="1400" i="1">
                                <a:latin typeface="Cambria Math" panose="02040503050406030204" pitchFamily="18" charset="0"/>
                              </a:rPr>
                              <m:t>𝑃</m:t>
                            </m:r>
                          </m:e>
                          <m:sup>
                            <m:r>
                              <a:rPr lang="en-US" altLang="zh-CN" sz="1400" i="1">
                                <a:latin typeface="Cambria Math" panose="02040503050406030204" pitchFamily="18" charset="0"/>
                              </a:rPr>
                              <m:t>∗</m:t>
                            </m:r>
                          </m:sup>
                        </m:sSup>
                        <m:r>
                          <a:rPr lang="en-US" altLang="zh-CN" sz="1400" i="1">
                            <a:latin typeface="Cambria Math" panose="02040503050406030204" pitchFamily="18" charset="0"/>
                          </a:rPr>
                          <m:t>=</m:t>
                        </m:r>
                        <m:func>
                          <m:funcPr>
                            <m:ctrlPr>
                              <a:rPr lang="en-US" altLang="zh-CN" sz="1400" i="1" smtClean="0">
                                <a:latin typeface="Cambria Math" panose="02040503050406030204" pitchFamily="18" charset="0"/>
                              </a:rPr>
                            </m:ctrlPr>
                          </m:funcPr>
                          <m:fName>
                            <m:limLow>
                              <m:limLowPr>
                                <m:ctrlPr>
                                  <a:rPr lang="en-US" altLang="zh-CN" sz="1400" i="1" smtClean="0">
                                    <a:latin typeface="Cambria Math" panose="02040503050406030204" pitchFamily="18" charset="0"/>
                                  </a:rPr>
                                </m:ctrlPr>
                              </m:limLowPr>
                              <m:e>
                                <m:r>
                                  <m:rPr>
                                    <m:sty m:val="p"/>
                                  </m:rPr>
                                  <a:rPr lang="en-US" altLang="zh-CN" sz="1400" i="0" smtClean="0">
                                    <a:latin typeface="Cambria Math" panose="02040503050406030204" pitchFamily="18" charset="0"/>
                                  </a:rPr>
                                  <m:t>max</m:t>
                                </m:r>
                              </m:e>
                              <m:lim>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𝑁</m:t>
                                </m:r>
                              </m:lim>
                            </m:limLow>
                          </m:fName>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𝛿</m:t>
                                </m:r>
                              </m:e>
                              <m:sub>
                                <m:r>
                                  <a:rPr lang="en-US" altLang="zh-CN" sz="1400" b="0" i="1" smtClean="0">
                                    <a:latin typeface="Cambria Math" panose="02040503050406030204" pitchFamily="18" charset="0"/>
                                  </a:rPr>
                                  <m:t>𝑇</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e>
                        </m:func>
                      </m:oMath>
                    </m:oMathPara>
                  </a14:m>
                  <a:endParaRPr lang="zh-CN" altLang="en-US" sz="1400" dirty="0"/>
                </a:p>
              </p:txBody>
            </p:sp>
          </mc:Choice>
          <mc:Fallback xmlns="">
            <p:sp>
              <p:nvSpPr>
                <p:cNvPr id="26" name="文本框 25"/>
                <p:cNvSpPr txBox="1">
                  <a:spLocks noRot="1" noChangeAspect="1" noMove="1" noResize="1" noEditPoints="1" noAdjustHandles="1" noChangeArrowheads="1" noChangeShapeType="1" noTextEdit="1"/>
                </p:cNvSpPr>
                <p:nvPr/>
              </p:nvSpPr>
              <p:spPr>
                <a:xfrm>
                  <a:off x="1126934" y="2353444"/>
                  <a:ext cx="1273426" cy="294824"/>
                </a:xfrm>
                <a:prstGeom prst="rect">
                  <a:avLst/>
                </a:prstGeom>
                <a:blipFill>
                  <a:blip r:embed="rId7"/>
                  <a:stretch>
                    <a:fillRect t="-2083" b="-14583"/>
                  </a:stretch>
                </a:blipFill>
              </p:spPr>
              <p:txBody>
                <a:bodyPr/>
                <a:lstStyle/>
                <a:p>
                  <a:r>
                    <a:rPr lang="zh-CN" altLang="en-US">
                      <a:noFill/>
                    </a:rPr>
                    <a:t> </a:t>
                  </a:r>
                </a:p>
              </p:txBody>
            </p:sp>
          </mc:Fallback>
        </mc:AlternateContent>
      </p:grpSp>
      <p:pic>
        <p:nvPicPr>
          <p:cNvPr id="27" name="图片 26"/>
          <p:cNvPicPr>
            <a:picLocks noChangeAspect="1"/>
          </p:cNvPicPr>
          <p:nvPr/>
        </p:nvPicPr>
        <p:blipFill>
          <a:blip r:embed="rId8"/>
          <a:stretch>
            <a:fillRect/>
          </a:stretch>
        </p:blipFill>
        <p:spPr>
          <a:xfrm>
            <a:off x="5712924" y="2991032"/>
            <a:ext cx="2628148" cy="2192986"/>
          </a:xfrm>
          <a:prstGeom prst="rect">
            <a:avLst/>
          </a:prstGeom>
        </p:spPr>
      </p:pic>
      <mc:AlternateContent xmlns:mc="http://schemas.openxmlformats.org/markup-compatibility/2006" xmlns:a14="http://schemas.microsoft.com/office/drawing/2010/main">
        <mc:Choice Requires="a14">
          <p:sp>
            <p:nvSpPr>
              <p:cNvPr id="29" name="矩形 28"/>
              <p:cNvSpPr/>
              <p:nvPr/>
            </p:nvSpPr>
            <p:spPr>
              <a:xfrm>
                <a:off x="1300543" y="3505572"/>
                <a:ext cx="4279569" cy="413959"/>
              </a:xfrm>
              <a:prstGeom prst="rect">
                <a:avLst/>
              </a:prstGeom>
            </p:spPr>
            <p:txBody>
              <a:bodyPr wrap="none">
                <a:spAutoFit/>
              </a:bodyPr>
              <a:lstStyle/>
              <a:p>
                <a14:m>
                  <m:oMath xmlns:m="http://schemas.openxmlformats.org/officeDocument/2006/math">
                    <m:r>
                      <a:rPr lang="en-US" altLang="zh-CN" sz="1400" b="0" i="1" smtClean="0">
                        <a:latin typeface="Cambria Math" panose="02040503050406030204" pitchFamily="18" charset="0"/>
                      </a:rPr>
                      <m:t>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𝑗</m:t>
                        </m:r>
                      </m:e>
                    </m:d>
                    <m:r>
                      <a:rPr lang="en-US" altLang="zh-CN" sz="1400" b="0" i="1" smtClean="0">
                        <a:latin typeface="Cambria Math" panose="02040503050406030204" pitchFamily="18" charset="0"/>
                      </a:rPr>
                      <m:t>=</m:t>
                    </m:r>
                  </m:oMath>
                </a14:m>
                <a:r>
                  <a:rPr lang="zh-CN" altLang="en-US" sz="1400" dirty="0"/>
                  <a:t> </a:t>
                </a:r>
                <a14:m>
                  <m:oMath xmlns:m="http://schemas.openxmlformats.org/officeDocument/2006/math">
                    <m:func>
                      <m:funcPr>
                        <m:ctrlPr>
                          <a:rPr lang="en-US" altLang="zh-CN" sz="1400" i="1" dirty="0" smtClean="0">
                            <a:latin typeface="Cambria Math" panose="02040503050406030204" pitchFamily="18" charset="0"/>
                          </a:rPr>
                        </m:ctrlPr>
                      </m:funcPr>
                      <m:fName>
                        <m:r>
                          <a:rPr lang="en-US" altLang="zh-CN" sz="1400" b="0" i="1" dirty="0" smtClean="0">
                            <a:latin typeface="Cambria Math" panose="02040503050406030204" pitchFamily="18" charset="0"/>
                          </a:rPr>
                          <m:t>𝑎𝑟𝑔</m:t>
                        </m:r>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r>
                              <a:rPr lang="en-US" altLang="zh-CN" sz="1400" b="0" i="1" dirty="0" smtClean="0">
                                <a:latin typeface="Cambria Math" panose="02040503050406030204" pitchFamily="18" charset="0"/>
                              </a:rPr>
                              <m:t>1</m:t>
                            </m:r>
                            <m:r>
                              <a:rPr lang="en-US" altLang="zh-CN" sz="1400" b="0" i="1" dirty="0" smtClean="0">
                                <a:latin typeface="Cambria Math" panose="02040503050406030204" pitchFamily="18" charset="0"/>
                              </a:rPr>
                              <m:t>≤</m:t>
                            </m:r>
                            <m:r>
                              <a:rPr lang="en-US" altLang="zh-CN" sz="1400" b="0" i="1" dirty="0" smtClean="0">
                                <a:latin typeface="Cambria Math" panose="02040503050406030204" pitchFamily="18" charset="0"/>
                              </a:rPr>
                              <m:t>𝑗</m:t>
                            </m:r>
                            <m:r>
                              <a:rPr lang="en-US" altLang="zh-CN" sz="1400" b="0" i="1" dirty="0" smtClean="0">
                                <a:latin typeface="Cambria Math" panose="02040503050406030204" pitchFamily="18" charset="0"/>
                              </a:rPr>
                              <m:t>≤</m:t>
                            </m:r>
                            <m:r>
                              <a:rPr lang="en-US" altLang="zh-CN" sz="1400" b="0" i="1" dirty="0" smtClean="0">
                                <a:latin typeface="Cambria Math" panose="02040503050406030204" pitchFamily="18" charset="0"/>
                              </a:rPr>
                              <m:t>𝑁</m:t>
                            </m:r>
                          </m:lim>
                        </m:limLow>
                      </m:fName>
                      <m:e>
                        <m:d>
                          <m:dPr>
                            <m:begChr m:val="["/>
                            <m:endChr m:val="]"/>
                            <m:ctrlPr>
                              <a:rPr lang="en-US" altLang="zh-CN" sz="1400" i="1" dirty="0" smtClean="0">
                                <a:latin typeface="Cambria Math" panose="02040503050406030204" pitchFamily="18" charset="0"/>
                              </a:rPr>
                            </m:ctrlPr>
                          </m:dPr>
                          <m:e>
                            <m:sSub>
                              <m:sSubPr>
                                <m:ctrlPr>
                                  <a:rPr lang="en-US" altLang="zh-CN" sz="1400" i="1" dirty="0" smtClean="0">
                                    <a:latin typeface="Cambria Math" panose="02040503050406030204" pitchFamily="18" charset="0"/>
                                  </a:rPr>
                                </m:ctrlPr>
                              </m:sSubPr>
                              <m:e>
                                <m:r>
                                  <a:rPr lang="en-US" altLang="zh-CN" sz="1400" i="1" dirty="0" smtClean="0">
                                    <a:latin typeface="Cambria Math" panose="02040503050406030204" pitchFamily="18" charset="0"/>
                                  </a:rPr>
                                  <m:t>𝛿</m:t>
                                </m:r>
                              </m:e>
                              <m:sub>
                                <m:r>
                                  <a:rPr lang="en-US" altLang="zh-CN" sz="1400" i="1" dirty="0">
                                    <a:latin typeface="Cambria Math" panose="02040503050406030204" pitchFamily="18" charset="0"/>
                                  </a:rPr>
                                  <m:t>𝑡</m:t>
                                </m:r>
                                <m:r>
                                  <a:rPr lang="en-US" altLang="zh-CN" sz="1400" i="1" dirty="0">
                                    <a:latin typeface="Cambria Math" panose="02040503050406030204" pitchFamily="18" charset="0"/>
                                  </a:rPr>
                                  <m:t>−</m:t>
                                </m:r>
                                <m:r>
                                  <a:rPr lang="en-US" altLang="zh-CN" sz="1400" i="1" dirty="0">
                                    <a:latin typeface="Cambria Math" panose="02040503050406030204" pitchFamily="18" charset="0"/>
                                  </a:rPr>
                                  <m:t>1</m:t>
                                </m:r>
                              </m:sub>
                            </m:sSub>
                            <m:d>
                              <m:dPr>
                                <m:ctrlPr>
                                  <a:rPr lang="en-US" altLang="zh-CN" sz="1400" i="1" dirty="0">
                                    <a:latin typeface="Cambria Math" panose="02040503050406030204" pitchFamily="18" charset="0"/>
                                  </a:rPr>
                                </m:ctrlPr>
                              </m:dPr>
                              <m:e>
                                <m:r>
                                  <a:rPr lang="en-US" altLang="zh-CN" sz="1400" i="1" dirty="0">
                                    <a:latin typeface="Cambria Math" panose="02040503050406030204" pitchFamily="18" charset="0"/>
                                  </a:rPr>
                                  <m:t>𝑖</m:t>
                                </m:r>
                              </m:e>
                            </m:d>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𝑎</m:t>
                                </m:r>
                              </m:e>
                              <m:sub>
                                <m:r>
                                  <a:rPr lang="en-US" altLang="zh-CN" sz="1400" i="1" dirty="0">
                                    <a:latin typeface="Cambria Math" panose="02040503050406030204" pitchFamily="18" charset="0"/>
                                  </a:rPr>
                                  <m:t>𝑖𝑗</m:t>
                                </m:r>
                              </m:sub>
                            </m:sSub>
                          </m:e>
                        </m:d>
                        <m:r>
                          <a:rPr lang="en-US" altLang="zh-CN" sz="1400" i="1" dirty="0">
                            <a:latin typeface="Cambria Math" panose="02040503050406030204" pitchFamily="18" charset="0"/>
                          </a:rPr>
                          <m:t>, </m:t>
                        </m:r>
                        <m:r>
                          <a:rPr lang="en-US" altLang="zh-CN" sz="1400" i="1" dirty="0">
                            <a:latin typeface="Cambria Math" panose="02040503050406030204" pitchFamily="18" charset="0"/>
                          </a:rPr>
                          <m:t>2</m:t>
                        </m:r>
                        <m:r>
                          <a:rPr lang="en-US" altLang="zh-CN" sz="1400" i="1" dirty="0" smtClean="0">
                            <a:latin typeface="Cambria Math" panose="02040503050406030204" pitchFamily="18" charset="0"/>
                          </a:rPr>
                          <m:t>≤</m:t>
                        </m:r>
                        <m:r>
                          <a:rPr lang="en-US" altLang="zh-CN" sz="1400" i="1" dirty="0">
                            <a:latin typeface="Cambria Math" panose="02040503050406030204" pitchFamily="18" charset="0"/>
                          </a:rPr>
                          <m:t> </m:t>
                        </m:r>
                        <m:r>
                          <a:rPr lang="en-US" altLang="zh-CN" sz="1400" i="1" dirty="0">
                            <a:latin typeface="Cambria Math" panose="02040503050406030204" pitchFamily="18" charset="0"/>
                          </a:rPr>
                          <m:t>𝑡</m:t>
                        </m:r>
                        <m:r>
                          <a:rPr lang="en-US" altLang="zh-CN" sz="1400" i="1" dirty="0" smtClean="0">
                            <a:latin typeface="Cambria Math" panose="02040503050406030204" pitchFamily="18" charset="0"/>
                          </a:rPr>
                          <m:t>≤</m:t>
                        </m:r>
                        <m:r>
                          <a:rPr lang="en-US" altLang="zh-CN" sz="1400" i="1" dirty="0">
                            <a:latin typeface="Cambria Math" panose="02040503050406030204" pitchFamily="18" charset="0"/>
                          </a:rPr>
                          <m:t> </m:t>
                        </m:r>
                        <m:r>
                          <a:rPr lang="en-US" altLang="zh-CN" sz="1400" i="1" dirty="0">
                            <a:latin typeface="Cambria Math" panose="02040503050406030204" pitchFamily="18" charset="0"/>
                          </a:rPr>
                          <m:t>𝑇</m:t>
                        </m:r>
                        <m:r>
                          <a:rPr lang="en-US" altLang="zh-CN" sz="1400" i="1" dirty="0">
                            <a:latin typeface="Cambria Math" panose="02040503050406030204" pitchFamily="18" charset="0"/>
                          </a:rPr>
                          <m:t>, </m:t>
                        </m:r>
                        <m:r>
                          <a:rPr lang="en-US" altLang="zh-CN" sz="1400" i="1" dirty="0">
                            <a:latin typeface="Cambria Math" panose="02040503050406030204" pitchFamily="18" charset="0"/>
                          </a:rPr>
                          <m:t>1</m:t>
                        </m:r>
                        <m:r>
                          <a:rPr lang="en-US" altLang="zh-CN" sz="1400" i="1" dirty="0" smtClean="0">
                            <a:latin typeface="Cambria Math" panose="02040503050406030204" pitchFamily="18" charset="0"/>
                          </a:rPr>
                          <m:t>≤</m:t>
                        </m:r>
                        <m:r>
                          <a:rPr lang="en-US" altLang="zh-CN" sz="1400" i="1" dirty="0">
                            <a:latin typeface="Cambria Math" panose="02040503050406030204" pitchFamily="18" charset="0"/>
                          </a:rPr>
                          <m:t> </m:t>
                        </m:r>
                        <m:r>
                          <a:rPr lang="en-US" altLang="zh-CN" sz="1400" i="1" dirty="0">
                            <a:latin typeface="Cambria Math" panose="02040503050406030204" pitchFamily="18" charset="0"/>
                          </a:rPr>
                          <m:t>𝑗</m:t>
                        </m:r>
                        <m:r>
                          <a:rPr lang="en-US" altLang="zh-CN" sz="1400" i="1" dirty="0">
                            <a:latin typeface="Cambria Math" panose="02040503050406030204" pitchFamily="18" charset="0"/>
                          </a:rPr>
                          <m:t> ≤ </m:t>
                        </m:r>
                        <m:r>
                          <a:rPr lang="en-US" altLang="zh-CN" sz="1400" i="1" dirty="0">
                            <a:latin typeface="Cambria Math" panose="02040503050406030204" pitchFamily="18" charset="0"/>
                          </a:rPr>
                          <m:t>𝑁</m:t>
                        </m:r>
                      </m:e>
                    </m:func>
                  </m:oMath>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1300543" y="3505572"/>
                <a:ext cx="4279569" cy="413959"/>
              </a:xfrm>
              <a:prstGeom prst="rect">
                <a:avLst/>
              </a:prstGeom>
              <a:blipFill>
                <a:blip r:embed="rId9"/>
                <a:stretch>
                  <a:fillRect b="-14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2843808" y="4009628"/>
                <a:ext cx="1888081" cy="2982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1400" i="1" smtClean="0">
                              <a:latin typeface="Cambria Math" panose="02040503050406030204" pitchFamily="18" charset="0"/>
                            </a:rPr>
                          </m:ctrlPr>
                        </m:sSubSupPr>
                        <m:e>
                          <m:r>
                            <a:rPr lang="en-US" altLang="zh-CN" sz="1400" i="1">
                              <a:latin typeface="Cambria Math" panose="02040503050406030204" pitchFamily="18" charset="0"/>
                            </a:rPr>
                            <m:t>𝑞</m:t>
                          </m:r>
                        </m:e>
                        <m:sub>
                          <m:r>
                            <a:rPr lang="en-US" altLang="zh-CN" sz="1400" i="1">
                              <a:latin typeface="Cambria Math" panose="02040503050406030204" pitchFamily="18" charset="0"/>
                            </a:rPr>
                            <m:t>𝑇</m:t>
                          </m:r>
                        </m:sub>
                        <m:sup>
                          <m:r>
                            <a:rPr lang="en-US" altLang="zh-CN" sz="1400" i="1">
                              <a:latin typeface="Cambria Math" panose="02040503050406030204" pitchFamily="18" charset="0"/>
                            </a:rPr>
                            <m:t>∗</m:t>
                          </m:r>
                        </m:sup>
                      </m:sSubSup>
                      <m:r>
                        <a:rPr lang="en-US" altLang="zh-CN" sz="1400" i="1">
                          <a:latin typeface="Cambria Math" panose="02040503050406030204" pitchFamily="18" charset="0"/>
                        </a:rPr>
                        <m:t> = </m:t>
                      </m:r>
                      <m:r>
                        <a:rPr lang="en-US" altLang="zh-CN" sz="1400" i="1">
                          <a:latin typeface="Cambria Math" panose="02040503050406030204" pitchFamily="18" charset="0"/>
                        </a:rPr>
                        <m:t>𝑎𝑟𝑔</m:t>
                      </m:r>
                      <m:func>
                        <m:funcPr>
                          <m:ctrlPr>
                            <a:rPr lang="en-US" altLang="zh-CN" sz="1400" i="1" smtClean="0">
                              <a:latin typeface="Cambria Math" panose="02040503050406030204" pitchFamily="18" charset="0"/>
                            </a:rPr>
                          </m:ctrlPr>
                        </m:funcPr>
                        <m:fName>
                          <m:limLow>
                            <m:limLowPr>
                              <m:ctrlPr>
                                <a:rPr lang="en-US" altLang="zh-CN" sz="1400" i="1" smtClean="0">
                                  <a:latin typeface="Cambria Math" panose="02040503050406030204" pitchFamily="18" charset="0"/>
                                </a:rPr>
                              </m:ctrlPr>
                            </m:limLowPr>
                            <m:e>
                              <m:r>
                                <m:rPr>
                                  <m:sty m:val="p"/>
                                </m:rPr>
                                <a:rPr lang="en-US" altLang="zh-CN" sz="1400" i="0" smtClean="0">
                                  <a:latin typeface="Cambria Math" panose="02040503050406030204" pitchFamily="18" charset="0"/>
                                </a:rPr>
                                <m:t>max</m:t>
                              </m:r>
                            </m:e>
                            <m:lim>
                              <m:r>
                                <a:rPr lang="en-US" altLang="zh-CN" sz="1400" i="1">
                                  <a:latin typeface="Cambria Math" panose="02040503050406030204" pitchFamily="18" charset="0"/>
                                </a:rPr>
                                <m:t>1</m:t>
                              </m:r>
                              <m:r>
                                <a:rPr lang="en-US" altLang="zh-CN" sz="1400" i="1" smtClean="0">
                                  <a:latin typeface="Cambria Math" panose="02040503050406030204" pitchFamily="18" charset="0"/>
                                </a:rPr>
                                <m:t>≤</m:t>
                              </m:r>
                              <m:r>
                                <a:rPr lang="en-US" altLang="zh-CN" sz="1400" i="1">
                                  <a:latin typeface="Cambria Math" panose="02040503050406030204" pitchFamily="18" charset="0"/>
                                </a:rPr>
                                <m:t> </m:t>
                              </m:r>
                              <m:r>
                                <a:rPr lang="en-US" altLang="zh-CN" sz="1400" i="1">
                                  <a:latin typeface="Cambria Math" panose="02040503050406030204" pitchFamily="18" charset="0"/>
                                </a:rPr>
                                <m:t>𝑖</m:t>
                              </m:r>
                              <m:r>
                                <a:rPr lang="en-US" altLang="zh-CN" sz="1400" i="1" smtClean="0">
                                  <a:latin typeface="Cambria Math" panose="02040503050406030204" pitchFamily="18" charset="0"/>
                                </a:rPr>
                                <m:t>≤</m:t>
                              </m:r>
                              <m:r>
                                <a:rPr lang="en-US" altLang="zh-CN" sz="1400" i="1">
                                  <a:latin typeface="Cambria Math" panose="02040503050406030204" pitchFamily="18" charset="0"/>
                                </a:rPr>
                                <m:t> </m:t>
                              </m:r>
                              <m:r>
                                <a:rPr lang="en-US" altLang="zh-CN" sz="1400" i="1">
                                  <a:latin typeface="Cambria Math" panose="02040503050406030204" pitchFamily="18" charset="0"/>
                                </a:rPr>
                                <m:t>𝑁</m:t>
                              </m:r>
                            </m:lim>
                          </m:limLow>
                        </m:fName>
                        <m:e>
                          <m:r>
                            <a:rPr lang="en-US" altLang="zh-CN" sz="1400" b="0" i="1" smtClean="0">
                              <a:latin typeface="Cambria Math" panose="02040503050406030204" pitchFamily="18" charset="0"/>
                            </a:rPr>
                            <m:t>[</m:t>
                          </m:r>
                          <m:r>
                            <a:rPr lang="en-US" altLang="zh-CN" sz="1400" i="1">
                              <a:latin typeface="Cambria Math" panose="02040503050406030204" pitchFamily="18" charset="0"/>
                            </a:rPr>
                            <m:t> </m:t>
                          </m:r>
                          <m:sSub>
                            <m:sSubPr>
                              <m:ctrlPr>
                                <a:rPr lang="en-US" altLang="zh-CN" sz="1400" i="1" smtClean="0">
                                  <a:latin typeface="Cambria Math" panose="02040503050406030204" pitchFamily="18" charset="0"/>
                                </a:rPr>
                              </m:ctrlPr>
                            </m:sSubPr>
                            <m:e>
                              <m:r>
                                <a:rPr lang="en-US" altLang="zh-CN" sz="1400" i="1" smtClean="0">
                                  <a:latin typeface="Cambria Math" panose="02040503050406030204" pitchFamily="18" charset="0"/>
                                </a:rPr>
                                <m:t>𝛿</m:t>
                              </m:r>
                            </m:e>
                            <m:sub>
                              <m:r>
                                <a:rPr lang="en-US" altLang="zh-CN" sz="1400" i="1">
                                  <a:latin typeface="Cambria Math" panose="02040503050406030204" pitchFamily="18" charset="0"/>
                                </a:rPr>
                                <m:t>𝑇</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𝑖</m:t>
                              </m:r>
                            </m:e>
                          </m:d>
                          <m:r>
                            <a:rPr lang="en-US" altLang="zh-CN" sz="1400" i="1" smtClean="0">
                              <a:latin typeface="Cambria Math" panose="02040503050406030204" pitchFamily="18" charset="0"/>
                            </a:rPr>
                            <m:t>]</m:t>
                          </m:r>
                        </m:e>
                      </m:func>
                    </m:oMath>
                  </m:oMathPara>
                </a14:m>
                <a:endParaRPr lang="zh-CN" altLang="en-US" sz="1400" dirty="0"/>
              </a:p>
            </p:txBody>
          </p:sp>
        </mc:Choice>
        <mc:Fallback xmlns="">
          <p:sp>
            <p:nvSpPr>
              <p:cNvPr id="30" name="文本框 29"/>
              <p:cNvSpPr txBox="1">
                <a:spLocks noRot="1" noChangeAspect="1" noMove="1" noResize="1" noEditPoints="1" noAdjustHandles="1" noChangeArrowheads="1" noChangeShapeType="1" noTextEdit="1"/>
              </p:cNvSpPr>
              <p:nvPr/>
            </p:nvSpPr>
            <p:spPr>
              <a:xfrm>
                <a:off x="2843808" y="4009628"/>
                <a:ext cx="1888081" cy="298287"/>
              </a:xfrm>
              <a:prstGeom prst="rect">
                <a:avLst/>
              </a:prstGeom>
              <a:blipFill>
                <a:blip r:embed="rId10"/>
                <a:stretch>
                  <a:fillRect l="-1942" t="-2041" r="-3236" b="-12245"/>
                </a:stretch>
              </a:blipFill>
            </p:spPr>
            <p:txBody>
              <a:bodyPr/>
              <a:lstStyle/>
              <a:p>
                <a:r>
                  <a:rPr lang="zh-CN" altLang="en-US">
                    <a:noFill/>
                  </a:rPr>
                  <a:t> </a:t>
                </a:r>
              </a:p>
            </p:txBody>
          </p:sp>
        </mc:Fallback>
      </mc:AlternateContent>
      <p:grpSp>
        <p:nvGrpSpPr>
          <p:cNvPr id="31" name="组合 30"/>
          <p:cNvGrpSpPr/>
          <p:nvPr/>
        </p:nvGrpSpPr>
        <p:grpSpPr>
          <a:xfrm>
            <a:off x="827979" y="4697660"/>
            <a:ext cx="3197349" cy="243849"/>
            <a:chOff x="754523" y="2353444"/>
            <a:chExt cx="2758523" cy="243849"/>
          </a:xfrm>
        </p:grpSpPr>
        <p:sp>
          <p:nvSpPr>
            <p:cNvPr id="32" name="椭圆 31"/>
            <p:cNvSpPr/>
            <p:nvPr/>
          </p:nvSpPr>
          <p:spPr>
            <a:xfrm>
              <a:off x="754523" y="2353444"/>
              <a:ext cx="217985" cy="217985"/>
            </a:xfrm>
            <a:prstGeom prst="ellipse">
              <a:avLst/>
            </a:prstGeom>
            <a:solidFill>
              <a:srgbClr val="B4E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3">
                      <a:lumMod val="50000"/>
                    </a:schemeClr>
                  </a:solidFill>
                </a:rPr>
                <a:t>4</a:t>
              </a:r>
              <a:endParaRPr lang="zh-CN" altLang="en-US" dirty="0">
                <a:solidFill>
                  <a:schemeClr val="accent3">
                    <a:lumMod val="50000"/>
                  </a:schemeClr>
                </a:solidFill>
              </a:endParaRPr>
            </a:p>
          </p:txBody>
        </p:sp>
        <mc:AlternateContent xmlns:mc="http://schemas.openxmlformats.org/markup-compatibility/2006" xmlns:a14="http://schemas.microsoft.com/office/drawing/2010/main">
          <mc:Choice Requires="a14">
            <p:sp>
              <p:nvSpPr>
                <p:cNvPr id="33" name="文本框 32"/>
                <p:cNvSpPr txBox="1"/>
                <p:nvPr/>
              </p:nvSpPr>
              <p:spPr>
                <a:xfrm>
                  <a:off x="1158135" y="2353444"/>
                  <a:ext cx="2354911" cy="243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altLang="zh-CN" sz="1400" i="1" smtClean="0">
                                <a:latin typeface="Cambria Math" panose="02040503050406030204" pitchFamily="18" charset="0"/>
                              </a:rPr>
                            </m:ctrlPr>
                          </m:sSubSupPr>
                          <m:e>
                            <m:r>
                              <a:rPr lang="fr-FR" altLang="zh-CN" sz="1400" i="1">
                                <a:latin typeface="Cambria Math" panose="02040503050406030204" pitchFamily="18" charset="0"/>
                              </a:rPr>
                              <m:t>𝑞</m:t>
                            </m:r>
                          </m:e>
                          <m:sub>
                            <m:r>
                              <a:rPr lang="fr-FR" altLang="zh-CN" sz="1400" i="1">
                                <a:latin typeface="Cambria Math" panose="02040503050406030204" pitchFamily="18" charset="0"/>
                              </a:rPr>
                              <m:t>𝑡</m:t>
                            </m:r>
                          </m:sub>
                          <m:sup>
                            <m:r>
                              <a:rPr lang="fr-FR" altLang="zh-CN" sz="1400" i="1">
                                <a:latin typeface="Cambria Math" panose="02040503050406030204" pitchFamily="18" charset="0"/>
                              </a:rPr>
                              <m:t>∗</m:t>
                            </m:r>
                          </m:sup>
                        </m:sSubSup>
                        <m:r>
                          <a:rPr lang="fr-FR" altLang="zh-CN" sz="1400" i="1">
                            <a:latin typeface="Cambria Math" panose="02040503050406030204" pitchFamily="18" charset="0"/>
                          </a:rPr>
                          <m:t>=</m:t>
                        </m:r>
                        <m:sSub>
                          <m:sSubPr>
                            <m:ctrlPr>
                              <a:rPr lang="fr-FR" altLang="zh-CN" sz="1400" i="1" smtClean="0">
                                <a:latin typeface="Cambria Math" panose="02040503050406030204" pitchFamily="18" charset="0"/>
                              </a:rPr>
                            </m:ctrlPr>
                          </m:sSubPr>
                          <m:e>
                            <m:r>
                              <a:rPr lang="fr-FR" altLang="zh-CN" sz="1400" i="1" smtClean="0">
                                <a:latin typeface="Cambria Math" panose="02040503050406030204" pitchFamily="18" charset="0"/>
                              </a:rPr>
                              <m:t>𝜓</m:t>
                            </m:r>
                          </m:e>
                          <m:sub>
                            <m:r>
                              <a:rPr lang="fr-FR" altLang="zh-CN" sz="1400" i="1">
                                <a:latin typeface="Cambria Math" panose="02040503050406030204" pitchFamily="18" charset="0"/>
                              </a:rPr>
                              <m:t>𝑡</m:t>
                            </m:r>
                            <m:r>
                              <a:rPr lang="fr-FR" altLang="zh-CN" sz="1400" i="1">
                                <a:latin typeface="Cambria Math" panose="02040503050406030204" pitchFamily="18" charset="0"/>
                              </a:rPr>
                              <m:t>+</m:t>
                            </m:r>
                            <m:r>
                              <a:rPr lang="fr-FR" altLang="zh-CN" sz="1400" i="1">
                                <a:latin typeface="Cambria Math" panose="02040503050406030204" pitchFamily="18" charset="0"/>
                              </a:rPr>
                              <m:t>1</m:t>
                            </m:r>
                          </m:sub>
                        </m:sSub>
                        <m:d>
                          <m:dPr>
                            <m:ctrlPr>
                              <a:rPr lang="fr-FR" altLang="zh-CN" sz="1400" i="1">
                                <a:latin typeface="Cambria Math" panose="02040503050406030204" pitchFamily="18" charset="0"/>
                              </a:rPr>
                            </m:ctrlPr>
                          </m:dPr>
                          <m:e>
                            <m:sSubSup>
                              <m:sSubSupPr>
                                <m:ctrlPr>
                                  <a:rPr lang="fr-FR" altLang="zh-CN" sz="1400" i="1">
                                    <a:latin typeface="Cambria Math" panose="02040503050406030204" pitchFamily="18" charset="0"/>
                                  </a:rPr>
                                </m:ctrlPr>
                              </m:sSubSupPr>
                              <m:e>
                                <m:r>
                                  <a:rPr lang="fr-FR" altLang="zh-CN" sz="1400" i="1">
                                    <a:latin typeface="Cambria Math" panose="02040503050406030204" pitchFamily="18" charset="0"/>
                                  </a:rPr>
                                  <m:t>𝑞</m:t>
                                </m:r>
                              </m:e>
                              <m:sub>
                                <m:r>
                                  <a:rPr lang="fr-FR" altLang="zh-CN" sz="1400" i="1">
                                    <a:latin typeface="Cambria Math" panose="02040503050406030204" pitchFamily="18" charset="0"/>
                                  </a:rPr>
                                  <m:t>𝑡</m:t>
                                </m:r>
                                <m:r>
                                  <a:rPr lang="fr-FR" altLang="zh-CN" sz="1400" i="1">
                                    <a:latin typeface="Cambria Math" panose="02040503050406030204" pitchFamily="18" charset="0"/>
                                  </a:rPr>
                                  <m:t>+</m:t>
                                </m:r>
                                <m:r>
                                  <a:rPr lang="fr-FR" altLang="zh-CN" sz="1400" i="1">
                                    <a:latin typeface="Cambria Math" panose="02040503050406030204" pitchFamily="18" charset="0"/>
                                  </a:rPr>
                                  <m:t>1</m:t>
                                </m:r>
                              </m:sub>
                              <m:sup>
                                <m:r>
                                  <a:rPr lang="fr-FR" altLang="zh-CN" sz="1400" i="1">
                                    <a:latin typeface="Cambria Math" panose="02040503050406030204" pitchFamily="18" charset="0"/>
                                  </a:rPr>
                                  <m:t>∗</m:t>
                                </m:r>
                              </m:sup>
                            </m:sSubSup>
                          </m:e>
                        </m:d>
                        <m:r>
                          <a:rPr lang="fr-FR" altLang="zh-CN" sz="1400" i="1">
                            <a:latin typeface="Cambria Math" panose="02040503050406030204" pitchFamily="18" charset="0"/>
                          </a:rPr>
                          <m:t>, </m:t>
                        </m:r>
                        <m:r>
                          <a:rPr lang="fr-FR" altLang="zh-CN" sz="1400" i="1">
                            <a:latin typeface="Cambria Math" panose="02040503050406030204" pitchFamily="18" charset="0"/>
                          </a:rPr>
                          <m:t>𝑡</m:t>
                        </m:r>
                        <m:r>
                          <a:rPr lang="fr-FR" altLang="zh-CN" sz="1400" i="1">
                            <a:latin typeface="Cambria Math" panose="02040503050406030204" pitchFamily="18" charset="0"/>
                          </a:rPr>
                          <m:t>= </m:t>
                        </m:r>
                        <m:r>
                          <a:rPr lang="fr-FR" altLang="zh-CN" sz="1400" i="1">
                            <a:latin typeface="Cambria Math" panose="02040503050406030204" pitchFamily="18" charset="0"/>
                          </a:rPr>
                          <m:t>𝑇</m:t>
                        </m:r>
                        <m:r>
                          <a:rPr lang="fr-FR" altLang="zh-CN" sz="1400" i="1">
                            <a:latin typeface="Cambria Math" panose="02040503050406030204" pitchFamily="18" charset="0"/>
                          </a:rPr>
                          <m:t>−</m:t>
                        </m:r>
                        <m:r>
                          <a:rPr lang="fr-FR" altLang="zh-CN" sz="1400" i="1">
                            <a:latin typeface="Cambria Math" panose="02040503050406030204" pitchFamily="18" charset="0"/>
                          </a:rPr>
                          <m:t>1</m:t>
                        </m:r>
                        <m:r>
                          <a:rPr lang="fr-FR" altLang="zh-CN" sz="1400" i="1">
                            <a:latin typeface="Cambria Math" panose="02040503050406030204" pitchFamily="18" charset="0"/>
                          </a:rPr>
                          <m:t>, </m:t>
                        </m:r>
                        <m:r>
                          <a:rPr lang="fr-FR" altLang="zh-CN" sz="1400" i="1">
                            <a:latin typeface="Cambria Math" panose="02040503050406030204" pitchFamily="18" charset="0"/>
                          </a:rPr>
                          <m:t>𝑇</m:t>
                        </m:r>
                        <m:r>
                          <a:rPr lang="fr-FR" altLang="zh-CN" sz="1400" i="1">
                            <a:latin typeface="Cambria Math" panose="02040503050406030204" pitchFamily="18" charset="0"/>
                          </a:rPr>
                          <m:t>−</m:t>
                        </m:r>
                        <m:r>
                          <a:rPr lang="fr-FR" altLang="zh-CN" sz="1400" i="1">
                            <a:latin typeface="Cambria Math" panose="02040503050406030204" pitchFamily="18" charset="0"/>
                          </a:rPr>
                          <m:t>2</m:t>
                        </m:r>
                        <m:r>
                          <a:rPr lang="fr-FR" altLang="zh-CN" sz="1400" i="1">
                            <a:latin typeface="Cambria Math" panose="02040503050406030204" pitchFamily="18" charset="0"/>
                          </a:rPr>
                          <m:t>, ⋯, </m:t>
                        </m:r>
                        <m:r>
                          <a:rPr lang="fr-FR" altLang="zh-CN" sz="1400" i="1">
                            <a:latin typeface="Cambria Math" panose="02040503050406030204" pitchFamily="18" charset="0"/>
                          </a:rPr>
                          <m:t>1</m:t>
                        </m:r>
                      </m:oMath>
                    </m:oMathPara>
                  </a14:m>
                  <a:endParaRPr lang="zh-CN" altLang="en-US" sz="1400" dirty="0"/>
                </a:p>
              </p:txBody>
            </p:sp>
          </mc:Choice>
          <mc:Fallback xmlns="">
            <p:sp>
              <p:nvSpPr>
                <p:cNvPr id="33" name="文本框 32"/>
                <p:cNvSpPr txBox="1">
                  <a:spLocks noRot="1" noChangeAspect="1" noMove="1" noResize="1" noEditPoints="1" noAdjustHandles="1" noChangeArrowheads="1" noChangeShapeType="1" noTextEdit="1"/>
                </p:cNvSpPr>
                <p:nvPr/>
              </p:nvSpPr>
              <p:spPr>
                <a:xfrm>
                  <a:off x="1158135" y="2353444"/>
                  <a:ext cx="2354911" cy="243849"/>
                </a:xfrm>
                <a:prstGeom prst="rect">
                  <a:avLst/>
                </a:prstGeom>
                <a:blipFill>
                  <a:blip r:embed="rId11"/>
                  <a:stretch>
                    <a:fillRect l="-1342" t="-2500" r="-1119" b="-22500"/>
                  </a:stretch>
                </a:blipFill>
              </p:spPr>
              <p:txBody>
                <a:bodyPr/>
                <a:lstStyle/>
                <a:p>
                  <a:r>
                    <a:rPr lang="zh-CN" altLang="en-US">
                      <a:noFill/>
                    </a:rPr>
                    <a:t> </a:t>
                  </a:r>
                </a:p>
              </p:txBody>
            </p:sp>
          </mc:Fallback>
        </mc:AlternateContent>
      </p:grpSp>
      <p:sp>
        <p:nvSpPr>
          <p:cNvPr id="28" name="页脚占位符 27"/>
          <p:cNvSpPr>
            <a:spLocks noGrp="1"/>
          </p:cNvSpPr>
          <p:nvPr>
            <p:ph type="ftr" sz="quarter" idx="11"/>
          </p:nvPr>
        </p:nvSpPr>
        <p:spPr/>
        <p:txBody>
          <a:bodyPr/>
          <a:lstStyle/>
          <a:p>
            <a:r>
              <a:rPr lang="en-US" altLang="zh-CN"/>
              <a:t>Markov Models and Maximum Entropy</a:t>
            </a:r>
            <a:endParaRPr lang="zh-CN" altLang="en-US"/>
          </a:p>
        </p:txBody>
      </p:sp>
      <p:sp>
        <p:nvSpPr>
          <p:cNvPr id="34" name="灯片编号占位符 33"/>
          <p:cNvSpPr>
            <a:spLocks noGrp="1"/>
          </p:cNvSpPr>
          <p:nvPr>
            <p:ph type="sldNum" sz="quarter" idx="12"/>
          </p:nvPr>
        </p:nvSpPr>
        <p:spPr/>
        <p:txBody>
          <a:bodyPr/>
          <a:lstStyle/>
          <a:p>
            <a:fld id="{7B1650DA-4768-43E8-905D-F747C006784D}" type="slidenum">
              <a:rPr lang="zh-CN" altLang="en-US" smtClean="0"/>
              <a:pPr/>
              <a:t>8</a:t>
            </a:fld>
            <a:endParaRPr lang="zh-CN" altLang="en-US"/>
          </a:p>
        </p:txBody>
      </p:sp>
    </p:spTree>
    <p:extLst>
      <p:ext uri="{BB962C8B-B14F-4D97-AF65-F5344CB8AC3E}">
        <p14:creationId xmlns:p14="http://schemas.microsoft.com/office/powerpoint/2010/main" val="10107742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 fill="hold"/>
                                        <p:tgtEl>
                                          <p:spTgt spid="13"/>
                                        </p:tgtEl>
                                        <p:attrNameLst>
                                          <p:attrName>ppt_w</p:attrName>
                                        </p:attrNameLst>
                                      </p:cBhvr>
                                      <p:tavLst>
                                        <p:tav tm="0">
                                          <p:val>
                                            <p:fltVal val="0"/>
                                          </p:val>
                                        </p:tav>
                                        <p:tav tm="100000">
                                          <p:val>
                                            <p:strVal val="#ppt_w"/>
                                          </p:val>
                                        </p:tav>
                                      </p:tavLst>
                                    </p:anim>
                                    <p:anim calcmode="lin" valueType="num">
                                      <p:cBhvr>
                                        <p:cTn id="8" dur="200" fill="hold"/>
                                        <p:tgtEl>
                                          <p:spTgt spid="13"/>
                                        </p:tgtEl>
                                        <p:attrNameLst>
                                          <p:attrName>ppt_h</p:attrName>
                                        </p:attrNameLst>
                                      </p:cBhvr>
                                      <p:tavLst>
                                        <p:tav tm="0">
                                          <p:val>
                                            <p:fltVal val="0"/>
                                          </p:val>
                                        </p:tav>
                                        <p:tav tm="100000">
                                          <p:val>
                                            <p:strVal val="#ppt_h"/>
                                          </p:val>
                                        </p:tav>
                                      </p:tavLst>
                                    </p:anim>
                                    <p:animEffect transition="in" filter="fade">
                                      <p:cBhvr>
                                        <p:cTn id="9" dur="200"/>
                                        <p:tgtEl>
                                          <p:spTgt spid="13"/>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200"/>
                                        <p:tgtEl>
                                          <p:spTgt spid="15"/>
                                        </p:tgtEl>
                                      </p:cBhvr>
                                    </p:animEffect>
                                  </p:childTnLst>
                                </p:cTn>
                              </p:par>
                            </p:childTnLst>
                          </p:cTn>
                        </p:par>
                        <p:par>
                          <p:cTn id="14" fill="hold">
                            <p:stCondLst>
                              <p:cond delay="400"/>
                            </p:stCondLst>
                            <p:childTnLst>
                              <p:par>
                                <p:cTn id="15" presetID="12" presetClass="entr" presetSubtype="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ppt_x</p:attrName>
                                        </p:attrNameLst>
                                      </p:cBhvr>
                                      <p:tavLst>
                                        <p:tav tm="0">
                                          <p:val>
                                            <p:strVal val="#ppt_x+#ppt_w*1.125000"/>
                                          </p:val>
                                        </p:tav>
                                        <p:tav tm="100000">
                                          <p:val>
                                            <p:strVal val="#ppt_x"/>
                                          </p:val>
                                        </p:tav>
                                      </p:tavLst>
                                    </p:anim>
                                    <p:animEffect transition="in" filter="wipe(left)">
                                      <p:cBhvr>
                                        <p:cTn id="18" dur="500"/>
                                        <p:tgtEl>
                                          <p:spTgt spid="14"/>
                                        </p:tgtEl>
                                      </p:cBhvr>
                                    </p:animEffect>
                                  </p:childTnLst>
                                </p:cTn>
                              </p:par>
                            </p:childTnLst>
                          </p:cTn>
                        </p:par>
                        <p:par>
                          <p:cTn id="19" fill="hold">
                            <p:stCondLst>
                              <p:cond delay="900"/>
                            </p:stCondLst>
                            <p:childTnLst>
                              <p:par>
                                <p:cTn id="20" presetID="1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ppt_x</p:attrName>
                                        </p:attrNameLst>
                                      </p:cBhvr>
                                      <p:tavLst>
                                        <p:tav tm="0">
                                          <p:val>
                                            <p:strVal val="#ppt_x+#ppt_w*1.125000"/>
                                          </p:val>
                                        </p:tav>
                                        <p:tav tm="100000">
                                          <p:val>
                                            <p:strVal val="#ppt_x"/>
                                          </p:val>
                                        </p:tav>
                                      </p:tavLst>
                                    </p:anim>
                                    <p:animEffect transition="in" filter="wipe(lef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5358" y="265212"/>
            <a:ext cx="4274634" cy="414386"/>
            <a:chOff x="225358" y="265212"/>
            <a:chExt cx="4274634" cy="414386"/>
          </a:xfrm>
        </p:grpSpPr>
        <p:sp>
          <p:nvSpPr>
            <p:cNvPr id="4" name="TextBox 5"/>
            <p:cNvSpPr txBox="1"/>
            <p:nvPr/>
          </p:nvSpPr>
          <p:spPr>
            <a:xfrm>
              <a:off x="2927483" y="365458"/>
              <a:ext cx="1572509" cy="253916"/>
            </a:xfrm>
            <a:prstGeom prst="rect">
              <a:avLst/>
            </a:prstGeom>
            <a:noFill/>
          </p:spPr>
          <p:txBody>
            <a:bodyPr wrap="square" rtlCol="0">
              <a:spAutoFit/>
            </a:bodyPr>
            <a:lstStyle/>
            <a:p>
              <a:r>
                <a:rPr lang="en-US" altLang="zh-CN" sz="1050" b="1" dirty="0">
                  <a:solidFill>
                    <a:schemeClr val="tx1">
                      <a:lumMod val="75000"/>
                      <a:lumOff val="25000"/>
                    </a:schemeClr>
                  </a:solidFill>
                </a:rPr>
                <a:t>Learning</a:t>
              </a:r>
              <a:endParaRPr lang="zh-CN" altLang="en-US" sz="1050" b="1" dirty="0">
                <a:solidFill>
                  <a:schemeClr val="tx1">
                    <a:lumMod val="75000"/>
                    <a:lumOff val="25000"/>
                  </a:schemeClr>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58" y="265212"/>
              <a:ext cx="1494301" cy="414386"/>
            </a:xfrm>
            <a:prstGeom prst="rect">
              <a:avLst/>
            </a:prstGeom>
          </p:spPr>
        </p:pic>
        <p:sp>
          <p:nvSpPr>
            <p:cNvPr id="6" name="文本框 5"/>
            <p:cNvSpPr txBox="1"/>
            <p:nvPr/>
          </p:nvSpPr>
          <p:spPr>
            <a:xfrm>
              <a:off x="611560" y="273215"/>
              <a:ext cx="2592288" cy="369332"/>
            </a:xfrm>
            <a:prstGeom prst="rect">
              <a:avLst/>
            </a:prstGeom>
            <a:noFill/>
          </p:spPr>
          <p:txBody>
            <a:bodyPr wrap="square" rtlCol="0">
              <a:spAutoFit/>
            </a:bodyPr>
            <a:lstStyle/>
            <a:p>
              <a:r>
                <a:rPr lang="en-US" altLang="zh-CN" dirty="0"/>
                <a:t>Hidden Markov Models</a:t>
              </a:r>
              <a:endParaRPr lang="zh-CN" altLang="en-US" dirty="0"/>
            </a:p>
          </p:txBody>
        </p:sp>
      </p:grpSp>
      <p:sp>
        <p:nvSpPr>
          <p:cNvPr id="7" name="椭圆 6"/>
          <p:cNvSpPr/>
          <p:nvPr/>
        </p:nvSpPr>
        <p:spPr>
          <a:xfrm>
            <a:off x="7619542" y="337220"/>
            <a:ext cx="310890" cy="31089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52869" y="347017"/>
            <a:ext cx="310890" cy="31089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后退或前一项 8">
            <a:hlinkClick r:id="" action="ppaction://hlinkshowjump?jump=previousslide" highlightClick="1"/>
          </p:cNvPr>
          <p:cNvSpPr/>
          <p:nvPr/>
        </p:nvSpPr>
        <p:spPr>
          <a:xfrm>
            <a:off x="7664318" y="410575"/>
            <a:ext cx="163682" cy="163682"/>
          </a:xfrm>
          <a:prstGeom prst="actionButtonBackPrevious">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第一张 1044">
            <a:hlinkClick r:id="" action="ppaction://hlinkshowjump?jump=firstslide" highlightClick="1"/>
          </p:cNvPr>
          <p:cNvSpPr/>
          <p:nvPr/>
        </p:nvSpPr>
        <p:spPr>
          <a:xfrm>
            <a:off x="8100302" y="394450"/>
            <a:ext cx="216024" cy="216024"/>
          </a:xfrm>
          <a:prstGeom prst="actionButtonHom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弦形 10"/>
          <p:cNvSpPr/>
          <p:nvPr/>
        </p:nvSpPr>
        <p:spPr>
          <a:xfrm rot="1316491">
            <a:off x="8493150" y="2250721"/>
            <a:ext cx="1213559" cy="1213559"/>
          </a:xfrm>
          <a:prstGeom prst="chord">
            <a:avLst>
              <a:gd name="adj1" fmla="val 3786602"/>
              <a:gd name="adj2" fmla="val 15171629"/>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5305772"/>
            <a:ext cx="9144000" cy="409228"/>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45"/>
          <p:cNvSpPr txBox="1"/>
          <p:nvPr/>
        </p:nvSpPr>
        <p:spPr>
          <a:xfrm>
            <a:off x="675543" y="769268"/>
            <a:ext cx="2088232" cy="307777"/>
          </a:xfrm>
          <a:prstGeom prst="rect">
            <a:avLst/>
          </a:prstGeom>
          <a:noFill/>
        </p:spPr>
        <p:txBody>
          <a:bodyPr wrap="square" rtlCol="0">
            <a:spAutoFit/>
          </a:bodyPr>
          <a:lstStyle/>
          <a:p>
            <a:r>
              <a:rPr lang="en-US" altLang="zh-CN"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Supervised training</a:t>
            </a:r>
            <a:endParaRPr lang="zh-CN" altLang="en-US" sz="1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mc:AlternateContent xmlns:mc="http://schemas.openxmlformats.org/markup-compatibility/2006" xmlns:a14="http://schemas.microsoft.com/office/drawing/2010/main">
        <mc:Choice Requires="a14">
          <p:sp>
            <p:nvSpPr>
              <p:cNvPr id="14" name="TextBox 46"/>
              <p:cNvSpPr txBox="1"/>
              <p:nvPr/>
            </p:nvSpPr>
            <p:spPr>
              <a:xfrm>
                <a:off x="677448" y="1179420"/>
                <a:ext cx="5910776" cy="646331"/>
              </a:xfrm>
              <a:prstGeom prst="rect">
                <a:avLst/>
              </a:prstGeom>
              <a:noFill/>
            </p:spPr>
            <p:txBody>
              <a:bodyPr wrap="square" rtlCol="0">
                <a:spAutoFit/>
              </a:bodyPr>
              <a:lstStyle/>
              <a:p>
                <a:r>
                  <a:rPr lang="en-US" altLang="zh-CN" sz="1200" dirty="0">
                    <a:solidFill>
                      <a:schemeClr val="tx1">
                        <a:lumMod val="50000"/>
                        <a:lumOff val="50000"/>
                      </a:schemeClr>
                    </a:solidFill>
                  </a:rPr>
                  <a:t>Part-of-Speech Tagging example. We define two sets:</a:t>
                </a:r>
              </a:p>
              <a:p>
                <a:r>
                  <a:rPr lang="en-US" altLang="zh-CN" sz="1200" dirty="0">
                    <a:solidFill>
                      <a:schemeClr val="tx1">
                        <a:lumMod val="50000"/>
                        <a:lumOff val="50000"/>
                      </a:schemeClr>
                    </a:solidFill>
                  </a:rPr>
                  <a:t>     • </a:t>
                </a:r>
                <a14:m>
                  <m:oMath xmlns:m="http://schemas.openxmlformats.org/officeDocument/2006/math">
                    <m:sSub>
                      <m:sSubPr>
                        <m:ctrlPr>
                          <a:rPr lang="en-US" altLang="zh-CN" sz="1200" b="0" i="1" smtClean="0">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𝑡</m:t>
                        </m:r>
                      </m:e>
                      <m:sub>
                        <m:r>
                          <a:rPr lang="en-US" altLang="zh-CN" sz="1200" b="0" i="1" smtClean="0">
                            <a:solidFill>
                              <a:schemeClr val="tx1"/>
                            </a:solidFill>
                            <a:latin typeface="Cambria Math" panose="02040503050406030204" pitchFamily="18" charset="0"/>
                          </a:rPr>
                          <m:t>1</m:t>
                        </m:r>
                      </m:sub>
                    </m:sSub>
                    <m:r>
                      <a:rPr lang="en-US" altLang="zh-CN" sz="1200" b="0" i="1" smtClean="0">
                        <a:solidFill>
                          <a:schemeClr val="tx1"/>
                        </a:solidFill>
                        <a:latin typeface="Cambria Math" panose="02040503050406030204" pitchFamily="18" charset="0"/>
                      </a:rPr>
                      <m:t>⋯</m:t>
                    </m:r>
                    <m:sSub>
                      <m:sSubPr>
                        <m:ctrlPr>
                          <a:rPr lang="en-US" altLang="zh-CN" sz="1200" b="0" i="1" smtClean="0">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𝑡</m:t>
                        </m:r>
                      </m:e>
                      <m:sub>
                        <m:r>
                          <a:rPr lang="en-US" altLang="zh-CN" sz="1200" b="0" i="1" smtClean="0">
                            <a:solidFill>
                              <a:schemeClr val="tx1"/>
                            </a:solidFill>
                            <a:latin typeface="Cambria Math" panose="02040503050406030204" pitchFamily="18" charset="0"/>
                          </a:rPr>
                          <m:t>𝑁</m:t>
                        </m:r>
                      </m:sub>
                    </m:sSub>
                  </m:oMath>
                </a14:m>
                <a:r>
                  <a:rPr lang="en-US" altLang="zh-CN" sz="1200" dirty="0">
                    <a:solidFill>
                      <a:schemeClr val="tx1">
                        <a:lumMod val="50000"/>
                        <a:lumOff val="50000"/>
                      </a:schemeClr>
                    </a:solidFill>
                  </a:rPr>
                  <a:t> is the set of tags, which we equate to the HMM state set </a:t>
                </a:r>
                <a14:m>
                  <m:oMath xmlns:m="http://schemas.openxmlformats.org/officeDocument/2006/math">
                    <m:sSub>
                      <m:sSubPr>
                        <m:ctrlPr>
                          <a:rPr lang="en-US" altLang="zh-CN" sz="1200" b="0" i="1" smtClean="0">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𝑠</m:t>
                        </m:r>
                      </m:e>
                      <m:sub>
                        <m:r>
                          <a:rPr lang="en-US" altLang="zh-CN" sz="1200" b="0" i="1" smtClean="0">
                            <a:solidFill>
                              <a:schemeClr val="tx1"/>
                            </a:solidFill>
                            <a:latin typeface="Cambria Math" panose="02040503050406030204" pitchFamily="18" charset="0"/>
                          </a:rPr>
                          <m:t>1</m:t>
                        </m:r>
                      </m:sub>
                    </m:sSub>
                    <m:r>
                      <a:rPr lang="en-US" altLang="zh-CN" sz="1200" b="0" i="1" smtClean="0">
                        <a:solidFill>
                          <a:schemeClr val="tx1"/>
                        </a:solidFill>
                        <a:latin typeface="Cambria Math" panose="02040503050406030204" pitchFamily="18" charset="0"/>
                      </a:rPr>
                      <m:t>⋯</m:t>
                    </m:r>
                    <m:sSub>
                      <m:sSubPr>
                        <m:ctrlPr>
                          <a:rPr lang="en-US" altLang="zh-CN" sz="1200" b="0" i="1" smtClean="0">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𝑠</m:t>
                        </m:r>
                      </m:e>
                      <m:sub>
                        <m:r>
                          <a:rPr lang="en-US" altLang="zh-CN" sz="1200" b="0" i="1" smtClean="0">
                            <a:solidFill>
                              <a:schemeClr val="tx1"/>
                            </a:solidFill>
                            <a:latin typeface="Cambria Math" panose="02040503050406030204" pitchFamily="18" charset="0"/>
                          </a:rPr>
                          <m:t>𝑁</m:t>
                        </m:r>
                      </m:sub>
                    </m:sSub>
                  </m:oMath>
                </a14:m>
                <a:endParaRPr lang="en-US" altLang="zh-CN" sz="1200" dirty="0">
                  <a:solidFill>
                    <a:schemeClr val="tx1">
                      <a:lumMod val="50000"/>
                      <a:lumOff val="50000"/>
                    </a:schemeClr>
                  </a:solidFill>
                </a:endParaRPr>
              </a:p>
              <a:p>
                <a:r>
                  <a:rPr lang="en-US" altLang="zh-CN" sz="1200" dirty="0">
                    <a:solidFill>
                      <a:schemeClr val="tx1">
                        <a:lumMod val="50000"/>
                        <a:lumOff val="50000"/>
                      </a:schemeClr>
                    </a:solidFill>
                  </a:rPr>
                  <a:t>     • </a:t>
                </a:r>
                <a14:m>
                  <m:oMath xmlns:m="http://schemas.openxmlformats.org/officeDocument/2006/math">
                    <m:sSub>
                      <m:sSubPr>
                        <m:ctrlPr>
                          <a:rPr lang="en-US" altLang="zh-CN" sz="1200" b="0" i="1" smtClean="0">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𝑤</m:t>
                        </m:r>
                      </m:e>
                      <m:sub>
                        <m:r>
                          <a:rPr lang="en-US" altLang="zh-CN" sz="1200" b="0" i="1" smtClean="0">
                            <a:solidFill>
                              <a:schemeClr val="tx1"/>
                            </a:solidFill>
                            <a:latin typeface="Cambria Math" panose="02040503050406030204" pitchFamily="18" charset="0"/>
                          </a:rPr>
                          <m:t>1</m:t>
                        </m:r>
                      </m:sub>
                    </m:sSub>
                    <m:r>
                      <a:rPr lang="en-US" altLang="zh-CN" sz="1200" b="0" i="1" smtClean="0">
                        <a:solidFill>
                          <a:schemeClr val="tx1"/>
                        </a:solidFill>
                        <a:latin typeface="Cambria Math" panose="02040503050406030204" pitchFamily="18" charset="0"/>
                      </a:rPr>
                      <m:t>⋯</m:t>
                    </m:r>
                    <m:sSub>
                      <m:sSubPr>
                        <m:ctrlPr>
                          <a:rPr lang="en-US" altLang="zh-CN" sz="1200" b="0" i="1" smtClean="0">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𝑤</m:t>
                        </m:r>
                      </m:e>
                      <m:sub>
                        <m:r>
                          <a:rPr lang="en-US" altLang="zh-CN" sz="1200" b="0" i="1" smtClean="0">
                            <a:solidFill>
                              <a:schemeClr val="tx1"/>
                            </a:solidFill>
                            <a:latin typeface="Cambria Math" panose="02040503050406030204" pitchFamily="18" charset="0"/>
                          </a:rPr>
                          <m:t>𝑁</m:t>
                        </m:r>
                      </m:sub>
                    </m:sSub>
                  </m:oMath>
                </a14:m>
                <a:r>
                  <a:rPr lang="en-US" altLang="zh-CN" sz="1200" dirty="0">
                    <a:solidFill>
                      <a:schemeClr val="tx1">
                        <a:lumMod val="50000"/>
                        <a:lumOff val="50000"/>
                      </a:schemeClr>
                    </a:solidFill>
                  </a:rPr>
                  <a:t> is the set of words, which we equate to the HMM observation set </a:t>
                </a:r>
                <a14:m>
                  <m:oMath xmlns:m="http://schemas.openxmlformats.org/officeDocument/2006/math">
                    <m:sSub>
                      <m:sSubPr>
                        <m:ctrlPr>
                          <a:rPr lang="en-US" altLang="zh-CN" sz="1200" b="0" i="1" smtClean="0">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𝑣</m:t>
                        </m:r>
                      </m:e>
                      <m:sub>
                        <m:r>
                          <a:rPr lang="en-US" altLang="zh-CN" sz="1200" b="0" i="1" smtClean="0">
                            <a:solidFill>
                              <a:schemeClr val="tx1"/>
                            </a:solidFill>
                            <a:latin typeface="Cambria Math" panose="02040503050406030204" pitchFamily="18" charset="0"/>
                          </a:rPr>
                          <m:t>1</m:t>
                        </m:r>
                      </m:sub>
                    </m:sSub>
                    <m:r>
                      <a:rPr lang="en-US" altLang="zh-CN" sz="1200" b="0" i="1" smtClean="0">
                        <a:solidFill>
                          <a:schemeClr val="tx1"/>
                        </a:solidFill>
                        <a:latin typeface="Cambria Math" panose="02040503050406030204" pitchFamily="18" charset="0"/>
                      </a:rPr>
                      <m:t>⋯</m:t>
                    </m:r>
                    <m:sSub>
                      <m:sSubPr>
                        <m:ctrlPr>
                          <a:rPr lang="en-US" altLang="zh-CN" sz="1200" b="0" i="1" smtClean="0">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𝑣</m:t>
                        </m:r>
                      </m:e>
                      <m:sub>
                        <m:r>
                          <a:rPr lang="en-US" altLang="zh-CN" sz="1200" b="0" i="1" smtClean="0">
                            <a:solidFill>
                              <a:schemeClr val="tx1"/>
                            </a:solidFill>
                            <a:latin typeface="Cambria Math" panose="02040503050406030204" pitchFamily="18" charset="0"/>
                          </a:rPr>
                          <m:t>𝑁</m:t>
                        </m:r>
                      </m:sub>
                    </m:sSub>
                  </m:oMath>
                </a14:m>
                <a:endParaRPr lang="zh-CN" altLang="en-US" sz="1200" dirty="0">
                  <a:solidFill>
                    <a:schemeClr val="tx1">
                      <a:lumMod val="50000"/>
                      <a:lumOff val="50000"/>
                    </a:schemeClr>
                  </a:solidFill>
                </a:endParaRPr>
              </a:p>
            </p:txBody>
          </p:sp>
        </mc:Choice>
        <mc:Fallback xmlns="">
          <p:sp>
            <p:nvSpPr>
              <p:cNvPr id="14" name="TextBox 46"/>
              <p:cNvSpPr txBox="1">
                <a:spLocks noRot="1" noChangeAspect="1" noMove="1" noResize="1" noEditPoints="1" noAdjustHandles="1" noChangeArrowheads="1" noChangeShapeType="1" noTextEdit="1"/>
              </p:cNvSpPr>
              <p:nvPr/>
            </p:nvSpPr>
            <p:spPr>
              <a:xfrm>
                <a:off x="677448" y="1179420"/>
                <a:ext cx="5910776" cy="646331"/>
              </a:xfrm>
              <a:prstGeom prst="rect">
                <a:avLst/>
              </a:prstGeom>
              <a:blipFill>
                <a:blip r:embed="rId4"/>
                <a:stretch>
                  <a:fillRect b="-6604"/>
                </a:stretch>
              </a:blipFill>
            </p:spPr>
            <p:txBody>
              <a:bodyPr/>
              <a:lstStyle/>
              <a:p>
                <a:r>
                  <a:rPr lang="zh-CN" altLang="en-US">
                    <a:noFill/>
                  </a:rPr>
                  <a:t> </a:t>
                </a:r>
              </a:p>
            </p:txBody>
          </p:sp>
        </mc:Fallback>
      </mc:AlternateContent>
      <p:cxnSp>
        <p:nvCxnSpPr>
          <p:cNvPr id="15" name="直接连接符 14"/>
          <p:cNvCxnSpPr/>
          <p:nvPr/>
        </p:nvCxnSpPr>
        <p:spPr>
          <a:xfrm flipV="1">
            <a:off x="719110" y="1127157"/>
            <a:ext cx="4089330"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燕尾形 1041"/>
          <p:cNvSpPr/>
          <p:nvPr/>
        </p:nvSpPr>
        <p:spPr>
          <a:xfrm>
            <a:off x="8815673" y="2699195"/>
            <a:ext cx="172629" cy="288032"/>
          </a:xfrm>
          <a:prstGeom prst="chevron">
            <a:avLst>
              <a:gd name="adj" fmla="val 75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TextBox 46"/>
          <p:cNvSpPr txBox="1"/>
          <p:nvPr/>
        </p:nvSpPr>
        <p:spPr>
          <a:xfrm>
            <a:off x="710453" y="1849388"/>
            <a:ext cx="4532478" cy="276999"/>
          </a:xfrm>
          <a:prstGeom prst="rect">
            <a:avLst/>
          </a:prstGeom>
          <a:noFill/>
        </p:spPr>
        <p:txBody>
          <a:bodyPr wrap="square" rtlCol="0">
            <a:spAutoFit/>
          </a:bodyPr>
          <a:lstStyle/>
          <a:p>
            <a:r>
              <a:rPr lang="en-US" altLang="zh-CN" sz="1200" dirty="0">
                <a:solidFill>
                  <a:schemeClr val="tx1">
                    <a:lumMod val="50000"/>
                    <a:lumOff val="50000"/>
                  </a:schemeClr>
                </a:solidFill>
              </a:rPr>
              <a:t>So,</a:t>
            </a:r>
            <a:endParaRPr lang="zh-CN" altLang="en-US" sz="12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2" name="文本框 1"/>
              <p:cNvSpPr txBox="1"/>
              <p:nvPr/>
            </p:nvSpPr>
            <p:spPr>
              <a:xfrm>
                <a:off x="914776" y="2211484"/>
                <a:ext cx="2260875" cy="4552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smtClean="0">
                              <a:latin typeface="Cambria Math" panose="02040503050406030204" pitchFamily="18" charset="0"/>
                            </a:rPr>
                            <m:t>𝑎</m:t>
                          </m:r>
                        </m:e>
                        <m:sub>
                          <m:r>
                            <a:rPr lang="en-US" altLang="zh-CN" sz="1400" i="1">
                              <a:latin typeface="Cambria Math" panose="02040503050406030204" pitchFamily="18" charset="0"/>
                            </a:rPr>
                            <m:t>𝑖𝑗</m:t>
                          </m:r>
                        </m:sub>
                      </m:sSub>
                      <m:r>
                        <a:rPr lang="en-US" altLang="zh-CN" sz="1400" i="1">
                          <a:latin typeface="Cambria Math" panose="02040503050406030204" pitchFamily="18" charset="0"/>
                        </a:rPr>
                        <m:t>=</m:t>
                      </m:r>
                      <m:r>
                        <a:rPr lang="en-US" altLang="zh-CN" sz="1400" i="1">
                          <a:latin typeface="Cambria Math" panose="02040503050406030204" pitchFamily="18" charset="0"/>
                        </a:rPr>
                        <m:t>𝑃</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𝑖</m:t>
                              </m:r>
                            </m:sub>
                          </m:sSub>
                        </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𝑗</m:t>
                              </m:r>
                            </m:sub>
                          </m:sSub>
                        </m:e>
                      </m:d>
                      <m:r>
                        <a:rPr lang="en-US" altLang="zh-CN" sz="1400" i="1">
                          <a:latin typeface="Cambria Math" panose="02040503050406030204" pitchFamily="18" charset="0"/>
                        </a:rPr>
                        <m:t>=</m:t>
                      </m:r>
                      <m:f>
                        <m:fPr>
                          <m:ctrlPr>
                            <a:rPr lang="en-US" altLang="zh-CN" sz="1400" i="1" smtClean="0">
                              <a:latin typeface="Cambria Math" panose="02040503050406030204" pitchFamily="18" charset="0"/>
                            </a:rPr>
                          </m:ctrlPr>
                        </m:fPr>
                        <m:num>
                          <m:r>
                            <a:rPr lang="en-US" altLang="zh-CN" sz="1400" i="1">
                              <a:latin typeface="Cambria Math" panose="02040503050406030204" pitchFamily="18" charset="0"/>
                            </a:rPr>
                            <m:t>𝐶𝑜𝑢𝑛𝑡</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m:t>
                          </m:r>
                        </m:num>
                        <m:den>
                          <m:r>
                            <a:rPr lang="en-US" altLang="zh-CN" sz="1400" i="1">
                              <a:latin typeface="Cambria Math" panose="02040503050406030204" pitchFamily="18" charset="0"/>
                            </a:rPr>
                            <m:t>𝐶𝑜𝑢𝑛𝑡</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den>
                      </m:f>
                    </m:oMath>
                  </m:oMathPara>
                </a14:m>
                <a:endParaRPr lang="zh-CN" altLang="en-US" sz="1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914776" y="2211484"/>
                <a:ext cx="2260875" cy="455253"/>
              </a:xfrm>
              <a:prstGeom prst="rect">
                <a:avLst/>
              </a:prstGeom>
              <a:blipFill>
                <a:blip r:embed="rId5"/>
                <a:stretch>
                  <a:fillRect l="-539" t="-2703" r="-2426" b="-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827584" y="3316357"/>
                <a:ext cx="2608278" cy="4772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m:t>
                      </m:r>
                      <m:r>
                        <a:rPr lang="en-US" altLang="zh-CN" sz="1400" i="1">
                          <a:latin typeface="Cambria Math" panose="02040503050406030204" pitchFamily="18" charset="0"/>
                        </a:rPr>
                        <m:t>𝑘</m:t>
                      </m:r>
                      <m:r>
                        <a:rPr lang="en-US" altLang="zh-CN" sz="1400" i="1">
                          <a:latin typeface="Cambria Math" panose="02040503050406030204" pitchFamily="18" charset="0"/>
                        </a:rPr>
                        <m:t>)=</m:t>
                      </m:r>
                      <m:r>
                        <a:rPr lang="en-US" altLang="zh-CN" sz="1400" i="1">
                          <a:latin typeface="Cambria Math" panose="02040503050406030204" pitchFamily="18" charset="0"/>
                        </a:rPr>
                        <m:t>𝑃</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𝑤</m:t>
                          </m:r>
                        </m:e>
                        <m:sub>
                          <m:r>
                            <a:rPr lang="en-US" altLang="zh-CN" sz="1400" i="1">
                              <a:latin typeface="Cambria Math" panose="02040503050406030204" pitchFamily="18" charset="0"/>
                            </a:rPr>
                            <m:t>𝑘</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m:t>
                      </m:r>
                      <m:f>
                        <m:fPr>
                          <m:ctrlPr>
                            <a:rPr lang="en-US" altLang="zh-CN" sz="1400" i="1" smtClean="0">
                              <a:latin typeface="Cambria Math" panose="02040503050406030204" pitchFamily="18" charset="0"/>
                            </a:rPr>
                          </m:ctrlPr>
                        </m:fPr>
                        <m:num>
                          <m:r>
                            <a:rPr lang="en-US" altLang="zh-CN" sz="1400" i="1">
                              <a:latin typeface="Cambria Math" panose="02040503050406030204" pitchFamily="18" charset="0"/>
                            </a:rPr>
                            <m:t>𝐶𝑜𝑢𝑛𝑡</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𝑤</m:t>
                              </m:r>
                            </m:e>
                            <m:sub>
                              <m:r>
                                <a:rPr lang="en-US" altLang="zh-CN" sz="1400" i="1">
                                  <a:latin typeface="Cambria Math" panose="02040503050406030204" pitchFamily="18" charset="0"/>
                                </a:rPr>
                                <m:t>𝑘</m:t>
                              </m:r>
                            </m:sub>
                          </m:sSub>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m:t>
                          </m:r>
                        </m:num>
                        <m:den>
                          <m:r>
                            <a:rPr lang="en-US" altLang="zh-CN" sz="1400" i="1">
                              <a:latin typeface="Cambria Math" panose="02040503050406030204" pitchFamily="18" charset="0"/>
                            </a:rPr>
                            <m:t>𝐶𝑜𝑢𝑛𝑡</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m:t>
                          </m:r>
                        </m:den>
                      </m:f>
                    </m:oMath>
                  </m:oMathPara>
                </a14:m>
                <a:endParaRPr lang="zh-CN" altLang="en-US" sz="14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827584" y="3316357"/>
                <a:ext cx="2608278" cy="477247"/>
              </a:xfrm>
              <a:prstGeom prst="rect">
                <a:avLst/>
              </a:prstGeom>
              <a:blipFill>
                <a:blip r:embed="rId6"/>
                <a:stretch>
                  <a:fillRect l="-1402" t="-2564" r="-1869" b="-1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4355976" y="3345020"/>
                <a:ext cx="2630720" cy="448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smtClean="0">
                              <a:latin typeface="Cambria Math" panose="02040503050406030204" pitchFamily="18" charset="0"/>
                            </a:rPr>
                            <m:t>𝜋</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r>
                        <a:rPr lang="en-US" altLang="zh-CN" sz="1400" i="1">
                          <a:latin typeface="Cambria Math" panose="02040503050406030204" pitchFamily="18" charset="0"/>
                        </a:rPr>
                        <m:t>𝑃</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f>
                        <m:fPr>
                          <m:ctrlPr>
                            <a:rPr lang="en-US" altLang="zh-CN" sz="1400" i="1" smtClean="0">
                              <a:latin typeface="Cambria Math" panose="02040503050406030204" pitchFamily="18" charset="0"/>
                            </a:rPr>
                          </m:ctrlPr>
                        </m:fPr>
                        <m:num>
                          <m:r>
                            <a:rPr lang="en-US" altLang="zh-CN" sz="1400" i="1">
                              <a:latin typeface="Cambria Math" panose="02040503050406030204" pitchFamily="18" charset="0"/>
                            </a:rPr>
                            <m:t>𝐶𝑜𝑢𝑛𝑡</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num>
                        <m:den>
                          <m:r>
                            <a:rPr lang="en-US" altLang="zh-CN" sz="1400" i="1">
                              <a:latin typeface="Cambria Math" panose="02040503050406030204" pitchFamily="18" charset="0"/>
                            </a:rPr>
                            <m:t>𝐶𝑜𝑢𝑛𝑡</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1</m:t>
                              </m:r>
                            </m:sub>
                          </m:sSub>
                          <m:r>
                            <a:rPr lang="en-US" altLang="zh-CN" sz="1400" i="1">
                              <a:latin typeface="Cambria Math" panose="02040503050406030204" pitchFamily="18" charset="0"/>
                            </a:rPr>
                            <m:t>)</m:t>
                          </m:r>
                        </m:den>
                      </m:f>
                    </m:oMath>
                  </m:oMathPara>
                </a14:m>
                <a:endParaRPr lang="zh-CN" altLang="en-US" sz="14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4355976" y="3345020"/>
                <a:ext cx="2630720" cy="448584"/>
              </a:xfrm>
              <a:prstGeom prst="rect">
                <a:avLst/>
              </a:prstGeom>
              <a:blipFill>
                <a:blip r:embed="rId7"/>
                <a:stretch>
                  <a:fillRect l="-696" t="-2740" r="-1856" b="-16438"/>
                </a:stretch>
              </a:blipFill>
            </p:spPr>
            <p:txBody>
              <a:bodyPr/>
              <a:lstStyle/>
              <a:p>
                <a:r>
                  <a:rPr lang="zh-CN" altLang="en-US">
                    <a:noFill/>
                  </a:rPr>
                  <a:t> </a:t>
                </a:r>
              </a:p>
            </p:txBody>
          </p:sp>
        </mc:Fallback>
      </mc:AlternateContent>
      <p:sp>
        <p:nvSpPr>
          <p:cNvPr id="20" name="页脚占位符 19"/>
          <p:cNvSpPr>
            <a:spLocks noGrp="1"/>
          </p:cNvSpPr>
          <p:nvPr>
            <p:ph type="ftr" sz="quarter" idx="11"/>
          </p:nvPr>
        </p:nvSpPr>
        <p:spPr/>
        <p:txBody>
          <a:bodyPr/>
          <a:lstStyle/>
          <a:p>
            <a:r>
              <a:rPr lang="en-US" altLang="zh-CN"/>
              <a:t>Markov Models and Maximum Entropy</a:t>
            </a:r>
            <a:endParaRPr lang="zh-CN" altLang="en-US"/>
          </a:p>
        </p:txBody>
      </p:sp>
      <p:sp>
        <p:nvSpPr>
          <p:cNvPr id="21" name="灯片编号占位符 20"/>
          <p:cNvSpPr>
            <a:spLocks noGrp="1"/>
          </p:cNvSpPr>
          <p:nvPr>
            <p:ph type="sldNum" sz="quarter" idx="12"/>
          </p:nvPr>
        </p:nvSpPr>
        <p:spPr/>
        <p:txBody>
          <a:bodyPr/>
          <a:lstStyle/>
          <a:p>
            <a:fld id="{7B1650DA-4768-43E8-905D-F747C006784D}" type="slidenum">
              <a:rPr lang="zh-CN" altLang="en-US" smtClean="0"/>
              <a:pPr/>
              <a:t>9</a:t>
            </a:fld>
            <a:endParaRPr lang="zh-CN" altLang="en-US"/>
          </a:p>
        </p:txBody>
      </p:sp>
    </p:spTree>
    <p:extLst>
      <p:ext uri="{BB962C8B-B14F-4D97-AF65-F5344CB8AC3E}">
        <p14:creationId xmlns:p14="http://schemas.microsoft.com/office/powerpoint/2010/main" val="8648802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 fill="hold"/>
                                        <p:tgtEl>
                                          <p:spTgt spid="13"/>
                                        </p:tgtEl>
                                        <p:attrNameLst>
                                          <p:attrName>ppt_w</p:attrName>
                                        </p:attrNameLst>
                                      </p:cBhvr>
                                      <p:tavLst>
                                        <p:tav tm="0">
                                          <p:val>
                                            <p:fltVal val="0"/>
                                          </p:val>
                                        </p:tav>
                                        <p:tav tm="100000">
                                          <p:val>
                                            <p:strVal val="#ppt_w"/>
                                          </p:val>
                                        </p:tav>
                                      </p:tavLst>
                                    </p:anim>
                                    <p:anim calcmode="lin" valueType="num">
                                      <p:cBhvr>
                                        <p:cTn id="8" dur="200" fill="hold"/>
                                        <p:tgtEl>
                                          <p:spTgt spid="13"/>
                                        </p:tgtEl>
                                        <p:attrNameLst>
                                          <p:attrName>ppt_h</p:attrName>
                                        </p:attrNameLst>
                                      </p:cBhvr>
                                      <p:tavLst>
                                        <p:tav tm="0">
                                          <p:val>
                                            <p:fltVal val="0"/>
                                          </p:val>
                                        </p:tav>
                                        <p:tav tm="100000">
                                          <p:val>
                                            <p:strVal val="#ppt_h"/>
                                          </p:val>
                                        </p:tav>
                                      </p:tavLst>
                                    </p:anim>
                                    <p:animEffect transition="in" filter="fade">
                                      <p:cBhvr>
                                        <p:cTn id="9" dur="200"/>
                                        <p:tgtEl>
                                          <p:spTgt spid="13"/>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200"/>
                                        <p:tgtEl>
                                          <p:spTgt spid="15"/>
                                        </p:tgtEl>
                                      </p:cBhvr>
                                    </p:animEffect>
                                  </p:childTnLst>
                                </p:cTn>
                              </p:par>
                            </p:childTnLst>
                          </p:cTn>
                        </p:par>
                        <p:par>
                          <p:cTn id="14" fill="hold">
                            <p:stCondLst>
                              <p:cond delay="400"/>
                            </p:stCondLst>
                            <p:childTnLst>
                              <p:par>
                                <p:cTn id="15" presetID="12" presetClass="entr" presetSubtype="2"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ppt_x</p:attrName>
                                        </p:attrNameLst>
                                      </p:cBhvr>
                                      <p:tavLst>
                                        <p:tav tm="0">
                                          <p:val>
                                            <p:strVal val="#ppt_x+#ppt_w*1.125000"/>
                                          </p:val>
                                        </p:tav>
                                        <p:tav tm="100000">
                                          <p:val>
                                            <p:strVal val="#ppt_x"/>
                                          </p:val>
                                        </p:tav>
                                      </p:tavLst>
                                    </p:anim>
                                    <p:animEffect transition="in" filter="wipe(left)">
                                      <p:cBhvr>
                                        <p:cTn id="18" dur="500"/>
                                        <p:tgtEl>
                                          <p:spTgt spid="14"/>
                                        </p:tgtEl>
                                      </p:cBhvr>
                                    </p:animEffect>
                                  </p:childTnLst>
                                </p:cTn>
                              </p:par>
                            </p:childTnLst>
                          </p:cTn>
                        </p:par>
                        <p:par>
                          <p:cTn id="19" fill="hold">
                            <p:stCondLst>
                              <p:cond delay="900"/>
                            </p:stCondLst>
                            <p:childTnLst>
                              <p:par>
                                <p:cTn id="20" presetID="1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ppt_x</p:attrName>
                                        </p:attrNameLst>
                                      </p:cBhvr>
                                      <p:tavLst>
                                        <p:tav tm="0">
                                          <p:val>
                                            <p:strVal val="#ppt_x+#ppt_w*1.125000"/>
                                          </p:val>
                                        </p:tav>
                                        <p:tav tm="100000">
                                          <p:val>
                                            <p:strVal val="#ppt_x"/>
                                          </p:val>
                                        </p:tav>
                                      </p:tavLst>
                                    </p:anim>
                                    <p:animEffect transition="in" filter="wipe(lef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1873</TotalTime>
  <Words>2370</Words>
  <Application>Microsoft Office PowerPoint</Application>
  <PresentationFormat>全屏显示(16:10)</PresentationFormat>
  <Paragraphs>394</Paragraphs>
  <Slides>23</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方正兰亭黑_YS_GB18030</vt:lpstr>
      <vt:lpstr>宋体</vt:lpstr>
      <vt:lpstr>微软雅黑</vt:lpstr>
      <vt:lpstr>Arial</vt:lpstr>
      <vt:lpstr>Calibri</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keywords/>
  <cp:lastModifiedBy>小薇</cp:lastModifiedBy>
  <cp:revision>285</cp:revision>
  <dcterms:created xsi:type="dcterms:W3CDTF">2013-12-06T04:45:20Z</dcterms:created>
  <dcterms:modified xsi:type="dcterms:W3CDTF">2017-04-12T15:44:06Z</dcterms:modified>
  <cp:category/>
</cp:coreProperties>
</file>