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7.xml" ContentType="application/vnd.openxmlformats-officedocument.presentationml.tags+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9"/>
  </p:notesMasterIdLst>
  <p:sldIdLst>
    <p:sldId id="257" r:id="rId3"/>
    <p:sldId id="259" r:id="rId4"/>
    <p:sldId id="281" r:id="rId5"/>
    <p:sldId id="4802" r:id="rId6"/>
    <p:sldId id="4818" r:id="rId7"/>
    <p:sldId id="4804" r:id="rId8"/>
    <p:sldId id="4805" r:id="rId9"/>
    <p:sldId id="4808" r:id="rId10"/>
    <p:sldId id="4810" r:id="rId11"/>
    <p:sldId id="4811" r:id="rId12"/>
    <p:sldId id="4812" r:id="rId13"/>
    <p:sldId id="4813" r:id="rId14"/>
    <p:sldId id="4814" r:id="rId15"/>
    <p:sldId id="4815" r:id="rId16"/>
    <p:sldId id="4816" r:id="rId17"/>
    <p:sldId id="4930" r:id="rId18"/>
    <p:sldId id="4819" r:id="rId19"/>
    <p:sldId id="4817" r:id="rId20"/>
    <p:sldId id="4820" r:id="rId21"/>
    <p:sldId id="4824" r:id="rId22"/>
    <p:sldId id="4821" r:id="rId23"/>
    <p:sldId id="4823" r:id="rId24"/>
    <p:sldId id="4825" r:id="rId25"/>
    <p:sldId id="4826" r:id="rId26"/>
    <p:sldId id="4827" r:id="rId27"/>
    <p:sldId id="4828" r:id="rId28"/>
    <p:sldId id="4861" r:id="rId29"/>
    <p:sldId id="4866" r:id="rId30"/>
    <p:sldId id="4865" r:id="rId31"/>
    <p:sldId id="4867" r:id="rId32"/>
    <p:sldId id="4902" r:id="rId33"/>
    <p:sldId id="4862" r:id="rId34"/>
    <p:sldId id="4863" r:id="rId35"/>
    <p:sldId id="4864" r:id="rId36"/>
    <p:sldId id="4860" r:id="rId37"/>
    <p:sldId id="4859" r:id="rId38"/>
    <p:sldId id="4857" r:id="rId39"/>
    <p:sldId id="4879" r:id="rId40"/>
    <p:sldId id="4869" r:id="rId41"/>
    <p:sldId id="4880" r:id="rId42"/>
    <p:sldId id="4881" r:id="rId43"/>
    <p:sldId id="4882" r:id="rId44"/>
    <p:sldId id="4974" r:id="rId45"/>
    <p:sldId id="4884" r:id="rId46"/>
    <p:sldId id="4976" r:id="rId47"/>
    <p:sldId id="4885" r:id="rId48"/>
    <p:sldId id="4886" r:id="rId49"/>
    <p:sldId id="4887" r:id="rId50"/>
    <p:sldId id="4888" r:id="rId51"/>
    <p:sldId id="4890" r:id="rId52"/>
    <p:sldId id="4895" r:id="rId53"/>
    <p:sldId id="4896" r:id="rId54"/>
    <p:sldId id="4897" r:id="rId55"/>
    <p:sldId id="4898" r:id="rId56"/>
    <p:sldId id="4899" r:id="rId57"/>
    <p:sldId id="4788" r:id="rId58"/>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9F9F5"/>
    <a:srgbClr val="EE3978"/>
    <a:srgbClr val="39337A"/>
    <a:srgbClr val="7E397A"/>
    <a:srgbClr val="00A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108" d="100"/>
          <a:sy n="108" d="100"/>
        </p:scale>
        <p:origin x="732" y="114"/>
      </p:cViewPr>
      <p:guideLst/>
    </p:cSldViewPr>
  </p:slideViewPr>
  <p:notesTextViewPr>
    <p:cViewPr>
      <p:scale>
        <a:sx n="125" d="100"/>
        <a:sy n="125"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A365C-CE94-4BF7-BA16-E8D854C976A9}"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3DEB1-0974-4920-9C6B-89CE2B9DD7BC}" type="slidenum">
              <a:rPr lang="zh-CN" altLang="en-US" smtClean="0"/>
              <a:t>‹#›</a:t>
            </a:fld>
            <a:endParaRPr lang="zh-CN" altLang="en-US"/>
          </a:p>
        </p:txBody>
      </p:sp>
    </p:spTree>
    <p:extLst>
      <p:ext uri="{BB962C8B-B14F-4D97-AF65-F5344CB8AC3E}">
        <p14:creationId xmlns:p14="http://schemas.microsoft.com/office/powerpoint/2010/main" val="10978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本次要介绍的内容是</a:t>
            </a:r>
            <a:r>
              <a:rPr lang="en-US" altLang="zh-CN"/>
              <a:t>RNN</a:t>
            </a:r>
            <a:r>
              <a:rPr lang="zh-CN" altLang="en-US"/>
              <a:t>。</a:t>
            </a:r>
          </a:p>
          <a:p>
            <a:r>
              <a:rPr lang="zh-CN" altLang="en-US"/>
              <a:t>讲一下为什么选这个主题，加入多轮问答团队，多数以</a:t>
            </a:r>
            <a:r>
              <a:rPr lang="en-US" altLang="zh-CN"/>
              <a:t>RNN</a:t>
            </a:r>
            <a:r>
              <a:rPr lang="zh-CN" altLang="en-US"/>
              <a:t>、</a:t>
            </a:r>
            <a:r>
              <a:rPr lang="en-US" altLang="zh-CN"/>
              <a:t>LSTM</a:t>
            </a:r>
            <a:r>
              <a:rPr lang="zh-CN" altLang="en-US"/>
              <a:t>等模型训练。</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a:t>
            </a:fld>
            <a:endParaRPr lang="zh-CN" altLang="en-US"/>
          </a:p>
        </p:txBody>
      </p:sp>
    </p:spTree>
    <p:extLst>
      <p:ext uri="{BB962C8B-B14F-4D97-AF65-F5344CB8AC3E}">
        <p14:creationId xmlns:p14="http://schemas.microsoft.com/office/powerpoint/2010/main" val="4174832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这是我们传统的神经网络，输入经过隐藏层，最后得到输出。</a:t>
            </a:r>
          </a:p>
          <a:p>
            <a:r>
              <a:rPr lang="zh-CN" altLang="en-US"/>
              <a:t>而我们需要的是，隐藏层中的计算可以包括对之前输入的记忆，有点儿像我们的循环。</a:t>
            </a:r>
          </a:p>
          <a:p>
            <a:r>
              <a:rPr lang="zh-CN" altLang="en-US"/>
              <a:t>那么将其展开，就是这样的，其中每一列是之前的一个神经网络，只不过我们看到，后一个隐藏层会参考它前面的隐藏层得出的值。</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10</a:t>
            </a:fld>
            <a:endParaRPr lang="zh-CN" altLang="en-US"/>
          </a:p>
        </p:txBody>
      </p:sp>
    </p:spTree>
    <p:extLst>
      <p:ext uri="{BB962C8B-B14F-4D97-AF65-F5344CB8AC3E}">
        <p14:creationId xmlns:p14="http://schemas.microsoft.com/office/powerpoint/2010/main" val="239252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我们通过计算的形式，看起来最清晰。我们得到的输出Ot，除了和Xt有关外，还与前一层的隐藏层的值St-1有关。</a:t>
            </a:r>
          </a:p>
          <a:p>
            <a:r>
              <a:rPr lang="zh-CN" altLang="en-US"/>
              <a:t>那么我们一层层的代入进去，就是这样的式子，所以我们做到了获得之前输入的记忆。</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11</a:t>
            </a:fld>
            <a:endParaRPr lang="zh-CN" altLang="en-US"/>
          </a:p>
        </p:txBody>
      </p:sp>
    </p:spTree>
    <p:extLst>
      <p:ext uri="{BB962C8B-B14F-4D97-AF65-F5344CB8AC3E}">
        <p14:creationId xmlns:p14="http://schemas.microsoft.com/office/powerpoint/2010/main" val="13395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我们用这个模型，再来看之前的例子2。现在输入到达，得到的是到达对应的各个槽值的可能性。同时，会将到达在隐藏层得到的结果储存起来，传递到下一个词武汉，那么神经网络就会学习到，武汉更对应目的地的槽。</a:t>
            </a:r>
          </a:p>
          <a:p>
            <a:r>
              <a:rPr lang="zh-CN" altLang="en-US"/>
              <a:t>同样的，结果会继续保存往下传递，那么我们也可以得到11月22日对应的是到达的时间。</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12</a:t>
            </a:fld>
            <a:endParaRPr lang="zh-CN" altLang="en-US"/>
          </a:p>
        </p:txBody>
      </p:sp>
    </p:spTree>
    <p:extLst>
      <p:ext uri="{BB962C8B-B14F-4D97-AF65-F5344CB8AC3E}">
        <p14:creationId xmlns:p14="http://schemas.microsoft.com/office/powerpoint/2010/main" val="19506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那么这个时候，如果把前面的两个例子进行训练，由于离开和到达向后传递的记忆是不一样的，所以即使后面对应的都是武汉，神经网络也会计算出，2个武汉对应的槽是不同的。</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13</a:t>
            </a:fld>
            <a:endParaRPr lang="zh-CN" altLang="en-US"/>
          </a:p>
        </p:txBody>
      </p:sp>
    </p:spTree>
    <p:extLst>
      <p:ext uri="{BB962C8B-B14F-4D97-AF65-F5344CB8AC3E}">
        <p14:creationId xmlns:p14="http://schemas.microsoft.com/office/powerpoint/2010/main" val="213704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看起来上面的模型已经解决了问题，我们再看一个例子。这个空我想大家可能会填“买”或者“修”。但如果句子是这样的，我们能够很确定的知道，这里填“买”而不是“修”。</a:t>
            </a:r>
          </a:p>
          <a:p>
            <a:r>
              <a:rPr lang="zh-CN" altLang="en-US"/>
              <a:t>但如果我们还是用上面的模型，我们会发现只根据前面句子的记忆，是有可能填错的。</a:t>
            </a:r>
          </a:p>
          <a:p>
            <a:r>
              <a:rPr lang="zh-CN" altLang="en-US"/>
              <a:t>所以，我们不仅需要保存空前面的记忆，同时也需要空后面的记忆，这就是双向RNN。实际使用过程中，通常是将整个句子翻过来再进行一次训练。</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14</a:t>
            </a:fld>
            <a:endParaRPr lang="zh-CN" altLang="en-US"/>
          </a:p>
        </p:txBody>
      </p:sp>
    </p:spTree>
    <p:extLst>
      <p:ext uri="{BB962C8B-B14F-4D97-AF65-F5344CB8AC3E}">
        <p14:creationId xmlns:p14="http://schemas.microsoft.com/office/powerpoint/2010/main" val="193512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15</a:t>
            </a:fld>
            <a:endParaRPr lang="zh-CN" altLang="en-US"/>
          </a:p>
        </p:txBody>
      </p:sp>
    </p:spTree>
    <p:extLst>
      <p:ext uri="{BB962C8B-B14F-4D97-AF65-F5344CB8AC3E}">
        <p14:creationId xmlns:p14="http://schemas.microsoft.com/office/powerpoint/2010/main" val="96545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既然双向RNN已经ok了，那为什么我们还要引入LSTM和GRU呢？</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16</a:t>
            </a:fld>
            <a:endParaRPr lang="zh-CN" altLang="en-US"/>
          </a:p>
        </p:txBody>
      </p:sp>
    </p:spTree>
    <p:extLst>
      <p:ext uri="{BB962C8B-B14F-4D97-AF65-F5344CB8AC3E}">
        <p14:creationId xmlns:p14="http://schemas.microsoft.com/office/powerpoint/2010/main" val="180600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我们先来看一下，传统神经网络是如何进行训练的。</a:t>
            </a:r>
          </a:p>
          <a:p>
            <a:r>
              <a:rPr lang="zh-CN" altLang="en-US"/>
              <a:t>当我们第一次输入x值，经过初试W和b的计算，我们无法做到输出与真正的值对应的，会有误差。那么我们会希望，通过更改W和b的值，，使输出值与真正的y值，误差尽可能的小。因此，我们需要反向修正W和b的值。</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17</a:t>
            </a:fld>
            <a:endParaRPr lang="zh-CN" altLang="en-US"/>
          </a:p>
        </p:txBody>
      </p:sp>
    </p:spTree>
    <p:extLst>
      <p:ext uri="{BB962C8B-B14F-4D97-AF65-F5344CB8AC3E}">
        <p14:creationId xmlns:p14="http://schemas.microsoft.com/office/powerpoint/2010/main" val="36148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我们先来看一下，传统神经网络是如何进行训练的。</a:t>
            </a:r>
            <a:endParaRPr lang="zh-CN" altLang="en-US"/>
          </a:p>
          <a:p>
            <a:r>
              <a:rPr lang="zh-CN" altLang="en-US">
                <a:sym typeface="+mn-ea"/>
              </a:rPr>
              <a:t>当我们第一次输入x值，经过初试W和b的计算，我们无法做到输出与真正的值对应的，会有误差。那么我们会希望，通过更改W和b的值，，使输出值与真正的y值，误差尽可能的小。因此，我们需要反向修正W和b的值。</a:t>
            </a:r>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18</a:t>
            </a:fld>
            <a:endParaRPr lang="zh-CN" altLang="en-US"/>
          </a:p>
        </p:txBody>
      </p:sp>
    </p:spTree>
    <p:extLst>
      <p:ext uri="{BB962C8B-B14F-4D97-AF65-F5344CB8AC3E}">
        <p14:creationId xmlns:p14="http://schemas.microsoft.com/office/powerpoint/2010/main" val="227072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同样的，对于RNN的计算，正向我们需要计算隐藏层的值。</a:t>
            </a:r>
          </a:p>
          <a:p>
            <a:r>
              <a:rPr lang="zh-CN" altLang="en-US"/>
              <a:t>反向训练就是不断缩小C的值，我们既要向输入值训练，也要向前层的隐藏层训练。</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19</a:t>
            </a:fld>
            <a:endParaRPr lang="zh-CN" altLang="en-US"/>
          </a:p>
        </p:txBody>
      </p:sp>
    </p:spTree>
    <p:extLst>
      <p:ext uri="{BB962C8B-B14F-4D97-AF65-F5344CB8AC3E}">
        <p14:creationId xmlns:p14="http://schemas.microsoft.com/office/powerpoint/2010/main" val="200198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a:t>
            </a:fld>
            <a:endParaRPr lang="zh-CN" altLang="en-US"/>
          </a:p>
        </p:txBody>
      </p:sp>
    </p:spTree>
    <p:extLst>
      <p:ext uri="{BB962C8B-B14F-4D97-AF65-F5344CB8AC3E}">
        <p14:creationId xmlns:p14="http://schemas.microsoft.com/office/powerpoint/2010/main" val="697163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我知道大家都不喜欢看公式，计算。</a:t>
            </a:r>
          </a:p>
          <a:p>
            <a:r>
              <a:rPr lang="zh-CN" altLang="en-US"/>
              <a:t>这里简单来说，就是当我们不断的一步步向前一层训练时，随着步数增加，我们可以看到这是一个连乘，那么越往前，训练的效果越差。</a:t>
            </a:r>
          </a:p>
          <a:p>
            <a:r>
              <a:rPr lang="zh-CN" altLang="en-US"/>
              <a:t>换句话说，非常靠前的记忆，已经很难传递到后面的神经网络中，对于后面输出影响非常小。</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20</a:t>
            </a:fld>
            <a:endParaRPr lang="zh-CN" altLang="en-US"/>
          </a:p>
        </p:txBody>
      </p:sp>
    </p:spTree>
    <p:extLst>
      <p:ext uri="{BB962C8B-B14F-4D97-AF65-F5344CB8AC3E}">
        <p14:creationId xmlns:p14="http://schemas.microsoft.com/office/powerpoint/2010/main" val="199278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21</a:t>
            </a:fld>
            <a:endParaRPr lang="zh-CN" altLang="en-US"/>
          </a:p>
        </p:txBody>
      </p:sp>
    </p:spTree>
    <p:extLst>
      <p:ext uri="{BB962C8B-B14F-4D97-AF65-F5344CB8AC3E}">
        <p14:creationId xmlns:p14="http://schemas.microsoft.com/office/powerpoint/2010/main" val="1012897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那我们来看一下LSTM如何解决这个问题。</a:t>
            </a:r>
          </a:p>
          <a:p>
            <a:r>
              <a:rPr lang="zh-CN" altLang="en-US"/>
              <a:t>我们可以看到，对于之前的RNN模型，我们只有一个记忆单元，假设是h，通常h只能对短期的记忆起到作用。那么我们在LSTM模型中，加入一个记忆单元c，让他用来储存长期记忆。</a:t>
            </a:r>
          </a:p>
          <a:p>
            <a:r>
              <a:rPr lang="zh-CN" altLang="en-US"/>
              <a:t>就像图中这样。</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22</a:t>
            </a:fld>
            <a:endParaRPr lang="zh-CN" altLang="en-US"/>
          </a:p>
        </p:txBody>
      </p:sp>
    </p:spTree>
    <p:extLst>
      <p:ext uri="{BB962C8B-B14F-4D97-AF65-F5344CB8AC3E}">
        <p14:creationId xmlns:p14="http://schemas.microsoft.com/office/powerpoint/2010/main" val="1852112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LSTM有3个门：分别是输入门、输出门和遗忘门。</a:t>
            </a:r>
          </a:p>
          <a:p>
            <a:r>
              <a:rPr lang="zh-CN" altLang="en-US"/>
              <a:t>输入门表示当前时刻的输入有多少保存到当前的记忆单元中。</a:t>
            </a:r>
          </a:p>
          <a:p>
            <a:r>
              <a:rPr lang="zh-CN" altLang="en-US"/>
              <a:t>输出门表示当前记忆单元中有多少输出到</a:t>
            </a:r>
            <a:r>
              <a:rPr lang="en-US" altLang="zh-CN"/>
              <a:t>LSTM</a:t>
            </a:r>
            <a:r>
              <a:rPr lang="zh-CN" altLang="en-US"/>
              <a:t>的输出中。</a:t>
            </a:r>
          </a:p>
          <a:p>
            <a:r>
              <a:rPr lang="zh-CN" altLang="en-US"/>
              <a:t>遗忘门表示上一时刻有多少记忆保存到当前记忆中。</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23</a:t>
            </a:fld>
            <a:endParaRPr lang="zh-CN" altLang="en-US"/>
          </a:p>
        </p:txBody>
      </p:sp>
    </p:spTree>
    <p:extLst>
      <p:ext uri="{BB962C8B-B14F-4D97-AF65-F5344CB8AC3E}">
        <p14:creationId xmlns:p14="http://schemas.microsoft.com/office/powerpoint/2010/main" val="84266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我们再进一步分解，这3个门是如何起作用的。</a:t>
            </a:r>
          </a:p>
          <a:p>
            <a:r>
              <a:rPr lang="zh-CN" altLang="en-US"/>
              <a:t>我们看这样一个LSTM结构。我们有当前的输入</a:t>
            </a:r>
            <a:r>
              <a:rPr lang="en-US" altLang="zh-CN"/>
              <a:t>Xt</a:t>
            </a:r>
            <a:r>
              <a:rPr lang="zh-CN" altLang="en-US"/>
              <a:t>，上一时刻的短期记忆</a:t>
            </a:r>
            <a:r>
              <a:rPr lang="en-US" altLang="zh-CN"/>
              <a:t>ht-1</a:t>
            </a:r>
            <a:r>
              <a:rPr lang="zh-CN" altLang="en-US"/>
              <a:t>和上一时刻的长期记忆</a:t>
            </a:r>
            <a:r>
              <a:rPr lang="en-US" altLang="zh-CN"/>
              <a:t>Ct-1</a:t>
            </a:r>
            <a:r>
              <a:rPr lang="zh-CN" altLang="en-US"/>
              <a:t>。</a:t>
            </a:r>
          </a:p>
          <a:p>
            <a:r>
              <a:rPr lang="zh-CN" altLang="en-US"/>
              <a:t>首先，经过遗忘门，将</a:t>
            </a:r>
            <a:r>
              <a:rPr lang="en-US" altLang="zh-CN"/>
              <a:t>Xt</a:t>
            </a:r>
            <a:r>
              <a:rPr lang="zh-CN" altLang="en-US"/>
              <a:t>和</a:t>
            </a:r>
            <a:r>
              <a:rPr lang="en-US" altLang="zh-CN"/>
              <a:t>Ht-1</a:t>
            </a:r>
            <a:r>
              <a:rPr lang="zh-CN" altLang="en-US"/>
              <a:t>组合成新的输入向量，经过遗忘门。</a:t>
            </a:r>
          </a:p>
          <a:p>
            <a:r>
              <a:rPr lang="zh-CN" altLang="en-US"/>
              <a:t>接下来是输入门，同样是</a:t>
            </a:r>
            <a:r>
              <a:rPr lang="en-US" altLang="zh-CN"/>
              <a:t>Xt</a:t>
            </a:r>
            <a:r>
              <a:rPr lang="zh-CN" altLang="en-US"/>
              <a:t>和</a:t>
            </a:r>
            <a:r>
              <a:rPr lang="en-US" altLang="zh-CN"/>
              <a:t>Ht-1</a:t>
            </a:r>
            <a:r>
              <a:rPr lang="zh-CN" altLang="en-US"/>
              <a:t>的新向量，经过输入门。</a:t>
            </a:r>
          </a:p>
          <a:p>
            <a:r>
              <a:rPr lang="zh-CN" altLang="en-US"/>
              <a:t>接下来计算当前记忆单元的输入值，类似我们之前的神经网络的计算。</a:t>
            </a:r>
          </a:p>
          <a:p>
            <a:r>
              <a:rPr lang="zh-CN" altLang="en-US"/>
              <a:t>我们计算当前时刻的长记忆</a:t>
            </a:r>
            <a:r>
              <a:rPr lang="en-US" altLang="zh-CN"/>
              <a:t>Ct</a:t>
            </a:r>
            <a:r>
              <a:rPr lang="zh-CN" altLang="en-US"/>
              <a:t>的值，它是由遗忘门输出值乘以上一时刻的长记忆</a:t>
            </a:r>
            <a:r>
              <a:rPr lang="en-US" altLang="zh-CN"/>
              <a:t>Ct-1</a:t>
            </a:r>
            <a:r>
              <a:rPr lang="zh-CN" altLang="en-US"/>
              <a:t>再与输入门乘以当前时刻的输出求和得到。</a:t>
            </a:r>
          </a:p>
          <a:p>
            <a:r>
              <a:rPr lang="zh-CN" altLang="en-US"/>
              <a:t>最后，我们看输出门，同样是由</a:t>
            </a:r>
            <a:r>
              <a:rPr lang="en-US" altLang="zh-CN">
                <a:sym typeface="+mn-ea"/>
              </a:rPr>
              <a:t>Xt</a:t>
            </a:r>
            <a:r>
              <a:rPr lang="zh-CN" altLang="en-US">
                <a:sym typeface="+mn-ea"/>
              </a:rPr>
              <a:t>和</a:t>
            </a:r>
            <a:r>
              <a:rPr lang="en-US" altLang="zh-CN">
                <a:sym typeface="+mn-ea"/>
              </a:rPr>
              <a:t>Ht-1</a:t>
            </a:r>
            <a:r>
              <a:rPr lang="zh-CN" altLang="en-US">
                <a:sym typeface="+mn-ea"/>
              </a:rPr>
              <a:t>的新向量计算，最后与当前长记忆</a:t>
            </a:r>
            <a:r>
              <a:rPr lang="en-US" altLang="zh-CN">
                <a:sym typeface="+mn-ea"/>
              </a:rPr>
              <a:t>Ct</a:t>
            </a:r>
            <a:r>
              <a:rPr lang="zh-CN" altLang="en-US">
                <a:sym typeface="+mn-ea"/>
              </a:rPr>
              <a:t>共同决定最后的输出</a:t>
            </a:r>
            <a:r>
              <a:rPr lang="en-US" altLang="zh-CN">
                <a:sym typeface="+mn-ea"/>
              </a:rPr>
              <a:t>Ht</a:t>
            </a:r>
            <a:r>
              <a:rPr lang="zh-CN" altLang="en-US">
                <a:sym typeface="+mn-ea"/>
              </a:rPr>
              <a:t>。</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24</a:t>
            </a:fld>
            <a:endParaRPr lang="zh-CN" altLang="en-US"/>
          </a:p>
        </p:txBody>
      </p:sp>
    </p:spTree>
    <p:extLst>
      <p:ext uri="{BB962C8B-B14F-4D97-AF65-F5344CB8AC3E}">
        <p14:creationId xmlns:p14="http://schemas.microsoft.com/office/powerpoint/2010/main" val="1930649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GRU</a:t>
            </a:r>
            <a:r>
              <a:rPr lang="zh-CN" altLang="en-US"/>
              <a:t>相较于</a:t>
            </a:r>
            <a:r>
              <a:rPr lang="en-US" altLang="zh-CN"/>
              <a:t>LSTM</a:t>
            </a:r>
            <a:r>
              <a:rPr lang="zh-CN" altLang="en-US"/>
              <a:t>少了一个门，它只有更新门和重置门。但是却起到了与</a:t>
            </a:r>
            <a:r>
              <a:rPr lang="en-US" altLang="zh-CN"/>
              <a:t>LSTM</a:t>
            </a:r>
            <a:r>
              <a:rPr lang="zh-CN" altLang="en-US"/>
              <a:t>相同的作用。同时，将之前的长期和短期记忆，合成到了</a:t>
            </a:r>
            <a:r>
              <a:rPr lang="en-US" altLang="zh-CN"/>
              <a:t>H</a:t>
            </a:r>
            <a:r>
              <a:rPr lang="zh-CN" altLang="en-US"/>
              <a:t>当中。因此我们可以看到</a:t>
            </a:r>
            <a:r>
              <a:rPr lang="en-US" altLang="zh-CN"/>
              <a:t>GRU</a:t>
            </a:r>
            <a:r>
              <a:rPr lang="zh-CN" altLang="en-US"/>
              <a:t>只有</a:t>
            </a:r>
            <a:r>
              <a:rPr lang="en-US" altLang="zh-CN"/>
              <a:t>2</a:t>
            </a:r>
            <a:r>
              <a:rPr lang="zh-CN" altLang="en-US"/>
              <a:t>个输入，即当前输入</a:t>
            </a:r>
            <a:r>
              <a:rPr lang="en-US" altLang="zh-CN"/>
              <a:t>Xt</a:t>
            </a:r>
            <a:r>
              <a:rPr lang="zh-CN" altLang="en-US"/>
              <a:t>和上一时刻记忆</a:t>
            </a:r>
            <a:r>
              <a:rPr lang="en-US" altLang="zh-CN"/>
              <a:t>Ht-1</a:t>
            </a:r>
            <a:r>
              <a:rPr lang="zh-CN" altLang="en-US"/>
              <a:t>。</a:t>
            </a:r>
          </a:p>
          <a:p>
            <a:r>
              <a:rPr lang="zh-CN" altLang="en-US"/>
              <a:t>其中</a:t>
            </a:r>
            <a:r>
              <a:rPr lang="en-US" altLang="zh-CN"/>
              <a:t>r</a:t>
            </a:r>
            <a:r>
              <a:rPr lang="zh-CN" altLang="en-US"/>
              <a:t>控制重置门的门控，</a:t>
            </a:r>
            <a:r>
              <a:rPr lang="en-US" altLang="zh-CN"/>
              <a:t>z</a:t>
            </a:r>
            <a:r>
              <a:rPr lang="zh-CN" altLang="en-US"/>
              <a:t>控制更新门的门控。</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25</a:t>
            </a:fld>
            <a:endParaRPr lang="zh-CN" altLang="en-US"/>
          </a:p>
        </p:txBody>
      </p:sp>
    </p:spTree>
    <p:extLst>
      <p:ext uri="{BB962C8B-B14F-4D97-AF65-F5344CB8AC3E}">
        <p14:creationId xmlns:p14="http://schemas.microsoft.com/office/powerpoint/2010/main" val="58436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接下来，我想讲一下关于</a:t>
            </a:r>
            <a:r>
              <a:rPr lang="en-US" altLang="zh-CN">
                <a:sym typeface="+mn-ea"/>
              </a:rPr>
              <a:t>RNN</a:t>
            </a:r>
            <a:r>
              <a:rPr lang="zh-CN" altLang="en-US">
                <a:sym typeface="+mn-ea"/>
              </a:rPr>
              <a:t>的应用。</a:t>
            </a:r>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26</a:t>
            </a:fld>
            <a:endParaRPr lang="zh-CN" altLang="en-US"/>
          </a:p>
        </p:txBody>
      </p:sp>
    </p:spTree>
    <p:extLst>
      <p:ext uri="{BB962C8B-B14F-4D97-AF65-F5344CB8AC3E}">
        <p14:creationId xmlns:p14="http://schemas.microsoft.com/office/powerpoint/2010/main" val="3863733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我使用的例子是</a:t>
            </a:r>
            <a:r>
              <a:rPr lang="en-US" altLang="zh-CN"/>
              <a:t>SMP</a:t>
            </a:r>
            <a:r>
              <a:rPr lang="zh-CN" altLang="en-US"/>
              <a:t>（全国社会媒体处理大会）的</a:t>
            </a:r>
            <a:r>
              <a:rPr lang="en-US" altLang="zh-CN"/>
              <a:t>ECDT</a:t>
            </a:r>
            <a:r>
              <a:rPr lang="zh-CN" altLang="en-US"/>
              <a:t>（中文人机对话技术评测）比赛，</a:t>
            </a:r>
            <a:r>
              <a:rPr lang="en-US" altLang="zh-CN"/>
              <a:t>2017</a:t>
            </a:r>
            <a:r>
              <a:rPr lang="zh-CN" altLang="en-US"/>
              <a:t>年是第一次在</a:t>
            </a:r>
            <a:r>
              <a:rPr lang="en-US" altLang="zh-CN"/>
              <a:t>SMP</a:t>
            </a:r>
            <a:r>
              <a:rPr lang="zh-CN" altLang="en-US"/>
              <a:t>中加入</a:t>
            </a:r>
            <a:r>
              <a:rPr lang="en-US" altLang="zh-CN"/>
              <a:t>ECDT</a:t>
            </a:r>
            <a:r>
              <a:rPr lang="zh-CN" altLang="en-US"/>
              <a:t>比赛，它有</a:t>
            </a:r>
            <a:r>
              <a:rPr lang="en-US" altLang="zh-CN"/>
              <a:t>2</a:t>
            </a:r>
            <a:r>
              <a:rPr lang="zh-CN" altLang="en-US"/>
              <a:t>个任务。</a:t>
            </a:r>
          </a:p>
          <a:p>
            <a:r>
              <a:rPr lang="zh-CN" altLang="en-US"/>
              <a:t>其中任务</a:t>
            </a:r>
            <a:r>
              <a:rPr lang="en-US" altLang="zh-CN"/>
              <a:t>1</a:t>
            </a:r>
            <a:r>
              <a:rPr lang="zh-CN" altLang="en-US"/>
              <a:t>是关于意图识别的。</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27</a:t>
            </a:fld>
            <a:endParaRPr lang="zh-CN" altLang="en-US"/>
          </a:p>
        </p:txBody>
      </p:sp>
    </p:spTree>
    <p:extLst>
      <p:ext uri="{BB962C8B-B14F-4D97-AF65-F5344CB8AC3E}">
        <p14:creationId xmlns:p14="http://schemas.microsoft.com/office/powerpoint/2010/main" val="2789422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a:t>
            </a:r>
            <a:r>
              <a:rPr lang="en-US" altLang="zh-CN"/>
              <a:t>2017</a:t>
            </a:r>
            <a:r>
              <a:rPr lang="zh-CN" altLang="en-US"/>
              <a:t>年的任务</a:t>
            </a:r>
            <a:r>
              <a:rPr lang="en-US" altLang="zh-CN"/>
              <a:t>1</a:t>
            </a:r>
            <a:r>
              <a:rPr lang="zh-CN" altLang="en-US"/>
              <a:t>结果，我通过把每个单位提交的技术文档进行总结，形成了这个表格。大家主要关注</a:t>
            </a:r>
            <a:r>
              <a:rPr lang="en-US" altLang="zh-CN"/>
              <a:t>2</a:t>
            </a:r>
            <a:r>
              <a:rPr lang="zh-CN" altLang="en-US"/>
              <a:t>个单位，一个是排名第一的，他们用的方法就是</a:t>
            </a:r>
            <a:r>
              <a:rPr lang="en-US" altLang="zh-CN"/>
              <a:t>LSTM</a:t>
            </a:r>
            <a:r>
              <a:rPr lang="zh-CN" altLang="en-US"/>
              <a:t>的模型。还有第</a:t>
            </a:r>
            <a:r>
              <a:rPr lang="en-US" altLang="zh-CN"/>
              <a:t>11</a:t>
            </a:r>
            <a:r>
              <a:rPr lang="zh-CN" altLang="en-US"/>
              <a:t>名，也是使用的</a:t>
            </a:r>
            <a:r>
              <a:rPr lang="en-US" altLang="zh-CN"/>
              <a:t>LSTM</a:t>
            </a:r>
            <a:r>
              <a:rPr lang="zh-CN" altLang="en-US"/>
              <a:t>方法。不过可以看到，基本</a:t>
            </a:r>
            <a:r>
              <a:rPr lang="en-US" altLang="zh-CN"/>
              <a:t>F</a:t>
            </a:r>
            <a:r>
              <a:rPr lang="zh-CN" altLang="en-US"/>
              <a:t>值差别不大。</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28</a:t>
            </a:fld>
            <a:endParaRPr lang="zh-CN" altLang="en-US"/>
          </a:p>
        </p:txBody>
      </p:sp>
    </p:spTree>
    <p:extLst>
      <p:ext uri="{BB962C8B-B14F-4D97-AF65-F5344CB8AC3E}">
        <p14:creationId xmlns:p14="http://schemas.microsoft.com/office/powerpoint/2010/main" val="904507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a:t>
            </a:r>
            <a:r>
              <a:rPr lang="en-US" altLang="zh-CN"/>
              <a:t>2018</a:t>
            </a:r>
            <a:r>
              <a:rPr lang="zh-CN" altLang="en-US"/>
              <a:t>年，也就是去年的任务一评测结果，我们看到去年第</a:t>
            </a:r>
            <a:r>
              <a:rPr lang="en-US" altLang="zh-CN"/>
              <a:t>11</a:t>
            </a:r>
            <a:r>
              <a:rPr lang="zh-CN" altLang="en-US"/>
              <a:t>的队伍，排到了第一名。但是这次并没有公布他们的技术文档。我只在网上找到了第</a:t>
            </a:r>
            <a:r>
              <a:rPr lang="en-US" altLang="zh-CN"/>
              <a:t>2</a:t>
            </a:r>
            <a:r>
              <a:rPr lang="zh-CN" altLang="en-US"/>
              <a:t>名队伍的文档。</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29</a:t>
            </a:fld>
            <a:endParaRPr lang="zh-CN" altLang="en-US"/>
          </a:p>
        </p:txBody>
      </p:sp>
    </p:spTree>
    <p:extLst>
      <p:ext uri="{BB962C8B-B14F-4D97-AF65-F5344CB8AC3E}">
        <p14:creationId xmlns:p14="http://schemas.microsoft.com/office/powerpoint/2010/main" val="37056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a:t>
            </a:fld>
            <a:endParaRPr lang="zh-CN" altLang="en-US"/>
          </a:p>
        </p:txBody>
      </p:sp>
    </p:spTree>
    <p:extLst>
      <p:ext uri="{BB962C8B-B14F-4D97-AF65-F5344CB8AC3E}">
        <p14:creationId xmlns:p14="http://schemas.microsoft.com/office/powerpoint/2010/main" val="1173758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可以看到，他们是先利用领域句子词典进行意图识别，如果没有识别到，再利用领域关键词词典进行意图识别，如果还没识别到，再利用</a:t>
            </a:r>
            <a:r>
              <a:rPr lang="en-US" altLang="zh-CN"/>
              <a:t>GRU</a:t>
            </a:r>
            <a:r>
              <a:rPr lang="zh-CN" altLang="en-US"/>
              <a:t>进行训练。</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30</a:t>
            </a:fld>
            <a:endParaRPr lang="zh-CN" altLang="en-US"/>
          </a:p>
        </p:txBody>
      </p:sp>
    </p:spTree>
    <p:extLst>
      <p:ext uri="{BB962C8B-B14F-4D97-AF65-F5344CB8AC3E}">
        <p14:creationId xmlns:p14="http://schemas.microsoft.com/office/powerpoint/2010/main" val="3219395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那网上也有关于这个比赛的一些代码，使用简单的双向</a:t>
            </a:r>
            <a:r>
              <a:rPr lang="en-US" altLang="zh-CN"/>
              <a:t>LSTM</a:t>
            </a:r>
            <a:r>
              <a:rPr lang="zh-CN" altLang="en-US"/>
              <a:t>模型，也可以达到一个比较不错的结果。如果大家有兴趣，也可以看一看。</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31</a:t>
            </a:fld>
            <a:endParaRPr lang="zh-CN" altLang="en-US"/>
          </a:p>
        </p:txBody>
      </p:sp>
    </p:spTree>
    <p:extLst>
      <p:ext uri="{BB962C8B-B14F-4D97-AF65-F5344CB8AC3E}">
        <p14:creationId xmlns:p14="http://schemas.microsoft.com/office/powerpoint/2010/main" val="1700683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对于任务</a:t>
            </a:r>
            <a:r>
              <a:rPr lang="en-US" altLang="zh-CN"/>
              <a:t>2</a:t>
            </a:r>
            <a:r>
              <a:rPr lang="zh-CN" altLang="en-US"/>
              <a:t>就很像我现在参与的多轮问答的项目，只不过这个比赛是将</a:t>
            </a:r>
            <a:r>
              <a:rPr lang="en-US" altLang="zh-CN"/>
              <a:t>3</a:t>
            </a:r>
            <a:r>
              <a:rPr lang="zh-CN" altLang="en-US"/>
              <a:t>个任务合成了</a:t>
            </a:r>
            <a:r>
              <a:rPr lang="en-US" altLang="zh-CN"/>
              <a:t>1</a:t>
            </a:r>
            <a:r>
              <a:rPr lang="zh-CN" altLang="en-US"/>
              <a:t>个，分别是：订机票、订车票和订酒店。</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32</a:t>
            </a:fld>
            <a:endParaRPr lang="zh-CN" altLang="en-US"/>
          </a:p>
        </p:txBody>
      </p:sp>
    </p:spTree>
    <p:extLst>
      <p:ext uri="{BB962C8B-B14F-4D97-AF65-F5344CB8AC3E}">
        <p14:creationId xmlns:p14="http://schemas.microsoft.com/office/powerpoint/2010/main" val="1016267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这是其中一个例子，首先对方会给你一个明确的意图，然后通过人工的方式对系统进行测试。通过系统的反馈，完成最终的意图任务。</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33</a:t>
            </a:fld>
            <a:endParaRPr lang="zh-CN" altLang="en-US"/>
          </a:p>
        </p:txBody>
      </p:sp>
    </p:spTree>
    <p:extLst>
      <p:ext uri="{BB962C8B-B14F-4D97-AF65-F5344CB8AC3E}">
        <p14:creationId xmlns:p14="http://schemas.microsoft.com/office/powerpoint/2010/main" val="1985880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这个例子会更复杂一些，首先是订几篇，但是看到红框的地方，是对任务进行了转换，变成了订火车票，再到最后的订酒店。</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34</a:t>
            </a:fld>
            <a:endParaRPr lang="zh-CN" altLang="en-US"/>
          </a:p>
        </p:txBody>
      </p:sp>
    </p:spTree>
    <p:extLst>
      <p:ext uri="{BB962C8B-B14F-4D97-AF65-F5344CB8AC3E}">
        <p14:creationId xmlns:p14="http://schemas.microsoft.com/office/powerpoint/2010/main" val="3115527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也是因为任务的难度，目前</a:t>
            </a:r>
            <a:r>
              <a:rPr lang="en-US" altLang="zh-CN"/>
              <a:t>2</a:t>
            </a:r>
            <a:r>
              <a:rPr lang="zh-CN" altLang="en-US"/>
              <a:t>届的结果我们可以看到，并不是非常好。</a:t>
            </a:r>
          </a:p>
          <a:p>
            <a:r>
              <a:rPr lang="zh-CN" altLang="en-US"/>
              <a:t>任务完成率：每一个测试对话看做是一个任务，测试过程中完成的任务数占任务总数的比率，即为任务完成率。</a:t>
            </a:r>
          </a:p>
          <a:p>
            <a:r>
              <a:rPr lang="zh-CN" altLang="en-US"/>
              <a:t>用户满意度：包含5个取值{-2,-1,0,1,2}，分别对应着{非常不满意，不满意，中性，满意，非常满意}。</a:t>
            </a:r>
          </a:p>
          <a:p>
            <a:r>
              <a:rPr lang="zh-CN" altLang="en-US"/>
              <a:t>回复语言的自然度：包含3个取值{-1,0,1}，分别对应着{不自然，中性，自然}。</a:t>
            </a:r>
          </a:p>
          <a:p>
            <a:r>
              <a:rPr lang="zh-CN" altLang="en-US"/>
              <a:t>对话轮数：完成一个任务所产生的对话句子（utterance）数，即为对话轮数。对于任务型对话而言，通常在完成任务的前提下，话轮数越少越好。</a:t>
            </a:r>
          </a:p>
          <a:p>
            <a:r>
              <a:rPr lang="zh-CN" altLang="en-US"/>
              <a:t>静态的数据库资源未覆盖情况的引导能力：包含2个取值{0,1}分别表示{不能引导，能够引导}。在测试过程中，对于不同的系统在同一个任务下，测试人员会等数量地输入静态的数据库资源中不存在相应属性的句子，系统能够识别属性未覆盖且正确引导则该指标增加，否则不变。</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35</a:t>
            </a:fld>
            <a:endParaRPr lang="zh-CN" altLang="en-US"/>
          </a:p>
        </p:txBody>
      </p:sp>
    </p:spTree>
    <p:extLst>
      <p:ext uri="{BB962C8B-B14F-4D97-AF65-F5344CB8AC3E}">
        <p14:creationId xmlns:p14="http://schemas.microsoft.com/office/powerpoint/2010/main" val="2003211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这个是排名第一的单位发出来的技术文档，可以看到在对意图识别和属性抽取阶段，均采用了</a:t>
            </a:r>
            <a:r>
              <a:rPr lang="en-US" altLang="zh-CN"/>
              <a:t>LSTM</a:t>
            </a:r>
            <a:r>
              <a:rPr lang="zh-CN" altLang="en-US"/>
              <a:t>或</a:t>
            </a:r>
            <a:r>
              <a:rPr lang="en-US" altLang="zh-CN"/>
              <a:t>GRU</a:t>
            </a:r>
            <a:r>
              <a:rPr lang="zh-CN" altLang="en-US"/>
              <a:t>的方式来解决意图识别和槽填充的问题。</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36</a:t>
            </a:fld>
            <a:endParaRPr lang="zh-CN" altLang="en-US"/>
          </a:p>
        </p:txBody>
      </p:sp>
    </p:spTree>
    <p:extLst>
      <p:ext uri="{BB962C8B-B14F-4D97-AF65-F5344CB8AC3E}">
        <p14:creationId xmlns:p14="http://schemas.microsoft.com/office/powerpoint/2010/main" val="42661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最后，讲</a:t>
            </a:r>
            <a:r>
              <a:rPr lang="en-US" altLang="zh-CN"/>
              <a:t>2</a:t>
            </a:r>
            <a:r>
              <a:rPr lang="zh-CN" altLang="en-US"/>
              <a:t>篇关于</a:t>
            </a:r>
            <a:r>
              <a:rPr lang="en-US" altLang="zh-CN"/>
              <a:t>RNN</a:t>
            </a:r>
            <a:r>
              <a:rPr lang="zh-CN" altLang="en-US"/>
              <a:t>的论文，也是目前在多轮对话中用到的。</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37</a:t>
            </a:fld>
            <a:endParaRPr lang="zh-CN" altLang="en-US"/>
          </a:p>
        </p:txBody>
      </p:sp>
    </p:spTree>
    <p:extLst>
      <p:ext uri="{BB962C8B-B14F-4D97-AF65-F5344CB8AC3E}">
        <p14:creationId xmlns:p14="http://schemas.microsoft.com/office/powerpoint/2010/main" val="3495462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第一篇是基于注意力的</a:t>
            </a:r>
            <a:r>
              <a:rPr lang="en-US" altLang="zh-CN"/>
              <a:t>RNN</a:t>
            </a:r>
            <a:r>
              <a:rPr lang="zh-CN" altLang="en-US"/>
              <a:t>模型，用来联合解决意图识别和槽填充的问题。</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38</a:t>
            </a:fld>
            <a:endParaRPr lang="zh-CN" altLang="en-US"/>
          </a:p>
        </p:txBody>
      </p:sp>
    </p:spTree>
    <p:extLst>
      <p:ext uri="{BB962C8B-B14F-4D97-AF65-F5344CB8AC3E}">
        <p14:creationId xmlns:p14="http://schemas.microsoft.com/office/powerpoint/2010/main" val="2729621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这篇论文的方法提出，借鉴了基于注意力的encoder-decoder神经网络模型最近在机器翻译和语音识别领域表现良好。</a:t>
            </a:r>
          </a:p>
          <a:p>
            <a:r>
              <a:rPr lang="zh-CN" altLang="en-US"/>
              <a:t>一般来说，意图识别和槽填充是</a:t>
            </a:r>
            <a:r>
              <a:rPr lang="en-US" altLang="zh-CN"/>
              <a:t>2</a:t>
            </a:r>
            <a:r>
              <a:rPr lang="zh-CN" altLang="en-US"/>
              <a:t>个独立的过程。意图识别可以看作分类问题，槽填充可以看作序列标注问题。</a:t>
            </a:r>
          </a:p>
          <a:p>
            <a:r>
              <a:rPr lang="zh-CN" altLang="en-US"/>
              <a:t>这篇文章提出了基于注意力模型的RNN模型。这些注意力提供了意图分类和槽位填充的额外信息。</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39</a:t>
            </a:fld>
            <a:endParaRPr lang="zh-CN" altLang="en-US"/>
          </a:p>
        </p:txBody>
      </p:sp>
    </p:spTree>
    <p:extLst>
      <p:ext uri="{BB962C8B-B14F-4D97-AF65-F5344CB8AC3E}">
        <p14:creationId xmlns:p14="http://schemas.microsoft.com/office/powerpoint/2010/main" val="268516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在讲RNN之前，我们先看一下普通的neural network。</a:t>
            </a:r>
          </a:p>
          <a:p>
            <a:r>
              <a:rPr lang="zh-CN" altLang="en-US"/>
              <a:t>每一层会有很多神经元，层与层之间通过这样的形式连接。我们会给神经网络一个输入向量。通过一系列计算，最后会给一个输出向量。</a:t>
            </a:r>
          </a:p>
          <a:p>
            <a:r>
              <a:rPr lang="zh-CN" altLang="en-US"/>
              <a:t>这就是输入层、输出层和隐藏层。</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a:t>
            </a:fld>
            <a:endParaRPr lang="zh-CN" altLang="en-US"/>
          </a:p>
        </p:txBody>
      </p:sp>
    </p:spTree>
    <p:extLst>
      <p:ext uri="{BB962C8B-B14F-4D97-AF65-F5344CB8AC3E}">
        <p14:creationId xmlns:p14="http://schemas.microsoft.com/office/powerpoint/2010/main" val="1127003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在槽填充中，对齐是显性的，因此基于对齐的RNN模型可以得到很好的效果。</a:t>
            </a:r>
          </a:p>
          <a:p>
            <a:r>
              <a:rPr lang="zh-CN" altLang="en-US"/>
              <a:t>就像之前例子中讲到的，每个词都会对应一个具体的槽。</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40</a:t>
            </a:fld>
            <a:endParaRPr lang="zh-CN" altLang="en-US"/>
          </a:p>
        </p:txBody>
      </p:sp>
    </p:spTree>
    <p:extLst>
      <p:ext uri="{BB962C8B-B14F-4D97-AF65-F5344CB8AC3E}">
        <p14:creationId xmlns:p14="http://schemas.microsoft.com/office/powerpoint/2010/main" val="3700443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文章想要研究槽位填充中的对齐信息在encoder-decoder模型中如何能被最好的利用。</a:t>
            </a:r>
          </a:p>
          <a:p>
            <a:r>
              <a:rPr lang="zh-CN" altLang="en-US"/>
              <a:t>另一方面，基于对齐信息的RNN槽位填充问题是否可以通过encoder-decoder模型中的注意力机制有所提升。</a:t>
            </a:r>
          </a:p>
          <a:p>
            <a:r>
              <a:rPr lang="zh-CN" altLang="en-US"/>
              <a:t>此外，我们想要去检查是否可以用这种方案去联合做槽位填充和意图检测。</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41</a:t>
            </a:fld>
            <a:endParaRPr lang="zh-CN" altLang="en-US"/>
          </a:p>
        </p:txBody>
      </p:sp>
    </p:spTree>
    <p:extLst>
      <p:ext uri="{BB962C8B-B14F-4D97-AF65-F5344CB8AC3E}">
        <p14:creationId xmlns:p14="http://schemas.microsoft.com/office/powerpoint/2010/main" val="4022272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在编码阶段，采用双向</a:t>
            </a:r>
            <a:r>
              <a:rPr lang="en-US" altLang="zh-CN"/>
              <a:t>RNN</a:t>
            </a:r>
            <a:r>
              <a:rPr lang="zh-CN" altLang="en-US"/>
              <a:t>，解码阶段采用单向</a:t>
            </a:r>
            <a:r>
              <a:rPr lang="en-US" altLang="zh-CN"/>
              <a:t>RNN</a:t>
            </a:r>
            <a:r>
              <a:rPr lang="zh-CN" altLang="en-US"/>
              <a:t>。</a:t>
            </a:r>
          </a:p>
          <a:p>
            <a:r>
              <a:rPr lang="zh-CN" altLang="en-US"/>
              <a:t>编码的最终状态</a:t>
            </a:r>
            <a:r>
              <a:rPr lang="en-US" altLang="zh-CN"/>
              <a:t>Hi</a:t>
            </a:r>
            <a:r>
              <a:rPr lang="zh-CN" altLang="en-US"/>
              <a:t>，就是前向和后向的状态。</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42</a:t>
            </a:fld>
            <a:endParaRPr lang="zh-CN" altLang="en-US"/>
          </a:p>
        </p:txBody>
      </p:sp>
    </p:spTree>
    <p:extLst>
      <p:ext uri="{BB962C8B-B14F-4D97-AF65-F5344CB8AC3E}">
        <p14:creationId xmlns:p14="http://schemas.microsoft.com/office/powerpoint/2010/main" val="31133064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解码器的状态</a:t>
            </a:r>
            <a:r>
              <a:rPr lang="en-US" altLang="zh-CN"/>
              <a:t>Si</a:t>
            </a:r>
            <a:r>
              <a:rPr lang="zh-CN" altLang="en-US"/>
              <a:t>是前一状态</a:t>
            </a:r>
            <a:r>
              <a:rPr lang="en-US" altLang="zh-CN"/>
              <a:t>Si-1</a:t>
            </a:r>
            <a:r>
              <a:rPr lang="zh-CN" altLang="en-US"/>
              <a:t>，前一输出状态</a:t>
            </a:r>
            <a:r>
              <a:rPr lang="en-US" altLang="zh-CN"/>
              <a:t>Yi-1</a:t>
            </a:r>
            <a:r>
              <a:rPr lang="zh-CN" altLang="en-US"/>
              <a:t>，对齐编码器隐藏状态</a:t>
            </a:r>
            <a:r>
              <a:rPr lang="en-US" altLang="zh-CN"/>
              <a:t>hi</a:t>
            </a:r>
            <a:r>
              <a:rPr lang="zh-CN" altLang="en-US"/>
              <a:t>和上下文向量</a:t>
            </a:r>
            <a:r>
              <a:rPr lang="en-US" altLang="zh-CN"/>
              <a:t>Ci</a:t>
            </a:r>
            <a:r>
              <a:rPr lang="zh-CN" altLang="en-US"/>
              <a:t>计算得出。</a:t>
            </a:r>
          </a:p>
          <a:p>
            <a:r>
              <a:rPr lang="zh-CN" altLang="en-US"/>
              <a:t>其中上下文向量</a:t>
            </a:r>
            <a:r>
              <a:rPr lang="en-US" altLang="zh-CN"/>
              <a:t>Ci</a:t>
            </a:r>
            <a:r>
              <a:rPr lang="zh-CN" altLang="en-US"/>
              <a:t>由编码器状态</a:t>
            </a:r>
            <a:r>
              <a:rPr lang="en-US" altLang="zh-CN"/>
              <a:t>H</a:t>
            </a:r>
            <a:r>
              <a:rPr lang="zh-CN" altLang="en-US"/>
              <a:t>加权和求得。</a:t>
            </a:r>
          </a:p>
          <a:p>
            <a:r>
              <a:rPr lang="zh-CN" altLang="en-US"/>
              <a:t>（</a:t>
            </a:r>
            <a:r>
              <a:rPr lang="en-US" altLang="zh-CN"/>
              <a:t>a</a:t>
            </a:r>
            <a:r>
              <a:rPr lang="zh-CN" altLang="en-US"/>
              <a:t>）没有对齐方式的输入</a:t>
            </a:r>
          </a:p>
          <a:p>
            <a:r>
              <a:rPr lang="zh-CN" altLang="en-US"/>
              <a:t>（</a:t>
            </a:r>
            <a:r>
              <a:rPr lang="en-US" altLang="zh-CN"/>
              <a:t>b</a:t>
            </a:r>
            <a:r>
              <a:rPr lang="zh-CN" altLang="en-US"/>
              <a:t>）具有对齐方式的输入</a:t>
            </a:r>
          </a:p>
          <a:p>
            <a:r>
              <a:rPr lang="zh-CN" altLang="en-US"/>
              <a:t>（</a:t>
            </a:r>
            <a:r>
              <a:rPr lang="en-US" altLang="zh-CN"/>
              <a:t>c</a:t>
            </a:r>
            <a:r>
              <a:rPr lang="zh-CN" altLang="en-US"/>
              <a:t>）使用对齐输入和</a:t>
            </a:r>
            <a:r>
              <a:rPr lang="en-US" altLang="zh-CN"/>
              <a:t>Attention</a:t>
            </a:r>
            <a:r>
              <a:rPr lang="zh-CN" altLang="en-US"/>
              <a:t>模型</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43</a:t>
            </a:fld>
            <a:endParaRPr lang="zh-CN" altLang="en-US"/>
          </a:p>
        </p:txBody>
      </p:sp>
    </p:spTree>
    <p:extLst>
      <p:ext uri="{BB962C8B-B14F-4D97-AF65-F5344CB8AC3E}">
        <p14:creationId xmlns:p14="http://schemas.microsoft.com/office/powerpoint/2010/main" val="2996860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当采用Attention模型时：文章直接使用隐层状态H来做意图分类。</a:t>
            </a:r>
          </a:p>
          <a:p>
            <a:r>
              <a:rPr lang="zh-CN" altLang="en-US"/>
              <a:t>当不采用Attention模型时：在隐层状态上加一层mean-pooling，然后再加逻辑回归来做意图分类。</a:t>
            </a:r>
          </a:p>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44</a:t>
            </a:fld>
            <a:endParaRPr lang="zh-CN" altLang="en-US"/>
          </a:p>
        </p:txBody>
      </p:sp>
    </p:spTree>
    <p:extLst>
      <p:ext uri="{BB962C8B-B14F-4D97-AF65-F5344CB8AC3E}">
        <p14:creationId xmlns:p14="http://schemas.microsoft.com/office/powerpoint/2010/main" val="3818180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跟基于注意力的Encoder-decoder模型，基于注意力的RNN模型，计算上更有优势。</a:t>
            </a:r>
          </a:p>
          <a:p>
            <a:r>
              <a:rPr lang="zh-CN" altLang="en-US"/>
              <a:t>在模型训练期间，encoder-decoder模型读取输入序列两次，然而基于RNN模型读取输入序列只有一次。</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45</a:t>
            </a:fld>
            <a:endParaRPr lang="zh-CN" altLang="en-US"/>
          </a:p>
        </p:txBody>
      </p:sp>
    </p:spTree>
    <p:extLst>
      <p:ext uri="{BB962C8B-B14F-4D97-AF65-F5344CB8AC3E}">
        <p14:creationId xmlns:p14="http://schemas.microsoft.com/office/powerpoint/2010/main" val="3367680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本文采用的数据是</a:t>
            </a:r>
            <a:r>
              <a:rPr lang="en-US" altLang="zh-CN"/>
              <a:t>ATIS</a:t>
            </a:r>
            <a:r>
              <a:rPr lang="zh-CN" altLang="en-US"/>
              <a:t>（航空旅行信息系统）数据集。本文使用的数据集，包含</a:t>
            </a:r>
            <a:r>
              <a:rPr lang="en-US" altLang="zh-CN"/>
              <a:t>127</a:t>
            </a:r>
            <a:r>
              <a:rPr lang="zh-CN" altLang="en-US"/>
              <a:t>个不同信息的槽以及</a:t>
            </a:r>
            <a:r>
              <a:rPr lang="en-US" altLang="zh-CN"/>
              <a:t>18</a:t>
            </a:r>
            <a:r>
              <a:rPr lang="zh-CN" altLang="en-US"/>
              <a:t>个意图类型。（多轮问答的数据集就是用的</a:t>
            </a:r>
            <a:r>
              <a:rPr lang="en-US" altLang="zh-CN"/>
              <a:t>ATIS</a:t>
            </a:r>
            <a:r>
              <a:rPr lang="zh-CN" altLang="en-US"/>
              <a:t>的标注办法进行的标注，但是观察数据集，部分槽值和意图并没有发现明显区别，所以最后结合了一部分我们的理解）</a:t>
            </a:r>
          </a:p>
          <a:p>
            <a:r>
              <a:rPr lang="zh-CN" altLang="en-US"/>
              <a:t>同时，本文在其他文献中找到了不同的数据，包含</a:t>
            </a:r>
            <a:r>
              <a:rPr lang="en-US" altLang="zh-CN"/>
              <a:t>110</a:t>
            </a:r>
            <a:r>
              <a:rPr lang="zh-CN" altLang="en-US"/>
              <a:t>个槽和</a:t>
            </a:r>
            <a:r>
              <a:rPr lang="en-US" altLang="zh-CN"/>
              <a:t>21</a:t>
            </a:r>
            <a:r>
              <a:rPr lang="zh-CN" altLang="en-US"/>
              <a:t>个意图。</a:t>
            </a:r>
            <a:endParaRPr lang="en-US" altLang="zh-CN"/>
          </a:p>
        </p:txBody>
      </p:sp>
      <p:sp>
        <p:nvSpPr>
          <p:cNvPr id="4" name="灯片编号占位符 3"/>
          <p:cNvSpPr>
            <a:spLocks noGrp="1"/>
          </p:cNvSpPr>
          <p:nvPr>
            <p:ph type="sldNum" sz="quarter" idx="10"/>
          </p:nvPr>
        </p:nvSpPr>
        <p:spPr/>
        <p:txBody>
          <a:bodyPr/>
          <a:lstStyle/>
          <a:p>
            <a:fld id="{C363DEB1-0974-4920-9C6B-89CE2B9DD7BC}" type="slidenum">
              <a:rPr lang="zh-CN" altLang="en-US" smtClean="0"/>
              <a:t>46</a:t>
            </a:fld>
            <a:endParaRPr lang="zh-CN" altLang="en-US"/>
          </a:p>
        </p:txBody>
      </p:sp>
    </p:spTree>
    <p:extLst>
      <p:ext uri="{BB962C8B-B14F-4D97-AF65-F5344CB8AC3E}">
        <p14:creationId xmlns:p14="http://schemas.microsoft.com/office/powerpoint/2010/main" val="3312973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表1显示了使用本文提出的模型的信息槽填充F1值。</a:t>
            </a:r>
          </a:p>
          <a:p>
            <a:r>
              <a:rPr lang="zh-CN" altLang="en-US"/>
              <a:t>表2比较了本文提出的槽填充模型性能和以前报告的结果。</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47</a:t>
            </a:fld>
            <a:endParaRPr lang="zh-CN" altLang="en-US"/>
          </a:p>
        </p:txBody>
      </p:sp>
    </p:spTree>
    <p:extLst>
      <p:ext uri="{BB962C8B-B14F-4D97-AF65-F5344CB8AC3E}">
        <p14:creationId xmlns:p14="http://schemas.microsoft.com/office/powerpoint/2010/main" val="14262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表3比较了本文的意图模型和以前的方法之间的意图分类错误率。</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48</a:t>
            </a:fld>
            <a:endParaRPr lang="zh-CN" altLang="en-US"/>
          </a:p>
        </p:txBody>
      </p:sp>
    </p:spTree>
    <p:extLst>
      <p:ext uri="{BB962C8B-B14F-4D97-AF65-F5344CB8AC3E}">
        <p14:creationId xmlns:p14="http://schemas.microsoft.com/office/powerpoint/2010/main" val="4072674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表4显示了与以前报告的结果相比，本文在意图识别和信息槽填充方面的联合训练模型性能。</a:t>
            </a:r>
          </a:p>
          <a:p>
            <a:r>
              <a:rPr lang="zh-CN" altLang="en-US"/>
              <a:t>表5：使用10倍交叉验证的附加ATIS语料库的联合训练模型结果。</a:t>
            </a:r>
          </a:p>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49</a:t>
            </a:fld>
            <a:endParaRPr lang="zh-CN" altLang="en-US"/>
          </a:p>
        </p:txBody>
      </p:sp>
    </p:spTree>
    <p:extLst>
      <p:ext uri="{BB962C8B-B14F-4D97-AF65-F5344CB8AC3E}">
        <p14:creationId xmlns:p14="http://schemas.microsoft.com/office/powerpoint/2010/main" val="363883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这就是计算过程，输入向量，通过权重W和偏置项b，通过激活函数计算后，一层层计算最后得出输出。</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5</a:t>
            </a:fld>
            <a:endParaRPr lang="zh-CN" altLang="en-US"/>
          </a:p>
        </p:txBody>
      </p:sp>
    </p:spTree>
    <p:extLst>
      <p:ext uri="{BB962C8B-B14F-4D97-AF65-F5344CB8AC3E}">
        <p14:creationId xmlns:p14="http://schemas.microsoft.com/office/powerpoint/2010/main" val="13699603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a:t>
            </a:r>
            <a:r>
              <a:rPr lang="en-US" altLang="zh-CN"/>
              <a:t>2</a:t>
            </a:r>
            <a:r>
              <a:rPr lang="zh-CN" altLang="en-US"/>
              <a:t>篇文章是对前一篇文章的进一步讨论。</a:t>
            </a:r>
          </a:p>
          <a:p>
            <a:r>
              <a:rPr lang="zh-CN" altLang="en-US"/>
              <a:t>发表在NAACL HLT 2018</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50</a:t>
            </a:fld>
            <a:endParaRPr lang="zh-CN" altLang="en-US"/>
          </a:p>
        </p:txBody>
      </p:sp>
    </p:spTree>
    <p:extLst>
      <p:ext uri="{BB962C8B-B14F-4D97-AF65-F5344CB8AC3E}">
        <p14:creationId xmlns:p14="http://schemas.microsoft.com/office/powerpoint/2010/main" val="1707058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提出slot-gate方法表现优于基于</a:t>
            </a:r>
            <a:r>
              <a:rPr lang="en-US" altLang="zh-CN"/>
              <a:t>Attention</a:t>
            </a:r>
            <a:r>
              <a:rPr lang="zh-CN" altLang="en-US"/>
              <a:t>模型的表现。</a:t>
            </a:r>
          </a:p>
          <a:p>
            <a:r>
              <a:rPr lang="en-US" altLang="zh-CN"/>
              <a:t>2.</a:t>
            </a:r>
            <a:r>
              <a:rPr lang="zh-CN" altLang="en-US"/>
              <a:t>通过数据集实验表明slot-gate的有效性和一般性。</a:t>
            </a:r>
          </a:p>
          <a:p>
            <a:r>
              <a:rPr lang="en-US" altLang="zh-CN"/>
              <a:t>3.</a:t>
            </a:r>
            <a:r>
              <a:rPr lang="zh-CN" altLang="en-US"/>
              <a:t>slot-gate有助于分析槽位和意图的关系。</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51</a:t>
            </a:fld>
            <a:endParaRPr lang="zh-CN" altLang="en-US"/>
          </a:p>
        </p:txBody>
      </p:sp>
    </p:spTree>
    <p:extLst>
      <p:ext uri="{BB962C8B-B14F-4D97-AF65-F5344CB8AC3E}">
        <p14:creationId xmlns:p14="http://schemas.microsoft.com/office/powerpoint/2010/main" val="2012399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模型下面使用的是</a:t>
            </a:r>
            <a:r>
              <a:rPr lang="en-US" altLang="zh-CN"/>
              <a:t>BiLSTM</a:t>
            </a:r>
            <a:r>
              <a:rPr lang="zh-CN" altLang="en-US"/>
              <a:t>，基本和上一篇文章类似，不过多介绍。</a:t>
            </a:r>
          </a:p>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52</a:t>
            </a:fld>
            <a:endParaRPr lang="zh-CN" altLang="en-US"/>
          </a:p>
        </p:txBody>
      </p:sp>
    </p:spTree>
    <p:extLst>
      <p:ext uri="{BB962C8B-B14F-4D97-AF65-F5344CB8AC3E}">
        <p14:creationId xmlns:p14="http://schemas.microsoft.com/office/powerpoint/2010/main" val="579738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槽位的context向量和意图的context向量组合通过门结构(其中v和W都是可训练的)。</a:t>
            </a:r>
          </a:p>
          <a:p>
            <a:r>
              <a:rPr lang="en-US" altLang="zh-CN"/>
              <a:t>Ci</a:t>
            </a:r>
            <a:r>
              <a:rPr lang="zh-CN" altLang="en-US"/>
              <a:t>，</a:t>
            </a:r>
            <a:r>
              <a:rPr lang="en-US" altLang="zh-CN"/>
              <a:t>s</a:t>
            </a:r>
            <a:r>
              <a:rPr lang="zh-CN" altLang="en-US"/>
              <a:t>是</a:t>
            </a:r>
            <a:r>
              <a:rPr lang="zh-CN" altLang="en-US">
                <a:sym typeface="+mn-ea"/>
              </a:rPr>
              <a:t>槽</a:t>
            </a:r>
            <a:r>
              <a:rPr lang="zh-CN" altLang="en-US"/>
              <a:t>上下文向量，</a:t>
            </a:r>
            <a:r>
              <a:rPr lang="en-US" altLang="zh-CN"/>
              <a:t>CI</a:t>
            </a:r>
            <a:r>
              <a:rPr lang="zh-CN" altLang="en-US"/>
              <a:t>是意图上下文向量。</a:t>
            </a:r>
          </a:p>
          <a:p>
            <a:r>
              <a:rPr lang="zh-CN" altLang="en-US"/>
              <a:t> g可以看作联合上下文向量（</a:t>
            </a:r>
            <a:r>
              <a:rPr lang="en-US" altLang="zh-CN">
                <a:sym typeface="+mn-ea"/>
              </a:rPr>
              <a:t>Ci</a:t>
            </a:r>
            <a:r>
              <a:rPr lang="zh-CN" altLang="en-US">
                <a:sym typeface="+mn-ea"/>
              </a:rPr>
              <a:t>，</a:t>
            </a:r>
            <a:r>
              <a:rPr lang="en-US" altLang="zh-CN">
                <a:sym typeface="+mn-ea"/>
              </a:rPr>
              <a:t>s</a:t>
            </a:r>
            <a:r>
              <a:rPr lang="zh-CN" altLang="en-US"/>
              <a:t>和</a:t>
            </a:r>
            <a:r>
              <a:rPr lang="en-US" altLang="zh-CN"/>
              <a:t>CI</a:t>
            </a:r>
            <a:r>
              <a:rPr lang="zh-CN" altLang="en-US"/>
              <a:t>）的加权特征。</a:t>
            </a:r>
          </a:p>
          <a:p>
            <a:r>
              <a:rPr lang="zh-CN" altLang="en-US"/>
              <a:t>为了比较slot gate的作用，本文还提出了一个只包含intent attention的slot gate 模型。</a:t>
            </a:r>
            <a:endParaRPr lang="en-US" altLang="zh-CN"/>
          </a:p>
        </p:txBody>
      </p:sp>
      <p:sp>
        <p:nvSpPr>
          <p:cNvPr id="4" name="灯片编号占位符 3"/>
          <p:cNvSpPr>
            <a:spLocks noGrp="1"/>
          </p:cNvSpPr>
          <p:nvPr>
            <p:ph type="sldNum" sz="quarter" idx="10"/>
          </p:nvPr>
        </p:nvSpPr>
        <p:spPr/>
        <p:txBody>
          <a:bodyPr/>
          <a:lstStyle/>
          <a:p>
            <a:fld id="{C363DEB1-0974-4920-9C6B-89CE2B9DD7BC}" type="slidenum">
              <a:rPr lang="zh-CN" altLang="en-US" smtClean="0"/>
              <a:t>53</a:t>
            </a:fld>
            <a:endParaRPr lang="zh-CN" altLang="en-US"/>
          </a:p>
        </p:txBody>
      </p:sp>
    </p:spTree>
    <p:extLst>
      <p:ext uri="{BB962C8B-B14F-4D97-AF65-F5344CB8AC3E}">
        <p14:creationId xmlns:p14="http://schemas.microsoft.com/office/powerpoint/2010/main" val="3210063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ATIS</a:t>
            </a:r>
            <a:r>
              <a:rPr lang="zh-CN" altLang="en-US"/>
              <a:t>数据集在上一篇文章介绍过了，就不过多介绍了。</a:t>
            </a:r>
          </a:p>
          <a:p>
            <a:r>
              <a:rPr lang="en-US" altLang="zh-CN"/>
              <a:t>Snips</a:t>
            </a:r>
            <a:r>
              <a:rPr lang="zh-CN" altLang="en-US"/>
              <a:t>数据集是从Snips个人语音助手收集的，其中每个意图的样本数量大致相同。与单域ATIS数据集相比，Snips更复杂，主要是由于意图多样性和大词汇量。</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54</a:t>
            </a:fld>
            <a:endParaRPr lang="zh-CN" altLang="en-US"/>
          </a:p>
        </p:txBody>
      </p:sp>
    </p:spTree>
    <p:extLst>
      <p:ext uri="{BB962C8B-B14F-4D97-AF65-F5344CB8AC3E}">
        <p14:creationId xmlns:p14="http://schemas.microsoft.com/office/powerpoint/2010/main" val="35728485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55</a:t>
            </a:fld>
            <a:endParaRPr lang="zh-CN" altLang="en-US"/>
          </a:p>
        </p:txBody>
      </p:sp>
    </p:spTree>
    <p:extLst>
      <p:ext uri="{BB962C8B-B14F-4D97-AF65-F5344CB8AC3E}">
        <p14:creationId xmlns:p14="http://schemas.microsoft.com/office/powerpoint/2010/main" val="42598432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56</a:t>
            </a:fld>
            <a:endParaRPr lang="zh-CN" altLang="en-US"/>
          </a:p>
        </p:txBody>
      </p:sp>
    </p:spTree>
    <p:extLst>
      <p:ext uri="{BB962C8B-B14F-4D97-AF65-F5344CB8AC3E}">
        <p14:creationId xmlns:p14="http://schemas.microsoft.com/office/powerpoint/2010/main" val="37347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我们先看一个例子，大家应该都知道这个空填“我”。</a:t>
            </a:r>
          </a:p>
          <a:p>
            <a:r>
              <a:rPr lang="zh-CN" altLang="en-US"/>
              <a:t>那么我们之前通常解决这个问题的办法是使用</a:t>
            </a:r>
            <a:r>
              <a:rPr lang="en-US" altLang="zh-CN"/>
              <a:t>N</a:t>
            </a:r>
            <a:r>
              <a:rPr lang="zh-CN" altLang="en-US"/>
              <a:t>元模型。</a:t>
            </a:r>
          </a:p>
          <a:p>
            <a:r>
              <a:rPr lang="zh-CN" altLang="en-US"/>
              <a:t>例如，如果是</a:t>
            </a:r>
            <a:r>
              <a:rPr lang="en-US" altLang="zh-CN"/>
              <a:t>2</a:t>
            </a:r>
            <a:r>
              <a:rPr lang="zh-CN" altLang="en-US"/>
              <a:t>元模型，那么就是看我们的输入前的</a:t>
            </a:r>
            <a:r>
              <a:rPr lang="en-US" altLang="zh-CN"/>
              <a:t>1</a:t>
            </a:r>
            <a:r>
              <a:rPr lang="zh-CN" altLang="en-US"/>
              <a:t>个词，也就是通过</a:t>
            </a:r>
            <a:r>
              <a:rPr lang="en-US" altLang="zh-CN"/>
              <a:t>“</a:t>
            </a:r>
            <a:r>
              <a:rPr lang="zh-CN" altLang="en-US"/>
              <a:t>了</a:t>
            </a:r>
            <a:r>
              <a:rPr lang="en-US" altLang="zh-CN"/>
              <a:t>”</a:t>
            </a:r>
            <a:r>
              <a:rPr lang="zh-CN" altLang="en-US"/>
              <a:t>判断空填什么。我们可以发现这种方式并不太靠谱，其实我们最需要的信息，可能是最前面的这个</a:t>
            </a:r>
            <a:r>
              <a:rPr lang="en-US" altLang="zh-CN"/>
              <a:t>“</a:t>
            </a:r>
            <a:r>
              <a:rPr lang="zh-CN" altLang="en-US"/>
              <a:t>我</a:t>
            </a:r>
            <a:r>
              <a:rPr lang="en-US" altLang="zh-CN"/>
              <a:t>”</a:t>
            </a:r>
            <a:r>
              <a:rPr lang="zh-CN" altLang="en-US"/>
              <a:t>。但是随着</a:t>
            </a:r>
            <a:r>
              <a:rPr lang="en-US" altLang="zh-CN"/>
              <a:t>N</a:t>
            </a:r>
            <a:r>
              <a:rPr lang="zh-CN" altLang="en-US"/>
              <a:t>元模型</a:t>
            </a:r>
            <a:r>
              <a:rPr lang="en-US" altLang="zh-CN"/>
              <a:t>N</a:t>
            </a:r>
            <a:r>
              <a:rPr lang="zh-CN" altLang="en-US"/>
              <a:t>的提升，计算量也是指数级增加的。</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6</a:t>
            </a:fld>
            <a:endParaRPr lang="zh-CN" altLang="en-US"/>
          </a:p>
        </p:txBody>
      </p:sp>
    </p:spTree>
    <p:extLst>
      <p:ext uri="{BB962C8B-B14F-4D97-AF65-F5344CB8AC3E}">
        <p14:creationId xmlns:p14="http://schemas.microsoft.com/office/powerpoint/2010/main" val="29333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我们再来看第二个例子，槽填充通常在多轮对话中使用的方法。</a:t>
            </a:r>
          </a:p>
          <a:p>
            <a:r>
              <a:rPr lang="zh-CN" altLang="en-US"/>
              <a:t>比如在订票系统中，我们要分析这样一句话：11月22我要到武汉。</a:t>
            </a:r>
          </a:p>
          <a:p>
            <a:r>
              <a:rPr lang="zh-CN" altLang="en-US"/>
              <a:t>我们可以获得2个槽值，其中武汉对应目的地的槽，11月22日对应到达时间的槽。</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7</a:t>
            </a:fld>
            <a:endParaRPr lang="zh-CN" altLang="en-US"/>
          </a:p>
        </p:txBody>
      </p:sp>
    </p:spTree>
    <p:extLst>
      <p:ext uri="{BB962C8B-B14F-4D97-AF65-F5344CB8AC3E}">
        <p14:creationId xmlns:p14="http://schemas.microsoft.com/office/powerpoint/2010/main" val="264312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那么我们用神经网络，就会将武汉这个词对应的向量输入，经过计算后，得出对应槽值的可能性。</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8</a:t>
            </a:fld>
            <a:endParaRPr lang="zh-CN" altLang="en-US"/>
          </a:p>
        </p:txBody>
      </p:sp>
    </p:spTree>
    <p:extLst>
      <p:ext uri="{BB962C8B-B14F-4D97-AF65-F5344CB8AC3E}">
        <p14:creationId xmlns:p14="http://schemas.microsoft.com/office/powerpoint/2010/main" val="169747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我们再来看一下这句话，每一个词对应的槽值就是这样的。其中武汉对应目的地，11月22日对应时间，其它词对应“other”。</a:t>
            </a:r>
          </a:p>
          <a:p>
            <a:r>
              <a:rPr lang="zh-CN" altLang="en-US"/>
              <a:t>那如果我们改一个词会怎样？我们把到达改为离开，我们发现槽值对应不对了，武汉对应的是出发地的槽值，11月22日对应的出发时间。而如果我们还是使用之前的方法，你会发现神经网络没有办法处理了，因为我们的输入还是一样的。</a:t>
            </a:r>
          </a:p>
          <a:p>
            <a:r>
              <a:rPr lang="zh-CN" altLang="en-US"/>
              <a:t>所以我们需要神经元能够有记忆的能力。</a:t>
            </a:r>
          </a:p>
        </p:txBody>
      </p:sp>
      <p:sp>
        <p:nvSpPr>
          <p:cNvPr id="4" name="灯片编号占位符 3"/>
          <p:cNvSpPr>
            <a:spLocks noGrp="1"/>
          </p:cNvSpPr>
          <p:nvPr>
            <p:ph type="sldNum" sz="quarter" idx="10"/>
          </p:nvPr>
        </p:nvSpPr>
        <p:spPr/>
        <p:txBody>
          <a:bodyPr/>
          <a:lstStyle/>
          <a:p>
            <a:fld id="{C363DEB1-0974-4920-9C6B-89CE2B9DD7BC}" type="slidenum">
              <a:rPr lang="zh-CN" altLang="en-US" smtClean="0"/>
              <a:t>9</a:t>
            </a:fld>
            <a:endParaRPr lang="zh-CN" altLang="en-US"/>
          </a:p>
        </p:txBody>
      </p:sp>
    </p:spTree>
    <p:extLst>
      <p:ext uri="{BB962C8B-B14F-4D97-AF65-F5344CB8AC3E}">
        <p14:creationId xmlns:p14="http://schemas.microsoft.com/office/powerpoint/2010/main" val="210397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2019/3/25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6.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6.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18.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2.png"/><Relationship Id="rId15" Type="http://schemas.openxmlformats.org/officeDocument/2006/relationships/image" Target="../media/image34.png"/><Relationship Id="rId23" Type="http://schemas.openxmlformats.org/officeDocument/2006/relationships/image" Target="../media/image2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6.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png"/><Relationship Id="rId7"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8.xml"/><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10" Type="http://schemas.openxmlformats.org/officeDocument/2006/relationships/image" Target="../media/image5.wmf"/><Relationship Id="rId4" Type="http://schemas.openxmlformats.org/officeDocument/2006/relationships/image" Target="../media/image6.png"/><Relationship Id="rId9"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oleObject" Target="../embeddings/oleObject5.bin"/><Relationship Id="rId12" Type="http://schemas.openxmlformats.org/officeDocument/2006/relationships/image" Target="../media/image8.pn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image" Target="../media/image7.png"/><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image" Target="../media/image6.png"/><Relationship Id="rId9"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1.pn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8.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6.png"/><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9.xml"/><Relationship Id="rId7" Type="http://schemas.openxmlformats.org/officeDocument/2006/relationships/oleObject" Target="../embeddings/oleObject12.bin"/><Relationship Id="rId12" Type="http://schemas.openxmlformats.org/officeDocument/2006/relationships/image" Target="../media/image12.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3.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1.wmf"/><Relationship Id="rId4" Type="http://schemas.openxmlformats.org/officeDocument/2006/relationships/image" Target="../media/image6.png"/><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p:cNvSpPr txBox="1"/>
          <p:nvPr>
            <p:custDataLst>
              <p:tags r:id="rId1"/>
            </p:custDataLst>
          </p:nvPr>
        </p:nvSpPr>
        <p:spPr>
          <a:xfrm>
            <a:off x="1959148" y="2164178"/>
            <a:ext cx="8045103" cy="1753235"/>
          </a:xfrm>
          <a:prstGeom prst="rect">
            <a:avLst/>
          </a:prstGeom>
          <a:noFill/>
        </p:spPr>
        <p:txBody>
          <a:bodyPr wrap="square" rtlCol="0">
            <a:spAutoFit/>
          </a:bodyPr>
          <a:lstStyle/>
          <a:p>
            <a:pPr algn="ctr"/>
            <a:r>
              <a:rPr sz="5400"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Recurrent Neural Network (RNN)</a:t>
            </a:r>
          </a:p>
        </p:txBody>
      </p:sp>
      <p:sp>
        <p:nvSpPr>
          <p:cNvPr id="9" name="文本框 8"/>
          <p:cNvSpPr txBox="1"/>
          <p:nvPr/>
        </p:nvSpPr>
        <p:spPr>
          <a:xfrm>
            <a:off x="3412880" y="4372892"/>
            <a:ext cx="5216769"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汇报人</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zh-CN"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贾旭</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   </a:t>
            </a: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时间：</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2019.03.28</a:t>
            </a:r>
            <a:endPar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pic>
        <p:nvPicPr>
          <p:cNvPr id="10" name="图片 9" descr="RNN-rolled2"/>
          <p:cNvPicPr>
            <a:picLocks noChangeAspect="1"/>
          </p:cNvPicPr>
          <p:nvPr/>
        </p:nvPicPr>
        <p:blipFill>
          <a:blip r:embed="rId4"/>
          <a:stretch>
            <a:fillRect/>
          </a:stretch>
        </p:blipFill>
        <p:spPr>
          <a:xfrm>
            <a:off x="2002790" y="1644650"/>
            <a:ext cx="2745105" cy="4261485"/>
          </a:xfrm>
          <a:prstGeom prst="rect">
            <a:avLst/>
          </a:prstGeom>
        </p:spPr>
      </p:pic>
      <p:pic>
        <p:nvPicPr>
          <p:cNvPr id="5" name="图片 4" descr="RNN-rolled"/>
          <p:cNvPicPr>
            <a:picLocks noChangeAspect="1"/>
          </p:cNvPicPr>
          <p:nvPr/>
        </p:nvPicPr>
        <p:blipFill>
          <a:blip r:embed="rId5"/>
          <a:stretch>
            <a:fillRect/>
          </a:stretch>
        </p:blipFill>
        <p:spPr>
          <a:xfrm>
            <a:off x="2020570" y="1645285"/>
            <a:ext cx="2711450" cy="4260850"/>
          </a:xfrm>
          <a:prstGeom prst="rect">
            <a:avLst/>
          </a:prstGeom>
        </p:spPr>
      </p:pic>
      <p:pic>
        <p:nvPicPr>
          <p:cNvPr id="11" name="图片 10" descr="RNN-unrolled3"/>
          <p:cNvPicPr>
            <a:picLocks noChangeAspect="1"/>
          </p:cNvPicPr>
          <p:nvPr/>
        </p:nvPicPr>
        <p:blipFill>
          <a:blip r:embed="rId6"/>
          <a:stretch>
            <a:fillRect/>
          </a:stretch>
        </p:blipFill>
        <p:spPr>
          <a:xfrm>
            <a:off x="613410" y="2221230"/>
            <a:ext cx="10957560" cy="28784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pic>
        <p:nvPicPr>
          <p:cNvPr id="7" name="图片 6"/>
          <p:cNvPicPr>
            <a:picLocks noChangeAspect="1"/>
          </p:cNvPicPr>
          <p:nvPr/>
        </p:nvPicPr>
        <p:blipFill>
          <a:blip r:embed="rId4"/>
          <a:stretch>
            <a:fillRect/>
          </a:stretch>
        </p:blipFill>
        <p:spPr>
          <a:xfrm>
            <a:off x="1651000" y="1265555"/>
            <a:ext cx="5276850" cy="3159125"/>
          </a:xfrm>
          <a:prstGeom prst="rect">
            <a:avLst/>
          </a:prstGeom>
        </p:spPr>
      </p:pic>
      <p:pic>
        <p:nvPicPr>
          <p:cNvPr id="13" name="图片 12"/>
          <p:cNvPicPr>
            <a:picLocks noChangeAspect="1"/>
          </p:cNvPicPr>
          <p:nvPr/>
        </p:nvPicPr>
        <p:blipFill>
          <a:blip r:embed="rId5">
            <a:lum contrast="12000"/>
          </a:blip>
          <a:stretch>
            <a:fillRect/>
          </a:stretch>
        </p:blipFill>
        <p:spPr>
          <a:xfrm>
            <a:off x="7432675" y="2449830"/>
            <a:ext cx="2867025" cy="790575"/>
          </a:xfrm>
          <a:prstGeom prst="rect">
            <a:avLst/>
          </a:prstGeom>
          <a:solidFill>
            <a:schemeClr val="bg1"/>
          </a:solidFill>
        </p:spPr>
      </p:pic>
      <p:pic>
        <p:nvPicPr>
          <p:cNvPr id="16" name="图片 15"/>
          <p:cNvPicPr>
            <a:picLocks noChangeAspect="1"/>
          </p:cNvPicPr>
          <p:nvPr/>
        </p:nvPicPr>
        <p:blipFill>
          <a:blip r:embed="rId6">
            <a:lum contrast="12000"/>
          </a:blip>
          <a:stretch>
            <a:fillRect/>
          </a:stretch>
        </p:blipFill>
        <p:spPr>
          <a:xfrm>
            <a:off x="2152650" y="4424680"/>
            <a:ext cx="7886700" cy="1990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37" name="矩形 36"/>
          <p:cNvSpPr/>
          <p:nvPr/>
        </p:nvSpPr>
        <p:spPr>
          <a:xfrm>
            <a:off x="2364247" y="4848917"/>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8" name="矩形 37"/>
          <p:cNvSpPr/>
          <p:nvPr/>
        </p:nvSpPr>
        <p:spPr>
          <a:xfrm>
            <a:off x="2383296" y="3700706"/>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1" name="矩形 40"/>
          <p:cNvSpPr/>
          <p:nvPr/>
        </p:nvSpPr>
        <p:spPr>
          <a:xfrm>
            <a:off x="2364247" y="2579347"/>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7" name="矩形 56"/>
          <p:cNvSpPr/>
          <p:nvPr/>
        </p:nvSpPr>
        <p:spPr>
          <a:xfrm>
            <a:off x="5134345" y="4834510"/>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59" name="矩形 58"/>
          <p:cNvSpPr/>
          <p:nvPr/>
        </p:nvSpPr>
        <p:spPr>
          <a:xfrm>
            <a:off x="5153394" y="3720805"/>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0" name="矩形 59"/>
          <p:cNvSpPr/>
          <p:nvPr/>
        </p:nvSpPr>
        <p:spPr>
          <a:xfrm>
            <a:off x="3610463" y="3676487"/>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5" name="矩形 64"/>
          <p:cNvSpPr/>
          <p:nvPr/>
        </p:nvSpPr>
        <p:spPr>
          <a:xfrm>
            <a:off x="5153394" y="2586881"/>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66" name="矩形 65"/>
          <p:cNvSpPr/>
          <p:nvPr/>
        </p:nvSpPr>
        <p:spPr>
          <a:xfrm>
            <a:off x="7951135" y="4840728"/>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7" name="矩形 66"/>
          <p:cNvSpPr/>
          <p:nvPr/>
        </p:nvSpPr>
        <p:spPr>
          <a:xfrm>
            <a:off x="7970184" y="3727023"/>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8" name="矩形 67"/>
          <p:cNvSpPr/>
          <p:nvPr/>
        </p:nvSpPr>
        <p:spPr>
          <a:xfrm>
            <a:off x="6427253" y="3720805"/>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9" name="矩形 68"/>
          <p:cNvSpPr/>
          <p:nvPr/>
        </p:nvSpPr>
        <p:spPr>
          <a:xfrm>
            <a:off x="7993137" y="2605833"/>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71" name="向上箭號 70"/>
          <p:cNvSpPr/>
          <p:nvPr/>
        </p:nvSpPr>
        <p:spPr>
          <a:xfrm>
            <a:off x="2708448" y="4197629"/>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4" name="向上箭號 73"/>
          <p:cNvSpPr/>
          <p:nvPr/>
        </p:nvSpPr>
        <p:spPr>
          <a:xfrm>
            <a:off x="2708449" y="3054045"/>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2"/>
          <p:cNvSpPr txBox="1"/>
          <p:nvPr/>
        </p:nvSpPr>
        <p:spPr>
          <a:xfrm>
            <a:off x="3733327" y="3101686"/>
            <a:ext cx="1047750" cy="461665"/>
          </a:xfrm>
          <a:prstGeom prst="rect">
            <a:avLst/>
          </a:prstGeom>
          <a:noFill/>
        </p:spPr>
        <p:txBody>
          <a:bodyPr wrap="square" rtlCol="0">
            <a:spAutoFit/>
          </a:bodyPr>
          <a:lstStyle/>
          <a:p>
            <a:pPr algn="ctr"/>
            <a:r>
              <a:rPr lang="en-US" altLang="zh-TW" sz="2400" dirty="0">
                <a:solidFill>
                  <a:srgbClr val="0000FF"/>
                </a:solidFill>
              </a:rPr>
              <a:t>store</a:t>
            </a:r>
            <a:endParaRPr lang="zh-TW" altLang="en-US" sz="2400" dirty="0">
              <a:solidFill>
                <a:srgbClr val="0000FF"/>
              </a:solidFill>
            </a:endParaRPr>
          </a:p>
        </p:txBody>
      </p:sp>
      <p:sp>
        <p:nvSpPr>
          <p:cNvPr id="78" name="手繪多邊形 77"/>
          <p:cNvSpPr/>
          <p:nvPr/>
        </p:nvSpPr>
        <p:spPr>
          <a:xfrm flipH="1">
            <a:off x="3444246" y="3445355"/>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文字方塊 78"/>
          <p:cNvSpPr txBox="1"/>
          <p:nvPr/>
        </p:nvSpPr>
        <p:spPr>
          <a:xfrm>
            <a:off x="6500316" y="3101686"/>
            <a:ext cx="1047750" cy="461665"/>
          </a:xfrm>
          <a:prstGeom prst="rect">
            <a:avLst/>
          </a:prstGeom>
          <a:noFill/>
        </p:spPr>
        <p:txBody>
          <a:bodyPr wrap="square" rtlCol="0">
            <a:spAutoFit/>
          </a:bodyPr>
          <a:lstStyle/>
          <a:p>
            <a:pPr algn="ctr"/>
            <a:r>
              <a:rPr lang="en-US" altLang="zh-TW" sz="2400" dirty="0">
                <a:solidFill>
                  <a:srgbClr val="0000FF"/>
                </a:solidFill>
              </a:rPr>
              <a:t>store</a:t>
            </a:r>
            <a:endParaRPr lang="zh-TW" altLang="en-US" sz="2400" dirty="0">
              <a:solidFill>
                <a:srgbClr val="0000FF"/>
              </a:solidFill>
            </a:endParaRPr>
          </a:p>
        </p:txBody>
      </p:sp>
      <p:sp>
        <p:nvSpPr>
          <p:cNvPr id="11" name="文字方塊 5"/>
          <p:cNvSpPr txBox="1"/>
          <p:nvPr/>
        </p:nvSpPr>
        <p:spPr>
          <a:xfrm>
            <a:off x="2498575" y="4824002"/>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81" name="文字方塊 80"/>
          <p:cNvSpPr txBox="1"/>
          <p:nvPr/>
        </p:nvSpPr>
        <p:spPr>
          <a:xfrm>
            <a:off x="5239608" y="4834510"/>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82" name="文字方塊 81"/>
          <p:cNvSpPr txBox="1"/>
          <p:nvPr/>
        </p:nvSpPr>
        <p:spPr>
          <a:xfrm>
            <a:off x="8079351" y="4830993"/>
            <a:ext cx="907572"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sp>
        <p:nvSpPr>
          <p:cNvPr id="83" name="文字方塊 82"/>
          <p:cNvSpPr txBox="1"/>
          <p:nvPr/>
        </p:nvSpPr>
        <p:spPr>
          <a:xfrm>
            <a:off x="2448000" y="2565443"/>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84" name="文字方塊 83"/>
          <p:cNvSpPr txBox="1"/>
          <p:nvPr/>
        </p:nvSpPr>
        <p:spPr>
          <a:xfrm>
            <a:off x="5259857" y="2546630"/>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85" name="文字方塊 84"/>
          <p:cNvSpPr txBox="1"/>
          <p:nvPr/>
        </p:nvSpPr>
        <p:spPr>
          <a:xfrm>
            <a:off x="8123563" y="2570891"/>
            <a:ext cx="907572"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sp>
        <p:nvSpPr>
          <p:cNvPr id="87" name="向上箭號 86"/>
          <p:cNvSpPr/>
          <p:nvPr/>
        </p:nvSpPr>
        <p:spPr>
          <a:xfrm>
            <a:off x="5503463" y="4224458"/>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88" name="向上箭號 87"/>
          <p:cNvSpPr/>
          <p:nvPr/>
        </p:nvSpPr>
        <p:spPr>
          <a:xfrm>
            <a:off x="5503464" y="3080874"/>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9" name="向上箭號 88"/>
          <p:cNvSpPr/>
          <p:nvPr/>
        </p:nvSpPr>
        <p:spPr>
          <a:xfrm>
            <a:off x="8321178" y="4228525"/>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0" name="向上箭號 89"/>
          <p:cNvSpPr/>
          <p:nvPr/>
        </p:nvSpPr>
        <p:spPr>
          <a:xfrm>
            <a:off x="8321179" y="3084941"/>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5" name="弧形箭號 (上彎) 44"/>
          <p:cNvSpPr/>
          <p:nvPr/>
        </p:nvSpPr>
        <p:spPr>
          <a:xfrm>
            <a:off x="4165667" y="4152312"/>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46" name="弧形箭號 (上彎) 45"/>
          <p:cNvSpPr/>
          <p:nvPr/>
        </p:nvSpPr>
        <p:spPr>
          <a:xfrm>
            <a:off x="6899348" y="4157574"/>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49" name="手繪多邊形 48"/>
          <p:cNvSpPr/>
          <p:nvPr/>
        </p:nvSpPr>
        <p:spPr>
          <a:xfrm flipH="1">
            <a:off x="6207032" y="3438393"/>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2803088" y="3325694"/>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58" name="文字方塊 57"/>
          <p:cNvSpPr txBox="1"/>
          <p:nvPr/>
        </p:nvSpPr>
        <p:spPr>
          <a:xfrm>
            <a:off x="3795045" y="3655623"/>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61" name="文字方塊 60"/>
          <p:cNvSpPr txBox="1"/>
          <p:nvPr/>
        </p:nvSpPr>
        <p:spPr>
          <a:xfrm>
            <a:off x="6564691" y="3693524"/>
            <a:ext cx="907572"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sp>
        <p:nvSpPr>
          <p:cNvPr id="62" name="文字方塊 61"/>
          <p:cNvSpPr txBox="1"/>
          <p:nvPr/>
        </p:nvSpPr>
        <p:spPr>
          <a:xfrm>
            <a:off x="5735232" y="3345619"/>
            <a:ext cx="572661"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sp>
        <p:nvSpPr>
          <p:cNvPr id="63" name="文字方塊 62"/>
          <p:cNvSpPr txBox="1"/>
          <p:nvPr/>
        </p:nvSpPr>
        <p:spPr>
          <a:xfrm>
            <a:off x="8566073" y="3337237"/>
            <a:ext cx="572661" cy="461665"/>
          </a:xfrm>
          <a:prstGeom prst="rect">
            <a:avLst/>
          </a:prstGeom>
          <a:noFill/>
        </p:spPr>
        <p:txBody>
          <a:bodyPr wrap="square" rtlCol="0">
            <a:spAutoFit/>
          </a:bodyPr>
          <a:lstStyle/>
          <a:p>
            <a:pPr algn="ctr"/>
            <a:r>
              <a:rPr lang="en-US" altLang="zh-TW" sz="2400" dirty="0"/>
              <a:t>a</a:t>
            </a:r>
            <a:r>
              <a:rPr lang="en-US" altLang="zh-TW" sz="2400" baseline="30000" dirty="0"/>
              <a:t>3</a:t>
            </a:r>
            <a:endParaRPr lang="zh-TW" altLang="en-US" sz="2400" baseline="30000" dirty="0"/>
          </a:p>
        </p:txBody>
      </p:sp>
      <p:sp>
        <p:nvSpPr>
          <p:cNvPr id="64" name="文字方塊 63"/>
          <p:cNvSpPr txBox="1"/>
          <p:nvPr/>
        </p:nvSpPr>
        <p:spPr>
          <a:xfrm>
            <a:off x="4316730" y="1061720"/>
            <a:ext cx="5753100" cy="460375"/>
          </a:xfrm>
          <a:prstGeom prst="rect">
            <a:avLst/>
          </a:prstGeom>
          <a:noFill/>
        </p:spPr>
        <p:txBody>
          <a:bodyPr wrap="square" rtlCol="0">
            <a:spAutoFit/>
          </a:bodyPr>
          <a:lstStyle/>
          <a:p>
            <a:pPr algn="ctr"/>
            <a:r>
              <a:rPr lang="en-US" altLang="zh-TW" sz="2400" dirty="0">
                <a:solidFill>
                  <a:srgbClr val="FF0000"/>
                </a:solidFill>
              </a:rPr>
              <a:t>The same network is used again and again.</a:t>
            </a:r>
            <a:endParaRPr lang="zh-TW" altLang="en-US" sz="2400" dirty="0">
              <a:solidFill>
                <a:srgbClr val="FF0000"/>
              </a:solidFill>
            </a:endParaRPr>
          </a:p>
        </p:txBody>
      </p:sp>
      <p:sp>
        <p:nvSpPr>
          <p:cNvPr id="52" name="矩形 51"/>
          <p:cNvSpPr/>
          <p:nvPr/>
        </p:nvSpPr>
        <p:spPr>
          <a:xfrm>
            <a:off x="2977515" y="5915025"/>
            <a:ext cx="6161405" cy="460375"/>
          </a:xfrm>
          <a:prstGeom prst="rect">
            <a:avLst/>
          </a:prstGeom>
        </p:spPr>
        <p:txBody>
          <a:bodyPr wrap="square">
            <a:spAutoFit/>
          </a:bodyPr>
          <a:lstStyle/>
          <a:p>
            <a:pPr lvl="1"/>
            <a:r>
              <a:rPr lang="en-US" altLang="zh-TW" sz="2400" dirty="0"/>
              <a:t>arrive  </a:t>
            </a:r>
            <a:r>
              <a:rPr lang="en-US" altLang="zh-TW" sz="2400" dirty="0">
                <a:solidFill>
                  <a:srgbClr val="FF0000"/>
                </a:solidFill>
              </a:rPr>
              <a:t>Wuhan    </a:t>
            </a:r>
            <a:r>
              <a:rPr lang="en-US" altLang="zh-TW" sz="2400" dirty="0"/>
              <a:t>on     </a:t>
            </a:r>
            <a:r>
              <a:rPr lang="en-US" altLang="zh-TW" sz="2400" dirty="0">
                <a:solidFill>
                  <a:srgbClr val="0000FF"/>
                </a:solidFill>
              </a:rPr>
              <a:t>November     22</a:t>
            </a:r>
            <a:r>
              <a:rPr lang="en-US" altLang="zh-TW" sz="2400" baseline="30000" dirty="0">
                <a:solidFill>
                  <a:srgbClr val="0000FF"/>
                </a:solidFill>
              </a:rPr>
              <a:t>nd</a:t>
            </a:r>
            <a:r>
              <a:rPr lang="en-US" altLang="zh-TW" sz="2400" dirty="0"/>
              <a:t> </a:t>
            </a:r>
            <a:endParaRPr lang="en-US" altLang="zh-TW" sz="2400" dirty="0">
              <a:solidFill>
                <a:srgbClr val="FFC000"/>
              </a:solidFill>
            </a:endParaRPr>
          </a:p>
        </p:txBody>
      </p:sp>
      <p:pic>
        <p:nvPicPr>
          <p:cNvPr id="55" name="Picture 8" descr="User Symbol Blu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4739" y="5894331"/>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70" name="圓角矩形圖說文字 69"/>
          <p:cNvSpPr/>
          <p:nvPr/>
        </p:nvSpPr>
        <p:spPr>
          <a:xfrm>
            <a:off x="3246120" y="5894070"/>
            <a:ext cx="5739765" cy="511810"/>
          </a:xfrm>
          <a:prstGeom prst="wedgeRoundRectCallout">
            <a:avLst>
              <a:gd name="adj1" fmla="val -61795"/>
              <a:gd name="adj2" fmla="val 34144"/>
              <a:gd name="adj3" fmla="val 16667"/>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4"/>
          <p:cNvCxnSpPr>
            <a:endCxn id="11" idx="2"/>
          </p:cNvCxnSpPr>
          <p:nvPr/>
        </p:nvCxnSpPr>
        <p:spPr>
          <a:xfrm flipH="1" flipV="1">
            <a:off x="2952996" y="5285667"/>
            <a:ext cx="878655" cy="7858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4852839" y="5262977"/>
            <a:ext cx="783706" cy="794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flipV="1">
            <a:off x="5817408" y="5302493"/>
            <a:ext cx="2503770" cy="7495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9"/>
          <p:cNvSpPr txBox="1"/>
          <p:nvPr/>
        </p:nvSpPr>
        <p:spPr>
          <a:xfrm>
            <a:off x="1619315" y="1639437"/>
            <a:ext cx="2697430" cy="830997"/>
          </a:xfrm>
          <a:prstGeom prst="rect">
            <a:avLst/>
          </a:prstGeom>
          <a:noFill/>
        </p:spPr>
        <p:txBody>
          <a:bodyPr wrap="square" rtlCol="0">
            <a:spAutoFit/>
          </a:bodyPr>
          <a:lstStyle/>
          <a:p>
            <a:r>
              <a:rPr lang="en-US" altLang="zh-TW" sz="2400" dirty="0"/>
              <a:t>Probability of “arrive” in each slot</a:t>
            </a:r>
            <a:endParaRPr lang="zh-TW" altLang="en-US" sz="2400" dirty="0"/>
          </a:p>
        </p:txBody>
      </p:sp>
      <p:sp>
        <p:nvSpPr>
          <p:cNvPr id="75" name="文字方塊 74"/>
          <p:cNvSpPr txBox="1"/>
          <p:nvPr/>
        </p:nvSpPr>
        <p:spPr>
          <a:xfrm>
            <a:off x="4450080" y="1642745"/>
            <a:ext cx="2987040" cy="829945"/>
          </a:xfrm>
          <a:prstGeom prst="rect">
            <a:avLst/>
          </a:prstGeom>
          <a:noFill/>
        </p:spPr>
        <p:txBody>
          <a:bodyPr wrap="square" rtlCol="0">
            <a:spAutoFit/>
          </a:bodyPr>
          <a:lstStyle/>
          <a:p>
            <a:r>
              <a:rPr lang="en-US" altLang="zh-TW" sz="2400" dirty="0"/>
              <a:t>Probability of “</a:t>
            </a:r>
            <a:r>
              <a:rPr lang="en-US" altLang="zh-TW" sz="2400" dirty="0">
                <a:solidFill>
                  <a:srgbClr val="FF0000"/>
                </a:solidFill>
              </a:rPr>
              <a:t>Wuhan</a:t>
            </a:r>
            <a:r>
              <a:rPr lang="en-US" altLang="zh-TW" sz="2400" dirty="0"/>
              <a:t>” in each slot</a:t>
            </a:r>
            <a:endParaRPr lang="zh-TW" altLang="en-US" sz="2400" dirty="0"/>
          </a:p>
        </p:txBody>
      </p:sp>
      <p:sp>
        <p:nvSpPr>
          <p:cNvPr id="76" name="文字方塊 75"/>
          <p:cNvSpPr txBox="1"/>
          <p:nvPr/>
        </p:nvSpPr>
        <p:spPr>
          <a:xfrm>
            <a:off x="7436906" y="1641385"/>
            <a:ext cx="2331924" cy="830997"/>
          </a:xfrm>
          <a:prstGeom prst="rect">
            <a:avLst/>
          </a:prstGeom>
          <a:noFill/>
        </p:spPr>
        <p:txBody>
          <a:bodyPr wrap="square" rtlCol="0">
            <a:spAutoFit/>
          </a:bodyPr>
          <a:lstStyle/>
          <a:p>
            <a:r>
              <a:rPr lang="en-US" altLang="zh-TW" sz="2400" dirty="0"/>
              <a:t>Probability of “on” in each slot</a:t>
            </a:r>
            <a:endParaRPr lang="zh-TW" altLang="en-US" sz="24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41" grpId="0" bldLvl="0" animBg="1"/>
      <p:bldP spid="57" grpId="0" bldLvl="0" animBg="1"/>
      <p:bldP spid="59" grpId="0" bldLvl="0" animBg="1"/>
      <p:bldP spid="60" grpId="0" bldLvl="0" animBg="1"/>
      <p:bldP spid="65" grpId="0" bldLvl="0" animBg="1"/>
      <p:bldP spid="66" grpId="0" bldLvl="0" animBg="1"/>
      <p:bldP spid="67" grpId="0" bldLvl="0" animBg="1"/>
      <p:bldP spid="68" grpId="0" bldLvl="0" animBg="1"/>
      <p:bldP spid="69" grpId="0" bldLvl="0" animBg="1"/>
      <p:bldP spid="71" grpId="0" bldLvl="0" animBg="1"/>
      <p:bldP spid="74" grpId="0" bldLvl="0" animBg="1"/>
      <p:bldP spid="10" grpId="0"/>
      <p:bldP spid="78" grpId="0" bldLvl="0" animBg="1"/>
      <p:bldP spid="79" grpId="0"/>
      <p:bldP spid="11" grpId="0"/>
      <p:bldP spid="81" grpId="0"/>
      <p:bldP spid="82" grpId="0"/>
      <p:bldP spid="83" grpId="0"/>
      <p:bldP spid="84" grpId="0"/>
      <p:bldP spid="85" grpId="0"/>
      <p:bldP spid="87" grpId="0" bldLvl="0" animBg="1"/>
      <p:bldP spid="88" grpId="0" bldLvl="0" animBg="1"/>
      <p:bldP spid="89" grpId="0" bldLvl="0" animBg="1"/>
      <p:bldP spid="90" grpId="0" bldLvl="0" animBg="1"/>
      <p:bldP spid="45" grpId="0" bldLvl="0" animBg="1"/>
      <p:bldP spid="46" grpId="0" bldLvl="0" animBg="1"/>
      <p:bldP spid="49" grpId="0" bldLvl="0" animBg="1"/>
      <p:bldP spid="56" grpId="0"/>
      <p:bldP spid="58" grpId="0"/>
      <p:bldP spid="61" grpId="0"/>
      <p:bldP spid="62" grpId="0"/>
      <p:bldP spid="63" grpId="0"/>
      <p:bldP spid="64" grpId="0"/>
      <p:bldP spid="52" grpId="0"/>
      <p:bldP spid="70" grpId="0" bldLvl="0" animBg="1"/>
      <p:bldP spid="14"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nvGrpSpPr>
          <p:cNvPr id="51" name="群組 50"/>
          <p:cNvGrpSpPr/>
          <p:nvPr/>
        </p:nvGrpSpPr>
        <p:grpSpPr>
          <a:xfrm>
            <a:off x="1556307" y="2627740"/>
            <a:ext cx="4471670" cy="2535555"/>
            <a:chOff x="458884" y="2442085"/>
            <a:chExt cx="4471670" cy="2535555"/>
          </a:xfrm>
        </p:grpSpPr>
        <p:grpSp>
          <p:nvGrpSpPr>
            <p:cNvPr id="47" name="群組 46"/>
            <p:cNvGrpSpPr/>
            <p:nvPr/>
          </p:nvGrpSpPr>
          <p:grpSpPr>
            <a:xfrm>
              <a:off x="458884" y="2442140"/>
              <a:ext cx="3486661" cy="2430931"/>
              <a:chOff x="458884" y="2396952"/>
              <a:chExt cx="3943646" cy="2749545"/>
            </a:xfrm>
          </p:grpSpPr>
          <p:sp>
            <p:nvSpPr>
              <p:cNvPr id="7" name="矩形 6"/>
              <p:cNvSpPr/>
              <p:nvPr/>
            </p:nvSpPr>
            <p:spPr>
              <a:xfrm>
                <a:off x="458884" y="4699239"/>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3" name="矩形 12"/>
              <p:cNvSpPr/>
              <p:nvPr/>
            </p:nvSpPr>
            <p:spPr>
              <a:xfrm>
                <a:off x="477933" y="3551028"/>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矩形 14"/>
              <p:cNvSpPr/>
              <p:nvPr/>
            </p:nvSpPr>
            <p:spPr>
              <a:xfrm>
                <a:off x="458884" y="2429669"/>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6" name="矩形 15"/>
              <p:cNvSpPr/>
              <p:nvPr/>
            </p:nvSpPr>
            <p:spPr>
              <a:xfrm>
                <a:off x="3228982" y="4684832"/>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7" name="矩形 16"/>
              <p:cNvSpPr/>
              <p:nvPr/>
            </p:nvSpPr>
            <p:spPr>
              <a:xfrm>
                <a:off x="3248031" y="3571127"/>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8" name="矩形 17"/>
              <p:cNvSpPr/>
              <p:nvPr/>
            </p:nvSpPr>
            <p:spPr>
              <a:xfrm>
                <a:off x="1705100" y="3526809"/>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矩形 18"/>
              <p:cNvSpPr/>
              <p:nvPr/>
            </p:nvSpPr>
            <p:spPr>
              <a:xfrm>
                <a:off x="3248031" y="2437203"/>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0" name="向上箭號 10"/>
              <p:cNvSpPr/>
              <p:nvPr/>
            </p:nvSpPr>
            <p:spPr>
              <a:xfrm>
                <a:off x="803085" y="4047951"/>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向上箭號 11"/>
              <p:cNvSpPr/>
              <p:nvPr/>
            </p:nvSpPr>
            <p:spPr>
              <a:xfrm>
                <a:off x="803086" y="2904367"/>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文字方塊 12"/>
              <p:cNvSpPr txBox="1"/>
              <p:nvPr/>
            </p:nvSpPr>
            <p:spPr>
              <a:xfrm>
                <a:off x="1827964" y="2952008"/>
                <a:ext cx="1047750" cy="522174"/>
              </a:xfrm>
              <a:prstGeom prst="rect">
                <a:avLst/>
              </a:prstGeom>
              <a:noFill/>
            </p:spPr>
            <p:txBody>
              <a:bodyPr wrap="square" rtlCol="0">
                <a:spAutoFit/>
              </a:bodyPr>
              <a:lstStyle/>
              <a:p>
                <a:pPr algn="ctr"/>
                <a:r>
                  <a:rPr lang="en-US" altLang="zh-TW" sz="2400" dirty="0">
                    <a:solidFill>
                      <a:srgbClr val="0000FF"/>
                    </a:solidFill>
                  </a:rPr>
                  <a:t>store</a:t>
                </a:r>
                <a:endParaRPr lang="zh-TW" altLang="en-US" sz="2400" dirty="0">
                  <a:solidFill>
                    <a:srgbClr val="0000FF"/>
                  </a:solidFill>
                </a:endParaRPr>
              </a:p>
            </p:txBody>
          </p:sp>
          <p:sp>
            <p:nvSpPr>
              <p:cNvPr id="23" name="手繪多邊形 13"/>
              <p:cNvSpPr/>
              <p:nvPr/>
            </p:nvSpPr>
            <p:spPr>
              <a:xfrm flipH="1">
                <a:off x="1538883" y="3295677"/>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14"/>
              <p:cNvSpPr txBox="1"/>
              <p:nvPr/>
            </p:nvSpPr>
            <p:spPr>
              <a:xfrm>
                <a:off x="593212" y="4674324"/>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25" name="文字方塊 15"/>
              <p:cNvSpPr txBox="1"/>
              <p:nvPr/>
            </p:nvSpPr>
            <p:spPr>
              <a:xfrm>
                <a:off x="3334245" y="4684832"/>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26" name="文字方塊 16"/>
              <p:cNvSpPr txBox="1"/>
              <p:nvPr/>
            </p:nvSpPr>
            <p:spPr>
              <a:xfrm>
                <a:off x="542637" y="2415765"/>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27" name="文字方塊 17"/>
              <p:cNvSpPr txBox="1"/>
              <p:nvPr/>
            </p:nvSpPr>
            <p:spPr>
              <a:xfrm>
                <a:off x="3354494" y="2396952"/>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28" name="向上箭號 18"/>
              <p:cNvSpPr/>
              <p:nvPr/>
            </p:nvSpPr>
            <p:spPr>
              <a:xfrm>
                <a:off x="3598100" y="4074780"/>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向上箭號 19"/>
              <p:cNvSpPr/>
              <p:nvPr/>
            </p:nvSpPr>
            <p:spPr>
              <a:xfrm>
                <a:off x="3598101" y="2931196"/>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弧形箭號 (上彎) 20"/>
              <p:cNvSpPr/>
              <p:nvPr/>
            </p:nvSpPr>
            <p:spPr>
              <a:xfrm>
                <a:off x="2260304" y="4002634"/>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31" name="文字方塊 21"/>
              <p:cNvSpPr txBox="1"/>
              <p:nvPr/>
            </p:nvSpPr>
            <p:spPr>
              <a:xfrm>
                <a:off x="897725" y="3176016"/>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32" name="文字方塊 22"/>
              <p:cNvSpPr txBox="1"/>
              <p:nvPr/>
            </p:nvSpPr>
            <p:spPr>
              <a:xfrm>
                <a:off x="1889682" y="3505945"/>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33" name="文字方塊 23"/>
              <p:cNvSpPr txBox="1"/>
              <p:nvPr/>
            </p:nvSpPr>
            <p:spPr>
              <a:xfrm>
                <a:off x="3829869" y="3195941"/>
                <a:ext cx="572661"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grpSp>
        <p:sp>
          <p:nvSpPr>
            <p:cNvPr id="48" name="文字方塊 47"/>
            <p:cNvSpPr txBox="1"/>
            <p:nvPr/>
          </p:nvSpPr>
          <p:spPr>
            <a:xfrm>
              <a:off x="3842164" y="2442085"/>
              <a:ext cx="1075055" cy="521970"/>
            </a:xfrm>
            <a:prstGeom prst="rect">
              <a:avLst/>
            </a:prstGeom>
            <a:noFill/>
          </p:spPr>
          <p:txBody>
            <a:bodyPr wrap="square" rtlCol="0">
              <a:spAutoFit/>
            </a:bodyPr>
            <a:lstStyle/>
            <a:p>
              <a:r>
                <a:rPr lang="en-US" altLang="zh-TW" sz="2800" b="1" dirty="0"/>
                <a:t>……</a:t>
              </a:r>
              <a:endParaRPr lang="zh-TW" altLang="en-US" sz="2800" b="1" dirty="0"/>
            </a:p>
          </p:txBody>
        </p:sp>
        <p:sp>
          <p:nvSpPr>
            <p:cNvPr id="34" name="文字方塊 48"/>
            <p:cNvSpPr txBox="1"/>
            <p:nvPr/>
          </p:nvSpPr>
          <p:spPr>
            <a:xfrm>
              <a:off x="3835179" y="3422525"/>
              <a:ext cx="1095375" cy="521970"/>
            </a:xfrm>
            <a:prstGeom prst="rect">
              <a:avLst/>
            </a:prstGeom>
            <a:noFill/>
          </p:spPr>
          <p:txBody>
            <a:bodyPr wrap="square" rtlCol="0">
              <a:spAutoFit/>
            </a:bodyPr>
            <a:lstStyle/>
            <a:p>
              <a:r>
                <a:rPr lang="en-US" altLang="zh-TW" sz="2800" b="1" dirty="0"/>
                <a:t>……</a:t>
              </a:r>
              <a:endParaRPr lang="zh-TW" altLang="en-US" sz="2800" b="1" dirty="0"/>
            </a:p>
          </p:txBody>
        </p:sp>
        <p:sp>
          <p:nvSpPr>
            <p:cNvPr id="50" name="文字方塊 49"/>
            <p:cNvSpPr txBox="1"/>
            <p:nvPr/>
          </p:nvSpPr>
          <p:spPr>
            <a:xfrm>
              <a:off x="3821209" y="4455670"/>
              <a:ext cx="1062355" cy="521970"/>
            </a:xfrm>
            <a:prstGeom prst="rect">
              <a:avLst/>
            </a:prstGeom>
            <a:noFill/>
          </p:spPr>
          <p:txBody>
            <a:bodyPr wrap="square" rtlCol="0">
              <a:spAutoFit/>
            </a:bodyPr>
            <a:lstStyle/>
            <a:p>
              <a:r>
                <a:rPr lang="en-US" altLang="zh-TW" sz="2800" b="1" dirty="0"/>
                <a:t>……</a:t>
              </a:r>
              <a:endParaRPr lang="zh-TW" altLang="en-US" sz="2800" b="1" dirty="0"/>
            </a:p>
          </p:txBody>
        </p:sp>
      </p:grpSp>
      <p:grpSp>
        <p:nvGrpSpPr>
          <p:cNvPr id="35" name="群組 51"/>
          <p:cNvGrpSpPr/>
          <p:nvPr/>
        </p:nvGrpSpPr>
        <p:grpSpPr>
          <a:xfrm>
            <a:off x="6330850" y="2627740"/>
            <a:ext cx="4623435" cy="2517775"/>
            <a:chOff x="458884" y="2442085"/>
            <a:chExt cx="4623435" cy="2517775"/>
          </a:xfrm>
        </p:grpSpPr>
        <p:grpSp>
          <p:nvGrpSpPr>
            <p:cNvPr id="53" name="群組 52"/>
            <p:cNvGrpSpPr/>
            <p:nvPr/>
          </p:nvGrpSpPr>
          <p:grpSpPr>
            <a:xfrm>
              <a:off x="458884" y="2442140"/>
              <a:ext cx="3486661" cy="2430931"/>
              <a:chOff x="458884" y="2396952"/>
              <a:chExt cx="3943646" cy="2749545"/>
            </a:xfrm>
          </p:grpSpPr>
          <p:sp>
            <p:nvSpPr>
              <p:cNvPr id="36" name="矩形 35"/>
              <p:cNvSpPr/>
              <p:nvPr/>
            </p:nvSpPr>
            <p:spPr>
              <a:xfrm>
                <a:off x="458884" y="4699239"/>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9" name="矩形 38"/>
              <p:cNvSpPr/>
              <p:nvPr/>
            </p:nvSpPr>
            <p:spPr>
              <a:xfrm>
                <a:off x="477933" y="3551028"/>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0" name="矩形 39"/>
              <p:cNvSpPr/>
              <p:nvPr/>
            </p:nvSpPr>
            <p:spPr>
              <a:xfrm>
                <a:off x="458884" y="2429669"/>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2" name="矩形 41"/>
              <p:cNvSpPr/>
              <p:nvPr/>
            </p:nvSpPr>
            <p:spPr>
              <a:xfrm>
                <a:off x="3228982" y="4684832"/>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3" name="矩形 42"/>
              <p:cNvSpPr/>
              <p:nvPr/>
            </p:nvSpPr>
            <p:spPr>
              <a:xfrm>
                <a:off x="3248031" y="3571127"/>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矩形 43"/>
              <p:cNvSpPr/>
              <p:nvPr/>
            </p:nvSpPr>
            <p:spPr>
              <a:xfrm>
                <a:off x="1705100" y="3526809"/>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53"/>
              <p:cNvSpPr/>
              <p:nvPr/>
            </p:nvSpPr>
            <p:spPr>
              <a:xfrm>
                <a:off x="3248031" y="2437203"/>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77" name="向上箭號 63"/>
              <p:cNvSpPr/>
              <p:nvPr/>
            </p:nvSpPr>
            <p:spPr>
              <a:xfrm>
                <a:off x="803085" y="4047951"/>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80" name="向上箭號 64"/>
              <p:cNvSpPr/>
              <p:nvPr/>
            </p:nvSpPr>
            <p:spPr>
              <a:xfrm>
                <a:off x="803086" y="2904367"/>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6" name="文字方塊 65"/>
              <p:cNvSpPr txBox="1"/>
              <p:nvPr/>
            </p:nvSpPr>
            <p:spPr>
              <a:xfrm>
                <a:off x="1827964" y="2952008"/>
                <a:ext cx="1047750" cy="522174"/>
              </a:xfrm>
              <a:prstGeom prst="rect">
                <a:avLst/>
              </a:prstGeom>
              <a:noFill/>
            </p:spPr>
            <p:txBody>
              <a:bodyPr wrap="square" rtlCol="0">
                <a:spAutoFit/>
              </a:bodyPr>
              <a:lstStyle/>
              <a:p>
                <a:pPr algn="ctr"/>
                <a:r>
                  <a:rPr lang="en-US" altLang="zh-TW" sz="2400" dirty="0">
                    <a:solidFill>
                      <a:srgbClr val="0000FF"/>
                    </a:solidFill>
                  </a:rPr>
                  <a:t>store</a:t>
                </a:r>
                <a:endParaRPr lang="zh-TW" altLang="en-US" sz="2400" dirty="0">
                  <a:solidFill>
                    <a:srgbClr val="0000FF"/>
                  </a:solidFill>
                </a:endParaRPr>
              </a:p>
            </p:txBody>
          </p:sp>
          <p:sp>
            <p:nvSpPr>
              <p:cNvPr id="91" name="手繪多邊形 66"/>
              <p:cNvSpPr/>
              <p:nvPr/>
            </p:nvSpPr>
            <p:spPr>
              <a:xfrm flipH="1">
                <a:off x="1538883" y="3295677"/>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文字方塊 67"/>
              <p:cNvSpPr txBox="1"/>
              <p:nvPr/>
            </p:nvSpPr>
            <p:spPr>
              <a:xfrm>
                <a:off x="593212" y="4674324"/>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93" name="文字方塊 68"/>
              <p:cNvSpPr txBox="1"/>
              <p:nvPr/>
            </p:nvSpPr>
            <p:spPr>
              <a:xfrm>
                <a:off x="3334245" y="4684832"/>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94" name="文字方塊 69"/>
              <p:cNvSpPr txBox="1"/>
              <p:nvPr/>
            </p:nvSpPr>
            <p:spPr>
              <a:xfrm>
                <a:off x="542637" y="2415765"/>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95" name="文字方塊 70"/>
              <p:cNvSpPr txBox="1"/>
              <p:nvPr/>
            </p:nvSpPr>
            <p:spPr>
              <a:xfrm>
                <a:off x="3354494" y="2396952"/>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96" name="向上箭號 71"/>
              <p:cNvSpPr/>
              <p:nvPr/>
            </p:nvSpPr>
            <p:spPr>
              <a:xfrm>
                <a:off x="3598100" y="4074780"/>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7" name="向上箭號 72"/>
              <p:cNvSpPr/>
              <p:nvPr/>
            </p:nvSpPr>
            <p:spPr>
              <a:xfrm>
                <a:off x="3598101" y="2931196"/>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8" name="弧形箭號 (上彎) 73"/>
              <p:cNvSpPr/>
              <p:nvPr/>
            </p:nvSpPr>
            <p:spPr>
              <a:xfrm>
                <a:off x="2260304" y="4002634"/>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99" name="文字方塊 74"/>
              <p:cNvSpPr txBox="1"/>
              <p:nvPr/>
            </p:nvSpPr>
            <p:spPr>
              <a:xfrm>
                <a:off x="897725" y="3176016"/>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100" name="文字方塊 75"/>
              <p:cNvSpPr txBox="1"/>
              <p:nvPr/>
            </p:nvSpPr>
            <p:spPr>
              <a:xfrm>
                <a:off x="1889682" y="3505945"/>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101" name="文字方塊 76"/>
              <p:cNvSpPr txBox="1"/>
              <p:nvPr/>
            </p:nvSpPr>
            <p:spPr>
              <a:xfrm>
                <a:off x="3829869" y="3195941"/>
                <a:ext cx="572661"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grpSp>
        <p:sp>
          <p:nvSpPr>
            <p:cNvPr id="102" name="文字方塊 53"/>
            <p:cNvSpPr txBox="1"/>
            <p:nvPr/>
          </p:nvSpPr>
          <p:spPr>
            <a:xfrm>
              <a:off x="3822479" y="2442085"/>
              <a:ext cx="965200" cy="521970"/>
            </a:xfrm>
            <a:prstGeom prst="rect">
              <a:avLst/>
            </a:prstGeom>
            <a:noFill/>
          </p:spPr>
          <p:txBody>
            <a:bodyPr wrap="square" rtlCol="0">
              <a:spAutoFit/>
            </a:bodyPr>
            <a:lstStyle/>
            <a:p>
              <a:r>
                <a:rPr lang="en-US" altLang="zh-TW" sz="2800" b="1" dirty="0"/>
                <a:t>……</a:t>
              </a:r>
              <a:endParaRPr lang="zh-TW" altLang="en-US" sz="2800" b="1" dirty="0"/>
            </a:p>
          </p:txBody>
        </p:sp>
        <p:sp>
          <p:nvSpPr>
            <p:cNvPr id="103" name="文字方塊 54"/>
            <p:cNvSpPr txBox="1"/>
            <p:nvPr/>
          </p:nvSpPr>
          <p:spPr>
            <a:xfrm>
              <a:off x="3822479" y="3462530"/>
              <a:ext cx="1126490" cy="521970"/>
            </a:xfrm>
            <a:prstGeom prst="rect">
              <a:avLst/>
            </a:prstGeom>
            <a:noFill/>
          </p:spPr>
          <p:txBody>
            <a:bodyPr wrap="square" rtlCol="0">
              <a:spAutoFit/>
            </a:bodyPr>
            <a:lstStyle/>
            <a:p>
              <a:r>
                <a:rPr lang="en-US" altLang="zh-TW" sz="2800" b="1" dirty="0"/>
                <a:t>……</a:t>
              </a:r>
              <a:endParaRPr lang="zh-TW" altLang="en-US" sz="2800" b="1" dirty="0"/>
            </a:p>
          </p:txBody>
        </p:sp>
        <p:sp>
          <p:nvSpPr>
            <p:cNvPr id="104" name="文字方塊 55"/>
            <p:cNvSpPr txBox="1"/>
            <p:nvPr/>
          </p:nvSpPr>
          <p:spPr>
            <a:xfrm>
              <a:off x="3822479" y="4437890"/>
              <a:ext cx="1259840" cy="521970"/>
            </a:xfrm>
            <a:prstGeom prst="rect">
              <a:avLst/>
            </a:prstGeom>
            <a:noFill/>
          </p:spPr>
          <p:txBody>
            <a:bodyPr wrap="square" rtlCol="0">
              <a:spAutoFit/>
            </a:bodyPr>
            <a:lstStyle/>
            <a:p>
              <a:r>
                <a:rPr lang="en-US" altLang="zh-TW" sz="2800" b="1" dirty="0"/>
                <a:t>……</a:t>
              </a:r>
              <a:endParaRPr lang="zh-TW" altLang="en-US" sz="2800" b="1" dirty="0"/>
            </a:p>
          </p:txBody>
        </p:sp>
      </p:grpSp>
      <p:sp>
        <p:nvSpPr>
          <p:cNvPr id="105" name="文字方塊 77"/>
          <p:cNvSpPr txBox="1"/>
          <p:nvPr/>
        </p:nvSpPr>
        <p:spPr>
          <a:xfrm>
            <a:off x="1546072" y="5060723"/>
            <a:ext cx="986972" cy="523220"/>
          </a:xfrm>
          <a:prstGeom prst="rect">
            <a:avLst/>
          </a:prstGeom>
          <a:noFill/>
        </p:spPr>
        <p:txBody>
          <a:bodyPr wrap="square" rtlCol="0">
            <a:spAutoFit/>
          </a:bodyPr>
          <a:lstStyle/>
          <a:p>
            <a:pPr algn="ctr"/>
            <a:r>
              <a:rPr lang="en-US" altLang="zh-TW" sz="2800" dirty="0"/>
              <a:t>leave</a:t>
            </a:r>
            <a:endParaRPr lang="zh-TW" altLang="en-US" sz="2800" dirty="0"/>
          </a:p>
        </p:txBody>
      </p:sp>
      <p:sp>
        <p:nvSpPr>
          <p:cNvPr id="106" name="文字方塊 78"/>
          <p:cNvSpPr txBox="1"/>
          <p:nvPr/>
        </p:nvSpPr>
        <p:spPr>
          <a:xfrm>
            <a:off x="3879850" y="5081270"/>
            <a:ext cx="1310640" cy="521970"/>
          </a:xfrm>
          <a:prstGeom prst="rect">
            <a:avLst/>
          </a:prstGeom>
          <a:noFill/>
        </p:spPr>
        <p:txBody>
          <a:bodyPr wrap="square" rtlCol="0">
            <a:spAutoFit/>
          </a:bodyPr>
          <a:lstStyle/>
          <a:p>
            <a:r>
              <a:rPr lang="en-US" sz="2800" dirty="0">
                <a:solidFill>
                  <a:srgbClr val="FF0000"/>
                </a:solidFill>
              </a:rPr>
              <a:t>Wuhan</a:t>
            </a:r>
          </a:p>
        </p:txBody>
      </p:sp>
      <p:sp>
        <p:nvSpPr>
          <p:cNvPr id="107" name="文字方塊 79"/>
          <p:cNvSpPr txBox="1"/>
          <p:nvPr/>
        </p:nvSpPr>
        <p:spPr>
          <a:xfrm>
            <a:off x="1407795" y="1795995"/>
            <a:ext cx="2238180" cy="830997"/>
          </a:xfrm>
          <a:prstGeom prst="rect">
            <a:avLst/>
          </a:prstGeom>
          <a:noFill/>
        </p:spPr>
        <p:txBody>
          <a:bodyPr wrap="square" rtlCol="0">
            <a:spAutoFit/>
          </a:bodyPr>
          <a:lstStyle/>
          <a:p>
            <a:r>
              <a:rPr lang="en-US" altLang="zh-TW" sz="2400" dirty="0" err="1"/>
              <a:t>Prob</a:t>
            </a:r>
            <a:r>
              <a:rPr lang="en-US" altLang="zh-TW" sz="2400" dirty="0"/>
              <a:t> of “leave” in each slot</a:t>
            </a:r>
            <a:endParaRPr lang="zh-TW" altLang="en-US" sz="2400" dirty="0"/>
          </a:p>
        </p:txBody>
      </p:sp>
      <p:sp>
        <p:nvSpPr>
          <p:cNvPr id="108" name="文字方塊 80"/>
          <p:cNvSpPr txBox="1"/>
          <p:nvPr/>
        </p:nvSpPr>
        <p:spPr>
          <a:xfrm>
            <a:off x="3607435" y="1815465"/>
            <a:ext cx="2470785" cy="829945"/>
          </a:xfrm>
          <a:prstGeom prst="rect">
            <a:avLst/>
          </a:prstGeom>
          <a:noFill/>
        </p:spPr>
        <p:txBody>
          <a:bodyPr wrap="square" rtlCol="0">
            <a:spAutoFit/>
          </a:bodyPr>
          <a:lstStyle/>
          <a:p>
            <a:r>
              <a:rPr lang="en-US" altLang="zh-TW" sz="2400" dirty="0" err="1"/>
              <a:t>Prob</a:t>
            </a:r>
            <a:r>
              <a:rPr lang="en-US" altLang="zh-TW" sz="2400" dirty="0"/>
              <a:t> of “</a:t>
            </a:r>
            <a:r>
              <a:rPr lang="en-US" altLang="zh-TW" sz="2400" dirty="0">
                <a:solidFill>
                  <a:srgbClr val="FF0000"/>
                </a:solidFill>
              </a:rPr>
              <a:t>Wuhan</a:t>
            </a:r>
            <a:r>
              <a:rPr lang="en-US" altLang="zh-TW" sz="2400" dirty="0"/>
              <a:t>” in each slot</a:t>
            </a:r>
            <a:endParaRPr lang="zh-TW" altLang="en-US" sz="2400" dirty="0"/>
          </a:p>
        </p:txBody>
      </p:sp>
      <p:sp>
        <p:nvSpPr>
          <p:cNvPr id="109" name="文字方塊 81"/>
          <p:cNvSpPr txBox="1"/>
          <p:nvPr/>
        </p:nvSpPr>
        <p:spPr>
          <a:xfrm>
            <a:off x="6247561" y="1820959"/>
            <a:ext cx="2238180" cy="830997"/>
          </a:xfrm>
          <a:prstGeom prst="rect">
            <a:avLst/>
          </a:prstGeom>
          <a:noFill/>
        </p:spPr>
        <p:txBody>
          <a:bodyPr wrap="square" rtlCol="0">
            <a:spAutoFit/>
          </a:bodyPr>
          <a:lstStyle/>
          <a:p>
            <a:r>
              <a:rPr lang="en-US" altLang="zh-TW" sz="2400" dirty="0" err="1"/>
              <a:t>Prob</a:t>
            </a:r>
            <a:r>
              <a:rPr lang="en-US" altLang="zh-TW" sz="2400" dirty="0"/>
              <a:t> of “arrive” in each slot</a:t>
            </a:r>
            <a:endParaRPr lang="zh-TW" altLang="en-US" sz="2400" dirty="0"/>
          </a:p>
        </p:txBody>
      </p:sp>
      <p:sp>
        <p:nvSpPr>
          <p:cNvPr id="110" name="文字方塊 82"/>
          <p:cNvSpPr txBox="1"/>
          <p:nvPr/>
        </p:nvSpPr>
        <p:spPr>
          <a:xfrm>
            <a:off x="8422005" y="1842770"/>
            <a:ext cx="2625090" cy="829945"/>
          </a:xfrm>
          <a:prstGeom prst="rect">
            <a:avLst/>
          </a:prstGeom>
          <a:noFill/>
        </p:spPr>
        <p:txBody>
          <a:bodyPr wrap="square" rtlCol="0">
            <a:spAutoFit/>
          </a:bodyPr>
          <a:lstStyle/>
          <a:p>
            <a:r>
              <a:rPr lang="en-US" altLang="zh-TW" sz="2400" dirty="0" err="1"/>
              <a:t>Prob</a:t>
            </a:r>
            <a:r>
              <a:rPr lang="en-US" altLang="zh-TW" sz="2400" dirty="0"/>
              <a:t> of “</a:t>
            </a:r>
            <a:r>
              <a:rPr lang="en-US" sz="2400" dirty="0">
                <a:solidFill>
                  <a:srgbClr val="00B050"/>
                </a:solidFill>
              </a:rPr>
              <a:t>Wuhan</a:t>
            </a:r>
            <a:r>
              <a:rPr lang="en-US" altLang="zh-TW" sz="2400" dirty="0"/>
              <a:t>” in each slot</a:t>
            </a:r>
            <a:endParaRPr lang="zh-TW" altLang="en-US" sz="2400" dirty="0"/>
          </a:p>
        </p:txBody>
      </p:sp>
      <p:sp>
        <p:nvSpPr>
          <p:cNvPr id="111" name="文字方塊 83"/>
          <p:cNvSpPr txBox="1"/>
          <p:nvPr/>
        </p:nvSpPr>
        <p:spPr>
          <a:xfrm>
            <a:off x="6194939" y="5094667"/>
            <a:ext cx="1222320" cy="523220"/>
          </a:xfrm>
          <a:prstGeom prst="rect">
            <a:avLst/>
          </a:prstGeom>
          <a:noFill/>
        </p:spPr>
        <p:txBody>
          <a:bodyPr wrap="square" rtlCol="0">
            <a:spAutoFit/>
          </a:bodyPr>
          <a:lstStyle/>
          <a:p>
            <a:pPr algn="ctr"/>
            <a:r>
              <a:rPr lang="en-US" altLang="zh-TW" sz="2800" dirty="0"/>
              <a:t>arrive</a:t>
            </a:r>
            <a:endParaRPr lang="zh-TW" altLang="en-US" sz="2800" dirty="0"/>
          </a:p>
        </p:txBody>
      </p:sp>
      <p:sp>
        <p:nvSpPr>
          <p:cNvPr id="112" name="文字方塊 84"/>
          <p:cNvSpPr txBox="1"/>
          <p:nvPr/>
        </p:nvSpPr>
        <p:spPr>
          <a:xfrm>
            <a:off x="8637270" y="5070475"/>
            <a:ext cx="1311275" cy="521970"/>
          </a:xfrm>
          <a:prstGeom prst="rect">
            <a:avLst/>
          </a:prstGeom>
          <a:noFill/>
        </p:spPr>
        <p:txBody>
          <a:bodyPr wrap="square" rtlCol="0">
            <a:spAutoFit/>
          </a:bodyPr>
          <a:lstStyle/>
          <a:p>
            <a:r>
              <a:rPr lang="en-US" sz="2800" dirty="0">
                <a:solidFill>
                  <a:srgbClr val="00B050"/>
                </a:solidFill>
              </a:rPr>
              <a:t>Wuhan</a:t>
            </a:r>
          </a:p>
        </p:txBody>
      </p:sp>
      <p:sp>
        <p:nvSpPr>
          <p:cNvPr id="113" name="文字方塊 85"/>
          <p:cNvSpPr txBox="1"/>
          <p:nvPr/>
        </p:nvSpPr>
        <p:spPr>
          <a:xfrm>
            <a:off x="5995532" y="694232"/>
            <a:ext cx="224901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Different</a:t>
            </a:r>
            <a:endParaRPr lang="zh-TW" altLang="en-US" sz="2800" dirty="0"/>
          </a:p>
        </p:txBody>
      </p:sp>
      <p:cxnSp>
        <p:nvCxnSpPr>
          <p:cNvPr id="114" name="直線單箭頭接點 87"/>
          <p:cNvCxnSpPr>
            <a:stCxn id="108" idx="0"/>
          </p:cNvCxnSpPr>
          <p:nvPr/>
        </p:nvCxnSpPr>
        <p:spPr>
          <a:xfrm flipV="1">
            <a:off x="4843264" y="1255669"/>
            <a:ext cx="1669073" cy="5600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88"/>
          <p:cNvCxnSpPr/>
          <p:nvPr/>
        </p:nvCxnSpPr>
        <p:spPr>
          <a:xfrm flipH="1" flipV="1">
            <a:off x="7541283" y="1253039"/>
            <a:ext cx="1732779" cy="60350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3799758" y="5080240"/>
            <a:ext cx="1311454" cy="5232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矩形 116"/>
          <p:cNvSpPr/>
          <p:nvPr/>
        </p:nvSpPr>
        <p:spPr>
          <a:xfrm>
            <a:off x="8636834" y="5081116"/>
            <a:ext cx="1311454" cy="5232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8" name="直線單箭頭接點 116"/>
          <p:cNvCxnSpPr/>
          <p:nvPr/>
        </p:nvCxnSpPr>
        <p:spPr>
          <a:xfrm flipV="1">
            <a:off x="2992712" y="3993823"/>
            <a:ext cx="0" cy="19635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7"/>
          <p:cNvCxnSpPr/>
          <p:nvPr/>
        </p:nvCxnSpPr>
        <p:spPr>
          <a:xfrm flipV="1">
            <a:off x="7748841" y="3993823"/>
            <a:ext cx="0" cy="21731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8"/>
          <p:cNvSpPr txBox="1"/>
          <p:nvPr/>
        </p:nvSpPr>
        <p:spPr>
          <a:xfrm>
            <a:off x="1969135" y="5957570"/>
            <a:ext cx="7240270" cy="52197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The values stored in the memory is different.</a:t>
            </a:r>
            <a:endParaRPr lang="zh-TW" altLang="en-US" sz="2800" dirty="0"/>
          </a:p>
        </p:txBody>
      </p:sp>
      <p:sp>
        <p:nvSpPr>
          <p:cNvPr id="125" name="矩形 124"/>
          <p:cNvSpPr/>
          <p:nvPr/>
        </p:nvSpPr>
        <p:spPr>
          <a:xfrm>
            <a:off x="3623945" y="1815465"/>
            <a:ext cx="2316480" cy="7753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矩形 125"/>
          <p:cNvSpPr/>
          <p:nvPr/>
        </p:nvSpPr>
        <p:spPr>
          <a:xfrm>
            <a:off x="8427085" y="1833245"/>
            <a:ext cx="2315210" cy="7753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ldLvl="0" animBg="1"/>
      <p:bldP spid="116" grpId="0" bldLvl="0" animBg="1"/>
      <p:bldP spid="117" grpId="0" bldLvl="0" animBg="1"/>
      <p:bldP spid="120" grpId="0" bldLvl="0" animBg="1"/>
      <p:bldP spid="125" grpId="0" bldLvl="0" animBg="1"/>
      <p:bldP spid="12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Bidirectional 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11" name="TextBox 3"/>
          <p:cNvSpPr txBox="1"/>
          <p:nvPr/>
        </p:nvSpPr>
        <p:spPr>
          <a:xfrm>
            <a:off x="1135018" y="1585273"/>
            <a:ext cx="5153025" cy="489585"/>
          </a:xfrm>
          <a:prstGeom prst="rect">
            <a:avLst/>
          </a:prstGeom>
          <a:noFill/>
        </p:spPr>
        <p:txBody>
          <a:bodyPr wrap="none" lIns="121908" tIns="60952" rIns="121908" bIns="60952"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2400" b="1" i="0" u="none" strike="noStrike" kern="1200" cap="none" spc="0" normalizeH="0" baseline="0" noProof="0" dirty="0">
                <a:ln>
                  <a:noFill/>
                </a:ln>
                <a:solidFill>
                  <a:schemeClr val="tx1">
                    <a:lumMod val="85000"/>
                    <a:lumOff val="15000"/>
                  </a:schemeClr>
                </a:solidFill>
                <a:effectLst/>
                <a:uLnTx/>
                <a:uFillTx/>
                <a:latin typeface="+mn-ea"/>
                <a:cs typeface="+mn-cs"/>
                <a:sym typeface="FZHei-B01S" panose="02010601030101010101" pitchFamily="2" charset="-122"/>
              </a:rPr>
              <a:t>我 的 手机 坏 了 ， 我 打算 _</a:t>
            </a:r>
            <a:r>
              <a:rPr sz="2400" b="1" noProof="0" dirty="0">
                <a:ln>
                  <a:noFill/>
                </a:ln>
                <a:solidFill>
                  <a:schemeClr val="tx1">
                    <a:lumMod val="85000"/>
                    <a:lumOff val="15000"/>
                  </a:schemeClr>
                </a:solidFill>
                <a:effectLst/>
                <a:uLnTx/>
                <a:uFillTx/>
                <a:latin typeface="+mn-ea"/>
                <a:sym typeface="FZHei-B01S" panose="02010601030101010101" pitchFamily="2" charset="-122"/>
              </a:rPr>
              <a:t>______</a:t>
            </a:r>
            <a:r>
              <a:rPr kumimoji="0" sz="2400" b="1" i="0" u="none" strike="noStrike" kern="1200" cap="none" spc="0" normalizeH="0" baseline="0" noProof="0" dirty="0">
                <a:ln>
                  <a:noFill/>
                </a:ln>
                <a:solidFill>
                  <a:schemeClr val="tx1">
                    <a:lumMod val="85000"/>
                    <a:lumOff val="15000"/>
                  </a:schemeClr>
                </a:solidFill>
                <a:effectLst/>
                <a:uLnTx/>
                <a:uFillTx/>
                <a:latin typeface="+mn-ea"/>
                <a:cs typeface="+mn-cs"/>
                <a:sym typeface="FZHei-B01S" panose="02010601030101010101" pitchFamily="2" charset="-122"/>
              </a:rPr>
              <a:t> </a:t>
            </a:r>
          </a:p>
        </p:txBody>
      </p:sp>
      <p:sp>
        <p:nvSpPr>
          <p:cNvPr id="5" name="文本框 4"/>
          <p:cNvSpPr txBox="1"/>
          <p:nvPr/>
        </p:nvSpPr>
        <p:spPr>
          <a:xfrm>
            <a:off x="5026660" y="1135380"/>
            <a:ext cx="741045" cy="829945"/>
          </a:xfrm>
          <a:prstGeom prst="rect">
            <a:avLst/>
          </a:prstGeom>
          <a:noFill/>
        </p:spPr>
        <p:txBody>
          <a:bodyPr wrap="none" rtlCol="0">
            <a:spAutoFit/>
          </a:bodyPr>
          <a:lstStyle/>
          <a:p>
            <a:r>
              <a:rPr lang="en-US" sz="2400" b="1" noProof="0" dirty="0">
                <a:ln>
                  <a:noFill/>
                </a:ln>
                <a:solidFill>
                  <a:srgbClr val="FF0000"/>
                </a:solidFill>
                <a:effectLst/>
                <a:uLnTx/>
                <a:uFillTx/>
                <a:latin typeface="+mn-ea"/>
              </a:rPr>
              <a:t>   </a:t>
            </a:r>
            <a:r>
              <a:rPr sz="2400" b="1" noProof="0" dirty="0">
                <a:ln>
                  <a:noFill/>
                </a:ln>
                <a:solidFill>
                  <a:srgbClr val="FF0000"/>
                </a:solidFill>
                <a:effectLst/>
                <a:uLnTx/>
                <a:uFillTx/>
                <a:latin typeface="+mn-ea"/>
              </a:rPr>
              <a:t>买</a:t>
            </a:r>
          </a:p>
          <a:p>
            <a:r>
              <a:rPr lang="zh-CN" altLang="en-US" sz="2400" b="1" noProof="0" dirty="0">
                <a:ln>
                  <a:noFill/>
                </a:ln>
                <a:solidFill>
                  <a:srgbClr val="FF0000"/>
                </a:solidFill>
                <a:effectLst/>
                <a:uLnTx/>
                <a:uFillTx/>
                <a:latin typeface="+mn-ea"/>
              </a:rPr>
              <a:t>   修</a:t>
            </a:r>
          </a:p>
        </p:txBody>
      </p:sp>
      <p:sp>
        <p:nvSpPr>
          <p:cNvPr id="45" name="矩形 44"/>
          <p:cNvSpPr/>
          <p:nvPr/>
        </p:nvSpPr>
        <p:spPr>
          <a:xfrm rot="5400000" flipH="1" flipV="1">
            <a:off x="3907377" y="4133806"/>
            <a:ext cx="1057792" cy="36111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5" name="矩形 54"/>
          <p:cNvSpPr/>
          <p:nvPr/>
        </p:nvSpPr>
        <p:spPr>
          <a:xfrm rot="5400000" flipH="1" flipV="1">
            <a:off x="6151474" y="4157202"/>
            <a:ext cx="1057792" cy="36111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8" name="矩形 57"/>
          <p:cNvSpPr/>
          <p:nvPr/>
        </p:nvSpPr>
        <p:spPr>
          <a:xfrm rot="5400000" flipH="1" flipV="1">
            <a:off x="8423098" y="4131995"/>
            <a:ext cx="1057792" cy="36111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文字方塊 3"/>
          <p:cNvSpPr txBox="1"/>
          <p:nvPr/>
        </p:nvSpPr>
        <p:spPr>
          <a:xfrm>
            <a:off x="6309136" y="4068391"/>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grpSp>
        <p:nvGrpSpPr>
          <p:cNvPr id="14" name="群組 7"/>
          <p:cNvGrpSpPr/>
          <p:nvPr/>
        </p:nvGrpSpPr>
        <p:grpSpPr>
          <a:xfrm>
            <a:off x="1385683" y="4975797"/>
            <a:ext cx="9161758" cy="1358775"/>
            <a:chOff x="-79576" y="5208739"/>
            <a:chExt cx="9161758" cy="1358775"/>
          </a:xfrm>
        </p:grpSpPr>
        <p:sp>
          <p:nvSpPr>
            <p:cNvPr id="15" name="矩形 14"/>
            <p:cNvSpPr/>
            <p:nvPr/>
          </p:nvSpPr>
          <p:spPr>
            <a:xfrm>
              <a:off x="1702360" y="6201250"/>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7" name="矩形 16"/>
            <p:cNvSpPr/>
            <p:nvPr/>
          </p:nvSpPr>
          <p:spPr>
            <a:xfrm>
              <a:off x="1723870"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8" name="矩形 17"/>
            <p:cNvSpPr/>
            <p:nvPr/>
          </p:nvSpPr>
          <p:spPr>
            <a:xfrm>
              <a:off x="3985589" y="6207514"/>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9" name="矩形 18"/>
            <p:cNvSpPr/>
            <p:nvPr/>
          </p:nvSpPr>
          <p:spPr>
            <a:xfrm>
              <a:off x="3969014"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0" name="向上箭號 12"/>
            <p:cNvSpPr/>
            <p:nvPr/>
          </p:nvSpPr>
          <p:spPr>
            <a:xfrm>
              <a:off x="2049022" y="5758583"/>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向上箭號 13"/>
            <p:cNvSpPr/>
            <p:nvPr/>
          </p:nvSpPr>
          <p:spPr>
            <a:xfrm>
              <a:off x="4320008" y="5763162"/>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向右箭號 14"/>
            <p:cNvSpPr/>
            <p:nvPr/>
          </p:nvSpPr>
          <p:spPr>
            <a:xfrm>
              <a:off x="736084" y="535077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3" name="向右箭號 15"/>
            <p:cNvSpPr/>
            <p:nvPr/>
          </p:nvSpPr>
          <p:spPr>
            <a:xfrm>
              <a:off x="2963677" y="53568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4" name="文字方塊 16"/>
            <p:cNvSpPr txBox="1"/>
            <p:nvPr/>
          </p:nvSpPr>
          <p:spPr>
            <a:xfrm>
              <a:off x="-79576" y="5239981"/>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25" name="文字方塊 17"/>
            <p:cNvSpPr txBox="1"/>
            <p:nvPr/>
          </p:nvSpPr>
          <p:spPr>
            <a:xfrm>
              <a:off x="8191410" y="520873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26" name="矩形 25"/>
            <p:cNvSpPr/>
            <p:nvPr/>
          </p:nvSpPr>
          <p:spPr>
            <a:xfrm>
              <a:off x="6249783" y="6207514"/>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27" name="矩形 26"/>
            <p:cNvSpPr/>
            <p:nvPr/>
          </p:nvSpPr>
          <p:spPr>
            <a:xfrm>
              <a:off x="6233208" y="535691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 name="向上箭號 20"/>
            <p:cNvSpPr/>
            <p:nvPr/>
          </p:nvSpPr>
          <p:spPr>
            <a:xfrm>
              <a:off x="6584202" y="5763162"/>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向右箭號 21"/>
            <p:cNvSpPr/>
            <p:nvPr/>
          </p:nvSpPr>
          <p:spPr>
            <a:xfrm>
              <a:off x="5227871" y="53568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0" name="向右箭號 22"/>
            <p:cNvSpPr/>
            <p:nvPr/>
          </p:nvSpPr>
          <p:spPr>
            <a:xfrm>
              <a:off x="7368334" y="535077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grpSp>
      <p:grpSp>
        <p:nvGrpSpPr>
          <p:cNvPr id="31" name="群組 23"/>
          <p:cNvGrpSpPr/>
          <p:nvPr/>
        </p:nvGrpSpPr>
        <p:grpSpPr>
          <a:xfrm rot="10800000">
            <a:off x="1385683" y="2234290"/>
            <a:ext cx="9161758" cy="1358775"/>
            <a:chOff x="-79576" y="5208739"/>
            <a:chExt cx="9161758" cy="1358775"/>
          </a:xfrm>
        </p:grpSpPr>
        <p:sp>
          <p:nvSpPr>
            <p:cNvPr id="32" name="矩形 31"/>
            <p:cNvSpPr/>
            <p:nvPr/>
          </p:nvSpPr>
          <p:spPr>
            <a:xfrm>
              <a:off x="1702360" y="6201250"/>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3" name="矩形 32"/>
            <p:cNvSpPr/>
            <p:nvPr/>
          </p:nvSpPr>
          <p:spPr>
            <a:xfrm>
              <a:off x="1723870"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4" name="矩形 33"/>
            <p:cNvSpPr/>
            <p:nvPr/>
          </p:nvSpPr>
          <p:spPr>
            <a:xfrm>
              <a:off x="3985589" y="6207514"/>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5" name="矩形 34"/>
            <p:cNvSpPr/>
            <p:nvPr/>
          </p:nvSpPr>
          <p:spPr>
            <a:xfrm>
              <a:off x="3969014"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6" name="向上箭號 28"/>
            <p:cNvSpPr/>
            <p:nvPr/>
          </p:nvSpPr>
          <p:spPr>
            <a:xfrm>
              <a:off x="2049022" y="5758583"/>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7" name="向上箭號 29"/>
            <p:cNvSpPr/>
            <p:nvPr/>
          </p:nvSpPr>
          <p:spPr>
            <a:xfrm>
              <a:off x="4320008" y="5763162"/>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8" name="向右箭號 30"/>
            <p:cNvSpPr/>
            <p:nvPr/>
          </p:nvSpPr>
          <p:spPr>
            <a:xfrm>
              <a:off x="736084" y="5350776"/>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39" name="向右箭號 31"/>
            <p:cNvSpPr/>
            <p:nvPr/>
          </p:nvSpPr>
          <p:spPr>
            <a:xfrm>
              <a:off x="2963677" y="5356875"/>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0" name="文字方塊 32"/>
            <p:cNvSpPr txBox="1"/>
            <p:nvPr/>
          </p:nvSpPr>
          <p:spPr>
            <a:xfrm>
              <a:off x="-79576" y="5239981"/>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41" name="文字方塊 33"/>
            <p:cNvSpPr txBox="1"/>
            <p:nvPr/>
          </p:nvSpPr>
          <p:spPr>
            <a:xfrm>
              <a:off x="8191410" y="520873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42" name="矩形 41"/>
            <p:cNvSpPr/>
            <p:nvPr/>
          </p:nvSpPr>
          <p:spPr>
            <a:xfrm>
              <a:off x="6249783" y="6207514"/>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3" name="矩形 42"/>
            <p:cNvSpPr/>
            <p:nvPr/>
          </p:nvSpPr>
          <p:spPr>
            <a:xfrm>
              <a:off x="6233208" y="5356910"/>
              <a:ext cx="1080000" cy="360000"/>
            </a:xfrm>
            <a:prstGeom prst="rect">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向上箭號 36"/>
            <p:cNvSpPr/>
            <p:nvPr/>
          </p:nvSpPr>
          <p:spPr>
            <a:xfrm>
              <a:off x="6584202" y="5763162"/>
              <a:ext cx="386677" cy="432000"/>
            </a:xfrm>
            <a:prstGeom prst="upArrow">
              <a:avLst/>
            </a:prstGeom>
            <a:solidFill>
              <a:srgbClr val="FFFF00"/>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6" name="向右箭號 37"/>
            <p:cNvSpPr/>
            <p:nvPr/>
          </p:nvSpPr>
          <p:spPr>
            <a:xfrm>
              <a:off x="5227871" y="5356875"/>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7" name="向右箭號 38"/>
            <p:cNvSpPr/>
            <p:nvPr/>
          </p:nvSpPr>
          <p:spPr>
            <a:xfrm>
              <a:off x="7368334" y="5350776"/>
              <a:ext cx="900000" cy="43206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sp>
        <p:nvSpPr>
          <p:cNvPr id="48" name="文字方塊 39"/>
          <p:cNvSpPr txBox="1"/>
          <p:nvPr/>
        </p:nvSpPr>
        <p:spPr>
          <a:xfrm>
            <a:off x="8612524" y="4081720"/>
            <a:ext cx="907572" cy="461665"/>
          </a:xfrm>
          <a:prstGeom prst="rect">
            <a:avLst/>
          </a:prstGeom>
          <a:noFill/>
        </p:spPr>
        <p:txBody>
          <a:bodyPr wrap="square" rtlCol="0">
            <a:spAutoFit/>
          </a:bodyPr>
          <a:lstStyle/>
          <a:p>
            <a:pPr algn="ctr"/>
            <a:r>
              <a:rPr lang="en-US" altLang="zh-TW" sz="2400" dirty="0"/>
              <a:t>y</a:t>
            </a:r>
            <a:r>
              <a:rPr lang="en-US" altLang="zh-TW" sz="2400" baseline="30000" dirty="0"/>
              <a:t>t+2</a:t>
            </a:r>
            <a:endParaRPr lang="zh-TW" altLang="en-US" sz="2400" baseline="30000" dirty="0"/>
          </a:p>
        </p:txBody>
      </p:sp>
      <p:sp>
        <p:nvSpPr>
          <p:cNvPr id="49" name="文字方塊 43"/>
          <p:cNvSpPr txBox="1"/>
          <p:nvPr/>
        </p:nvSpPr>
        <p:spPr>
          <a:xfrm>
            <a:off x="4005748" y="4081720"/>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50" name="右彎箭號 45"/>
          <p:cNvSpPr/>
          <p:nvPr/>
        </p:nvSpPr>
        <p:spPr>
          <a:xfrm>
            <a:off x="3610713" y="4333625"/>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51" name="文字方塊 47"/>
          <p:cNvSpPr txBox="1"/>
          <p:nvPr/>
        </p:nvSpPr>
        <p:spPr>
          <a:xfrm>
            <a:off x="3272109" y="5928613"/>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52" name="文字方塊 48"/>
          <p:cNvSpPr txBox="1"/>
          <p:nvPr/>
        </p:nvSpPr>
        <p:spPr>
          <a:xfrm>
            <a:off x="5573362" y="5930704"/>
            <a:ext cx="907572" cy="461665"/>
          </a:xfrm>
          <a:prstGeom prst="rect">
            <a:avLst/>
          </a:prstGeom>
          <a:noFill/>
        </p:spPr>
        <p:txBody>
          <a:bodyPr wrap="square" rtlCol="0">
            <a:spAutoFit/>
          </a:bodyPr>
          <a:lstStyle/>
          <a:p>
            <a:pPr algn="ctr"/>
            <a:r>
              <a:rPr lang="en-US" altLang="zh-TW" sz="2400" dirty="0"/>
              <a:t>x</a:t>
            </a:r>
            <a:r>
              <a:rPr lang="en-US" altLang="zh-TW" sz="2400" baseline="30000" dirty="0"/>
              <a:t>t+1</a:t>
            </a:r>
            <a:endParaRPr lang="zh-TW" altLang="en-US" sz="2400" baseline="30000" dirty="0"/>
          </a:p>
        </p:txBody>
      </p:sp>
      <p:sp>
        <p:nvSpPr>
          <p:cNvPr id="53" name="文字方塊 49"/>
          <p:cNvSpPr txBox="1"/>
          <p:nvPr/>
        </p:nvSpPr>
        <p:spPr>
          <a:xfrm>
            <a:off x="7867785" y="5928612"/>
            <a:ext cx="907572" cy="461665"/>
          </a:xfrm>
          <a:prstGeom prst="rect">
            <a:avLst/>
          </a:prstGeom>
          <a:noFill/>
        </p:spPr>
        <p:txBody>
          <a:bodyPr wrap="square" rtlCol="0">
            <a:spAutoFit/>
          </a:bodyPr>
          <a:lstStyle/>
          <a:p>
            <a:pPr algn="ctr"/>
            <a:r>
              <a:rPr lang="en-US" altLang="zh-TW" sz="2400" dirty="0"/>
              <a:t>x</a:t>
            </a:r>
            <a:r>
              <a:rPr lang="en-US" altLang="zh-TW" sz="2400" baseline="30000" dirty="0"/>
              <a:t>t+2</a:t>
            </a:r>
            <a:endParaRPr lang="zh-TW" altLang="en-US" sz="2400" baseline="30000" dirty="0"/>
          </a:p>
        </p:txBody>
      </p:sp>
      <p:sp>
        <p:nvSpPr>
          <p:cNvPr id="54" name="文字方塊 50"/>
          <p:cNvSpPr txBox="1"/>
          <p:nvPr/>
        </p:nvSpPr>
        <p:spPr>
          <a:xfrm>
            <a:off x="3272658" y="2184083"/>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56" name="文字方塊 51"/>
          <p:cNvSpPr txBox="1"/>
          <p:nvPr/>
        </p:nvSpPr>
        <p:spPr>
          <a:xfrm>
            <a:off x="5544883" y="2200688"/>
            <a:ext cx="907572" cy="461665"/>
          </a:xfrm>
          <a:prstGeom prst="rect">
            <a:avLst/>
          </a:prstGeom>
          <a:noFill/>
        </p:spPr>
        <p:txBody>
          <a:bodyPr wrap="square" rtlCol="0">
            <a:spAutoFit/>
          </a:bodyPr>
          <a:lstStyle/>
          <a:p>
            <a:pPr algn="ctr"/>
            <a:r>
              <a:rPr lang="en-US" altLang="zh-TW" sz="2400" dirty="0"/>
              <a:t>x</a:t>
            </a:r>
            <a:r>
              <a:rPr lang="en-US" altLang="zh-TW" sz="2400" baseline="30000" dirty="0"/>
              <a:t>t+1</a:t>
            </a:r>
            <a:endParaRPr lang="zh-TW" altLang="en-US" sz="2400" baseline="30000" dirty="0"/>
          </a:p>
        </p:txBody>
      </p:sp>
      <p:sp>
        <p:nvSpPr>
          <p:cNvPr id="57" name="文字方塊 52"/>
          <p:cNvSpPr txBox="1"/>
          <p:nvPr/>
        </p:nvSpPr>
        <p:spPr>
          <a:xfrm>
            <a:off x="7868334" y="2184082"/>
            <a:ext cx="907572" cy="461665"/>
          </a:xfrm>
          <a:prstGeom prst="rect">
            <a:avLst/>
          </a:prstGeom>
          <a:noFill/>
        </p:spPr>
        <p:txBody>
          <a:bodyPr wrap="square" rtlCol="0">
            <a:spAutoFit/>
          </a:bodyPr>
          <a:lstStyle/>
          <a:p>
            <a:pPr algn="ctr"/>
            <a:r>
              <a:rPr lang="en-US" altLang="zh-TW" sz="2400" dirty="0"/>
              <a:t>x</a:t>
            </a:r>
            <a:r>
              <a:rPr lang="en-US" altLang="zh-TW" sz="2400" baseline="30000" dirty="0"/>
              <a:t>t+2</a:t>
            </a:r>
            <a:endParaRPr lang="zh-TW" altLang="en-US" sz="2400" baseline="30000" dirty="0"/>
          </a:p>
        </p:txBody>
      </p:sp>
      <p:sp>
        <p:nvSpPr>
          <p:cNvPr id="59" name="右彎箭號 53"/>
          <p:cNvSpPr/>
          <p:nvPr/>
        </p:nvSpPr>
        <p:spPr>
          <a:xfrm flipV="1">
            <a:off x="3621078" y="3543282"/>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60" name="右彎箭號 55"/>
          <p:cNvSpPr/>
          <p:nvPr/>
        </p:nvSpPr>
        <p:spPr>
          <a:xfrm>
            <a:off x="5854810" y="4357021"/>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61" name="右彎箭號 56"/>
          <p:cNvSpPr/>
          <p:nvPr/>
        </p:nvSpPr>
        <p:spPr>
          <a:xfrm flipV="1">
            <a:off x="5865175" y="3566678"/>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62" name="右彎箭號 58"/>
          <p:cNvSpPr/>
          <p:nvPr/>
        </p:nvSpPr>
        <p:spPr>
          <a:xfrm>
            <a:off x="8126434" y="4331814"/>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63" name="右彎箭號 59"/>
          <p:cNvSpPr/>
          <p:nvPr/>
        </p:nvSpPr>
        <p:spPr>
          <a:xfrm flipV="1">
            <a:off x="8136799" y="3541471"/>
            <a:ext cx="620509" cy="699345"/>
          </a:xfrm>
          <a:prstGeom prst="bentArrow">
            <a:avLst>
              <a:gd name="adj1" fmla="val 35233"/>
              <a:gd name="adj2" fmla="val 36257"/>
              <a:gd name="adj3" fmla="val 25000"/>
              <a:gd name="adj4" fmla="val 4375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7" name="文本框 6"/>
          <p:cNvSpPr txBox="1"/>
          <p:nvPr/>
        </p:nvSpPr>
        <p:spPr>
          <a:xfrm>
            <a:off x="6172200" y="1584960"/>
            <a:ext cx="2180590" cy="46037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b="1" noProof="0" dirty="0">
                <a:ln>
                  <a:noFill/>
                </a:ln>
                <a:solidFill>
                  <a:schemeClr val="tx1">
                    <a:lumMod val="85000"/>
                    <a:lumOff val="15000"/>
                  </a:schemeClr>
                </a:solidFill>
                <a:effectLst/>
                <a:uLnTx/>
                <a:uFillTx/>
                <a:latin typeface="+mn-ea"/>
                <a:sym typeface="FZHei-B01S" panose="02010601030101010101" pitchFamily="2" charset="-122"/>
              </a:rPr>
              <a:t>一部 新 手机。</a:t>
            </a:r>
            <a:endParaRPr sz="2400" b="1" noProof="0" dirty="0">
              <a:ln>
                <a:noFill/>
              </a:ln>
              <a:solidFill>
                <a:schemeClr val="tx1">
                  <a:lumMod val="85000"/>
                  <a:lumOff val="15000"/>
                </a:schemeClr>
              </a:solidFill>
              <a:effectLst/>
              <a:uLnTx/>
              <a:uFillTx/>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5" grpId="1"/>
      <p:bldP spid="45" grpId="0" bldLvl="0" animBg="1"/>
      <p:bldP spid="55" grpId="0" bldLvl="0" animBg="1"/>
      <p:bldP spid="58" grpId="0" bldLvl="0" animBg="1"/>
      <p:bldP spid="12" grpId="0"/>
      <p:bldP spid="48" grpId="0"/>
      <p:bldP spid="49" grpId="0"/>
      <p:bldP spid="50" grpId="0" bldLvl="0" animBg="1"/>
      <p:bldP spid="51" grpId="0"/>
      <p:bldP spid="52" grpId="0"/>
      <p:bldP spid="53" grpId="0"/>
      <p:bldP spid="54" grpId="0"/>
      <p:bldP spid="56" grpId="0"/>
      <p:bldP spid="57" grpId="0"/>
      <p:bldP spid="59" grpId="0" bldLvl="0" animBg="1"/>
      <p:bldP spid="60" grpId="0" bldLvl="0" animBg="1"/>
      <p:bldP spid="61" grpId="0" bldLvl="0" animBg="1"/>
      <p:bldP spid="62" grpId="0" bldLvl="0" animBg="1"/>
      <p:bldP spid="63" grpId="0" bldLvl="0" animBg="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Deep RNN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pic>
        <p:nvPicPr>
          <p:cNvPr id="65" name="图片 64"/>
          <p:cNvPicPr>
            <a:picLocks noChangeAspect="1"/>
          </p:cNvPicPr>
          <p:nvPr/>
        </p:nvPicPr>
        <p:blipFill>
          <a:blip r:embed="rId4"/>
          <a:stretch>
            <a:fillRect/>
          </a:stretch>
        </p:blipFill>
        <p:spPr>
          <a:xfrm>
            <a:off x="1431290" y="1202055"/>
            <a:ext cx="4572000" cy="5038725"/>
          </a:xfrm>
          <a:prstGeom prst="rect">
            <a:avLst/>
          </a:prstGeom>
        </p:spPr>
      </p:pic>
      <p:pic>
        <p:nvPicPr>
          <p:cNvPr id="66" name="图片 65"/>
          <p:cNvPicPr>
            <a:picLocks noChangeAspect="1"/>
          </p:cNvPicPr>
          <p:nvPr/>
        </p:nvPicPr>
        <p:blipFill>
          <a:blip r:embed="rId5">
            <a:lum contrast="12000"/>
          </a:blip>
          <a:stretch>
            <a:fillRect/>
          </a:stretch>
        </p:blipFill>
        <p:spPr>
          <a:xfrm>
            <a:off x="6386195" y="1901825"/>
            <a:ext cx="4295775" cy="3076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Back Propagation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14" name="文字方塊 9"/>
          <p:cNvSpPr txBox="1"/>
          <p:nvPr/>
        </p:nvSpPr>
        <p:spPr>
          <a:xfrm>
            <a:off x="4415155" y="2265680"/>
            <a:ext cx="3362325" cy="2799715"/>
          </a:xfrm>
          <a:prstGeom prst="rect">
            <a:avLst/>
          </a:prstGeom>
          <a:noFill/>
        </p:spPr>
        <p:txBody>
          <a:bodyPr wrap="square" rtlCol="0">
            <a:spAutoFit/>
          </a:bodyPr>
          <a:lstStyle/>
          <a:p>
            <a:r>
              <a:rPr lang="en-US" sz="8800" dirty="0"/>
              <a:t>LSTM</a:t>
            </a:r>
            <a:r>
              <a:rPr lang="zh-CN" altLang="en-US" sz="8800" dirty="0"/>
              <a:t>？</a:t>
            </a:r>
            <a:endParaRPr lang="en-US" sz="8800" dirty="0"/>
          </a:p>
          <a:p>
            <a:r>
              <a:rPr lang="en-US" sz="8800" dirty="0"/>
              <a:t>GRU</a:t>
            </a:r>
            <a:r>
              <a:rPr lang="zh-CN" altLang="en-US" sz="8800" dirty="0"/>
              <a:t>？</a:t>
            </a: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Back Propagation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cxnSp>
        <p:nvCxnSpPr>
          <p:cNvPr id="112" name="直線單箭頭接點 3"/>
          <p:cNvCxnSpPr/>
          <p:nvPr/>
        </p:nvCxnSpPr>
        <p:spPr>
          <a:xfrm>
            <a:off x="8984994" y="431290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4"/>
          <p:cNvCxnSpPr/>
          <p:nvPr/>
        </p:nvCxnSpPr>
        <p:spPr>
          <a:xfrm>
            <a:off x="8984994" y="265330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橢圓 5"/>
          <p:cNvSpPr/>
          <p:nvPr/>
        </p:nvSpPr>
        <p:spPr>
          <a:xfrm>
            <a:off x="4088637" y="24424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5" name="橢圓 6"/>
          <p:cNvSpPr/>
          <p:nvPr/>
        </p:nvSpPr>
        <p:spPr>
          <a:xfrm>
            <a:off x="4077354" y="399012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6" name="橢圓 7"/>
          <p:cNvSpPr/>
          <p:nvPr/>
        </p:nvSpPr>
        <p:spPr>
          <a:xfrm>
            <a:off x="6292059" y="241173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7" name="橢圓 8"/>
          <p:cNvSpPr/>
          <p:nvPr/>
        </p:nvSpPr>
        <p:spPr>
          <a:xfrm>
            <a:off x="6310981" y="39844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8" name="橢圓 9"/>
          <p:cNvSpPr/>
          <p:nvPr/>
        </p:nvSpPr>
        <p:spPr>
          <a:xfrm>
            <a:off x="8445752" y="23845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9" name="橢圓 10"/>
          <p:cNvSpPr/>
          <p:nvPr/>
        </p:nvSpPr>
        <p:spPr>
          <a:xfrm>
            <a:off x="8487442" y="39844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20" name="群組 11"/>
          <p:cNvGrpSpPr/>
          <p:nvPr/>
        </p:nvGrpSpPr>
        <p:grpSpPr>
          <a:xfrm>
            <a:off x="2472432" y="2718661"/>
            <a:ext cx="1588876" cy="1638300"/>
            <a:chOff x="1013669" y="3459098"/>
            <a:chExt cx="1588876" cy="1638300"/>
          </a:xfrm>
        </p:grpSpPr>
        <p:cxnSp>
          <p:nvCxnSpPr>
            <p:cNvPr id="121" name="直線單箭頭接點 12"/>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3"/>
            <p:cNvGrpSpPr/>
            <p:nvPr/>
          </p:nvGrpSpPr>
          <p:grpSpPr>
            <a:xfrm>
              <a:off x="1025705" y="3459098"/>
              <a:ext cx="1576840" cy="1638300"/>
              <a:chOff x="1025705" y="3459098"/>
              <a:chExt cx="1576840" cy="1638300"/>
            </a:xfrm>
          </p:grpSpPr>
          <p:cxnSp>
            <p:nvCxnSpPr>
              <p:cNvPr id="123" name="直線單箭頭接點 14"/>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5"/>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6"/>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6" name="群組 17"/>
          <p:cNvGrpSpPr/>
          <p:nvPr/>
        </p:nvGrpSpPr>
        <p:grpSpPr>
          <a:xfrm>
            <a:off x="4690739" y="2703974"/>
            <a:ext cx="1588876" cy="1638300"/>
            <a:chOff x="1013669" y="3459098"/>
            <a:chExt cx="1588876" cy="1638300"/>
          </a:xfrm>
        </p:grpSpPr>
        <p:cxnSp>
          <p:nvCxnSpPr>
            <p:cNvPr id="127"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9"/>
            <p:cNvGrpSpPr/>
            <p:nvPr/>
          </p:nvGrpSpPr>
          <p:grpSpPr>
            <a:xfrm>
              <a:off x="1025705" y="3459098"/>
              <a:ext cx="1576840" cy="1638300"/>
              <a:chOff x="1025705" y="3459098"/>
              <a:chExt cx="1576840" cy="1638300"/>
            </a:xfrm>
          </p:grpSpPr>
          <p:cxnSp>
            <p:nvCxnSpPr>
              <p:cNvPr id="129"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32" name="群組 23"/>
          <p:cNvGrpSpPr/>
          <p:nvPr/>
        </p:nvGrpSpPr>
        <p:grpSpPr>
          <a:xfrm>
            <a:off x="6890677" y="2684056"/>
            <a:ext cx="1588876" cy="1638300"/>
            <a:chOff x="1013669" y="3459098"/>
            <a:chExt cx="1588876" cy="1638300"/>
          </a:xfrm>
        </p:grpSpPr>
        <p:cxnSp>
          <p:nvCxnSpPr>
            <p:cNvPr id="133" name="直線單箭頭接點 2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群組 25"/>
            <p:cNvGrpSpPr/>
            <p:nvPr/>
          </p:nvGrpSpPr>
          <p:grpSpPr>
            <a:xfrm>
              <a:off x="1025705" y="3459098"/>
              <a:ext cx="1576840" cy="1638300"/>
              <a:chOff x="1025705" y="3459098"/>
              <a:chExt cx="1576840" cy="1638300"/>
            </a:xfrm>
          </p:grpSpPr>
          <p:cxnSp>
            <p:nvCxnSpPr>
              <p:cNvPr id="135" name="直線單箭頭接點 2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2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單箭頭接點 2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8" name="手繪多邊形 29"/>
          <p:cNvSpPr/>
          <p:nvPr/>
        </p:nvSpPr>
        <p:spPr>
          <a:xfrm>
            <a:off x="4143670" y="411594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手繪多邊形 30"/>
          <p:cNvSpPr/>
          <p:nvPr/>
        </p:nvSpPr>
        <p:spPr>
          <a:xfrm>
            <a:off x="4125060" y="252650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0" name="手繪多邊形 31"/>
          <p:cNvSpPr/>
          <p:nvPr/>
        </p:nvSpPr>
        <p:spPr>
          <a:xfrm>
            <a:off x="6353982" y="253768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1" name="手繪多邊形 32"/>
          <p:cNvSpPr/>
          <p:nvPr/>
        </p:nvSpPr>
        <p:spPr>
          <a:xfrm>
            <a:off x="6370326" y="406101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手繪多邊形 33"/>
          <p:cNvSpPr/>
          <p:nvPr/>
        </p:nvSpPr>
        <p:spPr>
          <a:xfrm>
            <a:off x="8502923" y="24762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手繪多邊形 34"/>
          <p:cNvSpPr/>
          <p:nvPr/>
        </p:nvSpPr>
        <p:spPr>
          <a:xfrm>
            <a:off x="8550010" y="409444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文字方塊 70"/>
          <p:cNvSpPr txBox="1">
            <a:spLocks noRot="1" noChangeAspect="1" noMove="1" noResize="1" noEditPoints="1" noAdjustHandles="1" noChangeArrowheads="1" noChangeShapeType="1" noTextEdit="1"/>
          </p:cNvSpPr>
          <p:nvPr/>
        </p:nvSpPr>
        <p:spPr>
          <a:xfrm>
            <a:off x="2002480" y="2437860"/>
            <a:ext cx="427874" cy="430887"/>
          </a:xfrm>
          <a:prstGeom prst="rect">
            <a:avLst/>
          </a:prstGeom>
          <a:blipFill rotWithShape="0">
            <a:blip r:embed="rId4"/>
            <a:stretch>
              <a:fillRect/>
            </a:stretch>
          </a:blipFill>
        </p:spPr>
        <p:txBody>
          <a:bodyPr/>
          <a:lstStyle/>
          <a:p>
            <a:r>
              <a:rPr lang="zh-TW" altLang="en-US">
                <a:noFill/>
              </a:rPr>
              <a:t> </a:t>
            </a:r>
          </a:p>
        </p:txBody>
      </p:sp>
      <p:sp>
        <p:nvSpPr>
          <p:cNvPr id="145" name="文字方塊 71"/>
          <p:cNvSpPr txBox="1">
            <a:spLocks noRot="1" noChangeAspect="1" noMove="1" noResize="1" noEditPoints="1" noAdjustHandles="1" noChangeArrowheads="1" noChangeShapeType="1" noTextEdit="1"/>
          </p:cNvSpPr>
          <p:nvPr/>
        </p:nvSpPr>
        <p:spPr>
          <a:xfrm>
            <a:off x="1998345" y="4039137"/>
            <a:ext cx="436145" cy="430887"/>
          </a:xfrm>
          <a:prstGeom prst="rect">
            <a:avLst/>
          </a:prstGeom>
          <a:blipFill rotWithShape="0">
            <a:blip r:embed="rId5"/>
            <a:stretch>
              <a:fillRect/>
            </a:stretch>
          </a:blipFill>
        </p:spPr>
        <p:txBody>
          <a:bodyPr/>
          <a:lstStyle/>
          <a:p>
            <a:r>
              <a:rPr lang="zh-TW" altLang="en-US">
                <a:noFill/>
              </a:rPr>
              <a:t> </a:t>
            </a:r>
          </a:p>
        </p:txBody>
      </p:sp>
      <p:sp>
        <p:nvSpPr>
          <p:cNvPr id="146" name="文字方塊 72"/>
          <p:cNvSpPr txBox="1">
            <a:spLocks noRot="1" noChangeAspect="1" noMove="1" noResize="1" noEditPoints="1" noAdjustHandles="1" noChangeArrowheads="1" noChangeShapeType="1" noTextEdit="1"/>
          </p:cNvSpPr>
          <p:nvPr/>
        </p:nvSpPr>
        <p:spPr>
          <a:xfrm>
            <a:off x="9705612" y="2399459"/>
            <a:ext cx="430118" cy="430887"/>
          </a:xfrm>
          <a:prstGeom prst="rect">
            <a:avLst/>
          </a:prstGeom>
          <a:blipFill rotWithShape="0">
            <a:blip r:embed="rId6"/>
            <a:stretch>
              <a:fillRect/>
            </a:stretch>
          </a:blipFill>
        </p:spPr>
        <p:txBody>
          <a:bodyPr/>
          <a:lstStyle/>
          <a:p>
            <a:r>
              <a:rPr lang="zh-TW" altLang="en-US">
                <a:noFill/>
              </a:rPr>
              <a:t> </a:t>
            </a:r>
          </a:p>
        </p:txBody>
      </p:sp>
      <p:sp>
        <p:nvSpPr>
          <p:cNvPr id="147" name="文字方塊 73"/>
          <p:cNvSpPr txBox="1">
            <a:spLocks noRot="1" noChangeAspect="1" noMove="1" noResize="1" noEditPoints="1" noAdjustHandles="1" noChangeArrowheads="1" noChangeShapeType="1" noTextEdit="1"/>
          </p:cNvSpPr>
          <p:nvPr/>
        </p:nvSpPr>
        <p:spPr>
          <a:xfrm>
            <a:off x="9686215" y="4022609"/>
            <a:ext cx="438390" cy="430887"/>
          </a:xfrm>
          <a:prstGeom prst="rect">
            <a:avLst/>
          </a:prstGeom>
          <a:blipFill rotWithShape="0">
            <a:blip r:embed="rId7"/>
            <a:stretch>
              <a:fillRect/>
            </a:stretch>
          </a:blipFill>
        </p:spPr>
        <p:txBody>
          <a:bodyPr/>
          <a:lstStyle/>
          <a:p>
            <a:r>
              <a:rPr lang="zh-TW" altLang="en-US">
                <a:noFill/>
              </a:rPr>
              <a:t> </a:t>
            </a:r>
          </a:p>
        </p:txBody>
      </p:sp>
      <p:sp>
        <p:nvSpPr>
          <p:cNvPr id="148" name="文字方塊 40"/>
          <p:cNvSpPr txBox="1">
            <a:spLocks noRot="1" noChangeAspect="1" noMove="1" noResize="1" noEditPoints="1" noAdjustHandles="1" noChangeArrowheads="1" noChangeShapeType="1" noTextEdit="1"/>
          </p:cNvSpPr>
          <p:nvPr/>
        </p:nvSpPr>
        <p:spPr>
          <a:xfrm>
            <a:off x="3695558" y="2283971"/>
            <a:ext cx="345992" cy="369332"/>
          </a:xfrm>
          <a:prstGeom prst="rect">
            <a:avLst/>
          </a:prstGeom>
          <a:blipFill rotWithShape="0">
            <a:blip r:embed="rId8"/>
            <a:stretch>
              <a:fillRect l="-12500" r="-8929" b="-13115"/>
            </a:stretch>
          </a:blipFill>
        </p:spPr>
        <p:txBody>
          <a:bodyPr/>
          <a:lstStyle/>
          <a:p>
            <a:r>
              <a:rPr lang="zh-TW" altLang="en-US">
                <a:noFill/>
              </a:rPr>
              <a:t> </a:t>
            </a:r>
          </a:p>
        </p:txBody>
      </p:sp>
      <p:sp>
        <p:nvSpPr>
          <p:cNvPr id="149" name="文字方塊 74"/>
          <p:cNvSpPr txBox="1">
            <a:spLocks noRot="1" noChangeAspect="1" noMove="1" noResize="1" noEditPoints="1" noAdjustHandles="1" noChangeArrowheads="1" noChangeShapeType="1" noTextEdit="1"/>
          </p:cNvSpPr>
          <p:nvPr/>
        </p:nvSpPr>
        <p:spPr>
          <a:xfrm>
            <a:off x="3746265" y="4322356"/>
            <a:ext cx="353110" cy="369332"/>
          </a:xfrm>
          <a:prstGeom prst="rect">
            <a:avLst/>
          </a:prstGeom>
          <a:blipFill rotWithShape="0">
            <a:blip r:embed="rId9"/>
            <a:stretch>
              <a:fillRect l="-12069" r="-6897" b="-13115"/>
            </a:stretch>
          </a:blipFill>
        </p:spPr>
        <p:txBody>
          <a:bodyPr/>
          <a:lstStyle/>
          <a:p>
            <a:r>
              <a:rPr lang="zh-TW" altLang="en-US">
                <a:noFill/>
              </a:rPr>
              <a:t> </a:t>
            </a:r>
          </a:p>
        </p:txBody>
      </p:sp>
      <p:sp>
        <p:nvSpPr>
          <p:cNvPr id="150" name="文字方塊 75"/>
          <p:cNvSpPr txBox="1">
            <a:spLocks noRot="1" noChangeAspect="1" noMove="1" noResize="1" noEditPoints="1" noAdjustHandles="1" noChangeArrowheads="1" noChangeShapeType="1" noTextEdit="1"/>
          </p:cNvSpPr>
          <p:nvPr/>
        </p:nvSpPr>
        <p:spPr>
          <a:xfrm>
            <a:off x="5982996" y="2290929"/>
            <a:ext cx="353109" cy="369332"/>
          </a:xfrm>
          <a:prstGeom prst="rect">
            <a:avLst/>
          </a:prstGeom>
          <a:blipFill rotWithShape="0">
            <a:blip r:embed="rId10"/>
            <a:stretch>
              <a:fillRect l="-12069" r="-6897" b="-13115"/>
            </a:stretch>
          </a:blipFill>
        </p:spPr>
        <p:txBody>
          <a:bodyPr/>
          <a:lstStyle/>
          <a:p>
            <a:r>
              <a:rPr lang="zh-TW" altLang="en-US">
                <a:noFill/>
              </a:rPr>
              <a:t> </a:t>
            </a:r>
          </a:p>
        </p:txBody>
      </p:sp>
      <p:sp>
        <p:nvSpPr>
          <p:cNvPr id="151" name="文字方塊 76"/>
          <p:cNvSpPr txBox="1">
            <a:spLocks noRot="1" noChangeAspect="1" noMove="1" noResize="1" noEditPoints="1" noAdjustHandles="1" noChangeArrowheads="1" noChangeShapeType="1" noTextEdit="1"/>
          </p:cNvSpPr>
          <p:nvPr/>
        </p:nvSpPr>
        <p:spPr>
          <a:xfrm>
            <a:off x="6033703" y="4329314"/>
            <a:ext cx="353109" cy="369332"/>
          </a:xfrm>
          <a:prstGeom prst="rect">
            <a:avLst/>
          </a:prstGeom>
          <a:blipFill rotWithShape="0">
            <a:blip r:embed="rId11"/>
            <a:stretch>
              <a:fillRect l="-10345" r="-6897" b="-15000"/>
            </a:stretch>
          </a:blipFill>
        </p:spPr>
        <p:txBody>
          <a:bodyPr/>
          <a:lstStyle/>
          <a:p>
            <a:r>
              <a:rPr lang="zh-TW" altLang="en-US">
                <a:noFill/>
              </a:rPr>
              <a:t> </a:t>
            </a:r>
          </a:p>
        </p:txBody>
      </p:sp>
      <p:sp>
        <p:nvSpPr>
          <p:cNvPr id="152" name="文字方塊 77"/>
          <p:cNvSpPr txBox="1">
            <a:spLocks noRot="1" noChangeAspect="1" noMove="1" noResize="1" noEditPoints="1" noAdjustHandles="1" noChangeArrowheads="1" noChangeShapeType="1" noTextEdit="1"/>
          </p:cNvSpPr>
          <p:nvPr/>
        </p:nvSpPr>
        <p:spPr>
          <a:xfrm>
            <a:off x="8094243" y="2283971"/>
            <a:ext cx="353109" cy="369332"/>
          </a:xfrm>
          <a:prstGeom prst="rect">
            <a:avLst/>
          </a:prstGeom>
          <a:blipFill rotWithShape="0">
            <a:blip r:embed="rId12"/>
            <a:stretch>
              <a:fillRect l="-10345" r="-8621" b="-14754"/>
            </a:stretch>
          </a:blipFill>
        </p:spPr>
        <p:txBody>
          <a:bodyPr/>
          <a:lstStyle/>
          <a:p>
            <a:r>
              <a:rPr lang="zh-TW" altLang="en-US">
                <a:noFill/>
              </a:rPr>
              <a:t> </a:t>
            </a:r>
          </a:p>
        </p:txBody>
      </p:sp>
      <p:sp>
        <p:nvSpPr>
          <p:cNvPr id="153" name="文字方塊 78"/>
          <p:cNvSpPr txBox="1">
            <a:spLocks noRot="1" noChangeAspect="1" noMove="1" noResize="1" noEditPoints="1" noAdjustHandles="1" noChangeArrowheads="1" noChangeShapeType="1" noTextEdit="1"/>
          </p:cNvSpPr>
          <p:nvPr/>
        </p:nvSpPr>
        <p:spPr>
          <a:xfrm>
            <a:off x="8153649" y="4312901"/>
            <a:ext cx="353109" cy="369332"/>
          </a:xfrm>
          <a:prstGeom prst="rect">
            <a:avLst/>
          </a:prstGeom>
          <a:blipFill rotWithShape="0">
            <a:blip r:embed="rId13"/>
            <a:stretch>
              <a:fillRect l="-12069" r="-6897" b="-15000"/>
            </a:stretch>
          </a:blipFill>
        </p:spPr>
        <p:txBody>
          <a:bodyPr/>
          <a:lstStyle/>
          <a:p>
            <a:r>
              <a:rPr lang="zh-TW" altLang="en-US">
                <a:noFill/>
              </a:rPr>
              <a:t> </a:t>
            </a: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Back Propagation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nvGrpSpPr>
          <p:cNvPr id="12" name="群組 11"/>
          <p:cNvGrpSpPr/>
          <p:nvPr/>
        </p:nvGrpSpPr>
        <p:grpSpPr>
          <a:xfrm>
            <a:off x="2457192" y="2712946"/>
            <a:ext cx="1588876" cy="1638300"/>
            <a:chOff x="1013669" y="3459098"/>
            <a:chExt cx="1588876" cy="1638300"/>
          </a:xfrm>
        </p:grpSpPr>
        <p:cxnSp>
          <p:nvCxnSpPr>
            <p:cNvPr id="13" name="直線單箭頭接點 12"/>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1025705" y="3459098"/>
              <a:ext cx="1576840" cy="1638300"/>
              <a:chOff x="1025705" y="3459098"/>
              <a:chExt cx="1576840" cy="1638300"/>
            </a:xfrm>
          </p:grpSpPr>
          <p:cxnSp>
            <p:nvCxnSpPr>
              <p:cNvPr id="15" name="直線單箭頭接點 14"/>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群組 17"/>
          <p:cNvGrpSpPr/>
          <p:nvPr/>
        </p:nvGrpSpPr>
        <p:grpSpPr>
          <a:xfrm>
            <a:off x="4675499" y="2698259"/>
            <a:ext cx="1588876"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群組 23"/>
          <p:cNvGrpSpPr/>
          <p:nvPr/>
        </p:nvGrpSpPr>
        <p:grpSpPr>
          <a:xfrm>
            <a:off x="6875437" y="2678341"/>
            <a:ext cx="1588876" cy="1638300"/>
            <a:chOff x="1013669" y="3459098"/>
            <a:chExt cx="1588876" cy="1638300"/>
          </a:xfrm>
        </p:grpSpPr>
        <p:cxnSp>
          <p:nvCxnSpPr>
            <p:cNvPr id="25" name="直線單箭頭接點 2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25"/>
            <p:cNvGrpSpPr/>
            <p:nvPr/>
          </p:nvGrpSpPr>
          <p:grpSpPr>
            <a:xfrm>
              <a:off x="1025705" y="3459098"/>
              <a:ext cx="1576840" cy="1638300"/>
              <a:chOff x="1025705" y="3459098"/>
              <a:chExt cx="1576840" cy="1638300"/>
            </a:xfrm>
          </p:grpSpPr>
          <p:cxnSp>
            <p:nvCxnSpPr>
              <p:cNvPr id="27" name="直線單箭頭接點 2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a:spLocks noRot="1" noChangeAspect="1" noMove="1" noResize="1" noEditPoints="1" noAdjustHandles="1" noChangeArrowheads="1" noChangeShapeType="1" noTextEdit="1"/>
          </p:cNvSpPr>
          <p:nvPr/>
        </p:nvSpPr>
        <p:spPr>
          <a:xfrm>
            <a:off x="1987240" y="2432145"/>
            <a:ext cx="427874" cy="430887"/>
          </a:xfrm>
          <a:prstGeom prst="rect">
            <a:avLst/>
          </a:prstGeom>
          <a:blipFill rotWithShape="0">
            <a:blip r:embed="rId4"/>
            <a:stretch>
              <a:fillRect/>
            </a:stretch>
          </a:blipFill>
        </p:spPr>
        <p:txBody>
          <a:bodyPr/>
          <a:lstStyle/>
          <a:p>
            <a:r>
              <a:rPr lang="zh-TW" altLang="en-US">
                <a:noFill/>
              </a:rPr>
              <a:t> </a:t>
            </a:r>
          </a:p>
        </p:txBody>
      </p:sp>
      <p:sp>
        <p:nvSpPr>
          <p:cNvPr id="72" name="文字方塊 71"/>
          <p:cNvSpPr txBox="1">
            <a:spLocks noRot="1" noChangeAspect="1" noMove="1" noResize="1" noEditPoints="1" noAdjustHandles="1" noChangeArrowheads="1" noChangeShapeType="1" noTextEdit="1"/>
          </p:cNvSpPr>
          <p:nvPr/>
        </p:nvSpPr>
        <p:spPr>
          <a:xfrm>
            <a:off x="1983105" y="4033422"/>
            <a:ext cx="436145" cy="430887"/>
          </a:xfrm>
          <a:prstGeom prst="rect">
            <a:avLst/>
          </a:prstGeom>
          <a:blipFill rotWithShape="0">
            <a:blip r:embed="rId5"/>
            <a:stretch>
              <a:fillRect/>
            </a:stretch>
          </a:blipFill>
        </p:spPr>
        <p:txBody>
          <a:bodyPr/>
          <a:lstStyle/>
          <a:p>
            <a:r>
              <a:rPr lang="zh-TW" altLang="en-US">
                <a:noFill/>
              </a:rPr>
              <a:t> </a:t>
            </a:r>
          </a:p>
        </p:txBody>
      </p:sp>
      <p:sp>
        <p:nvSpPr>
          <p:cNvPr id="41" name="文字方塊 40"/>
          <p:cNvSpPr txBox="1">
            <a:spLocks noRot="1" noChangeAspect="1" noMove="1" noResize="1" noEditPoints="1" noAdjustHandles="1" noChangeArrowheads="1" noChangeShapeType="1" noTextEdit="1"/>
          </p:cNvSpPr>
          <p:nvPr/>
        </p:nvSpPr>
        <p:spPr>
          <a:xfrm>
            <a:off x="3680318" y="2278256"/>
            <a:ext cx="345992" cy="369332"/>
          </a:xfrm>
          <a:prstGeom prst="rect">
            <a:avLst/>
          </a:prstGeom>
          <a:blipFill rotWithShape="0">
            <a:blip r:embed="rId6"/>
            <a:stretch>
              <a:fillRect l="-12500" r="-8929" b="-13115"/>
            </a:stretch>
          </a:blipFill>
        </p:spPr>
        <p:txBody>
          <a:bodyPr/>
          <a:lstStyle/>
          <a:p>
            <a:r>
              <a:rPr lang="zh-TW" altLang="en-US">
                <a:noFill/>
              </a:rPr>
              <a:t> </a:t>
            </a:r>
          </a:p>
        </p:txBody>
      </p:sp>
      <p:sp>
        <p:nvSpPr>
          <p:cNvPr id="75" name="文字方塊 74"/>
          <p:cNvSpPr txBox="1">
            <a:spLocks noRot="1" noChangeAspect="1" noMove="1" noResize="1" noEditPoints="1" noAdjustHandles="1" noChangeArrowheads="1" noChangeShapeType="1" noTextEdit="1"/>
          </p:cNvSpPr>
          <p:nvPr/>
        </p:nvSpPr>
        <p:spPr>
          <a:xfrm>
            <a:off x="3731025" y="4316641"/>
            <a:ext cx="353110" cy="369332"/>
          </a:xfrm>
          <a:prstGeom prst="rect">
            <a:avLst/>
          </a:prstGeom>
          <a:blipFill rotWithShape="0">
            <a:blip r:embed="rId7"/>
            <a:stretch>
              <a:fillRect l="-12069" r="-6897" b="-13115"/>
            </a:stretch>
          </a:blipFill>
        </p:spPr>
        <p:txBody>
          <a:bodyPr/>
          <a:lstStyle/>
          <a:p>
            <a:r>
              <a:rPr lang="zh-TW" altLang="en-US">
                <a:noFill/>
              </a:rPr>
              <a:t> </a:t>
            </a:r>
          </a:p>
        </p:txBody>
      </p:sp>
      <p:sp>
        <p:nvSpPr>
          <p:cNvPr id="76" name="文字方塊 75"/>
          <p:cNvSpPr txBox="1">
            <a:spLocks noRot="1" noChangeAspect="1" noMove="1" noResize="1" noEditPoints="1" noAdjustHandles="1" noChangeArrowheads="1" noChangeShapeType="1" noTextEdit="1"/>
          </p:cNvSpPr>
          <p:nvPr/>
        </p:nvSpPr>
        <p:spPr>
          <a:xfrm>
            <a:off x="5967756" y="2285214"/>
            <a:ext cx="353109" cy="369332"/>
          </a:xfrm>
          <a:prstGeom prst="rect">
            <a:avLst/>
          </a:prstGeom>
          <a:blipFill rotWithShape="0">
            <a:blip r:embed="rId8"/>
            <a:stretch>
              <a:fillRect l="-12069" r="-6897" b="-13115"/>
            </a:stretch>
          </a:blipFill>
        </p:spPr>
        <p:txBody>
          <a:bodyPr/>
          <a:lstStyle/>
          <a:p>
            <a:r>
              <a:rPr lang="zh-TW" altLang="en-US">
                <a:noFill/>
              </a:rPr>
              <a:t> </a:t>
            </a:r>
          </a:p>
        </p:txBody>
      </p:sp>
      <p:sp>
        <p:nvSpPr>
          <p:cNvPr id="77" name="文字方塊 76"/>
          <p:cNvSpPr txBox="1">
            <a:spLocks noRot="1" noChangeAspect="1" noMove="1" noResize="1" noEditPoints="1" noAdjustHandles="1" noChangeArrowheads="1" noChangeShapeType="1" noTextEdit="1"/>
          </p:cNvSpPr>
          <p:nvPr/>
        </p:nvSpPr>
        <p:spPr>
          <a:xfrm>
            <a:off x="6018463" y="4323599"/>
            <a:ext cx="353109" cy="369332"/>
          </a:xfrm>
          <a:prstGeom prst="rect">
            <a:avLst/>
          </a:prstGeom>
          <a:blipFill rotWithShape="0">
            <a:blip r:embed="rId9"/>
            <a:stretch>
              <a:fillRect l="-10345" r="-6897" b="-15000"/>
            </a:stretch>
          </a:blipFill>
        </p:spPr>
        <p:txBody>
          <a:bodyPr/>
          <a:lstStyle/>
          <a:p>
            <a:r>
              <a:rPr lang="zh-TW" altLang="en-US">
                <a:noFill/>
              </a:rPr>
              <a:t> </a:t>
            </a:r>
          </a:p>
        </p:txBody>
      </p:sp>
      <p:sp>
        <p:nvSpPr>
          <p:cNvPr id="78" name="文字方塊 77"/>
          <p:cNvSpPr txBox="1">
            <a:spLocks noRot="1" noChangeAspect="1" noMove="1" noResize="1" noEditPoints="1" noAdjustHandles="1" noChangeArrowheads="1" noChangeShapeType="1" noTextEdit="1"/>
          </p:cNvSpPr>
          <p:nvPr/>
        </p:nvSpPr>
        <p:spPr>
          <a:xfrm>
            <a:off x="8079003" y="2278256"/>
            <a:ext cx="353109" cy="369332"/>
          </a:xfrm>
          <a:prstGeom prst="rect">
            <a:avLst/>
          </a:prstGeom>
          <a:blipFill rotWithShape="0">
            <a:blip r:embed="rId10"/>
            <a:stretch>
              <a:fillRect l="-10345" r="-8621" b="-14754"/>
            </a:stretch>
          </a:blipFill>
        </p:spPr>
        <p:txBody>
          <a:bodyPr/>
          <a:lstStyle/>
          <a:p>
            <a:r>
              <a:rPr lang="zh-TW" altLang="en-US">
                <a:noFill/>
              </a:rPr>
              <a:t> </a:t>
            </a:r>
          </a:p>
        </p:txBody>
      </p:sp>
      <p:sp>
        <p:nvSpPr>
          <p:cNvPr id="79" name="文字方塊 78"/>
          <p:cNvSpPr txBox="1">
            <a:spLocks noRot="1" noChangeAspect="1" noMove="1" noResize="1" noEditPoints="1" noAdjustHandles="1" noChangeArrowheads="1" noChangeShapeType="1" noTextEdit="1"/>
          </p:cNvSpPr>
          <p:nvPr/>
        </p:nvSpPr>
        <p:spPr>
          <a:xfrm>
            <a:off x="8138409" y="4307186"/>
            <a:ext cx="353109" cy="369332"/>
          </a:xfrm>
          <a:prstGeom prst="rect">
            <a:avLst/>
          </a:prstGeom>
          <a:blipFill rotWithShape="0">
            <a:blip r:embed="rId11"/>
            <a:stretch>
              <a:fillRect l="-12069" r="-6897" b="-15000"/>
            </a:stretch>
          </a:blipFill>
        </p:spPr>
        <p:txBody>
          <a:bodyPr/>
          <a:lstStyle/>
          <a:p>
            <a:r>
              <a:rPr lang="zh-TW" altLang="en-US">
                <a:noFill/>
              </a:rPr>
              <a:t> </a:t>
            </a:r>
          </a:p>
        </p:txBody>
      </p:sp>
      <p:sp>
        <p:nvSpPr>
          <p:cNvPr id="80" name="文字方塊 79"/>
          <p:cNvSpPr txBox="1">
            <a:spLocks noRot="1" noChangeAspect="1" noMove="1" noResize="1" noEditPoints="1" noAdjustHandles="1" noChangeArrowheads="1" noChangeShapeType="1" noTextEdit="1"/>
          </p:cNvSpPr>
          <p:nvPr/>
        </p:nvSpPr>
        <p:spPr>
          <a:xfrm>
            <a:off x="8071542" y="4771860"/>
            <a:ext cx="532453" cy="765018"/>
          </a:xfrm>
          <a:prstGeom prst="rect">
            <a:avLst/>
          </a:prstGeom>
          <a:blipFill rotWithShape="1">
            <a:blip r:embed="rId12"/>
            <a:stretch>
              <a:fillRect/>
            </a:stretch>
          </a:blipFill>
        </p:spPr>
        <p:txBody>
          <a:bodyPr/>
          <a:lstStyle/>
          <a:p>
            <a:r>
              <a:rPr lang="zh-TW" altLang="en-US">
                <a:noFill/>
              </a:rPr>
              <a:t> </a:t>
            </a:r>
          </a:p>
        </p:txBody>
      </p:sp>
      <p:sp>
        <p:nvSpPr>
          <p:cNvPr id="81" name="文字方塊 80"/>
          <p:cNvSpPr txBox="1">
            <a:spLocks noRot="1" noChangeAspect="1" noMove="1" noResize="1" noEditPoints="1" noAdjustHandles="1" noChangeArrowheads="1" noChangeShapeType="1" noTextEdit="1"/>
          </p:cNvSpPr>
          <p:nvPr/>
        </p:nvSpPr>
        <p:spPr>
          <a:xfrm>
            <a:off x="7983849" y="1508511"/>
            <a:ext cx="532453" cy="765018"/>
          </a:xfrm>
          <a:prstGeom prst="rect">
            <a:avLst/>
          </a:prstGeom>
          <a:blipFill rotWithShape="1">
            <a:blip r:embed="rId13"/>
            <a:stretch>
              <a:fillRect/>
            </a:stretch>
          </a:blipFill>
        </p:spPr>
        <p:txBody>
          <a:bodyPr/>
          <a:lstStyle/>
          <a:p>
            <a:r>
              <a:rPr lang="zh-TW" altLang="en-US">
                <a:noFill/>
              </a:rPr>
              <a:t> </a:t>
            </a:r>
          </a:p>
        </p:txBody>
      </p:sp>
      <p:sp>
        <p:nvSpPr>
          <p:cNvPr id="82" name="文字方塊 81"/>
          <p:cNvSpPr txBox="1">
            <a:spLocks noRot="1" noChangeAspect="1" noMove="1" noResize="1" noEditPoints="1" noAdjustHandles="1" noChangeArrowheads="1" noChangeShapeType="1" noTextEdit="1"/>
          </p:cNvSpPr>
          <p:nvPr/>
        </p:nvSpPr>
        <p:spPr>
          <a:xfrm>
            <a:off x="5907746" y="4762127"/>
            <a:ext cx="532453" cy="762709"/>
          </a:xfrm>
          <a:prstGeom prst="rect">
            <a:avLst/>
          </a:prstGeom>
          <a:blipFill rotWithShape="1">
            <a:blip r:embed="rId14"/>
            <a:stretch>
              <a:fillRect/>
            </a:stretch>
          </a:blipFill>
        </p:spPr>
        <p:txBody>
          <a:bodyPr/>
          <a:lstStyle/>
          <a:p>
            <a:r>
              <a:rPr lang="zh-TW" altLang="en-US">
                <a:noFill/>
              </a:rPr>
              <a:t> </a:t>
            </a:r>
          </a:p>
        </p:txBody>
      </p:sp>
      <p:sp>
        <p:nvSpPr>
          <p:cNvPr id="83" name="文字方塊 82"/>
          <p:cNvSpPr txBox="1">
            <a:spLocks noRot="1" noChangeAspect="1" noMove="1" noResize="1" noEditPoints="1" noAdjustHandles="1" noChangeArrowheads="1" noChangeShapeType="1" noTextEdit="1"/>
          </p:cNvSpPr>
          <p:nvPr/>
        </p:nvSpPr>
        <p:spPr>
          <a:xfrm>
            <a:off x="5806289" y="1510351"/>
            <a:ext cx="532453" cy="764568"/>
          </a:xfrm>
          <a:prstGeom prst="rect">
            <a:avLst/>
          </a:prstGeom>
          <a:blipFill rotWithShape="1">
            <a:blip r:embed="rId15"/>
            <a:stretch>
              <a:fillRect/>
            </a:stretch>
          </a:blipFill>
        </p:spPr>
        <p:txBody>
          <a:bodyPr/>
          <a:lstStyle/>
          <a:p>
            <a:r>
              <a:rPr lang="zh-TW" altLang="en-US">
                <a:noFill/>
              </a:rPr>
              <a:t> </a:t>
            </a:r>
          </a:p>
        </p:txBody>
      </p:sp>
      <p:sp>
        <p:nvSpPr>
          <p:cNvPr id="84" name="文字方塊 83"/>
          <p:cNvSpPr txBox="1">
            <a:spLocks noRot="1" noChangeAspect="1" noMove="1" noResize="1" noEditPoints="1" noAdjustHandles="1" noChangeArrowheads="1" noChangeShapeType="1" noTextEdit="1"/>
          </p:cNvSpPr>
          <p:nvPr/>
        </p:nvSpPr>
        <p:spPr>
          <a:xfrm>
            <a:off x="3625219" y="4771860"/>
            <a:ext cx="532453" cy="762709"/>
          </a:xfrm>
          <a:prstGeom prst="rect">
            <a:avLst/>
          </a:prstGeom>
          <a:blipFill rotWithShape="1">
            <a:blip r:embed="rId16"/>
            <a:stretch>
              <a:fillRect/>
            </a:stretch>
          </a:blipFill>
        </p:spPr>
        <p:txBody>
          <a:bodyPr/>
          <a:lstStyle/>
          <a:p>
            <a:r>
              <a:rPr lang="zh-TW" altLang="en-US">
                <a:noFill/>
              </a:rPr>
              <a:t> </a:t>
            </a:r>
          </a:p>
        </p:txBody>
      </p:sp>
      <p:sp>
        <p:nvSpPr>
          <p:cNvPr id="85" name="文字方塊 84"/>
          <p:cNvSpPr txBox="1">
            <a:spLocks noRot="1" noChangeAspect="1" noMove="1" noResize="1" noEditPoints="1" noAdjustHandles="1" noChangeArrowheads="1" noChangeShapeType="1" noTextEdit="1"/>
          </p:cNvSpPr>
          <p:nvPr/>
        </p:nvSpPr>
        <p:spPr>
          <a:xfrm>
            <a:off x="3608285" y="1543891"/>
            <a:ext cx="525336" cy="762709"/>
          </a:xfrm>
          <a:prstGeom prst="rect">
            <a:avLst/>
          </a:prstGeom>
          <a:blipFill rotWithShape="1">
            <a:blip r:embed="rId17"/>
            <a:stretch>
              <a:fillRect/>
            </a:stretch>
          </a:blipFill>
        </p:spPr>
        <p:txBody>
          <a:bodyPr/>
          <a:lstStyle/>
          <a:p>
            <a:r>
              <a:rPr lang="zh-TW" altLang="en-US">
                <a:noFill/>
              </a:rPr>
              <a:t> </a:t>
            </a:r>
          </a:p>
        </p:txBody>
      </p:sp>
      <p:sp>
        <p:nvSpPr>
          <p:cNvPr id="55" name="流程圖: 抽選 54"/>
          <p:cNvSpPr/>
          <p:nvPr/>
        </p:nvSpPr>
        <p:spPr>
          <a:xfrm rot="16200000">
            <a:off x="4020870" y="4071063"/>
            <a:ext cx="648725" cy="581094"/>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流程圖: 抽選 56"/>
          <p:cNvSpPr/>
          <p:nvPr/>
        </p:nvSpPr>
        <p:spPr>
          <a:xfrm rot="16200000">
            <a:off x="4036383" y="2397613"/>
            <a:ext cx="648725" cy="581094"/>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流程圖: 抽選 57"/>
          <p:cNvSpPr/>
          <p:nvPr/>
        </p:nvSpPr>
        <p:spPr>
          <a:xfrm rot="16200000">
            <a:off x="6217105" y="4037448"/>
            <a:ext cx="648725" cy="581094"/>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9" name="流程圖: 抽選 58"/>
          <p:cNvSpPr/>
          <p:nvPr/>
        </p:nvSpPr>
        <p:spPr>
          <a:xfrm rot="16200000">
            <a:off x="6232618" y="2363998"/>
            <a:ext cx="648725" cy="581094"/>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0" name="矩形 59"/>
          <p:cNvSpPr>
            <a:spLocks noRot="1" noChangeAspect="1" noMove="1" noResize="1" noEditPoints="1" noAdjustHandles="1" noChangeArrowheads="1" noChangeShapeType="1" noTextEdit="1"/>
          </p:cNvSpPr>
          <p:nvPr/>
        </p:nvSpPr>
        <p:spPr>
          <a:xfrm>
            <a:off x="3844312" y="2936420"/>
            <a:ext cx="1190646" cy="523220"/>
          </a:xfrm>
          <a:prstGeom prst="rect">
            <a:avLst/>
          </a:prstGeom>
          <a:blipFill rotWithShape="0">
            <a:blip r:embed="rId18"/>
            <a:stretch>
              <a:fillRect/>
            </a:stretch>
          </a:blipFill>
        </p:spPr>
        <p:txBody>
          <a:bodyPr/>
          <a:lstStyle/>
          <a:p>
            <a:r>
              <a:rPr lang="zh-TW" altLang="en-US">
                <a:noFill/>
              </a:rPr>
              <a:t> </a:t>
            </a:r>
          </a:p>
        </p:txBody>
      </p:sp>
      <p:sp>
        <p:nvSpPr>
          <p:cNvPr id="61" name="矩形 60"/>
          <p:cNvSpPr>
            <a:spLocks noRot="1" noChangeAspect="1" noMove="1" noResize="1" noEditPoints="1" noAdjustHandles="1" noChangeArrowheads="1" noChangeShapeType="1" noTextEdit="1"/>
          </p:cNvSpPr>
          <p:nvPr/>
        </p:nvSpPr>
        <p:spPr>
          <a:xfrm>
            <a:off x="3844312" y="3477424"/>
            <a:ext cx="1190646" cy="523220"/>
          </a:xfrm>
          <a:prstGeom prst="rect">
            <a:avLst/>
          </a:prstGeom>
          <a:blipFill rotWithShape="0">
            <a:blip r:embed="rId19"/>
            <a:stretch>
              <a:fillRect/>
            </a:stretch>
          </a:blipFill>
        </p:spPr>
        <p:txBody>
          <a:bodyPr/>
          <a:lstStyle/>
          <a:p>
            <a:r>
              <a:rPr lang="zh-TW" altLang="en-US">
                <a:noFill/>
              </a:rPr>
              <a:t> </a:t>
            </a:r>
          </a:p>
        </p:txBody>
      </p:sp>
      <p:sp>
        <p:nvSpPr>
          <p:cNvPr id="62" name="矩形 61"/>
          <p:cNvSpPr>
            <a:spLocks noRot="1" noChangeAspect="1" noMove="1" noResize="1" noEditPoints="1" noAdjustHandles="1" noChangeArrowheads="1" noChangeShapeType="1" noTextEdit="1"/>
          </p:cNvSpPr>
          <p:nvPr/>
        </p:nvSpPr>
        <p:spPr>
          <a:xfrm>
            <a:off x="6058299" y="2936420"/>
            <a:ext cx="1190646" cy="523220"/>
          </a:xfrm>
          <a:prstGeom prst="rect">
            <a:avLst/>
          </a:prstGeom>
          <a:blipFill rotWithShape="0">
            <a:blip r:embed="rId20"/>
            <a:stretch>
              <a:fillRect/>
            </a:stretch>
          </a:blipFill>
        </p:spPr>
        <p:txBody>
          <a:bodyPr/>
          <a:lstStyle/>
          <a:p>
            <a:r>
              <a:rPr lang="zh-TW" altLang="en-US">
                <a:noFill/>
              </a:rPr>
              <a:t> </a:t>
            </a:r>
          </a:p>
        </p:txBody>
      </p:sp>
      <p:sp>
        <p:nvSpPr>
          <p:cNvPr id="63" name="矩形 62"/>
          <p:cNvSpPr>
            <a:spLocks noRot="1" noChangeAspect="1" noMove="1" noResize="1" noEditPoints="1" noAdjustHandles="1" noChangeArrowheads="1" noChangeShapeType="1" noTextEdit="1"/>
          </p:cNvSpPr>
          <p:nvPr/>
        </p:nvSpPr>
        <p:spPr>
          <a:xfrm>
            <a:off x="6058299" y="3512508"/>
            <a:ext cx="1190646" cy="523220"/>
          </a:xfrm>
          <a:prstGeom prst="rect">
            <a:avLst/>
          </a:prstGeom>
          <a:blipFill rotWithShape="0">
            <a:blip r:embed="rId21"/>
            <a:stretch>
              <a:fillRect/>
            </a:stretch>
          </a:blipFill>
        </p:spPr>
        <p:txBody>
          <a:bodyPr/>
          <a:lstStyle/>
          <a:p>
            <a:r>
              <a:rPr lang="zh-TW" altLang="en-US">
                <a:noFill/>
              </a:rPr>
              <a:t> </a:t>
            </a:r>
          </a:p>
        </p:txBody>
      </p:sp>
      <p:cxnSp>
        <p:nvCxnSpPr>
          <p:cNvPr id="64" name="直線單箭頭接點 63"/>
          <p:cNvCxnSpPr/>
          <p:nvPr/>
        </p:nvCxnSpPr>
        <p:spPr>
          <a:xfrm>
            <a:off x="8969754" y="4307186"/>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64"/>
          <p:cNvCxnSpPr/>
          <p:nvPr/>
        </p:nvCxnSpPr>
        <p:spPr>
          <a:xfrm>
            <a:off x="8969754" y="264759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5"/>
          <p:cNvSpPr/>
          <p:nvPr/>
        </p:nvSpPr>
        <p:spPr>
          <a:xfrm>
            <a:off x="8430512" y="237878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p:cNvSpPr/>
          <p:nvPr/>
        </p:nvSpPr>
        <p:spPr>
          <a:xfrm>
            <a:off x="8472202" y="397869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8" name="手繪多邊形 67"/>
          <p:cNvSpPr/>
          <p:nvPr/>
        </p:nvSpPr>
        <p:spPr>
          <a:xfrm>
            <a:off x="8487683" y="247054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手繪多邊形 68"/>
          <p:cNvSpPr/>
          <p:nvPr/>
        </p:nvSpPr>
        <p:spPr>
          <a:xfrm>
            <a:off x="8534770" y="408873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a:spLocks noRot="1" noChangeAspect="1" noMove="1" noResize="1" noEditPoints="1" noAdjustHandles="1" noChangeArrowheads="1" noChangeShapeType="1" noTextEdit="1"/>
          </p:cNvSpPr>
          <p:nvPr/>
        </p:nvSpPr>
        <p:spPr>
          <a:xfrm>
            <a:off x="9690372" y="2393744"/>
            <a:ext cx="430118" cy="430887"/>
          </a:xfrm>
          <a:prstGeom prst="rect">
            <a:avLst/>
          </a:prstGeom>
          <a:blipFill rotWithShape="0">
            <a:blip r:embed="rId22"/>
            <a:stretch>
              <a:fillRect/>
            </a:stretch>
          </a:blipFill>
        </p:spPr>
        <p:txBody>
          <a:bodyPr/>
          <a:lstStyle/>
          <a:p>
            <a:r>
              <a:rPr lang="zh-TW" altLang="en-US">
                <a:noFill/>
              </a:rPr>
              <a:t> </a:t>
            </a:r>
          </a:p>
        </p:txBody>
      </p:sp>
      <p:sp>
        <p:nvSpPr>
          <p:cNvPr id="87" name="文字方塊 86"/>
          <p:cNvSpPr txBox="1">
            <a:spLocks noRot="1" noChangeAspect="1" noMove="1" noResize="1" noEditPoints="1" noAdjustHandles="1" noChangeArrowheads="1" noChangeShapeType="1" noTextEdit="1"/>
          </p:cNvSpPr>
          <p:nvPr/>
        </p:nvSpPr>
        <p:spPr>
          <a:xfrm>
            <a:off x="9670975" y="4016894"/>
            <a:ext cx="438390" cy="430887"/>
          </a:xfrm>
          <a:prstGeom prst="rect">
            <a:avLst/>
          </a:prstGeom>
          <a:blipFill rotWithShape="0">
            <a:blip r:embed="rId23"/>
            <a:stretch>
              <a:fillRect/>
            </a:stretch>
          </a:blipFill>
        </p:spPr>
        <p:txBody>
          <a:bodyPr/>
          <a:lstStyle/>
          <a:p>
            <a:r>
              <a:rPr lang="zh-TW" altLang="en-US">
                <a:noFill/>
              </a:rPr>
              <a:t> </a:t>
            </a:r>
          </a:p>
        </p:txBody>
      </p:sp>
      <p:cxnSp>
        <p:nvCxnSpPr>
          <p:cNvPr id="88" name="直線單箭頭接點 87"/>
          <p:cNvCxnSpPr/>
          <p:nvPr/>
        </p:nvCxnSpPr>
        <p:spPr>
          <a:xfrm flipH="1" flipV="1">
            <a:off x="6856557" y="2677269"/>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H="1" flipV="1">
            <a:off x="6873607" y="2686447"/>
            <a:ext cx="1621225" cy="15726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H="1" flipV="1">
            <a:off x="6856557" y="4255300"/>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H="1">
            <a:off x="6873607" y="2659216"/>
            <a:ext cx="1579535" cy="15960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H="1" flipV="1">
            <a:off x="4637692" y="2710266"/>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flipH="1" flipV="1">
            <a:off x="4654742" y="2719444"/>
            <a:ext cx="1621225" cy="15726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H="1" flipV="1">
            <a:off x="4637692" y="4288297"/>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H="1">
            <a:off x="4654742" y="2692213"/>
            <a:ext cx="1579535" cy="15960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bldLvl="0" animBg="1"/>
      <p:bldP spid="83" grpId="0" bldLvl="0" animBg="1"/>
      <p:bldP spid="84" grpId="0" bldLvl="0" animBg="1"/>
      <p:bldP spid="85" grpId="0" bldLvl="0" animBg="1"/>
      <p:bldP spid="60" grpId="0" bldLvl="0" animBg="1"/>
      <p:bldP spid="61" grpId="0" bldLvl="0" animBg="1"/>
      <p:bldP spid="62" grpId="0" bldLvl="0" animBg="1"/>
      <p:bldP spid="6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BPTT</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61" name="矩形 60"/>
          <p:cNvSpPr>
            <a:spLocks noRot="1" noChangeAspect="1" noMove="1" noResize="1" noEditPoints="1" noAdjustHandles="1" noChangeArrowheads="1" noChangeShapeType="1" noTextEdit="1"/>
          </p:cNvSpPr>
          <p:nvPr/>
        </p:nvSpPr>
        <p:spPr>
          <a:xfrm>
            <a:off x="3593799" y="2681479"/>
            <a:ext cx="576119" cy="461665"/>
          </a:xfrm>
          <a:prstGeom prst="rect">
            <a:avLst/>
          </a:prstGeom>
          <a:blipFill rotWithShape="0">
            <a:blip r:embed="rId4"/>
            <a:stretch>
              <a:fillRect t="-3947" r="-16842" b="-9211"/>
            </a:stretch>
          </a:blipFill>
        </p:spPr>
        <p:txBody>
          <a:bodyPr/>
          <a:lstStyle/>
          <a:p>
            <a:r>
              <a:rPr lang="zh-TW" altLang="en-US">
                <a:noFill/>
              </a:rPr>
              <a:t> </a:t>
            </a:r>
          </a:p>
        </p:txBody>
      </p:sp>
      <p:sp>
        <p:nvSpPr>
          <p:cNvPr id="62" name="矩形 61"/>
          <p:cNvSpPr>
            <a:spLocks noRot="1" noChangeAspect="1" noMove="1" noResize="1" noEditPoints="1" noAdjustHandles="1" noChangeArrowheads="1" noChangeShapeType="1" noTextEdit="1"/>
          </p:cNvSpPr>
          <p:nvPr/>
        </p:nvSpPr>
        <p:spPr>
          <a:xfrm>
            <a:off x="5554883" y="2694832"/>
            <a:ext cx="582724" cy="461665"/>
          </a:xfrm>
          <a:prstGeom prst="rect">
            <a:avLst/>
          </a:prstGeom>
          <a:blipFill rotWithShape="0">
            <a:blip r:embed="rId5"/>
            <a:stretch>
              <a:fillRect t="-3947" r="-16842" b="-10526"/>
            </a:stretch>
          </a:blipFill>
        </p:spPr>
        <p:txBody>
          <a:bodyPr/>
          <a:lstStyle/>
          <a:p>
            <a:r>
              <a:rPr lang="zh-TW" altLang="en-US">
                <a:noFill/>
              </a:rPr>
              <a:t> </a:t>
            </a:r>
          </a:p>
        </p:txBody>
      </p:sp>
      <p:sp>
        <p:nvSpPr>
          <p:cNvPr id="63" name="矩形 62"/>
          <p:cNvSpPr>
            <a:spLocks noRot="1" noChangeAspect="1" noMove="1" noResize="1" noEditPoints="1" noAdjustHandles="1" noChangeArrowheads="1" noChangeShapeType="1" noTextEdit="1"/>
          </p:cNvSpPr>
          <p:nvPr/>
        </p:nvSpPr>
        <p:spPr>
          <a:xfrm>
            <a:off x="7424143" y="2678502"/>
            <a:ext cx="582724" cy="461665"/>
          </a:xfrm>
          <a:prstGeom prst="rect">
            <a:avLst/>
          </a:prstGeom>
          <a:blipFill rotWithShape="0">
            <a:blip r:embed="rId6"/>
            <a:stretch>
              <a:fillRect t="-3947" r="-16667" b="-10526"/>
            </a:stretch>
          </a:blipFill>
        </p:spPr>
        <p:txBody>
          <a:bodyPr/>
          <a:lstStyle/>
          <a:p>
            <a:r>
              <a:rPr lang="zh-TW" altLang="en-US">
                <a:noFill/>
              </a:rPr>
              <a:t> </a:t>
            </a:r>
          </a:p>
        </p:txBody>
      </p:sp>
      <p:sp>
        <p:nvSpPr>
          <p:cNvPr id="64" name="上-下雙向箭號 42"/>
          <p:cNvSpPr/>
          <p:nvPr/>
        </p:nvSpPr>
        <p:spPr>
          <a:xfrm>
            <a:off x="3698990" y="3128364"/>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5" name="上-下雙向箭號 43"/>
          <p:cNvSpPr/>
          <p:nvPr/>
        </p:nvSpPr>
        <p:spPr>
          <a:xfrm>
            <a:off x="5647803" y="3138558"/>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6" name="上-下雙向箭號 44"/>
          <p:cNvSpPr/>
          <p:nvPr/>
        </p:nvSpPr>
        <p:spPr>
          <a:xfrm>
            <a:off x="7554100" y="3153502"/>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7" name="矩形 66"/>
          <p:cNvSpPr/>
          <p:nvPr/>
        </p:nvSpPr>
        <p:spPr>
          <a:xfrm>
            <a:off x="3414379" y="4891664"/>
            <a:ext cx="90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0" name="矩形 69"/>
          <p:cNvSpPr/>
          <p:nvPr/>
        </p:nvSpPr>
        <p:spPr>
          <a:xfrm>
            <a:off x="5335760" y="4890840"/>
            <a:ext cx="90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1" name="矩形 70"/>
          <p:cNvSpPr/>
          <p:nvPr/>
        </p:nvSpPr>
        <p:spPr>
          <a:xfrm>
            <a:off x="7253201" y="4871279"/>
            <a:ext cx="90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2" name="向上箭號 57"/>
          <p:cNvSpPr/>
          <p:nvPr/>
        </p:nvSpPr>
        <p:spPr>
          <a:xfrm>
            <a:off x="3657455" y="5388587"/>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3" name="向上箭號 58"/>
          <p:cNvSpPr/>
          <p:nvPr/>
        </p:nvSpPr>
        <p:spPr>
          <a:xfrm>
            <a:off x="3651991" y="4245064"/>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74" name="群組 3"/>
          <p:cNvGrpSpPr/>
          <p:nvPr/>
        </p:nvGrpSpPr>
        <p:grpSpPr>
          <a:xfrm>
            <a:off x="3395330" y="6039875"/>
            <a:ext cx="958563" cy="461665"/>
            <a:chOff x="2420249" y="5519166"/>
            <a:chExt cx="958563" cy="461665"/>
          </a:xfrm>
        </p:grpSpPr>
        <p:sp>
          <p:nvSpPr>
            <p:cNvPr id="75" name="矩形 74"/>
            <p:cNvSpPr/>
            <p:nvPr/>
          </p:nvSpPr>
          <p:spPr>
            <a:xfrm>
              <a:off x="2420249" y="5519166"/>
              <a:ext cx="90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6" name="文字方塊 59"/>
            <p:cNvSpPr txBox="1"/>
            <p:nvPr/>
          </p:nvSpPr>
          <p:spPr>
            <a:xfrm>
              <a:off x="2471240" y="5519166"/>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grpSp>
      <p:grpSp>
        <p:nvGrpSpPr>
          <p:cNvPr id="77" name="群組 4"/>
          <p:cNvGrpSpPr/>
          <p:nvPr/>
        </p:nvGrpSpPr>
        <p:grpSpPr>
          <a:xfrm>
            <a:off x="5316711" y="6004545"/>
            <a:ext cx="945788" cy="462140"/>
            <a:chOff x="4685310" y="5485383"/>
            <a:chExt cx="945788" cy="462140"/>
          </a:xfrm>
        </p:grpSpPr>
        <p:sp>
          <p:nvSpPr>
            <p:cNvPr id="78" name="矩形 77"/>
            <p:cNvSpPr/>
            <p:nvPr/>
          </p:nvSpPr>
          <p:spPr>
            <a:xfrm>
              <a:off x="4685310" y="5485383"/>
              <a:ext cx="90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9" name="文字方塊 60"/>
            <p:cNvSpPr txBox="1"/>
            <p:nvPr/>
          </p:nvSpPr>
          <p:spPr>
            <a:xfrm>
              <a:off x="4723526" y="5485858"/>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grpSp>
      <p:grpSp>
        <p:nvGrpSpPr>
          <p:cNvPr id="80" name="群組 5"/>
          <p:cNvGrpSpPr/>
          <p:nvPr/>
        </p:nvGrpSpPr>
        <p:grpSpPr>
          <a:xfrm>
            <a:off x="7234152" y="5984984"/>
            <a:ext cx="938343" cy="469150"/>
            <a:chOff x="6928355" y="5484660"/>
            <a:chExt cx="938343" cy="469150"/>
          </a:xfrm>
        </p:grpSpPr>
        <p:sp>
          <p:nvSpPr>
            <p:cNvPr id="81" name="矩形 80"/>
            <p:cNvSpPr/>
            <p:nvPr/>
          </p:nvSpPr>
          <p:spPr>
            <a:xfrm>
              <a:off x="6928355" y="5484660"/>
              <a:ext cx="90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82" name="文字方塊 61"/>
            <p:cNvSpPr txBox="1"/>
            <p:nvPr/>
          </p:nvSpPr>
          <p:spPr>
            <a:xfrm>
              <a:off x="6959126" y="5492145"/>
              <a:ext cx="907572"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grpSp>
      <p:grpSp>
        <p:nvGrpSpPr>
          <p:cNvPr id="83" name="群組 7"/>
          <p:cNvGrpSpPr/>
          <p:nvPr/>
        </p:nvGrpSpPr>
        <p:grpSpPr>
          <a:xfrm>
            <a:off x="3437332" y="3755444"/>
            <a:ext cx="948105" cy="461665"/>
            <a:chOff x="2462251" y="3234735"/>
            <a:chExt cx="948105" cy="461665"/>
          </a:xfrm>
        </p:grpSpPr>
        <p:sp>
          <p:nvSpPr>
            <p:cNvPr id="84" name="矩形 83"/>
            <p:cNvSpPr/>
            <p:nvPr/>
          </p:nvSpPr>
          <p:spPr>
            <a:xfrm>
              <a:off x="2462251" y="3249765"/>
              <a:ext cx="90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85" name="文字方塊 62"/>
            <p:cNvSpPr txBox="1"/>
            <p:nvPr/>
          </p:nvSpPr>
          <p:spPr>
            <a:xfrm>
              <a:off x="2502784" y="3234735"/>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grpSp>
      <p:grpSp>
        <p:nvGrpSpPr>
          <p:cNvPr id="86" name="群組 9"/>
          <p:cNvGrpSpPr/>
          <p:nvPr/>
        </p:nvGrpSpPr>
        <p:grpSpPr>
          <a:xfrm>
            <a:off x="5358713" y="3769650"/>
            <a:ext cx="959308" cy="462642"/>
            <a:chOff x="4727312" y="3250488"/>
            <a:chExt cx="959308" cy="462642"/>
          </a:xfrm>
        </p:grpSpPr>
        <p:sp>
          <p:nvSpPr>
            <p:cNvPr id="87" name="矩形 86"/>
            <p:cNvSpPr/>
            <p:nvPr/>
          </p:nvSpPr>
          <p:spPr>
            <a:xfrm>
              <a:off x="4727312" y="3250488"/>
              <a:ext cx="90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88" name="文字方塊 63"/>
            <p:cNvSpPr txBox="1"/>
            <p:nvPr/>
          </p:nvSpPr>
          <p:spPr>
            <a:xfrm>
              <a:off x="4779048" y="3251465"/>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grpSp>
      <p:grpSp>
        <p:nvGrpSpPr>
          <p:cNvPr id="89" name="群組 10"/>
          <p:cNvGrpSpPr/>
          <p:nvPr/>
        </p:nvGrpSpPr>
        <p:grpSpPr>
          <a:xfrm>
            <a:off x="7276154" y="3715508"/>
            <a:ext cx="900000" cy="466581"/>
            <a:chOff x="6970357" y="3215184"/>
            <a:chExt cx="900000" cy="466581"/>
          </a:xfrm>
        </p:grpSpPr>
        <p:sp>
          <p:nvSpPr>
            <p:cNvPr id="90" name="矩形 89"/>
            <p:cNvSpPr/>
            <p:nvPr/>
          </p:nvSpPr>
          <p:spPr>
            <a:xfrm>
              <a:off x="6970357" y="3249765"/>
              <a:ext cx="90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91" name="文字方塊 64"/>
            <p:cNvSpPr txBox="1"/>
            <p:nvPr/>
          </p:nvSpPr>
          <p:spPr>
            <a:xfrm>
              <a:off x="7077263" y="3215184"/>
              <a:ext cx="770141"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grpSp>
      <p:sp>
        <p:nvSpPr>
          <p:cNvPr id="92" name="向上箭號 65"/>
          <p:cNvSpPr/>
          <p:nvPr/>
        </p:nvSpPr>
        <p:spPr>
          <a:xfrm>
            <a:off x="5573372" y="5394968"/>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3" name="向上箭號 66"/>
          <p:cNvSpPr/>
          <p:nvPr/>
        </p:nvSpPr>
        <p:spPr>
          <a:xfrm>
            <a:off x="5592421" y="4231817"/>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4" name="向上箭號 67"/>
          <p:cNvSpPr/>
          <p:nvPr/>
        </p:nvSpPr>
        <p:spPr>
          <a:xfrm>
            <a:off x="7507365" y="5372252"/>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5" name="向上箭號 68"/>
          <p:cNvSpPr/>
          <p:nvPr/>
        </p:nvSpPr>
        <p:spPr>
          <a:xfrm>
            <a:off x="7489980" y="4212979"/>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6" name="向右箭號 69"/>
          <p:cNvSpPr/>
          <p:nvPr/>
        </p:nvSpPr>
        <p:spPr>
          <a:xfrm>
            <a:off x="4474196" y="4861800"/>
            <a:ext cx="72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97" name="向右箭號 70"/>
          <p:cNvSpPr/>
          <p:nvPr/>
        </p:nvSpPr>
        <p:spPr>
          <a:xfrm>
            <a:off x="6377324" y="4844943"/>
            <a:ext cx="72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98" name="向右箭號 71"/>
          <p:cNvSpPr/>
          <p:nvPr/>
        </p:nvSpPr>
        <p:spPr>
          <a:xfrm>
            <a:off x="2572380" y="4921598"/>
            <a:ext cx="72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grpSp>
        <p:nvGrpSpPr>
          <p:cNvPr id="99" name="群組 2"/>
          <p:cNvGrpSpPr/>
          <p:nvPr/>
        </p:nvGrpSpPr>
        <p:grpSpPr>
          <a:xfrm>
            <a:off x="1554645" y="4921598"/>
            <a:ext cx="900000" cy="461665"/>
            <a:chOff x="219234" y="4430082"/>
            <a:chExt cx="900000" cy="461665"/>
          </a:xfrm>
        </p:grpSpPr>
        <p:sp>
          <p:nvSpPr>
            <p:cNvPr id="100" name="矩形 99"/>
            <p:cNvSpPr/>
            <p:nvPr/>
          </p:nvSpPr>
          <p:spPr>
            <a:xfrm>
              <a:off x="219234" y="4430082"/>
              <a:ext cx="900000" cy="43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101" name="文字方塊 75"/>
            <p:cNvSpPr txBox="1"/>
            <p:nvPr/>
          </p:nvSpPr>
          <p:spPr>
            <a:xfrm>
              <a:off x="339916" y="4430082"/>
              <a:ext cx="642010" cy="461665"/>
            </a:xfrm>
            <a:prstGeom prst="rect">
              <a:avLst/>
            </a:prstGeom>
            <a:noFill/>
          </p:spPr>
          <p:txBody>
            <a:bodyPr wrap="square" rtlCol="0">
              <a:spAutoFit/>
            </a:bodyPr>
            <a:lstStyle/>
            <a:p>
              <a:pPr algn="ctr"/>
              <a:r>
                <a:rPr lang="en-US" altLang="zh-TW" sz="2400" dirty="0" err="1">
                  <a:solidFill>
                    <a:schemeClr val="bg1"/>
                  </a:solidFill>
                </a:rPr>
                <a:t>init</a:t>
              </a:r>
              <a:endParaRPr lang="zh-TW" altLang="en-US" sz="2400" baseline="-25000" dirty="0">
                <a:solidFill>
                  <a:schemeClr val="bg1"/>
                </a:solidFill>
              </a:endParaRPr>
            </a:p>
          </p:txBody>
        </p:sp>
      </p:grpSp>
      <p:cxnSp>
        <p:nvCxnSpPr>
          <p:cNvPr id="102" name="直線單箭頭接點 8"/>
          <p:cNvCxnSpPr/>
          <p:nvPr/>
        </p:nvCxnSpPr>
        <p:spPr>
          <a:xfrm>
            <a:off x="3574610" y="4404338"/>
            <a:ext cx="0" cy="330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0"/>
          <p:cNvCxnSpPr/>
          <p:nvPr/>
        </p:nvCxnSpPr>
        <p:spPr>
          <a:xfrm>
            <a:off x="3593799" y="5553448"/>
            <a:ext cx="0" cy="330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1"/>
          <p:cNvCxnSpPr/>
          <p:nvPr/>
        </p:nvCxnSpPr>
        <p:spPr>
          <a:xfrm rot="5400000" flipH="1">
            <a:off x="2843004" y="4711899"/>
            <a:ext cx="0" cy="330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95"/>
          <p:cNvCxnSpPr/>
          <p:nvPr/>
        </p:nvCxnSpPr>
        <p:spPr>
          <a:xfrm>
            <a:off x="5553813" y="4412706"/>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3"/>
          <p:cNvCxnSpPr/>
          <p:nvPr/>
        </p:nvCxnSpPr>
        <p:spPr>
          <a:xfrm>
            <a:off x="5553813" y="5579448"/>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4"/>
          <p:cNvCxnSpPr/>
          <p:nvPr/>
        </p:nvCxnSpPr>
        <p:spPr>
          <a:xfrm rot="5400000" flipH="1">
            <a:off x="4695486" y="4659296"/>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3"/>
          <p:cNvGrpSpPr/>
          <p:nvPr/>
        </p:nvGrpSpPr>
        <p:grpSpPr>
          <a:xfrm>
            <a:off x="8384525" y="1978710"/>
            <a:ext cx="1528776" cy="461665"/>
            <a:chOff x="9720043" y="2893951"/>
            <a:chExt cx="1528776" cy="461665"/>
          </a:xfrm>
        </p:grpSpPr>
        <p:cxnSp>
          <p:nvCxnSpPr>
            <p:cNvPr id="109" name="直線單箭頭接點 108"/>
            <p:cNvCxnSpPr/>
            <p:nvPr/>
          </p:nvCxnSpPr>
          <p:spPr>
            <a:xfrm rot="16200000">
              <a:off x="9885221" y="2966800"/>
              <a:ext cx="0" cy="330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文字方塊 111"/>
                <p:cNvSpPr txBox="1"/>
                <p:nvPr/>
              </p:nvSpPr>
              <p:spPr>
                <a:xfrm>
                  <a:off x="9856090" y="2893951"/>
                  <a:ext cx="1392729" cy="461665"/>
                </a:xfrm>
                <a:prstGeom prst="rect">
                  <a:avLst/>
                </a:prstGeom>
                <a:noFill/>
              </p:spPr>
              <p:txBody>
                <a:bodyPr wrap="square" rtlCol="0">
                  <a:spAutoFit/>
                </a:bodyPr>
                <a:lstStyle/>
                <a:p>
                  <a:pPr algn="ctr"/>
                  <a:r>
                    <a:rPr lang="en-US" altLang="zh-TW" sz="2400" dirty="0"/>
                    <a:t>For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smtClean="0">
                              <a:latin typeface="Cambria Math" panose="02040503050406030204" pitchFamily="18" charset="0"/>
                            </a:rPr>
                            <m:t>𝐶</m:t>
                          </m:r>
                        </m:e>
                        <m:sup>
                          <m:r>
                            <a:rPr lang="en-US" altLang="zh-TW" sz="2400" i="1">
                              <a:latin typeface="Cambria Math" panose="02040503050406030204" pitchFamily="18" charset="0"/>
                            </a:rPr>
                            <m:t>1</m:t>
                          </m:r>
                        </m:sup>
                      </m:sSup>
                    </m:oMath>
                  </a14:m>
                  <a:r>
                    <a:rPr lang="en-US" altLang="zh-TW" sz="2400" dirty="0"/>
                    <a:t> </a:t>
                  </a:r>
                  <a:endParaRPr lang="zh-TW" altLang="en-US" sz="2400" dirty="0"/>
                </a:p>
              </p:txBody>
            </p:sp>
          </mc:Choice>
          <mc:Fallback xmlns="">
            <p:sp>
              <p:nvSpPr>
                <p:cNvPr id="110" name="文字方塊 111"/>
                <p:cNvSpPr txBox="1">
                  <a:spLocks noRot="1" noChangeAspect="1" noMove="1" noResize="1" noEditPoints="1" noAdjustHandles="1" noChangeArrowheads="1" noChangeShapeType="1" noTextEdit="1"/>
                </p:cNvSpPr>
                <p:nvPr/>
              </p:nvSpPr>
              <p:spPr>
                <a:xfrm>
                  <a:off x="9856090" y="2893951"/>
                  <a:ext cx="1392729" cy="461665"/>
                </a:xfrm>
                <a:prstGeom prst="rect">
                  <a:avLst/>
                </a:prstGeom>
                <a:blipFill rotWithShape="0">
                  <a:blip r:embed="rId7"/>
                  <a:stretch>
                    <a:fillRect t="-10526" b="-28947"/>
                  </a:stretch>
                </a:blipFill>
              </p:spPr>
              <p:txBody>
                <a:bodyPr/>
                <a:lstStyle/>
                <a:p>
                  <a:r>
                    <a:rPr lang="zh-TW" altLang="en-US">
                      <a:noFill/>
                    </a:rPr>
                    <a:t> </a:t>
                  </a:r>
                  <a:endParaRPr lang="zh-TW" altLang="en-US">
                    <a:noFill/>
                  </a:endParaRPr>
                </a:p>
              </p:txBody>
            </p:sp>
          </mc:Fallback>
        </mc:AlternateContent>
      </p:grpSp>
      <p:cxnSp>
        <p:nvCxnSpPr>
          <p:cNvPr id="111" name="直線單箭頭接點 73"/>
          <p:cNvCxnSpPr/>
          <p:nvPr/>
        </p:nvCxnSpPr>
        <p:spPr>
          <a:xfrm>
            <a:off x="3453451" y="5579448"/>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線單箭頭接點 74"/>
          <p:cNvCxnSpPr/>
          <p:nvPr/>
        </p:nvCxnSpPr>
        <p:spPr>
          <a:xfrm rot="5400000" flipH="1">
            <a:off x="6638959" y="4649270"/>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78"/>
          <p:cNvCxnSpPr/>
          <p:nvPr/>
        </p:nvCxnSpPr>
        <p:spPr>
          <a:xfrm>
            <a:off x="7443193" y="4386310"/>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79"/>
          <p:cNvCxnSpPr/>
          <p:nvPr/>
        </p:nvCxnSpPr>
        <p:spPr>
          <a:xfrm>
            <a:off x="5395935" y="5593962"/>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3" name="矩形 162"/>
          <p:cNvSpPr>
            <a:spLocks noRot="1" noChangeAspect="1" noMove="1" noResize="1" noEditPoints="1" noAdjustHandles="1" noChangeArrowheads="1" noChangeShapeType="1" noTextEdit="1"/>
          </p:cNvSpPr>
          <p:nvPr/>
        </p:nvSpPr>
        <p:spPr>
          <a:xfrm>
            <a:off x="9277538" y="2663558"/>
            <a:ext cx="582724" cy="461665"/>
          </a:xfrm>
          <a:prstGeom prst="rect">
            <a:avLst/>
          </a:prstGeom>
          <a:blipFill rotWithShape="0">
            <a:blip r:embed="rId8"/>
            <a:stretch>
              <a:fillRect t="-3947" r="-16667" b="-10526"/>
            </a:stretch>
          </a:blipFill>
        </p:spPr>
        <p:txBody>
          <a:bodyPr/>
          <a:lstStyle/>
          <a:p>
            <a:r>
              <a:rPr lang="zh-TW" altLang="en-US">
                <a:noFill/>
              </a:rPr>
              <a:t> </a:t>
            </a:r>
          </a:p>
        </p:txBody>
      </p:sp>
      <p:sp>
        <p:nvSpPr>
          <p:cNvPr id="164" name="上-下雙向箭號 81"/>
          <p:cNvSpPr/>
          <p:nvPr/>
        </p:nvSpPr>
        <p:spPr>
          <a:xfrm>
            <a:off x="9407495" y="3138558"/>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5" name="矩形 164"/>
          <p:cNvSpPr/>
          <p:nvPr/>
        </p:nvSpPr>
        <p:spPr>
          <a:xfrm>
            <a:off x="9120507" y="4854771"/>
            <a:ext cx="90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nvGrpSpPr>
          <p:cNvPr id="166" name="群組 6"/>
          <p:cNvGrpSpPr/>
          <p:nvPr/>
        </p:nvGrpSpPr>
        <p:grpSpPr>
          <a:xfrm>
            <a:off x="9101458" y="5968476"/>
            <a:ext cx="942002" cy="484091"/>
            <a:chOff x="9039516" y="5424862"/>
            <a:chExt cx="942002" cy="484091"/>
          </a:xfrm>
        </p:grpSpPr>
        <p:sp>
          <p:nvSpPr>
            <p:cNvPr id="167" name="矩形 166"/>
            <p:cNvSpPr/>
            <p:nvPr/>
          </p:nvSpPr>
          <p:spPr>
            <a:xfrm>
              <a:off x="9039516" y="5424862"/>
              <a:ext cx="90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68" name="文字方塊 86"/>
            <p:cNvSpPr txBox="1"/>
            <p:nvPr/>
          </p:nvSpPr>
          <p:spPr>
            <a:xfrm>
              <a:off x="9073946" y="5447288"/>
              <a:ext cx="907572" cy="461665"/>
            </a:xfrm>
            <a:prstGeom prst="rect">
              <a:avLst/>
            </a:prstGeom>
            <a:noFill/>
          </p:spPr>
          <p:txBody>
            <a:bodyPr wrap="square" rtlCol="0">
              <a:spAutoFit/>
            </a:bodyPr>
            <a:lstStyle/>
            <a:p>
              <a:pPr algn="ctr"/>
              <a:r>
                <a:rPr lang="en-US" altLang="zh-TW" sz="2400" dirty="0"/>
                <a:t>x</a:t>
              </a:r>
              <a:r>
                <a:rPr lang="en-US" altLang="zh-TW" sz="2400" baseline="30000" dirty="0"/>
                <a:t>4</a:t>
              </a:r>
              <a:endParaRPr lang="zh-TW" altLang="en-US" sz="2400" baseline="30000" dirty="0"/>
            </a:p>
          </p:txBody>
        </p:sp>
      </p:grpSp>
      <p:grpSp>
        <p:nvGrpSpPr>
          <p:cNvPr id="169" name="群組 11"/>
          <p:cNvGrpSpPr/>
          <p:nvPr/>
        </p:nvGrpSpPr>
        <p:grpSpPr>
          <a:xfrm>
            <a:off x="9143460" y="3733581"/>
            <a:ext cx="930525" cy="461665"/>
            <a:chOff x="9081518" y="3189967"/>
            <a:chExt cx="930525" cy="461665"/>
          </a:xfrm>
        </p:grpSpPr>
        <p:sp>
          <p:nvSpPr>
            <p:cNvPr id="170" name="矩形 169"/>
            <p:cNvSpPr/>
            <p:nvPr/>
          </p:nvSpPr>
          <p:spPr>
            <a:xfrm>
              <a:off x="9081518" y="3189967"/>
              <a:ext cx="90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71" name="文字方塊 87"/>
            <p:cNvSpPr txBox="1"/>
            <p:nvPr/>
          </p:nvSpPr>
          <p:spPr>
            <a:xfrm>
              <a:off x="9104471" y="3189967"/>
              <a:ext cx="907572" cy="461665"/>
            </a:xfrm>
            <a:prstGeom prst="rect">
              <a:avLst/>
            </a:prstGeom>
            <a:noFill/>
          </p:spPr>
          <p:txBody>
            <a:bodyPr wrap="square" rtlCol="0">
              <a:spAutoFit/>
            </a:bodyPr>
            <a:lstStyle/>
            <a:p>
              <a:pPr algn="ctr"/>
              <a:r>
                <a:rPr lang="en-US" altLang="zh-TW" sz="2400" dirty="0"/>
                <a:t>y</a:t>
              </a:r>
              <a:r>
                <a:rPr lang="en-US" altLang="zh-TW" sz="2400" baseline="30000" dirty="0"/>
                <a:t>4</a:t>
              </a:r>
              <a:endParaRPr lang="zh-TW" altLang="en-US" sz="2400" baseline="30000" dirty="0"/>
            </a:p>
          </p:txBody>
        </p:sp>
      </p:grpSp>
      <p:sp>
        <p:nvSpPr>
          <p:cNvPr id="172" name="向上箭號 88"/>
          <p:cNvSpPr/>
          <p:nvPr/>
        </p:nvSpPr>
        <p:spPr>
          <a:xfrm>
            <a:off x="9400121" y="5353647"/>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73" name="向上箭號 89"/>
          <p:cNvSpPr/>
          <p:nvPr/>
        </p:nvSpPr>
        <p:spPr>
          <a:xfrm>
            <a:off x="9391777" y="4213001"/>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4" name="向右箭號 90"/>
          <p:cNvSpPr/>
          <p:nvPr/>
        </p:nvSpPr>
        <p:spPr>
          <a:xfrm>
            <a:off x="8309078" y="4828086"/>
            <a:ext cx="72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75" name="矩形 174"/>
          <p:cNvSpPr/>
          <p:nvPr/>
        </p:nvSpPr>
        <p:spPr>
          <a:xfrm>
            <a:off x="4860925" y="1590040"/>
            <a:ext cx="1612900" cy="7797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Backward </a:t>
            </a:r>
          </a:p>
          <a:p>
            <a:pPr algn="ctr"/>
            <a:r>
              <a:rPr lang="en-US" altLang="zh-TW" sz="2400" dirty="0"/>
              <a:t>Pass:</a:t>
            </a:r>
            <a:endParaRPr lang="zh-TW" altLang="en-US" sz="2400" dirty="0"/>
          </a:p>
        </p:txBody>
      </p:sp>
      <p:grpSp>
        <p:nvGrpSpPr>
          <p:cNvPr id="176" name="群組 14"/>
          <p:cNvGrpSpPr/>
          <p:nvPr/>
        </p:nvGrpSpPr>
        <p:grpSpPr>
          <a:xfrm>
            <a:off x="6870028" y="1978710"/>
            <a:ext cx="1535645" cy="461665"/>
            <a:chOff x="9690912" y="3419127"/>
            <a:chExt cx="1535645" cy="461665"/>
          </a:xfrm>
        </p:grpSpPr>
        <p:cxnSp>
          <p:nvCxnSpPr>
            <p:cNvPr id="177" name="直線單箭頭接點 109"/>
            <p:cNvCxnSpPr/>
            <p:nvPr/>
          </p:nvCxnSpPr>
          <p:spPr>
            <a:xfrm rot="16200000">
              <a:off x="9856090" y="3499582"/>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字方塊 94"/>
                <p:cNvSpPr txBox="1"/>
                <p:nvPr/>
              </p:nvSpPr>
              <p:spPr>
                <a:xfrm>
                  <a:off x="9833828" y="3419127"/>
                  <a:ext cx="1392729" cy="461665"/>
                </a:xfrm>
                <a:prstGeom prst="rect">
                  <a:avLst/>
                </a:prstGeom>
                <a:noFill/>
              </p:spPr>
              <p:txBody>
                <a:bodyPr wrap="square" rtlCol="0">
                  <a:spAutoFit/>
                </a:bodyPr>
                <a:lstStyle/>
                <a:p>
                  <a:pPr algn="ctr"/>
                  <a:r>
                    <a:rPr lang="en-US" altLang="zh-TW" sz="2400" dirty="0"/>
                    <a:t>For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smtClean="0">
                              <a:latin typeface="Cambria Math" panose="02040503050406030204" pitchFamily="18" charset="0"/>
                            </a:rPr>
                            <m:t>𝐶</m:t>
                          </m:r>
                        </m:e>
                        <m:sup>
                          <m:r>
                            <a:rPr lang="en-US" altLang="zh-TW" sz="2400" b="0" i="1" smtClean="0">
                              <a:latin typeface="Cambria Math" panose="02040503050406030204" pitchFamily="18" charset="0"/>
                            </a:rPr>
                            <m:t>2</m:t>
                          </m:r>
                        </m:sup>
                      </m:sSup>
                    </m:oMath>
                  </a14:m>
                  <a:r>
                    <a:rPr lang="en-US" altLang="zh-TW" sz="2400" dirty="0"/>
                    <a:t> </a:t>
                  </a:r>
                  <a:endParaRPr lang="zh-TW" altLang="en-US" sz="2400" dirty="0"/>
                </a:p>
              </p:txBody>
            </p:sp>
          </mc:Choice>
          <mc:Fallback xmlns="">
            <p:sp>
              <p:nvSpPr>
                <p:cNvPr id="178" name="文字方塊 94"/>
                <p:cNvSpPr txBox="1">
                  <a:spLocks noRot="1" noChangeAspect="1" noMove="1" noResize="1" noEditPoints="1" noAdjustHandles="1" noChangeArrowheads="1" noChangeShapeType="1" noTextEdit="1"/>
                </p:cNvSpPr>
                <p:nvPr/>
              </p:nvSpPr>
              <p:spPr>
                <a:xfrm>
                  <a:off x="9833828" y="3419127"/>
                  <a:ext cx="1392729" cy="461665"/>
                </a:xfrm>
                <a:prstGeom prst="rect">
                  <a:avLst/>
                </a:prstGeom>
                <a:blipFill rotWithShape="0">
                  <a:blip r:embed="rId9"/>
                  <a:stretch>
                    <a:fillRect t="-10667" b="-30667"/>
                  </a:stretch>
                </a:blipFill>
              </p:spPr>
              <p:txBody>
                <a:bodyPr/>
                <a:lstStyle/>
                <a:p>
                  <a:r>
                    <a:rPr lang="zh-TW" altLang="en-US">
                      <a:noFill/>
                    </a:rPr>
                    <a:t> </a:t>
                  </a:r>
                  <a:endParaRPr lang="zh-TW" altLang="en-US">
                    <a:noFill/>
                  </a:endParaRPr>
                </a:p>
              </p:txBody>
            </p:sp>
          </mc:Fallback>
        </mc:AlternateContent>
      </p:grpSp>
      <p:grpSp>
        <p:nvGrpSpPr>
          <p:cNvPr id="179" name="群組 16"/>
          <p:cNvGrpSpPr/>
          <p:nvPr/>
        </p:nvGrpSpPr>
        <p:grpSpPr>
          <a:xfrm>
            <a:off x="8390375" y="1505639"/>
            <a:ext cx="1519250" cy="461665"/>
            <a:chOff x="9735220" y="3934421"/>
            <a:chExt cx="1519250" cy="461665"/>
          </a:xfrm>
        </p:grpSpPr>
        <p:cxnSp>
          <p:nvCxnSpPr>
            <p:cNvPr id="180" name="直線單箭頭接點 110"/>
            <p:cNvCxnSpPr/>
            <p:nvPr/>
          </p:nvCxnSpPr>
          <p:spPr>
            <a:xfrm rot="16200000">
              <a:off x="9900398" y="4015726"/>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字方塊 96"/>
                <p:cNvSpPr txBox="1"/>
                <p:nvPr/>
              </p:nvSpPr>
              <p:spPr>
                <a:xfrm>
                  <a:off x="9861741" y="3934421"/>
                  <a:ext cx="1392729" cy="461665"/>
                </a:xfrm>
                <a:prstGeom prst="rect">
                  <a:avLst/>
                </a:prstGeom>
                <a:noFill/>
              </p:spPr>
              <p:txBody>
                <a:bodyPr wrap="square" rtlCol="0">
                  <a:spAutoFit/>
                </a:bodyPr>
                <a:lstStyle/>
                <a:p>
                  <a:pPr algn="ctr"/>
                  <a:r>
                    <a:rPr lang="en-US" altLang="zh-TW" sz="2400" dirty="0"/>
                    <a:t>For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smtClean="0">
                              <a:latin typeface="Cambria Math" panose="02040503050406030204" pitchFamily="18" charset="0"/>
                            </a:rPr>
                            <m:t>𝐶</m:t>
                          </m:r>
                        </m:e>
                        <m:sup>
                          <m:r>
                            <a:rPr lang="en-US" altLang="zh-TW" sz="2400" b="0" i="1" smtClean="0">
                              <a:latin typeface="Cambria Math" panose="02040503050406030204" pitchFamily="18" charset="0"/>
                            </a:rPr>
                            <m:t>3</m:t>
                          </m:r>
                        </m:sup>
                      </m:sSup>
                    </m:oMath>
                  </a14:m>
                  <a:r>
                    <a:rPr lang="en-US" altLang="zh-TW" sz="2400" dirty="0"/>
                    <a:t> </a:t>
                  </a:r>
                  <a:endParaRPr lang="zh-TW" altLang="en-US" sz="2400" dirty="0"/>
                </a:p>
              </p:txBody>
            </p:sp>
          </mc:Choice>
          <mc:Fallback xmlns="">
            <p:sp>
              <p:nvSpPr>
                <p:cNvPr id="181" name="文字方塊 96"/>
                <p:cNvSpPr txBox="1">
                  <a:spLocks noRot="1" noChangeAspect="1" noMove="1" noResize="1" noEditPoints="1" noAdjustHandles="1" noChangeArrowheads="1" noChangeShapeType="1" noTextEdit="1"/>
                </p:cNvSpPr>
                <p:nvPr/>
              </p:nvSpPr>
              <p:spPr>
                <a:xfrm>
                  <a:off x="9861741" y="3934421"/>
                  <a:ext cx="1392729" cy="461665"/>
                </a:xfrm>
                <a:prstGeom prst="rect">
                  <a:avLst/>
                </a:prstGeom>
                <a:blipFill rotWithShape="0">
                  <a:blip r:embed="rId10"/>
                  <a:stretch>
                    <a:fillRect t="-10526" b="-28947"/>
                  </a:stretch>
                </a:blipFill>
              </p:spPr>
              <p:txBody>
                <a:bodyPr/>
                <a:lstStyle/>
                <a:p>
                  <a:r>
                    <a:rPr lang="zh-TW" altLang="en-US">
                      <a:noFill/>
                    </a:rPr>
                    <a:t> </a:t>
                  </a:r>
                  <a:endParaRPr lang="zh-TW" altLang="en-US">
                    <a:noFill/>
                  </a:endParaRPr>
                </a:p>
              </p:txBody>
            </p:sp>
          </mc:Fallback>
        </mc:AlternateContent>
      </p:grpSp>
      <p:grpSp>
        <p:nvGrpSpPr>
          <p:cNvPr id="182" name="群組 15"/>
          <p:cNvGrpSpPr/>
          <p:nvPr/>
        </p:nvGrpSpPr>
        <p:grpSpPr>
          <a:xfrm>
            <a:off x="6886039" y="1501393"/>
            <a:ext cx="1512399" cy="461665"/>
            <a:chOff x="11487195" y="3448754"/>
            <a:chExt cx="1512399" cy="461665"/>
          </a:xfrm>
        </p:grpSpPr>
        <p:cxnSp>
          <p:nvCxnSpPr>
            <p:cNvPr id="183" name="直線單箭頭接點 92"/>
            <p:cNvCxnSpPr/>
            <p:nvPr/>
          </p:nvCxnSpPr>
          <p:spPr>
            <a:xfrm rot="16200000">
              <a:off x="11652373" y="3514409"/>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字方塊 97"/>
                <p:cNvSpPr txBox="1"/>
                <p:nvPr/>
              </p:nvSpPr>
              <p:spPr>
                <a:xfrm>
                  <a:off x="11606865" y="3448754"/>
                  <a:ext cx="1392729" cy="461665"/>
                </a:xfrm>
                <a:prstGeom prst="rect">
                  <a:avLst/>
                </a:prstGeom>
                <a:noFill/>
              </p:spPr>
              <p:txBody>
                <a:bodyPr wrap="square" rtlCol="0">
                  <a:spAutoFit/>
                </a:bodyPr>
                <a:lstStyle/>
                <a:p>
                  <a:pPr algn="ctr"/>
                  <a:r>
                    <a:rPr lang="en-US" altLang="zh-TW" sz="2400" dirty="0"/>
                    <a:t>For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smtClean="0">
                              <a:latin typeface="Cambria Math" panose="02040503050406030204" pitchFamily="18" charset="0"/>
                            </a:rPr>
                            <m:t>𝐶</m:t>
                          </m:r>
                        </m:e>
                        <m:sup>
                          <m:r>
                            <a:rPr lang="en-US" altLang="zh-TW" sz="2400" b="0" i="1" smtClean="0">
                              <a:latin typeface="Cambria Math" panose="02040503050406030204" pitchFamily="18" charset="0"/>
                            </a:rPr>
                            <m:t>4</m:t>
                          </m:r>
                        </m:sup>
                      </m:sSup>
                    </m:oMath>
                  </a14:m>
                  <a:r>
                    <a:rPr lang="en-US" altLang="zh-TW" sz="2400" dirty="0"/>
                    <a:t> </a:t>
                  </a:r>
                  <a:endParaRPr lang="zh-TW" altLang="en-US" sz="2400" dirty="0"/>
                </a:p>
              </p:txBody>
            </p:sp>
          </mc:Choice>
          <mc:Fallback xmlns="">
            <p:sp>
              <p:nvSpPr>
                <p:cNvPr id="184" name="文字方塊 97"/>
                <p:cNvSpPr txBox="1">
                  <a:spLocks noRot="1" noChangeAspect="1" noMove="1" noResize="1" noEditPoints="1" noAdjustHandles="1" noChangeArrowheads="1" noChangeShapeType="1" noTextEdit="1"/>
                </p:cNvSpPr>
                <p:nvPr/>
              </p:nvSpPr>
              <p:spPr>
                <a:xfrm>
                  <a:off x="11606865" y="3448754"/>
                  <a:ext cx="1392729" cy="461665"/>
                </a:xfrm>
                <a:prstGeom prst="rect">
                  <a:avLst/>
                </a:prstGeom>
                <a:blipFill rotWithShape="0">
                  <a:blip r:embed="rId11"/>
                  <a:stretch>
                    <a:fillRect t="-10667" b="-30667"/>
                  </a:stretch>
                </a:blipFill>
              </p:spPr>
              <p:txBody>
                <a:bodyPr/>
                <a:lstStyle/>
                <a:p>
                  <a:r>
                    <a:rPr lang="zh-TW" altLang="en-US">
                      <a:noFill/>
                    </a:rPr>
                    <a:t> </a:t>
                  </a:r>
                  <a:endParaRPr lang="zh-TW" altLang="en-US">
                    <a:noFill/>
                  </a:endParaRPr>
                </a:p>
              </p:txBody>
            </p:sp>
          </mc:Fallback>
        </mc:AlternateContent>
      </p:grpSp>
      <p:cxnSp>
        <p:nvCxnSpPr>
          <p:cNvPr id="185" name="直線單箭頭接點 98"/>
          <p:cNvCxnSpPr/>
          <p:nvPr/>
        </p:nvCxnSpPr>
        <p:spPr>
          <a:xfrm rot="5400000" flipH="1">
            <a:off x="2843004" y="4551488"/>
            <a:ext cx="0" cy="330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99"/>
          <p:cNvCxnSpPr/>
          <p:nvPr/>
        </p:nvCxnSpPr>
        <p:spPr>
          <a:xfrm>
            <a:off x="7448540" y="5553448"/>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02"/>
          <p:cNvCxnSpPr/>
          <p:nvPr/>
        </p:nvCxnSpPr>
        <p:spPr>
          <a:xfrm rot="5400000" flipH="1">
            <a:off x="4680972" y="4491067"/>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14"/>
          <p:cNvCxnSpPr/>
          <p:nvPr/>
        </p:nvCxnSpPr>
        <p:spPr>
          <a:xfrm rot="5400000" flipH="1">
            <a:off x="2843004" y="4378909"/>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15"/>
          <p:cNvCxnSpPr/>
          <p:nvPr/>
        </p:nvCxnSpPr>
        <p:spPr>
          <a:xfrm>
            <a:off x="3292380" y="5553448"/>
            <a:ext cx="0" cy="33035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16"/>
          <p:cNvCxnSpPr/>
          <p:nvPr/>
        </p:nvCxnSpPr>
        <p:spPr>
          <a:xfrm rot="10800000" flipV="1">
            <a:off x="9277538" y="4369591"/>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17"/>
          <p:cNvCxnSpPr/>
          <p:nvPr/>
        </p:nvCxnSpPr>
        <p:spPr>
          <a:xfrm rot="10800000" flipV="1">
            <a:off x="7260153" y="5553448"/>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18"/>
          <p:cNvCxnSpPr/>
          <p:nvPr/>
        </p:nvCxnSpPr>
        <p:spPr>
          <a:xfrm rot="10800000" flipV="1">
            <a:off x="9277537" y="5573137"/>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19"/>
          <p:cNvCxnSpPr/>
          <p:nvPr/>
        </p:nvCxnSpPr>
        <p:spPr>
          <a:xfrm rot="10800000" flipV="1">
            <a:off x="5218499" y="5593962"/>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20"/>
          <p:cNvCxnSpPr/>
          <p:nvPr/>
        </p:nvCxnSpPr>
        <p:spPr>
          <a:xfrm rot="10800000" flipV="1">
            <a:off x="3103993" y="5571372"/>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21"/>
          <p:cNvCxnSpPr/>
          <p:nvPr/>
        </p:nvCxnSpPr>
        <p:spPr>
          <a:xfrm rot="16200000" flipV="1">
            <a:off x="8577361" y="4621543"/>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22"/>
          <p:cNvCxnSpPr/>
          <p:nvPr/>
        </p:nvCxnSpPr>
        <p:spPr>
          <a:xfrm rot="16200000" flipV="1">
            <a:off x="6638959" y="4479066"/>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23"/>
          <p:cNvCxnSpPr/>
          <p:nvPr/>
        </p:nvCxnSpPr>
        <p:spPr>
          <a:xfrm rot="16200000" flipV="1">
            <a:off x="4687305" y="4326047"/>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124"/>
          <p:cNvCxnSpPr/>
          <p:nvPr/>
        </p:nvCxnSpPr>
        <p:spPr>
          <a:xfrm rot="16200000" flipV="1">
            <a:off x="2850178" y="4202223"/>
            <a:ext cx="0" cy="33035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9" name="文字方塊 125"/>
          <p:cNvSpPr txBox="1">
            <a:spLocks noRot="1" noChangeAspect="1" noMove="1" noResize="1" noEditPoints="1" noAdjustHandles="1" noChangeArrowheads="1" noChangeShapeType="1" noTextEdit="1"/>
          </p:cNvSpPr>
          <p:nvPr/>
        </p:nvSpPr>
        <p:spPr>
          <a:xfrm>
            <a:off x="3945032" y="3166506"/>
            <a:ext cx="546285" cy="461665"/>
          </a:xfrm>
          <a:prstGeom prst="rect">
            <a:avLst/>
          </a:prstGeom>
          <a:blipFill rotWithShape="0">
            <a:blip r:embed="rId12"/>
            <a:stretch>
              <a:fillRect l="-1124"/>
            </a:stretch>
          </a:blipFill>
        </p:spPr>
        <p:txBody>
          <a:bodyPr/>
          <a:lstStyle/>
          <a:p>
            <a:r>
              <a:rPr lang="zh-TW" altLang="en-US">
                <a:noFill/>
              </a:rPr>
              <a:t> </a:t>
            </a:r>
          </a:p>
        </p:txBody>
      </p:sp>
      <p:sp>
        <p:nvSpPr>
          <p:cNvPr id="200" name="文字方塊 126"/>
          <p:cNvSpPr txBox="1">
            <a:spLocks noRot="1" noChangeAspect="1" noMove="1" noResize="1" noEditPoints="1" noAdjustHandles="1" noChangeArrowheads="1" noChangeShapeType="1" noTextEdit="1"/>
          </p:cNvSpPr>
          <p:nvPr/>
        </p:nvSpPr>
        <p:spPr>
          <a:xfrm>
            <a:off x="5846245" y="3192917"/>
            <a:ext cx="546285" cy="461665"/>
          </a:xfrm>
          <a:prstGeom prst="rect">
            <a:avLst/>
          </a:prstGeom>
          <a:blipFill rotWithShape="0">
            <a:blip r:embed="rId13"/>
            <a:stretch>
              <a:fillRect l="-2247"/>
            </a:stretch>
          </a:blipFill>
        </p:spPr>
        <p:txBody>
          <a:bodyPr/>
          <a:lstStyle/>
          <a:p>
            <a:r>
              <a:rPr lang="zh-TW" altLang="en-US">
                <a:noFill/>
              </a:rPr>
              <a:t> </a:t>
            </a:r>
          </a:p>
        </p:txBody>
      </p:sp>
      <p:sp>
        <p:nvSpPr>
          <p:cNvPr id="201" name="文字方塊 127"/>
          <p:cNvSpPr txBox="1">
            <a:spLocks noRot="1" noChangeAspect="1" noMove="1" noResize="1" noEditPoints="1" noAdjustHandles="1" noChangeArrowheads="1" noChangeShapeType="1" noTextEdit="1"/>
          </p:cNvSpPr>
          <p:nvPr/>
        </p:nvSpPr>
        <p:spPr>
          <a:xfrm>
            <a:off x="7774344" y="3181532"/>
            <a:ext cx="546285" cy="461665"/>
          </a:xfrm>
          <a:prstGeom prst="rect">
            <a:avLst/>
          </a:prstGeom>
          <a:blipFill rotWithShape="0">
            <a:blip r:embed="rId14"/>
            <a:stretch>
              <a:fillRect l="-2247"/>
            </a:stretch>
          </a:blipFill>
        </p:spPr>
        <p:txBody>
          <a:bodyPr/>
          <a:lstStyle/>
          <a:p>
            <a:r>
              <a:rPr lang="zh-TW" altLang="en-US">
                <a:noFill/>
              </a:rPr>
              <a:t> </a:t>
            </a:r>
          </a:p>
        </p:txBody>
      </p:sp>
      <p:sp>
        <p:nvSpPr>
          <p:cNvPr id="202" name="文字方塊 128"/>
          <p:cNvSpPr txBox="1">
            <a:spLocks noRot="1" noChangeAspect="1" noMove="1" noResize="1" noEditPoints="1" noAdjustHandles="1" noChangeArrowheads="1" noChangeShapeType="1" noTextEdit="1"/>
          </p:cNvSpPr>
          <p:nvPr/>
        </p:nvSpPr>
        <p:spPr>
          <a:xfrm>
            <a:off x="9598128" y="3166506"/>
            <a:ext cx="546285" cy="461665"/>
          </a:xfrm>
          <a:prstGeom prst="rect">
            <a:avLst/>
          </a:prstGeom>
          <a:blipFill rotWithShape="0">
            <a:blip r:embed="rId15"/>
            <a:stretch>
              <a:fillRect l="-1111"/>
            </a:stretch>
          </a:blipFill>
        </p:spPr>
        <p:txBody>
          <a:bodyPr/>
          <a:lstStyle/>
          <a:p>
            <a:r>
              <a:rPr lang="zh-TW" altLang="en-US">
                <a:noFill/>
              </a:rPr>
              <a:t> </a:t>
            </a:r>
          </a:p>
        </p:txBody>
      </p:sp>
      <p:sp>
        <p:nvSpPr>
          <p:cNvPr id="203" name="矩形 202"/>
          <p:cNvSpPr/>
          <p:nvPr/>
        </p:nvSpPr>
        <p:spPr>
          <a:xfrm>
            <a:off x="4857750" y="642620"/>
            <a:ext cx="1615440" cy="7797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Forward </a:t>
            </a:r>
          </a:p>
          <a:p>
            <a:pPr algn="ctr"/>
            <a:r>
              <a:rPr lang="en-US" altLang="zh-TW" sz="2400" dirty="0"/>
              <a:t>Pass:</a:t>
            </a:r>
            <a:endParaRPr lang="zh-TW" altLang="en-US" sz="2400" dirty="0"/>
          </a:p>
        </p:txBody>
      </p:sp>
      <p:sp>
        <p:nvSpPr>
          <p:cNvPr id="204" name="矩形 203"/>
          <p:cNvSpPr/>
          <p:nvPr/>
        </p:nvSpPr>
        <p:spPr>
          <a:xfrm>
            <a:off x="6606998" y="820974"/>
            <a:ext cx="3940726" cy="461665"/>
          </a:xfrm>
          <a:prstGeom prst="rect">
            <a:avLst/>
          </a:prstGeom>
        </p:spPr>
        <p:txBody>
          <a:bodyPr wrap="square">
            <a:spAutoFit/>
          </a:bodyPr>
          <a:lstStyle/>
          <a:p>
            <a:r>
              <a:rPr lang="en-US" altLang="zh-TW" sz="2400" dirty="0"/>
              <a:t>Compute a</a:t>
            </a:r>
            <a:r>
              <a:rPr lang="en-US" altLang="zh-TW" sz="2400" baseline="30000" dirty="0"/>
              <a:t>1</a:t>
            </a:r>
            <a:r>
              <a:rPr lang="en-US" altLang="zh-TW" sz="2400" dirty="0"/>
              <a:t>, a</a:t>
            </a:r>
            <a:r>
              <a:rPr lang="en-US" altLang="zh-TW" sz="2400" baseline="30000" dirty="0"/>
              <a:t>2</a:t>
            </a:r>
            <a:r>
              <a:rPr lang="en-US" altLang="zh-TW" sz="2400" dirty="0"/>
              <a:t>, a</a:t>
            </a:r>
            <a:r>
              <a:rPr lang="en-US" altLang="zh-TW" sz="2400" baseline="30000" dirty="0"/>
              <a:t>3</a:t>
            </a:r>
            <a:r>
              <a:rPr lang="en-US" altLang="zh-TW" sz="2400" dirty="0"/>
              <a:t>, a</a:t>
            </a:r>
            <a:r>
              <a:rPr lang="en-US" altLang="zh-TW" sz="2400" baseline="30000" dirty="0"/>
              <a:t>4</a:t>
            </a:r>
            <a:r>
              <a:rPr lang="en-US" altLang="zh-TW" sz="2400" dirty="0"/>
              <a:t> ……</a:t>
            </a:r>
            <a:endParaRPr lang="zh-TW" altLang="en-US" sz="2400" dirty="0"/>
          </a:p>
        </p:txBody>
      </p:sp>
      <p:sp>
        <p:nvSpPr>
          <p:cNvPr id="205" name="文字方塊 105"/>
          <p:cNvSpPr txBox="1"/>
          <p:nvPr/>
        </p:nvSpPr>
        <p:spPr>
          <a:xfrm>
            <a:off x="3636806" y="4877319"/>
            <a:ext cx="508076"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206" name="文字方塊 107"/>
          <p:cNvSpPr txBox="1"/>
          <p:nvPr/>
        </p:nvSpPr>
        <p:spPr>
          <a:xfrm>
            <a:off x="5566809" y="4861175"/>
            <a:ext cx="508076"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sp>
        <p:nvSpPr>
          <p:cNvPr id="207" name="文字方塊 112"/>
          <p:cNvSpPr txBox="1"/>
          <p:nvPr/>
        </p:nvSpPr>
        <p:spPr>
          <a:xfrm>
            <a:off x="7472116" y="4856745"/>
            <a:ext cx="508076" cy="461665"/>
          </a:xfrm>
          <a:prstGeom prst="rect">
            <a:avLst/>
          </a:prstGeom>
          <a:noFill/>
        </p:spPr>
        <p:txBody>
          <a:bodyPr wrap="square" rtlCol="0">
            <a:spAutoFit/>
          </a:bodyPr>
          <a:lstStyle/>
          <a:p>
            <a:pPr algn="ctr"/>
            <a:r>
              <a:rPr lang="en-US" altLang="zh-TW" sz="2400" dirty="0"/>
              <a:t>a</a:t>
            </a:r>
            <a:r>
              <a:rPr lang="en-US" altLang="zh-TW" sz="2400" baseline="30000" dirty="0"/>
              <a:t>3</a:t>
            </a:r>
            <a:endParaRPr lang="zh-TW" altLang="en-US" sz="2400" baseline="30000" dirty="0"/>
          </a:p>
        </p:txBody>
      </p:sp>
      <p:sp>
        <p:nvSpPr>
          <p:cNvPr id="208" name="文字方塊 113"/>
          <p:cNvSpPr txBox="1"/>
          <p:nvPr/>
        </p:nvSpPr>
        <p:spPr>
          <a:xfrm>
            <a:off x="9352186" y="4821549"/>
            <a:ext cx="508076" cy="461665"/>
          </a:xfrm>
          <a:prstGeom prst="rect">
            <a:avLst/>
          </a:prstGeom>
          <a:noFill/>
        </p:spPr>
        <p:txBody>
          <a:bodyPr wrap="square" rtlCol="0">
            <a:spAutoFit/>
          </a:bodyPr>
          <a:lstStyle/>
          <a:p>
            <a:pPr algn="ctr"/>
            <a:r>
              <a:rPr lang="en-US" altLang="zh-TW" sz="2400" dirty="0"/>
              <a:t>a</a:t>
            </a:r>
            <a:r>
              <a:rPr lang="en-US" altLang="zh-TW" sz="2400" baseline="30000" dirty="0"/>
              <a:t>4</a:t>
            </a:r>
            <a:endParaRPr lang="zh-TW" altLang="en-US" sz="2400" baseline="30000" dirty="0"/>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9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9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8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8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9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8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1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p:bldP spid="62" grpId="0" bldLvl="0" animBg="1"/>
      <p:bldP spid="63" grpId="0" bldLvl="0" animBg="1"/>
      <p:bldP spid="64" grpId="0" bldLvl="0" animBg="1"/>
      <p:bldP spid="65" grpId="0" bldLvl="0" animBg="1"/>
      <p:bldP spid="66" grpId="0" bldLvl="0" animBg="1"/>
      <p:bldP spid="163" grpId="0" bldLvl="0" animBg="1"/>
      <p:bldP spid="164" grpId="0" bldLvl="0" animBg="1"/>
      <p:bldP spid="175" grpId="0" bldLvl="0" animBg="1"/>
      <p:bldP spid="199" grpId="0" bldLvl="0" animBg="1"/>
      <p:bldP spid="200" grpId="0" bldLvl="0" animBg="1"/>
      <p:bldP spid="201" grpId="0" bldLvl="0" animBg="1"/>
      <p:bldP spid="202" grpId="0" bldLvl="0" animBg="1"/>
      <p:bldP spid="203" grpId="0" bldLvl="0" animBg="1"/>
      <p:bldP spid="204" grpId="0"/>
      <p:bldP spid="205" grpId="0"/>
      <p:bldP spid="206" grpId="0"/>
      <p:bldP spid="207" grpId="0"/>
      <p:bldP spid="2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94987">
            <a:off x="1638923" y="1359182"/>
            <a:ext cx="3295573" cy="4139634"/>
          </a:xfrm>
          <a:prstGeom prst="rect">
            <a:avLst/>
          </a:prstGeom>
        </p:spPr>
      </p:pic>
      <p:sp>
        <p:nvSpPr>
          <p:cNvPr id="19" name="图文框 18"/>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PA_MH_Others_1"/>
          <p:cNvSpPr txBox="1"/>
          <p:nvPr>
            <p:custDataLst>
              <p:tags r:id="rId1"/>
            </p:custDataLst>
          </p:nvPr>
        </p:nvSpPr>
        <p:spPr>
          <a:xfrm>
            <a:off x="2761758" y="2109885"/>
            <a:ext cx="1435100" cy="2755900"/>
          </a:xfrm>
          <a:prstGeom prst="rect">
            <a:avLst/>
          </a:prstGeom>
          <a:noFill/>
        </p:spPr>
        <p:txBody>
          <a:bodyPr wrap="square" lIns="0" tIns="0" rIns="0" bIns="0" rtlCol="0" anchor="ctr" anchorCtr="0">
            <a:no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目</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录</a:t>
            </a:r>
          </a:p>
        </p:txBody>
      </p:sp>
      <p:sp>
        <p:nvSpPr>
          <p:cNvPr id="22" name="PA_MH_Others_2"/>
          <p:cNvSpPr txBox="1"/>
          <p:nvPr>
            <p:custDataLst>
              <p:tags r:id="rId2"/>
            </p:custDataLst>
          </p:nvPr>
        </p:nvSpPr>
        <p:spPr>
          <a:xfrm rot="5400000">
            <a:off x="980353" y="3311968"/>
            <a:ext cx="3693432" cy="523220"/>
          </a:xfrm>
          <a:prstGeom prst="rect">
            <a:avLst/>
          </a:prstGeom>
          <a:noFill/>
        </p:spPr>
        <p:txBody>
          <a:bodyPr wrap="square">
            <a:spAutoFit/>
          </a:bodyPr>
          <a:lstStyle/>
          <a:p>
            <a:pPr algn="ctr">
              <a:defRPr/>
            </a:pPr>
            <a:r>
              <a:rPr lang="en-US" altLang="zh-CN"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CONTENTS</a:t>
            </a:r>
            <a:endParaRPr lang="zh-CN" altLang="en-US"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45" name="矩形 44"/>
          <p:cNvSpPr/>
          <p:nvPr/>
        </p:nvSpPr>
        <p:spPr>
          <a:xfrm>
            <a:off x="6516370" y="1081405"/>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
        <p:nvSpPr>
          <p:cNvPr id="48" name="矩形 47"/>
          <p:cNvSpPr/>
          <p:nvPr/>
        </p:nvSpPr>
        <p:spPr>
          <a:xfrm>
            <a:off x="6516370" y="2294890"/>
            <a:ext cx="2217420" cy="681990"/>
          </a:xfrm>
          <a:prstGeom prst="rect">
            <a:avLst/>
          </a:prstGeom>
        </p:spPr>
        <p:txBody>
          <a:bodyPr wrap="square">
            <a:spAutoFit/>
            <a:scene3d>
              <a:camera prst="orthographicFront"/>
              <a:lightRig rig="threePt" dir="t"/>
            </a:scene3d>
            <a:sp3d contourW="12700"/>
          </a:bodyPr>
          <a:lstStyle/>
          <a:p>
            <a:pPr lvl="0">
              <a:lnSpc>
                <a:spcPct val="120000"/>
              </a:lnSpc>
              <a:defRPr/>
            </a:pPr>
            <a:r>
              <a:rPr lang="en-US" altLang="zh-CN" sz="3200" b="1" kern="0" dirty="0">
                <a:solidFill>
                  <a:schemeClr val="tx1">
                    <a:lumMod val="85000"/>
                    <a:lumOff val="15000"/>
                  </a:schemeClr>
                </a:solidFill>
                <a:latin typeface="+mn-ea"/>
                <a:sym typeface="FZHei-B01S" panose="02010601030101010101" pitchFamily="2" charset="-122"/>
              </a:rPr>
              <a:t>LSTM</a:t>
            </a:r>
          </a:p>
        </p:txBody>
      </p:sp>
      <p:sp>
        <p:nvSpPr>
          <p:cNvPr id="51" name="矩形 50"/>
          <p:cNvSpPr/>
          <p:nvPr/>
        </p:nvSpPr>
        <p:spPr>
          <a:xfrm>
            <a:off x="6516370" y="3512820"/>
            <a:ext cx="2217420" cy="681990"/>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a:solidFill>
                  <a:schemeClr val="tx1">
                    <a:lumMod val="85000"/>
                    <a:lumOff val="15000"/>
                  </a:schemeClr>
                </a:solidFill>
                <a:latin typeface="+mn-ea"/>
                <a:sym typeface="FZHei-B01S" panose="02010601030101010101" pitchFamily="2" charset="-122"/>
              </a:rPr>
              <a:t>应用</a:t>
            </a:r>
          </a:p>
        </p:txBody>
      </p:sp>
      <p:sp>
        <p:nvSpPr>
          <p:cNvPr id="54" name="矩形 53"/>
          <p:cNvSpPr/>
          <p:nvPr/>
        </p:nvSpPr>
        <p:spPr>
          <a:xfrm>
            <a:off x="6516370" y="4742180"/>
            <a:ext cx="2217420" cy="681990"/>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a:solidFill>
                  <a:schemeClr val="tx1">
                    <a:lumMod val="85000"/>
                    <a:lumOff val="15000"/>
                  </a:schemeClr>
                </a:solidFill>
                <a:latin typeface="+mn-ea"/>
                <a:sym typeface="FZHei-B01S" panose="02010601030101010101" pitchFamily="2" charset="-122"/>
              </a:rPr>
              <a:t>论文</a:t>
            </a:r>
          </a:p>
        </p:txBody>
      </p:sp>
      <p:grpSp>
        <p:nvGrpSpPr>
          <p:cNvPr id="2" name="组合 1"/>
          <p:cNvGrpSpPr/>
          <p:nvPr/>
        </p:nvGrpSpPr>
        <p:grpSpPr>
          <a:xfrm>
            <a:off x="5792973" y="1167064"/>
            <a:ext cx="601432" cy="595509"/>
            <a:chOff x="5792973" y="1167064"/>
            <a:chExt cx="601432" cy="595509"/>
          </a:xfrm>
        </p:grpSpPr>
        <p:sp>
          <p:nvSpPr>
            <p:cNvPr id="56" name="椭圆 55"/>
            <p:cNvSpPr/>
            <p:nvPr/>
          </p:nvSpPr>
          <p:spPr>
            <a:xfrm>
              <a:off x="5792973" y="1167064"/>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7" name="文本框 56"/>
            <p:cNvSpPr txBox="1"/>
            <p:nvPr/>
          </p:nvSpPr>
          <p:spPr>
            <a:xfrm>
              <a:off x="5824588" y="1237563"/>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grpSp>
        <p:nvGrpSpPr>
          <p:cNvPr id="3" name="组合 2"/>
          <p:cNvGrpSpPr/>
          <p:nvPr/>
        </p:nvGrpSpPr>
        <p:grpSpPr>
          <a:xfrm>
            <a:off x="5823617" y="2370732"/>
            <a:ext cx="601432" cy="595509"/>
            <a:chOff x="5823617" y="2370732"/>
            <a:chExt cx="601432" cy="595509"/>
          </a:xfrm>
        </p:grpSpPr>
        <p:sp>
          <p:nvSpPr>
            <p:cNvPr id="58" name="椭圆 57"/>
            <p:cNvSpPr/>
            <p:nvPr/>
          </p:nvSpPr>
          <p:spPr>
            <a:xfrm>
              <a:off x="5823617" y="2370732"/>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9" name="文本框 58"/>
            <p:cNvSpPr txBox="1"/>
            <p:nvPr/>
          </p:nvSpPr>
          <p:spPr>
            <a:xfrm>
              <a:off x="5855232" y="2441231"/>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grpSp>
        <p:nvGrpSpPr>
          <p:cNvPr id="4" name="组合 3"/>
          <p:cNvGrpSpPr/>
          <p:nvPr/>
        </p:nvGrpSpPr>
        <p:grpSpPr>
          <a:xfrm>
            <a:off x="5823617" y="3592169"/>
            <a:ext cx="601432" cy="595509"/>
            <a:chOff x="5823617" y="3592169"/>
            <a:chExt cx="601432" cy="595509"/>
          </a:xfrm>
        </p:grpSpPr>
        <p:sp>
          <p:nvSpPr>
            <p:cNvPr id="60" name="椭圆 59"/>
            <p:cNvSpPr/>
            <p:nvPr/>
          </p:nvSpPr>
          <p:spPr>
            <a:xfrm>
              <a:off x="5823617" y="3592169"/>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1" name="文本框 60"/>
            <p:cNvSpPr txBox="1"/>
            <p:nvPr/>
          </p:nvSpPr>
          <p:spPr>
            <a:xfrm>
              <a:off x="5855232" y="36626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pSp>
      <p:grpSp>
        <p:nvGrpSpPr>
          <p:cNvPr id="5" name="组合 4"/>
          <p:cNvGrpSpPr/>
          <p:nvPr/>
        </p:nvGrpSpPr>
        <p:grpSpPr>
          <a:xfrm>
            <a:off x="5792973" y="4829369"/>
            <a:ext cx="601432" cy="595509"/>
            <a:chOff x="5792973" y="4829369"/>
            <a:chExt cx="601432" cy="595509"/>
          </a:xfrm>
        </p:grpSpPr>
        <p:sp>
          <p:nvSpPr>
            <p:cNvPr id="62" name="椭圆 61"/>
            <p:cNvSpPr/>
            <p:nvPr/>
          </p:nvSpPr>
          <p:spPr>
            <a:xfrm>
              <a:off x="5792973" y="4829369"/>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3" name="文本框 62"/>
            <p:cNvSpPr txBox="1"/>
            <p:nvPr/>
          </p:nvSpPr>
          <p:spPr>
            <a:xfrm>
              <a:off x="5824588" y="48998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78142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BPTT</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nvGrpSpPr>
          <p:cNvPr id="10" name="组合 9"/>
          <p:cNvGrpSpPr/>
          <p:nvPr/>
        </p:nvGrpSpPr>
        <p:grpSpPr>
          <a:xfrm>
            <a:off x="2010410" y="1265555"/>
            <a:ext cx="7981950" cy="3543300"/>
            <a:chOff x="3315" y="1994"/>
            <a:chExt cx="12570" cy="5580"/>
          </a:xfrm>
        </p:grpSpPr>
        <p:pic>
          <p:nvPicPr>
            <p:cNvPr id="5" name="图片 4"/>
            <p:cNvPicPr>
              <a:picLocks noChangeAspect="1"/>
            </p:cNvPicPr>
            <p:nvPr/>
          </p:nvPicPr>
          <p:blipFill>
            <a:blip r:embed="rId4">
              <a:lum contrast="12000"/>
            </a:blip>
            <a:stretch>
              <a:fillRect/>
            </a:stretch>
          </p:blipFill>
          <p:spPr>
            <a:xfrm>
              <a:off x="3315" y="1994"/>
              <a:ext cx="12570" cy="5580"/>
            </a:xfrm>
            <a:prstGeom prst="rect">
              <a:avLst/>
            </a:prstGeom>
          </p:spPr>
        </p:pic>
        <p:pic>
          <p:nvPicPr>
            <p:cNvPr id="7" name="图片 6"/>
            <p:cNvPicPr>
              <a:picLocks noChangeAspect="1"/>
            </p:cNvPicPr>
            <p:nvPr/>
          </p:nvPicPr>
          <p:blipFill>
            <a:blip r:embed="rId5"/>
            <a:stretch>
              <a:fillRect/>
            </a:stretch>
          </p:blipFill>
          <p:spPr>
            <a:xfrm>
              <a:off x="9225" y="6171"/>
              <a:ext cx="2640" cy="1050"/>
            </a:xfrm>
            <a:prstGeom prst="rect">
              <a:avLst/>
            </a:prstGeom>
          </p:spPr>
        </p:pic>
      </p:grpSp>
      <p:pic>
        <p:nvPicPr>
          <p:cNvPr id="11" name="图片 10"/>
          <p:cNvPicPr>
            <a:picLocks noChangeAspect="1"/>
          </p:cNvPicPr>
          <p:nvPr/>
        </p:nvPicPr>
        <p:blipFill>
          <a:blip r:embed="rId6">
            <a:lum contrast="12000"/>
          </a:blip>
          <a:stretch>
            <a:fillRect/>
          </a:stretch>
        </p:blipFill>
        <p:spPr>
          <a:xfrm>
            <a:off x="2010410" y="4808855"/>
            <a:ext cx="4905375" cy="1409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02</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7659370" y="2712720"/>
            <a:ext cx="2921000" cy="119888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LSTM</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639127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Long Short-term Memory (LSTM)</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nvGrpSpPr>
          <p:cNvPr id="48" name="组合 47"/>
          <p:cNvGrpSpPr/>
          <p:nvPr/>
        </p:nvGrpSpPr>
        <p:grpSpPr>
          <a:xfrm>
            <a:off x="1168400" y="2147570"/>
            <a:ext cx="3270250" cy="2738755"/>
            <a:chOff x="2877" y="3057"/>
            <a:chExt cx="5150" cy="4313"/>
          </a:xfrm>
        </p:grpSpPr>
        <p:pic>
          <p:nvPicPr>
            <p:cNvPr id="45" name="图片 44"/>
            <p:cNvPicPr>
              <a:picLocks noChangeAspect="1"/>
            </p:cNvPicPr>
            <p:nvPr/>
          </p:nvPicPr>
          <p:blipFill>
            <a:blip r:embed="rId4"/>
            <a:stretch>
              <a:fillRect/>
            </a:stretch>
          </p:blipFill>
          <p:spPr>
            <a:xfrm>
              <a:off x="2877" y="3057"/>
              <a:ext cx="5151" cy="4070"/>
            </a:xfrm>
            <a:prstGeom prst="rect">
              <a:avLst/>
            </a:prstGeom>
          </p:spPr>
        </p:pic>
        <p:pic>
          <p:nvPicPr>
            <p:cNvPr id="47" name="图片 46"/>
            <p:cNvPicPr>
              <a:picLocks noChangeAspect="1"/>
            </p:cNvPicPr>
            <p:nvPr/>
          </p:nvPicPr>
          <p:blipFill>
            <a:blip r:embed="rId5"/>
            <a:stretch>
              <a:fillRect/>
            </a:stretch>
          </p:blipFill>
          <p:spPr>
            <a:xfrm>
              <a:off x="3153" y="6590"/>
              <a:ext cx="2040" cy="780"/>
            </a:xfrm>
            <a:prstGeom prst="rect">
              <a:avLst/>
            </a:prstGeom>
          </p:spPr>
        </p:pic>
        <p:pic>
          <p:nvPicPr>
            <p:cNvPr id="46" name="图片 45"/>
            <p:cNvPicPr>
              <a:picLocks noChangeAspect="1"/>
            </p:cNvPicPr>
            <p:nvPr/>
          </p:nvPicPr>
          <p:blipFill>
            <a:blip r:embed="rId6"/>
            <a:srcRect l="50461"/>
            <a:stretch>
              <a:fillRect/>
            </a:stretch>
          </p:blipFill>
          <p:spPr>
            <a:xfrm>
              <a:off x="3599" y="6474"/>
              <a:ext cx="914" cy="705"/>
            </a:xfrm>
            <a:prstGeom prst="rect">
              <a:avLst/>
            </a:prstGeom>
          </p:spPr>
        </p:pic>
      </p:grpSp>
      <p:pic>
        <p:nvPicPr>
          <p:cNvPr id="5" name="图片 4"/>
          <p:cNvPicPr>
            <a:picLocks noChangeAspect="1"/>
          </p:cNvPicPr>
          <p:nvPr/>
        </p:nvPicPr>
        <p:blipFill>
          <a:blip r:embed="rId7"/>
          <a:stretch>
            <a:fillRect/>
          </a:stretch>
        </p:blipFill>
        <p:spPr>
          <a:xfrm>
            <a:off x="5219700" y="2216785"/>
            <a:ext cx="5426075" cy="2446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639127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Long Short-term Memory (LSTM)</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25" name="流程圖: 磁碟 24"/>
          <p:cNvSpPr/>
          <p:nvPr/>
        </p:nvSpPr>
        <p:spPr>
          <a:xfrm>
            <a:off x="4478288" y="3260307"/>
            <a:ext cx="1725840" cy="1156313"/>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Memory</a:t>
            </a:r>
          </a:p>
          <a:p>
            <a:pPr algn="ctr"/>
            <a:r>
              <a:rPr lang="en-US" altLang="zh-TW" sz="2400" dirty="0"/>
              <a:t>Cell</a:t>
            </a:r>
            <a:endParaRPr lang="zh-TW" altLang="en-US" sz="2400" dirty="0"/>
          </a:p>
        </p:txBody>
      </p:sp>
      <p:sp>
        <p:nvSpPr>
          <p:cNvPr id="5" name="矩形 4"/>
          <p:cNvSpPr/>
          <p:nvPr/>
        </p:nvSpPr>
        <p:spPr>
          <a:xfrm>
            <a:off x="4020542" y="5127669"/>
            <a:ext cx="2656936" cy="5693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Input Gate</a:t>
            </a:r>
            <a:endParaRPr lang="zh-TW" altLang="en-US" sz="2400" dirty="0"/>
          </a:p>
        </p:txBody>
      </p:sp>
      <p:sp>
        <p:nvSpPr>
          <p:cNvPr id="7" name="矩形 6"/>
          <p:cNvSpPr/>
          <p:nvPr/>
        </p:nvSpPr>
        <p:spPr>
          <a:xfrm>
            <a:off x="4020542" y="2176037"/>
            <a:ext cx="2656936" cy="5693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Output Gate</a:t>
            </a:r>
            <a:endParaRPr lang="zh-TW" altLang="en-US" sz="2400" dirty="0"/>
          </a:p>
        </p:txBody>
      </p:sp>
      <p:sp>
        <p:nvSpPr>
          <p:cNvPr id="10" name="文字方塊 6"/>
          <p:cNvSpPr txBox="1"/>
          <p:nvPr/>
        </p:nvSpPr>
        <p:spPr>
          <a:xfrm>
            <a:off x="1657042" y="4996841"/>
            <a:ext cx="2087593" cy="830997"/>
          </a:xfrm>
          <a:prstGeom prst="rect">
            <a:avLst/>
          </a:prstGeom>
          <a:noFill/>
        </p:spPr>
        <p:txBody>
          <a:bodyPr wrap="square" rtlCol="0">
            <a:spAutoFit/>
          </a:bodyPr>
          <a:lstStyle/>
          <a:p>
            <a:r>
              <a:rPr lang="en-US" altLang="zh-TW" sz="2400" dirty="0"/>
              <a:t>Signal control the input gate</a:t>
            </a:r>
            <a:endParaRPr lang="zh-TW" altLang="en-US" sz="2400" dirty="0"/>
          </a:p>
        </p:txBody>
      </p:sp>
      <p:sp>
        <p:nvSpPr>
          <p:cNvPr id="11" name="文字方塊 9"/>
          <p:cNvSpPr txBox="1"/>
          <p:nvPr/>
        </p:nvSpPr>
        <p:spPr>
          <a:xfrm>
            <a:off x="1657043" y="2045209"/>
            <a:ext cx="2255224" cy="830997"/>
          </a:xfrm>
          <a:prstGeom prst="rect">
            <a:avLst/>
          </a:prstGeom>
          <a:noFill/>
        </p:spPr>
        <p:txBody>
          <a:bodyPr wrap="square" rtlCol="0">
            <a:spAutoFit/>
          </a:bodyPr>
          <a:lstStyle/>
          <a:p>
            <a:r>
              <a:rPr lang="en-US" altLang="zh-TW" sz="2400" dirty="0"/>
              <a:t>Signal control the output gate</a:t>
            </a:r>
            <a:endParaRPr lang="zh-TW" altLang="en-US" sz="2400" dirty="0"/>
          </a:p>
        </p:txBody>
      </p:sp>
      <p:sp>
        <p:nvSpPr>
          <p:cNvPr id="12" name="矩形 11"/>
          <p:cNvSpPr/>
          <p:nvPr/>
        </p:nvSpPr>
        <p:spPr>
          <a:xfrm>
            <a:off x="6841508" y="3431793"/>
            <a:ext cx="1323953" cy="8398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Forget Gate</a:t>
            </a:r>
            <a:endParaRPr lang="zh-TW" altLang="en-US" sz="2400" dirty="0"/>
          </a:p>
        </p:txBody>
      </p:sp>
      <p:sp>
        <p:nvSpPr>
          <p:cNvPr id="13" name="文字方塊 11"/>
          <p:cNvSpPr txBox="1"/>
          <p:nvPr/>
        </p:nvSpPr>
        <p:spPr>
          <a:xfrm>
            <a:off x="8635365" y="3435985"/>
            <a:ext cx="2349500" cy="829945"/>
          </a:xfrm>
          <a:prstGeom prst="rect">
            <a:avLst/>
          </a:prstGeom>
          <a:noFill/>
        </p:spPr>
        <p:txBody>
          <a:bodyPr wrap="square" rtlCol="0">
            <a:spAutoFit/>
          </a:bodyPr>
          <a:lstStyle/>
          <a:p>
            <a:r>
              <a:rPr lang="en-US" altLang="zh-TW" sz="2400" dirty="0"/>
              <a:t>Signal control the forget gate</a:t>
            </a:r>
            <a:endParaRPr lang="zh-TW" altLang="en-US" sz="2400" dirty="0"/>
          </a:p>
        </p:txBody>
      </p:sp>
      <p:cxnSp>
        <p:nvCxnSpPr>
          <p:cNvPr id="14" name="直線單箭頭接點 12"/>
          <p:cNvCxnSpPr/>
          <p:nvPr/>
        </p:nvCxnSpPr>
        <p:spPr>
          <a:xfrm>
            <a:off x="3509803" y="2460707"/>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509803" y="5412339"/>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5353446" y="5639575"/>
            <a:ext cx="0" cy="61460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365498" y="4416620"/>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5341208" y="1667169"/>
            <a:ext cx="0" cy="508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手繪多邊形 28"/>
          <p:cNvSpPr/>
          <p:nvPr/>
        </p:nvSpPr>
        <p:spPr>
          <a:xfrm>
            <a:off x="5496452" y="2959753"/>
            <a:ext cx="1927823" cy="447525"/>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手繪多邊形 30"/>
          <p:cNvSpPr/>
          <p:nvPr/>
        </p:nvSpPr>
        <p:spPr>
          <a:xfrm rot="21317573" flipH="1" flipV="1">
            <a:off x="5513585" y="4331833"/>
            <a:ext cx="1915945" cy="496296"/>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3567220" y="6300486"/>
            <a:ext cx="3619500" cy="46166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34" name="文字方塊 33"/>
          <p:cNvSpPr txBox="1"/>
          <p:nvPr/>
        </p:nvSpPr>
        <p:spPr>
          <a:xfrm>
            <a:off x="3509803" y="1291653"/>
            <a:ext cx="3619500" cy="46166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cxnSp>
        <p:nvCxnSpPr>
          <p:cNvPr id="36" name="直線單箭頭接點 35"/>
          <p:cNvCxnSpPr/>
          <p:nvPr/>
        </p:nvCxnSpPr>
        <p:spPr>
          <a:xfrm flipV="1">
            <a:off x="5335876" y="2715052"/>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8585200" y="4222750"/>
            <a:ext cx="2399665" cy="82994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51" name="矩形 50"/>
          <p:cNvSpPr/>
          <p:nvPr/>
        </p:nvSpPr>
        <p:spPr>
          <a:xfrm>
            <a:off x="4017567" y="2136694"/>
            <a:ext cx="4156798" cy="3616237"/>
          </a:xfrm>
          <a:prstGeom prst="rect">
            <a:avLst/>
          </a:prstGeom>
          <a:noFill/>
          <a:ln w="76200">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6" name="文字方塊 55"/>
          <p:cNvSpPr txBox="1"/>
          <p:nvPr/>
        </p:nvSpPr>
        <p:spPr>
          <a:xfrm>
            <a:off x="6950409" y="5116355"/>
            <a:ext cx="1152219" cy="523220"/>
          </a:xfrm>
          <a:prstGeom prst="rect">
            <a:avLst/>
          </a:prstGeom>
          <a:noFill/>
        </p:spPr>
        <p:txBody>
          <a:bodyPr wrap="square" rtlCol="0">
            <a:spAutoFit/>
          </a:bodyPr>
          <a:lstStyle/>
          <a:p>
            <a:pPr algn="ctr"/>
            <a:r>
              <a:rPr lang="en-US" altLang="zh-TW" sz="2800" b="1" i="1" u="sng" dirty="0">
                <a:solidFill>
                  <a:srgbClr val="FF0000"/>
                </a:solidFill>
              </a:rPr>
              <a:t>LSTM</a:t>
            </a:r>
            <a:endParaRPr lang="zh-TW" altLang="en-US" sz="2800" b="1" i="1" u="sng" dirty="0">
              <a:solidFill>
                <a:srgbClr val="FF0000"/>
              </a:solidFill>
            </a:endParaRPr>
          </a:p>
        </p:txBody>
      </p:sp>
      <p:sp>
        <p:nvSpPr>
          <p:cNvPr id="57" name="矩形 56"/>
          <p:cNvSpPr/>
          <p:nvPr/>
        </p:nvSpPr>
        <p:spPr>
          <a:xfrm>
            <a:off x="7493667" y="1534421"/>
            <a:ext cx="2893544" cy="14821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800" dirty="0"/>
              <a:t>Special Neuron:</a:t>
            </a:r>
          </a:p>
          <a:p>
            <a:pPr algn="ctr"/>
            <a:r>
              <a:rPr lang="en-US" altLang="zh-TW" sz="2800" dirty="0"/>
              <a:t>4 inputs, </a:t>
            </a:r>
          </a:p>
          <a:p>
            <a:pPr algn="ctr"/>
            <a:r>
              <a:rPr lang="en-US" altLang="zh-TW" sz="2800" dirty="0"/>
              <a:t>1 output</a:t>
            </a:r>
            <a:endParaRPr lang="zh-TW" altLang="en-US" sz="2800" dirty="0"/>
          </a:p>
        </p:txBody>
      </p:sp>
      <p:cxnSp>
        <p:nvCxnSpPr>
          <p:cNvPr id="27" name="直線單箭頭接點 26"/>
          <p:cNvCxnSpPr/>
          <p:nvPr/>
        </p:nvCxnSpPr>
        <p:spPr>
          <a:xfrm flipH="1">
            <a:off x="8134284" y="3851357"/>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1505585" y="2876550"/>
            <a:ext cx="2211705" cy="82994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38" name="文字方塊 37"/>
          <p:cNvSpPr txBox="1"/>
          <p:nvPr/>
        </p:nvSpPr>
        <p:spPr>
          <a:xfrm>
            <a:off x="1505585" y="5701030"/>
            <a:ext cx="2211705" cy="82994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2" fill="hold" nodeType="clickEffect">
                                  <p:stCondLst>
                                    <p:cond delay="0"/>
                                  </p:stCondLst>
                                  <p:childTnLst>
                                    <p:animClr clrSpc="rgb" dir="cw">
                                      <p:cBhvr>
                                        <p:cTn id="72" dur="500" fill="hold"/>
                                        <p:tgtEl>
                                          <p:spTgt spid="16"/>
                                        </p:tgtEl>
                                        <p:attrNameLst>
                                          <p:attrName>stroke.color</p:attrName>
                                        </p:attrNameLst>
                                      </p:cBhvr>
                                      <p:to>
                                        <a:schemeClr val="hlink"/>
                                      </p:to>
                                    </p:animClr>
                                    <p:set>
                                      <p:cBhvr>
                                        <p:cTn id="73" dur="500" fill="hold"/>
                                        <p:tgtEl>
                                          <p:spTgt spid="16"/>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15"/>
                                        </p:tgtEl>
                                        <p:attrNameLst>
                                          <p:attrName>stroke.color</p:attrName>
                                        </p:attrNameLst>
                                      </p:cBhvr>
                                      <p:to>
                                        <a:schemeClr val="hlink"/>
                                      </p:to>
                                    </p:animClr>
                                    <p:set>
                                      <p:cBhvr>
                                        <p:cTn id="76" dur="500" fill="hold"/>
                                        <p:tgtEl>
                                          <p:spTgt spid="1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14"/>
                                        </p:tgtEl>
                                        <p:attrNameLst>
                                          <p:attrName>stroke.color</p:attrName>
                                        </p:attrNameLst>
                                      </p:cBhvr>
                                      <p:to>
                                        <a:schemeClr val="hlink"/>
                                      </p:to>
                                    </p:animClr>
                                    <p:set>
                                      <p:cBhvr>
                                        <p:cTn id="79" dur="500" fill="hold"/>
                                        <p:tgtEl>
                                          <p:spTgt spid="14"/>
                                        </p:tgtEl>
                                        <p:attrNameLst>
                                          <p:attrName>stroke.on</p:attrName>
                                        </p:attrNameLst>
                                      </p:cBhvr>
                                      <p:to>
                                        <p:strVal val="true"/>
                                      </p:to>
                                    </p:set>
                                  </p:childTnLst>
                                </p:cTn>
                              </p:par>
                              <p:par>
                                <p:cTn id="80" presetID="7" presetClass="emph" presetSubtype="2" fill="hold" nodeType="withEffect">
                                  <p:stCondLst>
                                    <p:cond delay="0"/>
                                  </p:stCondLst>
                                  <p:childTnLst>
                                    <p:animClr clrSpc="rgb" dir="cw">
                                      <p:cBhvr>
                                        <p:cTn id="81" dur="500" fill="hold"/>
                                        <p:tgtEl>
                                          <p:spTgt spid="27"/>
                                        </p:tgtEl>
                                        <p:attrNameLst>
                                          <p:attrName>stroke.color</p:attrName>
                                        </p:attrNameLst>
                                      </p:cBhvr>
                                      <p:to>
                                        <a:schemeClr val="hlink"/>
                                      </p:to>
                                    </p:animClr>
                                    <p:set>
                                      <p:cBhvr>
                                        <p:cTn id="82" dur="500" fill="hold"/>
                                        <p:tgtEl>
                                          <p:spTgt spid="27"/>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7" presetClass="emph" presetSubtype="2" fill="hold" nodeType="clickEffect">
                                  <p:stCondLst>
                                    <p:cond delay="0"/>
                                  </p:stCondLst>
                                  <p:childTnLst>
                                    <p:animClr clrSpc="rgb" dir="cw">
                                      <p:cBhvr>
                                        <p:cTn id="86" dur="500" fill="hold"/>
                                        <p:tgtEl>
                                          <p:spTgt spid="20"/>
                                        </p:tgtEl>
                                        <p:attrNameLst>
                                          <p:attrName>stroke.color</p:attrName>
                                        </p:attrNameLst>
                                      </p:cBhvr>
                                      <p:to>
                                        <a:srgbClr val="FF0000"/>
                                      </p:to>
                                    </p:animClr>
                                    <p:set>
                                      <p:cBhvr>
                                        <p:cTn id="87" dur="500" fill="hold"/>
                                        <p:tgtEl>
                                          <p:spTgt spid="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10" grpId="0"/>
      <p:bldP spid="11" grpId="0"/>
      <p:bldP spid="12" grpId="0" bldLvl="0" animBg="1"/>
      <p:bldP spid="13" grpId="0"/>
      <p:bldP spid="29" grpId="0" bldLvl="0" animBg="1"/>
      <p:bldP spid="31" grpId="0" bldLvl="0" animBg="1"/>
      <p:bldP spid="30" grpId="0"/>
      <p:bldP spid="34" grpId="0"/>
      <p:bldP spid="39" grpId="0"/>
      <p:bldP spid="51" grpId="0" bldLvl="0" animBg="1"/>
      <p:bldP spid="56" grpId="0"/>
      <p:bldP spid="57" grpId="0" bldLvl="0" animBg="1"/>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639127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Long Short-term Memory (LSTM)</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pic>
        <p:nvPicPr>
          <p:cNvPr id="5" name="图片 4"/>
          <p:cNvPicPr>
            <a:picLocks noChangeAspect="1"/>
          </p:cNvPicPr>
          <p:nvPr/>
        </p:nvPicPr>
        <p:blipFill>
          <a:blip r:embed="rId4"/>
          <a:stretch>
            <a:fillRect/>
          </a:stretch>
        </p:blipFill>
        <p:spPr>
          <a:xfrm>
            <a:off x="2908300" y="1564640"/>
            <a:ext cx="6151245" cy="4570730"/>
          </a:xfrm>
          <a:prstGeom prst="rect">
            <a:avLst/>
          </a:prstGeom>
        </p:spPr>
      </p:pic>
      <p:pic>
        <p:nvPicPr>
          <p:cNvPr id="7" name="图片 6"/>
          <p:cNvPicPr>
            <a:picLocks noChangeAspect="1"/>
          </p:cNvPicPr>
          <p:nvPr/>
        </p:nvPicPr>
        <p:blipFill>
          <a:blip r:embed="rId5"/>
          <a:stretch>
            <a:fillRect/>
          </a:stretch>
        </p:blipFill>
        <p:spPr>
          <a:xfrm>
            <a:off x="2889250" y="1597660"/>
            <a:ext cx="6203950" cy="4477385"/>
          </a:xfrm>
          <a:prstGeom prst="rect">
            <a:avLst/>
          </a:prstGeom>
        </p:spPr>
      </p:pic>
      <p:pic>
        <p:nvPicPr>
          <p:cNvPr id="10" name="图片 9"/>
          <p:cNvPicPr>
            <a:picLocks noChangeAspect="1"/>
          </p:cNvPicPr>
          <p:nvPr/>
        </p:nvPicPr>
        <p:blipFill>
          <a:blip r:embed="rId6"/>
          <a:stretch>
            <a:fillRect/>
          </a:stretch>
        </p:blipFill>
        <p:spPr>
          <a:xfrm>
            <a:off x="2917825" y="1616710"/>
            <a:ext cx="6123940" cy="4424045"/>
          </a:xfrm>
          <a:prstGeom prst="rect">
            <a:avLst/>
          </a:prstGeom>
        </p:spPr>
      </p:pic>
      <p:pic>
        <p:nvPicPr>
          <p:cNvPr id="11" name="图片 10"/>
          <p:cNvPicPr>
            <a:picLocks noChangeAspect="1"/>
          </p:cNvPicPr>
          <p:nvPr/>
        </p:nvPicPr>
        <p:blipFill>
          <a:blip r:embed="rId7"/>
          <a:stretch>
            <a:fillRect/>
          </a:stretch>
        </p:blipFill>
        <p:spPr>
          <a:xfrm>
            <a:off x="2913380" y="1631315"/>
            <a:ext cx="6137910" cy="4384675"/>
          </a:xfrm>
          <a:prstGeom prst="rect">
            <a:avLst/>
          </a:prstGeom>
        </p:spPr>
      </p:pic>
      <p:pic>
        <p:nvPicPr>
          <p:cNvPr id="12" name="图片 11"/>
          <p:cNvPicPr>
            <a:picLocks noChangeAspect="1"/>
          </p:cNvPicPr>
          <p:nvPr/>
        </p:nvPicPr>
        <p:blipFill>
          <a:blip r:embed="rId8"/>
          <a:stretch>
            <a:fillRect/>
          </a:stretch>
        </p:blipFill>
        <p:spPr>
          <a:xfrm>
            <a:off x="2908300" y="1635760"/>
            <a:ext cx="6150610" cy="4370705"/>
          </a:xfrm>
          <a:prstGeom prst="rect">
            <a:avLst/>
          </a:prstGeom>
        </p:spPr>
      </p:pic>
      <p:pic>
        <p:nvPicPr>
          <p:cNvPr id="13" name="图片 12"/>
          <p:cNvPicPr>
            <a:picLocks noChangeAspect="1"/>
          </p:cNvPicPr>
          <p:nvPr/>
        </p:nvPicPr>
        <p:blipFill>
          <a:blip r:embed="rId9"/>
          <a:stretch>
            <a:fillRect/>
          </a:stretch>
        </p:blipFill>
        <p:spPr>
          <a:xfrm>
            <a:off x="2903855" y="1612265"/>
            <a:ext cx="6163945" cy="4437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639127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Gated Recurrent Unit(GRU)</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pic>
        <p:nvPicPr>
          <p:cNvPr id="14" name="图片 13"/>
          <p:cNvPicPr>
            <a:picLocks noChangeAspect="1"/>
          </p:cNvPicPr>
          <p:nvPr/>
        </p:nvPicPr>
        <p:blipFill>
          <a:blip r:embed="rId4"/>
          <a:stretch>
            <a:fillRect/>
          </a:stretch>
        </p:blipFill>
        <p:spPr>
          <a:xfrm>
            <a:off x="1134745" y="1569085"/>
            <a:ext cx="5588000" cy="4275455"/>
          </a:xfrm>
          <a:prstGeom prst="rect">
            <a:avLst/>
          </a:prstGeom>
        </p:spPr>
      </p:pic>
      <p:pic>
        <p:nvPicPr>
          <p:cNvPr id="15" name="图片 14"/>
          <p:cNvPicPr>
            <a:picLocks noChangeAspect="1"/>
          </p:cNvPicPr>
          <p:nvPr/>
        </p:nvPicPr>
        <p:blipFill>
          <a:blip r:embed="rId5">
            <a:lum contrast="12000"/>
          </a:blip>
          <a:stretch>
            <a:fillRect/>
          </a:stretch>
        </p:blipFill>
        <p:spPr>
          <a:xfrm>
            <a:off x="6997065" y="2074545"/>
            <a:ext cx="4019550" cy="1866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03</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7629525" y="2712720"/>
            <a:ext cx="3846830" cy="119888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r>
              <a:rPr kumimoji="0" lang="zh-CN" altLang="en-US" sz="60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应用</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a:t>
            </a:r>
            <a:r>
              <a:rPr kumimoji="0" lang="en-US" altLang="zh-CN" sz="3200" b="1" i="0" u="none" strike="noStrike" kern="0" cap="none" spc="0" normalizeH="0" baseline="0" dirty="0">
                <a:solidFill>
                  <a:schemeClr val="tx1">
                    <a:lumMod val="85000"/>
                    <a:lumOff val="15000"/>
                  </a:schemeClr>
                </a:solidFill>
                <a:latin typeface="+mn-ea"/>
                <a:sym typeface="FZHei-B01S" panose="02010601030101010101" pitchFamily="2" charset="-122"/>
              </a:rPr>
              <a:t>7</a:t>
            </a: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12" name="文本框 11"/>
          <p:cNvSpPr txBox="1"/>
          <p:nvPr/>
        </p:nvSpPr>
        <p:spPr>
          <a:xfrm>
            <a:off x="1755775" y="2038350"/>
            <a:ext cx="8672195" cy="2061210"/>
          </a:xfrm>
          <a:prstGeom prst="rect">
            <a:avLst/>
          </a:prstGeom>
          <a:solidFill>
            <a:schemeClr val="bg1">
              <a:lumMod val="85000"/>
            </a:schemeClr>
          </a:solidFill>
          <a:ln>
            <a:solidFill>
              <a:schemeClr val="tx1"/>
            </a:solidFill>
          </a:ln>
        </p:spPr>
        <p:txBody>
          <a:bodyPr wrap="square" rtlCol="0">
            <a:spAutoFit/>
          </a:bodyPr>
          <a:lstStyle/>
          <a:p>
            <a:r>
              <a:rPr lang="zh-CN" altLang="en-US" sz="2000" b="1"/>
              <a:t>任务1：用户意图领域分类</a:t>
            </a:r>
            <a:endParaRPr lang="zh-CN" altLang="en-US"/>
          </a:p>
          <a:p>
            <a:endParaRPr lang="zh-CN" altLang="en-US"/>
          </a:p>
          <a:p>
            <a:r>
              <a:rPr lang="zh-CN" altLang="en-US"/>
              <a:t>1）  你好啊，很高兴见到你！ — 闲聊类</a:t>
            </a:r>
          </a:p>
          <a:p>
            <a:endParaRPr lang="zh-CN" altLang="en-US"/>
          </a:p>
          <a:p>
            <a:r>
              <a:rPr lang="zh-CN" altLang="en-US"/>
              <a:t>2）  我想订一张去北京的机票。 — 任务型垂类（订机票）</a:t>
            </a:r>
          </a:p>
          <a:p>
            <a:endParaRPr lang="zh-CN" altLang="en-US"/>
          </a:p>
          <a:p>
            <a:r>
              <a:rPr lang="zh-CN" altLang="en-US"/>
              <a:t>3）  我想找一家五道口附近便宜干净的快捷酒店 — 任务型垂类（订酒店）</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a:t>
            </a:r>
            <a:r>
              <a:rPr kumimoji="0" lang="en-US" altLang="zh-CN" sz="3200" b="1" i="0" u="none" strike="noStrike" kern="0" cap="none" spc="0" normalizeH="0" baseline="0" dirty="0">
                <a:solidFill>
                  <a:schemeClr val="tx1">
                    <a:lumMod val="85000"/>
                    <a:lumOff val="15000"/>
                  </a:schemeClr>
                </a:solidFill>
                <a:latin typeface="+mn-ea"/>
                <a:sym typeface="FZHei-B01S" panose="02010601030101010101" pitchFamily="2" charset="-122"/>
              </a:rPr>
              <a:t>7</a:t>
            </a: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aphicFrame>
        <p:nvGraphicFramePr>
          <p:cNvPr id="7" name="表格 6"/>
          <p:cNvGraphicFramePr/>
          <p:nvPr/>
        </p:nvGraphicFramePr>
        <p:xfrm>
          <a:off x="1830070" y="1890395"/>
          <a:ext cx="8531860" cy="3307080"/>
        </p:xfrm>
        <a:graphic>
          <a:graphicData uri="http://schemas.openxmlformats.org/drawingml/2006/table">
            <a:tbl>
              <a:tblPr firstRow="1" bandRow="1">
                <a:tableStyleId>{21E4AEA4-8DFA-4A89-87EB-49C32662AFE0}</a:tableStyleId>
              </a:tblPr>
              <a:tblGrid>
                <a:gridCol w="1021080"/>
                <a:gridCol w="4103370"/>
                <a:gridCol w="1274445"/>
                <a:gridCol w="2132965"/>
              </a:tblGrid>
              <a:tr h="381000">
                <a:tc>
                  <a:txBody>
                    <a:bodyPr/>
                    <a:lstStyle/>
                    <a:p>
                      <a:pPr algn="ctr">
                        <a:buNone/>
                      </a:pPr>
                      <a:r>
                        <a:rPr lang="zh-CN" altLang="en-US"/>
                        <a:t>排名</a:t>
                      </a:r>
                    </a:p>
                  </a:txBody>
                  <a:tcPr anchor="ctr"/>
                </a:tc>
                <a:tc>
                  <a:txBody>
                    <a:bodyPr/>
                    <a:lstStyle/>
                    <a:p>
                      <a:pPr algn="ctr">
                        <a:buNone/>
                      </a:pPr>
                      <a:r>
                        <a:rPr lang="zh-CN" altLang="en-US"/>
                        <a:t>单位</a:t>
                      </a:r>
                    </a:p>
                  </a:txBody>
                  <a:tcPr anchor="ctr"/>
                </a:tc>
                <a:tc>
                  <a:txBody>
                    <a:bodyPr/>
                    <a:lstStyle/>
                    <a:p>
                      <a:pPr algn="ctr">
                        <a:buNone/>
                      </a:pPr>
                      <a:r>
                        <a:rPr lang="en-US" altLang="zh-CN"/>
                        <a:t>F</a:t>
                      </a:r>
                      <a:r>
                        <a:rPr lang="zh-CN" altLang="en-US"/>
                        <a:t>值</a:t>
                      </a:r>
                    </a:p>
                  </a:txBody>
                  <a:tcPr anchor="ctr"/>
                </a:tc>
                <a:tc>
                  <a:txBody>
                    <a:bodyPr/>
                    <a:lstStyle/>
                    <a:p>
                      <a:pPr algn="ctr">
                        <a:buNone/>
                      </a:pPr>
                      <a:r>
                        <a:rPr lang="zh-CN" altLang="en-US"/>
                        <a:t>方法</a:t>
                      </a:r>
                    </a:p>
                  </a:txBody>
                  <a:tcPr anchor="ctr"/>
                </a:tc>
              </a:tr>
              <a:tr h="381000">
                <a:tc>
                  <a:txBody>
                    <a:bodyPr/>
                    <a:lstStyle/>
                    <a:p>
                      <a:pPr algn="ctr">
                        <a:buNone/>
                      </a:pPr>
                      <a:r>
                        <a:rPr lang="en-US" altLang="zh-CN"/>
                        <a:t>1</a:t>
                      </a:r>
                    </a:p>
                  </a:txBody>
                  <a:tcPr anchor="ctr"/>
                </a:tc>
                <a:tc>
                  <a:txBody>
                    <a:bodyPr/>
                    <a:lstStyle/>
                    <a:p>
                      <a:pPr algn="ctr">
                        <a:buNone/>
                      </a:pPr>
                      <a:r>
                        <a:rPr lang="zh-CN" altLang="en-US"/>
                        <a:t>华南农业大学口语对话系统研究室</a:t>
                      </a:r>
                    </a:p>
                  </a:txBody>
                  <a:tcPr anchor="ctr"/>
                </a:tc>
                <a:tc>
                  <a:txBody>
                    <a:bodyPr/>
                    <a:lstStyle/>
                    <a:p>
                      <a:pPr algn="ctr">
                        <a:buNone/>
                      </a:pPr>
                      <a:r>
                        <a:rPr lang="zh-CN" altLang="en-US"/>
                        <a:t>0.9391</a:t>
                      </a:r>
                    </a:p>
                  </a:txBody>
                  <a:tcPr anchor="ctr"/>
                </a:tc>
                <a:tc>
                  <a:txBody>
                    <a:bodyPr/>
                    <a:lstStyle/>
                    <a:p>
                      <a:pPr algn="ctr">
                        <a:buNone/>
                      </a:pPr>
                      <a:r>
                        <a:rPr lang="zh-CN" altLang="en-US"/>
                        <a:t>LSTM+隐层</a:t>
                      </a:r>
                    </a:p>
                  </a:txBody>
                  <a:tcPr anchor="ctr"/>
                </a:tc>
              </a:tr>
              <a:tr h="381000">
                <a:tc>
                  <a:txBody>
                    <a:bodyPr/>
                    <a:lstStyle/>
                    <a:p>
                      <a:pPr algn="ctr">
                        <a:buNone/>
                      </a:pPr>
                      <a:r>
                        <a:rPr lang="en-US" altLang="zh-CN"/>
                        <a:t>2</a:t>
                      </a:r>
                    </a:p>
                  </a:txBody>
                  <a:tcPr anchor="ctr"/>
                </a:tc>
                <a:tc>
                  <a:txBody>
                    <a:bodyPr/>
                    <a:lstStyle/>
                    <a:p>
                      <a:pPr algn="ctr">
                        <a:buNone/>
                      </a:pPr>
                      <a:r>
                        <a:rPr lang="zh-CN" altLang="en-US"/>
                        <a:t>义语智能科技（上海）有限公司</a:t>
                      </a:r>
                    </a:p>
                  </a:txBody>
                  <a:tcPr anchor="ctr"/>
                </a:tc>
                <a:tc>
                  <a:txBody>
                    <a:bodyPr/>
                    <a:lstStyle/>
                    <a:p>
                      <a:pPr algn="ctr">
                        <a:buNone/>
                      </a:pPr>
                      <a:r>
                        <a:rPr lang="zh-CN" altLang="en-US"/>
                        <a:t>0.9288</a:t>
                      </a:r>
                    </a:p>
                  </a:txBody>
                  <a:tcPr anchor="ctr"/>
                </a:tc>
                <a:tc>
                  <a:txBody>
                    <a:bodyPr/>
                    <a:lstStyle/>
                    <a:p>
                      <a:pPr algn="ctr">
                        <a:buNone/>
                      </a:pPr>
                      <a:r>
                        <a:rPr lang="en-US" altLang="zh-CN"/>
                        <a:t>CNN</a:t>
                      </a:r>
                    </a:p>
                  </a:txBody>
                  <a:tcPr anchor="ctr"/>
                </a:tc>
              </a:tr>
              <a:tr h="381000">
                <a:tc>
                  <a:txBody>
                    <a:bodyPr/>
                    <a:lstStyle/>
                    <a:p>
                      <a:pPr algn="ctr">
                        <a:buNone/>
                      </a:pPr>
                      <a:r>
                        <a:rPr lang="en-US" altLang="zh-CN"/>
                        <a:t>3</a:t>
                      </a:r>
                    </a:p>
                  </a:txBody>
                  <a:tcPr anchor="ctr"/>
                </a:tc>
                <a:tc>
                  <a:txBody>
                    <a:bodyPr/>
                    <a:lstStyle/>
                    <a:p>
                      <a:pPr algn="ctr">
                        <a:buNone/>
                      </a:pPr>
                      <a:r>
                        <a:rPr lang="zh-CN" altLang="en-US"/>
                        <a:t>山西大学计算机与信息技术学院</a:t>
                      </a:r>
                    </a:p>
                  </a:txBody>
                  <a:tcPr anchor="ctr"/>
                </a:tc>
                <a:tc>
                  <a:txBody>
                    <a:bodyPr/>
                    <a:lstStyle/>
                    <a:p>
                      <a:pPr algn="ctr">
                        <a:buNone/>
                      </a:pPr>
                      <a:r>
                        <a:rPr lang="zh-CN" altLang="en-US" sz="1800"/>
                        <a:t>0.9089</a:t>
                      </a:r>
                    </a:p>
                  </a:txBody>
                  <a:tcPr anchor="ctr"/>
                </a:tc>
                <a:tc>
                  <a:txBody>
                    <a:bodyPr/>
                    <a:lstStyle/>
                    <a:p>
                      <a:pPr algn="ctr">
                        <a:buNone/>
                      </a:pPr>
                      <a:r>
                        <a:rPr lang="en-US" altLang="zh-CN"/>
                        <a:t>Lib-SVM</a:t>
                      </a:r>
                    </a:p>
                  </a:txBody>
                  <a:tcPr anchor="ctr"/>
                </a:tc>
              </a:tr>
              <a:tr h="381000">
                <a:tc>
                  <a:txBody>
                    <a:bodyPr/>
                    <a:lstStyle/>
                    <a:p>
                      <a:pPr algn="ctr">
                        <a:buNone/>
                      </a:pPr>
                      <a:r>
                        <a:rPr lang="en-US" altLang="zh-CN"/>
                        <a:t>4</a:t>
                      </a:r>
                    </a:p>
                  </a:txBody>
                  <a:tcPr anchor="ctr"/>
                </a:tc>
                <a:tc>
                  <a:txBody>
                    <a:bodyPr/>
                    <a:lstStyle/>
                    <a:p>
                      <a:pPr algn="ctr">
                        <a:buNone/>
                      </a:pPr>
                      <a:r>
                        <a:rPr lang="zh-CN" altLang="en-US"/>
                        <a:t>北京邮电大学智能科学与技术中心</a:t>
                      </a:r>
                    </a:p>
                  </a:txBody>
                  <a:tcPr anchor="ctr"/>
                </a:tc>
                <a:tc>
                  <a:txBody>
                    <a:bodyPr/>
                    <a:lstStyle/>
                    <a:p>
                      <a:pPr algn="ctr">
                        <a:buNone/>
                      </a:pPr>
                      <a:r>
                        <a:rPr lang="zh-CN" altLang="en-US"/>
                        <a:t>0.9082</a:t>
                      </a:r>
                    </a:p>
                  </a:txBody>
                  <a:tcPr anchor="ctr"/>
                </a:tc>
                <a:tc>
                  <a:txBody>
                    <a:bodyPr/>
                    <a:lstStyle/>
                    <a:p>
                      <a:pPr algn="ctr">
                        <a:buNone/>
                      </a:pPr>
                      <a:r>
                        <a:rPr lang="en-US" altLang="zh-CN"/>
                        <a:t>CNN</a:t>
                      </a:r>
                    </a:p>
                  </a:txBody>
                  <a:tcPr anchor="ctr"/>
                </a:tc>
              </a:tr>
              <a:tr h="381000">
                <a:tc>
                  <a:txBody>
                    <a:bodyPr/>
                    <a:lstStyle/>
                    <a:p>
                      <a:pPr algn="ctr">
                        <a:buNone/>
                      </a:pPr>
                      <a:r>
                        <a:rPr lang="en-US" altLang="zh-CN"/>
                        <a:t>5</a:t>
                      </a:r>
                    </a:p>
                  </a:txBody>
                  <a:tcPr anchor="ctr"/>
                </a:tc>
                <a:tc>
                  <a:txBody>
                    <a:bodyPr/>
                    <a:lstStyle/>
                    <a:p>
                      <a:pPr algn="ctr">
                        <a:buNone/>
                      </a:pPr>
                      <a:r>
                        <a:rPr lang="zh-CN" altLang="en-US"/>
                        <a:t>哈尔滨工业大学(深圳)</a:t>
                      </a:r>
                    </a:p>
                  </a:txBody>
                  <a:tcPr anchor="ctr"/>
                </a:tc>
                <a:tc>
                  <a:txBody>
                    <a:bodyPr/>
                    <a:lstStyle/>
                    <a:p>
                      <a:pPr algn="ctr">
                        <a:buNone/>
                      </a:pPr>
                      <a:r>
                        <a:rPr lang="zh-CN" altLang="en-US" sz="1800"/>
                        <a:t>0.9028</a:t>
                      </a:r>
                    </a:p>
                  </a:txBody>
                  <a:tcPr anchor="ctr"/>
                </a:tc>
                <a:tc>
                  <a:txBody>
                    <a:bodyPr/>
                    <a:lstStyle/>
                    <a:p>
                      <a:pPr algn="ctr">
                        <a:buNone/>
                      </a:pPr>
                      <a:r>
                        <a:rPr lang="en-US" altLang="zh-CN"/>
                        <a:t>SVM</a:t>
                      </a:r>
                    </a:p>
                  </a:txBody>
                  <a:tcPr anchor="ctr"/>
                </a:tc>
              </a:tr>
              <a:tr h="381000">
                <a:tc>
                  <a:txBody>
                    <a:bodyPr/>
                    <a:lstStyle/>
                    <a:p>
                      <a:pPr algn="ctr">
                        <a:buNone/>
                      </a:pPr>
                      <a:r>
                        <a:rPr lang="en-US" altLang="zh-CN"/>
                        <a:t>7</a:t>
                      </a:r>
                    </a:p>
                  </a:txBody>
                  <a:tcPr anchor="ctr"/>
                </a:tc>
                <a:tc>
                  <a:txBody>
                    <a:bodyPr/>
                    <a:lstStyle/>
                    <a:p>
                      <a:pPr algn="ctr">
                        <a:buNone/>
                      </a:pPr>
                      <a:r>
                        <a:rPr lang="zh-CN" altLang="en-US"/>
                        <a:t>哈尔滨工业大学计算机学院机器智能与翻译实验室</a:t>
                      </a:r>
                    </a:p>
                  </a:txBody>
                  <a:tcPr anchor="ctr"/>
                </a:tc>
                <a:tc>
                  <a:txBody>
                    <a:bodyPr/>
                    <a:lstStyle/>
                    <a:p>
                      <a:pPr algn="ctr">
                        <a:buNone/>
                      </a:pPr>
                      <a:r>
                        <a:rPr lang="zh-CN" altLang="en-US"/>
                        <a:t>0.8914</a:t>
                      </a:r>
                    </a:p>
                  </a:txBody>
                  <a:tcPr anchor="ctr"/>
                </a:tc>
                <a:tc>
                  <a:txBody>
                    <a:bodyPr/>
                    <a:lstStyle/>
                    <a:p>
                      <a:pPr algn="ctr">
                        <a:buNone/>
                      </a:pPr>
                      <a:r>
                        <a:rPr lang="en-US" altLang="zh-CN"/>
                        <a:t>SVM</a:t>
                      </a:r>
                    </a:p>
                  </a:txBody>
                  <a:tcPr anchor="ctr"/>
                </a:tc>
              </a:tr>
              <a:tr h="381000">
                <a:tc>
                  <a:txBody>
                    <a:bodyPr/>
                    <a:lstStyle/>
                    <a:p>
                      <a:pPr algn="ctr">
                        <a:buNone/>
                      </a:pPr>
                      <a:r>
                        <a:rPr lang="en-US" altLang="zh-CN"/>
                        <a:t>11</a:t>
                      </a:r>
                    </a:p>
                  </a:txBody>
                  <a:tcPr anchor="ctr"/>
                </a:tc>
                <a:tc>
                  <a:txBody>
                    <a:bodyPr/>
                    <a:lstStyle/>
                    <a:p>
                      <a:pPr algn="ctr">
                        <a:buNone/>
                      </a:pPr>
                      <a:r>
                        <a:rPr lang="zh-CN" altLang="en-US"/>
                        <a:t>达闼科技有限公司</a:t>
                      </a:r>
                    </a:p>
                  </a:txBody>
                  <a:tcPr anchor="ctr"/>
                </a:tc>
                <a:tc>
                  <a:txBody>
                    <a:bodyPr/>
                    <a:lstStyle/>
                    <a:p>
                      <a:pPr algn="ctr">
                        <a:buNone/>
                      </a:pPr>
                      <a:r>
                        <a:rPr lang="zh-CN" altLang="en-US" sz="1800"/>
                        <a:t>0.8830</a:t>
                      </a:r>
                    </a:p>
                  </a:txBody>
                  <a:tcPr anchor="ctr"/>
                </a:tc>
                <a:tc>
                  <a:txBody>
                    <a:bodyPr/>
                    <a:lstStyle/>
                    <a:p>
                      <a:pPr algn="ctr">
                        <a:buNone/>
                      </a:pPr>
                      <a:r>
                        <a:rPr lang="en-US" altLang="zh-CN"/>
                        <a:t>CNN+LSTM+HAN</a:t>
                      </a:r>
                    </a:p>
                  </a:txBody>
                  <a:tcPr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pic>
        <p:nvPicPr>
          <p:cNvPr id="5" name="图片 4"/>
          <p:cNvPicPr>
            <a:picLocks noChangeAspect="1"/>
          </p:cNvPicPr>
          <p:nvPr/>
        </p:nvPicPr>
        <p:blipFill>
          <a:blip r:embed="rId4"/>
          <a:stretch>
            <a:fillRect/>
          </a:stretch>
        </p:blipFill>
        <p:spPr>
          <a:xfrm>
            <a:off x="2777490" y="1266190"/>
            <a:ext cx="6629400" cy="498157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01</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7439660" y="2657475"/>
            <a:ext cx="2921000" cy="130937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66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10" name="文本框 9"/>
          <p:cNvSpPr txBox="1"/>
          <p:nvPr/>
        </p:nvSpPr>
        <p:spPr>
          <a:xfrm>
            <a:off x="1317625" y="1757045"/>
            <a:ext cx="3173730" cy="1198880"/>
          </a:xfrm>
          <a:prstGeom prst="rect">
            <a:avLst/>
          </a:prstGeom>
          <a:noFill/>
        </p:spPr>
        <p:txBody>
          <a:bodyPr wrap="square" rtlCol="0" anchor="t">
            <a:spAutoFit/>
          </a:bodyPr>
          <a:lstStyle/>
          <a:p>
            <a:r>
              <a:rPr lang="zh-CN" altLang="en-US"/>
              <a:t>31类领域分类器：采用GRU（Gated Recurrent Unit）神经网络训练31类分类器，并用K折交叉验证用于评估模型效果。</a:t>
            </a:r>
          </a:p>
        </p:txBody>
      </p:sp>
      <p:pic>
        <p:nvPicPr>
          <p:cNvPr id="11" name="图片 10"/>
          <p:cNvPicPr>
            <a:picLocks noChangeAspect="1"/>
          </p:cNvPicPr>
          <p:nvPr/>
        </p:nvPicPr>
        <p:blipFill>
          <a:blip r:embed="rId4"/>
          <a:stretch>
            <a:fillRect/>
          </a:stretch>
        </p:blipFill>
        <p:spPr>
          <a:xfrm>
            <a:off x="456565" y="3382645"/>
            <a:ext cx="5302250" cy="3045460"/>
          </a:xfrm>
          <a:prstGeom prst="rect">
            <a:avLst/>
          </a:prstGeom>
        </p:spPr>
      </p:pic>
      <p:pic>
        <p:nvPicPr>
          <p:cNvPr id="7" name="图片 6"/>
          <p:cNvPicPr>
            <a:picLocks noChangeAspect="1"/>
          </p:cNvPicPr>
          <p:nvPr/>
        </p:nvPicPr>
        <p:blipFill>
          <a:blip r:embed="rId5"/>
          <a:stretch>
            <a:fillRect/>
          </a:stretch>
        </p:blipFill>
        <p:spPr>
          <a:xfrm>
            <a:off x="5003165" y="1757045"/>
            <a:ext cx="6763385" cy="4703445"/>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Experiments</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407660" y="5740400"/>
            <a:ext cx="5986145" cy="922020"/>
          </a:xfrm>
          <a:prstGeom prst="rect">
            <a:avLst/>
          </a:prstGeom>
          <a:noFill/>
        </p:spPr>
        <p:txBody>
          <a:bodyPr wrap="square" rtlCol="0" anchor="t">
            <a:spAutoFit/>
          </a:bodyPr>
          <a:lstStyle/>
          <a:p>
            <a:r>
              <a:rPr lang="zh-CN" altLang="en-US"/>
              <a:t>简单手撸代码进入SMP2018中文人机对话技术评测任务一前三甲- 掘金https://juejin.im/post/5bbf3be2e51d450e894e57f8</a:t>
            </a:r>
          </a:p>
        </p:txBody>
      </p:sp>
      <p:pic>
        <p:nvPicPr>
          <p:cNvPr id="12" name="图片 11"/>
          <p:cNvPicPr>
            <a:picLocks noChangeAspect="1"/>
          </p:cNvPicPr>
          <p:nvPr/>
        </p:nvPicPr>
        <p:blipFill>
          <a:blip r:embed="rId4"/>
          <a:srcRect t="1812"/>
          <a:stretch>
            <a:fillRect/>
          </a:stretch>
        </p:blipFill>
        <p:spPr>
          <a:xfrm>
            <a:off x="6751955" y="2061210"/>
            <a:ext cx="4143375" cy="2787015"/>
          </a:xfrm>
          <a:prstGeom prst="rect">
            <a:avLst/>
          </a:prstGeom>
        </p:spPr>
      </p:pic>
      <p:pic>
        <p:nvPicPr>
          <p:cNvPr id="15" name="图片 14"/>
          <p:cNvPicPr>
            <a:picLocks noChangeAspect="1"/>
          </p:cNvPicPr>
          <p:nvPr/>
        </p:nvPicPr>
        <p:blipFill>
          <a:blip r:embed="rId5"/>
          <a:stretch>
            <a:fillRect/>
          </a:stretch>
        </p:blipFill>
        <p:spPr>
          <a:xfrm>
            <a:off x="1496060" y="1487805"/>
            <a:ext cx="3130550" cy="5027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sp>
        <p:nvSpPr>
          <p:cNvPr id="12" name="文本框 11"/>
          <p:cNvSpPr txBox="1"/>
          <p:nvPr/>
        </p:nvSpPr>
        <p:spPr>
          <a:xfrm>
            <a:off x="1760220" y="1804035"/>
            <a:ext cx="8672195" cy="3723005"/>
          </a:xfrm>
          <a:prstGeom prst="rect">
            <a:avLst/>
          </a:prstGeom>
          <a:solidFill>
            <a:schemeClr val="bg1">
              <a:lumMod val="85000"/>
            </a:schemeClr>
          </a:solidFill>
          <a:ln>
            <a:solidFill>
              <a:schemeClr val="tx1"/>
            </a:solidFill>
          </a:ln>
        </p:spPr>
        <p:txBody>
          <a:bodyPr wrap="square" rtlCol="0">
            <a:spAutoFit/>
          </a:bodyPr>
          <a:lstStyle/>
          <a:p>
            <a:r>
              <a:rPr lang="zh-CN" altLang="en-US" sz="2000" b="1"/>
              <a:t>任务</a:t>
            </a:r>
            <a:r>
              <a:rPr lang="en-US" altLang="zh-CN" sz="2000" b="1"/>
              <a:t>2</a:t>
            </a:r>
            <a:r>
              <a:rPr lang="zh-CN" altLang="en-US" sz="2000" b="1"/>
              <a:t>：特定域任务型人机对话在线评测</a:t>
            </a:r>
          </a:p>
          <a:p>
            <a:endParaRPr lang="zh-CN" altLang="en-US"/>
          </a:p>
          <a:p>
            <a:r>
              <a:rPr lang="zh-CN" altLang="en-US"/>
              <a:t>1.认真考虑一句意图存在连续的若干意图，如"帮我预定一张从北京出发到重庆的4月18号的机票，再预定重庆到成都的火车票一张，再预定成都的向日葵酒店公寓一晚。"此类意图在评分过程中占有更大的分数比例。</a:t>
            </a:r>
          </a:p>
          <a:p>
            <a:endParaRPr lang="zh-CN" altLang="en-US"/>
          </a:p>
          <a:p>
            <a:r>
              <a:rPr lang="zh-CN" altLang="en-US"/>
              <a:t>2.认真考虑资源库外的属性、属性值的判定情况，例如，假设资源库中没有的属性WI-FI，但测试人员询问"有没有wifi提供？"；假设资源库只覆盖未来10天的机票信息，但测试人员订一个月以后的票。</a:t>
            </a:r>
          </a:p>
          <a:p>
            <a:endParaRPr lang="zh-CN" altLang="en-US"/>
          </a:p>
          <a:p>
            <a:r>
              <a:rPr lang="zh-CN" altLang="en-US"/>
              <a:t>3.测试人员在测试过程中，会根据"好的，已经帮您预订XXX"等类似的字样判断对话结束，故建议所有参赛者在搜索返回最终结果时，都要加上 明显的标示结束、跳转的语句，帮助测试人员作出明确的判断。</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aphicFrame>
        <p:nvGraphicFramePr>
          <p:cNvPr id="5" name="表格 4"/>
          <p:cNvGraphicFramePr/>
          <p:nvPr/>
        </p:nvGraphicFramePr>
        <p:xfrm>
          <a:off x="1825625" y="1472565"/>
          <a:ext cx="8533130" cy="4846320"/>
        </p:xfrm>
        <a:graphic>
          <a:graphicData uri="http://schemas.openxmlformats.org/drawingml/2006/table">
            <a:tbl>
              <a:tblPr firstRow="1" bandRow="1">
                <a:tableStyleId>{5C22544A-7EE6-4342-B048-85BDC9FD1C3A}</a:tableStyleId>
              </a:tblPr>
              <a:tblGrid>
                <a:gridCol w="4266565"/>
                <a:gridCol w="4266565"/>
              </a:tblGrid>
              <a:tr h="479425">
                <a:tc gridSpan="2">
                  <a:txBody>
                    <a:bodyPr/>
                    <a:lstStyle/>
                    <a:p>
                      <a:pPr algn="l">
                        <a:buNone/>
                      </a:pPr>
                      <a:r>
                        <a:rPr lang="zh-CN" altLang="en-US" sz="1800" b="1">
                          <a:solidFill>
                            <a:schemeClr val="tx1"/>
                          </a:solidFill>
                          <a:sym typeface="+mn-ea"/>
                        </a:rPr>
                        <a:t>用户完整意图：预定下周四（2018年4月12日）从北京去上海的上午或者中午出发，价格低于8折的便宜机票。</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hMerge="1">
                  <a:txBody>
                    <a:bodyPr/>
                    <a:lstStyle/>
                    <a:p>
                      <a:endParaRPr 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r>
              <a:tr h="4206240">
                <a:tc>
                  <a:txBody>
                    <a:bodyPr/>
                    <a:lstStyle/>
                    <a:p>
                      <a:pPr>
                        <a:buNone/>
                      </a:pPr>
                      <a:r>
                        <a:rPr lang="zh-CN" altLang="en-US" b="0">
                          <a:solidFill>
                            <a:schemeClr val="tx1"/>
                          </a:solidFill>
                        </a:rPr>
                        <a:t>U：下周从北京去上海</a:t>
                      </a:r>
                    </a:p>
                    <a:p>
                      <a:pPr>
                        <a:buNone/>
                      </a:pPr>
                      <a:endParaRPr lang="zh-CN" altLang="en-US" b="0">
                        <a:solidFill>
                          <a:schemeClr val="tx1"/>
                        </a:solidFill>
                      </a:endParaRPr>
                    </a:p>
                    <a:p>
                      <a:pPr>
                        <a:buNone/>
                      </a:pPr>
                      <a:r>
                        <a:rPr lang="zh-CN" altLang="en-US" b="0">
                          <a:solidFill>
                            <a:schemeClr val="tx1"/>
                          </a:solidFill>
                        </a:rPr>
                        <a:t>R：请问您需要订票吗？</a:t>
                      </a:r>
                    </a:p>
                    <a:p>
                      <a:pPr>
                        <a:buNone/>
                      </a:pPr>
                      <a:endParaRPr lang="zh-CN" altLang="en-US" b="0">
                        <a:solidFill>
                          <a:schemeClr val="tx1"/>
                        </a:solidFill>
                      </a:endParaRPr>
                    </a:p>
                    <a:p>
                      <a:pPr>
                        <a:buNone/>
                      </a:pPr>
                      <a:r>
                        <a:rPr lang="zh-CN" altLang="en-US" b="0">
                          <a:solidFill>
                            <a:schemeClr val="tx1"/>
                          </a:solidFill>
                        </a:rPr>
                        <a:t>U：恩，是的</a:t>
                      </a:r>
                    </a:p>
                    <a:p>
                      <a:pPr>
                        <a:buNone/>
                      </a:pPr>
                      <a:endParaRPr lang="zh-CN" altLang="en-US" b="0">
                        <a:solidFill>
                          <a:schemeClr val="tx1"/>
                        </a:solidFill>
                      </a:endParaRPr>
                    </a:p>
                    <a:p>
                      <a:pPr>
                        <a:buNone/>
                      </a:pPr>
                      <a:r>
                        <a:rPr lang="zh-CN" altLang="en-US" b="0">
                          <a:solidFill>
                            <a:schemeClr val="tx1"/>
                          </a:solidFill>
                        </a:rPr>
                        <a:t>R：请问您要下周哪天出发呢？</a:t>
                      </a:r>
                    </a:p>
                    <a:p>
                      <a:pPr>
                        <a:buNone/>
                      </a:pPr>
                      <a:endParaRPr lang="zh-CN" altLang="en-US" b="0">
                        <a:solidFill>
                          <a:schemeClr val="tx1"/>
                        </a:solidFill>
                      </a:endParaRPr>
                    </a:p>
                    <a:p>
                      <a:pPr>
                        <a:buNone/>
                      </a:pPr>
                      <a:r>
                        <a:rPr lang="zh-CN" altLang="en-US" b="0">
                          <a:solidFill>
                            <a:schemeClr val="tx1"/>
                          </a:solidFill>
                        </a:rPr>
                        <a:t>U：周四吧</a:t>
                      </a:r>
                    </a:p>
                    <a:p>
                      <a:pPr>
                        <a:buNone/>
                      </a:pPr>
                      <a:endParaRPr lang="zh-CN" altLang="en-US" b="0">
                        <a:solidFill>
                          <a:schemeClr val="tx1"/>
                        </a:solidFill>
                      </a:endParaRPr>
                    </a:p>
                    <a:p>
                      <a:pPr>
                        <a:buNone/>
                      </a:pPr>
                      <a:r>
                        <a:rPr lang="zh-CN" altLang="en-US" b="0">
                          <a:solidFill>
                            <a:schemeClr val="tx1"/>
                          </a:solidFill>
                        </a:rPr>
                        <a:t>R：帮您预订2018年04月12日从北京到上海的机票，请问有餐饮，价格等其他的要求吗？</a:t>
                      </a:r>
                    </a:p>
                    <a:p>
                      <a:pPr>
                        <a:buNone/>
                      </a:pPr>
                      <a:endParaRPr lang="zh-CN" altLang="en-US" b="0">
                        <a:solidFill>
                          <a:schemeClr val="tx1"/>
                        </a:solidFill>
                      </a:endParaRPr>
                    </a:p>
                    <a:p>
                      <a:pPr>
                        <a:buNone/>
                      </a:pPr>
                      <a:r>
                        <a:rPr lang="zh-CN" altLang="en-US" b="0">
                          <a:solidFill>
                            <a:schemeClr val="tx1"/>
                          </a:solidFill>
                        </a:rPr>
                        <a:t>U：尽量订上午的吧，价格找便宜一点的</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a:txBody>
                    <a:bodyPr/>
                    <a:lstStyle/>
                    <a:p>
                      <a:pPr>
                        <a:buNone/>
                      </a:pPr>
                      <a:r>
                        <a:rPr lang="zh-CN" altLang="en-US" sz="1800" b="0">
                          <a:solidFill>
                            <a:schemeClr val="tx1"/>
                          </a:solidFill>
                          <a:sym typeface="+mn-ea"/>
                        </a:rPr>
                        <a:t>R：帮您查询了2018年04月12日从北京到上海的机票，没有上午出发的航班，中午12：10出发是否可以？7.3折，910元</a:t>
                      </a:r>
                      <a:endParaRPr lang="zh-CN" altLang="en-US" sz="1800" b="0">
                        <a:solidFill>
                          <a:schemeClr val="tx1"/>
                        </a:solidFill>
                      </a:endParaRPr>
                    </a:p>
                    <a:p>
                      <a:pPr>
                        <a:buNone/>
                      </a:pPr>
                      <a:endParaRPr lang="zh-CN" altLang="en-US" sz="1800" b="0">
                        <a:solidFill>
                          <a:schemeClr val="tx1"/>
                        </a:solidFill>
                      </a:endParaRPr>
                    </a:p>
                    <a:p>
                      <a:pPr>
                        <a:buNone/>
                      </a:pPr>
                      <a:r>
                        <a:rPr lang="zh-CN" altLang="en-US" sz="1800" b="0">
                          <a:solidFill>
                            <a:schemeClr val="tx1"/>
                          </a:solidFill>
                          <a:sym typeface="+mn-ea"/>
                        </a:rPr>
                        <a:t>U：也行，就订这个吧</a:t>
                      </a:r>
                      <a:endParaRPr lang="zh-CN" altLang="en-US" sz="1800" b="0">
                        <a:solidFill>
                          <a:schemeClr val="tx1"/>
                        </a:solidFill>
                      </a:endParaRPr>
                    </a:p>
                    <a:p>
                      <a:pPr>
                        <a:buNone/>
                      </a:pPr>
                      <a:endParaRPr lang="zh-CN" altLang="en-US" sz="1800" b="0">
                        <a:solidFill>
                          <a:schemeClr val="tx1"/>
                        </a:solidFill>
                      </a:endParaRPr>
                    </a:p>
                    <a:p>
                      <a:pPr>
                        <a:buNone/>
                      </a:pPr>
                      <a:r>
                        <a:rPr lang="zh-CN" altLang="en-US" sz="1800" b="0">
                          <a:solidFill>
                            <a:schemeClr val="tx1"/>
                          </a:solidFill>
                          <a:sym typeface="+mn-ea"/>
                        </a:rPr>
                        <a:t>R：即将帮您预订2018年04月12日从北京到上海的机票，南方航空，CZ6412 空客321（中），12：10：00出发，7.3折，910元，不可退改签，确定要订票吗？</a:t>
                      </a:r>
                      <a:endParaRPr lang="zh-CN" altLang="en-US" sz="1800" b="0">
                        <a:solidFill>
                          <a:schemeClr val="tx1"/>
                        </a:solidFill>
                      </a:endParaRPr>
                    </a:p>
                    <a:p>
                      <a:pPr>
                        <a:buNone/>
                      </a:pPr>
                      <a:endParaRPr lang="zh-CN" altLang="en-US" sz="1800" b="0">
                        <a:solidFill>
                          <a:schemeClr val="tx1"/>
                        </a:solidFill>
                      </a:endParaRPr>
                    </a:p>
                    <a:p>
                      <a:pPr>
                        <a:buNone/>
                      </a:pPr>
                      <a:r>
                        <a:rPr lang="zh-CN" altLang="en-US" sz="1800" b="0">
                          <a:solidFill>
                            <a:schemeClr val="tx1"/>
                          </a:solidFill>
                          <a:sym typeface="+mn-ea"/>
                        </a:rPr>
                        <a:t>U：是的</a:t>
                      </a:r>
                      <a:endParaRPr lang="zh-CN" altLang="en-US" sz="1800" b="0">
                        <a:solidFill>
                          <a:schemeClr val="tx1"/>
                        </a:solidFill>
                      </a:endParaRPr>
                    </a:p>
                    <a:p>
                      <a:pPr>
                        <a:buNone/>
                      </a:pPr>
                      <a:endParaRPr lang="zh-CN" altLang="en-US" sz="1800" b="0">
                        <a:solidFill>
                          <a:schemeClr val="tx1"/>
                        </a:solidFill>
                      </a:endParaRPr>
                    </a:p>
                    <a:p>
                      <a:pPr>
                        <a:buNone/>
                      </a:pPr>
                      <a:r>
                        <a:rPr lang="zh-CN" altLang="en-US" sz="1800" b="0">
                          <a:solidFill>
                            <a:schemeClr val="tx1"/>
                          </a:solidFill>
                          <a:sym typeface="+mn-ea"/>
                        </a:rPr>
                        <a:t>R：已经帮您预订该航班机票，将跳转至付款页面</a:t>
                      </a:r>
                      <a:endParaRPr lang="zh-C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aphicFrame>
        <p:nvGraphicFramePr>
          <p:cNvPr id="5" name="表格 4"/>
          <p:cNvGraphicFramePr/>
          <p:nvPr/>
        </p:nvGraphicFramePr>
        <p:xfrm>
          <a:off x="908685" y="1637030"/>
          <a:ext cx="10367222" cy="4785360"/>
        </p:xfrm>
        <a:graphic>
          <a:graphicData uri="http://schemas.openxmlformats.org/drawingml/2006/table">
            <a:tbl>
              <a:tblPr firstRow="1" bandRow="1">
                <a:tableStyleId>{5C22544A-7EE6-4342-B048-85BDC9FD1C3A}</a:tableStyleId>
              </a:tblPr>
              <a:tblGrid>
                <a:gridCol w="3321685"/>
                <a:gridCol w="3401272"/>
                <a:gridCol w="3644265"/>
              </a:tblGrid>
              <a:tr h="579120">
                <a:tc gridSpan="3">
                  <a:txBody>
                    <a:bodyPr/>
                    <a:lstStyle/>
                    <a:p>
                      <a:pPr algn="l">
                        <a:buNone/>
                      </a:pPr>
                      <a:r>
                        <a:rPr lang="zh-CN" altLang="en-US" sz="1600" b="1">
                          <a:solidFill>
                            <a:schemeClr val="tx1"/>
                          </a:solidFill>
                          <a:sym typeface="+mn-ea"/>
                        </a:rPr>
                        <a:t>用户完整意图：预定2018年4月10日从哈尔滨到北京的上午的航班或火车，价格低于500元，同时预定2018年4月10日五道口附近300-400元的快捷酒店一晚。</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hMerge="1">
                  <a:txBody>
                    <a:bodyPr/>
                    <a:lstStyle/>
                    <a:p>
                      <a:endParaRPr 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hMerge="1">
                  <a:txBody>
                    <a:bodyPr/>
                    <a:lstStyle/>
                    <a:p>
                      <a:endParaRPr 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r>
              <a:tr h="4206240">
                <a:tc>
                  <a:txBody>
                    <a:bodyPr/>
                    <a:lstStyle/>
                    <a:p>
                      <a:pPr>
                        <a:buNone/>
                      </a:pPr>
                      <a:r>
                        <a:rPr lang="zh-CN" altLang="en-US" sz="1400" b="0">
                          <a:solidFill>
                            <a:schemeClr val="tx1"/>
                          </a:solidFill>
                        </a:rPr>
                        <a:t>U：查一下明天从哈尔滨到北京的机票</a:t>
                      </a:r>
                    </a:p>
                    <a:p>
                      <a:pPr>
                        <a:buNone/>
                      </a:pPr>
                      <a:endParaRPr lang="zh-CN" altLang="en-US" sz="1400" b="0">
                        <a:solidFill>
                          <a:schemeClr val="tx1"/>
                        </a:solidFill>
                      </a:endParaRPr>
                    </a:p>
                    <a:p>
                      <a:pPr>
                        <a:buNone/>
                      </a:pPr>
                      <a:r>
                        <a:rPr lang="zh-CN" altLang="en-US" sz="1400" b="0">
                          <a:solidFill>
                            <a:schemeClr val="tx1"/>
                          </a:solidFill>
                        </a:rPr>
                        <a:t>R：请问您要什么舱位？</a:t>
                      </a:r>
                    </a:p>
                    <a:p>
                      <a:pPr>
                        <a:buNone/>
                      </a:pPr>
                      <a:endParaRPr lang="zh-CN" altLang="en-US" sz="1400" b="0">
                        <a:solidFill>
                          <a:schemeClr val="tx1"/>
                        </a:solidFill>
                      </a:endParaRPr>
                    </a:p>
                    <a:p>
                      <a:pPr>
                        <a:buNone/>
                      </a:pPr>
                      <a:r>
                        <a:rPr lang="zh-CN" altLang="en-US" sz="1400" b="0">
                          <a:solidFill>
                            <a:schemeClr val="tx1"/>
                          </a:solidFill>
                        </a:rPr>
                        <a:t>U：经济舱</a:t>
                      </a:r>
                    </a:p>
                    <a:p>
                      <a:pPr>
                        <a:buNone/>
                      </a:pPr>
                      <a:endParaRPr lang="zh-CN" altLang="en-US" sz="1400" b="0">
                        <a:solidFill>
                          <a:schemeClr val="tx1"/>
                        </a:solidFill>
                      </a:endParaRPr>
                    </a:p>
                    <a:p>
                      <a:pPr>
                        <a:buNone/>
                      </a:pPr>
                      <a:r>
                        <a:rPr lang="zh-CN" altLang="en-US" sz="1400" b="0">
                          <a:solidFill>
                            <a:schemeClr val="tx1"/>
                          </a:solidFill>
                        </a:rPr>
                        <a:t>R：您要上午，下午，晚上哪个时间段出发？</a:t>
                      </a:r>
                    </a:p>
                    <a:p>
                      <a:pPr>
                        <a:buNone/>
                      </a:pPr>
                      <a:endParaRPr lang="zh-CN" altLang="en-US" sz="1400" b="0">
                        <a:solidFill>
                          <a:schemeClr val="tx1"/>
                        </a:solidFill>
                      </a:endParaRPr>
                    </a:p>
                    <a:p>
                      <a:pPr>
                        <a:buNone/>
                      </a:pPr>
                      <a:r>
                        <a:rPr lang="zh-CN" altLang="en-US" sz="1400" b="0">
                          <a:solidFill>
                            <a:schemeClr val="tx1"/>
                          </a:solidFill>
                        </a:rPr>
                        <a:t>U：上午吧</a:t>
                      </a:r>
                    </a:p>
                    <a:p>
                      <a:pPr>
                        <a:buNone/>
                      </a:pPr>
                      <a:endParaRPr lang="zh-CN" altLang="en-US" sz="1400" b="0">
                        <a:solidFill>
                          <a:schemeClr val="tx1"/>
                        </a:solidFill>
                      </a:endParaRPr>
                    </a:p>
                    <a:p>
                      <a:pPr>
                        <a:buNone/>
                      </a:pPr>
                      <a:r>
                        <a:rPr lang="zh-CN" altLang="en-US" sz="1400" b="0">
                          <a:solidFill>
                            <a:schemeClr val="tx1"/>
                          </a:solidFill>
                        </a:rPr>
                        <a:t>R：有一个上午6：25出发的南方航空CZ6421的航班，5.8折，不含税价720，请问您要预订此航班机票吗？</a:t>
                      </a:r>
                    </a:p>
                    <a:p>
                      <a:pPr>
                        <a:buNone/>
                      </a:pPr>
                      <a:endParaRPr lang="zh-CN" altLang="en-US" sz="1400" b="0">
                        <a:solidFill>
                          <a:schemeClr val="tx1"/>
                        </a:solidFill>
                      </a:endParaRPr>
                    </a:p>
                    <a:p>
                      <a:pPr>
                        <a:buNone/>
                      </a:pPr>
                      <a:r>
                        <a:rPr lang="zh-CN" altLang="en-US" sz="1400" b="0">
                          <a:solidFill>
                            <a:schemeClr val="tx1"/>
                          </a:solidFill>
                        </a:rPr>
                        <a:t>U：有点贵啊，不订机票了，看看火车票吧</a:t>
                      </a:r>
                    </a:p>
                    <a:p>
                      <a:pPr>
                        <a:buNone/>
                      </a:pPr>
                      <a:endParaRPr lang="zh-CN" altLang="en-US" sz="1400"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a:txBody>
                    <a:bodyPr/>
                    <a:lstStyle/>
                    <a:p>
                      <a:pPr>
                        <a:buNone/>
                      </a:pPr>
                      <a:r>
                        <a:rPr lang="zh-CN" altLang="en-US" sz="1400" b="0">
                          <a:solidFill>
                            <a:schemeClr val="tx1"/>
                          </a:solidFill>
                          <a:sym typeface="+mn-ea"/>
                        </a:rPr>
                        <a:t>R：2018年4月10日从哈尔滨到北京，上午的火车车次信息如下（与用户意图最相关的5条火车车次信息），请问您要预定哪一个车次？几等座？</a:t>
                      </a:r>
                      <a:endParaRPr lang="zh-CN" altLang="en-US" sz="1400" b="0">
                        <a:solidFill>
                          <a:schemeClr val="tx1"/>
                        </a:solidFill>
                      </a:endParaRPr>
                    </a:p>
                    <a:p>
                      <a:pPr>
                        <a:buNone/>
                      </a:pPr>
                      <a:endParaRPr lang="zh-CN" altLang="en-US" sz="1400" b="0">
                        <a:solidFill>
                          <a:schemeClr val="tx1"/>
                        </a:solidFill>
                      </a:endParaRPr>
                    </a:p>
                    <a:p>
                      <a:pPr>
                        <a:buNone/>
                      </a:pPr>
                      <a:r>
                        <a:rPr lang="zh-CN" altLang="en-US" sz="1400" b="0">
                          <a:solidFill>
                            <a:schemeClr val="tx1"/>
                          </a:solidFill>
                          <a:sym typeface="+mn-ea"/>
                        </a:rPr>
                        <a:t>U：D26，二等座吧</a:t>
                      </a:r>
                    </a:p>
                    <a:p>
                      <a:pPr>
                        <a:buNone/>
                      </a:pPr>
                      <a:endParaRPr lang="zh-CN" altLang="en-US" sz="1400" b="0">
                        <a:solidFill>
                          <a:schemeClr val="tx1"/>
                        </a:solidFill>
                        <a:sym typeface="+mn-ea"/>
                      </a:endParaRPr>
                    </a:p>
                    <a:p>
                      <a:pPr>
                        <a:buNone/>
                      </a:pPr>
                      <a:r>
                        <a:rPr lang="zh-CN" altLang="en-US" sz="1400" b="0">
                          <a:solidFill>
                            <a:schemeClr val="tx1"/>
                          </a:solidFill>
                          <a:sym typeface="+mn-ea"/>
                        </a:rPr>
                        <a:t>R：即将帮您预定2018年4月10日从哈尔滨到北京，D26次列车二等座。</a:t>
                      </a:r>
                      <a:endParaRPr lang="zh-CN" altLang="en-US" sz="1400" b="0">
                        <a:solidFill>
                          <a:schemeClr val="tx1"/>
                        </a:solidFill>
                      </a:endParaRPr>
                    </a:p>
                    <a:p>
                      <a:pPr>
                        <a:buNone/>
                      </a:pPr>
                      <a:endParaRPr lang="zh-CN" altLang="en-US" sz="1400" b="0">
                        <a:solidFill>
                          <a:schemeClr val="tx1"/>
                        </a:solidFill>
                        <a:sym typeface="+mn-ea"/>
                      </a:endParaRPr>
                    </a:p>
                    <a:p>
                      <a:pPr>
                        <a:buNone/>
                      </a:pPr>
                      <a:r>
                        <a:rPr lang="zh-CN" altLang="en-US" sz="1400" b="0">
                          <a:solidFill>
                            <a:schemeClr val="tx1"/>
                          </a:solidFill>
                          <a:sym typeface="+mn-ea"/>
                        </a:rPr>
                        <a:t>U: 好的，再帮我找找北京五道口附近的快捷酒店吧</a:t>
                      </a:r>
                    </a:p>
                    <a:p>
                      <a:pPr>
                        <a:buNone/>
                      </a:pPr>
                      <a:endParaRPr lang="zh-CN" altLang="en-US" sz="1400" b="0">
                        <a:solidFill>
                          <a:schemeClr val="tx1"/>
                        </a:solidFill>
                        <a:sym typeface="+mn-ea"/>
                      </a:endParaRPr>
                    </a:p>
                    <a:p>
                      <a:pPr>
                        <a:buNone/>
                      </a:pPr>
                      <a:r>
                        <a:rPr lang="zh-CN" altLang="en-US" sz="1400" b="0">
                          <a:solidFill>
                            <a:schemeClr val="tx1"/>
                          </a:solidFill>
                          <a:sym typeface="+mn-ea"/>
                        </a:rPr>
                        <a:t>R：请问您哪天入住？住几晚？</a:t>
                      </a:r>
                    </a:p>
                    <a:p>
                      <a:pPr>
                        <a:buNone/>
                      </a:pPr>
                      <a:endParaRPr lang="zh-CN" altLang="en-US" sz="1400" b="0">
                        <a:solidFill>
                          <a:schemeClr val="tx1"/>
                        </a:solidFill>
                        <a:sym typeface="+mn-ea"/>
                      </a:endParaRPr>
                    </a:p>
                    <a:p>
                      <a:pPr>
                        <a:buNone/>
                      </a:pPr>
                      <a:r>
                        <a:rPr lang="zh-CN" altLang="en-US" sz="1400" b="0">
                          <a:solidFill>
                            <a:schemeClr val="tx1"/>
                          </a:solidFill>
                          <a:sym typeface="+mn-ea"/>
                        </a:rPr>
                        <a:t>U：明天入住，一晚。</a:t>
                      </a:r>
                    </a:p>
                    <a:p>
                      <a:pPr>
                        <a:buNone/>
                      </a:pPr>
                      <a:endParaRPr lang="zh-CN" altLang="en-US" sz="1400" b="0">
                        <a:solidFill>
                          <a:schemeClr val="tx1"/>
                        </a:solidFill>
                        <a:sym typeface="+mn-ea"/>
                      </a:endParaRPr>
                    </a:p>
                    <a:p>
                      <a:pPr>
                        <a:buNone/>
                      </a:pPr>
                      <a:endParaRPr lang="zh-CN" altLang="en-US" sz="14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c>
                  <a:txBody>
                    <a:bodyPr/>
                    <a:lstStyle/>
                    <a:p>
                      <a:pPr>
                        <a:buNone/>
                      </a:pPr>
                      <a:r>
                        <a:rPr lang="zh-CN" altLang="en-US" sz="1400">
                          <a:solidFill>
                            <a:schemeClr val="tx1"/>
                          </a:solidFill>
                          <a:sym typeface="+mn-ea"/>
                        </a:rPr>
                        <a:t>R：请问您对房间价格有要求吗？</a:t>
                      </a:r>
                      <a:endParaRPr lang="zh-CN" altLang="en-US" sz="1400" b="0">
                        <a:solidFill>
                          <a:schemeClr val="tx1"/>
                        </a:solidFill>
                        <a:sym typeface="+mn-ea"/>
                      </a:endParaRPr>
                    </a:p>
                    <a:p>
                      <a:pPr>
                        <a:buNone/>
                      </a:pPr>
                      <a:endParaRPr lang="zh-CN" altLang="en-US" sz="1400" b="0">
                        <a:solidFill>
                          <a:schemeClr val="tx1"/>
                        </a:solidFill>
                        <a:sym typeface="+mn-ea"/>
                      </a:endParaRPr>
                    </a:p>
                    <a:p>
                      <a:pPr>
                        <a:buNone/>
                      </a:pPr>
                      <a:r>
                        <a:rPr lang="zh-CN" altLang="en-US" sz="1400">
                          <a:solidFill>
                            <a:schemeClr val="tx1"/>
                          </a:solidFill>
                          <a:sym typeface="+mn-ea"/>
                        </a:rPr>
                        <a:t>U：别超过400元一晚</a:t>
                      </a:r>
                      <a:endParaRPr lang="zh-CN" altLang="en-US" sz="1400" b="0">
                        <a:solidFill>
                          <a:schemeClr val="tx1"/>
                        </a:solidFill>
                        <a:sym typeface="+mn-ea"/>
                      </a:endParaRPr>
                    </a:p>
                    <a:p>
                      <a:pPr>
                        <a:buNone/>
                      </a:pPr>
                      <a:endParaRPr lang="zh-CN" altLang="en-US" sz="1400">
                        <a:solidFill>
                          <a:schemeClr val="tx1"/>
                        </a:solidFill>
                        <a:sym typeface="+mn-ea"/>
                      </a:endParaRPr>
                    </a:p>
                    <a:p>
                      <a:pPr>
                        <a:buNone/>
                      </a:pPr>
                      <a:r>
                        <a:rPr lang="zh-CN" altLang="en-US" sz="1400">
                          <a:solidFill>
                            <a:schemeClr val="tx1"/>
                          </a:solidFill>
                          <a:sym typeface="+mn-ea"/>
                        </a:rPr>
                        <a:t>R：以下是2018年4月10日入住，五道口附近的快捷酒店信息（与用户意图最相关的5个快捷酒店信息），请问您想预定哪一个？</a:t>
                      </a:r>
                      <a:endParaRPr lang="zh-CN" altLang="en-US" sz="1400" b="0">
                        <a:solidFill>
                          <a:schemeClr val="tx1"/>
                        </a:solidFill>
                        <a:sym typeface="+mn-ea"/>
                      </a:endParaRPr>
                    </a:p>
                    <a:p>
                      <a:pPr>
                        <a:buNone/>
                      </a:pPr>
                      <a:endParaRPr lang="zh-CN" altLang="en-US" sz="1400" b="0">
                        <a:solidFill>
                          <a:schemeClr val="tx1"/>
                        </a:solidFill>
                        <a:sym typeface="+mn-ea"/>
                      </a:endParaRPr>
                    </a:p>
                    <a:p>
                      <a:pPr>
                        <a:buNone/>
                      </a:pPr>
                      <a:r>
                        <a:rPr lang="zh-CN" altLang="en-US" sz="1400">
                          <a:solidFill>
                            <a:schemeClr val="tx1"/>
                          </a:solidFill>
                          <a:sym typeface="+mn-ea"/>
                        </a:rPr>
                        <a:t>U：第一个吧</a:t>
                      </a:r>
                      <a:endParaRPr lang="zh-CN" altLang="en-US" sz="1400" b="0">
                        <a:solidFill>
                          <a:schemeClr val="tx1"/>
                        </a:solidFill>
                        <a:sym typeface="+mn-ea"/>
                      </a:endParaRPr>
                    </a:p>
                    <a:p>
                      <a:pPr>
                        <a:buNone/>
                      </a:pPr>
                      <a:endParaRPr lang="zh-CN" altLang="en-US" sz="1400" b="0">
                        <a:solidFill>
                          <a:schemeClr val="tx1"/>
                        </a:solidFill>
                        <a:sym typeface="+mn-ea"/>
                      </a:endParaRPr>
                    </a:p>
                    <a:p>
                      <a:pPr>
                        <a:buNone/>
                      </a:pPr>
                      <a:r>
                        <a:rPr lang="zh-CN" altLang="en-US" sz="1400">
                          <a:solidFill>
                            <a:schemeClr val="tx1"/>
                          </a:solidFill>
                          <a:sym typeface="+mn-ea"/>
                        </a:rPr>
                        <a:t>R：即将预定2018年4月10日入住一晚，五道口附近，汉庭酒店（清华东门店）标准间一间，每晚377元，请问您确认要预定吗？</a:t>
                      </a:r>
                      <a:endParaRPr lang="zh-CN" altLang="en-US" sz="1400" b="0">
                        <a:solidFill>
                          <a:schemeClr val="tx1"/>
                        </a:solidFill>
                        <a:sym typeface="+mn-ea"/>
                      </a:endParaRPr>
                    </a:p>
                    <a:p>
                      <a:pPr>
                        <a:buNone/>
                      </a:pPr>
                      <a:endParaRPr lang="zh-CN" altLang="en-US" sz="1400" b="0">
                        <a:solidFill>
                          <a:schemeClr val="tx1"/>
                        </a:solidFill>
                        <a:sym typeface="+mn-ea"/>
                      </a:endParaRPr>
                    </a:p>
                    <a:p>
                      <a:pPr>
                        <a:buNone/>
                      </a:pPr>
                      <a:r>
                        <a:rPr lang="zh-CN" altLang="en-US" sz="1400">
                          <a:solidFill>
                            <a:schemeClr val="tx1"/>
                          </a:solidFill>
                          <a:sym typeface="+mn-ea"/>
                        </a:rPr>
                        <a:t>U：确认</a:t>
                      </a:r>
                      <a:endParaRPr lang="zh-CN" altLang="en-US" sz="1400" b="0">
                        <a:solidFill>
                          <a:schemeClr val="tx1"/>
                        </a:solidFill>
                        <a:sym typeface="+mn-ea"/>
                      </a:endParaRPr>
                    </a:p>
                    <a:p>
                      <a:pPr>
                        <a:buNone/>
                      </a:pPr>
                      <a:endParaRPr lang="zh-CN" altLang="en-US" sz="1400" b="0">
                        <a:solidFill>
                          <a:schemeClr val="tx1"/>
                        </a:solidFill>
                        <a:sym typeface="+mn-ea"/>
                      </a:endParaRPr>
                    </a:p>
                    <a:p>
                      <a:pPr>
                        <a:buNone/>
                      </a:pPr>
                      <a:r>
                        <a:rPr lang="zh-CN" altLang="en-US" sz="1400">
                          <a:solidFill>
                            <a:schemeClr val="tx1"/>
                          </a:solidFill>
                          <a:sym typeface="+mn-ea"/>
                        </a:rPr>
                        <a:t>R：已经帮您预订该酒店，将跳转至付款页面</a:t>
                      </a:r>
                      <a:endParaRPr lang="zh-CN" altLang="en-US" sz="14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D9D9D9"/>
                    </a:solidFill>
                  </a:tcPr>
                </a:tc>
              </a:tr>
            </a:tbl>
          </a:graphicData>
        </a:graphic>
      </p:graphicFrame>
      <p:sp>
        <p:nvSpPr>
          <p:cNvPr id="7" name="矩形 6"/>
          <p:cNvSpPr/>
          <p:nvPr/>
        </p:nvSpPr>
        <p:spPr>
          <a:xfrm>
            <a:off x="967105" y="5367655"/>
            <a:ext cx="3159125" cy="5473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73550" y="4342130"/>
            <a:ext cx="3159125" cy="5473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10" grpId="0" bldLvl="0" animBg="1"/>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sp>
        <p:nvSpPr>
          <p:cNvPr id="6" name="矩形 5"/>
          <p:cNvSpPr/>
          <p:nvPr/>
        </p:nvSpPr>
        <p:spPr>
          <a:xfrm>
            <a:off x="1826895" y="584200"/>
            <a:ext cx="365252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pic>
        <p:nvPicPr>
          <p:cNvPr id="5" name="图片 4"/>
          <p:cNvPicPr>
            <a:picLocks noChangeAspect="1"/>
          </p:cNvPicPr>
          <p:nvPr/>
        </p:nvPicPr>
        <p:blipFill>
          <a:blip r:embed="rId4"/>
          <a:stretch>
            <a:fillRect/>
          </a:stretch>
        </p:blipFill>
        <p:spPr>
          <a:xfrm>
            <a:off x="4747895" y="1090295"/>
            <a:ext cx="6629400" cy="4962525"/>
          </a:xfrm>
          <a:prstGeom prst="rect">
            <a:avLst/>
          </a:prstGeom>
          <a:effectLst>
            <a:outerShdw blurRad="50800" dist="38100" dir="2700000" algn="tl" rotWithShape="0">
              <a:prstClr val="black">
                <a:alpha val="40000"/>
              </a:prstClr>
            </a:outerShdw>
          </a:effectLst>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grpSp>
        <p:nvGrpSpPr>
          <p:cNvPr id="10" name="组合 9"/>
          <p:cNvGrpSpPr/>
          <p:nvPr/>
        </p:nvGrpSpPr>
        <p:grpSpPr>
          <a:xfrm>
            <a:off x="375920" y="3867150"/>
            <a:ext cx="7602855" cy="2535555"/>
            <a:chOff x="5550" y="2090"/>
            <a:chExt cx="16918" cy="6944"/>
          </a:xfrm>
        </p:grpSpPr>
        <p:pic>
          <p:nvPicPr>
            <p:cNvPr id="11" name="图片 10"/>
            <p:cNvPicPr>
              <a:picLocks noChangeAspect="1"/>
            </p:cNvPicPr>
            <p:nvPr/>
          </p:nvPicPr>
          <p:blipFill>
            <a:blip r:embed="rId5"/>
            <a:srcRect l="21599"/>
            <a:stretch>
              <a:fillRect/>
            </a:stretch>
          </p:blipFill>
          <p:spPr>
            <a:xfrm>
              <a:off x="5558" y="2106"/>
              <a:ext cx="16911" cy="6915"/>
            </a:xfrm>
            <a:prstGeom prst="rect">
              <a:avLst/>
            </a:prstGeom>
          </p:spPr>
        </p:pic>
        <p:pic>
          <p:nvPicPr>
            <p:cNvPr id="12" name="图片 11"/>
            <p:cNvPicPr>
              <a:picLocks noChangeAspect="1"/>
            </p:cNvPicPr>
            <p:nvPr/>
          </p:nvPicPr>
          <p:blipFill>
            <a:blip r:embed="rId6"/>
            <a:stretch>
              <a:fillRect/>
            </a:stretch>
          </p:blipFill>
          <p:spPr>
            <a:xfrm>
              <a:off x="5550" y="2090"/>
              <a:ext cx="7245" cy="694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68" y="-81366"/>
            <a:ext cx="3107777" cy="2272551"/>
          </a:xfrm>
          <a:prstGeom prst="rect">
            <a:avLst/>
          </a:prstGeom>
        </p:spPr>
      </p:pic>
      <p:sp>
        <p:nvSpPr>
          <p:cNvPr id="6" name="矩形 5"/>
          <p:cNvSpPr/>
          <p:nvPr/>
        </p:nvSpPr>
        <p:spPr>
          <a:xfrm>
            <a:off x="1826895" y="584200"/>
            <a:ext cx="365823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dirty="0">
                <a:solidFill>
                  <a:schemeClr val="tx1">
                    <a:lumMod val="85000"/>
                    <a:lumOff val="15000"/>
                  </a:schemeClr>
                </a:solidFill>
                <a:latin typeface="+mn-ea"/>
                <a:sym typeface="FZHei-B01S" panose="02010601030101010101" pitchFamily="2" charset="-122"/>
              </a:rPr>
              <a:t>SMP2018-ECDT</a:t>
            </a:r>
          </a:p>
        </p:txBody>
      </p:sp>
      <p:sp>
        <p:nvSpPr>
          <p:cNvPr id="8" name="椭圆 7"/>
          <p:cNvSpPr/>
          <p:nvPr/>
        </p:nvSpPr>
        <p:spPr>
          <a:xfrm>
            <a:off x="1103086" y="669683"/>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pic>
        <p:nvPicPr>
          <p:cNvPr id="59" name="图片 58"/>
          <p:cNvPicPr>
            <a:picLocks noChangeAspect="1"/>
          </p:cNvPicPr>
          <p:nvPr/>
        </p:nvPicPr>
        <p:blipFill>
          <a:blip r:embed="rId4"/>
          <a:stretch>
            <a:fillRect/>
          </a:stretch>
        </p:blipFill>
        <p:spPr>
          <a:xfrm>
            <a:off x="4563110" y="1265555"/>
            <a:ext cx="7181850" cy="5125085"/>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文本框 59"/>
          <p:cNvSpPr txBox="1"/>
          <p:nvPr/>
        </p:nvSpPr>
        <p:spPr>
          <a:xfrm>
            <a:off x="694055" y="2120265"/>
            <a:ext cx="3806825" cy="3415030"/>
          </a:xfrm>
          <a:prstGeom prst="rect">
            <a:avLst/>
          </a:prstGeom>
          <a:noFill/>
        </p:spPr>
        <p:txBody>
          <a:bodyPr wrap="square" rtlCol="0" anchor="t">
            <a:spAutoFit/>
          </a:bodyPr>
          <a:lstStyle/>
          <a:p>
            <a:r>
              <a:rPr lang="zh-CN" altLang="en-US" b="1"/>
              <a:t>意图分类：</a:t>
            </a:r>
            <a:r>
              <a:rPr lang="zh-CN" altLang="en-US"/>
              <a:t>利用GRU模型对意图进行粗粒度划分，从而划分出多意图。</a:t>
            </a:r>
          </a:p>
          <a:p>
            <a:endParaRPr lang="zh-CN" altLang="en-US"/>
          </a:p>
          <a:p>
            <a:r>
              <a:rPr lang="zh-CN" altLang="en-US" b="1"/>
              <a:t>属性抽取：</a:t>
            </a:r>
            <a:r>
              <a:rPr lang="zh-CN" altLang="en-US"/>
              <a:t>time、to_address、address、num_day、room_type、hotel_name、quantity、money、seat_type、train_type、berth_type、airline_company、flight_no。</a:t>
            </a:r>
          </a:p>
          <a:p>
            <a:r>
              <a:rPr lang="zh-CN" altLang="en-US"/>
              <a:t>采用Bi-LSTM+CRF进行序列标注，其中Bi-LSTM能够充分的捕捉上下文特征信息，而CRF中有转移特征，即它会考虑输出label之间的顺序性。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04</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7204075" y="2712720"/>
            <a:ext cx="3820160" cy="119888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RNN</a:t>
            </a:r>
            <a:r>
              <a:rPr kumimoji="0" lang="zh-CN" altLang="en-US" sz="60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论文</a:t>
            </a:r>
          </a:p>
        </p:txBody>
      </p:sp>
    </p:spTree>
  </p:cSld>
  <p:clrMapOvr>
    <a:masterClrMapping/>
  </p:clrMapOvr>
  <mc:AlternateContent xmlns:mc="http://schemas.openxmlformats.org/markup-compatibility/2006" xmlns:p14="http://schemas.microsoft.com/office/powerpoint/2010/main">
    <mc:Choice Requires="p14">
      <p:transition spd="slow" p14:dur="140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p:cNvSpPr txBox="1"/>
          <p:nvPr>
            <p:custDataLst>
              <p:tags r:id="rId1"/>
            </p:custDataLst>
          </p:nvPr>
        </p:nvSpPr>
        <p:spPr>
          <a:xfrm>
            <a:off x="2012950" y="2905760"/>
            <a:ext cx="7675880" cy="977265"/>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sz="2400" b="1" kern="0" noProof="0" dirty="0">
                <a:ln>
                  <a:noFill/>
                </a:ln>
                <a:solidFill>
                  <a:schemeClr val="bg1"/>
                </a:solidFill>
                <a:effectLst/>
                <a:uLnTx/>
                <a:uFillTx/>
                <a:latin typeface="+mn-ea"/>
                <a:sym typeface="FZHei-B01S" panose="02010601030101010101" pitchFamily="2" charset="-122"/>
              </a:rPr>
              <a:t>Attention-Based Recurrent Neural Network Models for Joint Intent Detection and Slot Filling</a:t>
            </a:r>
            <a:endParaRPr lang="en-US" altLang="zh-CN" sz="2400" i="1" kern="0" spc="600" noProof="0" dirty="0">
              <a:ln>
                <a:noFill/>
              </a:ln>
              <a:solidFill>
                <a:schemeClr val="bg1"/>
              </a:solidFill>
              <a:effectLst/>
              <a:uLnTx/>
              <a:uFillTx/>
              <a:latin typeface="+mn-ea"/>
              <a:ea typeface="微软雅黑" panose="020B0503020204020204" pitchFamily="34" charset="-122"/>
              <a:cs typeface="Times New Roman" panose="02020603050405020304" charset="0"/>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Introduction</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p:cNvSpPr txBox="1"/>
          <p:nvPr/>
        </p:nvSpPr>
        <p:spPr>
          <a:xfrm>
            <a:off x="1341755" y="1787525"/>
            <a:ext cx="10001885" cy="3784600"/>
          </a:xfrm>
          <a:prstGeom prst="rect">
            <a:avLst/>
          </a:prstGeom>
          <a:noFill/>
        </p:spPr>
        <p:txBody>
          <a:bodyPr wrap="square" rtlCol="0" anchor="t">
            <a:spAutoFit/>
          </a:bodyPr>
          <a:lstStyle/>
          <a:p>
            <a:pPr marL="342900" indent="-342900">
              <a:buFont typeface="Arial" panose="020B0604020202020204" pitchFamily="34" charset="0"/>
              <a:buChar char="•"/>
            </a:pPr>
            <a:r>
              <a:rPr sz="2400"/>
              <a:t>Attention-based encoder-decoder neural network models have recently shown promising results in machine translation and speech recognition. </a:t>
            </a:r>
          </a:p>
          <a:p>
            <a:pPr marL="342900" indent="-342900">
              <a:buFont typeface="Arial" panose="020B0604020202020204" pitchFamily="34" charset="0"/>
              <a:buChar char="•"/>
            </a:pPr>
            <a:endParaRPr sz="2400"/>
          </a:p>
          <a:p>
            <a:pPr marL="342900" indent="-342900">
              <a:buFont typeface="Arial" panose="020B0604020202020204" pitchFamily="34" charset="0"/>
              <a:buChar char="•"/>
            </a:pPr>
            <a:r>
              <a:rPr sz="2400"/>
              <a:t>Intent detection and slot filling are usually processed separately.Intent detection can be treated as a semantic utterance classification problem</a:t>
            </a:r>
            <a:r>
              <a:rPr lang="en-US" sz="2400"/>
              <a:t>.</a:t>
            </a:r>
            <a:r>
              <a:rPr sz="2400"/>
              <a:t>Slot filling can be treated as a sequence labeling task.</a:t>
            </a:r>
          </a:p>
          <a:p>
            <a:pPr marL="342900" indent="-342900">
              <a:buFont typeface="Arial" panose="020B0604020202020204" pitchFamily="34" charset="0"/>
              <a:buChar char="•"/>
            </a:pPr>
            <a:endParaRPr sz="2400"/>
          </a:p>
          <a:p>
            <a:pPr marL="342900" indent="-342900">
              <a:buFont typeface="Arial" panose="020B0604020202020204" pitchFamily="34" charset="0"/>
              <a:buChar char="•"/>
            </a:pPr>
            <a:r>
              <a:rPr lang="en-US" sz="2400"/>
              <a:t>The paper </a:t>
            </a:r>
            <a:r>
              <a:rPr sz="2400"/>
              <a:t>propose an attention-based neural network model for joint intent detection and slot filling</a:t>
            </a:r>
            <a:r>
              <a:rPr lang="en-US" sz="2400"/>
              <a:t>.</a:t>
            </a:r>
          </a:p>
          <a:p>
            <a:pPr marL="342900" indent="-342900">
              <a:buFont typeface="Arial" panose="020B0604020202020204" pitchFamily="34" charset="0"/>
              <a:buChar char="•"/>
            </a:pP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64" name="文字方塊 63"/>
          <p:cNvSpPr txBox="1"/>
          <p:nvPr/>
        </p:nvSpPr>
        <p:spPr>
          <a:xfrm>
            <a:off x="7125970" y="5128260"/>
            <a:ext cx="1301115" cy="829945"/>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4172651" y="5475594"/>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5133571" y="3828322"/>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2610197" y="2556028"/>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2409485" y="513299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14" name="文字方塊 6"/>
          <p:cNvSpPr txBox="1"/>
          <p:nvPr/>
        </p:nvSpPr>
        <p:spPr>
          <a:xfrm>
            <a:off x="2282711" y="2074244"/>
            <a:ext cx="1134648" cy="461665"/>
          </a:xfrm>
          <a:prstGeom prst="rect">
            <a:avLst/>
          </a:prstGeom>
          <a:noFill/>
        </p:spPr>
        <p:txBody>
          <a:bodyPr wrap="square" rtlCol="0">
            <a:spAutoFit/>
          </a:bodyPr>
          <a:lstStyle/>
          <a:p>
            <a:pPr algn="ctr"/>
            <a:r>
              <a:rPr lang="en-US" altLang="zh-TW" sz="2400" dirty="0"/>
              <a:t>Input</a:t>
            </a:r>
          </a:p>
        </p:txBody>
      </p:sp>
      <p:sp>
        <p:nvSpPr>
          <p:cNvPr id="15" name="文字方塊 7"/>
          <p:cNvSpPr txBox="1"/>
          <p:nvPr/>
        </p:nvSpPr>
        <p:spPr>
          <a:xfrm>
            <a:off x="8426753" y="2074244"/>
            <a:ext cx="1134648" cy="461665"/>
          </a:xfrm>
          <a:prstGeom prst="rect">
            <a:avLst/>
          </a:prstGeom>
          <a:noFill/>
        </p:spPr>
        <p:txBody>
          <a:bodyPr wrap="square" rtlCol="0">
            <a:spAutoFit/>
          </a:bodyPr>
          <a:lstStyle/>
          <a:p>
            <a:pPr algn="ctr"/>
            <a:r>
              <a:rPr lang="en-US" altLang="zh-TW" sz="2400" dirty="0"/>
              <a:t>Output</a:t>
            </a:r>
          </a:p>
        </p:txBody>
      </p:sp>
      <p:cxnSp>
        <p:nvCxnSpPr>
          <p:cNvPr id="16" name="直線單箭頭接點 10"/>
          <p:cNvCxnSpPr/>
          <p:nvPr/>
        </p:nvCxnSpPr>
        <p:spPr>
          <a:xfrm>
            <a:off x="7722471" y="3576807"/>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1"/>
          <p:cNvCxnSpPr/>
          <p:nvPr/>
        </p:nvCxnSpPr>
        <p:spPr>
          <a:xfrm>
            <a:off x="7831787" y="4822697"/>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2"/>
          <p:cNvCxnSpPr/>
          <p:nvPr/>
        </p:nvCxnSpPr>
        <p:spPr>
          <a:xfrm>
            <a:off x="7698587" y="2798004"/>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78585" y="327372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矩形 19"/>
          <p:cNvSpPr/>
          <p:nvPr/>
        </p:nvSpPr>
        <p:spPr>
          <a:xfrm>
            <a:off x="2684403" y="270339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2" name="Object 12"/>
          <p:cNvGraphicFramePr>
            <a:graphicFrameLocks noChangeAspect="1"/>
          </p:cNvGraphicFramePr>
          <p:nvPr/>
        </p:nvGraphicFramePr>
        <p:xfrm>
          <a:off x="2697102" y="2608142"/>
          <a:ext cx="325438" cy="461962"/>
        </p:xfrm>
        <a:graphic>
          <a:graphicData uri="http://schemas.openxmlformats.org/presentationml/2006/ole">
            <mc:AlternateContent xmlns:mc="http://schemas.openxmlformats.org/markup-compatibility/2006">
              <mc:Choice xmlns:v="urn:schemas-microsoft-com:vml" Requires="v">
                <p:oleObj spid="_x0000_s5166" name="方程式" r:id="rId5" imgW="3657600" imgH="5181600" progId="Equation.3">
                  <p:embed/>
                </p:oleObj>
              </mc:Choice>
              <mc:Fallback>
                <p:oleObj name="方程式" r:id="rId5" imgW="3657600" imgH="5181600" progId="Equation.3">
                  <p:embed/>
                  <p:pic>
                    <p:nvPicPr>
                      <p:cNvPr id="0" name="Object 12"/>
                      <p:cNvPicPr>
                        <a:picLocks noChangeAspect="1" noChangeArrowheads="1"/>
                      </p:cNvPicPr>
                      <p:nvPr/>
                    </p:nvPicPr>
                    <p:blipFill>
                      <a:blip r:embed="rId6"/>
                      <a:srcRect/>
                      <a:stretch>
                        <a:fillRect/>
                      </a:stretch>
                    </p:blipFill>
                    <p:spPr bwMode="auto">
                      <a:xfrm>
                        <a:off x="2697102" y="2608142"/>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nvGraphicFramePr>
        <p:xfrm>
          <a:off x="2702398" y="3190871"/>
          <a:ext cx="352425" cy="461963"/>
        </p:xfrm>
        <a:graphic>
          <a:graphicData uri="http://schemas.openxmlformats.org/presentationml/2006/ole">
            <mc:AlternateContent xmlns:mc="http://schemas.openxmlformats.org/markup-compatibility/2006">
              <mc:Choice xmlns:v="urn:schemas-microsoft-com:vml" Requires="v">
                <p:oleObj spid="_x0000_s5167" name="方程式" r:id="rId7" imgW="3962400" imgH="5181600" progId="Equation.3">
                  <p:embed/>
                </p:oleObj>
              </mc:Choice>
              <mc:Fallback>
                <p:oleObj name="方程式" r:id="rId7" imgW="3962400" imgH="5181600" progId="Equation.3">
                  <p:embed/>
                  <p:pic>
                    <p:nvPicPr>
                      <p:cNvPr id="0" name="Object 12"/>
                      <p:cNvPicPr>
                        <a:picLocks noChangeAspect="1" noChangeArrowheads="1"/>
                      </p:cNvPicPr>
                      <p:nvPr/>
                    </p:nvPicPr>
                    <p:blipFill>
                      <a:blip r:embed="rId8"/>
                      <a:srcRect/>
                      <a:stretch>
                        <a:fillRect/>
                      </a:stretch>
                    </p:blipFill>
                    <p:spPr bwMode="auto">
                      <a:xfrm>
                        <a:off x="2702398" y="3190871"/>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3620872" y="2074244"/>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7"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2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2" name="矩形 31"/>
          <p:cNvSpPr/>
          <p:nvPr/>
        </p:nvSpPr>
        <p:spPr>
          <a:xfrm>
            <a:off x="2688110" y="467147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3" name="Object 12"/>
          <p:cNvGraphicFramePr>
            <a:graphicFrameLocks noChangeAspect="1"/>
          </p:cNvGraphicFramePr>
          <p:nvPr/>
        </p:nvGraphicFramePr>
        <p:xfrm>
          <a:off x="2684994" y="4575224"/>
          <a:ext cx="407988" cy="488950"/>
        </p:xfrm>
        <a:graphic>
          <a:graphicData uri="http://schemas.openxmlformats.org/presentationml/2006/ole">
            <mc:AlternateContent xmlns:mc="http://schemas.openxmlformats.org/markup-compatibility/2006">
              <mc:Choice xmlns:v="urn:schemas-microsoft-com:vml" Requires="v">
                <p:oleObj spid="_x0000_s5168" name="方程式" r:id="rId9" imgW="4572000" imgH="5486400" progId="Equation.3">
                  <p:embed/>
                </p:oleObj>
              </mc:Choice>
              <mc:Fallback>
                <p:oleObj name="方程式" r:id="rId9" imgW="4572000" imgH="5486400" progId="Equation.3">
                  <p:embed/>
                  <p:pic>
                    <p:nvPicPr>
                      <p:cNvPr id="0" name="Object 12"/>
                      <p:cNvPicPr>
                        <a:picLocks noChangeAspect="1" noChangeArrowheads="1"/>
                      </p:cNvPicPr>
                      <p:nvPr/>
                    </p:nvPicPr>
                    <p:blipFill>
                      <a:blip r:embed="rId10"/>
                      <a:srcRect/>
                      <a:stretch>
                        <a:fillRect/>
                      </a:stretch>
                    </p:blipFill>
                    <p:spPr bwMode="auto">
                      <a:xfrm>
                        <a:off x="2684994" y="4575224"/>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文字方塊 23"/>
          <p:cNvSpPr txBox="1"/>
          <p:nvPr/>
        </p:nvSpPr>
        <p:spPr>
          <a:xfrm rot="5400000">
            <a:off x="2564042" y="395642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4945770" y="2074244"/>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36"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8"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7157116" y="2074244"/>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41"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3"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5"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46" name="文字方塊 32"/>
          <p:cNvSpPr txBox="1"/>
          <p:nvPr/>
        </p:nvSpPr>
        <p:spPr>
          <a:xfrm>
            <a:off x="5888858" y="249537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7" name="文字方塊 33"/>
          <p:cNvSpPr txBox="1"/>
          <p:nvPr/>
        </p:nvSpPr>
        <p:spPr>
          <a:xfrm>
            <a:off x="5895807" y="325636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8" name="文字方塊 34"/>
          <p:cNvSpPr txBox="1"/>
          <p:nvPr/>
        </p:nvSpPr>
        <p:spPr>
          <a:xfrm>
            <a:off x="5924823" y="447169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4369552" y="2826307"/>
            <a:ext cx="836420" cy="2013882"/>
            <a:chOff x="3080817" y="2522792"/>
            <a:chExt cx="836420" cy="2013882"/>
          </a:xfrm>
        </p:grpSpPr>
        <p:cxnSp>
          <p:nvCxnSpPr>
            <p:cNvPr id="49" name="直線單箭頭接點 35"/>
            <p:cNvCxnSpPr>
              <a:stCxn id="28" idx="6"/>
              <a:endCxn id="36" idx="2"/>
            </p:cNvCxnSpPr>
            <p:nvPr/>
          </p:nvCxnSpPr>
          <p:spPr>
            <a:xfrm>
              <a:off x="3090108" y="2522810"/>
              <a:ext cx="74104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38"/>
            <p:cNvCxnSpPr>
              <a:stCxn id="29" idx="6"/>
              <a:endCxn id="36" idx="2"/>
            </p:cNvCxnSpPr>
            <p:nvPr/>
          </p:nvCxnSpPr>
          <p:spPr>
            <a:xfrm flipV="1">
              <a:off x="3091815" y="2522870"/>
              <a:ext cx="739140" cy="7785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39"/>
            <p:cNvCxnSpPr>
              <a:stCxn id="28" idx="6"/>
              <a:endCxn id="37" idx="2"/>
            </p:cNvCxnSpPr>
            <p:nvPr/>
          </p:nvCxnSpPr>
          <p:spPr>
            <a:xfrm>
              <a:off x="3090108" y="2522810"/>
              <a:ext cx="743585" cy="7785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40"/>
            <p:cNvCxnSpPr>
              <a:stCxn id="28" idx="6"/>
              <a:endCxn id="38" idx="2"/>
            </p:cNvCxnSpPr>
            <p:nvPr/>
          </p:nvCxnSpPr>
          <p:spPr>
            <a:xfrm>
              <a:off x="3090108" y="2522810"/>
              <a:ext cx="732155" cy="2006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41"/>
            <p:cNvCxnSpPr>
              <a:stCxn id="29" idx="6"/>
              <a:endCxn id="38" idx="2"/>
            </p:cNvCxnSpPr>
            <p:nvPr/>
          </p:nvCxnSpPr>
          <p:spPr>
            <a:xfrm>
              <a:off x="3091815" y="3301380"/>
              <a:ext cx="730250" cy="12280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42"/>
            <p:cNvCxnSpPr>
              <a:stCxn id="30" idx="6"/>
              <a:endCxn id="36" idx="2"/>
            </p:cNvCxnSpPr>
            <p:nvPr/>
          </p:nvCxnSpPr>
          <p:spPr>
            <a:xfrm flipV="1">
              <a:off x="3080817" y="2522792"/>
              <a:ext cx="750570" cy="2006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43"/>
            <p:cNvCxnSpPr>
              <a:stCxn id="30" idx="6"/>
              <a:endCxn id="37" idx="2"/>
            </p:cNvCxnSpPr>
            <p:nvPr/>
          </p:nvCxnSpPr>
          <p:spPr>
            <a:xfrm flipV="1">
              <a:off x="3080817" y="3301302"/>
              <a:ext cx="753110" cy="12280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44"/>
          <p:cNvCxnSpPr/>
          <p:nvPr/>
        </p:nvCxnSpPr>
        <p:spPr>
          <a:xfrm flipV="1">
            <a:off x="3030375" y="2865838"/>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45"/>
          <p:cNvCxnSpPr>
            <a:stCxn id="20" idx="3"/>
            <a:endCxn id="29" idx="2"/>
          </p:cNvCxnSpPr>
          <p:nvPr/>
        </p:nvCxnSpPr>
        <p:spPr>
          <a:xfrm>
            <a:off x="3027303" y="2874842"/>
            <a:ext cx="865505" cy="7302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46"/>
          <p:cNvCxnSpPr>
            <a:stCxn id="20" idx="3"/>
            <a:endCxn id="30" idx="2"/>
          </p:cNvCxnSpPr>
          <p:nvPr/>
        </p:nvCxnSpPr>
        <p:spPr>
          <a:xfrm>
            <a:off x="3027303" y="2874842"/>
            <a:ext cx="854075" cy="19583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47"/>
          <p:cNvCxnSpPr>
            <a:stCxn id="26" idx="3"/>
            <a:endCxn id="28" idx="2"/>
          </p:cNvCxnSpPr>
          <p:nvPr/>
        </p:nvCxnSpPr>
        <p:spPr>
          <a:xfrm flipV="1">
            <a:off x="3054823" y="2826222"/>
            <a:ext cx="835660" cy="595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48"/>
          <p:cNvCxnSpPr>
            <a:stCxn id="19" idx="3"/>
            <a:endCxn id="29" idx="2"/>
          </p:cNvCxnSpPr>
          <p:nvPr/>
        </p:nvCxnSpPr>
        <p:spPr>
          <a:xfrm>
            <a:off x="3021485" y="3445171"/>
            <a:ext cx="871220" cy="1600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49"/>
          <p:cNvCxnSpPr>
            <a:stCxn id="19" idx="3"/>
            <a:endCxn id="30" idx="2"/>
          </p:cNvCxnSpPr>
          <p:nvPr/>
        </p:nvCxnSpPr>
        <p:spPr>
          <a:xfrm>
            <a:off x="3021485" y="3445171"/>
            <a:ext cx="859790" cy="1388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50"/>
          <p:cNvCxnSpPr>
            <a:stCxn id="33" idx="3"/>
            <a:endCxn id="28" idx="2"/>
          </p:cNvCxnSpPr>
          <p:nvPr/>
        </p:nvCxnSpPr>
        <p:spPr>
          <a:xfrm flipV="1">
            <a:off x="3092982" y="2826434"/>
            <a:ext cx="797560" cy="19932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51"/>
          <p:cNvCxnSpPr>
            <a:stCxn id="33" idx="3"/>
            <a:endCxn id="29" idx="2"/>
          </p:cNvCxnSpPr>
          <p:nvPr/>
        </p:nvCxnSpPr>
        <p:spPr>
          <a:xfrm flipV="1">
            <a:off x="3093283" y="3604889"/>
            <a:ext cx="799465" cy="1214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52"/>
          <p:cNvCxnSpPr>
            <a:stCxn id="33" idx="3"/>
            <a:endCxn id="30" idx="2"/>
          </p:cNvCxnSpPr>
          <p:nvPr/>
        </p:nvCxnSpPr>
        <p:spPr>
          <a:xfrm>
            <a:off x="3093283" y="4819644"/>
            <a:ext cx="788035" cy="133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53"/>
          <p:cNvSpPr txBox="1"/>
          <p:nvPr/>
        </p:nvSpPr>
        <p:spPr>
          <a:xfrm rot="5400000">
            <a:off x="8691149" y="39769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文字方塊 54"/>
          <p:cNvSpPr txBox="1"/>
          <p:nvPr/>
        </p:nvSpPr>
        <p:spPr>
          <a:xfrm>
            <a:off x="8760242" y="2458144"/>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77" name="文字方塊 55"/>
          <p:cNvSpPr txBox="1"/>
          <p:nvPr/>
        </p:nvSpPr>
        <p:spPr>
          <a:xfrm>
            <a:off x="8748959" y="325636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82" name="文字方塊 56"/>
          <p:cNvSpPr txBox="1"/>
          <p:nvPr/>
        </p:nvSpPr>
        <p:spPr>
          <a:xfrm>
            <a:off x="8748959" y="4522596"/>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3" name="群組 81"/>
          <p:cNvGrpSpPr/>
          <p:nvPr/>
        </p:nvGrpSpPr>
        <p:grpSpPr>
          <a:xfrm>
            <a:off x="6645829" y="2819329"/>
            <a:ext cx="753037" cy="2013721"/>
            <a:chOff x="5357094" y="2515814"/>
            <a:chExt cx="753037" cy="2013721"/>
          </a:xfrm>
        </p:grpSpPr>
        <p:cxnSp>
          <p:nvCxnSpPr>
            <p:cNvPr id="84"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文字方塊 2"/>
          <p:cNvSpPr txBox="1"/>
          <p:nvPr/>
        </p:nvSpPr>
        <p:spPr>
          <a:xfrm>
            <a:off x="6273486" y="1469359"/>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94" name="直線單箭頭接點 9"/>
          <p:cNvCxnSpPr>
            <a:endCxn id="93" idx="2"/>
          </p:cNvCxnSpPr>
          <p:nvPr/>
        </p:nvCxnSpPr>
        <p:spPr>
          <a:xfrm flipV="1">
            <a:off x="5448994" y="1931024"/>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bldLvl="0" animBg="1"/>
      <p:bldP spid="59" grpId="0" bldLvl="0" animBg="1"/>
      <p:bldP spid="60" grpId="0"/>
      <p:bldP spid="14" grpId="0"/>
      <p:bldP spid="15" grpId="0"/>
      <p:bldP spid="19" grpId="0" bldLvl="0" animBg="1"/>
      <p:bldP spid="20" grpId="0" bldLvl="0" animBg="1"/>
      <p:bldP spid="32" grpId="0" bldLvl="0" animBg="1"/>
      <p:bldP spid="34" grpId="0"/>
      <p:bldP spid="46" grpId="0"/>
      <p:bldP spid="47" grpId="0"/>
      <p:bldP spid="48" grpId="0"/>
      <p:bldP spid="75" grpId="0"/>
      <p:bldP spid="76" grpId="0"/>
      <p:bldP spid="77" grpId="0"/>
      <p:bldP spid="82" grpId="0"/>
      <p:bldP spid="9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Introduction</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pic>
        <p:nvPicPr>
          <p:cNvPr id="7" name="图片 6"/>
          <p:cNvPicPr>
            <a:picLocks noChangeAspect="1"/>
          </p:cNvPicPr>
          <p:nvPr/>
        </p:nvPicPr>
        <p:blipFill>
          <a:blip r:embed="rId4"/>
          <a:stretch>
            <a:fillRect/>
          </a:stretch>
        </p:blipFill>
        <p:spPr>
          <a:xfrm>
            <a:off x="1631315" y="3429000"/>
            <a:ext cx="8921115" cy="1383030"/>
          </a:xfrm>
          <a:prstGeom prst="rect">
            <a:avLst/>
          </a:prstGeom>
        </p:spPr>
      </p:pic>
      <p:sp>
        <p:nvSpPr>
          <p:cNvPr id="5" name="文本框 4"/>
          <p:cNvSpPr txBox="1"/>
          <p:nvPr/>
        </p:nvSpPr>
        <p:spPr>
          <a:xfrm>
            <a:off x="1635760" y="1775460"/>
            <a:ext cx="8780145" cy="829945"/>
          </a:xfrm>
          <a:prstGeom prst="rect">
            <a:avLst/>
          </a:prstGeom>
          <a:noFill/>
        </p:spPr>
        <p:txBody>
          <a:bodyPr wrap="square" rtlCol="0" anchor="t">
            <a:spAutoFit/>
          </a:bodyPr>
          <a:lstStyle/>
          <a:p>
            <a:r>
              <a:rPr lang="en-US" sz="2400">
                <a:sym typeface="+mn-ea"/>
              </a:rPr>
              <a:t>In slot filling, alignment is explicit, and thus alignment-based RNN models typically work well.</a:t>
            </a:r>
            <a:r>
              <a:rPr lang="en-US">
                <a:sym typeface="+mn-ea"/>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Introduction</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p:cNvSpPr txBox="1"/>
          <p:nvPr/>
        </p:nvSpPr>
        <p:spPr>
          <a:xfrm>
            <a:off x="1341755" y="1677035"/>
            <a:ext cx="10001885" cy="3046095"/>
          </a:xfrm>
          <a:prstGeom prst="rect">
            <a:avLst/>
          </a:prstGeom>
          <a:noFill/>
        </p:spPr>
        <p:txBody>
          <a:bodyPr wrap="square" rtlCol="0" anchor="t">
            <a:spAutoFit/>
          </a:bodyPr>
          <a:lstStyle/>
          <a:p>
            <a:pPr indent="0">
              <a:buFont typeface="Arial" panose="020B0604020202020204" pitchFamily="34" charset="0"/>
              <a:buNone/>
            </a:pPr>
            <a:endParaRPr lang="en-US" sz="2400"/>
          </a:p>
          <a:p>
            <a:pPr marL="342900" indent="-342900">
              <a:buFont typeface="Arial" panose="020B0604020202020204" pitchFamily="34" charset="0"/>
              <a:buChar char="•"/>
            </a:pPr>
            <a:r>
              <a:rPr lang="en-US" sz="2400"/>
              <a:t>The paper want to explore how the alignment information in slot filling can be best utilized in the encoder-decoder models.</a:t>
            </a:r>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en-US" altLang="zh-CN" sz="2400"/>
              <a:t>T</a:t>
            </a:r>
            <a:r>
              <a:rPr lang="zh-CN" altLang="en-US" sz="2400"/>
              <a:t>he alignment-based RNN slot filling models can be further improved with the attention mechanism that introduced from the encoder-decoder architecture. </a:t>
            </a: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335280"/>
            <a:ext cx="5254625" cy="127254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Encoder-Decoder Model with Aligned Inputs</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pic>
        <p:nvPicPr>
          <p:cNvPr id="5" name="图片 4"/>
          <p:cNvPicPr>
            <a:picLocks noChangeAspect="1"/>
          </p:cNvPicPr>
          <p:nvPr/>
        </p:nvPicPr>
        <p:blipFill>
          <a:blip r:embed="rId4"/>
          <a:stretch>
            <a:fillRect/>
          </a:stretch>
        </p:blipFill>
        <p:spPr>
          <a:xfrm>
            <a:off x="6623685" y="567055"/>
            <a:ext cx="4538345" cy="5881370"/>
          </a:xfrm>
          <a:prstGeom prst="rect">
            <a:avLst/>
          </a:prstGeom>
        </p:spPr>
      </p:pic>
      <p:sp>
        <p:nvSpPr>
          <p:cNvPr id="10" name="文本框 9"/>
          <p:cNvSpPr txBox="1"/>
          <p:nvPr/>
        </p:nvSpPr>
        <p:spPr>
          <a:xfrm>
            <a:off x="1341755" y="1787525"/>
            <a:ext cx="4580890" cy="4523105"/>
          </a:xfrm>
          <a:prstGeom prst="rect">
            <a:avLst/>
          </a:prstGeom>
          <a:noFill/>
        </p:spPr>
        <p:txBody>
          <a:bodyPr wrap="square" rtlCol="0" anchor="t">
            <a:spAutoFit/>
          </a:bodyPr>
          <a:lstStyle/>
          <a:p>
            <a:pPr marL="342900" indent="-342900">
              <a:buFont typeface="Arial" panose="020B0604020202020204" pitchFamily="34" charset="0"/>
              <a:buChar char="•"/>
            </a:pPr>
            <a:r>
              <a:rPr lang="en-US" sz="2400"/>
              <a:t>On encoder side, the paper use a bidirectional RNN. The decoder is a unidirectional RNN.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The final encoder hidden state </a:t>
            </a:r>
            <a:r>
              <a:rPr lang="en-US" sz="2400" i="1"/>
              <a:t>h</a:t>
            </a:r>
            <a:r>
              <a:rPr lang="en-US" sz="2400" i="1" baseline="-25000"/>
              <a:t>i</a:t>
            </a:r>
            <a:r>
              <a:rPr lang="en-US" sz="2400"/>
              <a:t> at each time step </a:t>
            </a:r>
            <a:r>
              <a:rPr lang="en-US" sz="2400" i="1"/>
              <a:t>i  </a:t>
            </a:r>
            <a:r>
              <a:rPr lang="en-US" sz="2400"/>
              <a:t>is a concatenation of the forward state </a:t>
            </a:r>
            <a:r>
              <a:rPr lang="en-US" sz="2400" i="1"/>
              <a:t>fh</a:t>
            </a:r>
            <a:r>
              <a:rPr lang="en-US" sz="2400" i="1" baseline="-25000"/>
              <a:t>i</a:t>
            </a:r>
            <a:r>
              <a:rPr lang="en-US" sz="2400"/>
              <a:t> and backward state </a:t>
            </a:r>
            <a:r>
              <a:rPr lang="en-US" sz="2400" i="1"/>
              <a:t>bh</a:t>
            </a:r>
            <a:r>
              <a:rPr lang="en-US" sz="2400" i="1" baseline="-25000"/>
              <a:t>i </a:t>
            </a:r>
            <a:r>
              <a:rPr lang="en-US" sz="2400"/>
              <a:t>, i.e. </a:t>
            </a:r>
            <a:r>
              <a:rPr lang="en-US" sz="2400" i="1"/>
              <a:t>h</a:t>
            </a:r>
            <a:r>
              <a:rPr lang="en-US" sz="2400" i="1" baseline="-25000"/>
              <a:t>i</a:t>
            </a:r>
            <a:r>
              <a:rPr lang="en-US" sz="2400"/>
              <a:t> = [</a:t>
            </a:r>
            <a:r>
              <a:rPr lang="en-US" sz="2400" i="1"/>
              <a:t>fh</a:t>
            </a:r>
            <a:r>
              <a:rPr lang="en-US" sz="2400" i="1" baseline="-25000"/>
              <a:t>i</a:t>
            </a:r>
            <a:r>
              <a:rPr lang="en-US" sz="2400" i="1"/>
              <a:t> ,</a:t>
            </a:r>
            <a:r>
              <a:rPr lang="en-US" sz="2400"/>
              <a:t> </a:t>
            </a:r>
            <a:r>
              <a:rPr lang="en-US" sz="2400" i="1"/>
              <a:t>bh</a:t>
            </a:r>
            <a:r>
              <a:rPr lang="en-US" sz="2400" i="1" baseline="-25000"/>
              <a:t>i</a:t>
            </a:r>
            <a:r>
              <a:rPr lang="en-US" sz="2400"/>
              <a:t>].</a:t>
            </a:r>
            <a:endParaRPr lang="en-US" sz="2400" b="1"/>
          </a:p>
          <a:p>
            <a:pPr marL="342900" indent="-342900">
              <a:buFont typeface="Arial" panose="020B0604020202020204" pitchFamily="34" charset="0"/>
              <a:buChar char="•"/>
            </a:pPr>
            <a:endParaRPr lang="en-US" sz="2400" b="1"/>
          </a:p>
          <a:p>
            <a:pPr marL="342900" indent="-342900">
              <a:buFont typeface="Arial" panose="020B0604020202020204" pitchFamily="34" charset="0"/>
              <a:buChar char="•"/>
            </a:pPr>
            <a:endParaRPr lang="zh-CN" altLang="en-US" sz="2400" b="1"/>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pic>
        <p:nvPicPr>
          <p:cNvPr id="5" name="图片 4"/>
          <p:cNvPicPr>
            <a:picLocks noChangeAspect="1"/>
          </p:cNvPicPr>
          <p:nvPr/>
        </p:nvPicPr>
        <p:blipFill>
          <a:blip r:embed="rId4"/>
          <a:stretch>
            <a:fillRect/>
          </a:stretch>
        </p:blipFill>
        <p:spPr>
          <a:xfrm>
            <a:off x="6623685" y="567055"/>
            <a:ext cx="4538345" cy="5881370"/>
          </a:xfrm>
          <a:prstGeom prst="rect">
            <a:avLst/>
          </a:prstGeom>
        </p:spPr>
      </p:pic>
      <p:pic>
        <p:nvPicPr>
          <p:cNvPr id="11" name="图片 10"/>
          <p:cNvPicPr>
            <a:picLocks noChangeAspect="1"/>
          </p:cNvPicPr>
          <p:nvPr/>
        </p:nvPicPr>
        <p:blipFill>
          <a:blip r:embed="rId5"/>
          <a:stretch>
            <a:fillRect/>
          </a:stretch>
        </p:blipFill>
        <p:spPr>
          <a:xfrm>
            <a:off x="1826895" y="1599565"/>
            <a:ext cx="3214370" cy="529590"/>
          </a:xfrm>
          <a:prstGeom prst="rect">
            <a:avLst/>
          </a:prstGeom>
        </p:spPr>
      </p:pic>
      <p:pic>
        <p:nvPicPr>
          <p:cNvPr id="7" name="图片 6"/>
          <p:cNvPicPr>
            <a:picLocks noChangeAspect="1"/>
          </p:cNvPicPr>
          <p:nvPr/>
        </p:nvPicPr>
        <p:blipFill>
          <a:blip r:embed="rId6"/>
          <a:stretch>
            <a:fillRect/>
          </a:stretch>
        </p:blipFill>
        <p:spPr>
          <a:xfrm>
            <a:off x="1826895" y="2470785"/>
            <a:ext cx="3215005" cy="2810510"/>
          </a:xfrm>
          <a:prstGeom prst="rect">
            <a:avLst/>
          </a:prstGeom>
        </p:spPr>
      </p:pic>
      <p:sp>
        <p:nvSpPr>
          <p:cNvPr id="12" name="矩形 11"/>
          <p:cNvSpPr/>
          <p:nvPr/>
        </p:nvSpPr>
        <p:spPr>
          <a:xfrm>
            <a:off x="1826895" y="335280"/>
            <a:ext cx="5254625" cy="127254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Encoder-Decoder Model with Aligned Inputs</a:t>
            </a: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Attention-Based RNN Model</a:t>
            </a:r>
          </a:p>
        </p:txBody>
      </p:sp>
      <p:pic>
        <p:nvPicPr>
          <p:cNvPr id="6" name="图片 5"/>
          <p:cNvPicPr>
            <a:picLocks noChangeAspect="1"/>
          </p:cNvPicPr>
          <p:nvPr/>
        </p:nvPicPr>
        <p:blipFill>
          <a:blip r:embed="rId4"/>
          <a:stretch>
            <a:fillRect/>
          </a:stretch>
        </p:blipFill>
        <p:spPr>
          <a:xfrm>
            <a:off x="6000750" y="1223010"/>
            <a:ext cx="4982210" cy="5351780"/>
          </a:xfrm>
          <a:prstGeom prst="rect">
            <a:avLst/>
          </a:prstGeom>
        </p:spPr>
      </p:pic>
      <p:sp>
        <p:nvSpPr>
          <p:cNvPr id="10" name="文本框 9"/>
          <p:cNvSpPr txBox="1"/>
          <p:nvPr/>
        </p:nvSpPr>
        <p:spPr>
          <a:xfrm>
            <a:off x="791210" y="1595755"/>
            <a:ext cx="5209540" cy="4892675"/>
          </a:xfrm>
          <a:prstGeom prst="rect">
            <a:avLst/>
          </a:prstGeom>
          <a:noFill/>
        </p:spPr>
        <p:txBody>
          <a:bodyPr wrap="square" rtlCol="0" anchor="t">
            <a:spAutoFit/>
          </a:bodyPr>
          <a:lstStyle/>
          <a:p>
            <a:pPr marL="342900" indent="-342900">
              <a:buFont typeface="Arial" panose="020B0604020202020204" pitchFamily="34" charset="0"/>
              <a:buChar char="•"/>
            </a:pPr>
            <a:r>
              <a:rPr lang="en-US" altLang="zh-CN" sz="2400"/>
              <a:t>The paper </a:t>
            </a:r>
            <a:r>
              <a:rPr lang="zh-CN" altLang="en-US" sz="2400">
                <a:sym typeface="+mn-ea"/>
              </a:rPr>
              <a:t>reuse the pre</a:t>
            </a:r>
            <a:r>
              <a:rPr lang="en-US" altLang="zh-CN" sz="2400">
                <a:sym typeface="+mn-ea"/>
              </a:rPr>
              <a:t>-</a:t>
            </a:r>
            <a:r>
              <a:rPr lang="zh-CN" altLang="en-US" sz="2400">
                <a:sym typeface="+mn-ea"/>
              </a:rPr>
              <a:t>computed hidden states </a:t>
            </a:r>
            <a:r>
              <a:rPr lang="zh-CN" altLang="en-US" sz="2400" b="1">
                <a:sym typeface="+mn-ea"/>
              </a:rPr>
              <a:t>h</a:t>
            </a:r>
            <a:r>
              <a:rPr lang="zh-CN" altLang="en-US" sz="2400">
                <a:sym typeface="+mn-ea"/>
              </a:rPr>
              <a:t> of the bidirectional RNN to produce intent class distribution.</a:t>
            </a:r>
            <a:endParaRPr lang="zh-CN" alt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If attention is not used, the paper apply mean-pooling over time on the hidden states </a:t>
            </a:r>
            <a:r>
              <a:rPr lang="en-US" sz="2400" b="1"/>
              <a:t>h</a:t>
            </a:r>
            <a:r>
              <a:rPr lang="en-US" sz="2400"/>
              <a:t> followed by logistic regression to perform the intent classification.</a:t>
            </a:r>
          </a:p>
          <a:p>
            <a:pPr marL="342900" indent="-342900">
              <a:buFont typeface="Arial" panose="020B0604020202020204" pitchFamily="34" charset="0"/>
              <a:buChar char="•"/>
            </a:pPr>
            <a:endParaRPr lang="en-US" sz="2400" b="1"/>
          </a:p>
          <a:p>
            <a:pPr marL="342900" indent="-342900">
              <a:buFont typeface="Arial" panose="020B0604020202020204" pitchFamily="34" charset="0"/>
              <a:buChar char="•"/>
            </a:pPr>
            <a:endParaRPr lang="zh-CN" altLang="en-US" sz="2400" b="1"/>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Attention-Based RNN Model</a:t>
            </a:r>
          </a:p>
        </p:txBody>
      </p:sp>
      <p:pic>
        <p:nvPicPr>
          <p:cNvPr id="6" name="图片 5"/>
          <p:cNvPicPr>
            <a:picLocks noChangeAspect="1"/>
          </p:cNvPicPr>
          <p:nvPr/>
        </p:nvPicPr>
        <p:blipFill>
          <a:blip r:embed="rId4"/>
          <a:stretch>
            <a:fillRect/>
          </a:stretch>
        </p:blipFill>
        <p:spPr>
          <a:xfrm>
            <a:off x="6000750" y="1223010"/>
            <a:ext cx="4982210" cy="5351780"/>
          </a:xfrm>
          <a:prstGeom prst="rect">
            <a:avLst/>
          </a:prstGeom>
        </p:spPr>
      </p:pic>
      <p:sp>
        <p:nvSpPr>
          <p:cNvPr id="10" name="文本框 9"/>
          <p:cNvSpPr txBox="1"/>
          <p:nvPr/>
        </p:nvSpPr>
        <p:spPr>
          <a:xfrm>
            <a:off x="791210" y="1595755"/>
            <a:ext cx="5209540" cy="5262245"/>
          </a:xfrm>
          <a:prstGeom prst="rect">
            <a:avLst/>
          </a:prstGeom>
          <a:noFill/>
        </p:spPr>
        <p:txBody>
          <a:bodyPr wrap="square" rtlCol="0" anchor="t">
            <a:spAutoFit/>
          </a:bodyPr>
          <a:lstStyle/>
          <a:p>
            <a:pPr marL="342900" indent="-342900">
              <a:buFont typeface="Arial" panose="020B0604020202020204" pitchFamily="34" charset="0"/>
              <a:buChar char="•"/>
            </a:pPr>
            <a:r>
              <a:rPr sz="2400"/>
              <a:t>Comparing to the attention-based encoder-decoder model that utilizes explicit aligned inputs, the attention-based RNN model is more computational efficient. </a:t>
            </a:r>
          </a:p>
          <a:p>
            <a:pPr marL="342900" indent="-342900">
              <a:buFont typeface="Arial" panose="020B0604020202020204" pitchFamily="34" charset="0"/>
              <a:buChar char="•"/>
            </a:pPr>
            <a:endParaRPr sz="2400"/>
          </a:p>
          <a:p>
            <a:pPr marL="342900" indent="-342900">
              <a:buFont typeface="Arial" panose="020B0604020202020204" pitchFamily="34" charset="0"/>
              <a:buChar char="•"/>
            </a:pPr>
            <a:r>
              <a:rPr sz="2400"/>
              <a:t>During model training,the encoder-decoder slot filling model reads through the input sequence twice, while the attention-based RNN model reads through the input sequence only once.</a:t>
            </a:r>
          </a:p>
          <a:p>
            <a:pPr marL="342900" indent="-342900">
              <a:buFont typeface="Arial" panose="020B0604020202020204" pitchFamily="34" charset="0"/>
              <a:buChar char="•"/>
            </a:pPr>
            <a:endParaRPr lang="en-US" sz="2400" b="1"/>
          </a:p>
          <a:p>
            <a:pPr marL="342900" indent="-342900">
              <a:buFont typeface="Arial" panose="020B0604020202020204" pitchFamily="34" charset="0"/>
              <a:buChar char="•"/>
            </a:pPr>
            <a:endParaRPr lang="zh-CN" altLang="en-US" sz="2400" b="1"/>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Data-ATIS</a:t>
            </a:r>
          </a:p>
        </p:txBody>
      </p:sp>
      <p:sp>
        <p:nvSpPr>
          <p:cNvPr id="10" name="文本框 9"/>
          <p:cNvSpPr txBox="1"/>
          <p:nvPr/>
        </p:nvSpPr>
        <p:spPr>
          <a:xfrm>
            <a:off x="1266825" y="1496695"/>
            <a:ext cx="9658985" cy="4892675"/>
          </a:xfrm>
          <a:prstGeom prst="rect">
            <a:avLst/>
          </a:prstGeom>
          <a:noFill/>
        </p:spPr>
        <p:txBody>
          <a:bodyPr wrap="square" rtlCol="0" anchor="t">
            <a:spAutoFit/>
          </a:bodyPr>
          <a:lstStyle/>
          <a:p>
            <a:pPr marL="342900" indent="-342900">
              <a:buFont typeface="Arial" panose="020B0604020202020204" pitchFamily="34" charset="0"/>
              <a:buChar char="•"/>
            </a:pPr>
            <a:r>
              <a:rPr lang="en-US" sz="2400"/>
              <a:t>ATIS (Airline Travel Information Systems) data set is widely used in SLU research. The data set contains audio recordings of people making flight reservations.The training set contains 4978 utterances from the ATIS-2 and ATIS-3 corpora, and the test set contains 893 utterances from the ATIS-3 NOV93 and DEC94 data sets. There are in total 127 distinct slot labels and 18 different intent types.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The paper obtained another ATIS text corpus for SLU evaluation. This corpus contains 5138 utterances with both intent and slot labels annotated. In total there are 110 different slot labels and 21 intent types. </a:t>
            </a:r>
          </a:p>
          <a:p>
            <a:pPr marL="342900" indent="-342900">
              <a:buFont typeface="Arial" panose="020B0604020202020204" pitchFamily="34" charset="0"/>
              <a:buChar char="•"/>
            </a:pPr>
            <a:endParaRPr lang="en-US" sz="2400" b="1"/>
          </a:p>
          <a:p>
            <a:pPr marL="342900" indent="-342900">
              <a:buFont typeface="Arial" panose="020B0604020202020204" pitchFamily="34" charset="0"/>
              <a:buChar char="•"/>
            </a:pPr>
            <a:endParaRPr lang="zh-CN" altLang="en-US" sz="2400" b="1"/>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722820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Independent Training Model Results</a:t>
            </a:r>
          </a:p>
        </p:txBody>
      </p:sp>
      <p:pic>
        <p:nvPicPr>
          <p:cNvPr id="5" name="图片 4"/>
          <p:cNvPicPr>
            <a:picLocks noChangeAspect="1"/>
          </p:cNvPicPr>
          <p:nvPr/>
        </p:nvPicPr>
        <p:blipFill>
          <a:blip r:embed="rId4"/>
          <a:stretch>
            <a:fillRect/>
          </a:stretch>
        </p:blipFill>
        <p:spPr>
          <a:xfrm>
            <a:off x="541655" y="2759075"/>
            <a:ext cx="6527165" cy="3361690"/>
          </a:xfrm>
          <a:prstGeom prst="rect">
            <a:avLst/>
          </a:prstGeom>
        </p:spPr>
      </p:pic>
      <p:pic>
        <p:nvPicPr>
          <p:cNvPr id="6" name="图片 5"/>
          <p:cNvPicPr>
            <a:picLocks noChangeAspect="1"/>
          </p:cNvPicPr>
          <p:nvPr/>
        </p:nvPicPr>
        <p:blipFill>
          <a:blip r:embed="rId5"/>
          <a:stretch>
            <a:fillRect/>
          </a:stretch>
        </p:blipFill>
        <p:spPr>
          <a:xfrm>
            <a:off x="7136765" y="2014220"/>
            <a:ext cx="4540885" cy="2693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722820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Independent Training Model Results</a:t>
            </a:r>
          </a:p>
        </p:txBody>
      </p:sp>
      <p:pic>
        <p:nvPicPr>
          <p:cNvPr id="7" name="图片 6"/>
          <p:cNvPicPr>
            <a:picLocks noChangeAspect="1"/>
          </p:cNvPicPr>
          <p:nvPr/>
        </p:nvPicPr>
        <p:blipFill>
          <a:blip r:embed="rId4"/>
          <a:stretch>
            <a:fillRect/>
          </a:stretch>
        </p:blipFill>
        <p:spPr>
          <a:xfrm>
            <a:off x="3153410" y="2230755"/>
            <a:ext cx="5876925" cy="2419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722820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Joint Model Results</a:t>
            </a:r>
          </a:p>
        </p:txBody>
      </p:sp>
      <p:pic>
        <p:nvPicPr>
          <p:cNvPr id="5" name="图片 4"/>
          <p:cNvPicPr>
            <a:picLocks noChangeAspect="1"/>
          </p:cNvPicPr>
          <p:nvPr/>
        </p:nvPicPr>
        <p:blipFill>
          <a:blip r:embed="rId4"/>
          <a:stretch>
            <a:fillRect/>
          </a:stretch>
        </p:blipFill>
        <p:spPr>
          <a:xfrm>
            <a:off x="1102995" y="1452245"/>
            <a:ext cx="5991225" cy="2447925"/>
          </a:xfrm>
          <a:prstGeom prst="rect">
            <a:avLst/>
          </a:prstGeom>
        </p:spPr>
      </p:pic>
      <p:pic>
        <p:nvPicPr>
          <p:cNvPr id="6" name="图片 5"/>
          <p:cNvPicPr>
            <a:picLocks noChangeAspect="1"/>
          </p:cNvPicPr>
          <p:nvPr/>
        </p:nvPicPr>
        <p:blipFill>
          <a:blip r:embed="rId5"/>
          <a:stretch>
            <a:fillRect/>
          </a:stretch>
        </p:blipFill>
        <p:spPr>
          <a:xfrm>
            <a:off x="5005705" y="4079240"/>
            <a:ext cx="6010275" cy="2409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NN</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5" name="矩形 4"/>
          <p:cNvSpPr/>
          <p:nvPr/>
        </p:nvSpPr>
        <p:spPr>
          <a:xfrm>
            <a:off x="8372061" y="139979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a:off x="4221621" y="145220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5547207" y="143586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 name="矩形 10"/>
          <p:cNvSpPr/>
          <p:nvPr/>
        </p:nvSpPr>
        <p:spPr>
          <a:xfrm>
            <a:off x="6958766" y="145220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矩形 11"/>
          <p:cNvSpPr/>
          <p:nvPr/>
        </p:nvSpPr>
        <p:spPr>
          <a:xfrm>
            <a:off x="3038518" y="14798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3" name="直線單箭頭接點 92"/>
          <p:cNvCxnSpPr/>
          <p:nvPr/>
        </p:nvCxnSpPr>
        <p:spPr>
          <a:xfrm>
            <a:off x="7345573" y="2500629"/>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93"/>
          <p:cNvCxnSpPr/>
          <p:nvPr/>
        </p:nvCxnSpPr>
        <p:spPr>
          <a:xfrm>
            <a:off x="7454889" y="3746519"/>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7321689" y="1721826"/>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106906" y="219754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3112724" y="16272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3125423" y="1531964"/>
          <a:ext cx="325438" cy="461962"/>
        </p:xfrm>
        <a:graphic>
          <a:graphicData uri="http://schemas.openxmlformats.org/presentationml/2006/ole">
            <mc:AlternateContent xmlns:mc="http://schemas.openxmlformats.org/markup-compatibility/2006">
              <mc:Choice xmlns:v="urn:schemas-microsoft-com:vml" Requires="v">
                <p:oleObj spid="_x0000_s14376" name="方程式" r:id="rId5" imgW="3657600" imgH="5181600" progId="Equation.3">
                  <p:embed/>
                </p:oleObj>
              </mc:Choice>
              <mc:Fallback>
                <p:oleObj name="方程式" r:id="rId5" imgW="3657600" imgH="5181600" progId="Equation.3">
                  <p:embed/>
                  <p:pic>
                    <p:nvPicPr>
                      <p:cNvPr id="0" name="Object 12"/>
                      <p:cNvPicPr>
                        <a:picLocks noChangeAspect="1" noChangeArrowheads="1"/>
                      </p:cNvPicPr>
                      <p:nvPr/>
                    </p:nvPicPr>
                    <p:blipFill>
                      <a:blip r:embed="rId6"/>
                      <a:srcRect/>
                      <a:stretch>
                        <a:fillRect/>
                      </a:stretch>
                    </p:blipFill>
                    <p:spPr bwMode="auto">
                      <a:xfrm>
                        <a:off x="3125423" y="153196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3130719" y="2114693"/>
          <a:ext cx="352425" cy="461963"/>
        </p:xfrm>
        <a:graphic>
          <a:graphicData uri="http://schemas.openxmlformats.org/presentationml/2006/ole">
            <mc:AlternateContent xmlns:mc="http://schemas.openxmlformats.org/markup-compatibility/2006">
              <mc:Choice xmlns:v="urn:schemas-microsoft-com:vml" Requires="v">
                <p:oleObj spid="_x0000_s14377" name="方程式" r:id="rId7" imgW="3962400" imgH="5181600" progId="Equation.3">
                  <p:embed/>
                </p:oleObj>
              </mc:Choice>
              <mc:Fallback>
                <p:oleObj name="方程式" r:id="rId7" imgW="3962400" imgH="5181600" progId="Equation.3">
                  <p:embed/>
                  <p:pic>
                    <p:nvPicPr>
                      <p:cNvPr id="0" name="Object 12"/>
                      <p:cNvPicPr>
                        <a:picLocks noChangeAspect="1" noChangeArrowheads="1"/>
                      </p:cNvPicPr>
                      <p:nvPr/>
                    </p:nvPicPr>
                    <p:blipFill>
                      <a:blip r:embed="rId8"/>
                      <a:srcRect/>
                      <a:stretch>
                        <a:fillRect/>
                      </a:stretch>
                    </p:blipFill>
                    <p:spPr bwMode="auto">
                      <a:xfrm>
                        <a:off x="3130719" y="211469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4318731" y="146321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4321073" y="224178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4309440" y="346979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4306693" y="289208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3116431" y="359530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3113315" y="3499046"/>
          <a:ext cx="407988" cy="488950"/>
        </p:xfrm>
        <a:graphic>
          <a:graphicData uri="http://schemas.openxmlformats.org/presentationml/2006/ole">
            <mc:AlternateContent xmlns:mc="http://schemas.openxmlformats.org/markup-compatibility/2006">
              <mc:Choice xmlns:v="urn:schemas-microsoft-com:vml" Requires="v">
                <p:oleObj spid="_x0000_s14378" name="方程式" r:id="rId9" imgW="4572000" imgH="5486400" progId="Equation.3">
                  <p:embed/>
                </p:oleObj>
              </mc:Choice>
              <mc:Fallback>
                <p:oleObj name="方程式" r:id="rId9" imgW="4572000" imgH="5486400" progId="Equation.3">
                  <p:embed/>
                  <p:pic>
                    <p:nvPicPr>
                      <p:cNvPr id="0" name="Object 12"/>
                      <p:cNvPicPr>
                        <a:picLocks noChangeAspect="1" noChangeArrowheads="1"/>
                      </p:cNvPicPr>
                      <p:nvPr/>
                    </p:nvPicPr>
                    <p:blipFill>
                      <a:blip r:embed="rId10"/>
                      <a:srcRect/>
                      <a:stretch>
                        <a:fillRect/>
                      </a:stretch>
                    </p:blipFill>
                    <p:spPr bwMode="auto">
                      <a:xfrm>
                        <a:off x="3113315" y="3499046"/>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2992363" y="28802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5634293" y="14632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5636635" y="224178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5625002" y="346979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5622255" y="289208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7034610" y="14441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7036952" y="220401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7043980" y="345068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7041233" y="286981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6206338" y="140462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6223961" y="21901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6236141" y="34464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4892889" y="1750290"/>
            <a:ext cx="7416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892889" y="254204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4883598" y="376401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4895231" y="1750350"/>
            <a:ext cx="739140" cy="7785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4892889" y="1750290"/>
            <a:ext cx="744220" cy="7785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4892889" y="1750290"/>
            <a:ext cx="732155" cy="2006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4895231" y="2528860"/>
            <a:ext cx="729615" cy="12280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4883598" y="1750272"/>
            <a:ext cx="750570" cy="2006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4883598" y="2528782"/>
            <a:ext cx="753110" cy="12280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459331" y="175029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455624" y="1798664"/>
            <a:ext cx="865505" cy="7296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455624" y="1798664"/>
            <a:ext cx="854075" cy="19577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483144" y="1750044"/>
            <a:ext cx="835660" cy="595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449806" y="2368993"/>
            <a:ext cx="871220" cy="159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449806" y="2368993"/>
            <a:ext cx="859790" cy="13874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521938" y="1750256"/>
            <a:ext cx="796925" cy="19932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521604" y="2528711"/>
            <a:ext cx="799465" cy="1214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521604" y="3743466"/>
            <a:ext cx="788035" cy="133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8314251" y="29007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8383344" y="138196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8372061" y="218018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8372061" y="344641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4" name="矩形 23"/>
          <p:cNvSpPr/>
          <p:nvPr/>
        </p:nvSpPr>
        <p:spPr>
          <a:xfrm>
            <a:off x="3510439" y="203147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25" name="矩形 24"/>
          <p:cNvSpPr/>
          <p:nvPr/>
        </p:nvSpPr>
        <p:spPr>
          <a:xfrm>
            <a:off x="4898642" y="2039682"/>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42" name="矩形 41"/>
          <p:cNvSpPr/>
          <p:nvPr/>
        </p:nvSpPr>
        <p:spPr>
          <a:xfrm>
            <a:off x="6364647" y="2032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40" name="矩形 139"/>
          <p:cNvSpPr/>
          <p:nvPr/>
        </p:nvSpPr>
        <p:spPr>
          <a:xfrm>
            <a:off x="5514340" y="2372995"/>
            <a:ext cx="476250" cy="8547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41" name="矩形 140"/>
          <p:cNvSpPr/>
          <p:nvPr/>
        </p:nvSpPr>
        <p:spPr>
          <a:xfrm>
            <a:off x="7004021" y="2349570"/>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42" name="矩形 141"/>
          <p:cNvSpPr/>
          <p:nvPr/>
        </p:nvSpPr>
        <p:spPr>
          <a:xfrm>
            <a:off x="3422568" y="3426724"/>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3" name="矩形 142"/>
          <p:cNvSpPr/>
          <p:nvPr/>
        </p:nvSpPr>
        <p:spPr>
          <a:xfrm>
            <a:off x="4731982" y="3426724"/>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44" name="矩形 143"/>
          <p:cNvSpPr/>
          <p:nvPr/>
        </p:nvSpPr>
        <p:spPr>
          <a:xfrm>
            <a:off x="6067106" y="3440464"/>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145" name="矩形 144"/>
          <p:cNvSpPr/>
          <p:nvPr/>
        </p:nvSpPr>
        <p:spPr>
          <a:xfrm>
            <a:off x="7656720" y="3435407"/>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146" name="群組 3"/>
          <p:cNvGrpSpPr/>
          <p:nvPr/>
        </p:nvGrpSpPr>
        <p:grpSpPr>
          <a:xfrm>
            <a:off x="1354268" y="4667816"/>
            <a:ext cx="3002489" cy="877076"/>
            <a:chOff x="522337" y="4911258"/>
            <a:chExt cx="3002489" cy="877076"/>
          </a:xfrm>
        </p:grpSpPr>
        <p:sp>
          <p:nvSpPr>
            <p:cNvPr id="147" name="矩形 146"/>
            <p:cNvSpPr/>
            <p:nvPr/>
          </p:nvSpPr>
          <p:spPr>
            <a:xfrm>
              <a:off x="2804527" y="4913163"/>
              <a:ext cx="501650" cy="8547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8" name="矩形 147"/>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9" name="矩形 148"/>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50"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1"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endParaRPr lang="zh-TW" altLang="en-US">
                    <a:noFill/>
                  </a:endParaRPr>
                </a:p>
              </p:txBody>
            </p:sp>
          </mc:Fallback>
        </mc:AlternateContent>
      </p:grpSp>
      <p:grpSp>
        <p:nvGrpSpPr>
          <p:cNvPr id="159" name="群組 158"/>
          <p:cNvGrpSpPr/>
          <p:nvPr/>
        </p:nvGrpSpPr>
        <p:grpSpPr>
          <a:xfrm>
            <a:off x="4356757" y="5037888"/>
            <a:ext cx="3002489" cy="877076"/>
            <a:chOff x="522337" y="4911258"/>
            <a:chExt cx="3002489" cy="877076"/>
          </a:xfrm>
        </p:grpSpPr>
        <p:sp>
          <p:nvSpPr>
            <p:cNvPr id="160" name="矩形 159"/>
            <p:cNvSpPr/>
            <p:nvPr/>
          </p:nvSpPr>
          <p:spPr>
            <a:xfrm>
              <a:off x="2804527" y="4913163"/>
              <a:ext cx="525145" cy="8547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2"/>
                  <a:stretch>
                    <a:fillRect/>
                  </a:stretch>
                </a:blipFill>
              </p:spPr>
              <p:txBody>
                <a:bodyPr/>
                <a:lstStyle/>
                <a:p>
                  <a:r>
                    <a:rPr lang="zh-TW" altLang="en-US">
                      <a:noFill/>
                    </a:rPr>
                    <a:t> </a:t>
                  </a:r>
                  <a:endParaRPr lang="zh-TW" altLang="en-US">
                    <a:noFill/>
                  </a:endParaRPr>
                </a:p>
              </p:txBody>
            </p:sp>
          </mc:Fallback>
        </mc:AlternateContent>
      </p:grpSp>
      <p:grpSp>
        <p:nvGrpSpPr>
          <p:cNvPr id="165" name="群組 164"/>
          <p:cNvGrpSpPr/>
          <p:nvPr/>
        </p:nvGrpSpPr>
        <p:grpSpPr>
          <a:xfrm>
            <a:off x="7195274" y="5630234"/>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3"/>
                  <a:stretch>
                    <a:fillRect l="-1064"/>
                  </a:stretch>
                </a:blipFill>
              </p:spPr>
              <p:txBody>
                <a:bodyPr/>
                <a:lstStyle/>
                <a:p>
                  <a:r>
                    <a:rPr lang="zh-TW" altLang="en-US">
                      <a:noFill/>
                    </a:rPr>
                    <a:t> </a:t>
                  </a:r>
                  <a:endParaRPr lang="zh-TW" altLang="en-US">
                    <a:noFill/>
                  </a:endParaRPr>
                </a:p>
              </p:txBody>
            </p:sp>
          </mc:Fallback>
        </mc:AlternateContent>
      </p:grpSp>
      <p:cxnSp>
        <p:nvCxnSpPr>
          <p:cNvPr id="152" name="直線單箭頭接點 6"/>
          <p:cNvCxnSpPr>
            <a:stCxn id="151" idx="3"/>
            <a:endCxn id="143" idx="2"/>
          </p:cNvCxnSpPr>
          <p:nvPr/>
        </p:nvCxnSpPr>
        <p:spPr>
          <a:xfrm flipV="1">
            <a:off x="4356757" y="4303079"/>
            <a:ext cx="596265" cy="803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8498141" y="5830895"/>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4072890" y="2377440"/>
            <a:ext cx="510540" cy="8547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54" name="手繪多邊形 23"/>
          <p:cNvSpPr/>
          <p:nvPr/>
        </p:nvSpPr>
        <p:spPr>
          <a:xfrm>
            <a:off x="6543384" y="4282784"/>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24"/>
          <p:cNvSpPr/>
          <p:nvPr/>
        </p:nvSpPr>
        <p:spPr>
          <a:xfrm>
            <a:off x="8117351" y="4252803"/>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42" grpId="0" bldLvl="0" animBg="1"/>
      <p:bldP spid="140" grpId="0" bldLvl="0" animBg="1"/>
      <p:bldP spid="141" grpId="0" bldLvl="0" animBg="1"/>
      <p:bldP spid="142" grpId="0" bldLvl="0" animBg="1"/>
      <p:bldP spid="143" grpId="0" bldLvl="0" animBg="1"/>
      <p:bldP spid="144" grpId="0" bldLvl="0" animBg="1"/>
      <p:bldP spid="145" grpId="0" bldLvl="0" animBg="1"/>
      <p:bldP spid="153" grpId="0"/>
      <p:bldP spid="173" grpId="0" bldLvl="0" animBg="1"/>
      <p:bldP spid="154" grpId="0" bldLvl="0" animBg="1"/>
      <p:bldP spid="155"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p:cNvSpPr txBox="1"/>
          <p:nvPr>
            <p:custDataLst>
              <p:tags r:id="rId1"/>
            </p:custDataLst>
          </p:nvPr>
        </p:nvSpPr>
        <p:spPr>
          <a:xfrm>
            <a:off x="2030095" y="2905760"/>
            <a:ext cx="7675880" cy="977265"/>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defRPr/>
            </a:pPr>
            <a:r>
              <a:rPr sz="2400" b="1" kern="0" noProof="0" dirty="0">
                <a:ln>
                  <a:noFill/>
                </a:ln>
                <a:solidFill>
                  <a:schemeClr val="bg1"/>
                </a:solidFill>
                <a:effectLst/>
                <a:uLnTx/>
                <a:uFillTx/>
                <a:latin typeface="+mn-ea"/>
                <a:sym typeface="FZHei-B01S" panose="02010601030101010101" pitchFamily="2" charset="-122"/>
              </a:rPr>
              <a:t>Slot-Gated Modeling for Joint Slot Filling </a:t>
            </a:r>
          </a:p>
          <a:p>
            <a:pPr marL="0" marR="0" lvl="0" indent="0" algn="ctr" defTabSz="914400" eaLnBrk="1" fontAlgn="auto" latinLnBrk="0" hangingPunct="1">
              <a:lnSpc>
                <a:spcPct val="120000"/>
              </a:lnSpc>
              <a:spcBef>
                <a:spcPts val="0"/>
              </a:spcBef>
              <a:spcAft>
                <a:spcPts val="0"/>
              </a:spcAft>
              <a:buClrTx/>
              <a:buSzTx/>
              <a:buFontTx/>
              <a:buNone/>
              <a:defRPr/>
            </a:pPr>
            <a:r>
              <a:rPr sz="2400" b="1" kern="0" noProof="0" dirty="0">
                <a:ln>
                  <a:noFill/>
                </a:ln>
                <a:solidFill>
                  <a:schemeClr val="bg1"/>
                </a:solidFill>
                <a:effectLst/>
                <a:uLnTx/>
                <a:uFillTx/>
                <a:latin typeface="+mn-ea"/>
                <a:sym typeface="FZHei-B01S" panose="02010601030101010101" pitchFamily="2" charset="-122"/>
              </a:rPr>
              <a:t>and Intent Prediction</a:t>
            </a:r>
            <a:endParaRPr lang="en-US" altLang="zh-CN" sz="2400" i="1" kern="0" spc="600" noProof="0" dirty="0">
              <a:ln>
                <a:noFill/>
              </a:ln>
              <a:solidFill>
                <a:schemeClr val="bg1"/>
              </a:solidFill>
              <a:effectLst/>
              <a:uLnTx/>
              <a:uFillTx/>
              <a:latin typeface="+mn-ea"/>
              <a:ea typeface="微软雅黑" panose="020B0503020204020204" pitchFamily="34" charset="-122"/>
              <a:cs typeface="Times New Roman" panose="02020603050405020304" charset="0"/>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424624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The contributions</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p:cNvSpPr txBox="1"/>
          <p:nvPr/>
        </p:nvSpPr>
        <p:spPr>
          <a:xfrm>
            <a:off x="1341755" y="1787525"/>
            <a:ext cx="10001885" cy="2676525"/>
          </a:xfrm>
          <a:prstGeom prst="rect">
            <a:avLst/>
          </a:prstGeom>
          <a:noFill/>
        </p:spPr>
        <p:txBody>
          <a:bodyPr wrap="square" rtlCol="0" anchor="t">
            <a:spAutoFit/>
          </a:bodyPr>
          <a:lstStyle/>
          <a:p>
            <a:pPr marL="342900" indent="-342900">
              <a:buFont typeface="Arial" panose="020B0604020202020204" pitchFamily="34" charset="0"/>
              <a:buChar char="•"/>
            </a:pPr>
            <a:r>
              <a:rPr lang="en-US" sz="2400"/>
              <a:t>T</a:t>
            </a:r>
            <a:r>
              <a:rPr sz="2400"/>
              <a:t>he proposed slot-gated approach achieves better performance than the attention-based models;</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The experiments on two SLU datasets show the generalization and the effectiveness of the proposed slot gate;</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The gating results help us analyze the slot-intent relations.</a:t>
            </a: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Model</a:t>
            </a:r>
          </a:p>
        </p:txBody>
      </p:sp>
      <p:pic>
        <p:nvPicPr>
          <p:cNvPr id="5" name="图片 4"/>
          <p:cNvPicPr>
            <a:picLocks noChangeAspect="1"/>
          </p:cNvPicPr>
          <p:nvPr/>
        </p:nvPicPr>
        <p:blipFill>
          <a:blip r:embed="rId4"/>
          <a:stretch>
            <a:fillRect/>
          </a:stretch>
        </p:blipFill>
        <p:spPr>
          <a:xfrm>
            <a:off x="1647825" y="1381760"/>
            <a:ext cx="8888095" cy="4635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lang="en-US" altLang="zh-CN" sz="3200" b="1" kern="0" dirty="0" smtClean="0">
                <a:solidFill>
                  <a:schemeClr val="tx1">
                    <a:lumMod val="85000"/>
                    <a:lumOff val="15000"/>
                  </a:schemeClr>
                </a:solidFill>
                <a:latin typeface="+mn-ea"/>
                <a:sym typeface="FZHei-B01S" panose="02010601030101010101" pitchFamily="2" charset="-122"/>
              </a:rPr>
              <a:t>Slot-Gated</a:t>
            </a:r>
            <a:endPar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pic>
        <p:nvPicPr>
          <p:cNvPr id="7" name="图片 6"/>
          <p:cNvPicPr>
            <a:picLocks noChangeAspect="1"/>
          </p:cNvPicPr>
          <p:nvPr/>
        </p:nvPicPr>
        <p:blipFill>
          <a:blip r:embed="rId4"/>
          <a:stretch>
            <a:fillRect/>
          </a:stretch>
        </p:blipFill>
        <p:spPr>
          <a:xfrm>
            <a:off x="6128385" y="1287145"/>
            <a:ext cx="4053205" cy="4283075"/>
          </a:xfrm>
          <a:prstGeom prst="rect">
            <a:avLst/>
          </a:prstGeom>
        </p:spPr>
      </p:pic>
      <p:pic>
        <p:nvPicPr>
          <p:cNvPr id="6" name="图片 5"/>
          <p:cNvPicPr>
            <a:picLocks noChangeAspect="1"/>
          </p:cNvPicPr>
          <p:nvPr/>
        </p:nvPicPr>
        <p:blipFill>
          <a:blip r:embed="rId5"/>
          <a:stretch>
            <a:fillRect/>
          </a:stretch>
        </p:blipFill>
        <p:spPr>
          <a:xfrm>
            <a:off x="1463040" y="2100580"/>
            <a:ext cx="3552825" cy="504825"/>
          </a:xfrm>
          <a:prstGeom prst="rect">
            <a:avLst/>
          </a:prstGeom>
        </p:spPr>
      </p:pic>
      <p:pic>
        <p:nvPicPr>
          <p:cNvPr id="5" name="图片 4"/>
          <p:cNvPicPr>
            <a:picLocks noChangeAspect="1"/>
          </p:cNvPicPr>
          <p:nvPr/>
        </p:nvPicPr>
        <p:blipFill>
          <a:blip r:embed="rId6"/>
          <a:stretch>
            <a:fillRect/>
          </a:stretch>
        </p:blipFill>
        <p:spPr>
          <a:xfrm>
            <a:off x="1463040" y="2886710"/>
            <a:ext cx="4202430" cy="688340"/>
          </a:xfrm>
          <a:prstGeom prst="rect">
            <a:avLst/>
          </a:prstGeom>
        </p:spPr>
      </p:pic>
      <p:pic>
        <p:nvPicPr>
          <p:cNvPr id="10" name="图片 9"/>
          <p:cNvPicPr>
            <a:picLocks noChangeAspect="1"/>
          </p:cNvPicPr>
          <p:nvPr/>
        </p:nvPicPr>
        <p:blipFill>
          <a:blip r:embed="rId7"/>
          <a:stretch>
            <a:fillRect/>
          </a:stretch>
        </p:blipFill>
        <p:spPr>
          <a:xfrm>
            <a:off x="1125220" y="4335145"/>
            <a:ext cx="4228465" cy="1113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12" name="矩形 11"/>
          <p:cNvSpPr/>
          <p:nvPr/>
        </p:nvSpPr>
        <p:spPr>
          <a:xfrm>
            <a:off x="1818005" y="626745"/>
            <a:ext cx="5912485"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Data</a:t>
            </a:r>
          </a:p>
        </p:txBody>
      </p:sp>
      <p:pic>
        <p:nvPicPr>
          <p:cNvPr id="5" name="图片 4"/>
          <p:cNvPicPr>
            <a:picLocks noChangeAspect="1"/>
          </p:cNvPicPr>
          <p:nvPr/>
        </p:nvPicPr>
        <p:blipFill>
          <a:blip r:embed="rId4"/>
          <a:stretch>
            <a:fillRect/>
          </a:stretch>
        </p:blipFill>
        <p:spPr>
          <a:xfrm>
            <a:off x="6168390" y="982980"/>
            <a:ext cx="4933950" cy="3152775"/>
          </a:xfrm>
          <a:prstGeom prst="rect">
            <a:avLst/>
          </a:prstGeom>
        </p:spPr>
      </p:pic>
      <p:sp>
        <p:nvSpPr>
          <p:cNvPr id="11" name="文本框 10"/>
          <p:cNvSpPr txBox="1"/>
          <p:nvPr/>
        </p:nvSpPr>
        <p:spPr>
          <a:xfrm>
            <a:off x="1134745" y="1753235"/>
            <a:ext cx="4390390" cy="193802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sym typeface="+mn-ea"/>
              </a:rPr>
              <a:t>This dataset is collected from the Snips personal voice assistant, where the number of samples for each intent is approximately the same.</a:t>
            </a:r>
            <a:endParaRPr lang="en-US" sz="2400"/>
          </a:p>
        </p:txBody>
      </p:sp>
      <p:pic>
        <p:nvPicPr>
          <p:cNvPr id="13" name="图片 12"/>
          <p:cNvPicPr>
            <a:picLocks noChangeAspect="1"/>
          </p:cNvPicPr>
          <p:nvPr/>
        </p:nvPicPr>
        <p:blipFill>
          <a:blip r:embed="rId5"/>
          <a:stretch>
            <a:fillRect/>
          </a:stretch>
        </p:blipFill>
        <p:spPr>
          <a:xfrm>
            <a:off x="2430145" y="4135755"/>
            <a:ext cx="6698615" cy="24244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References</a:t>
            </a:r>
          </a:p>
        </p:txBody>
      </p:sp>
      <p:sp>
        <p:nvSpPr>
          <p:cNvPr id="8" name="椭圆 7"/>
          <p:cNvSpPr/>
          <p:nvPr/>
        </p:nvSpPr>
        <p:spPr>
          <a:xfrm>
            <a:off x="1103086" y="669683"/>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pic>
        <p:nvPicPr>
          <p:cNvPr id="7" name="图片 6"/>
          <p:cNvPicPr>
            <a:picLocks noChangeAspect="1"/>
          </p:cNvPicPr>
          <p:nvPr/>
        </p:nvPicPr>
        <p:blipFill>
          <a:blip r:embed="rId4"/>
          <a:stretch>
            <a:fillRect/>
          </a:stretch>
        </p:blipFill>
        <p:spPr>
          <a:xfrm>
            <a:off x="624205" y="1980565"/>
            <a:ext cx="10944225" cy="3216910"/>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4"/>
          <p:cNvSpPr txBox="1"/>
          <p:nvPr>
            <p:custDataLst>
              <p:tags r:id="rId1"/>
            </p:custDataLst>
          </p:nvPr>
        </p:nvSpPr>
        <p:spPr>
          <a:xfrm>
            <a:off x="2013123" y="2778858"/>
            <a:ext cx="8045103" cy="922020"/>
          </a:xfrm>
          <a:prstGeom prst="rect">
            <a:avLst/>
          </a:prstGeom>
          <a:noFill/>
        </p:spPr>
        <p:txBody>
          <a:bodyPr wrap="square" rtlCol="0">
            <a:spAutoFit/>
          </a:bodyPr>
          <a:lstStyle/>
          <a:p>
            <a:pPr algn="ctr"/>
            <a:r>
              <a:rPr lang="en-US" altLang="zh-CN" sz="5400" b="1"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Thanks</a:t>
            </a:r>
            <a:r>
              <a:rPr lang="zh-CN" altLang="en-US" sz="5400" b="1"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Example1</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11" name="TextBox 3"/>
          <p:cNvSpPr txBox="1"/>
          <p:nvPr/>
        </p:nvSpPr>
        <p:spPr>
          <a:xfrm>
            <a:off x="1829708" y="1800538"/>
            <a:ext cx="6622415" cy="489585"/>
          </a:xfrm>
          <a:prstGeom prst="rect">
            <a:avLst/>
          </a:prstGeom>
          <a:noFill/>
        </p:spPr>
        <p:txBody>
          <a:bodyPr wrap="none" lIns="121908" tIns="60952" rIns="121908" bIns="60952"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85000"/>
                    <a:lumOff val="15000"/>
                  </a:schemeClr>
                </a:solidFill>
                <a:effectLst/>
                <a:uLnTx/>
                <a:uFillTx/>
                <a:latin typeface="+mn-ea"/>
                <a:cs typeface="+mn-cs"/>
                <a:sym typeface="FZHei-B01S" panose="02010601030101010101" pitchFamily="2" charset="-122"/>
              </a:rPr>
              <a:t>我 昨天 上学 迟到 了 ， 老师 批评 了</a:t>
            </a:r>
            <a:r>
              <a:rPr kumimoji="0" lang="en-US" altLang="zh-CN" sz="2400" b="1" i="0" u="none" strike="noStrike" kern="1200" cap="none" spc="0" normalizeH="0" baseline="0" noProof="0" dirty="0">
                <a:ln>
                  <a:noFill/>
                </a:ln>
                <a:solidFill>
                  <a:schemeClr val="tx1">
                    <a:lumMod val="85000"/>
                    <a:lumOff val="15000"/>
                  </a:schemeClr>
                </a:solidFill>
                <a:effectLst/>
                <a:uLnTx/>
                <a:uFillTx/>
                <a:latin typeface="+mn-ea"/>
                <a:cs typeface="+mn-cs"/>
                <a:sym typeface="FZHei-B01S" panose="02010601030101010101" pitchFamily="2" charset="-122"/>
              </a:rPr>
              <a:t>_________</a:t>
            </a:r>
            <a:r>
              <a:rPr kumimoji="0" lang="zh-CN" altLang="en-US" sz="2400" b="1" i="0" u="none" strike="noStrike" kern="1200" cap="none" spc="0" normalizeH="0" baseline="0" noProof="0" dirty="0">
                <a:ln>
                  <a:noFill/>
                </a:ln>
                <a:solidFill>
                  <a:schemeClr val="tx1">
                    <a:lumMod val="85000"/>
                    <a:lumOff val="15000"/>
                  </a:schemeClr>
                </a:solidFill>
                <a:effectLst/>
                <a:uLnTx/>
                <a:uFillTx/>
                <a:latin typeface="+mn-ea"/>
                <a:cs typeface="+mn-cs"/>
                <a:sym typeface="FZHei-B01S" panose="02010601030101010101" pitchFamily="2" charset="-122"/>
              </a:rPr>
              <a:t>。</a:t>
            </a:r>
          </a:p>
        </p:txBody>
      </p:sp>
      <p:graphicFrame>
        <p:nvGraphicFramePr>
          <p:cNvPr id="5" name="表格 4"/>
          <p:cNvGraphicFramePr/>
          <p:nvPr/>
        </p:nvGraphicFramePr>
        <p:xfrm>
          <a:off x="1829435" y="2870835"/>
          <a:ext cx="8533130" cy="2667000"/>
        </p:xfrm>
        <a:graphic>
          <a:graphicData uri="http://schemas.openxmlformats.org/drawingml/2006/table">
            <a:tbl>
              <a:tblPr firstRow="1" bandRow="1">
                <a:tableStyleId>{21E4AEA4-8DFA-4A89-87EB-49C32662AFE0}</a:tableStyleId>
              </a:tblPr>
              <a:tblGrid>
                <a:gridCol w="4266565"/>
                <a:gridCol w="4266565"/>
              </a:tblGrid>
              <a:tr h="381000">
                <a:tc>
                  <a:txBody>
                    <a:bodyPr/>
                    <a:lstStyle/>
                    <a:p>
                      <a:pPr algn="ctr">
                        <a:buNone/>
                      </a:pPr>
                      <a:r>
                        <a:rPr lang="zh-CN" altLang="en-US"/>
                        <a:t>输入</a:t>
                      </a:r>
                    </a:p>
                  </a:txBody>
                  <a:tcPr/>
                </a:tc>
                <a:tc>
                  <a:txBody>
                    <a:bodyPr/>
                    <a:lstStyle/>
                    <a:p>
                      <a:pPr algn="ctr">
                        <a:buNone/>
                      </a:pPr>
                      <a:r>
                        <a:rPr lang="zh-CN" altLang="en-US"/>
                        <a:t>标签</a:t>
                      </a:r>
                    </a:p>
                  </a:txBody>
                  <a:tcPr/>
                </a:tc>
              </a:tr>
              <a:tr h="381000">
                <a:tc>
                  <a:txBody>
                    <a:bodyPr/>
                    <a:lstStyle/>
                    <a:p>
                      <a:pPr algn="ctr">
                        <a:buNone/>
                      </a:pPr>
                      <a:r>
                        <a:rPr lang="en-US" altLang="zh-CN"/>
                        <a:t>S</a:t>
                      </a:r>
                    </a:p>
                  </a:txBody>
                  <a:tcPr/>
                </a:tc>
                <a:tc>
                  <a:txBody>
                    <a:bodyPr/>
                    <a:lstStyle/>
                    <a:p>
                      <a:pPr algn="ctr">
                        <a:buNone/>
                      </a:pPr>
                      <a:r>
                        <a:rPr lang="zh-CN" altLang="en-US"/>
                        <a:t>我</a:t>
                      </a:r>
                    </a:p>
                  </a:txBody>
                  <a:tcPr/>
                </a:tc>
              </a:tr>
              <a:tr h="381000">
                <a:tc>
                  <a:txBody>
                    <a:bodyPr/>
                    <a:lstStyle/>
                    <a:p>
                      <a:pPr algn="ctr">
                        <a:buNone/>
                      </a:pPr>
                      <a:r>
                        <a:rPr lang="zh-CN" altLang="en-US"/>
                        <a:t>我</a:t>
                      </a:r>
                    </a:p>
                  </a:txBody>
                  <a:tcPr/>
                </a:tc>
                <a:tc>
                  <a:txBody>
                    <a:bodyPr/>
                    <a:lstStyle/>
                    <a:p>
                      <a:pPr algn="ctr">
                        <a:buNone/>
                      </a:pPr>
                      <a:r>
                        <a:rPr lang="zh-CN" altLang="en-US"/>
                        <a:t>昨天</a:t>
                      </a:r>
                    </a:p>
                  </a:txBody>
                  <a:tcPr/>
                </a:tc>
              </a:tr>
              <a:tr h="381000">
                <a:tc>
                  <a:txBody>
                    <a:bodyPr/>
                    <a:lstStyle/>
                    <a:p>
                      <a:pPr algn="ctr">
                        <a:buNone/>
                      </a:pPr>
                      <a:r>
                        <a:rPr lang="zh-CN" altLang="en-US"/>
                        <a:t>昨天</a:t>
                      </a:r>
                    </a:p>
                  </a:txBody>
                  <a:tcPr/>
                </a:tc>
                <a:tc>
                  <a:txBody>
                    <a:bodyPr/>
                    <a:lstStyle/>
                    <a:p>
                      <a:pPr algn="ctr">
                        <a:buNone/>
                      </a:pPr>
                      <a:r>
                        <a:rPr lang="zh-CN" altLang="en-US"/>
                        <a:t>上学</a:t>
                      </a:r>
                    </a:p>
                  </a:txBody>
                  <a:tcPr/>
                </a:tc>
              </a:tr>
              <a:tr h="381000">
                <a:tc>
                  <a:txBody>
                    <a:bodyPr/>
                    <a:lstStyle/>
                    <a:p>
                      <a:pPr algn="ctr">
                        <a:buNone/>
                      </a:pPr>
                      <a:r>
                        <a:rPr lang="zh-CN" altLang="en-US"/>
                        <a:t>上学</a:t>
                      </a:r>
                    </a:p>
                  </a:txBody>
                  <a:tcPr/>
                </a:tc>
                <a:tc>
                  <a:txBody>
                    <a:bodyPr/>
                    <a:lstStyle/>
                    <a:p>
                      <a:pPr algn="ctr">
                        <a:buNone/>
                      </a:pPr>
                      <a:r>
                        <a:rPr lang="zh-CN" altLang="en-US"/>
                        <a:t>迟到</a:t>
                      </a:r>
                    </a:p>
                  </a:txBody>
                  <a:tcPr/>
                </a:tc>
              </a:tr>
              <a:tr h="381000">
                <a:tc>
                  <a:txBody>
                    <a:bodyPr/>
                    <a:lstStyle/>
                    <a:p>
                      <a:pPr algn="ctr">
                        <a:buNone/>
                      </a:pPr>
                      <a:r>
                        <a:rPr lang="zh-CN" altLang="en-US"/>
                        <a:t>迟到</a:t>
                      </a:r>
                    </a:p>
                  </a:txBody>
                  <a:tcPr/>
                </a:tc>
                <a:tc>
                  <a:txBody>
                    <a:bodyPr/>
                    <a:lstStyle/>
                    <a:p>
                      <a:pPr algn="ctr">
                        <a:buNone/>
                      </a:pPr>
                      <a:r>
                        <a:rPr lang="zh-CN" altLang="en-US"/>
                        <a:t>了</a:t>
                      </a:r>
                    </a:p>
                  </a:txBody>
                  <a:tcPr/>
                </a:tc>
              </a:tr>
              <a:tr h="381000">
                <a:tc>
                  <a:txBody>
                    <a:bodyPr/>
                    <a:lstStyle/>
                    <a:p>
                      <a:pPr algn="ctr">
                        <a:buNone/>
                      </a:pPr>
                      <a:r>
                        <a:rPr lang="zh-CN" altLang="en-US"/>
                        <a:t>了</a:t>
                      </a:r>
                    </a:p>
                  </a:txBody>
                  <a:tcPr/>
                </a:tc>
                <a:tc>
                  <a:txBody>
                    <a:bodyPr/>
                    <a:lstStyle/>
                    <a:p>
                      <a:pPr algn="ctr">
                        <a:buNone/>
                      </a:pPr>
                      <a:r>
                        <a:rPr lang="en-US" altLang="zh-CN"/>
                        <a:t>E</a:t>
                      </a:r>
                    </a:p>
                  </a:txBody>
                  <a:tcPr/>
                </a:tc>
              </a:tr>
            </a:tbl>
          </a:graphicData>
        </a:graphic>
      </p:graphicFrame>
      <p:sp>
        <p:nvSpPr>
          <p:cNvPr id="7" name="TextBox 3"/>
          <p:cNvSpPr txBox="1"/>
          <p:nvPr/>
        </p:nvSpPr>
        <p:spPr>
          <a:xfrm>
            <a:off x="7130688" y="1768788"/>
            <a:ext cx="547370" cy="489585"/>
          </a:xfrm>
          <a:prstGeom prst="rect">
            <a:avLst/>
          </a:prstGeom>
          <a:noFill/>
        </p:spPr>
        <p:txBody>
          <a:bodyPr wrap="none" lIns="121908" tIns="60952" rIns="121908" bIns="60952"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mn-ea"/>
                <a:cs typeface="+mn-cs"/>
                <a:sym typeface="FZHei-B01S" panose="02010601030101010101" pitchFamily="2" charset="-122"/>
              </a:rPr>
              <a:t>我</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500"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Example2</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5" name="內容版面配置區 2"/>
          <p:cNvSpPr>
            <a:spLocks noGrp="1"/>
          </p:cNvSpPr>
          <p:nvPr/>
        </p:nvSpPr>
        <p:spPr>
          <a:xfrm>
            <a:off x="1332865" y="1508760"/>
            <a:ext cx="9382125" cy="4805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Slot Filling</a:t>
            </a:r>
            <a:endParaRPr lang="zh-TW" altLang="en-US" dirty="0"/>
          </a:p>
        </p:txBody>
      </p:sp>
      <p:sp>
        <p:nvSpPr>
          <p:cNvPr id="7" name="矩形 6"/>
          <p:cNvSpPr/>
          <p:nvPr/>
        </p:nvSpPr>
        <p:spPr>
          <a:xfrm>
            <a:off x="3376295" y="2393315"/>
            <a:ext cx="6894195" cy="460375"/>
          </a:xfrm>
          <a:prstGeom prst="rect">
            <a:avLst/>
          </a:prstGeom>
        </p:spPr>
        <p:txBody>
          <a:bodyPr wrap="square">
            <a:spAutoFit/>
          </a:bodyPr>
          <a:lstStyle/>
          <a:p>
            <a:pPr lvl="1"/>
            <a:r>
              <a:rPr lang="en-US" altLang="zh-TW" sz="2400" dirty="0"/>
              <a:t>I would like to arrive </a:t>
            </a:r>
            <a:r>
              <a:rPr lang="en-US" altLang="zh-TW" sz="2400" dirty="0">
                <a:solidFill>
                  <a:srgbClr val="FF0000"/>
                </a:solidFill>
              </a:rPr>
              <a:t>Wuhan </a:t>
            </a:r>
            <a:r>
              <a:rPr lang="en-US" altLang="zh-TW" sz="2400" dirty="0"/>
              <a:t>on </a:t>
            </a:r>
            <a:r>
              <a:rPr lang="en-US" altLang="zh-TW" sz="2400" dirty="0">
                <a:solidFill>
                  <a:srgbClr val="0000FF"/>
                </a:solidFill>
              </a:rPr>
              <a:t>November 22</a:t>
            </a:r>
            <a:r>
              <a:rPr lang="en-US" altLang="zh-TW" sz="2400" baseline="30000" dirty="0">
                <a:solidFill>
                  <a:srgbClr val="0000FF"/>
                </a:solidFill>
              </a:rPr>
              <a:t>nd</a:t>
            </a:r>
            <a:r>
              <a:rPr lang="en-US" altLang="zh-TW" sz="2400" dirty="0">
                <a:solidFill>
                  <a:srgbClr val="CC0099"/>
                </a:solidFill>
              </a:rPr>
              <a:t>.</a:t>
            </a:r>
            <a:r>
              <a:rPr lang="en-US" altLang="zh-TW" sz="2400" dirty="0"/>
              <a:t> </a:t>
            </a:r>
            <a:endParaRPr lang="en-US" altLang="zh-TW" sz="2400" dirty="0">
              <a:solidFill>
                <a:srgbClr val="FFC000"/>
              </a:solidFill>
            </a:endParaRPr>
          </a:p>
        </p:txBody>
      </p:sp>
      <p:pic>
        <p:nvPicPr>
          <p:cNvPr id="10" name="Picture 8" descr="User Symbol Blu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4983" y="2922694"/>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12" name="圓角矩形圖說文字 5"/>
          <p:cNvSpPr/>
          <p:nvPr/>
        </p:nvSpPr>
        <p:spPr>
          <a:xfrm>
            <a:off x="3684270" y="2362835"/>
            <a:ext cx="6585585" cy="511810"/>
          </a:xfrm>
          <a:prstGeom prst="wedgeRoundRectCallout">
            <a:avLst>
              <a:gd name="adj1" fmla="val -50882"/>
              <a:gd name="adj2" fmla="val 105034"/>
              <a:gd name="adj3" fmla="val 16667"/>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173976" y="3640262"/>
            <a:ext cx="3142343" cy="6091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ticket booking system</a:t>
            </a:r>
            <a:endParaRPr lang="zh-TW" altLang="en-US" sz="2400" dirty="0"/>
          </a:p>
        </p:txBody>
      </p:sp>
      <p:sp>
        <p:nvSpPr>
          <p:cNvPr id="14" name="向下箭號 9"/>
          <p:cNvSpPr/>
          <p:nvPr/>
        </p:nvSpPr>
        <p:spPr>
          <a:xfrm>
            <a:off x="6467110" y="3074025"/>
            <a:ext cx="556079" cy="495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向下箭號 11"/>
          <p:cNvSpPr/>
          <p:nvPr/>
        </p:nvSpPr>
        <p:spPr>
          <a:xfrm>
            <a:off x="6467110" y="4384318"/>
            <a:ext cx="556079" cy="495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文字方塊 10"/>
          <p:cNvSpPr txBox="1"/>
          <p:nvPr/>
        </p:nvSpPr>
        <p:spPr>
          <a:xfrm>
            <a:off x="4747167" y="5014554"/>
            <a:ext cx="1997980" cy="461665"/>
          </a:xfrm>
          <a:prstGeom prst="rect">
            <a:avLst/>
          </a:prstGeom>
          <a:noFill/>
        </p:spPr>
        <p:txBody>
          <a:bodyPr wrap="square" rtlCol="0">
            <a:spAutoFit/>
          </a:bodyPr>
          <a:lstStyle/>
          <a:p>
            <a:r>
              <a:rPr lang="en-US" altLang="zh-TW" sz="2400" dirty="0"/>
              <a:t>Destination:</a:t>
            </a:r>
            <a:endParaRPr lang="zh-TW" altLang="en-US" sz="2400" dirty="0"/>
          </a:p>
        </p:txBody>
      </p:sp>
      <p:sp>
        <p:nvSpPr>
          <p:cNvPr id="17" name="文字方塊 13"/>
          <p:cNvSpPr txBox="1"/>
          <p:nvPr/>
        </p:nvSpPr>
        <p:spPr>
          <a:xfrm>
            <a:off x="4747167" y="5533369"/>
            <a:ext cx="1997980" cy="461665"/>
          </a:xfrm>
          <a:prstGeom prst="rect">
            <a:avLst/>
          </a:prstGeom>
          <a:noFill/>
        </p:spPr>
        <p:txBody>
          <a:bodyPr wrap="square" rtlCol="0">
            <a:spAutoFit/>
          </a:bodyPr>
          <a:lstStyle/>
          <a:p>
            <a:r>
              <a:rPr lang="en-US" altLang="zh-TW" sz="2400" dirty="0"/>
              <a:t>time of arrival:</a:t>
            </a:r>
            <a:endParaRPr lang="zh-TW" altLang="en-US" sz="2400" dirty="0"/>
          </a:p>
        </p:txBody>
      </p:sp>
      <p:sp>
        <p:nvSpPr>
          <p:cNvPr id="18" name="文字方塊 14"/>
          <p:cNvSpPr txBox="1"/>
          <p:nvPr/>
        </p:nvSpPr>
        <p:spPr>
          <a:xfrm>
            <a:off x="7027545" y="5014595"/>
            <a:ext cx="1160780" cy="460375"/>
          </a:xfrm>
          <a:prstGeom prst="rect">
            <a:avLst/>
          </a:prstGeom>
          <a:noFill/>
        </p:spPr>
        <p:txBody>
          <a:bodyPr wrap="square" rtlCol="0">
            <a:spAutoFit/>
          </a:bodyPr>
          <a:lstStyle/>
          <a:p>
            <a:r>
              <a:rPr lang="en-US" sz="2400" dirty="0"/>
              <a:t>Wuhan</a:t>
            </a:r>
          </a:p>
        </p:txBody>
      </p:sp>
      <p:sp>
        <p:nvSpPr>
          <p:cNvPr id="19" name="文字方塊 15"/>
          <p:cNvSpPr txBox="1"/>
          <p:nvPr/>
        </p:nvSpPr>
        <p:spPr>
          <a:xfrm>
            <a:off x="7038933" y="5533369"/>
            <a:ext cx="3157897" cy="460375"/>
          </a:xfrm>
          <a:prstGeom prst="rect">
            <a:avLst/>
          </a:prstGeom>
          <a:noFill/>
        </p:spPr>
        <p:txBody>
          <a:bodyPr wrap="square" rtlCol="0">
            <a:spAutoFit/>
          </a:bodyPr>
          <a:lstStyle/>
          <a:p>
            <a:r>
              <a:rPr lang="en-US" altLang="zh-TW" sz="2400" dirty="0"/>
              <a:t>November 22</a:t>
            </a:r>
            <a:r>
              <a:rPr lang="en-US" altLang="zh-TW" sz="2400" baseline="30000" dirty="0"/>
              <a:t>nd</a:t>
            </a:r>
            <a:r>
              <a:rPr lang="en-US" altLang="zh-TW" sz="2400" dirty="0"/>
              <a:t> </a:t>
            </a:r>
            <a:endParaRPr lang="zh-TW" altLang="en-US" sz="2400" dirty="0"/>
          </a:p>
        </p:txBody>
      </p:sp>
      <p:grpSp>
        <p:nvGrpSpPr>
          <p:cNvPr id="20" name="群組 12"/>
          <p:cNvGrpSpPr/>
          <p:nvPr/>
        </p:nvGrpSpPr>
        <p:grpSpPr>
          <a:xfrm>
            <a:off x="3412097" y="4918511"/>
            <a:ext cx="1335070" cy="1115416"/>
            <a:chOff x="2041767" y="5235376"/>
            <a:chExt cx="1335070" cy="1115416"/>
          </a:xfrm>
        </p:grpSpPr>
        <p:sp>
          <p:nvSpPr>
            <p:cNvPr id="21" name="文字方塊 3"/>
            <p:cNvSpPr txBox="1"/>
            <p:nvPr/>
          </p:nvSpPr>
          <p:spPr>
            <a:xfrm>
              <a:off x="2041767" y="5524129"/>
              <a:ext cx="898744" cy="523220"/>
            </a:xfrm>
            <a:prstGeom prst="rect">
              <a:avLst/>
            </a:prstGeom>
            <a:noFill/>
          </p:spPr>
          <p:txBody>
            <a:bodyPr wrap="square" rtlCol="0">
              <a:spAutoFit/>
            </a:bodyPr>
            <a:lstStyle/>
            <a:p>
              <a:r>
                <a:rPr lang="en-US" altLang="zh-TW" sz="2800" dirty="0"/>
                <a:t>Slot</a:t>
              </a:r>
              <a:endParaRPr lang="zh-TW" altLang="en-US" sz="2800" dirty="0"/>
            </a:p>
          </p:txBody>
        </p:sp>
        <p:sp>
          <p:nvSpPr>
            <p:cNvPr id="22" name="左大括弧 8"/>
            <p:cNvSpPr/>
            <p:nvPr/>
          </p:nvSpPr>
          <p:spPr>
            <a:xfrm>
              <a:off x="2938072" y="5235376"/>
              <a:ext cx="438765" cy="1115416"/>
            </a:xfrm>
            <a:prstGeom prst="leftBrace">
              <a:avLst>
                <a:gd name="adj1" fmla="val 35665"/>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ldLvl="0" animBg="1"/>
      <p:bldP spid="13" grpId="0" bldLvl="0" animBg="1"/>
      <p:bldP spid="14" grpId="0" bldLvl="0" animBg="1"/>
      <p:bldP spid="15" grpId="0" bldLvl="0" animBg="1"/>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Example2</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cxnSp>
        <p:nvCxnSpPr>
          <p:cNvPr id="11" name="直線單箭頭接點 3"/>
          <p:cNvCxnSpPr/>
          <p:nvPr/>
        </p:nvCxnSpPr>
        <p:spPr>
          <a:xfrm rot="16200000">
            <a:off x="9223722" y="232067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4"/>
          <p:cNvCxnSpPr/>
          <p:nvPr/>
        </p:nvCxnSpPr>
        <p:spPr>
          <a:xfrm rot="16200000">
            <a:off x="7576736" y="228832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5"/>
          <p:cNvGrpSpPr/>
          <p:nvPr/>
        </p:nvGrpSpPr>
        <p:grpSpPr>
          <a:xfrm>
            <a:off x="7711659" y="5542905"/>
            <a:ext cx="342900" cy="461962"/>
            <a:chOff x="1882729" y="2137119"/>
            <a:chExt cx="342900" cy="461962"/>
          </a:xfrm>
        </p:grpSpPr>
        <p:sp>
          <p:nvSpPr>
            <p:cNvPr id="25" name="矩形 24"/>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6" name="Object 12"/>
            <p:cNvGraphicFramePr>
              <a:graphicFrameLocks noChangeAspect="1"/>
            </p:cNvGraphicFramePr>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1236" name="方程式" r:id="rId5" imgW="3657600" imgH="5181600" progId="Equation.3">
                    <p:embed/>
                  </p:oleObj>
                </mc:Choice>
                <mc:Fallback>
                  <p:oleObj name="方程式" r:id="rId5" imgW="3657600" imgH="5181600" progId="Equation.3">
                    <p:embed/>
                    <p:pic>
                      <p:nvPicPr>
                        <p:cNvPr id="0" name="Object 12"/>
                        <p:cNvPicPr>
                          <a:picLocks noChangeAspect="1" noChangeArrowheads="1"/>
                        </p:cNvPicPr>
                        <p:nvPr/>
                      </p:nvPicPr>
                      <p:blipFill>
                        <a:blip r:embed="rId6"/>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群組 8"/>
          <p:cNvGrpSpPr/>
          <p:nvPr/>
        </p:nvGrpSpPr>
        <p:grpSpPr>
          <a:xfrm>
            <a:off x="9318923" y="5574030"/>
            <a:ext cx="376238" cy="461963"/>
            <a:chOff x="1876911" y="2719848"/>
            <a:chExt cx="376238" cy="461963"/>
          </a:xfrm>
        </p:grpSpPr>
        <p:sp>
          <p:nvSpPr>
            <p:cNvPr id="28" name="矩形 27"/>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1237" name="方程式" r:id="rId7" imgW="3962400" imgH="5181600" progId="Equation.3">
                    <p:embed/>
                  </p:oleObj>
                </mc:Choice>
                <mc:Fallback>
                  <p:oleObj name="方程式" r:id="rId7" imgW="3962400" imgH="5181600" progId="Equation.3">
                    <p:embed/>
                    <p:pic>
                      <p:nvPicPr>
                        <p:cNvPr id="0" name="Object 12"/>
                        <p:cNvPicPr>
                          <a:picLocks noChangeAspect="1" noChangeArrowheads="1"/>
                        </p:cNvPicPr>
                        <p:nvPr/>
                      </p:nvPicPr>
                      <p:blipFill>
                        <a:blip r:embed="rId8"/>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橢圓 11"/>
          <p:cNvSpPr/>
          <p:nvPr/>
        </p:nvSpPr>
        <p:spPr>
          <a:xfrm rot="16200000">
            <a:off x="7647835" y="396624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12"/>
          <p:cNvSpPr/>
          <p:nvPr/>
        </p:nvSpPr>
        <p:spPr>
          <a:xfrm rot="16200000">
            <a:off x="9195530" y="400655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13"/>
          <p:cNvSpPr/>
          <p:nvPr/>
        </p:nvSpPr>
        <p:spPr>
          <a:xfrm rot="16200000">
            <a:off x="7614161" y="22883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 name="橢圓 14"/>
          <p:cNvSpPr/>
          <p:nvPr/>
        </p:nvSpPr>
        <p:spPr>
          <a:xfrm rot="16200000">
            <a:off x="9186837" y="229842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34" name="群組 15"/>
          <p:cNvGrpSpPr/>
          <p:nvPr/>
        </p:nvGrpSpPr>
        <p:grpSpPr>
          <a:xfrm rot="16200000">
            <a:off x="8188907" y="4272020"/>
            <a:ext cx="1037222" cy="1638300"/>
            <a:chOff x="1013669" y="3459098"/>
            <a:chExt cx="1588876" cy="1638300"/>
          </a:xfrm>
        </p:grpSpPr>
        <p:cxnSp>
          <p:nvCxnSpPr>
            <p:cNvPr id="35" name="直線單箭頭接點 16"/>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17"/>
            <p:cNvGrpSpPr/>
            <p:nvPr/>
          </p:nvGrpSpPr>
          <p:grpSpPr>
            <a:xfrm>
              <a:off x="1025705" y="3459098"/>
              <a:ext cx="1576840" cy="1638300"/>
              <a:chOff x="1025705" y="3459098"/>
              <a:chExt cx="1576840" cy="1638300"/>
            </a:xfrm>
          </p:grpSpPr>
          <p:cxnSp>
            <p:nvCxnSpPr>
              <p:cNvPr id="37" name="直線單箭頭接點 18"/>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9"/>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20"/>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40" name="Object 12"/>
          <p:cNvGraphicFramePr>
            <a:graphicFrameLocks noChangeAspect="1"/>
          </p:cNvGraphicFramePr>
          <p:nvPr/>
        </p:nvGraphicFramePr>
        <p:xfrm>
          <a:off x="9361843" y="1421117"/>
          <a:ext cx="379412" cy="461963"/>
        </p:xfrm>
        <a:graphic>
          <a:graphicData uri="http://schemas.openxmlformats.org/presentationml/2006/ole">
            <mc:AlternateContent xmlns:mc="http://schemas.openxmlformats.org/markup-compatibility/2006">
              <mc:Choice xmlns:v="urn:schemas-microsoft-com:vml" Requires="v">
                <p:oleObj spid="_x0000_s1238" name="方程式" r:id="rId9" imgW="4267200" imgH="5181600" progId="Equation.3">
                  <p:embed/>
                </p:oleObj>
              </mc:Choice>
              <mc:Fallback>
                <p:oleObj name="方程式" r:id="rId9" imgW="4267200" imgH="5181600" progId="Equation.3">
                  <p:embed/>
                  <p:pic>
                    <p:nvPicPr>
                      <p:cNvPr id="0" name="Object 12"/>
                      <p:cNvPicPr>
                        <a:picLocks noChangeAspect="1" noChangeArrowheads="1"/>
                      </p:cNvPicPr>
                      <p:nvPr/>
                    </p:nvPicPr>
                    <p:blipFill>
                      <a:blip r:embed="rId10"/>
                      <a:srcRect/>
                      <a:stretch>
                        <a:fillRect/>
                      </a:stretch>
                    </p:blipFill>
                    <p:spPr bwMode="auto">
                      <a:xfrm>
                        <a:off x="9361843" y="1421117"/>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nvGraphicFramePr>
        <p:xfrm>
          <a:off x="7778381" y="1424533"/>
          <a:ext cx="352425" cy="461963"/>
        </p:xfrm>
        <a:graphic>
          <a:graphicData uri="http://schemas.openxmlformats.org/presentationml/2006/ole">
            <mc:AlternateContent xmlns:mc="http://schemas.openxmlformats.org/markup-compatibility/2006">
              <mc:Choice xmlns:v="urn:schemas-microsoft-com:vml" Requires="v">
                <p:oleObj spid="_x0000_s1239" name="方程式" r:id="rId11" imgW="3962400" imgH="5181600" progId="Equation.3">
                  <p:embed/>
                </p:oleObj>
              </mc:Choice>
              <mc:Fallback>
                <p:oleObj name="方程式" r:id="rId11" imgW="3962400" imgH="5181600" progId="Equation.3">
                  <p:embed/>
                  <p:pic>
                    <p:nvPicPr>
                      <p:cNvPr id="0" name="Object 12"/>
                      <p:cNvPicPr>
                        <a:picLocks noChangeAspect="1" noChangeArrowheads="1"/>
                      </p:cNvPicPr>
                      <p:nvPr/>
                    </p:nvPicPr>
                    <p:blipFill>
                      <a:blip r:embed="rId12"/>
                      <a:srcRect/>
                      <a:stretch>
                        <a:fillRect/>
                      </a:stretch>
                    </p:blipFill>
                    <p:spPr bwMode="auto">
                      <a:xfrm>
                        <a:off x="7778381" y="14245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群組 29"/>
          <p:cNvGrpSpPr/>
          <p:nvPr/>
        </p:nvGrpSpPr>
        <p:grpSpPr>
          <a:xfrm rot="16200000">
            <a:off x="8188907" y="2609495"/>
            <a:ext cx="1037222" cy="1638300"/>
            <a:chOff x="1013669" y="3459098"/>
            <a:chExt cx="1588876" cy="1638300"/>
          </a:xfrm>
        </p:grpSpPr>
        <p:cxnSp>
          <p:nvCxnSpPr>
            <p:cNvPr id="43" name="直線單箭頭接點 30"/>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群組 31"/>
            <p:cNvGrpSpPr/>
            <p:nvPr/>
          </p:nvGrpSpPr>
          <p:grpSpPr>
            <a:xfrm>
              <a:off x="1025705" y="3459098"/>
              <a:ext cx="1576840" cy="1638300"/>
              <a:chOff x="1025705" y="3459098"/>
              <a:chExt cx="1576840" cy="1638300"/>
            </a:xfrm>
          </p:grpSpPr>
          <p:cxnSp>
            <p:nvCxnSpPr>
              <p:cNvPr id="45" name="直線單箭頭接點 32"/>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33"/>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34"/>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8" name="手繪多邊形 39"/>
          <p:cNvSpPr/>
          <p:nvPr/>
        </p:nvSpPr>
        <p:spPr>
          <a:xfrm>
            <a:off x="7691666" y="2397649"/>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手繪多邊形 40"/>
          <p:cNvSpPr/>
          <p:nvPr/>
        </p:nvSpPr>
        <p:spPr>
          <a:xfrm>
            <a:off x="9276014" y="2415707"/>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手繪多邊形 41"/>
          <p:cNvSpPr/>
          <p:nvPr/>
        </p:nvSpPr>
        <p:spPr>
          <a:xfrm>
            <a:off x="9295665" y="4100582"/>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手繪多邊形 42"/>
          <p:cNvSpPr/>
          <p:nvPr/>
        </p:nvSpPr>
        <p:spPr>
          <a:xfrm>
            <a:off x="7724358" y="4079455"/>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5261173" y="5542905"/>
            <a:ext cx="1273175" cy="521970"/>
          </a:xfrm>
          <a:prstGeom prst="rect">
            <a:avLst/>
          </a:prstGeom>
        </p:spPr>
        <p:txBody>
          <a:bodyPr wrap="none">
            <a:spAutoFit/>
          </a:bodyPr>
          <a:lstStyle/>
          <a:p>
            <a:r>
              <a:rPr lang="en-US" altLang="zh-TW" sz="2800" dirty="0">
                <a:solidFill>
                  <a:srgbClr val="FF0000"/>
                </a:solidFill>
              </a:rPr>
              <a:t>Wuhan</a:t>
            </a:r>
            <a:endParaRPr lang="zh-TW" altLang="en-US" sz="2800" dirty="0">
              <a:solidFill>
                <a:srgbClr val="FF0000"/>
              </a:solidFill>
            </a:endParaRPr>
          </a:p>
        </p:txBody>
      </p:sp>
      <p:sp>
        <p:nvSpPr>
          <p:cNvPr id="53" name="向右箭號 47"/>
          <p:cNvSpPr/>
          <p:nvPr/>
        </p:nvSpPr>
        <p:spPr>
          <a:xfrm>
            <a:off x="6515260" y="5638155"/>
            <a:ext cx="868614" cy="397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7477622" y="5499779"/>
            <a:ext cx="2503046" cy="628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23"/>
          <p:cNvSpPr txBox="1"/>
          <p:nvPr/>
        </p:nvSpPr>
        <p:spPr>
          <a:xfrm>
            <a:off x="1826682" y="2020890"/>
            <a:ext cx="2002971" cy="461665"/>
          </a:xfrm>
          <a:prstGeom prst="rect">
            <a:avLst/>
          </a:prstGeom>
          <a:noFill/>
        </p:spPr>
        <p:txBody>
          <a:bodyPr wrap="square" rtlCol="0">
            <a:spAutoFit/>
          </a:bodyPr>
          <a:lstStyle/>
          <a:p>
            <a:r>
              <a:rPr lang="en-US" altLang="zh-TW" sz="2400" dirty="0"/>
              <a:t>Input: a word</a:t>
            </a:r>
            <a:endParaRPr lang="zh-TW" altLang="en-US" sz="2400" dirty="0"/>
          </a:p>
        </p:txBody>
      </p:sp>
      <p:sp>
        <p:nvSpPr>
          <p:cNvPr id="65" name="文字方塊 64"/>
          <p:cNvSpPr txBox="1"/>
          <p:nvPr/>
        </p:nvSpPr>
        <p:spPr>
          <a:xfrm>
            <a:off x="1826688" y="2648432"/>
            <a:ext cx="3433907" cy="830997"/>
          </a:xfrm>
          <a:prstGeom prst="rect">
            <a:avLst/>
          </a:prstGeom>
          <a:noFill/>
        </p:spPr>
        <p:txBody>
          <a:bodyPr wrap="square" rtlCol="0">
            <a:spAutoFit/>
          </a:bodyPr>
          <a:lstStyle/>
          <a:p>
            <a:r>
              <a:rPr lang="en-US" altLang="zh-TW" sz="2400" dirty="0"/>
              <a:t>(Each word is represented as a vector)</a:t>
            </a:r>
            <a:endParaRPr lang="zh-TW" altLang="en-US" sz="2400" dirty="0"/>
          </a:p>
        </p:txBody>
      </p:sp>
      <p:sp>
        <p:nvSpPr>
          <p:cNvPr id="68" name="文字方塊 67"/>
          <p:cNvSpPr txBox="1"/>
          <p:nvPr/>
        </p:nvSpPr>
        <p:spPr>
          <a:xfrm>
            <a:off x="1826681" y="3795286"/>
            <a:ext cx="2002971" cy="461665"/>
          </a:xfrm>
          <a:prstGeom prst="rect">
            <a:avLst/>
          </a:prstGeom>
          <a:noFill/>
        </p:spPr>
        <p:txBody>
          <a:bodyPr wrap="square" rtlCol="0">
            <a:spAutoFit/>
          </a:bodyPr>
          <a:lstStyle/>
          <a:p>
            <a:r>
              <a:rPr lang="en-US" altLang="zh-TW" sz="2400" dirty="0"/>
              <a:t>Output:</a:t>
            </a:r>
            <a:endParaRPr lang="zh-TW" altLang="en-US" sz="2400" dirty="0"/>
          </a:p>
        </p:txBody>
      </p:sp>
      <p:sp>
        <p:nvSpPr>
          <p:cNvPr id="69" name="文字方塊 68"/>
          <p:cNvSpPr txBox="1"/>
          <p:nvPr/>
        </p:nvSpPr>
        <p:spPr>
          <a:xfrm>
            <a:off x="1826981" y="4293653"/>
            <a:ext cx="3973070" cy="1200329"/>
          </a:xfrm>
          <a:prstGeom prst="rect">
            <a:avLst/>
          </a:prstGeom>
          <a:noFill/>
        </p:spPr>
        <p:txBody>
          <a:bodyPr wrap="square" rtlCol="0">
            <a:spAutoFit/>
          </a:bodyPr>
          <a:lstStyle/>
          <a:p>
            <a:r>
              <a:rPr lang="en-US" altLang="zh-TW" sz="2400" dirty="0"/>
              <a:t>Probability distribution that the input word belonging to the slots</a:t>
            </a:r>
            <a:endParaRPr lang="zh-TW" altLang="en-US" sz="2400" dirty="0"/>
          </a:p>
        </p:txBody>
      </p:sp>
      <p:sp>
        <p:nvSpPr>
          <p:cNvPr id="5" name="文字方塊 49"/>
          <p:cNvSpPr txBox="1"/>
          <p:nvPr/>
        </p:nvSpPr>
        <p:spPr>
          <a:xfrm>
            <a:off x="7514156" y="1110193"/>
            <a:ext cx="946819" cy="461665"/>
          </a:xfrm>
          <a:prstGeom prst="rect">
            <a:avLst/>
          </a:prstGeom>
          <a:noFill/>
        </p:spPr>
        <p:txBody>
          <a:bodyPr wrap="square" rtlCol="0">
            <a:spAutoFit/>
          </a:bodyPr>
          <a:lstStyle/>
          <a:p>
            <a:r>
              <a:rPr lang="en-US" altLang="zh-TW" sz="2400" dirty="0" err="1">
                <a:solidFill>
                  <a:srgbClr val="FF0000"/>
                </a:solidFill>
              </a:rPr>
              <a:t>dest</a:t>
            </a:r>
            <a:endParaRPr lang="zh-TW" altLang="en-US" sz="2400" dirty="0">
              <a:solidFill>
                <a:srgbClr val="FF0000"/>
              </a:solidFill>
            </a:endParaRPr>
          </a:p>
        </p:txBody>
      </p:sp>
      <p:sp>
        <p:nvSpPr>
          <p:cNvPr id="7" name="文字方塊 50"/>
          <p:cNvSpPr txBox="1"/>
          <p:nvPr/>
        </p:nvSpPr>
        <p:spPr>
          <a:xfrm>
            <a:off x="8849995" y="740410"/>
            <a:ext cx="1545590" cy="829945"/>
          </a:xfrm>
          <a:prstGeom prst="rect">
            <a:avLst/>
          </a:prstGeom>
          <a:noFill/>
        </p:spPr>
        <p:txBody>
          <a:bodyPr wrap="square" rtlCol="0">
            <a:spAutoFit/>
          </a:bodyPr>
          <a:lstStyle/>
          <a:p>
            <a:r>
              <a:rPr lang="en-US" altLang="zh-TW" sz="2400" dirty="0">
                <a:solidFill>
                  <a:srgbClr val="0000FF"/>
                </a:solidFill>
              </a:rPr>
              <a:t>time of arrival</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bldLvl="0" animBg="1"/>
      <p:bldP spid="54" grpId="0" bldLvl="0" animBg="1"/>
      <p:bldP spid="55" grpId="0"/>
      <p:bldP spid="65" grpId="0"/>
      <p:bldP spid="68" grpId="0"/>
      <p:bldP spid="69"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895" y="584200"/>
            <a:ext cx="2921000" cy="681990"/>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en-US" altLang="zh-CN"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Example2</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cxnSp>
        <p:nvCxnSpPr>
          <p:cNvPr id="11" name="直線單箭頭接點 3"/>
          <p:cNvCxnSpPr/>
          <p:nvPr/>
        </p:nvCxnSpPr>
        <p:spPr>
          <a:xfrm rot="16200000">
            <a:off x="9223722" y="232067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4"/>
          <p:cNvCxnSpPr/>
          <p:nvPr/>
        </p:nvCxnSpPr>
        <p:spPr>
          <a:xfrm rot="16200000">
            <a:off x="7576736" y="228832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5"/>
          <p:cNvGrpSpPr/>
          <p:nvPr/>
        </p:nvGrpSpPr>
        <p:grpSpPr>
          <a:xfrm>
            <a:off x="7711659" y="5542905"/>
            <a:ext cx="342900" cy="461962"/>
            <a:chOff x="1882729" y="2137119"/>
            <a:chExt cx="342900" cy="461962"/>
          </a:xfrm>
        </p:grpSpPr>
        <p:sp>
          <p:nvSpPr>
            <p:cNvPr id="25" name="矩形 24"/>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6" name="Object 12"/>
            <p:cNvGraphicFramePr>
              <a:graphicFrameLocks noChangeAspect="1"/>
            </p:cNvGraphicFramePr>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15373" name="方程式" r:id="rId5" imgW="3657600" imgH="5181600" progId="Equation.3">
                    <p:embed/>
                  </p:oleObj>
                </mc:Choice>
                <mc:Fallback>
                  <p:oleObj name="方程式" r:id="rId5" imgW="3657600" imgH="5181600" progId="Equation.3">
                    <p:embed/>
                    <p:pic>
                      <p:nvPicPr>
                        <p:cNvPr id="0" name="Object 12"/>
                        <p:cNvPicPr>
                          <a:picLocks noChangeAspect="1" noChangeArrowheads="1"/>
                        </p:cNvPicPr>
                        <p:nvPr/>
                      </p:nvPicPr>
                      <p:blipFill>
                        <a:blip r:embed="rId6"/>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群組 8"/>
          <p:cNvGrpSpPr/>
          <p:nvPr/>
        </p:nvGrpSpPr>
        <p:grpSpPr>
          <a:xfrm>
            <a:off x="9318923" y="5574030"/>
            <a:ext cx="376238" cy="461963"/>
            <a:chOff x="1876911" y="2719848"/>
            <a:chExt cx="376238" cy="461963"/>
          </a:xfrm>
        </p:grpSpPr>
        <p:sp>
          <p:nvSpPr>
            <p:cNvPr id="28" name="矩形 27"/>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15374" name="方程式" r:id="rId7" imgW="3962400" imgH="5181600" progId="Equation.3">
                    <p:embed/>
                  </p:oleObj>
                </mc:Choice>
                <mc:Fallback>
                  <p:oleObj name="方程式" r:id="rId7" imgW="3962400" imgH="5181600" progId="Equation.3">
                    <p:embed/>
                    <p:pic>
                      <p:nvPicPr>
                        <p:cNvPr id="0" name="Object 12"/>
                        <p:cNvPicPr>
                          <a:picLocks noChangeAspect="1" noChangeArrowheads="1"/>
                        </p:cNvPicPr>
                        <p:nvPr/>
                      </p:nvPicPr>
                      <p:blipFill>
                        <a:blip r:embed="rId8"/>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橢圓 11"/>
          <p:cNvSpPr/>
          <p:nvPr/>
        </p:nvSpPr>
        <p:spPr>
          <a:xfrm rot="16200000">
            <a:off x="7647835" y="396624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12"/>
          <p:cNvSpPr/>
          <p:nvPr/>
        </p:nvSpPr>
        <p:spPr>
          <a:xfrm rot="16200000">
            <a:off x="9195530" y="400655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13"/>
          <p:cNvSpPr/>
          <p:nvPr/>
        </p:nvSpPr>
        <p:spPr>
          <a:xfrm rot="16200000">
            <a:off x="7614161" y="22883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 name="橢圓 14"/>
          <p:cNvSpPr/>
          <p:nvPr/>
        </p:nvSpPr>
        <p:spPr>
          <a:xfrm rot="16200000">
            <a:off x="9186837" y="229842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34" name="群組 15"/>
          <p:cNvGrpSpPr/>
          <p:nvPr/>
        </p:nvGrpSpPr>
        <p:grpSpPr>
          <a:xfrm rot="16200000">
            <a:off x="8188907" y="4272020"/>
            <a:ext cx="1037222" cy="1638300"/>
            <a:chOff x="1013669" y="3459098"/>
            <a:chExt cx="1588876" cy="1638300"/>
          </a:xfrm>
        </p:grpSpPr>
        <p:cxnSp>
          <p:nvCxnSpPr>
            <p:cNvPr id="35" name="直線單箭頭接點 16"/>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17"/>
            <p:cNvGrpSpPr/>
            <p:nvPr/>
          </p:nvGrpSpPr>
          <p:grpSpPr>
            <a:xfrm>
              <a:off x="1025705" y="3459098"/>
              <a:ext cx="1576840" cy="1638300"/>
              <a:chOff x="1025705" y="3459098"/>
              <a:chExt cx="1576840" cy="1638300"/>
            </a:xfrm>
          </p:grpSpPr>
          <p:cxnSp>
            <p:nvCxnSpPr>
              <p:cNvPr id="37" name="直線單箭頭接點 18"/>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9"/>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20"/>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40" name="Object 12"/>
          <p:cNvGraphicFramePr>
            <a:graphicFrameLocks noChangeAspect="1"/>
          </p:cNvGraphicFramePr>
          <p:nvPr/>
        </p:nvGraphicFramePr>
        <p:xfrm>
          <a:off x="9361843" y="1421117"/>
          <a:ext cx="379412" cy="461963"/>
        </p:xfrm>
        <a:graphic>
          <a:graphicData uri="http://schemas.openxmlformats.org/presentationml/2006/ole">
            <mc:AlternateContent xmlns:mc="http://schemas.openxmlformats.org/markup-compatibility/2006">
              <mc:Choice xmlns:v="urn:schemas-microsoft-com:vml" Requires="v">
                <p:oleObj spid="_x0000_s15375" name="方程式" r:id="rId9" imgW="4267200" imgH="5181600" progId="Equation.3">
                  <p:embed/>
                </p:oleObj>
              </mc:Choice>
              <mc:Fallback>
                <p:oleObj name="方程式" r:id="rId9" imgW="4267200" imgH="5181600" progId="Equation.3">
                  <p:embed/>
                  <p:pic>
                    <p:nvPicPr>
                      <p:cNvPr id="0" name="Object 12"/>
                      <p:cNvPicPr>
                        <a:picLocks noChangeAspect="1" noChangeArrowheads="1"/>
                      </p:cNvPicPr>
                      <p:nvPr/>
                    </p:nvPicPr>
                    <p:blipFill>
                      <a:blip r:embed="rId10"/>
                      <a:srcRect/>
                      <a:stretch>
                        <a:fillRect/>
                      </a:stretch>
                    </p:blipFill>
                    <p:spPr bwMode="auto">
                      <a:xfrm>
                        <a:off x="9361843" y="1421117"/>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nvGraphicFramePr>
        <p:xfrm>
          <a:off x="7778381" y="1424533"/>
          <a:ext cx="352425" cy="461963"/>
        </p:xfrm>
        <a:graphic>
          <a:graphicData uri="http://schemas.openxmlformats.org/presentationml/2006/ole">
            <mc:AlternateContent xmlns:mc="http://schemas.openxmlformats.org/markup-compatibility/2006">
              <mc:Choice xmlns:v="urn:schemas-microsoft-com:vml" Requires="v">
                <p:oleObj spid="_x0000_s15376" name="方程式" r:id="rId11" imgW="3962400" imgH="5181600" progId="Equation.3">
                  <p:embed/>
                </p:oleObj>
              </mc:Choice>
              <mc:Fallback>
                <p:oleObj name="方程式" r:id="rId11" imgW="3962400" imgH="5181600" progId="Equation.3">
                  <p:embed/>
                  <p:pic>
                    <p:nvPicPr>
                      <p:cNvPr id="0" name="Object 12"/>
                      <p:cNvPicPr>
                        <a:picLocks noChangeAspect="1" noChangeArrowheads="1"/>
                      </p:cNvPicPr>
                      <p:nvPr/>
                    </p:nvPicPr>
                    <p:blipFill>
                      <a:blip r:embed="rId12"/>
                      <a:srcRect/>
                      <a:stretch>
                        <a:fillRect/>
                      </a:stretch>
                    </p:blipFill>
                    <p:spPr bwMode="auto">
                      <a:xfrm>
                        <a:off x="7778381" y="14245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群組 29"/>
          <p:cNvGrpSpPr/>
          <p:nvPr/>
        </p:nvGrpSpPr>
        <p:grpSpPr>
          <a:xfrm rot="16200000">
            <a:off x="8188907" y="2609495"/>
            <a:ext cx="1037222" cy="1638300"/>
            <a:chOff x="1013669" y="3459098"/>
            <a:chExt cx="1588876" cy="1638300"/>
          </a:xfrm>
        </p:grpSpPr>
        <p:cxnSp>
          <p:nvCxnSpPr>
            <p:cNvPr id="43" name="直線單箭頭接點 30"/>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群組 31"/>
            <p:cNvGrpSpPr/>
            <p:nvPr/>
          </p:nvGrpSpPr>
          <p:grpSpPr>
            <a:xfrm>
              <a:off x="1025705" y="3459098"/>
              <a:ext cx="1576840" cy="1638300"/>
              <a:chOff x="1025705" y="3459098"/>
              <a:chExt cx="1576840" cy="1638300"/>
            </a:xfrm>
          </p:grpSpPr>
          <p:cxnSp>
            <p:nvCxnSpPr>
              <p:cNvPr id="45" name="直線單箭頭接點 32"/>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33"/>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34"/>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8" name="手繪多邊形 39"/>
          <p:cNvSpPr/>
          <p:nvPr/>
        </p:nvSpPr>
        <p:spPr>
          <a:xfrm>
            <a:off x="7691666" y="2397649"/>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手繪多邊形 40"/>
          <p:cNvSpPr/>
          <p:nvPr/>
        </p:nvSpPr>
        <p:spPr>
          <a:xfrm>
            <a:off x="9276014" y="2415707"/>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手繪多邊形 41"/>
          <p:cNvSpPr/>
          <p:nvPr/>
        </p:nvSpPr>
        <p:spPr>
          <a:xfrm>
            <a:off x="9295665" y="4100582"/>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手繪多邊形 42"/>
          <p:cNvSpPr/>
          <p:nvPr/>
        </p:nvSpPr>
        <p:spPr>
          <a:xfrm>
            <a:off x="7724358" y="4079455"/>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5261173" y="5542905"/>
            <a:ext cx="1273175" cy="521970"/>
          </a:xfrm>
          <a:prstGeom prst="rect">
            <a:avLst/>
          </a:prstGeom>
        </p:spPr>
        <p:txBody>
          <a:bodyPr wrap="none">
            <a:spAutoFit/>
          </a:bodyPr>
          <a:lstStyle/>
          <a:p>
            <a:r>
              <a:rPr lang="en-US" altLang="zh-TW" sz="2800" dirty="0">
                <a:solidFill>
                  <a:srgbClr val="FF0000"/>
                </a:solidFill>
              </a:rPr>
              <a:t>Wuhan</a:t>
            </a:r>
            <a:endParaRPr lang="zh-TW" altLang="en-US" sz="2800" dirty="0">
              <a:solidFill>
                <a:srgbClr val="FF0000"/>
              </a:solidFill>
            </a:endParaRPr>
          </a:p>
        </p:txBody>
      </p:sp>
      <p:sp>
        <p:nvSpPr>
          <p:cNvPr id="53" name="向右箭號 47"/>
          <p:cNvSpPr/>
          <p:nvPr/>
        </p:nvSpPr>
        <p:spPr>
          <a:xfrm>
            <a:off x="6515260" y="5638155"/>
            <a:ext cx="868614" cy="397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7477622" y="5499779"/>
            <a:ext cx="2503046" cy="628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9"/>
          <p:cNvSpPr txBox="1"/>
          <p:nvPr/>
        </p:nvSpPr>
        <p:spPr>
          <a:xfrm>
            <a:off x="7514156" y="1110193"/>
            <a:ext cx="946819" cy="461665"/>
          </a:xfrm>
          <a:prstGeom prst="rect">
            <a:avLst/>
          </a:prstGeom>
          <a:noFill/>
        </p:spPr>
        <p:txBody>
          <a:bodyPr wrap="square" rtlCol="0">
            <a:spAutoFit/>
          </a:bodyPr>
          <a:lstStyle/>
          <a:p>
            <a:r>
              <a:rPr lang="en-US" altLang="zh-TW" sz="2400" dirty="0" err="1">
                <a:solidFill>
                  <a:srgbClr val="FF0000"/>
                </a:solidFill>
              </a:rPr>
              <a:t>dest</a:t>
            </a:r>
            <a:endParaRPr lang="zh-TW" altLang="en-US" sz="2400" dirty="0">
              <a:solidFill>
                <a:srgbClr val="FF0000"/>
              </a:solidFill>
            </a:endParaRPr>
          </a:p>
        </p:txBody>
      </p:sp>
      <p:sp>
        <p:nvSpPr>
          <p:cNvPr id="13" name="矩形 12"/>
          <p:cNvSpPr/>
          <p:nvPr/>
        </p:nvSpPr>
        <p:spPr>
          <a:xfrm>
            <a:off x="239395" y="1612900"/>
            <a:ext cx="6275705" cy="460375"/>
          </a:xfrm>
          <a:prstGeom prst="rect">
            <a:avLst/>
          </a:prstGeom>
        </p:spPr>
        <p:txBody>
          <a:bodyPr wrap="square">
            <a:spAutoFit/>
          </a:bodyPr>
          <a:lstStyle/>
          <a:p>
            <a:pPr lvl="1"/>
            <a:r>
              <a:rPr lang="en-US" altLang="zh-TW" sz="2400" dirty="0"/>
              <a:t>arrive     </a:t>
            </a:r>
            <a:r>
              <a:rPr lang="en-US" altLang="zh-TW" sz="2400" dirty="0">
                <a:solidFill>
                  <a:srgbClr val="FF0000"/>
                </a:solidFill>
              </a:rPr>
              <a:t>Wuhan    </a:t>
            </a:r>
            <a:r>
              <a:rPr lang="en-US" altLang="zh-TW" sz="2400" dirty="0"/>
              <a:t>on     </a:t>
            </a:r>
            <a:r>
              <a:rPr lang="en-US" altLang="zh-TW" sz="2400" dirty="0">
                <a:solidFill>
                  <a:srgbClr val="0000FF"/>
                </a:solidFill>
              </a:rPr>
              <a:t>November     22</a:t>
            </a:r>
            <a:r>
              <a:rPr lang="en-US" altLang="zh-TW" sz="2400" baseline="30000" dirty="0">
                <a:solidFill>
                  <a:srgbClr val="0000FF"/>
                </a:solidFill>
              </a:rPr>
              <a:t>nd</a:t>
            </a:r>
            <a:r>
              <a:rPr lang="en-US" altLang="zh-TW" sz="2400" dirty="0"/>
              <a:t> </a:t>
            </a:r>
            <a:endParaRPr lang="en-US" altLang="zh-TW" sz="2400" dirty="0">
              <a:solidFill>
                <a:srgbClr val="FFC000"/>
              </a:solidFill>
            </a:endParaRPr>
          </a:p>
        </p:txBody>
      </p:sp>
      <p:cxnSp>
        <p:nvCxnSpPr>
          <p:cNvPr id="14" name="直線單箭頭接點 54"/>
          <p:cNvCxnSpPr/>
          <p:nvPr/>
        </p:nvCxnSpPr>
        <p:spPr>
          <a:xfrm>
            <a:off x="1134654" y="2074582"/>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2290533" y="2074582"/>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3287262" y="2074582"/>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4560709" y="2090457"/>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5897480" y="2117127"/>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666776" y="2560444"/>
            <a:ext cx="936841" cy="461665"/>
          </a:xfrm>
          <a:prstGeom prst="rect">
            <a:avLst/>
          </a:prstGeom>
          <a:noFill/>
        </p:spPr>
        <p:txBody>
          <a:bodyPr wrap="square" rtlCol="0">
            <a:spAutoFit/>
          </a:bodyPr>
          <a:lstStyle/>
          <a:p>
            <a:pPr marL="0" lvl="2" algn="ctr">
              <a:defRPr/>
            </a:pPr>
            <a:r>
              <a:rPr lang="en-US" altLang="zh-TW" sz="2400" dirty="0"/>
              <a:t>other</a:t>
            </a:r>
            <a:endParaRPr lang="zh-TW" altLang="en-US" sz="2400" dirty="0"/>
          </a:p>
        </p:txBody>
      </p:sp>
      <p:sp>
        <p:nvSpPr>
          <p:cNvPr id="61" name="文字方塊 60"/>
          <p:cNvSpPr txBox="1"/>
          <p:nvPr/>
        </p:nvSpPr>
        <p:spPr>
          <a:xfrm>
            <a:off x="2771132" y="2568071"/>
            <a:ext cx="936841" cy="461665"/>
          </a:xfrm>
          <a:prstGeom prst="rect">
            <a:avLst/>
          </a:prstGeom>
          <a:noFill/>
        </p:spPr>
        <p:txBody>
          <a:bodyPr wrap="square" rtlCol="0">
            <a:spAutoFit/>
          </a:bodyPr>
          <a:lstStyle/>
          <a:p>
            <a:pPr marL="0" lvl="2" algn="ctr">
              <a:defRPr/>
            </a:pPr>
            <a:r>
              <a:rPr lang="en-US" altLang="zh-TW" sz="2400" dirty="0"/>
              <a:t>other</a:t>
            </a:r>
            <a:endParaRPr lang="zh-TW" altLang="en-US" sz="2400" dirty="0"/>
          </a:p>
        </p:txBody>
      </p:sp>
      <p:sp>
        <p:nvSpPr>
          <p:cNvPr id="62" name="文字方塊 61"/>
          <p:cNvSpPr txBox="1"/>
          <p:nvPr/>
        </p:nvSpPr>
        <p:spPr>
          <a:xfrm>
            <a:off x="1857819" y="2560129"/>
            <a:ext cx="865428" cy="461665"/>
          </a:xfrm>
          <a:prstGeom prst="rect">
            <a:avLst/>
          </a:prstGeom>
          <a:noFill/>
        </p:spPr>
        <p:txBody>
          <a:bodyPr wrap="square" rtlCol="0">
            <a:spAutoFit/>
          </a:bodyPr>
          <a:lstStyle/>
          <a:p>
            <a:pPr algn="ctr"/>
            <a:r>
              <a:rPr lang="en-US" altLang="zh-TW" sz="2400" dirty="0" err="1">
                <a:solidFill>
                  <a:srgbClr val="FF0000"/>
                </a:solidFill>
              </a:rPr>
              <a:t>dest</a:t>
            </a:r>
            <a:endParaRPr lang="zh-TW" altLang="en-US" sz="2400" dirty="0">
              <a:solidFill>
                <a:srgbClr val="FF0000"/>
              </a:solidFill>
            </a:endParaRPr>
          </a:p>
        </p:txBody>
      </p:sp>
      <p:sp>
        <p:nvSpPr>
          <p:cNvPr id="63" name="文字方塊 62"/>
          <p:cNvSpPr txBox="1"/>
          <p:nvPr/>
        </p:nvSpPr>
        <p:spPr>
          <a:xfrm>
            <a:off x="4084318" y="2560447"/>
            <a:ext cx="952781" cy="461665"/>
          </a:xfrm>
          <a:prstGeom prst="rect">
            <a:avLst/>
          </a:prstGeom>
          <a:noFill/>
        </p:spPr>
        <p:txBody>
          <a:bodyPr wrap="square" rtlCol="0">
            <a:spAutoFit/>
          </a:bodyPr>
          <a:lstStyle/>
          <a:p>
            <a:pPr algn="ctr"/>
            <a:r>
              <a:rPr lang="en-US" altLang="zh-TW" sz="2400" dirty="0">
                <a:solidFill>
                  <a:srgbClr val="0000FF"/>
                </a:solidFill>
              </a:rPr>
              <a:t>time</a:t>
            </a:r>
            <a:endParaRPr lang="zh-TW" altLang="en-US" sz="2400" dirty="0">
              <a:solidFill>
                <a:srgbClr val="0000FF"/>
              </a:solidFill>
            </a:endParaRPr>
          </a:p>
        </p:txBody>
      </p:sp>
      <p:sp>
        <p:nvSpPr>
          <p:cNvPr id="64" name="文字方塊 63"/>
          <p:cNvSpPr txBox="1"/>
          <p:nvPr/>
        </p:nvSpPr>
        <p:spPr>
          <a:xfrm>
            <a:off x="5421693" y="2567739"/>
            <a:ext cx="952781" cy="461665"/>
          </a:xfrm>
          <a:prstGeom prst="rect">
            <a:avLst/>
          </a:prstGeom>
          <a:noFill/>
        </p:spPr>
        <p:txBody>
          <a:bodyPr wrap="square" rtlCol="0">
            <a:spAutoFit/>
          </a:bodyPr>
          <a:lstStyle/>
          <a:p>
            <a:pPr algn="ctr"/>
            <a:r>
              <a:rPr lang="en-US" altLang="zh-TW" sz="2400" dirty="0">
                <a:solidFill>
                  <a:srgbClr val="0000FF"/>
                </a:solidFill>
              </a:rPr>
              <a:t>time</a:t>
            </a:r>
            <a:endParaRPr lang="zh-TW" altLang="en-US" sz="2400" dirty="0">
              <a:solidFill>
                <a:srgbClr val="0000FF"/>
              </a:solidFill>
            </a:endParaRPr>
          </a:p>
        </p:txBody>
      </p:sp>
      <p:sp>
        <p:nvSpPr>
          <p:cNvPr id="66" name="矩形 65"/>
          <p:cNvSpPr/>
          <p:nvPr/>
        </p:nvSpPr>
        <p:spPr>
          <a:xfrm>
            <a:off x="412115" y="3867150"/>
            <a:ext cx="6069330" cy="460375"/>
          </a:xfrm>
          <a:prstGeom prst="rect">
            <a:avLst/>
          </a:prstGeom>
        </p:spPr>
        <p:txBody>
          <a:bodyPr wrap="square">
            <a:spAutoFit/>
          </a:bodyPr>
          <a:lstStyle/>
          <a:p>
            <a:pPr lvl="1"/>
            <a:r>
              <a:rPr lang="en-US" altLang="zh-TW" sz="2400" dirty="0"/>
              <a:t>leave     </a:t>
            </a:r>
            <a:r>
              <a:rPr lang="en-US" altLang="zh-TW" sz="2400" dirty="0">
                <a:solidFill>
                  <a:srgbClr val="00B050"/>
                </a:solidFill>
              </a:rPr>
              <a:t>Wuhan</a:t>
            </a:r>
            <a:r>
              <a:rPr lang="en-US" altLang="zh-TW" sz="2400" dirty="0">
                <a:solidFill>
                  <a:srgbClr val="FF0000"/>
                </a:solidFill>
              </a:rPr>
              <a:t>  </a:t>
            </a:r>
            <a:r>
              <a:rPr lang="en-US" altLang="zh-TW" sz="2400" dirty="0"/>
              <a:t>on     </a:t>
            </a:r>
            <a:r>
              <a:rPr lang="en-US" altLang="zh-TW" sz="2400" dirty="0">
                <a:solidFill>
                  <a:srgbClr val="0000FF"/>
                </a:solidFill>
              </a:rPr>
              <a:t>November     22</a:t>
            </a:r>
            <a:r>
              <a:rPr lang="en-US" altLang="zh-TW" sz="2400" baseline="30000" dirty="0">
                <a:solidFill>
                  <a:srgbClr val="0000FF"/>
                </a:solidFill>
              </a:rPr>
              <a:t>nd</a:t>
            </a:r>
            <a:r>
              <a:rPr lang="en-US" altLang="zh-TW" sz="2400" dirty="0"/>
              <a:t> </a:t>
            </a:r>
            <a:endParaRPr lang="en-US" altLang="zh-TW" sz="2400" dirty="0">
              <a:solidFill>
                <a:srgbClr val="FFC000"/>
              </a:solidFill>
            </a:endParaRPr>
          </a:p>
        </p:txBody>
      </p:sp>
      <p:cxnSp>
        <p:nvCxnSpPr>
          <p:cNvPr id="77" name="直線單箭頭接點 76"/>
          <p:cNvCxnSpPr/>
          <p:nvPr/>
        </p:nvCxnSpPr>
        <p:spPr>
          <a:xfrm>
            <a:off x="2292871" y="4296184"/>
            <a:ext cx="0" cy="450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1119414" y="4730152"/>
            <a:ext cx="2925397" cy="461665"/>
          </a:xfrm>
          <a:prstGeom prst="rect">
            <a:avLst/>
          </a:prstGeom>
          <a:noFill/>
        </p:spPr>
        <p:txBody>
          <a:bodyPr wrap="square" rtlCol="0">
            <a:spAutoFit/>
          </a:bodyPr>
          <a:lstStyle/>
          <a:p>
            <a:r>
              <a:rPr lang="en-US" altLang="zh-TW" sz="2400" dirty="0">
                <a:solidFill>
                  <a:srgbClr val="00B050"/>
                </a:solidFill>
              </a:rPr>
              <a:t>place of departure</a:t>
            </a:r>
            <a:endParaRPr lang="zh-TW" altLang="en-US" sz="2400" dirty="0">
              <a:solidFill>
                <a:srgbClr val="00B050"/>
              </a:solidFill>
            </a:endParaRPr>
          </a:p>
        </p:txBody>
      </p:sp>
      <p:sp>
        <p:nvSpPr>
          <p:cNvPr id="79" name="矩形 78"/>
          <p:cNvSpPr/>
          <p:nvPr/>
        </p:nvSpPr>
        <p:spPr>
          <a:xfrm>
            <a:off x="652852" y="5390751"/>
            <a:ext cx="307633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altLang="zh-TW" sz="2800" dirty="0"/>
              <a:t>Neural network needs memory!</a:t>
            </a:r>
            <a:endParaRPr lang="zh-TW" altLang="en-US" sz="2800" dirty="0"/>
          </a:p>
        </p:txBody>
      </p:sp>
      <p:sp>
        <p:nvSpPr>
          <p:cNvPr id="84" name="矩形 83"/>
          <p:cNvSpPr/>
          <p:nvPr/>
        </p:nvSpPr>
        <p:spPr>
          <a:xfrm>
            <a:off x="621565" y="3117958"/>
            <a:ext cx="1756721" cy="5232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altLang="zh-TW" sz="2800" dirty="0"/>
              <a:t>Problem?</a:t>
            </a:r>
            <a:endParaRPr lang="zh-TW" altLang="en-US" sz="2800" dirty="0"/>
          </a:p>
        </p:txBody>
      </p:sp>
      <p:sp>
        <p:nvSpPr>
          <p:cNvPr id="85" name="圓角矩形圖說文字 84"/>
          <p:cNvSpPr/>
          <p:nvPr/>
        </p:nvSpPr>
        <p:spPr>
          <a:xfrm>
            <a:off x="621665" y="1578610"/>
            <a:ext cx="5728335" cy="511810"/>
          </a:xfrm>
          <a:prstGeom prst="wedgeRoundRectCallout">
            <a:avLst>
              <a:gd name="adj1" fmla="val -55064"/>
              <a:gd name="adj2" fmla="val 51158"/>
              <a:gd name="adj3" fmla="val 16667"/>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圓角矩形圖說文字 85"/>
          <p:cNvSpPr/>
          <p:nvPr/>
        </p:nvSpPr>
        <p:spPr>
          <a:xfrm>
            <a:off x="620395" y="3821430"/>
            <a:ext cx="5729605" cy="511810"/>
          </a:xfrm>
          <a:prstGeom prst="wedgeRoundRectCallout">
            <a:avLst>
              <a:gd name="adj1" fmla="val -55064"/>
              <a:gd name="adj2" fmla="val 51158"/>
              <a:gd name="adj3" fmla="val 16667"/>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p:nvSpPr>
        <p:spPr>
          <a:xfrm>
            <a:off x="726466" y="1685786"/>
            <a:ext cx="928830" cy="3373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859013" y="3900884"/>
            <a:ext cx="928830" cy="3373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50"/>
          <p:cNvSpPr txBox="1"/>
          <p:nvPr/>
        </p:nvSpPr>
        <p:spPr>
          <a:xfrm>
            <a:off x="8849995" y="740410"/>
            <a:ext cx="1545590" cy="829945"/>
          </a:xfrm>
          <a:prstGeom prst="rect">
            <a:avLst/>
          </a:prstGeom>
          <a:noFill/>
        </p:spPr>
        <p:txBody>
          <a:bodyPr wrap="square" rtlCol="0">
            <a:spAutoFit/>
          </a:bodyPr>
          <a:lstStyle/>
          <a:p>
            <a:r>
              <a:rPr lang="en-US" altLang="zh-TW" sz="2400" dirty="0">
                <a:solidFill>
                  <a:srgbClr val="0000FF"/>
                </a:solidFill>
              </a:rPr>
              <a:t>time of arrival</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0" grpId="0"/>
      <p:bldP spid="61" grpId="0"/>
      <p:bldP spid="62" grpId="0"/>
      <p:bldP spid="63" grpId="0"/>
      <p:bldP spid="64" grpId="0"/>
      <p:bldP spid="66" grpId="0"/>
      <p:bldP spid="78" grpId="0"/>
      <p:bldP spid="79" grpId="0" bldLvl="0" animBg="1"/>
      <p:bldP spid="84" grpId="0" bldLvl="0" animBg="1"/>
      <p:bldP spid="85" grpId="0" bldLvl="0" animBg="1"/>
      <p:bldP spid="86" grpId="0" bldLvl="0" animBg="1"/>
      <p:bldP spid="87" grpId="0" bldLvl="0" animBg="1"/>
      <p:bldP spid="88"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0ebbbe18-5cc8-4541-834b-8ba335d329b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5204</Words>
  <Application>Microsoft Office PowerPoint</Application>
  <PresentationFormat>宽屏</PresentationFormat>
  <Paragraphs>674</Paragraphs>
  <Slides>56</Slides>
  <Notes>56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67" baseType="lpstr">
      <vt:lpstr>FZHei-B01S</vt:lpstr>
      <vt:lpstr>新細明體</vt:lpstr>
      <vt:lpstr>等线</vt:lpstr>
      <vt:lpstr>等线 Light</vt:lpstr>
      <vt:lpstr>微软雅黑</vt:lpstr>
      <vt:lpstr>Arial</vt:lpstr>
      <vt:lpstr>Cambria Math</vt:lpstr>
      <vt:lpstr>Times New Roman</vt:lpstr>
      <vt:lpstr>Office 主题​​</vt:lpstr>
      <vt:lpstr>1_Office 主题​​</vt:lpstr>
      <vt:lpstr>方程式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贾 旭</cp:lastModifiedBy>
  <cp:revision>94</cp:revision>
  <dcterms:created xsi:type="dcterms:W3CDTF">2018-09-05T05:55:00Z</dcterms:created>
  <dcterms:modified xsi:type="dcterms:W3CDTF">2019-03-25T10:29:10Z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