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55147" autoAdjust="0"/>
  </p:normalViewPr>
  <p:slideViewPr>
    <p:cSldViewPr snapToGrid="0">
      <p:cViewPr>
        <p:scale>
          <a:sx n="69" d="100"/>
          <a:sy n="69" d="100"/>
        </p:scale>
        <p:origin x="765" y="30"/>
      </p:cViewPr>
      <p:guideLst/>
    </p:cSldViewPr>
  </p:slideViewPr>
  <p:outlineViewPr>
    <p:cViewPr>
      <p:scale>
        <a:sx n="33" d="100"/>
        <a:sy n="33" d="100"/>
      </p:scale>
      <p:origin x="0" y="-208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901D-9235-4764-A5A6-F13E8E7590D1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94E86-A937-4B5F-AF85-F342262BC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1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2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负责“分”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，即把复杂的任务分解为若干个“简单的任务”来处理。“简单的任务”包含三层含义：一是数据或计算的规模相对原任务要大大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；二是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就近计算原则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，即任务会分配到存放着所需数据的节点上进行计算；三是这些小任务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可以并行计算，彼此间几乎没有依赖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结果进行汇总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。至于需要多少个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，用户可以根据具体问题，通过设置参数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mapred.reduce.tasks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的值，缺省值为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阶段处理的数据如何传递给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阶段，是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框架中最关键的一个流程，这个流程就叫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shuffle</a:t>
            </a:r>
            <a:r>
              <a:rPr lang="zh-CN" altLang="en-US" dirty="0" smtClean="0"/>
              <a:t>的每一个处理步骤是分散在各个</a:t>
            </a:r>
            <a:r>
              <a:rPr lang="en-US" altLang="zh-CN" dirty="0" smtClean="0"/>
              <a:t>map task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 task</a:t>
            </a:r>
            <a:r>
              <a:rPr lang="zh-CN" altLang="en-US" dirty="0" smtClean="0"/>
              <a:t>节点上完成的，整体来看，分为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个操作：分区、排序和局部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合并。</a:t>
            </a:r>
            <a:endParaRPr lang="en-US" altLang="zh-CN" dirty="0" smtClean="0"/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收集我们的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方法输出的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对，放到内存缓冲区中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从内存缓冲区不断溢出本地磁盘文件，可能会溢出多个文件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多个溢出文件会被合并成大的溢出文件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在溢出过程中，及合并的过程中，都要调用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partitoner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进行分组和针对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进行排序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根据自己的分区号，去各个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机器上取相应的结果分区数据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会取到同一个分区的来自不同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的结果文件，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会将这些文件再进行合并（归并排序）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合并成大文件后，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的过程也就结束了，后面进入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的逻辑运算过程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8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MapTask</a:t>
            </a:r>
            <a:r>
              <a:rPr lang="zh-CN" altLang="en-US" dirty="0" smtClean="0"/>
              <a:t>的并行度取决于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的切片机制，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的并行度决定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阶段的任务处理并发度，进而影响到整个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的处理速度。一个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并行度由客户端在提交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时决定，而客户端对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阶段并行度的规划的基本逻辑为：将待处理数据执行逻辑切片（即按照一个特定切片大小，将待处理数据划分成逻辑上的多个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），然后每一个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分配一个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并行实例处理。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4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Hadoop2.0</a:t>
            </a:r>
            <a:r>
              <a:rPr lang="zh-CN" altLang="en-US" dirty="0" smtClean="0"/>
              <a:t>中的资源管理系统，它的基本思想是将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的两个主要功能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资源管理和作业调度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分离，主要方法是创建一个全局的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(RM)</a:t>
            </a:r>
            <a:r>
              <a:rPr lang="zh-CN" altLang="en-US" dirty="0" smtClean="0"/>
              <a:t>和若干个针对应用程序的</a:t>
            </a:r>
            <a:r>
              <a:rPr lang="en-US" altLang="zh-CN" dirty="0" err="1" smtClean="0"/>
              <a:t>ApplicationMaster</a:t>
            </a:r>
            <a:r>
              <a:rPr lang="en-US" altLang="zh-CN" dirty="0" smtClean="0"/>
              <a:t>(AM)</a:t>
            </a:r>
            <a:r>
              <a:rPr lang="zh-CN" altLang="en-US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dirty="0" err="1" smtClean="0"/>
              <a:t>ResourceManager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负责整个系统的资源管理和分配，而</a:t>
            </a:r>
            <a:r>
              <a:rPr lang="en-US" altLang="zh-CN" dirty="0" err="1" smtClean="0"/>
              <a:t>ApplicationMaster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负责单个应用程序的管理。这里的应用程序是指传统的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作业或作业的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有向无环图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主要包含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以下四个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组件：</a:t>
            </a:r>
            <a:r>
              <a:rPr lang="en-US" altLang="zh-CN" sz="1200" dirty="0" err="1" smtClean="0"/>
              <a:t>ResourceManager</a:t>
            </a:r>
            <a:r>
              <a:rPr lang="en-US" altLang="zh-CN" sz="1200" dirty="0" smtClean="0"/>
              <a:t>(RM)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ApplicationMaster</a:t>
            </a:r>
            <a:r>
              <a:rPr lang="en-US" altLang="zh-CN" sz="1200" dirty="0" smtClean="0"/>
              <a:t>(AM)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NodeManager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Container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8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包含两个主要的组件：定时调用器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(Scheduler)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以及应用管理器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①定时调度器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(Scheduler)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：定时调度器负责向应用程序分配资源，它不做监控以及应用程序的状态跟踪，并且它不保证会重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 由于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应用程序本身或硬件出错而执行失败的应用程序。②应用管理器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：应用程序管理器负责接收新任务，协调并提供在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容器失败时的重启功能。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是一个全局的资源管理器，管理整个集群的计算资源，并将这些资源分配给应用程序。其作用包括如下几点：▪与客户端交互，处理来自客户端的请求 ▪启动和管理</a:t>
            </a:r>
            <a:r>
              <a:rPr lang="en-US" altLang="zh-CN" dirty="0" err="1" smtClean="0"/>
              <a:t>ApplicationMaster</a:t>
            </a:r>
            <a:r>
              <a:rPr lang="zh-CN" altLang="en-US" dirty="0" smtClean="0"/>
              <a:t>，并在它运行失败时重新启动它 ▪管理</a:t>
            </a:r>
            <a:r>
              <a:rPr lang="en-US" altLang="zh-CN" dirty="0" err="1" smtClean="0"/>
              <a:t>NodeManager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，接收来自</a:t>
            </a:r>
            <a:r>
              <a:rPr lang="en-US" altLang="zh-CN" dirty="0" err="1" smtClean="0"/>
              <a:t>NodeManager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的资源汇报信息，并向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下达管理指令 ▪资源管理与调度，接收来自</a:t>
            </a:r>
            <a:r>
              <a:rPr lang="en-US" altLang="zh-CN" dirty="0" err="1" smtClean="0"/>
              <a:t>ApplicationMaster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的资源申请请求，并为之分配资源。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61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是应用程序</a:t>
            </a:r>
            <a:r>
              <a:rPr lang="zh-CN" altLang="en-US" dirty="0" smtClean="0"/>
              <a:t>级别的，管理运行在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上的应用程序。包括：▪用户提交的每个应用程序均包含一个</a:t>
            </a:r>
            <a:r>
              <a:rPr lang="en-US" altLang="zh-CN" dirty="0" smtClean="0"/>
              <a:t>AM</a:t>
            </a:r>
            <a:r>
              <a:rPr lang="zh-CN" altLang="en-US" dirty="0" smtClean="0"/>
              <a:t>，它可以运行在</a:t>
            </a:r>
            <a:r>
              <a:rPr lang="en-US" altLang="zh-CN" dirty="0" smtClean="0"/>
              <a:t>RM</a:t>
            </a:r>
            <a:r>
              <a:rPr lang="zh-CN" altLang="en-US" dirty="0" smtClean="0"/>
              <a:t>以外的机器上。▪负责与</a:t>
            </a:r>
            <a:r>
              <a:rPr lang="en-US" altLang="zh-CN" dirty="0" smtClean="0"/>
              <a:t>RM</a:t>
            </a:r>
            <a:r>
              <a:rPr lang="zh-CN" altLang="en-US" dirty="0" smtClean="0"/>
              <a:t>调度器协商以获取资源（用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表示）▪将得到的资源进一步分配给内部的任务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资源的二次分配</a:t>
            </a:r>
            <a:r>
              <a:rPr lang="en-US" altLang="zh-CN" dirty="0" smtClean="0"/>
              <a:t>)▪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NM</a:t>
            </a:r>
            <a:r>
              <a:rPr lang="zh-CN" altLang="en-US" dirty="0" smtClean="0"/>
              <a:t>通信以启动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停止任务。▪监控所有任务运行状态，并在任务运行失败时重新为任务申请资源以重启任务。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4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中每个节点上的代理，它管理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集群中单个计算节点。包括：▪启动和监视节点上的计算容器（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）▪以心跳的形式向</a:t>
            </a:r>
            <a:r>
              <a:rPr lang="en-US" altLang="zh-CN" dirty="0" smtClean="0"/>
              <a:t>RM</a:t>
            </a:r>
            <a:r>
              <a:rPr lang="zh-CN" altLang="en-US" dirty="0" smtClean="0"/>
              <a:t>汇报本节点上的资源使用情况和各个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的运行状态</a:t>
            </a:r>
            <a:r>
              <a:rPr lang="en-US" altLang="zh-CN" dirty="0" smtClean="0"/>
              <a:t>(CPU</a:t>
            </a:r>
            <a:r>
              <a:rPr lang="zh-CN" altLang="en-US" dirty="0" smtClean="0"/>
              <a:t>和内存等资源</a:t>
            </a:r>
            <a:r>
              <a:rPr lang="en-US" altLang="zh-CN" dirty="0" smtClean="0"/>
              <a:t>)▪</a:t>
            </a:r>
            <a:r>
              <a:rPr lang="zh-CN" altLang="en-US" dirty="0" smtClean="0"/>
              <a:t>接收并处理来自</a:t>
            </a:r>
            <a:r>
              <a:rPr lang="en-US" altLang="zh-CN" dirty="0" err="1" smtClean="0"/>
              <a:t>ApplicationMaster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停止等各种请求。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06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中资源的抽象，它封装了某个节点上的多维度资源，如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、磁盘、网络等。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架构图中，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申请的，由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的资源调度器异步分配给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的运行是由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资源所在的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9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Hadoop </a:t>
            </a:r>
            <a:r>
              <a:rPr lang="en-US" altLang="zh-CN" dirty="0" err="1" smtClean="0"/>
              <a:t>1.x</a:t>
            </a:r>
            <a:r>
              <a:rPr lang="zh-CN" altLang="en-US" dirty="0" smtClean="0"/>
              <a:t>架构刚开始比较简单，只有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个大的模块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不单包含了分布式计算，还有集群资源管理。</a:t>
            </a:r>
          </a:p>
          <a:p>
            <a:r>
              <a:rPr lang="zh-CN" altLang="en-US" dirty="0" smtClean="0"/>
              <a:t>在后续的</a:t>
            </a:r>
            <a:r>
              <a:rPr lang="en-US" altLang="zh-CN" dirty="0" smtClean="0"/>
              <a:t>Hadoop </a:t>
            </a:r>
            <a:r>
              <a:rPr lang="en-US" altLang="zh-CN" dirty="0" err="1" smtClean="0"/>
              <a:t>2.x</a:t>
            </a:r>
            <a:r>
              <a:rPr lang="zh-CN" altLang="en-US" dirty="0" smtClean="0"/>
              <a:t>版本中，架构做了大幅改进，</a:t>
            </a:r>
            <a:r>
              <a:rPr lang="zh-CN" altLang="en-US" dirty="0" smtClean="0"/>
              <a:t>支持更多类型的应用，</a:t>
            </a:r>
            <a:r>
              <a:rPr lang="zh-CN" altLang="en-US" dirty="0" smtClean="0"/>
              <a:t>以及抽象独立的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负责作业调度和</a:t>
            </a:r>
            <a:r>
              <a:rPr lang="zh-CN" altLang="en-US" dirty="0" smtClean="0"/>
              <a:t>集群资源管理。</a:t>
            </a:r>
            <a:endParaRPr lang="en-US" altLang="zh-CN" dirty="0" smtClean="0"/>
          </a:p>
          <a:p>
            <a:r>
              <a:rPr lang="en-US" altLang="zh-CN" dirty="0" smtClean="0"/>
              <a:t>Hadoop </a:t>
            </a:r>
            <a:r>
              <a:rPr lang="en-US" altLang="zh-CN" dirty="0" err="1" smtClean="0"/>
              <a:t>2.x</a:t>
            </a:r>
            <a:r>
              <a:rPr lang="zh-CN" altLang="en-US" dirty="0" smtClean="0"/>
              <a:t>后引入了</a:t>
            </a:r>
            <a:r>
              <a:rPr lang="en-US" altLang="zh-CN" dirty="0" err="1" smtClean="0"/>
              <a:t>HDFS2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，一个处于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状态，一个处于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状态。当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出现问题时就自动切换，如何自动切换就借助了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集群，集群中的两个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中注册，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负责</a:t>
            </a:r>
            <a:r>
              <a:rPr lang="zh-CN" altLang="en-US" dirty="0" smtClean="0"/>
              <a:t>监测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状态以及自动切换。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0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9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 smtClean="0"/>
              <a:t>主要角色有</a:t>
            </a:r>
            <a:r>
              <a:rPr lang="en-US" altLang="zh-CN" i="1" dirty="0" err="1" smtClean="0"/>
              <a:t>NameNode</a:t>
            </a:r>
            <a:r>
              <a:rPr lang="zh-CN" altLang="en-US" i="1" dirty="0" smtClean="0"/>
              <a:t>、</a:t>
            </a:r>
            <a:r>
              <a:rPr lang="en-US" altLang="zh-CN" i="1" dirty="0" err="1" smtClean="0"/>
              <a:t>DataNode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Client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en-US" altLang="zh-CN" i="1" dirty="0" err="1" smtClean="0"/>
              <a:t>NameNode</a:t>
            </a:r>
            <a:r>
              <a:rPr lang="zh-CN" altLang="en-US" i="1" dirty="0" smtClean="0"/>
              <a:t>有且只有一个，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、负责存储、管理元数据，包括文件信息、文件与数据块的映射；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、处理与元数据相关的操作，如枚举路径、查看文件的逻辑大小等；</a:t>
            </a:r>
            <a:r>
              <a:rPr lang="en-US" altLang="zh-CN" i="1" dirty="0" smtClean="0"/>
              <a:t>3</a:t>
            </a:r>
            <a:r>
              <a:rPr lang="zh-CN" altLang="en-US" i="1" dirty="0" smtClean="0"/>
              <a:t>、集群的协调者，如</a:t>
            </a:r>
            <a:r>
              <a:rPr lang="en-US" altLang="zh-CN" i="1" dirty="0" err="1" smtClean="0"/>
              <a:t>Datanode</a:t>
            </a:r>
            <a:r>
              <a:rPr lang="zh-CN" altLang="en-US" i="1" dirty="0" smtClean="0"/>
              <a:t>上下线、数据块的生命周期管理。</a:t>
            </a:r>
            <a:endParaRPr lang="en-US" altLang="zh-CN" i="1" dirty="0" smtClean="0"/>
          </a:p>
          <a:p>
            <a:r>
              <a:rPr lang="en-US" altLang="zh-CN" i="1" dirty="0" err="1" smtClean="0"/>
              <a:t>Datanode</a:t>
            </a:r>
            <a:r>
              <a:rPr lang="en-US" altLang="zh-CN" i="1" dirty="0" smtClean="0"/>
              <a:t> </a:t>
            </a:r>
            <a:r>
              <a:rPr lang="zh-CN" altLang="en-US" i="1" dirty="0" smtClean="0"/>
              <a:t>可以有很多个，负责存储、管理数据块，处理文件内容的读、写请求。</a:t>
            </a:r>
            <a:endParaRPr lang="en-US" altLang="zh-CN" i="1" dirty="0" smtClean="0"/>
          </a:p>
          <a:p>
            <a:r>
              <a:rPr lang="en-US" altLang="zh-CN" i="1" dirty="0" smtClean="0"/>
              <a:t>Client </a:t>
            </a:r>
            <a:r>
              <a:rPr lang="zh-CN" altLang="en-US" i="1" dirty="0" smtClean="0"/>
              <a:t>作为集群的使用者，可以有多个，通过具体的</a:t>
            </a:r>
            <a:r>
              <a:rPr lang="en-US" altLang="zh-CN" i="1" dirty="0" err="1" smtClean="0"/>
              <a:t>FileSystem</a:t>
            </a:r>
            <a:r>
              <a:rPr lang="zh-CN" altLang="en-US" i="1" dirty="0" smtClean="0"/>
              <a:t>访问集群。</a:t>
            </a:r>
            <a:endParaRPr lang="en-US" altLang="zh-CN" i="1" dirty="0" smtClean="0"/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1.x</a:t>
            </a:r>
            <a:r>
              <a:rPr lang="zh-CN" altLang="en-US" dirty="0" smtClean="0"/>
              <a:t>架构存在如下局限：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扩展性：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的底层存储是可以水平扩展的，但 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不可以，当前的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只能存放在单个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上，而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节点在</a:t>
            </a:r>
            <a:r>
              <a:rPr lang="zh-CN" altLang="en-US" dirty="0" smtClean="0"/>
              <a:t>内存中存储了整个分布式文件系统中的元数据 信息，这限制了集群中数据块，文件和目录的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性能</a:t>
            </a:r>
            <a:r>
              <a:rPr lang="zh-CN" altLang="en-US" i="1" dirty="0" smtClean="0"/>
              <a:t>：一旦集群中的</a:t>
            </a:r>
            <a:r>
              <a:rPr lang="en-US" altLang="zh-CN" i="1" dirty="0" err="1" smtClean="0"/>
              <a:t>NameNode</a:t>
            </a:r>
            <a:r>
              <a:rPr lang="zh-CN" altLang="en-US" i="1" dirty="0" smtClean="0"/>
              <a:t>宕机，整个集群将无法工作。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9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Hadoop2.x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的变化主要体现在增强了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的水平扩展（</a:t>
            </a:r>
            <a:r>
              <a:rPr lang="en-US" altLang="zh-CN" dirty="0" smtClean="0"/>
              <a:t>Horizontal Scalability</a:t>
            </a:r>
            <a:r>
              <a:rPr lang="zh-CN" altLang="en-US" dirty="0" smtClean="0"/>
              <a:t>）及高可用性（</a:t>
            </a:r>
            <a:r>
              <a:rPr lang="en-US" altLang="zh-CN" dirty="0" smtClean="0"/>
              <a:t>HA</a:t>
            </a:r>
            <a:r>
              <a:rPr lang="zh-CN" altLang="en-US" dirty="0" smtClean="0"/>
              <a:t>）。与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1.x</a:t>
            </a:r>
            <a:r>
              <a:rPr lang="zh-CN" altLang="en-US" dirty="0" smtClean="0"/>
              <a:t>相比，</a:t>
            </a:r>
            <a:r>
              <a:rPr lang="en-US" altLang="zh-CN" dirty="0" err="1" smtClean="0"/>
              <a:t>2.x</a:t>
            </a:r>
            <a:r>
              <a:rPr lang="zh-CN" altLang="en-US" dirty="0" smtClean="0"/>
              <a:t>新增了两个重要特征：</a:t>
            </a:r>
            <a:r>
              <a:rPr lang="en-US" altLang="zh-CN" dirty="0" smtClean="0"/>
              <a:t>HA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</a:t>
            </a:r>
            <a:r>
              <a:rPr lang="zh-CN" altLang="en-US" dirty="0" smtClean="0"/>
              <a:t>支持一个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和一个</a:t>
            </a:r>
            <a:r>
              <a:rPr lang="en-US" altLang="zh-CN" dirty="0" smtClean="0"/>
              <a:t>Standby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，以一个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Nameservice</a:t>
            </a:r>
            <a:r>
              <a:rPr lang="zh-CN" altLang="en-US" dirty="0" smtClean="0"/>
              <a:t>）的形式对外服务。在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挂时，自动将将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切换为新的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，旧的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恢复后成为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将多个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合并为一个视图，用户可通过</a:t>
            </a:r>
            <a:r>
              <a:rPr lang="en-US" altLang="zh-CN" dirty="0" err="1" smtClean="0"/>
              <a:t>viewfs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HDFS2.x</a:t>
            </a:r>
            <a:r>
              <a:rPr lang="zh-CN" altLang="en-US" dirty="0" smtClean="0"/>
              <a:t>的架构中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节点共同对所有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服务。在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上，各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拥有单独的目录（</a:t>
            </a:r>
            <a:r>
              <a:rPr lang="en-US" altLang="zh-CN" dirty="0" err="1" smtClean="0"/>
              <a:t>blockpool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详细步骤解析：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通信请求上传文件，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检查目标文件是否已存在，父目录是否存在；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返回是否可以上传；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请求第一个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该传输到哪些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上传数据（本质上是一个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调用，建立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收到请求会继续调用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，将真个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建立完成，逐级返回客户端；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上传第一个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（先从磁盘读取数据放到一个本地内存缓存），以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就会传给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每传一个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会放入一个应答队列等待应答；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、当一个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传输完成之后，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再次请求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上传第二个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详细步骤解析：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客户端输入命令，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通信查询元数据，找到文件块所在的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、挑选一台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（就近原则，然后随机）服务器，请求建立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开始发送数据（从磁盘里面读取数据放入流，以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为单位来做校验）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、客户端以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为单位接收，现在本地缓存，然后写入目标文件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3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MapReduce</a:t>
            </a:r>
            <a:r>
              <a:rPr lang="zh-CN" altLang="en-US" sz="1200" dirty="0" smtClean="0"/>
              <a:t>是一种分布式计算模型，是</a:t>
            </a:r>
            <a:r>
              <a:rPr lang="en-US" altLang="zh-CN" sz="1200" dirty="0" smtClean="0"/>
              <a:t>Google</a:t>
            </a:r>
            <a:r>
              <a:rPr lang="zh-CN" altLang="en-US" sz="1200" dirty="0" smtClean="0"/>
              <a:t>提出的，主要用于搜索领域，解决海量数据的计算问题。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MR</a:t>
            </a:r>
            <a:r>
              <a:rPr lang="zh-CN" altLang="en-US" sz="1200" dirty="0" smtClean="0"/>
              <a:t>有两个阶段组成：</a:t>
            </a:r>
            <a:r>
              <a:rPr lang="en-US" altLang="zh-CN" sz="1200" dirty="0" smtClean="0"/>
              <a:t>Map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Reduce</a:t>
            </a:r>
            <a:r>
              <a:rPr lang="zh-CN" altLang="en-US" sz="1200" dirty="0" smtClean="0"/>
              <a:t>，用户只需实现</a:t>
            </a:r>
            <a:r>
              <a:rPr lang="en-US" altLang="zh-CN" sz="1200" dirty="0" smtClean="0"/>
              <a:t>map()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reduce()</a:t>
            </a:r>
            <a:r>
              <a:rPr lang="zh-CN" altLang="en-US" sz="1200" dirty="0" smtClean="0"/>
              <a:t>两个函数，即可实现分布式计算。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MR</a:t>
            </a:r>
            <a:r>
              <a:rPr lang="zh-CN" altLang="en-US" sz="1200" dirty="0" smtClean="0"/>
              <a:t>设计思路是将输入数据集映射成一个</a:t>
            </a:r>
            <a:r>
              <a:rPr lang="en-US" altLang="zh-CN" sz="1200" dirty="0" smtClean="0"/>
              <a:t>key-value</a:t>
            </a:r>
            <a:r>
              <a:rPr lang="zh-CN" altLang="en-US" sz="1200" dirty="0" smtClean="0"/>
              <a:t>键值对形式的中间数据集，并且键和值的类型支持</a:t>
            </a:r>
            <a:r>
              <a:rPr lang="en-US" altLang="zh-CN" sz="1200" dirty="0" err="1" smtClean="0"/>
              <a:t>hadoop</a:t>
            </a:r>
            <a:r>
              <a:rPr lang="zh-CN" altLang="en-US" sz="1200" dirty="0" smtClean="0"/>
              <a:t>的序列化，键的类型支持比较。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4E86-A937-4B5F-AF85-F342262BC6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4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86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1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3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2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1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A867DD-5FE1-4977-93B4-479C575CB5FE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C750-9305-4654-A1B2-6638F171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31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1833" y="2208560"/>
            <a:ext cx="9144000" cy="1332662"/>
          </a:xfrm>
        </p:spPr>
        <p:txBody>
          <a:bodyPr/>
          <a:lstStyle/>
          <a:p>
            <a:r>
              <a:rPr lang="en-US" altLang="zh-CN" sz="6000" dirty="0" smtClean="0"/>
              <a:t>Hadoop</a:t>
            </a:r>
            <a:r>
              <a:rPr lang="zh-CN" altLang="en-US" sz="6000" dirty="0" smtClean="0"/>
              <a:t>大数据框架介绍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058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418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写数据流程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00766"/>
            <a:ext cx="8946541" cy="494763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8308" y="1365326"/>
            <a:ext cx="7112733" cy="4745699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1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418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读数据流程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00766"/>
            <a:ext cx="8946541" cy="494763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9448" y="1655798"/>
            <a:ext cx="7087352" cy="3791966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7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altLang="zh-CN" dirty="0" smtClean="0"/>
              <a:t>3.1 MR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49250"/>
            <a:ext cx="8946541" cy="4999149"/>
          </a:xfrm>
        </p:spPr>
        <p:txBody>
          <a:bodyPr/>
          <a:lstStyle/>
          <a:p>
            <a:r>
              <a:rPr lang="en-US" altLang="zh-CN" sz="2400" dirty="0"/>
              <a:t>MapReduce</a:t>
            </a:r>
            <a:r>
              <a:rPr lang="zh-CN" altLang="en-US" sz="2400" dirty="0"/>
              <a:t>是一种分布式计算模型，是</a:t>
            </a:r>
            <a:r>
              <a:rPr lang="en-US" altLang="zh-CN" sz="2400" dirty="0"/>
              <a:t>Google</a:t>
            </a:r>
            <a:r>
              <a:rPr lang="zh-CN" altLang="en-US" sz="2400" dirty="0"/>
              <a:t>提出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MR</a:t>
            </a:r>
            <a:r>
              <a:rPr lang="zh-CN" altLang="en-US" sz="2400" dirty="0"/>
              <a:t>有两个阶段组成：</a:t>
            </a:r>
            <a:r>
              <a:rPr lang="en-US" altLang="zh-CN" sz="2400" dirty="0"/>
              <a:t>Map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Reduce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MR</a:t>
            </a:r>
            <a:r>
              <a:rPr lang="zh-CN" altLang="en-US" sz="2400" dirty="0" smtClean="0"/>
              <a:t>原语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输入数据集 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en-US" altLang="zh-CN" sz="2400" dirty="0" smtClean="0"/>
              <a:t> map</a:t>
            </a:r>
            <a:r>
              <a:rPr lang="zh-CN" altLang="en-US" sz="2400" dirty="0"/>
              <a:t>映射成一个中间数据集</a:t>
            </a:r>
            <a:r>
              <a:rPr lang="en-US" altLang="zh-CN" sz="2400" dirty="0"/>
              <a:t>(</a:t>
            </a:r>
            <a:r>
              <a:rPr lang="en-US" altLang="zh-CN" sz="2400" dirty="0" err="1" smtClean="0"/>
              <a:t>k,v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/>
              <a:t>reduce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“相同”的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en-US" sz="2400" dirty="0">
                <a:solidFill>
                  <a:srgbClr val="FF0000"/>
                </a:solidFill>
              </a:rPr>
              <a:t>为一组，调用一次</a:t>
            </a:r>
            <a:r>
              <a:rPr lang="en-US" altLang="zh-CN" sz="2400" dirty="0">
                <a:solidFill>
                  <a:srgbClr val="FF0000"/>
                </a:solidFill>
              </a:rPr>
              <a:t>reduce</a:t>
            </a:r>
            <a:r>
              <a:rPr lang="zh-CN" altLang="en-US" sz="2400" dirty="0">
                <a:solidFill>
                  <a:srgbClr val="FF0000"/>
                </a:solidFill>
              </a:rPr>
              <a:t>方法，方法内迭代这一组数据进行计算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5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altLang="zh-CN" dirty="0" smtClean="0"/>
              <a:t>3.2 MR</a:t>
            </a:r>
            <a:r>
              <a:rPr lang="zh-CN" altLang="en-US" dirty="0" smtClean="0"/>
              <a:t>“分治”思想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49250"/>
            <a:ext cx="8946541" cy="499914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Mapper</a:t>
            </a:r>
            <a:r>
              <a:rPr lang="zh-CN" altLang="en-US" sz="2400" dirty="0"/>
              <a:t>负责“分”，即把复杂的任务分解为若干个“简单的任务”来处理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200" dirty="0"/>
              <a:t>读懂数据</a:t>
            </a:r>
          </a:p>
          <a:p>
            <a:pPr lvl="1"/>
            <a:r>
              <a:rPr lang="zh-CN" altLang="en-US" sz="2200" dirty="0"/>
              <a:t>映射为</a:t>
            </a:r>
            <a:r>
              <a:rPr lang="en-US" altLang="zh-CN" sz="2200" dirty="0"/>
              <a:t>KV</a:t>
            </a:r>
            <a:r>
              <a:rPr lang="zh-CN" altLang="en-US" sz="2200" dirty="0"/>
              <a:t>模型</a:t>
            </a:r>
          </a:p>
          <a:p>
            <a:pPr lvl="1"/>
            <a:r>
              <a:rPr lang="zh-CN" altLang="en-US" sz="2200" dirty="0"/>
              <a:t>并行分布式</a:t>
            </a:r>
          </a:p>
          <a:p>
            <a:pPr lvl="1"/>
            <a:r>
              <a:rPr lang="zh-CN" altLang="en-US" sz="2200" dirty="0"/>
              <a:t>计算向数据</a:t>
            </a:r>
            <a:r>
              <a:rPr lang="zh-CN" altLang="en-US" sz="2200" dirty="0" smtClean="0"/>
              <a:t>移动</a:t>
            </a:r>
            <a:endParaRPr lang="en-US" altLang="zh-CN" sz="2200" dirty="0" smtClean="0"/>
          </a:p>
          <a:p>
            <a:r>
              <a:rPr lang="en-US" altLang="zh-CN" sz="2400" dirty="0"/>
              <a:t>Reducer</a:t>
            </a:r>
            <a:r>
              <a:rPr lang="zh-CN" altLang="en-US" sz="2400" dirty="0"/>
              <a:t>负责对</a:t>
            </a:r>
            <a:r>
              <a:rPr lang="en-US" altLang="zh-CN" sz="2400" dirty="0"/>
              <a:t>map</a:t>
            </a:r>
            <a:r>
              <a:rPr lang="zh-CN" altLang="en-US" sz="2400" dirty="0"/>
              <a:t>阶段的结果进行汇总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-- </a:t>
            </a:r>
            <a:r>
              <a:rPr lang="en-US" altLang="zh-CN" sz="2400" dirty="0" err="1" smtClean="0"/>
              <a:t>mapred.reduce.tasks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（缺省值为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200" dirty="0" smtClean="0"/>
          </a:p>
          <a:p>
            <a:pPr lvl="1"/>
            <a:r>
              <a:rPr lang="zh-CN" altLang="en-US" dirty="0"/>
              <a:t>数据全量</a:t>
            </a:r>
            <a:r>
              <a:rPr lang="en-US" altLang="zh-CN" dirty="0"/>
              <a:t>/</a:t>
            </a:r>
            <a:r>
              <a:rPr lang="zh-CN" altLang="en-US" dirty="0"/>
              <a:t>分量加工</a:t>
            </a:r>
          </a:p>
          <a:p>
            <a:pPr lvl="1"/>
            <a:r>
              <a:rPr lang="en-US" altLang="zh-CN" dirty="0"/>
              <a:t>Reduce</a:t>
            </a:r>
            <a:r>
              <a:rPr lang="zh-CN" altLang="en-US" dirty="0"/>
              <a:t>中可以包含不同的</a:t>
            </a:r>
            <a:r>
              <a:rPr lang="en-US" altLang="zh-CN" dirty="0"/>
              <a:t>key</a:t>
            </a:r>
          </a:p>
          <a:p>
            <a:pPr lvl="1"/>
            <a:r>
              <a:rPr lang="zh-CN" altLang="en-US" dirty="0"/>
              <a:t>相同的</a:t>
            </a:r>
            <a:r>
              <a:rPr lang="en-US" altLang="zh-CN" dirty="0"/>
              <a:t>Key</a:t>
            </a:r>
            <a:r>
              <a:rPr lang="zh-CN" altLang="en-US" dirty="0"/>
              <a:t>汇聚到一个</a:t>
            </a:r>
            <a:r>
              <a:rPr lang="en-US" altLang="zh-CN" dirty="0"/>
              <a:t>Reduce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相同的</a:t>
            </a:r>
            <a:r>
              <a:rPr lang="en-US" altLang="zh-CN" dirty="0"/>
              <a:t>Key</a:t>
            </a:r>
            <a:r>
              <a:rPr lang="zh-CN" altLang="en-US" dirty="0"/>
              <a:t>调用一次</a:t>
            </a:r>
            <a:r>
              <a:rPr lang="en-US" altLang="zh-CN" dirty="0"/>
              <a:t>reduce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82" y="4470040"/>
            <a:ext cx="4703842" cy="19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en-US" altLang="zh-CN" dirty="0" smtClean="0"/>
              <a:t>3.3 Shuffle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36372"/>
            <a:ext cx="8946541" cy="5012027"/>
          </a:xfrm>
        </p:spPr>
        <p:txBody>
          <a:bodyPr/>
          <a:lstStyle/>
          <a:p>
            <a:r>
              <a:rPr lang="en-US" altLang="zh-CN" dirty="0"/>
              <a:t>Shuffle</a:t>
            </a:r>
            <a:r>
              <a:rPr lang="zh-CN" altLang="en-US" dirty="0"/>
              <a:t>是</a:t>
            </a:r>
            <a:r>
              <a:rPr lang="en-US" altLang="zh-CN" dirty="0"/>
              <a:t>MR</a:t>
            </a:r>
            <a:r>
              <a:rPr lang="zh-CN" altLang="en-US" dirty="0"/>
              <a:t>处理流程中的一个过程，它的每一个处理步骤是分散在各个</a:t>
            </a:r>
            <a:r>
              <a:rPr lang="en-US" altLang="zh-CN" dirty="0"/>
              <a:t>map task</a:t>
            </a:r>
            <a:r>
              <a:rPr lang="zh-CN" altLang="en-US" dirty="0"/>
              <a:t>和</a:t>
            </a:r>
            <a:r>
              <a:rPr lang="en-US" altLang="zh-CN" dirty="0"/>
              <a:t>reduce task</a:t>
            </a:r>
            <a:r>
              <a:rPr lang="zh-CN" altLang="en-US" dirty="0"/>
              <a:t>节点上完成的，整体来看，分为</a:t>
            </a:r>
            <a:r>
              <a:rPr lang="en-US" altLang="zh-CN" dirty="0"/>
              <a:t>3</a:t>
            </a:r>
            <a:r>
              <a:rPr lang="zh-CN" altLang="en-US" dirty="0"/>
              <a:t>个操作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分区</a:t>
            </a:r>
            <a:r>
              <a:rPr lang="en-US" altLang="zh-CN" dirty="0"/>
              <a:t>partition</a:t>
            </a:r>
            <a:endParaRPr lang="zh-CN" altLang="zh-CN" dirty="0"/>
          </a:p>
          <a:p>
            <a:pPr lvl="1"/>
            <a:r>
              <a:rPr lang="en-US" altLang="zh-CN" dirty="0"/>
              <a:t>Sort</a:t>
            </a:r>
            <a:r>
              <a:rPr lang="zh-CN" altLang="zh-CN" dirty="0"/>
              <a:t>根据</a:t>
            </a:r>
            <a:r>
              <a:rPr lang="en-US" altLang="zh-CN" dirty="0"/>
              <a:t>key</a:t>
            </a:r>
            <a:r>
              <a:rPr lang="zh-CN" altLang="zh-CN" dirty="0"/>
              <a:t>排序</a:t>
            </a:r>
          </a:p>
          <a:p>
            <a:pPr lvl="1"/>
            <a:r>
              <a:rPr lang="en-US" altLang="zh-CN" dirty="0"/>
              <a:t>Combiner</a:t>
            </a:r>
            <a:r>
              <a:rPr lang="zh-CN" altLang="zh-CN" dirty="0"/>
              <a:t>进行局部</a:t>
            </a:r>
            <a:r>
              <a:rPr lang="en-US" altLang="zh-CN" dirty="0"/>
              <a:t>value</a:t>
            </a:r>
            <a:r>
              <a:rPr lang="zh-CN" altLang="zh-CN" dirty="0"/>
              <a:t>的合并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4df193f5-e56e-308f-9689-eac035dd8a2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241" y="3305312"/>
            <a:ext cx="8304280" cy="2612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5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ReduceTask</a:t>
            </a:r>
            <a:r>
              <a:rPr lang="zh-CN" altLang="en-US" dirty="0" smtClean="0"/>
              <a:t>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55690"/>
            <a:ext cx="8946541" cy="4992709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en-US" altLang="zh-CN" sz="2400" dirty="0" err="1" smtClean="0"/>
              <a:t>MapTask</a:t>
            </a:r>
            <a:r>
              <a:rPr lang="zh-CN" altLang="en-US" sz="2400" dirty="0" smtClean="0"/>
              <a:t>的并行度取决于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的切片机制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ReduceTask</a:t>
            </a:r>
            <a:r>
              <a:rPr lang="zh-CN" altLang="en-US" dirty="0" smtClean="0"/>
              <a:t>的并行度可以直接手动设置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缺省值为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/>
              <a:t>如果数据分布不均匀，就有可能在</a:t>
            </a:r>
            <a:r>
              <a:rPr lang="en-US" altLang="zh-CN" dirty="0"/>
              <a:t>reduce</a:t>
            </a:r>
            <a:r>
              <a:rPr lang="zh-CN" altLang="zh-CN" dirty="0"/>
              <a:t>阶段产生数据</a:t>
            </a:r>
            <a:r>
              <a:rPr lang="zh-CN" altLang="zh-CN" dirty="0" smtClean="0"/>
              <a:t>倾斜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注意： </a:t>
            </a:r>
            <a:r>
              <a:rPr lang="en-US" altLang="zh-CN" dirty="0" err="1"/>
              <a:t>reducetask</a:t>
            </a:r>
            <a:r>
              <a:rPr lang="zh-CN" altLang="en-US" dirty="0"/>
              <a:t>数量并不是任意设置，还要考虑业务逻辑需求</a:t>
            </a:r>
          </a:p>
        </p:txBody>
      </p:sp>
    </p:spTree>
    <p:extLst>
      <p:ext uri="{BB962C8B-B14F-4D97-AF65-F5344CB8AC3E}">
        <p14:creationId xmlns:p14="http://schemas.microsoft.com/office/powerpoint/2010/main" val="7109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533"/>
          </a:xfrm>
        </p:spPr>
        <p:txBody>
          <a:bodyPr/>
          <a:lstStyle/>
          <a:p>
            <a:r>
              <a:rPr lang="en-US" altLang="zh-CN" dirty="0" smtClean="0"/>
              <a:t>4.1 YARN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24884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YARN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Hadoop2.0</a:t>
            </a:r>
            <a:r>
              <a:rPr lang="zh-CN" altLang="en-US" sz="2400" dirty="0" smtClean="0"/>
              <a:t>中开始引入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资源管理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YARN</a:t>
            </a:r>
            <a:r>
              <a:rPr lang="zh-CN" altLang="en-US" sz="2400" dirty="0" smtClean="0"/>
              <a:t>组件</a:t>
            </a:r>
            <a:endParaRPr lang="en-US" altLang="zh-CN" sz="2400" dirty="0" smtClean="0"/>
          </a:p>
          <a:p>
            <a:pPr lvl="1"/>
            <a:r>
              <a:rPr lang="en-US" altLang="zh-CN" sz="2200" dirty="0" err="1" smtClean="0"/>
              <a:t>ResourceManager</a:t>
            </a:r>
            <a:r>
              <a:rPr lang="en-US" altLang="zh-CN" sz="2200" dirty="0" smtClean="0"/>
              <a:t>(RM)</a:t>
            </a:r>
          </a:p>
          <a:p>
            <a:pPr lvl="1"/>
            <a:r>
              <a:rPr lang="en-US" altLang="zh-CN" sz="2400" dirty="0" err="1"/>
              <a:t>ApplicationMaster</a:t>
            </a:r>
            <a:r>
              <a:rPr lang="en-US" altLang="zh-CN" sz="2400" dirty="0"/>
              <a:t>(AM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err="1"/>
              <a:t>NodeManager</a:t>
            </a:r>
            <a:r>
              <a:rPr lang="en-US" altLang="zh-CN" sz="2400" dirty="0"/>
              <a:t>(NM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200" dirty="0" smtClean="0"/>
              <a:t>Container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08" y="2120611"/>
            <a:ext cx="5574625" cy="41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873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(RM)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281448"/>
            <a:ext cx="8946541" cy="5029200"/>
          </a:xfrm>
        </p:spPr>
        <p:txBody>
          <a:bodyPr/>
          <a:lstStyle/>
          <a:p>
            <a:endParaRPr lang="en-US" altLang="zh-CN" sz="2400" b="1" dirty="0" smtClean="0"/>
          </a:p>
          <a:p>
            <a:r>
              <a:rPr lang="en-US" altLang="zh-CN" sz="2400" b="1" dirty="0" err="1" smtClean="0"/>
              <a:t>ResourceManager</a:t>
            </a:r>
            <a:r>
              <a:rPr lang="zh-CN" altLang="en-US" sz="2400" dirty="0"/>
              <a:t>包含两个主要的</a:t>
            </a:r>
            <a:r>
              <a:rPr lang="zh-CN" altLang="en-US" sz="2400" dirty="0" smtClean="0"/>
              <a:t>组件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定时</a:t>
            </a:r>
            <a:r>
              <a:rPr lang="zh-CN" altLang="en-US" sz="2000" dirty="0"/>
              <a:t>调用器</a:t>
            </a:r>
            <a:r>
              <a:rPr lang="en-US" altLang="zh-CN" sz="2000" dirty="0"/>
              <a:t>(Scheduler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应用</a:t>
            </a:r>
            <a:r>
              <a:rPr lang="zh-CN" altLang="en-US" sz="2000" dirty="0"/>
              <a:t>管理器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ApplicationManager</a:t>
            </a:r>
            <a:r>
              <a:rPr lang="en-US" altLang="zh-CN" sz="2000" dirty="0" smtClean="0"/>
              <a:t>)</a:t>
            </a:r>
          </a:p>
          <a:p>
            <a:pPr lvl="1"/>
            <a:endParaRPr lang="en-US" altLang="zh-CN" sz="2200" dirty="0" smtClean="0"/>
          </a:p>
          <a:p>
            <a:r>
              <a:rPr lang="en-US" altLang="zh-CN" sz="2400" dirty="0" smtClean="0"/>
              <a:t>RM</a:t>
            </a:r>
            <a:r>
              <a:rPr lang="zh-CN" altLang="en-US" sz="2400" dirty="0"/>
              <a:t>是一个全局的资源管理器，管理整个集群的计算资源，并将这些资源分配给</a:t>
            </a:r>
            <a:r>
              <a:rPr lang="zh-CN" altLang="en-US" sz="2400" dirty="0" smtClean="0"/>
              <a:t>应用程序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与客户端</a:t>
            </a:r>
            <a:r>
              <a:rPr lang="zh-CN" altLang="en-US" sz="2000" dirty="0" smtClean="0"/>
              <a:t>交互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启动</a:t>
            </a:r>
            <a:r>
              <a:rPr lang="zh-CN" altLang="en-US" sz="2000" dirty="0"/>
              <a:t>和管理</a:t>
            </a:r>
            <a:r>
              <a:rPr lang="en-US" altLang="zh-CN" sz="2000" dirty="0" err="1" smtClean="0"/>
              <a:t>ApplicationMaster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管理</a:t>
            </a:r>
            <a:r>
              <a:rPr lang="en-US" altLang="zh-CN" sz="2000" dirty="0" err="1"/>
              <a:t>NodeManager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资源管理与调度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7214"/>
          </a:xfrm>
        </p:spPr>
        <p:txBody>
          <a:bodyPr/>
          <a:lstStyle/>
          <a:p>
            <a:r>
              <a:rPr lang="en-US" altLang="zh-CN" smtClean="0"/>
              <a:t>4.3 ApplicationMaster(AM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1797" y="1229932"/>
            <a:ext cx="8946541" cy="5106474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每个</a:t>
            </a:r>
            <a:r>
              <a:rPr lang="zh-CN" altLang="en-US" sz="2400" dirty="0"/>
              <a:t>应用程序的</a:t>
            </a:r>
            <a:r>
              <a:rPr lang="en-US" altLang="zh-CN" sz="2400" dirty="0" err="1"/>
              <a:t>ApplicationMaster</a:t>
            </a:r>
            <a:r>
              <a:rPr lang="zh-CN" altLang="en-US" sz="2400" dirty="0"/>
              <a:t>负责从</a:t>
            </a:r>
            <a:r>
              <a:rPr lang="en-US" altLang="zh-CN" sz="2400" dirty="0"/>
              <a:t>Scheduler</a:t>
            </a:r>
            <a:r>
              <a:rPr lang="zh-CN" altLang="en-US" sz="2400" dirty="0"/>
              <a:t>申请资源，以及跟踪这些资源的使用情况以及任务进度的</a:t>
            </a:r>
            <a:r>
              <a:rPr lang="zh-CN" altLang="en-US" sz="2400" dirty="0" smtClean="0"/>
              <a:t>监控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sz="2400" dirty="0"/>
              <a:t>应用程序级别的，管理运行在</a:t>
            </a:r>
            <a:r>
              <a:rPr lang="en-US" altLang="zh-CN" sz="2400" dirty="0"/>
              <a:t>YARN</a:t>
            </a:r>
            <a:r>
              <a:rPr lang="zh-CN" altLang="en-US" sz="2400" dirty="0"/>
              <a:t>上的</a:t>
            </a:r>
            <a:r>
              <a:rPr lang="zh-CN" altLang="en-US" sz="2400" dirty="0" smtClean="0"/>
              <a:t>应用程序，包括：</a:t>
            </a:r>
            <a:endParaRPr lang="en-US" altLang="zh-CN" sz="2400" dirty="0" smtClean="0"/>
          </a:p>
          <a:p>
            <a:pPr lvl="1"/>
            <a:r>
              <a:rPr lang="zh-CN" altLang="en-US" dirty="0"/>
              <a:t>用户提交的每个应用程序均包含一个</a:t>
            </a:r>
            <a:r>
              <a:rPr lang="en-US" altLang="zh-CN" dirty="0"/>
              <a:t>AM</a:t>
            </a:r>
            <a:r>
              <a:rPr lang="zh-CN" altLang="en-US" dirty="0"/>
              <a:t>，它可以运行在</a:t>
            </a:r>
            <a:r>
              <a:rPr lang="en-US" altLang="zh-CN" dirty="0"/>
              <a:t>RM</a:t>
            </a:r>
            <a:r>
              <a:rPr lang="zh-CN" altLang="en-US" dirty="0"/>
              <a:t>以外的机器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/>
              <a:t>负责与</a:t>
            </a:r>
            <a:r>
              <a:rPr lang="en-US" altLang="zh-CN" dirty="0"/>
              <a:t>RM</a:t>
            </a:r>
            <a:r>
              <a:rPr lang="zh-CN" altLang="en-US" dirty="0"/>
              <a:t>调度器协商以获取资源（用</a:t>
            </a:r>
            <a:r>
              <a:rPr lang="en-US" altLang="zh-CN" dirty="0"/>
              <a:t>Container</a:t>
            </a:r>
            <a:r>
              <a:rPr lang="zh-CN" altLang="en-US" dirty="0"/>
              <a:t>表示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将得到的资源进一步分配给内部的任务</a:t>
            </a:r>
            <a:r>
              <a:rPr lang="en-US" altLang="zh-CN" dirty="0"/>
              <a:t>(</a:t>
            </a:r>
            <a:r>
              <a:rPr lang="zh-CN" altLang="en-US" dirty="0"/>
              <a:t>资源的二次分配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NM</a:t>
            </a:r>
            <a:r>
              <a:rPr lang="zh-CN" altLang="en-US" dirty="0"/>
              <a:t>通信以启动</a:t>
            </a:r>
            <a:r>
              <a:rPr lang="en-US" altLang="zh-CN" dirty="0"/>
              <a:t>/</a:t>
            </a:r>
            <a:r>
              <a:rPr lang="zh-CN" altLang="en-US" dirty="0"/>
              <a:t>停止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/>
              <a:t>监控所有任务运行状态，并在任务运行失败时重新为任务申请资源以重启任务</a:t>
            </a:r>
            <a:endParaRPr lang="en-US" altLang="zh-CN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424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 err="1"/>
              <a:t>NodeManager</a:t>
            </a:r>
            <a:r>
              <a:rPr lang="en-US" altLang="zh-CN" dirty="0"/>
              <a:t>(NM)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039" y="1293064"/>
            <a:ext cx="8946541" cy="4863037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YARN</a:t>
            </a:r>
            <a:r>
              <a:rPr lang="zh-CN" altLang="en-US" sz="2400" dirty="0"/>
              <a:t>中每个</a:t>
            </a:r>
            <a:r>
              <a:rPr lang="zh-CN" altLang="en-US" sz="2400" dirty="0" smtClean="0"/>
              <a:t>节点上</a:t>
            </a:r>
            <a:r>
              <a:rPr lang="zh-CN" altLang="en-US" sz="2400" dirty="0"/>
              <a:t>的代理，它管理</a:t>
            </a:r>
            <a:r>
              <a:rPr lang="en-US" altLang="zh-CN" sz="2400" dirty="0"/>
              <a:t>Hadoop</a:t>
            </a:r>
            <a:r>
              <a:rPr lang="zh-CN" altLang="en-US" sz="2400" dirty="0"/>
              <a:t>集群中单个计算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pPr lvl="1"/>
            <a:r>
              <a:rPr lang="zh-CN" altLang="en-US" dirty="0"/>
              <a:t>启动和监视节点上的计算容器（</a:t>
            </a:r>
            <a:r>
              <a:rPr lang="en-US" altLang="zh-CN" dirty="0"/>
              <a:t>Container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以心跳的形式向</a:t>
            </a:r>
            <a:r>
              <a:rPr lang="en-US" altLang="zh-CN" dirty="0"/>
              <a:t>RM</a:t>
            </a:r>
            <a:r>
              <a:rPr lang="zh-CN" altLang="en-US" dirty="0"/>
              <a:t>汇报本节点上的资源使用情况和各个</a:t>
            </a:r>
            <a:r>
              <a:rPr lang="en-US" altLang="zh-CN" dirty="0"/>
              <a:t>Container</a:t>
            </a:r>
            <a:r>
              <a:rPr lang="zh-CN" altLang="en-US" dirty="0"/>
              <a:t>的运行状态</a:t>
            </a:r>
            <a:r>
              <a:rPr lang="en-US" altLang="zh-CN" dirty="0"/>
              <a:t>(CPU</a:t>
            </a:r>
            <a:r>
              <a:rPr lang="zh-CN" altLang="en-US" dirty="0"/>
              <a:t>和内存等资源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接收并处理来自</a:t>
            </a:r>
            <a:r>
              <a:rPr lang="en-US" altLang="zh-CN" dirty="0"/>
              <a:t>AM</a:t>
            </a:r>
            <a:r>
              <a:rPr lang="zh-CN" altLang="en-US" dirty="0"/>
              <a:t>的</a:t>
            </a:r>
            <a:r>
              <a:rPr lang="en-US" altLang="zh-CN" dirty="0"/>
              <a:t>Container</a:t>
            </a:r>
            <a:r>
              <a:rPr lang="zh-CN" altLang="en-US" dirty="0"/>
              <a:t>启动</a:t>
            </a:r>
            <a:r>
              <a:rPr lang="en-US" altLang="zh-CN" dirty="0"/>
              <a:t>/</a:t>
            </a:r>
            <a:r>
              <a:rPr lang="zh-CN" altLang="en-US" dirty="0"/>
              <a:t>停止等各种请求</a:t>
            </a:r>
          </a:p>
        </p:txBody>
      </p:sp>
    </p:spTree>
    <p:extLst>
      <p:ext uri="{BB962C8B-B14F-4D97-AF65-F5344CB8AC3E}">
        <p14:creationId xmlns:p14="http://schemas.microsoft.com/office/powerpoint/2010/main" val="27496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97" y="1695002"/>
            <a:ext cx="8798936" cy="3904535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Hadoop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HDFS</a:t>
            </a:r>
            <a:r>
              <a:rPr lang="zh-CN" altLang="en-US" sz="2800" dirty="0" smtClean="0"/>
              <a:t>详细介绍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详细介绍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YARN</a:t>
            </a:r>
            <a:r>
              <a:rPr lang="zh-CN" altLang="en-US" sz="2800" dirty="0" smtClean="0"/>
              <a:t>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08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20086"/>
            <a:ext cx="8946541" cy="4928314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Container</a:t>
            </a:r>
            <a:r>
              <a:rPr lang="zh-CN" altLang="en-US" sz="2400" dirty="0"/>
              <a:t>是</a:t>
            </a:r>
            <a:r>
              <a:rPr lang="en-US" altLang="zh-CN" sz="2400" dirty="0"/>
              <a:t>YARN</a:t>
            </a:r>
            <a:r>
              <a:rPr lang="zh-CN" altLang="en-US" sz="2400" dirty="0"/>
              <a:t>中资源的抽象</a:t>
            </a:r>
            <a:r>
              <a:rPr lang="zh-CN" altLang="en-US" sz="2400" dirty="0" smtClean="0"/>
              <a:t>，封装</a:t>
            </a:r>
            <a:r>
              <a:rPr lang="zh-CN" altLang="en-US" sz="2400" dirty="0"/>
              <a:t>了某个节点上的多维度</a:t>
            </a:r>
            <a:r>
              <a:rPr lang="zh-CN" altLang="en-US" sz="2400" dirty="0" smtClean="0"/>
              <a:t>资源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Container</a:t>
            </a:r>
            <a:r>
              <a:rPr lang="zh-CN" altLang="en-US" sz="2400" dirty="0"/>
              <a:t>由</a:t>
            </a:r>
            <a:r>
              <a:rPr lang="en-US" altLang="zh-CN" sz="2400" dirty="0"/>
              <a:t>AM</a:t>
            </a:r>
            <a:r>
              <a:rPr lang="zh-CN" altLang="en-US" sz="2400" dirty="0"/>
              <a:t>向</a:t>
            </a:r>
            <a:r>
              <a:rPr lang="en-US" altLang="zh-CN" sz="2400" dirty="0"/>
              <a:t>RM</a:t>
            </a:r>
            <a:r>
              <a:rPr lang="zh-CN" altLang="en-US" sz="2400" dirty="0"/>
              <a:t>申请的，由</a:t>
            </a:r>
            <a:r>
              <a:rPr lang="en-US" altLang="zh-CN" sz="2400" dirty="0"/>
              <a:t>RM</a:t>
            </a:r>
            <a:r>
              <a:rPr lang="zh-CN" altLang="en-US" sz="2400" dirty="0"/>
              <a:t>中的资源调度器异步分配给</a:t>
            </a:r>
            <a:r>
              <a:rPr lang="en-US" altLang="zh-CN" sz="2400" dirty="0" smtClean="0"/>
              <a:t>AM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Container</a:t>
            </a:r>
            <a:r>
              <a:rPr lang="zh-CN" altLang="en-US" sz="2400" dirty="0"/>
              <a:t>的运行是由</a:t>
            </a:r>
            <a:r>
              <a:rPr lang="en-US" altLang="zh-CN" sz="2400" dirty="0"/>
              <a:t>AM</a:t>
            </a:r>
            <a:r>
              <a:rPr lang="zh-CN" altLang="en-US" sz="2400" dirty="0"/>
              <a:t>向资源所在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NodeManager</a:t>
            </a:r>
            <a:r>
              <a:rPr lang="zh-CN" altLang="en-US" sz="2400" dirty="0" smtClean="0"/>
              <a:t>发起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2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4632"/>
            <a:ext cx="9212665" cy="4773768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r">
              <a:buNone/>
            </a:pPr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83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8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1.1 Hadoop</a:t>
            </a:r>
            <a:r>
              <a:rPr lang="zh-CN" altLang="en-US" dirty="0" smtClean="0"/>
              <a:t>思想之源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Google</a:t>
            </a:r>
            <a:r>
              <a:rPr lang="zh-CN" altLang="en-US" b="1" dirty="0">
                <a:solidFill>
                  <a:srgbClr val="FF0000"/>
                </a:solidFill>
              </a:rPr>
              <a:t/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26693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面对的数据和计算难题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数据量大，如何解决单机存储的瓶颈问题？（</a:t>
            </a:r>
            <a:r>
              <a:rPr lang="zh-CN" altLang="en-US" dirty="0" smtClean="0">
                <a:solidFill>
                  <a:srgbClr val="FF0000"/>
                </a:solidFill>
              </a:rPr>
              <a:t>如何存储？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搜索算法（</a:t>
            </a:r>
            <a:r>
              <a:rPr lang="zh-CN" altLang="en-US" dirty="0" smtClean="0">
                <a:solidFill>
                  <a:srgbClr val="FF0000"/>
                </a:solidFill>
              </a:rPr>
              <a:t>如何使用？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带给我们的关键技术和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-- GFS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Map-Reduce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Bigtable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的原型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8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1.2 Hadoop</a:t>
            </a:r>
            <a:r>
              <a:rPr lang="zh-CN" altLang="en-US" dirty="0" smtClean="0"/>
              <a:t>之父</a:t>
            </a:r>
            <a:r>
              <a:rPr lang="zh-CN" altLang="en-US" b="1" dirty="0" smtClean="0">
                <a:solidFill>
                  <a:srgbClr val="FF0000"/>
                </a:solidFill>
              </a:rPr>
              <a:t/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26693"/>
            <a:ext cx="9295397" cy="4195481"/>
          </a:xfrm>
        </p:spPr>
        <p:txBody>
          <a:bodyPr/>
          <a:lstStyle/>
          <a:p>
            <a:pPr lvl="0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err="1"/>
              <a:t>Hadoop作者</a:t>
            </a:r>
            <a:r>
              <a:rPr lang="en-US" altLang="zh-CN" b="1" dirty="0" err="1">
                <a:solidFill>
                  <a:srgbClr val="FF0000"/>
                </a:solidFill>
              </a:rPr>
              <a:t>Doug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cutting</a:t>
            </a:r>
            <a:r>
              <a:rPr lang="en-US" altLang="zh-CN" dirty="0" err="1"/>
              <a:t>，就职Yahoo期间开发了Hadoop</a:t>
            </a:r>
            <a:r>
              <a:rPr lang="en-US" altLang="zh-CN" dirty="0" err="1" smtClean="0"/>
              <a:t>项目</a:t>
            </a:r>
            <a:endParaRPr lang="en-US" altLang="zh-CN" dirty="0" smtClean="0"/>
          </a:p>
          <a:p>
            <a:pPr marL="0" lvl="0" indent="0">
              <a:lnSpc>
                <a:spcPts val="3300"/>
              </a:lnSpc>
              <a:buNone/>
              <a:tabLst>
                <a:tab pos="342900" algn="l"/>
              </a:tabLst>
            </a:pPr>
            <a:endParaRPr lang="en-US" altLang="zh-CN" dirty="0"/>
          </a:p>
          <a:p>
            <a:pPr lvl="0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err="1" smtClean="0"/>
              <a:t>2003-2004</a:t>
            </a:r>
            <a:r>
              <a:rPr lang="en-US" altLang="zh-CN" dirty="0" err="1"/>
              <a:t>年，Google公开了部分GFS和Mapreduce思想的细节，以此为基础Doug</a:t>
            </a:r>
            <a:r>
              <a:rPr lang="en-US" altLang="zh-CN" dirty="0"/>
              <a:t> </a:t>
            </a:r>
            <a:r>
              <a:rPr lang="en-US" altLang="zh-CN" dirty="0" err="1"/>
              <a:t>Cutting等人用了2年业余时间实现了DFS和Mapreduce机制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发布了一个</a:t>
            </a:r>
            <a:r>
              <a:rPr lang="en-US" altLang="zh-CN" dirty="0" err="1" smtClean="0"/>
              <a:t>微缩版</a:t>
            </a:r>
            <a:r>
              <a:rPr lang="en-US" altLang="zh-CN" dirty="0" err="1"/>
              <a:t>：Nutch</a:t>
            </a:r>
            <a:endParaRPr lang="en-US" altLang="zh-CN" dirty="0"/>
          </a:p>
          <a:p>
            <a:pPr lvl="0">
              <a:lnSpc>
                <a:spcPts val="3300"/>
              </a:lnSpc>
              <a:tabLst>
                <a:tab pos="342900" algn="l"/>
              </a:tabLst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5828" y="3983487"/>
            <a:ext cx="3324660" cy="2456903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8806" y="3783865"/>
            <a:ext cx="1435310" cy="945204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7563" y="4965691"/>
            <a:ext cx="2183957" cy="1447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4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Hadoop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37776"/>
            <a:ext cx="9114820" cy="46471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 smtClean="0"/>
              <a:t>HDFS</a:t>
            </a:r>
            <a:r>
              <a:rPr lang="zh-CN" altLang="en-US" sz="2400" dirty="0"/>
              <a:t>（</a:t>
            </a:r>
            <a:r>
              <a:rPr lang="en-US" altLang="zh-CN" sz="2400" dirty="0"/>
              <a:t>Hadoop Distributed File System 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>	-- </a:t>
            </a:r>
            <a:r>
              <a:rPr lang="zh-CN" altLang="en-US" dirty="0" smtClean="0"/>
              <a:t>分布式文件系统，存储海量数据。（</a:t>
            </a:r>
            <a:r>
              <a:rPr lang="zh-CN" altLang="en-US" b="1" dirty="0" smtClean="0">
                <a:solidFill>
                  <a:srgbClr val="FF0000"/>
                </a:solidFill>
              </a:rPr>
              <a:t>解决如何存储的问题？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提供了高可靠、高扩展性和高吞吐率的数据存储服务。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2400" dirty="0" smtClean="0"/>
              <a:t>MapReduce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zh-CN" altLang="en-US" dirty="0"/>
              <a:t>分布式计算</a:t>
            </a:r>
            <a:r>
              <a:rPr lang="zh-CN" altLang="en-US" dirty="0" smtClean="0"/>
              <a:t>框架，</a:t>
            </a:r>
            <a:r>
              <a:rPr lang="zh-CN" altLang="en-US" dirty="0"/>
              <a:t>实现任务分解和</a:t>
            </a:r>
            <a:r>
              <a:rPr lang="zh-CN" altLang="en-US" dirty="0" smtClean="0"/>
              <a:t>调度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具有</a:t>
            </a:r>
            <a:r>
              <a:rPr lang="zh-CN" altLang="en-US" dirty="0"/>
              <a:t>易于编程、高容错性和高扩展性等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smtClean="0"/>
              <a:t>YARN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Yet Another Resource Management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分布式</a:t>
            </a:r>
            <a:r>
              <a:rPr lang="zh-CN" altLang="en-US" dirty="0"/>
              <a:t>资源管理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-- </a:t>
            </a:r>
            <a:r>
              <a:rPr lang="zh-CN" altLang="en-US" dirty="0" smtClean="0"/>
              <a:t>负责</a:t>
            </a:r>
            <a:r>
              <a:rPr lang="zh-CN" altLang="en-US" dirty="0"/>
              <a:t>集群资源的管理和调度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1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en-US" altLang="zh-CN" dirty="0" err="1" smtClean="0"/>
              <a:t>Hadop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302327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Hadoop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1.x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Hadoop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2.x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>
              <a:solidFill>
                <a:srgbClr val="FF0000"/>
              </a:solidFill>
            </a:endParaRPr>
          </a:p>
          <a:p>
            <a:pPr algn="just"/>
            <a:endParaRPr lang="en-US" altLang="zh-CN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>
              <a:solidFill>
                <a:srgbClr val="FF0000"/>
              </a:solidFill>
            </a:endParaRPr>
          </a:p>
          <a:p>
            <a:pPr algn="just"/>
            <a:endParaRPr lang="en-US" altLang="zh-CN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711" y="1840209"/>
            <a:ext cx="5998369" cy="2090934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1" y="4037163"/>
            <a:ext cx="7827169" cy="26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7214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098" y="1454050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err="1"/>
              <a:t>HDFS</a:t>
            </a:r>
            <a:r>
              <a:rPr lang="zh-CN" altLang="en-US" sz="3400" dirty="0"/>
              <a:t>中的文件在物理上是分块</a:t>
            </a:r>
            <a:r>
              <a:rPr lang="zh-CN" altLang="en-US" sz="3400" dirty="0" smtClean="0"/>
              <a:t>存储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	-- </a:t>
            </a:r>
            <a:r>
              <a:rPr lang="en-US" altLang="zh-CN" sz="3400" dirty="0" err="1"/>
              <a:t>dfs.blocksize</a:t>
            </a:r>
            <a:r>
              <a:rPr lang="en-US" altLang="zh-CN" sz="3400" dirty="0"/>
              <a:t>:</a:t>
            </a:r>
            <a:r>
              <a:rPr lang="zh-CN" altLang="en-US" sz="3400" dirty="0"/>
              <a:t>配置块的大小（</a:t>
            </a:r>
            <a:r>
              <a:rPr lang="en-US" altLang="zh-CN" sz="3400" dirty="0" err="1"/>
              <a:t>1.x</a:t>
            </a:r>
            <a:r>
              <a:rPr lang="zh-CN" altLang="en-US" sz="3400" dirty="0"/>
              <a:t>：</a:t>
            </a:r>
            <a:r>
              <a:rPr lang="en-US" altLang="zh-CN" sz="3400" dirty="0" err="1"/>
              <a:t>64MB</a:t>
            </a:r>
            <a:r>
              <a:rPr lang="zh-CN" altLang="en-US" sz="3400" dirty="0"/>
              <a:t>，</a:t>
            </a:r>
            <a:r>
              <a:rPr lang="en-US" altLang="zh-CN" sz="3400" dirty="0" err="1"/>
              <a:t>2.x</a:t>
            </a:r>
            <a:r>
              <a:rPr lang="zh-CN" altLang="en-US" sz="3400" dirty="0"/>
              <a:t>：</a:t>
            </a:r>
            <a:r>
              <a:rPr lang="en-US" altLang="zh-CN" sz="3400" dirty="0" err="1"/>
              <a:t>128MB</a:t>
            </a:r>
            <a:r>
              <a:rPr lang="zh-CN" altLang="en-US" sz="3400" dirty="0"/>
              <a:t>）</a:t>
            </a:r>
            <a:endParaRPr lang="en-US" altLang="zh-CN" sz="3400" dirty="0"/>
          </a:p>
          <a:p>
            <a:r>
              <a:rPr lang="en-US" altLang="zh-CN" sz="3400" dirty="0" err="1"/>
              <a:t>HDFS</a:t>
            </a:r>
            <a:r>
              <a:rPr lang="zh-CN" altLang="en-US" sz="3400" dirty="0"/>
              <a:t>文件系统会给客户端提供一个统一的抽象目录树，客户端通过路径来访问</a:t>
            </a:r>
            <a:r>
              <a:rPr lang="zh-CN" altLang="en-US" sz="3400" dirty="0" smtClean="0"/>
              <a:t>文件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	-- </a:t>
            </a:r>
            <a:r>
              <a:rPr lang="zh-CN" altLang="zh-CN" sz="3400" dirty="0" smtClean="0"/>
              <a:t>形</a:t>
            </a:r>
            <a:r>
              <a:rPr lang="zh-CN" altLang="zh-CN" sz="3400" dirty="0"/>
              <a:t>如：</a:t>
            </a:r>
            <a:r>
              <a:rPr lang="en-US" altLang="zh-CN" sz="3400" dirty="0"/>
              <a:t>hdfs://namenode:port/dir-a/dir-b/dir-c/file.data</a:t>
            </a:r>
          </a:p>
          <a:p>
            <a:r>
              <a:rPr lang="zh-CN" altLang="en-US" sz="3400" dirty="0"/>
              <a:t>目录结构及文件分块信息</a:t>
            </a:r>
            <a:r>
              <a:rPr lang="en-US" altLang="zh-CN" sz="3400" dirty="0"/>
              <a:t>(</a:t>
            </a:r>
            <a:r>
              <a:rPr lang="zh-CN" altLang="en-US" sz="3400" dirty="0"/>
              <a:t>元数据</a:t>
            </a:r>
            <a:r>
              <a:rPr lang="en-US" altLang="zh-CN" sz="3400" dirty="0"/>
              <a:t>)</a:t>
            </a:r>
            <a:r>
              <a:rPr lang="zh-CN" altLang="en-US" sz="3400" dirty="0"/>
              <a:t>的管理由</a:t>
            </a:r>
            <a:r>
              <a:rPr lang="en-US" altLang="zh-CN" sz="3400" dirty="0" err="1"/>
              <a:t>NameNode</a:t>
            </a:r>
            <a:r>
              <a:rPr lang="zh-CN" altLang="en-US" sz="3400" dirty="0"/>
              <a:t>节点</a:t>
            </a:r>
            <a:r>
              <a:rPr lang="zh-CN" altLang="en-US" sz="3400" dirty="0" smtClean="0"/>
              <a:t>承担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	</a:t>
            </a:r>
            <a:r>
              <a:rPr lang="en-US" altLang="zh-CN" sz="3400" dirty="0"/>
              <a:t>-- </a:t>
            </a:r>
            <a:r>
              <a:rPr lang="en-US" altLang="zh-CN" sz="3400" dirty="0" err="1"/>
              <a:t>DataNode</a:t>
            </a:r>
            <a:r>
              <a:rPr lang="zh-CN" altLang="en-US" sz="3400" dirty="0"/>
              <a:t>是</a:t>
            </a:r>
            <a:r>
              <a:rPr lang="en-US" altLang="zh-CN" sz="3400" dirty="0" err="1"/>
              <a:t>HDFS</a:t>
            </a:r>
            <a:r>
              <a:rPr lang="zh-CN" altLang="en-US" sz="3400" dirty="0"/>
              <a:t>集群从节点，每一个</a:t>
            </a:r>
            <a:r>
              <a:rPr lang="en-US" altLang="zh-CN" sz="3400" dirty="0"/>
              <a:t>block</a:t>
            </a:r>
            <a:r>
              <a:rPr lang="zh-CN" altLang="en-US" sz="3400" dirty="0"/>
              <a:t>都可以在多个</a:t>
            </a:r>
            <a:r>
              <a:rPr lang="en-US" altLang="zh-CN" sz="3400" dirty="0" err="1"/>
              <a:t>DataNode</a:t>
            </a:r>
            <a:r>
              <a:rPr lang="zh-CN" altLang="en-US" sz="3400" dirty="0"/>
              <a:t>上</a:t>
            </a:r>
            <a:r>
              <a:rPr lang="zh-CN" altLang="en-US" sz="3400" dirty="0" smtClean="0"/>
              <a:t>存</a:t>
            </a:r>
            <a:r>
              <a:rPr lang="en-US" altLang="zh-CN" sz="3400" dirty="0" smtClean="0"/>
              <a:t>	</a:t>
            </a:r>
            <a:r>
              <a:rPr lang="zh-CN" altLang="en-US" sz="3400" dirty="0" smtClean="0"/>
              <a:t>储</a:t>
            </a:r>
            <a:r>
              <a:rPr lang="zh-CN" altLang="en-US" sz="3400" dirty="0"/>
              <a:t>多个</a:t>
            </a:r>
            <a:r>
              <a:rPr lang="zh-CN" altLang="en-US" sz="3400" dirty="0" smtClean="0"/>
              <a:t>副本</a:t>
            </a:r>
            <a:endParaRPr lang="en-US" altLang="zh-CN" sz="3400" dirty="0" smtClean="0"/>
          </a:p>
          <a:p>
            <a:r>
              <a:rPr lang="zh-CN" altLang="en-US" sz="3400" dirty="0"/>
              <a:t>文件的各个</a:t>
            </a:r>
            <a:r>
              <a:rPr lang="en-US" altLang="zh-CN" sz="3400" dirty="0"/>
              <a:t>block</a:t>
            </a:r>
            <a:r>
              <a:rPr lang="zh-CN" altLang="en-US" sz="3400" dirty="0"/>
              <a:t>的存储管理由</a:t>
            </a:r>
            <a:r>
              <a:rPr lang="en-US" altLang="zh-CN" sz="3400" dirty="0" err="1"/>
              <a:t>DataNode</a:t>
            </a:r>
            <a:r>
              <a:rPr lang="zh-CN" altLang="en-US" sz="3400" dirty="0"/>
              <a:t>节点</a:t>
            </a:r>
            <a:r>
              <a:rPr lang="zh-CN" altLang="en-US" sz="3400" dirty="0" smtClean="0"/>
              <a:t>承担</a:t>
            </a:r>
            <a:endParaRPr lang="en-US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1120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HDFS1.x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904" y="1275008"/>
            <a:ext cx="8946541" cy="4973391"/>
          </a:xfrm>
        </p:spPr>
        <p:txBody>
          <a:bodyPr/>
          <a:lstStyle/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1.x</a:t>
            </a:r>
            <a:r>
              <a:rPr lang="zh-CN" altLang="en-US" dirty="0" smtClean="0"/>
              <a:t>架构的局限：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扩展性：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无法水平扩展，有限的内存制约着数据块的数量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性能：一旦</a:t>
            </a:r>
            <a:r>
              <a:rPr lang="en-US" altLang="zh-CN" dirty="0" err="1" smtClean="0"/>
              <a:t>NameNode</a:t>
            </a:r>
            <a:r>
              <a:rPr lang="zh-CN" altLang="en-US" dirty="0"/>
              <a:t>宕</a:t>
            </a:r>
            <a:r>
              <a:rPr lang="zh-CN" altLang="en-US" dirty="0" smtClean="0"/>
              <a:t>机，整个集群将瘫痪，无法满足</a:t>
            </a:r>
            <a:r>
              <a:rPr lang="en-US" altLang="zh-CN" dirty="0" smtClean="0"/>
              <a:t>	HA</a:t>
            </a:r>
            <a:r>
              <a:rPr lang="zh-CN" altLang="en-US" dirty="0" smtClean="0"/>
              <a:t>的要求。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06" y="2821163"/>
            <a:ext cx="5605604" cy="33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7214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2.x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201" y="1351020"/>
            <a:ext cx="8946541" cy="5571374"/>
          </a:xfrm>
        </p:spPr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1.x</a:t>
            </a:r>
            <a:r>
              <a:rPr lang="zh-CN" altLang="en-US" dirty="0"/>
              <a:t>相比，</a:t>
            </a:r>
            <a:r>
              <a:rPr lang="en-US" altLang="zh-CN" dirty="0" err="1"/>
              <a:t>2.x</a:t>
            </a:r>
            <a:r>
              <a:rPr lang="zh-CN" altLang="en-US" dirty="0"/>
              <a:t>新增了两个</a:t>
            </a:r>
            <a:r>
              <a:rPr lang="zh-CN" altLang="en-US" dirty="0" smtClean="0"/>
              <a:t>重要特征：</a:t>
            </a:r>
            <a:r>
              <a:rPr lang="en-US" altLang="zh-CN" dirty="0"/>
              <a:t>HA</a:t>
            </a:r>
            <a:r>
              <a:rPr lang="zh-CN" altLang="en-US" dirty="0"/>
              <a:t>、</a:t>
            </a:r>
            <a:r>
              <a:rPr lang="en-US" altLang="zh-CN" dirty="0"/>
              <a:t>Federation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HA</a:t>
            </a:r>
            <a:r>
              <a:rPr lang="zh-CN" altLang="en-US" dirty="0"/>
              <a:t>大大加强了</a:t>
            </a:r>
            <a:r>
              <a:rPr lang="en-US" altLang="zh-CN" dirty="0" err="1"/>
              <a:t>HDFS</a:t>
            </a:r>
            <a:r>
              <a:rPr lang="zh-CN" altLang="en-US" dirty="0"/>
              <a:t>的可用性；</a:t>
            </a:r>
            <a:r>
              <a:rPr lang="en-US" altLang="zh-CN" dirty="0"/>
              <a:t>Federation</a:t>
            </a:r>
            <a:r>
              <a:rPr lang="zh-CN" altLang="en-US" dirty="0"/>
              <a:t>则将多个集群的视图合并在一起，方便用户使用。两个特性非常重要，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3.x</a:t>
            </a:r>
            <a:r>
              <a:rPr lang="zh-CN" altLang="en-US" dirty="0"/>
              <a:t>在这两个</a:t>
            </a:r>
            <a:r>
              <a:rPr lang="en-US" altLang="zh-CN" dirty="0"/>
              <a:t>feature</a:t>
            </a:r>
            <a:r>
              <a:rPr lang="zh-CN" altLang="en-US" dirty="0"/>
              <a:t>上继续工作，如今</a:t>
            </a:r>
            <a:r>
              <a:rPr lang="en-US" altLang="zh-CN" dirty="0"/>
              <a:t>HA</a:t>
            </a:r>
            <a:r>
              <a:rPr lang="zh-CN" altLang="en-US" dirty="0"/>
              <a:t>以支持多</a:t>
            </a:r>
            <a:r>
              <a:rPr lang="en-US" altLang="zh-CN" dirty="0"/>
              <a:t>standby</a:t>
            </a:r>
            <a:r>
              <a:rPr lang="zh-CN" altLang="en-US" dirty="0"/>
              <a:t>，</a:t>
            </a:r>
            <a:r>
              <a:rPr lang="en-US" altLang="zh-CN" dirty="0"/>
              <a:t>Federation</a:t>
            </a:r>
            <a:r>
              <a:rPr lang="zh-CN" altLang="en-US" dirty="0"/>
              <a:t>支持服务器端路由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911" y="1811281"/>
            <a:ext cx="5393120" cy="33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2508</Words>
  <Application>Microsoft Office PowerPoint</Application>
  <PresentationFormat>宽屏</PresentationFormat>
  <Paragraphs>245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Century Gothic</vt:lpstr>
      <vt:lpstr>Wingdings</vt:lpstr>
      <vt:lpstr>Wingdings 3</vt:lpstr>
      <vt:lpstr>离子</vt:lpstr>
      <vt:lpstr>Hadoop大数据框架介绍</vt:lpstr>
      <vt:lpstr>目录</vt:lpstr>
      <vt:lpstr>1.1 Hadoop思想之源：Google </vt:lpstr>
      <vt:lpstr>1.2 Hadoop之父 </vt:lpstr>
      <vt:lpstr>1.3 Hadoop的组成</vt:lpstr>
      <vt:lpstr>1.4 Hadop架构图</vt:lpstr>
      <vt:lpstr>2.1 HDFS的特性</vt:lpstr>
      <vt:lpstr>2.2 HDFS1.x 架构图</vt:lpstr>
      <vt:lpstr>2.3 HDFS 2.x架构</vt:lpstr>
      <vt:lpstr>2.4 HDFS写数据流程</vt:lpstr>
      <vt:lpstr>2.5 HDFS读数据流程</vt:lpstr>
      <vt:lpstr>3.1 MR简介</vt:lpstr>
      <vt:lpstr>3.2 MR“分治”思想</vt:lpstr>
      <vt:lpstr>3.3 Shuffle机制 </vt:lpstr>
      <vt:lpstr>3.4 MapTask和ReduceTask并行度</vt:lpstr>
      <vt:lpstr>4.1 YARN简介</vt:lpstr>
      <vt:lpstr>4.2 ResourceManager(RM)</vt:lpstr>
      <vt:lpstr>4.3 ApplicationMaster(AM)</vt:lpstr>
      <vt:lpstr>4.4 NodeManager(NM)</vt:lpstr>
      <vt:lpstr>4.5 Container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Hadoop大数据平台介绍</dc:title>
  <dc:creator>zhu tao</dc:creator>
  <cp:lastModifiedBy>zhu tao</cp:lastModifiedBy>
  <cp:revision>204</cp:revision>
  <dcterms:created xsi:type="dcterms:W3CDTF">2020-05-01T05:34:49Z</dcterms:created>
  <dcterms:modified xsi:type="dcterms:W3CDTF">2020-05-01T13:10:53Z</dcterms:modified>
</cp:coreProperties>
</file>