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3" r:id="rId5"/>
    <p:sldId id="264" r:id="rId6"/>
    <p:sldId id="261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44" autoAdjust="0"/>
  </p:normalViewPr>
  <p:slideViewPr>
    <p:cSldViewPr snapToGrid="0">
      <p:cViewPr varScale="1">
        <p:scale>
          <a:sx n="48" d="100"/>
          <a:sy n="48" d="100"/>
        </p:scale>
        <p:origin x="16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93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不再是明年</a:t>
            </a:r>
          </a:p>
        </p:txBody>
      </p:sp>
    </p:spTree>
    <p:extLst>
      <p:ext uri="{BB962C8B-B14F-4D97-AF65-F5344CB8AC3E}">
        <p14:creationId xmlns:p14="http://schemas.microsoft.com/office/powerpoint/2010/main" val="360696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不再是明年</a:t>
            </a:r>
          </a:p>
        </p:txBody>
      </p:sp>
    </p:spTree>
    <p:extLst>
      <p:ext uri="{BB962C8B-B14F-4D97-AF65-F5344CB8AC3E}">
        <p14:creationId xmlns:p14="http://schemas.microsoft.com/office/powerpoint/2010/main" val="379862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2017 年终报告"/>
          <p:cNvSpPr txBox="1">
            <a:spLocks noGrp="1"/>
          </p:cNvSpPr>
          <p:nvPr>
            <p:ph type="title"/>
          </p:nvPr>
        </p:nvSpPr>
        <p:spPr>
          <a:xfrm>
            <a:off x="1270000" y="1904255"/>
            <a:ext cx="10464800" cy="303604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39522">
              <a:defRPr sz="328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rPr sz="20500" dirty="0">
                <a:solidFill>
                  <a:schemeClr val="accent1">
                    <a:lumMod val="60000"/>
                    <a:lumOff val="40000"/>
                  </a:schemeClr>
                </a:solidFill>
                <a:latin typeface="Jackey_HandWrite"/>
                <a:ea typeface="Jackey_HandWrite"/>
                <a:cs typeface="Jackey_HandWrite"/>
                <a:sym typeface="Jackey_HandWrite"/>
              </a:rPr>
              <a:t>201</a:t>
            </a:r>
            <a:r>
              <a:rPr lang="en-US" altLang="zh-CN" sz="20500" dirty="0">
                <a:solidFill>
                  <a:schemeClr val="accent1">
                    <a:lumMod val="60000"/>
                    <a:lumOff val="40000"/>
                  </a:schemeClr>
                </a:solidFill>
                <a:latin typeface="Jackey_HandWrite"/>
                <a:ea typeface="Jackey_HandWrite"/>
                <a:cs typeface="Jackey_HandWrite"/>
                <a:sym typeface="Jackey_HandWrite"/>
              </a:rPr>
              <a:t>8</a:t>
            </a:r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年终</a:t>
            </a:r>
            <a:r>
              <a:rPr lang="zh-CN" altLang="en-US" dirty="0">
                <a:solidFill>
                  <a:schemeClr val="tx1"/>
                </a:solidFill>
              </a:rPr>
              <a:t>总结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0" name="黄济民   jimin@chancefocus.com"/>
          <p:cNvSpPr txBox="1">
            <a:spLocks noGrp="1"/>
          </p:cNvSpPr>
          <p:nvPr>
            <p:ph type="body" sz="quarter" idx="1"/>
          </p:nvPr>
        </p:nvSpPr>
        <p:spPr>
          <a:xfrm>
            <a:off x="1270000" y="5254843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赵知非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whuflint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gmail.com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就业"/>
          <p:cNvSpPr txBox="1">
            <a:spLocks noGrp="1"/>
          </p:cNvSpPr>
          <p:nvPr>
            <p:ph type="title"/>
          </p:nvPr>
        </p:nvSpPr>
        <p:spPr>
          <a:xfrm>
            <a:off x="-1" y="0"/>
            <a:ext cx="2379945" cy="786663"/>
          </a:xfrm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5400">
                <a:latin typeface="MLingWaiMedium-SC"/>
                <a:ea typeface="MLingWaiMedium-SC"/>
                <a:cs typeface="MLingWaiMedium-SC"/>
                <a:sym typeface="MLingWaiMedium-SC"/>
              </a:defRPr>
            </a:lvl1pPr>
          </a:lstStyle>
          <a:p>
            <a:r>
              <a:rPr lang="zh-CN" altLang="en-US" sz="4000" dirty="0"/>
              <a:t>我的</a:t>
            </a:r>
            <a:r>
              <a:rPr lang="en-US" altLang="zh-CN" sz="4000" dirty="0"/>
              <a:t>2018</a:t>
            </a:r>
            <a:endParaRPr sz="4000" dirty="0"/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785B113B-C85F-457E-AB14-2A9D44F73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092" y="1791222"/>
            <a:ext cx="12636616" cy="637574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就业"/>
          <p:cNvSpPr txBox="1">
            <a:spLocks noGrp="1"/>
          </p:cNvSpPr>
          <p:nvPr>
            <p:ph type="title"/>
          </p:nvPr>
        </p:nvSpPr>
        <p:spPr>
          <a:xfrm>
            <a:off x="179164" y="112735"/>
            <a:ext cx="4144641" cy="630744"/>
          </a:xfrm>
          <a:prstGeom prst="rect">
            <a:avLst/>
          </a:prstGeom>
        </p:spPr>
        <p:txBody>
          <a:bodyPr>
            <a:noAutofit/>
          </a:bodyPr>
          <a:lstStyle>
            <a:lvl1pPr defTabSz="525779">
              <a:defRPr sz="5400">
                <a:latin typeface="MLingWaiMedium-SC"/>
                <a:ea typeface="MLingWaiMedium-SC"/>
                <a:cs typeface="MLingWaiMedium-SC"/>
                <a:sym typeface="MLingWaiMedium-SC"/>
              </a:defRPr>
            </a:lvl1pPr>
          </a:lstStyle>
          <a:p>
            <a:pPr algn="l"/>
            <a:r>
              <a:rPr lang="en-US" altLang="zh-CN" sz="4000" dirty="0"/>
              <a:t>2018</a:t>
            </a:r>
            <a:r>
              <a:rPr lang="zh-CN" altLang="en-US" sz="4000" dirty="0"/>
              <a:t>的我</a:t>
            </a:r>
            <a:endParaRPr sz="40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03688" y="1206109"/>
            <a:ext cx="7489862" cy="8271734"/>
            <a:chOff x="426588" y="2082931"/>
            <a:chExt cx="7489862" cy="8271734"/>
          </a:xfrm>
        </p:grpSpPr>
        <p:sp>
          <p:nvSpPr>
            <p:cNvPr id="6" name="圆角矩形 73">
              <a:extLst>
                <a:ext uri="{FF2B5EF4-FFF2-40B4-BE49-F238E27FC236}">
                  <a16:creationId xmlns:a16="http://schemas.microsoft.com/office/drawing/2014/main" id="{99B5E5B2-2F1C-4BDD-AFE2-68317CC83EF7}"/>
                </a:ext>
              </a:extLst>
            </p:cNvPr>
            <p:cNvSpPr/>
            <p:nvPr/>
          </p:nvSpPr>
          <p:spPr>
            <a:xfrm rot="10800000" flipV="1">
              <a:off x="866645" y="2082931"/>
              <a:ext cx="912583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zh-CN" altLang="en-US" sz="2400" b="1" dirty="0"/>
                <a:t>项目</a:t>
              </a:r>
            </a:p>
          </p:txBody>
        </p:sp>
        <p:sp>
          <p:nvSpPr>
            <p:cNvPr id="10" name="28266 代码行">
              <a:extLst>
                <a:ext uri="{FF2B5EF4-FFF2-40B4-BE49-F238E27FC236}">
                  <a16:creationId xmlns:a16="http://schemas.microsoft.com/office/drawing/2014/main" id="{5D2683F2-B1B7-4878-A8FE-E1F16FB58A46}"/>
                </a:ext>
              </a:extLst>
            </p:cNvPr>
            <p:cNvSpPr txBox="1"/>
            <p:nvPr/>
          </p:nvSpPr>
          <p:spPr>
            <a:xfrm>
              <a:off x="426588" y="2483600"/>
              <a:ext cx="7489862" cy="78710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marL="342900" indent="-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中南民航消防论坛（</a:t>
              </a:r>
              <a:r>
                <a:rPr lang="en-US" altLang="zh-CN" dirty="0">
                  <a:latin typeface="+mn-ea"/>
                  <a:ea typeface="+mn-ea"/>
                </a:rPr>
                <a:t>PHP</a:t>
              </a:r>
              <a:r>
                <a:rPr lang="zh-CN" altLang="en-US" dirty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  <a:p>
              <a:pPr marL="342900" lvl="1" indent="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0" dirty="0">
                  <a:latin typeface="+mn-ea"/>
                  <a:ea typeface="+mn-ea"/>
                </a:rPr>
                <a:t>收集反馈，修复</a:t>
              </a:r>
              <a:r>
                <a:rPr lang="en-US" altLang="zh-CN" sz="2000" b="0" dirty="0">
                  <a:latin typeface="+mn-ea"/>
                  <a:ea typeface="+mn-ea"/>
                </a:rPr>
                <a:t>bug</a:t>
              </a:r>
              <a:r>
                <a:rPr lang="zh-CN" altLang="en-US" sz="2000" b="0" dirty="0">
                  <a:latin typeface="+mn-ea"/>
                  <a:ea typeface="+mn-ea"/>
                </a:rPr>
                <a:t>，与外包斗智斗勇（</a:t>
              </a:r>
              <a:r>
                <a:rPr lang="en-US" altLang="zh-CN" sz="2000" b="0" dirty="0">
                  <a:latin typeface="+mn-ea"/>
                  <a:ea typeface="+mn-ea"/>
                </a:rPr>
                <a:t>2017.12-2018.2</a:t>
              </a:r>
              <a:r>
                <a:rPr lang="zh-CN" altLang="en-US" sz="2000" b="0" dirty="0">
                  <a:latin typeface="+mn-ea"/>
                  <a:ea typeface="+mn-ea"/>
                </a:rPr>
                <a:t>）</a:t>
              </a:r>
              <a:endParaRPr lang="en-US" altLang="zh-CN" sz="2000" b="0" dirty="0">
                <a:latin typeface="+mn-ea"/>
                <a:ea typeface="+mn-ea"/>
              </a:endParaRPr>
            </a:p>
            <a:p>
              <a:pPr marL="342900" lvl="1" indent="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0" dirty="0">
                  <a:latin typeface="+mn-ea"/>
                  <a:ea typeface="+mn-ea"/>
                </a:rPr>
                <a:t>更换技术模板，开发新版论坛（</a:t>
              </a:r>
              <a:r>
                <a:rPr lang="en-US" altLang="zh-CN" sz="2000" b="0" dirty="0">
                  <a:latin typeface="+mn-ea"/>
                  <a:ea typeface="+mn-ea"/>
                </a:rPr>
                <a:t>2018.3-2018.4</a:t>
              </a:r>
              <a:r>
                <a:rPr lang="zh-CN" altLang="en-US" sz="2000" b="0" dirty="0">
                  <a:latin typeface="+mn-ea"/>
                  <a:ea typeface="+mn-ea"/>
                </a:rPr>
                <a:t>）</a:t>
              </a:r>
              <a:endParaRPr lang="en-US" altLang="zh-CN" sz="2000" b="0" dirty="0">
                <a:latin typeface="+mn-ea"/>
                <a:ea typeface="+mn-ea"/>
              </a:endParaRPr>
            </a:p>
            <a:p>
              <a:pPr marL="342900" lvl="1" indent="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0" dirty="0">
                  <a:latin typeface="+mn-ea"/>
                  <a:ea typeface="+mn-ea"/>
                </a:rPr>
                <a:t>网站交付与细节维护（</a:t>
              </a:r>
              <a:r>
                <a:rPr lang="en-US" altLang="zh-CN" sz="2000" b="0" dirty="0">
                  <a:latin typeface="+mn-ea"/>
                  <a:ea typeface="+mn-ea"/>
                </a:rPr>
                <a:t>2018.5-2018.7</a:t>
              </a:r>
              <a:r>
                <a:rPr lang="zh-CN" altLang="en-US" sz="2000" b="0" dirty="0">
                  <a:latin typeface="+mn-ea"/>
                  <a:ea typeface="+mn-ea"/>
                </a:rPr>
                <a:t>）</a:t>
              </a:r>
              <a:endParaRPr lang="en-US" altLang="zh-CN" sz="2000" b="0" dirty="0">
                <a:latin typeface="+mn-ea"/>
                <a:ea typeface="+mn-ea"/>
              </a:endParaRPr>
            </a:p>
            <a:p>
              <a:pPr marL="342900" indent="-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小米多轮对话（</a:t>
              </a:r>
              <a:r>
                <a:rPr lang="en-US" altLang="zh-CN" dirty="0" err="1">
                  <a:latin typeface="+mn-ea"/>
                  <a:ea typeface="+mn-ea"/>
                </a:rPr>
                <a:t>Java,Python</a:t>
              </a:r>
              <a:r>
                <a:rPr lang="zh-CN" altLang="en-US" dirty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  <a:p>
              <a:pPr marL="342900" lvl="1" indent="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0" dirty="0">
                  <a:latin typeface="+mn-ea"/>
                  <a:ea typeface="+mn-ea"/>
                </a:rPr>
                <a:t>模型训练与效果验证（</a:t>
              </a:r>
              <a:r>
                <a:rPr lang="en-US" altLang="zh-CN" sz="2000" b="0" dirty="0">
                  <a:latin typeface="+mn-ea"/>
                  <a:ea typeface="+mn-ea"/>
                </a:rPr>
                <a:t>2018.5</a:t>
              </a:r>
              <a:r>
                <a:rPr lang="zh-CN" altLang="en-US" sz="2000" b="0" dirty="0">
                  <a:latin typeface="+mn-ea"/>
                  <a:ea typeface="+mn-ea"/>
                </a:rPr>
                <a:t>）</a:t>
              </a:r>
              <a:endParaRPr lang="en-US" altLang="zh-CN" sz="2000" b="0" dirty="0">
                <a:latin typeface="+mn-ea"/>
                <a:ea typeface="+mn-ea"/>
              </a:endParaRPr>
            </a:p>
            <a:p>
              <a:pPr marL="342900" lvl="1" indent="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0" dirty="0">
                  <a:latin typeface="+mn-ea"/>
                  <a:ea typeface="+mn-ea"/>
                </a:rPr>
                <a:t>纯模板匹配方法实现对话系统（</a:t>
              </a:r>
              <a:r>
                <a:rPr lang="en-US" altLang="zh-CN" sz="2000" b="0" dirty="0">
                  <a:latin typeface="+mn-ea"/>
                  <a:ea typeface="+mn-ea"/>
                </a:rPr>
                <a:t>2018.5-2018.6</a:t>
              </a:r>
              <a:r>
                <a:rPr lang="zh-CN" altLang="en-US" sz="2000" b="0" dirty="0">
                  <a:latin typeface="+mn-ea"/>
                  <a:ea typeface="+mn-ea"/>
                </a:rPr>
                <a:t>）</a:t>
              </a:r>
              <a:endParaRPr lang="en-US" altLang="zh-CN" sz="2000" b="0" dirty="0">
                <a:latin typeface="+mn-ea"/>
                <a:ea typeface="+mn-ea"/>
              </a:endParaRPr>
            </a:p>
            <a:p>
              <a:pPr marL="342900" indent="-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河南移动舆情监控（</a:t>
              </a:r>
              <a:r>
                <a:rPr lang="en-US" altLang="zh-CN" dirty="0" err="1">
                  <a:latin typeface="+mn-ea"/>
                  <a:ea typeface="+mn-ea"/>
                </a:rPr>
                <a:t>Python,Shell</a:t>
              </a:r>
              <a:r>
                <a:rPr lang="zh-CN" altLang="en-US" dirty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  <a:p>
              <a:pPr marL="342900" indent="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0" dirty="0">
                  <a:latin typeface="+mn-ea"/>
                  <a:ea typeface="+mn-ea"/>
                </a:rPr>
                <a:t>系统维护与网页审核（持续中）</a:t>
              </a:r>
              <a:endParaRPr lang="en-US" altLang="zh-CN" sz="2000" b="0" dirty="0">
                <a:latin typeface="+mn-ea"/>
                <a:ea typeface="+mn-ea"/>
              </a:endParaRPr>
            </a:p>
            <a:p>
              <a:pPr marL="342900" indent="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0" dirty="0">
                  <a:latin typeface="+mn-ea"/>
                  <a:ea typeface="+mn-ea"/>
                </a:rPr>
                <a:t>监测服务升级需求对接、开发（</a:t>
              </a:r>
              <a:r>
                <a:rPr lang="en-US" altLang="zh-CN" sz="2000" b="0" dirty="0">
                  <a:latin typeface="+mn-ea"/>
                  <a:ea typeface="+mn-ea"/>
                </a:rPr>
                <a:t>2018.10-</a:t>
              </a:r>
              <a:r>
                <a:rPr lang="zh-CN" altLang="en-US" sz="2000" b="0" dirty="0">
                  <a:latin typeface="+mn-ea"/>
                  <a:ea typeface="+mn-ea"/>
                </a:rPr>
                <a:t>）</a:t>
              </a:r>
              <a:endParaRPr lang="en-US" altLang="zh-CN" sz="2000" b="0" dirty="0">
                <a:latin typeface="+mn-ea"/>
                <a:ea typeface="+mn-ea"/>
              </a:endParaRPr>
            </a:p>
            <a:p>
              <a:pPr marL="342900" indent="-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视频点播需求（前端）</a:t>
              </a:r>
              <a:endParaRPr lang="en-US" altLang="zh-CN" dirty="0">
                <a:latin typeface="+mn-ea"/>
                <a:ea typeface="+mn-ea"/>
              </a:endParaRPr>
            </a:p>
            <a:p>
              <a:pPr marL="342900" lvl="1" indent="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0" dirty="0">
                  <a:latin typeface="+mn-ea"/>
                  <a:ea typeface="+mn-ea"/>
                </a:rPr>
                <a:t>需求对接、开发（</a:t>
              </a:r>
              <a:r>
                <a:rPr lang="en-US" altLang="zh-CN" sz="2000" b="0" dirty="0">
                  <a:latin typeface="+mn-ea"/>
                  <a:ea typeface="+mn-ea"/>
                </a:rPr>
                <a:t>2018.11-2019.1</a:t>
              </a:r>
              <a:r>
                <a:rPr lang="zh-CN" altLang="en-US" sz="2000" b="0" dirty="0">
                  <a:latin typeface="+mn-ea"/>
                  <a:ea typeface="+mn-ea"/>
                </a:rPr>
                <a:t>）</a:t>
              </a:r>
              <a:endParaRPr lang="en-US" altLang="zh-CN" sz="2000" b="0" dirty="0">
                <a:latin typeface="+mn-ea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793550" y="6422394"/>
            <a:ext cx="2242146" cy="1724428"/>
            <a:chOff x="338217" y="5107791"/>
            <a:chExt cx="2242146" cy="1724428"/>
          </a:xfrm>
        </p:grpSpPr>
        <p:sp>
          <p:nvSpPr>
            <p:cNvPr id="7" name="圆角矩形 75">
              <a:extLst>
                <a:ext uri="{FF2B5EF4-FFF2-40B4-BE49-F238E27FC236}">
                  <a16:creationId xmlns:a16="http://schemas.microsoft.com/office/drawing/2014/main" id="{F4939209-9924-486F-9EFE-AA2D539C62A1}"/>
                </a:ext>
              </a:extLst>
            </p:cNvPr>
            <p:cNvSpPr/>
            <p:nvPr/>
          </p:nvSpPr>
          <p:spPr>
            <a:xfrm rot="10800000" flipV="1">
              <a:off x="791489" y="5107791"/>
              <a:ext cx="816257" cy="491115"/>
            </a:xfrm>
            <a:prstGeom prst="roundRect">
              <a:avLst>
                <a:gd name="adj" fmla="val 5039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zh-CN" altLang="en-US" dirty="0">
                  <a:latin typeface="+mn-ea"/>
                </a:rPr>
                <a:t>学业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9" name="28266 代码行">
              <a:extLst>
                <a:ext uri="{FF2B5EF4-FFF2-40B4-BE49-F238E27FC236}">
                  <a16:creationId xmlns:a16="http://schemas.microsoft.com/office/drawing/2014/main" id="{5D2683F2-B1B7-4878-A8FE-E1F16FB58A46}"/>
                </a:ext>
              </a:extLst>
            </p:cNvPr>
            <p:cNvSpPr txBox="1"/>
            <p:nvPr/>
          </p:nvSpPr>
          <p:spPr>
            <a:xfrm>
              <a:off x="338217" y="5708193"/>
              <a:ext cx="2242146" cy="11240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0" dirty="0">
                  <a:latin typeface="+mn-ea"/>
                  <a:ea typeface="+mn-ea"/>
                </a:rPr>
                <a:t>研究生课程</a:t>
              </a:r>
              <a:endParaRPr lang="en-US" altLang="zh-CN" b="0" dirty="0">
                <a:latin typeface="+mn-ea"/>
                <a:ea typeface="+mn-ea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0" dirty="0">
                  <a:latin typeface="+mn-ea"/>
                  <a:ea typeface="+mn-ea"/>
                </a:rPr>
                <a:t>毕业论文</a:t>
              </a:r>
              <a:endParaRPr lang="en-US" altLang="zh-CN" b="0" dirty="0">
                <a:latin typeface="+mn-ea"/>
                <a:ea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322893" y="6423024"/>
            <a:ext cx="1665949" cy="1723798"/>
            <a:chOff x="5937350" y="1604704"/>
            <a:chExt cx="1665949" cy="1723798"/>
          </a:xfrm>
        </p:grpSpPr>
        <p:sp>
          <p:nvSpPr>
            <p:cNvPr id="11" name="圆角矩形 77">
              <a:extLst>
                <a:ext uri="{FF2B5EF4-FFF2-40B4-BE49-F238E27FC236}">
                  <a16:creationId xmlns:a16="http://schemas.microsoft.com/office/drawing/2014/main" id="{59B55C59-E377-4474-AC21-27661C7F7A53}"/>
                </a:ext>
              </a:extLst>
            </p:cNvPr>
            <p:cNvSpPr/>
            <p:nvPr/>
          </p:nvSpPr>
          <p:spPr>
            <a:xfrm rot="10800000" flipV="1">
              <a:off x="6327993" y="1604704"/>
              <a:ext cx="912584" cy="491115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zh-CN" altLang="en-US" dirty="0">
                  <a:latin typeface="+mn-ea"/>
                </a:rPr>
                <a:t>就业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12" name="28266 代码行">
              <a:extLst>
                <a:ext uri="{FF2B5EF4-FFF2-40B4-BE49-F238E27FC236}">
                  <a16:creationId xmlns:a16="http://schemas.microsoft.com/office/drawing/2014/main" id="{5D2683F2-B1B7-4878-A8FE-E1F16FB58A46}"/>
                </a:ext>
              </a:extLst>
            </p:cNvPr>
            <p:cNvSpPr txBox="1"/>
            <p:nvPr/>
          </p:nvSpPr>
          <p:spPr>
            <a:xfrm>
              <a:off x="5937350" y="2204476"/>
              <a:ext cx="1665949" cy="11240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0" dirty="0">
                  <a:latin typeface="+mn-ea"/>
                  <a:ea typeface="+mn-ea"/>
                </a:rPr>
                <a:t>实习</a:t>
              </a:r>
              <a:endParaRPr lang="en-US" altLang="zh-CN" b="0" dirty="0">
                <a:latin typeface="+mn-ea"/>
                <a:ea typeface="+mn-ea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0" dirty="0">
                  <a:latin typeface="+mn-ea"/>
                  <a:ea typeface="+mn-ea"/>
                </a:rPr>
                <a:t>秋招</a:t>
              </a:r>
              <a:endParaRPr lang="en-US" altLang="zh-CN" b="0" dirty="0"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793550" y="1206109"/>
            <a:ext cx="6139131" cy="4200919"/>
            <a:chOff x="6473633" y="4857084"/>
            <a:chExt cx="6139131" cy="4200919"/>
          </a:xfrm>
        </p:grpSpPr>
        <p:sp>
          <p:nvSpPr>
            <p:cNvPr id="8" name="圆角矩形 77">
              <a:extLst>
                <a:ext uri="{FF2B5EF4-FFF2-40B4-BE49-F238E27FC236}">
                  <a16:creationId xmlns:a16="http://schemas.microsoft.com/office/drawing/2014/main" id="{9150132A-DF7D-44C2-A831-254AEC0549D5}"/>
                </a:ext>
              </a:extLst>
            </p:cNvPr>
            <p:cNvSpPr/>
            <p:nvPr/>
          </p:nvSpPr>
          <p:spPr>
            <a:xfrm rot="10800000" flipV="1">
              <a:off x="6846824" y="4857084"/>
              <a:ext cx="1641181" cy="491115"/>
            </a:xfrm>
            <a:prstGeom prst="roundRect">
              <a:avLst>
                <a:gd name="adj" fmla="val 5039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zh-CN" altLang="en-US" dirty="0"/>
                <a:t>内部建设</a:t>
              </a:r>
              <a:endParaRPr lang="zh-CN" altLang="en-US" sz="2400" b="1" dirty="0"/>
            </a:p>
          </p:txBody>
        </p:sp>
        <p:sp>
          <p:nvSpPr>
            <p:cNvPr id="13" name="28266 代码行">
              <a:extLst>
                <a:ext uri="{FF2B5EF4-FFF2-40B4-BE49-F238E27FC236}">
                  <a16:creationId xmlns:a16="http://schemas.microsoft.com/office/drawing/2014/main" id="{5D2683F2-B1B7-4878-A8FE-E1F16FB58A46}"/>
                </a:ext>
              </a:extLst>
            </p:cNvPr>
            <p:cNvSpPr txBox="1"/>
            <p:nvPr/>
          </p:nvSpPr>
          <p:spPr>
            <a:xfrm>
              <a:off x="6473633" y="5446758"/>
              <a:ext cx="6139131" cy="36112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实验室工具平台搭建与维护</a:t>
              </a:r>
              <a:endParaRPr lang="en-US" altLang="zh-CN" dirty="0">
                <a:latin typeface="+mn-ea"/>
                <a:ea typeface="+mn-ea"/>
              </a:endParaRPr>
            </a:p>
            <a:p>
              <a:pPr marL="342900" lvl="1" indent="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b="0" dirty="0" err="1">
                  <a:latin typeface="+mn-ea"/>
                  <a:ea typeface="+mn-ea"/>
                </a:rPr>
                <a:t>Git</a:t>
              </a:r>
              <a:r>
                <a:rPr lang="zh-CN" altLang="en-US" sz="2000" b="0" dirty="0">
                  <a:latin typeface="+mn-ea"/>
                  <a:ea typeface="+mn-ea"/>
                </a:rPr>
                <a:t>：</a:t>
              </a:r>
              <a:r>
                <a:rPr lang="en-US" altLang="zh-CN" sz="2000" b="0" dirty="0" err="1">
                  <a:latin typeface="+mn-ea"/>
                  <a:ea typeface="+mn-ea"/>
                </a:rPr>
                <a:t>git.pmnlplab.top</a:t>
              </a:r>
              <a:endParaRPr lang="en-US" altLang="zh-CN" sz="2000" b="0" dirty="0">
                <a:latin typeface="+mn-ea"/>
                <a:ea typeface="+mn-ea"/>
              </a:endParaRPr>
            </a:p>
            <a:p>
              <a:pPr marL="342900" lvl="1" indent="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b="0" dirty="0">
                  <a:latin typeface="+mn-ea"/>
                  <a:ea typeface="+mn-ea"/>
                </a:rPr>
                <a:t>Wiki: </a:t>
              </a:r>
              <a:r>
                <a:rPr lang="en-US" altLang="zh-CN" sz="2000" b="0" dirty="0" err="1">
                  <a:latin typeface="+mn-ea"/>
                  <a:ea typeface="+mn-ea"/>
                </a:rPr>
                <a:t>wiki.pmnlplab.top</a:t>
              </a:r>
              <a:endParaRPr lang="en-US" altLang="zh-CN" sz="2000" b="0" dirty="0">
                <a:latin typeface="+mn-ea"/>
                <a:ea typeface="+mn-ea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实验室内部技术交流活动</a:t>
              </a:r>
              <a:endParaRPr lang="en-US" altLang="zh-CN" dirty="0">
                <a:latin typeface="+mn-ea"/>
                <a:ea typeface="+mn-ea"/>
              </a:endParaRPr>
            </a:p>
            <a:p>
              <a:pPr marL="342900" indent="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0" dirty="0">
                  <a:latin typeface="+mn-ea"/>
                  <a:ea typeface="+mn-ea"/>
                </a:rPr>
                <a:t>共计组织</a:t>
              </a:r>
              <a:r>
                <a:rPr lang="en-US" altLang="zh-CN" sz="2000" b="0" dirty="0">
                  <a:latin typeface="+mn-ea"/>
                  <a:ea typeface="+mn-ea"/>
                </a:rPr>
                <a:t>12</a:t>
              </a:r>
              <a:r>
                <a:rPr lang="zh-CN" altLang="en-US" sz="2000" b="0" dirty="0">
                  <a:latin typeface="+mn-ea"/>
                  <a:ea typeface="+mn-ea"/>
                </a:rPr>
                <a:t>期，主讲</a:t>
              </a:r>
              <a:r>
                <a:rPr lang="en-US" altLang="zh-CN" sz="2000" b="0" dirty="0">
                  <a:latin typeface="+mn-ea"/>
                  <a:ea typeface="+mn-ea"/>
                </a:rPr>
                <a:t>1</a:t>
              </a:r>
              <a:r>
                <a:rPr lang="zh-CN" altLang="en-US" sz="2000" b="0" dirty="0">
                  <a:latin typeface="+mn-ea"/>
                  <a:ea typeface="+mn-ea"/>
                </a:rPr>
                <a:t>期</a:t>
              </a:r>
              <a:endParaRPr lang="en-US" altLang="zh-CN" sz="2000" b="0" dirty="0">
                <a:latin typeface="+mn-ea"/>
                <a:ea typeface="+mn-ea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新生培训</a:t>
              </a:r>
              <a:endParaRPr lang="en-US" altLang="zh-CN" dirty="0">
                <a:latin typeface="+mn-ea"/>
                <a:ea typeface="+mn-ea"/>
              </a:endParaRPr>
            </a:p>
            <a:p>
              <a:pPr marL="342900" indent="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b="0" dirty="0">
                  <a:latin typeface="+mn-ea"/>
                  <a:ea typeface="+mn-ea"/>
                </a:rPr>
                <a:t>1</a:t>
              </a:r>
              <a:r>
                <a:rPr lang="zh-CN" altLang="en-US" sz="2000" b="0" dirty="0">
                  <a:latin typeface="+mn-ea"/>
                  <a:ea typeface="+mn-ea"/>
                </a:rPr>
                <a:t>次（实验室研发流入门）</a:t>
              </a:r>
              <a:endParaRPr lang="en-US" altLang="zh-CN" sz="2000" b="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4698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就业"/>
          <p:cNvSpPr txBox="1">
            <a:spLocks noGrp="1"/>
          </p:cNvSpPr>
          <p:nvPr>
            <p:ph type="title"/>
          </p:nvPr>
        </p:nvSpPr>
        <p:spPr>
          <a:xfrm>
            <a:off x="91482" y="110673"/>
            <a:ext cx="3879269" cy="630744"/>
          </a:xfrm>
          <a:prstGeom prst="rect">
            <a:avLst/>
          </a:prstGeom>
        </p:spPr>
        <p:txBody>
          <a:bodyPr>
            <a:noAutofit/>
          </a:bodyPr>
          <a:lstStyle>
            <a:lvl1pPr defTabSz="525779">
              <a:defRPr sz="5400">
                <a:latin typeface="MLingWaiMedium-SC"/>
                <a:ea typeface="MLingWaiMedium-SC"/>
                <a:cs typeface="MLingWaiMedium-SC"/>
                <a:sym typeface="MLingWaiMedium-SC"/>
              </a:defRPr>
            </a:lvl1pPr>
          </a:lstStyle>
          <a:p>
            <a:r>
              <a:rPr lang="en-US" altLang="zh-CN" sz="4000" dirty="0"/>
              <a:t>2019</a:t>
            </a:r>
            <a:r>
              <a:rPr lang="zh-CN" altLang="en-US" sz="4000" dirty="0"/>
              <a:t>上半年规划</a:t>
            </a:r>
            <a:endParaRPr sz="40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86429" y="1441207"/>
            <a:ext cx="4839786" cy="3528899"/>
            <a:chOff x="386429" y="1441207"/>
            <a:chExt cx="4839786" cy="3528899"/>
          </a:xfrm>
        </p:grpSpPr>
        <p:sp>
          <p:nvSpPr>
            <p:cNvPr id="2" name="矩形 1"/>
            <p:cNvSpPr/>
            <p:nvPr/>
          </p:nvSpPr>
          <p:spPr>
            <a:xfrm>
              <a:off x="386429" y="2194346"/>
              <a:ext cx="4839786" cy="27757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0" dirty="0">
                  <a:latin typeface="+mn-ea"/>
                  <a:ea typeface="+mn-ea"/>
                </a:rPr>
                <a:t>放假前完成代码编写、修改</a:t>
              </a:r>
              <a:endParaRPr lang="en-US" altLang="zh-CN" b="0" dirty="0">
                <a:latin typeface="+mn-ea"/>
                <a:ea typeface="+mn-ea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0" dirty="0">
                  <a:latin typeface="+mn-ea"/>
                  <a:ea typeface="+mn-ea"/>
                </a:rPr>
                <a:t>收假前完成模型训练与效果验证</a:t>
              </a:r>
              <a:endParaRPr lang="en-US" altLang="zh-CN" b="0" dirty="0">
                <a:latin typeface="+mn-ea"/>
                <a:ea typeface="+mn-ea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0" dirty="0">
                  <a:latin typeface="+mn-ea"/>
                  <a:ea typeface="+mn-ea"/>
                </a:rPr>
                <a:t>3</a:t>
              </a:r>
              <a:r>
                <a:rPr lang="zh-CN" altLang="en-US" b="0" dirty="0">
                  <a:latin typeface="+mn-ea"/>
                  <a:ea typeface="+mn-ea"/>
                </a:rPr>
                <a:t>、</a:t>
              </a:r>
              <a:r>
                <a:rPr lang="en-US" altLang="zh-CN" b="0" dirty="0">
                  <a:latin typeface="+mn-ea"/>
                  <a:ea typeface="+mn-ea"/>
                </a:rPr>
                <a:t>4</a:t>
              </a:r>
              <a:r>
                <a:rPr lang="zh-CN" altLang="en-US" b="0" dirty="0">
                  <a:latin typeface="+mn-ea"/>
                  <a:ea typeface="+mn-ea"/>
                </a:rPr>
                <a:t>月撰写论文，</a:t>
              </a:r>
              <a:r>
                <a:rPr lang="en-US" altLang="zh-CN" b="0" dirty="0">
                  <a:latin typeface="+mn-ea"/>
                  <a:ea typeface="+mn-ea"/>
                </a:rPr>
                <a:t>5</a:t>
              </a:r>
              <a:r>
                <a:rPr lang="zh-CN" altLang="en-US" b="0" dirty="0">
                  <a:latin typeface="+mn-ea"/>
                  <a:ea typeface="+mn-ea"/>
                </a:rPr>
                <a:t>月完成答辩</a:t>
              </a:r>
              <a:endParaRPr lang="en-US" altLang="zh-CN" b="0" dirty="0">
                <a:latin typeface="+mn-ea"/>
                <a:ea typeface="+mn-ea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b="0" dirty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15" name="圆角矩形 75">
              <a:extLst>
                <a:ext uri="{FF2B5EF4-FFF2-40B4-BE49-F238E27FC236}">
                  <a16:creationId xmlns:a16="http://schemas.microsoft.com/office/drawing/2014/main" id="{F4939209-9924-486F-9EFE-AA2D539C62A1}"/>
                </a:ext>
              </a:extLst>
            </p:cNvPr>
            <p:cNvSpPr/>
            <p:nvPr/>
          </p:nvSpPr>
          <p:spPr>
            <a:xfrm rot="10800000" flipV="1">
              <a:off x="693627" y="1441207"/>
              <a:ext cx="816257" cy="491115"/>
            </a:xfrm>
            <a:prstGeom prst="roundRect">
              <a:avLst>
                <a:gd name="adj" fmla="val 503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zh-CN" altLang="en-US" dirty="0">
                  <a:latin typeface="+mn-ea"/>
                </a:rPr>
                <a:t>毕设</a:t>
              </a:r>
              <a:endParaRPr lang="zh-CN" altLang="en-US" sz="2400" b="1" dirty="0">
                <a:latin typeface="+mn-ea"/>
              </a:endParaRPr>
            </a:p>
          </p:txBody>
        </p:sp>
      </p:grpSp>
      <p:sp>
        <p:nvSpPr>
          <p:cNvPr id="18" name="28266 代码行">
            <a:extLst>
              <a:ext uri="{FF2B5EF4-FFF2-40B4-BE49-F238E27FC236}">
                <a16:creationId xmlns:a16="http://schemas.microsoft.com/office/drawing/2014/main" id="{5D2683F2-B1B7-4878-A8FE-E1F16FB58A46}"/>
              </a:ext>
            </a:extLst>
          </p:cNvPr>
          <p:cNvSpPr txBox="1"/>
          <p:nvPr/>
        </p:nvSpPr>
        <p:spPr>
          <a:xfrm>
            <a:off x="564176" y="2593814"/>
            <a:ext cx="2242146" cy="570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86429" y="5232129"/>
            <a:ext cx="5917004" cy="3061463"/>
            <a:chOff x="386429" y="1441207"/>
            <a:chExt cx="5917004" cy="3061463"/>
          </a:xfrm>
        </p:grpSpPr>
        <p:sp>
          <p:nvSpPr>
            <p:cNvPr id="22" name="矩形 21"/>
            <p:cNvSpPr/>
            <p:nvPr/>
          </p:nvSpPr>
          <p:spPr>
            <a:xfrm>
              <a:off x="386429" y="2194346"/>
              <a:ext cx="5917004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0" dirty="0">
                  <a:latin typeface="+mn-ea"/>
                  <a:ea typeface="+mn-ea"/>
                </a:rPr>
                <a:t>舆情项目</a:t>
              </a:r>
              <a:r>
                <a:rPr lang="en-US" altLang="zh-CN" b="0" dirty="0">
                  <a:latin typeface="+mn-ea"/>
                  <a:ea typeface="+mn-ea"/>
                </a:rPr>
                <a:t>4</a:t>
              </a:r>
              <a:r>
                <a:rPr lang="zh-CN" altLang="en-US" b="0" dirty="0">
                  <a:latin typeface="+mn-ea"/>
                  <a:ea typeface="+mn-ea"/>
                </a:rPr>
                <a:t>月前完成交接（张鼎、罗娟）</a:t>
              </a:r>
              <a:endParaRPr lang="en-US" altLang="zh-CN" b="0" dirty="0">
                <a:latin typeface="+mn-ea"/>
                <a:ea typeface="+mn-ea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0" dirty="0">
                  <a:latin typeface="+mn-ea"/>
                  <a:ea typeface="+mn-ea"/>
                </a:rPr>
                <a:t>放假前对视频点播需求进行完成确认</a:t>
              </a:r>
              <a:endParaRPr lang="en-US" altLang="zh-CN" b="0" dirty="0">
                <a:latin typeface="+mn-ea"/>
                <a:ea typeface="+mn-ea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b="0" dirty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23" name="圆角矩形 75">
              <a:extLst>
                <a:ext uri="{FF2B5EF4-FFF2-40B4-BE49-F238E27FC236}">
                  <a16:creationId xmlns:a16="http://schemas.microsoft.com/office/drawing/2014/main" id="{F4939209-9924-486F-9EFE-AA2D539C62A1}"/>
                </a:ext>
              </a:extLst>
            </p:cNvPr>
            <p:cNvSpPr/>
            <p:nvPr/>
          </p:nvSpPr>
          <p:spPr>
            <a:xfrm rot="10800000" flipV="1">
              <a:off x="693627" y="1441207"/>
              <a:ext cx="816257" cy="491115"/>
            </a:xfrm>
            <a:prstGeom prst="roundRect">
              <a:avLst>
                <a:gd name="adj" fmla="val 503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zh-CN" altLang="en-US" dirty="0">
                  <a:latin typeface="+mn-ea"/>
                </a:rPr>
                <a:t>项目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03433" y="1441207"/>
            <a:ext cx="5147563" cy="3615461"/>
            <a:chOff x="386429" y="1441207"/>
            <a:chExt cx="5147563" cy="3615461"/>
          </a:xfrm>
        </p:grpSpPr>
        <p:sp>
          <p:nvSpPr>
            <p:cNvPr id="25" name="矩形 24"/>
            <p:cNvSpPr/>
            <p:nvPr/>
          </p:nvSpPr>
          <p:spPr>
            <a:xfrm>
              <a:off x="386429" y="2194346"/>
              <a:ext cx="5147563" cy="28623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0" dirty="0">
                  <a:latin typeface="+mn-ea"/>
                  <a:ea typeface="+mn-ea"/>
                </a:rPr>
                <a:t>补足论文所需的</a:t>
              </a:r>
              <a:r>
                <a:rPr lang="en-US" altLang="zh-CN" b="0" dirty="0">
                  <a:latin typeface="+mn-ea"/>
                  <a:ea typeface="+mn-ea"/>
                </a:rPr>
                <a:t>NLP</a:t>
              </a:r>
              <a:r>
                <a:rPr lang="zh-CN" altLang="en-US" b="0" dirty="0">
                  <a:latin typeface="+mn-ea"/>
                  <a:ea typeface="+mn-ea"/>
                </a:rPr>
                <a:t>方向知识</a:t>
              </a:r>
              <a:endParaRPr lang="en-US" altLang="zh-CN" b="0" dirty="0">
                <a:latin typeface="+mn-ea"/>
                <a:ea typeface="+mn-ea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0" dirty="0">
                  <a:latin typeface="+mn-ea"/>
                  <a:ea typeface="+mn-ea"/>
                </a:rPr>
                <a:t>分布式系统方向</a:t>
              </a:r>
              <a:endParaRPr lang="en-US" altLang="zh-CN" b="0" dirty="0">
                <a:latin typeface="+mn-ea"/>
                <a:ea typeface="+mn-ea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0" dirty="0">
                  <a:latin typeface="+mn-ea"/>
                  <a:ea typeface="+mn-ea"/>
                </a:rPr>
                <a:t>数据库调优、大规模数据检索方向</a:t>
              </a:r>
              <a:endParaRPr lang="en-US" altLang="zh-CN" b="0" dirty="0">
                <a:latin typeface="+mn-ea"/>
                <a:ea typeface="+mn-ea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b="0" dirty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26" name="圆角矩形 75">
              <a:extLst>
                <a:ext uri="{FF2B5EF4-FFF2-40B4-BE49-F238E27FC236}">
                  <a16:creationId xmlns:a16="http://schemas.microsoft.com/office/drawing/2014/main" id="{F4939209-9924-486F-9EFE-AA2D539C62A1}"/>
                </a:ext>
              </a:extLst>
            </p:cNvPr>
            <p:cNvSpPr/>
            <p:nvPr/>
          </p:nvSpPr>
          <p:spPr>
            <a:xfrm rot="10800000" flipV="1">
              <a:off x="693627" y="1441207"/>
              <a:ext cx="816257" cy="491115"/>
            </a:xfrm>
            <a:prstGeom prst="roundRect">
              <a:avLst>
                <a:gd name="adj" fmla="val 5039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zh-CN" altLang="en-US" dirty="0">
                  <a:latin typeface="+mn-ea"/>
                </a:rPr>
                <a:t>学习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303433" y="5115206"/>
            <a:ext cx="5147563" cy="3430795"/>
            <a:chOff x="386429" y="1441207"/>
            <a:chExt cx="5147563" cy="3430795"/>
          </a:xfrm>
        </p:grpSpPr>
        <p:sp>
          <p:nvSpPr>
            <p:cNvPr id="28" name="矩形 27"/>
            <p:cNvSpPr/>
            <p:nvPr/>
          </p:nvSpPr>
          <p:spPr>
            <a:xfrm>
              <a:off x="386429" y="2194346"/>
              <a:ext cx="5147563" cy="2677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0" dirty="0">
                  <a:latin typeface="+mn-ea"/>
                  <a:ea typeface="+mn-ea"/>
                </a:rPr>
                <a:t>实验室网站与工具平台建设</a:t>
              </a:r>
              <a:endParaRPr lang="en-US" altLang="zh-CN" b="0" dirty="0">
                <a:latin typeface="+mn-ea"/>
                <a:ea typeface="+mn-ea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0" dirty="0">
                  <a:latin typeface="+mn-ea"/>
                  <a:ea typeface="+mn-ea"/>
                </a:rPr>
                <a:t>为实验室同学提供力所能及的帮助</a:t>
              </a:r>
              <a:endParaRPr lang="en-US" altLang="zh-CN" b="0" dirty="0">
                <a:latin typeface="+mn-ea"/>
                <a:ea typeface="+mn-ea"/>
              </a:endParaRPr>
            </a:p>
            <a:p>
              <a:pPr marL="342900" indent="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0" dirty="0">
                  <a:latin typeface="+mn-ea"/>
                  <a:ea typeface="+mn-ea"/>
                </a:rPr>
                <a:t>技术入门</a:t>
              </a:r>
              <a:endParaRPr lang="en-US" altLang="zh-CN" sz="2000" b="0" dirty="0">
                <a:latin typeface="+mn-ea"/>
                <a:ea typeface="+mn-ea"/>
              </a:endParaRPr>
            </a:p>
            <a:p>
              <a:pPr marL="342900" indent="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0" dirty="0">
                  <a:latin typeface="+mn-ea"/>
                  <a:ea typeface="+mn-ea"/>
                </a:rPr>
                <a:t>求职经验</a:t>
              </a:r>
              <a:endParaRPr lang="en-US" altLang="zh-CN" sz="2000" b="0" dirty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29" name="圆角矩形 75">
              <a:extLst>
                <a:ext uri="{FF2B5EF4-FFF2-40B4-BE49-F238E27FC236}">
                  <a16:creationId xmlns:a16="http://schemas.microsoft.com/office/drawing/2014/main" id="{F4939209-9924-486F-9EFE-AA2D539C62A1}"/>
                </a:ext>
              </a:extLst>
            </p:cNvPr>
            <p:cNvSpPr/>
            <p:nvPr/>
          </p:nvSpPr>
          <p:spPr>
            <a:xfrm rot="10800000" flipV="1">
              <a:off x="693627" y="1441207"/>
              <a:ext cx="816257" cy="491115"/>
            </a:xfrm>
            <a:prstGeom prst="roundRect">
              <a:avLst>
                <a:gd name="adj" fmla="val 5039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zh-CN" altLang="en-US" dirty="0">
                  <a:latin typeface="+mn-ea"/>
                </a:rPr>
                <a:t>团队</a:t>
              </a:r>
              <a:endParaRPr lang="zh-CN" altLang="en-US" sz="24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5075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就业"/>
          <p:cNvSpPr txBox="1">
            <a:spLocks noGrp="1"/>
          </p:cNvSpPr>
          <p:nvPr>
            <p:ph type="title"/>
          </p:nvPr>
        </p:nvSpPr>
        <p:spPr>
          <a:xfrm>
            <a:off x="91482" y="110673"/>
            <a:ext cx="3931878" cy="630744"/>
          </a:xfrm>
          <a:prstGeom prst="rect">
            <a:avLst/>
          </a:prstGeom>
        </p:spPr>
        <p:txBody>
          <a:bodyPr>
            <a:noAutofit/>
          </a:bodyPr>
          <a:lstStyle>
            <a:lvl1pPr defTabSz="525779">
              <a:defRPr sz="5400">
                <a:latin typeface="MLingWaiMedium-SC"/>
                <a:ea typeface="MLingWaiMedium-SC"/>
                <a:cs typeface="MLingWaiMedium-SC"/>
                <a:sym typeface="MLingWaiMedium-SC"/>
              </a:defRPr>
            </a:lvl1pPr>
          </a:lstStyle>
          <a:p>
            <a:r>
              <a:rPr lang="en-US" altLang="zh-CN" sz="4000" dirty="0"/>
              <a:t>2018</a:t>
            </a:r>
            <a:r>
              <a:rPr lang="zh-CN" altLang="en-US" sz="4000" dirty="0"/>
              <a:t>的一些思考</a:t>
            </a:r>
            <a:endParaRPr sz="4000" dirty="0"/>
          </a:p>
        </p:txBody>
      </p:sp>
      <p:sp>
        <p:nvSpPr>
          <p:cNvPr id="6" name="矩形 5"/>
          <p:cNvSpPr/>
          <p:nvPr/>
        </p:nvSpPr>
        <p:spPr>
          <a:xfrm>
            <a:off x="3840485" y="4191387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0" kern="1200" dirty="0">
                <a:latin typeface="Lucida Grande" charset="0"/>
                <a:ea typeface="宋体" charset="0"/>
                <a:cs typeface="Lucida Grande" charset="0"/>
                <a:sym typeface="Lucida Grande" charset="0"/>
              </a:rPr>
              <a:t>发现问题的嗅觉和直面问题的勇气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11291" y="5005441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0" kern="1200" dirty="0">
                <a:latin typeface="Lucida Grande" charset="0"/>
                <a:ea typeface="宋体" charset="0"/>
              </a:rPr>
              <a:t>代码和人一同进步</a:t>
            </a:r>
          </a:p>
        </p:txBody>
      </p:sp>
    </p:spTree>
    <p:extLst>
      <p:ext uri="{BB962C8B-B14F-4D97-AF65-F5344CB8AC3E}">
        <p14:creationId xmlns:p14="http://schemas.microsoft.com/office/powerpoint/2010/main" val="7490782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46692" y="2882482"/>
            <a:ext cx="8911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特别感谢彭老师、田老师以及实验室同学们在</a:t>
            </a:r>
            <a:r>
              <a:rPr lang="en-US" altLang="zh-CN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给我的帮助！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63428" y="3448706"/>
            <a:ext cx="3972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愿大家在新的一年精彩万分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自定义 1">
      <a:majorFont>
        <a:latin typeface="Helvetica Neue Medium"/>
        <a:ea typeface="宋体"/>
        <a:cs typeface="Helvetica Neue Medium"/>
      </a:majorFont>
      <a:minorFont>
        <a:latin typeface="Helvetica Neue Medium"/>
        <a:ea typeface="宋体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</TotalTime>
  <Words>317</Words>
  <Application>Microsoft Office PowerPoint</Application>
  <PresentationFormat>自定义</PresentationFormat>
  <Paragraphs>56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Helvetica Light</vt:lpstr>
      <vt:lpstr>Helvetica Neue</vt:lpstr>
      <vt:lpstr>Helvetica Neue Light</vt:lpstr>
      <vt:lpstr>Helvetica Neue Medium</vt:lpstr>
      <vt:lpstr>Helvetica Neue Thin</vt:lpstr>
      <vt:lpstr>Jackey_HandWrite</vt:lpstr>
      <vt:lpstr>Lucida Grande</vt:lpstr>
      <vt:lpstr>MLingWaiMedium-SC</vt:lpstr>
      <vt:lpstr>宋体</vt:lpstr>
      <vt:lpstr>微软雅黑</vt:lpstr>
      <vt:lpstr>Arial</vt:lpstr>
      <vt:lpstr>White</vt:lpstr>
      <vt:lpstr>2018  年终总结</vt:lpstr>
      <vt:lpstr>我的2018</vt:lpstr>
      <vt:lpstr>2018的我</vt:lpstr>
      <vt:lpstr>2019上半年规划</vt:lpstr>
      <vt:lpstr>2018的一些思考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年终报告</dc:title>
  <dc:creator>Flint Zhao</dc:creator>
  <cp:lastModifiedBy>Flint Zhao</cp:lastModifiedBy>
  <cp:revision>68</cp:revision>
  <dcterms:modified xsi:type="dcterms:W3CDTF">2019-01-11T03:24:27Z</dcterms:modified>
</cp:coreProperties>
</file>