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86" r:id="rId3"/>
    <p:sldId id="357" r:id="rId4"/>
    <p:sldId id="361" r:id="rId5"/>
    <p:sldId id="363" r:id="rId6"/>
    <p:sldId id="364" r:id="rId7"/>
    <p:sldId id="366" r:id="rId8"/>
    <p:sldId id="367" r:id="rId9"/>
    <p:sldId id="368" r:id="rId10"/>
    <p:sldId id="401" r:id="rId11"/>
    <p:sldId id="402" r:id="rId12"/>
    <p:sldId id="403" r:id="rId13"/>
    <p:sldId id="404"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6357" autoAdjust="0"/>
  </p:normalViewPr>
  <p:slideViewPr>
    <p:cSldViewPr snapToGrid="0">
      <p:cViewPr>
        <p:scale>
          <a:sx n="100" d="100"/>
          <a:sy n="100" d="100"/>
        </p:scale>
        <p:origin x="1704"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371D4-A56A-44E3-A310-3A2B06B5947E}" type="datetimeFigureOut">
              <a:rPr lang="zh-CN" altLang="en-US" smtClean="0"/>
              <a:t>2021/5/25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E1A80-769B-4296-889B-E423E5294128}" type="slidenum">
              <a:rPr lang="zh-CN" altLang="en-US" smtClean="0"/>
              <a:t>‹#›</a:t>
            </a:fld>
            <a:endParaRPr lang="zh-CN" altLang="en-US"/>
          </a:p>
        </p:txBody>
      </p:sp>
    </p:spTree>
    <p:extLst>
      <p:ext uri="{BB962C8B-B14F-4D97-AF65-F5344CB8AC3E}">
        <p14:creationId xmlns:p14="http://schemas.microsoft.com/office/powerpoint/2010/main" val="257173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26667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62004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759909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232043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89726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275762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1891691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16</a:t>
            </a:fld>
            <a:endParaRPr lang="zh-CN" altLang="en-US"/>
          </a:p>
        </p:txBody>
      </p:sp>
    </p:spTree>
    <p:extLst>
      <p:ext uri="{BB962C8B-B14F-4D97-AF65-F5344CB8AC3E}">
        <p14:creationId xmlns:p14="http://schemas.microsoft.com/office/powerpoint/2010/main" val="2058254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17</a:t>
            </a:fld>
            <a:endParaRPr lang="zh-CN" altLang="en-US"/>
          </a:p>
        </p:txBody>
      </p:sp>
    </p:spTree>
    <p:extLst>
      <p:ext uri="{BB962C8B-B14F-4D97-AF65-F5344CB8AC3E}">
        <p14:creationId xmlns:p14="http://schemas.microsoft.com/office/powerpoint/2010/main" val="167355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178115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19</a:t>
            </a:fld>
            <a:endParaRPr lang="zh-CN" altLang="en-US"/>
          </a:p>
        </p:txBody>
      </p:sp>
    </p:spTree>
    <p:extLst>
      <p:ext uri="{BB962C8B-B14F-4D97-AF65-F5344CB8AC3E}">
        <p14:creationId xmlns:p14="http://schemas.microsoft.com/office/powerpoint/2010/main" val="353057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303529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20</a:t>
            </a:fld>
            <a:endParaRPr lang="zh-CN" altLang="en-US"/>
          </a:p>
        </p:txBody>
      </p:sp>
    </p:spTree>
    <p:extLst>
      <p:ext uri="{BB962C8B-B14F-4D97-AF65-F5344CB8AC3E}">
        <p14:creationId xmlns:p14="http://schemas.microsoft.com/office/powerpoint/2010/main" val="2445181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21</a:t>
            </a:fld>
            <a:endParaRPr lang="zh-CN" altLang="en-US"/>
          </a:p>
        </p:txBody>
      </p:sp>
    </p:spTree>
    <p:extLst>
      <p:ext uri="{BB962C8B-B14F-4D97-AF65-F5344CB8AC3E}">
        <p14:creationId xmlns:p14="http://schemas.microsoft.com/office/powerpoint/2010/main" val="1683994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22</a:t>
            </a:fld>
            <a:endParaRPr lang="zh-CN" altLang="en-US"/>
          </a:p>
        </p:txBody>
      </p:sp>
    </p:spTree>
    <p:extLst>
      <p:ext uri="{BB962C8B-B14F-4D97-AF65-F5344CB8AC3E}">
        <p14:creationId xmlns:p14="http://schemas.microsoft.com/office/powerpoint/2010/main" val="399587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23</a:t>
            </a:fld>
            <a:endParaRPr lang="zh-CN" altLang="en-US"/>
          </a:p>
        </p:txBody>
      </p:sp>
    </p:spTree>
    <p:extLst>
      <p:ext uri="{BB962C8B-B14F-4D97-AF65-F5344CB8AC3E}">
        <p14:creationId xmlns:p14="http://schemas.microsoft.com/office/powerpoint/2010/main" val="2929540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24</a:t>
            </a:fld>
            <a:endParaRPr lang="zh-CN" altLang="en-US"/>
          </a:p>
        </p:txBody>
      </p:sp>
    </p:spTree>
    <p:extLst>
      <p:ext uri="{BB962C8B-B14F-4D97-AF65-F5344CB8AC3E}">
        <p14:creationId xmlns:p14="http://schemas.microsoft.com/office/powerpoint/2010/main" val="3418956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25</a:t>
            </a:fld>
            <a:endParaRPr lang="zh-CN" altLang="en-US"/>
          </a:p>
        </p:txBody>
      </p:sp>
    </p:spTree>
    <p:extLst>
      <p:ext uri="{BB962C8B-B14F-4D97-AF65-F5344CB8AC3E}">
        <p14:creationId xmlns:p14="http://schemas.microsoft.com/office/powerpoint/2010/main" val="56851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165770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224646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398434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6</a:t>
            </a:fld>
            <a:endParaRPr lang="zh-CN" altLang="en-US"/>
          </a:p>
        </p:txBody>
      </p:sp>
    </p:spTree>
    <p:extLst>
      <p:ext uri="{BB962C8B-B14F-4D97-AF65-F5344CB8AC3E}">
        <p14:creationId xmlns:p14="http://schemas.microsoft.com/office/powerpoint/2010/main" val="94127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5345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340013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73979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6DAB7-C63D-4FDA-BE54-96B60634FD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B8E874-24CC-4DCD-95BA-456506B10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7E7969-AD1B-4C16-A7E9-A096E40CC887}"/>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1DBCED87-0994-4A92-978D-4510895DDA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FD1C35-D3BC-4EC1-9AF0-0614659C3361}"/>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59512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B95DE-5F30-45F8-B4D7-7E04525CC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1D8463-9F7B-4D63-ADD1-4B23A49217B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5498B7-66DE-498F-BF45-F3886FE964D0}"/>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FE945359-0DB7-4685-BE2F-A73FC82033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5E127-22C6-4F72-98DD-BBC130C1E55E}"/>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207623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EDAF51-C0B7-404A-827E-8E2BAAA1BE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07A7676-AB4A-4344-AAA9-2AFC1228F41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12F4A2-6923-49BA-8822-94D335FA1DFC}"/>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210FDF48-4F7B-495D-A586-6C8A8F2240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CE2261-C35B-47A5-AE38-CD0DCBB3F2F0}"/>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210524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C8ACC-8087-456C-9543-A51E23DEEE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0D3693-BB66-4892-965A-2053142D58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1921A8-1234-4295-BF01-E12130A83810}"/>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39DA9DB1-15CC-44D4-B59D-8357A7063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B27D86-66C7-461C-BB9B-BC81E84E3C91}"/>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357901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5E5F3-E264-43F5-B06E-4AE3AF2DEF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6C1C07-C13A-43ED-B24E-DDBFEAD1D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69B7134-8312-45A7-9396-B4476CD50E40}"/>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A05C09D6-DE9C-47A9-AE77-5F4317B35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33979-47D3-4F0B-9AB4-6760E9E64F09}"/>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289660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9A26-25F4-44C8-A700-56ABF3F705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C8BDB1-424A-48F5-BDF6-38A3099972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33FC05-6046-4741-8097-1C196EB7A9A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9AC82C-390A-4445-8328-FAACF2555735}"/>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D68FC9AF-756D-4A8A-8A2B-1A283C8D7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0E2877-6D8D-4AFA-A8A7-9F4CF85C7DC9}"/>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111700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2F0BE-41F7-418E-9A59-9B4D87E8D7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DBA3E5-B331-4174-BE91-CADC2A4DE2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F95F72B-E577-4EF4-B78F-2997571D79D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69D137E-E38C-4A07-B997-AB596EF98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CF966C2-9EEC-4503-A535-DD551EE7B84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572FC2F-EDDF-4220-8202-2F4A5AE821E0}"/>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8" name="页脚占位符 7">
            <a:extLst>
              <a:ext uri="{FF2B5EF4-FFF2-40B4-BE49-F238E27FC236}">
                <a16:creationId xmlns:a16="http://schemas.microsoft.com/office/drawing/2014/main" id="{0AB810E1-30B0-4060-902E-26F95241D4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041A74-2A7C-464C-A8BA-2658E6469ACB}"/>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65886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C09B2-F815-4425-86E3-FB1175B56D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A2F3A5-F2C4-45F7-B484-32FE1EB30AA6}"/>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4" name="页脚占位符 3">
            <a:extLst>
              <a:ext uri="{FF2B5EF4-FFF2-40B4-BE49-F238E27FC236}">
                <a16:creationId xmlns:a16="http://schemas.microsoft.com/office/drawing/2014/main" id="{4F2A8F3A-D414-43FD-8097-1A3917AB1E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526301-0CC5-4D21-97D2-4448C70DE782}"/>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337886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541BE8-F16C-44D1-A78B-40B9599299D2}"/>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3" name="页脚占位符 2">
            <a:extLst>
              <a:ext uri="{FF2B5EF4-FFF2-40B4-BE49-F238E27FC236}">
                <a16:creationId xmlns:a16="http://schemas.microsoft.com/office/drawing/2014/main" id="{D67660A3-B74F-401B-8F6B-0418A210B0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64F1E1-6B7C-4CB9-AE4A-B42EDE159D37}"/>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272267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C94E4-D90E-41F1-A5A7-C693C3C766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E6FB3B-ACC2-42F8-8F81-7AF2E2873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BF112D5-27A3-4AA1-BF42-1E01B2C6E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851802A-375D-44D5-9682-76484633F751}"/>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9AEA2875-A884-4301-8C17-DFCE8D767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6E1838-FDC2-4CE1-A099-C82270389425}"/>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33786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14979-17A4-4340-AB1C-190B72E870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CFD7F1-8EB2-4B04-B552-F1AAC3679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F26530-52D3-445C-9A42-E26E935A5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2380D60-1CDA-46AC-8BC3-E552CF483652}"/>
              </a:ext>
            </a:extLst>
          </p:cNvPr>
          <p:cNvSpPr>
            <a:spLocks noGrp="1"/>
          </p:cNvSpPr>
          <p:nvPr>
            <p:ph type="dt" sz="half" idx="10"/>
          </p:nvPr>
        </p:nvSpPr>
        <p:spPr/>
        <p:txBody>
          <a:bodyPr/>
          <a:lstStyle/>
          <a:p>
            <a:fld id="{DD6C466A-4989-4DA2-8C8F-E2F336E1EF1E}"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9C765D07-EF59-461C-8DEA-8B55739637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49304-CC1D-4E79-B545-DE00E8D9B72A}"/>
              </a:ext>
            </a:extLst>
          </p:cNvPr>
          <p:cNvSpPr>
            <a:spLocks noGrp="1"/>
          </p:cNvSpPr>
          <p:nvPr>
            <p:ph type="sldNum" sz="quarter" idx="12"/>
          </p:nvPr>
        </p:nvSpPr>
        <p:spPr/>
        <p:txBody>
          <a:body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10092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B04A22-2136-40C1-88AA-30DA1808B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726B58-1D4C-46A0-9413-C4E1799B7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14BE67-318D-4225-8D9C-52F467811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C466A-4989-4DA2-8C8F-E2F336E1EF1E}"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D8224E3A-6897-44D3-90F7-A6F528713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3651C6-358E-4E5E-98AB-5B6A0146E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9D3C-A68C-4520-B1FF-35644DE15B5F}" type="slidenum">
              <a:rPr lang="zh-CN" altLang="en-US" smtClean="0"/>
              <a:t>‹#›</a:t>
            </a:fld>
            <a:endParaRPr lang="zh-CN" altLang="en-US"/>
          </a:p>
        </p:txBody>
      </p:sp>
    </p:spTree>
    <p:extLst>
      <p:ext uri="{BB962C8B-B14F-4D97-AF65-F5344CB8AC3E}">
        <p14:creationId xmlns:p14="http://schemas.microsoft.com/office/powerpoint/2010/main" val="1368028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a:cxnSpLocks/>
          </p:cNvCxnSpPr>
          <p:nvPr/>
        </p:nvCxnSpPr>
        <p:spPr>
          <a:xfrm>
            <a:off x="1121189" y="2236680"/>
            <a:ext cx="10014897"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1121189" y="3646978"/>
            <a:ext cx="10072047"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5645" y="2557109"/>
            <a:ext cx="10503134" cy="769441"/>
          </a:xfrm>
          <a:prstGeom prst="rect">
            <a:avLst/>
          </a:prstGeom>
        </p:spPr>
        <p:txBody>
          <a:bodyPr wrap="square">
            <a:spAutoFit/>
          </a:bodyPr>
          <a:lstStyle/>
          <a:p>
            <a:pPr algn="ctr"/>
            <a:r>
              <a:rPr kumimoji="1" lang="en-US" altLang="zh-CN" sz="4400" b="1" dirty="0">
                <a:solidFill>
                  <a:srgbClr val="157E9F"/>
                </a:solidFill>
                <a:latin typeface="方正清刻本悦宋简体" panose="02000000000000000000" pitchFamily="2" charset="-122"/>
                <a:ea typeface="方正清刻本悦宋简体" panose="02000000000000000000" pitchFamily="2" charset="-122"/>
              </a:rPr>
              <a:t>Self-Supervised Learning on Graph</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6823646" y="4832313"/>
            <a:ext cx="2371162"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日期：</a:t>
            </a:r>
            <a:r>
              <a:rPr kumimoji="1" lang="en-US" altLang="zh-CN" sz="2000" b="1" dirty="0">
                <a:solidFill>
                  <a:srgbClr val="157E9F"/>
                </a:solidFill>
                <a:latin typeface="方正清刻本悦宋简体" panose="02000000000000000000" pitchFamily="2" charset="-122"/>
                <a:ea typeface="方正清刻本悦宋简体" panose="02000000000000000000" pitchFamily="2" charset="-122"/>
              </a:rPr>
              <a:t>2021.05.26</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2895042" y="4832313"/>
            <a:ext cx="1767279"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汇报人：刘奔</a:t>
            </a:r>
          </a:p>
        </p:txBody>
      </p:sp>
    </p:spTree>
    <p:extLst>
      <p:ext uri="{BB962C8B-B14F-4D97-AF65-F5344CB8AC3E}">
        <p14:creationId xmlns:p14="http://schemas.microsoft.com/office/powerpoint/2010/main" val="257411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8"/>
            <a:ext cx="11012353" cy="777455"/>
            <a:chOff x="4361263" y="1340462"/>
            <a:chExt cx="14525979" cy="362351"/>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4253743" cy="362351"/>
            </a:xfrm>
            <a:prstGeom prst="rect">
              <a:avLst/>
            </a:prstGeom>
            <a:noFill/>
          </p:spPr>
          <p:txBody>
            <a:bodyPr wrap="none" lIns="91438" tIns="45719" rIns="91438" bIns="45719" rtlCol="0">
              <a:spAutoFit/>
            </a:bodyPr>
            <a:lstStyle/>
            <a:p>
              <a:pPr>
                <a:lnSpc>
                  <a:spcPct val="130000"/>
                </a:lnSpc>
              </a:pPr>
              <a:r>
                <a:rPr lang="en-US" altLang="zh-CN" dirty="0" err="1">
                  <a:solidFill>
                    <a:schemeClr val="tx2"/>
                  </a:solidFill>
                  <a:latin typeface="微软雅黑" pitchFamily="34" charset="-122"/>
                  <a:ea typeface="微软雅黑" pitchFamily="34" charset="-122"/>
                </a:rPr>
                <a:t>InfoGraph</a:t>
              </a:r>
              <a:r>
                <a:rPr lang="en-US" altLang="zh-CN" dirty="0">
                  <a:solidFill>
                    <a:schemeClr val="tx2"/>
                  </a:solidFill>
                  <a:latin typeface="微软雅黑" pitchFamily="34" charset="-122"/>
                  <a:ea typeface="微软雅黑" pitchFamily="34" charset="-122"/>
                </a:rPr>
                <a:t>: Unsupervised and Semi-Supervised Graph-Level Representation Learning Via Mutual</a:t>
              </a:r>
            </a:p>
            <a:p>
              <a:pPr>
                <a:lnSpc>
                  <a:spcPct val="130000"/>
                </a:lnSpc>
              </a:pPr>
              <a:r>
                <a:rPr lang="en-US" altLang="zh-CN" dirty="0">
                  <a:solidFill>
                    <a:schemeClr val="tx2"/>
                  </a:solidFill>
                  <a:latin typeface="微软雅黑" pitchFamily="34" charset="-122"/>
                  <a:ea typeface="微软雅黑" pitchFamily="34" charset="-122"/>
                </a:rPr>
                <a:t> Information Maximization</a:t>
              </a:r>
              <a:r>
                <a:rPr lang="en-US" altLang="zh-CN" dirty="0">
                  <a:solidFill>
                    <a:srgbClr val="00B0F0"/>
                  </a:solidFill>
                  <a:latin typeface="微软雅黑" pitchFamily="34" charset="-122"/>
                  <a:ea typeface="微软雅黑" pitchFamily="34" charset="-122"/>
                </a:rPr>
                <a:t>(ICML 2020)</a:t>
              </a:r>
            </a:p>
          </p:txBody>
        </p:sp>
      </p:grpSp>
      <p:sp>
        <p:nvSpPr>
          <p:cNvPr id="16" name="文本框 15">
            <a:extLst>
              <a:ext uri="{FF2B5EF4-FFF2-40B4-BE49-F238E27FC236}">
                <a16:creationId xmlns:a16="http://schemas.microsoft.com/office/drawing/2014/main" id="{B856D57E-D0E5-484B-A5F4-0952A1385B42}"/>
              </a:ext>
            </a:extLst>
          </p:cNvPr>
          <p:cNvSpPr txBox="1"/>
          <p:nvPr/>
        </p:nvSpPr>
        <p:spPr>
          <a:xfrm>
            <a:off x="827710" y="2012901"/>
            <a:ext cx="11275253" cy="121135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关注的问题：无监督的图表示学习</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解决方案：最大化节点表示和图表示的互信息，也就是最大化局部和整体的互信息，使得图表示学习到每个子结构的共有特性</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D956EAD0-9F7F-4A68-B6E7-029AA8DC015E}"/>
              </a:ext>
            </a:extLst>
          </p:cNvPr>
          <p:cNvPicPr>
            <a:picLocks noChangeAspect="1"/>
          </p:cNvPicPr>
          <p:nvPr/>
        </p:nvPicPr>
        <p:blipFill>
          <a:blip r:embed="rId3"/>
          <a:stretch>
            <a:fillRect/>
          </a:stretch>
        </p:blipFill>
        <p:spPr>
          <a:xfrm>
            <a:off x="1664575" y="3335516"/>
            <a:ext cx="9121930" cy="2880610"/>
          </a:xfrm>
          <a:prstGeom prst="rect">
            <a:avLst/>
          </a:prstGeom>
        </p:spPr>
      </p:pic>
    </p:spTree>
    <p:extLst>
      <p:ext uri="{BB962C8B-B14F-4D97-AF65-F5344CB8AC3E}">
        <p14:creationId xmlns:p14="http://schemas.microsoft.com/office/powerpoint/2010/main" val="308930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8943967" cy="453456"/>
            <a:chOff x="4361263" y="1340462"/>
            <a:chExt cx="11797651"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1525415"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Contrastive Multi-View Representation Learning on Graphs</a:t>
              </a:r>
              <a:r>
                <a:rPr lang="en-US" altLang="zh-CN" dirty="0">
                  <a:solidFill>
                    <a:srgbClr val="00B0F0"/>
                  </a:solidFill>
                  <a:latin typeface="微软雅黑" pitchFamily="34" charset="-122"/>
                  <a:ea typeface="微软雅黑" pitchFamily="34" charset="-122"/>
                </a:rPr>
                <a:t>(ICML 2020)</a:t>
              </a:r>
            </a:p>
          </p:txBody>
        </p:sp>
      </p:grpSp>
      <p:sp>
        <p:nvSpPr>
          <p:cNvPr id="16" name="文本框 15">
            <a:extLst>
              <a:ext uri="{FF2B5EF4-FFF2-40B4-BE49-F238E27FC236}">
                <a16:creationId xmlns:a16="http://schemas.microsoft.com/office/drawing/2014/main" id="{B856D57E-D0E5-484B-A5F4-0952A1385B42}"/>
              </a:ext>
            </a:extLst>
          </p:cNvPr>
          <p:cNvSpPr txBox="1"/>
          <p:nvPr/>
        </p:nvSpPr>
        <p:spPr>
          <a:xfrm>
            <a:off x="827711" y="1798543"/>
            <a:ext cx="10907090" cy="1596078"/>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关注的问题：无监督的图表示学习</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解决方案：首先对图进行增强，将样本图转换为它的相关视图，然后进行采样，对采样后的图进行编码，最后将节点表示和图表示进行对比，学习到更丰富的表征。</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33E14D34-53C5-4A69-B018-37E1286F521B}"/>
              </a:ext>
            </a:extLst>
          </p:cNvPr>
          <p:cNvPicPr>
            <a:picLocks noChangeAspect="1"/>
          </p:cNvPicPr>
          <p:nvPr/>
        </p:nvPicPr>
        <p:blipFill>
          <a:blip r:embed="rId3"/>
          <a:stretch>
            <a:fillRect/>
          </a:stretch>
        </p:blipFill>
        <p:spPr>
          <a:xfrm>
            <a:off x="537857" y="3907379"/>
            <a:ext cx="4421626" cy="1331442"/>
          </a:xfrm>
          <a:prstGeom prst="rect">
            <a:avLst/>
          </a:prstGeom>
        </p:spPr>
      </p:pic>
      <p:pic>
        <p:nvPicPr>
          <p:cNvPr id="4" name="图片 3">
            <a:extLst>
              <a:ext uri="{FF2B5EF4-FFF2-40B4-BE49-F238E27FC236}">
                <a16:creationId xmlns:a16="http://schemas.microsoft.com/office/drawing/2014/main" id="{7A39F06F-20F1-4973-A466-9C37A517BB6F}"/>
              </a:ext>
            </a:extLst>
          </p:cNvPr>
          <p:cNvPicPr>
            <a:picLocks noChangeAspect="1"/>
          </p:cNvPicPr>
          <p:nvPr/>
        </p:nvPicPr>
        <p:blipFill>
          <a:blip r:embed="rId4"/>
          <a:stretch>
            <a:fillRect/>
          </a:stretch>
        </p:blipFill>
        <p:spPr>
          <a:xfrm>
            <a:off x="4608528" y="3239656"/>
            <a:ext cx="7091135" cy="3105441"/>
          </a:xfrm>
          <a:prstGeom prst="rect">
            <a:avLst/>
          </a:prstGeom>
        </p:spPr>
      </p:pic>
    </p:spTree>
    <p:extLst>
      <p:ext uri="{BB962C8B-B14F-4D97-AF65-F5344CB8AC3E}">
        <p14:creationId xmlns:p14="http://schemas.microsoft.com/office/powerpoint/2010/main" val="2924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8943967" cy="453456"/>
            <a:chOff x="4361263" y="1340462"/>
            <a:chExt cx="11797651"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1525415"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Contrastive Multi-View Representation Learning on Graphs</a:t>
              </a:r>
              <a:r>
                <a:rPr lang="en-US" altLang="zh-CN" dirty="0">
                  <a:solidFill>
                    <a:srgbClr val="00B0F0"/>
                  </a:solidFill>
                  <a:latin typeface="微软雅黑" pitchFamily="34" charset="-122"/>
                  <a:ea typeface="微软雅黑" pitchFamily="34" charset="-122"/>
                </a:rPr>
                <a:t>(ICML 2020)</a:t>
              </a:r>
            </a:p>
          </p:txBody>
        </p:sp>
      </p:grpSp>
      <p:pic>
        <p:nvPicPr>
          <p:cNvPr id="5" name="图片 4">
            <a:extLst>
              <a:ext uri="{FF2B5EF4-FFF2-40B4-BE49-F238E27FC236}">
                <a16:creationId xmlns:a16="http://schemas.microsoft.com/office/drawing/2014/main" id="{33084C1E-142B-4E12-90B3-0F77399A9B6B}"/>
              </a:ext>
            </a:extLst>
          </p:cNvPr>
          <p:cNvPicPr>
            <a:picLocks noChangeAspect="1"/>
          </p:cNvPicPr>
          <p:nvPr/>
        </p:nvPicPr>
        <p:blipFill>
          <a:blip r:embed="rId3"/>
          <a:stretch>
            <a:fillRect/>
          </a:stretch>
        </p:blipFill>
        <p:spPr>
          <a:xfrm>
            <a:off x="6717983" y="1577640"/>
            <a:ext cx="3408998" cy="4958543"/>
          </a:xfrm>
          <a:prstGeom prst="rect">
            <a:avLst/>
          </a:prstGeom>
        </p:spPr>
      </p:pic>
      <p:pic>
        <p:nvPicPr>
          <p:cNvPr id="6" name="图片 5">
            <a:extLst>
              <a:ext uri="{FF2B5EF4-FFF2-40B4-BE49-F238E27FC236}">
                <a16:creationId xmlns:a16="http://schemas.microsoft.com/office/drawing/2014/main" id="{4113C395-D411-48E3-A2A0-4C07208CB865}"/>
              </a:ext>
            </a:extLst>
          </p:cNvPr>
          <p:cNvPicPr>
            <a:picLocks noChangeAspect="1"/>
          </p:cNvPicPr>
          <p:nvPr/>
        </p:nvPicPr>
        <p:blipFill>
          <a:blip r:embed="rId4"/>
          <a:stretch>
            <a:fillRect/>
          </a:stretch>
        </p:blipFill>
        <p:spPr>
          <a:xfrm>
            <a:off x="2148840" y="2361578"/>
            <a:ext cx="2370025" cy="792549"/>
          </a:xfrm>
          <a:prstGeom prst="rect">
            <a:avLst/>
          </a:prstGeom>
        </p:spPr>
      </p:pic>
      <p:pic>
        <p:nvPicPr>
          <p:cNvPr id="7" name="图片 6">
            <a:extLst>
              <a:ext uri="{FF2B5EF4-FFF2-40B4-BE49-F238E27FC236}">
                <a16:creationId xmlns:a16="http://schemas.microsoft.com/office/drawing/2014/main" id="{A50B2AD9-CD6E-436C-9A52-CF90E7E53059}"/>
              </a:ext>
            </a:extLst>
          </p:cNvPr>
          <p:cNvPicPr>
            <a:picLocks noChangeAspect="1"/>
          </p:cNvPicPr>
          <p:nvPr/>
        </p:nvPicPr>
        <p:blipFill>
          <a:blip r:embed="rId5"/>
          <a:stretch>
            <a:fillRect/>
          </a:stretch>
        </p:blipFill>
        <p:spPr>
          <a:xfrm>
            <a:off x="1512418" y="3215295"/>
            <a:ext cx="3497883" cy="1021168"/>
          </a:xfrm>
          <a:prstGeom prst="rect">
            <a:avLst/>
          </a:prstGeom>
        </p:spPr>
      </p:pic>
      <p:pic>
        <p:nvPicPr>
          <p:cNvPr id="8" name="图片 7">
            <a:extLst>
              <a:ext uri="{FF2B5EF4-FFF2-40B4-BE49-F238E27FC236}">
                <a16:creationId xmlns:a16="http://schemas.microsoft.com/office/drawing/2014/main" id="{41CFFA14-9AA2-4658-8E01-0601CD85C16C}"/>
              </a:ext>
            </a:extLst>
          </p:cNvPr>
          <p:cNvPicPr>
            <a:picLocks noChangeAspect="1"/>
          </p:cNvPicPr>
          <p:nvPr/>
        </p:nvPicPr>
        <p:blipFill>
          <a:blip r:embed="rId6"/>
          <a:stretch>
            <a:fillRect/>
          </a:stretch>
        </p:blipFill>
        <p:spPr>
          <a:xfrm>
            <a:off x="677710" y="4373830"/>
            <a:ext cx="5418290" cy="1158340"/>
          </a:xfrm>
          <a:prstGeom prst="rect">
            <a:avLst/>
          </a:prstGeom>
        </p:spPr>
      </p:pic>
    </p:spTree>
    <p:extLst>
      <p:ext uri="{BB962C8B-B14F-4D97-AF65-F5344CB8AC3E}">
        <p14:creationId xmlns:p14="http://schemas.microsoft.com/office/powerpoint/2010/main" val="35914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7684198" cy="453456"/>
            <a:chOff x="4361263" y="1340462"/>
            <a:chExt cx="10135938"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9863702"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Augmentations </a:t>
              </a:r>
              <a:r>
                <a:rPr lang="en-US" altLang="zh-CN" dirty="0">
                  <a:solidFill>
                    <a:srgbClr val="00B0F0"/>
                  </a:solidFill>
                  <a:latin typeface="微软雅黑" pitchFamily="34" charset="-122"/>
                  <a:ea typeface="微软雅黑" pitchFamily="34" charset="-122"/>
                </a:rPr>
                <a:t>(NIPS 2020)</a:t>
              </a:r>
            </a:p>
          </p:txBody>
        </p:sp>
      </p:grpSp>
      <p:sp>
        <p:nvSpPr>
          <p:cNvPr id="15" name="文本框 14">
            <a:extLst>
              <a:ext uri="{FF2B5EF4-FFF2-40B4-BE49-F238E27FC236}">
                <a16:creationId xmlns:a16="http://schemas.microsoft.com/office/drawing/2014/main" id="{241FFCCF-F6D2-4E09-AA05-1CD77E4BBDF6}"/>
              </a:ext>
            </a:extLst>
          </p:cNvPr>
          <p:cNvSpPr txBox="1"/>
          <p:nvPr/>
        </p:nvSpPr>
        <p:spPr>
          <a:xfrm>
            <a:off x="827711" y="1798543"/>
            <a:ext cx="10907090" cy="121135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关注的问题：图结构数据上获取泛化性强、迁移性好、鲁棒性高的向量表示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解决方案：提出了一个通用的图对比学习框架，并很好的归纳了之前的工作，同时探讨了各类数据增强方法在不同数据集不同下游任务的表现。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98370A7E-7CB4-43F9-9799-802A32C15B6F}"/>
              </a:ext>
            </a:extLst>
          </p:cNvPr>
          <p:cNvPicPr>
            <a:picLocks noChangeAspect="1"/>
          </p:cNvPicPr>
          <p:nvPr/>
        </p:nvPicPr>
        <p:blipFill>
          <a:blip r:embed="rId3"/>
          <a:stretch>
            <a:fillRect/>
          </a:stretch>
        </p:blipFill>
        <p:spPr>
          <a:xfrm>
            <a:off x="1343140" y="3501156"/>
            <a:ext cx="9505720" cy="2232660"/>
          </a:xfrm>
          <a:prstGeom prst="rect">
            <a:avLst/>
          </a:prstGeom>
        </p:spPr>
      </p:pic>
    </p:spTree>
    <p:extLst>
      <p:ext uri="{BB962C8B-B14F-4D97-AF65-F5344CB8AC3E}">
        <p14:creationId xmlns:p14="http://schemas.microsoft.com/office/powerpoint/2010/main" val="70010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7684198" cy="453456"/>
            <a:chOff x="4361263" y="1340462"/>
            <a:chExt cx="10135938"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9863702"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Augmentations </a:t>
              </a:r>
              <a:r>
                <a:rPr lang="en-US" altLang="zh-CN" dirty="0">
                  <a:solidFill>
                    <a:srgbClr val="00B0F0"/>
                  </a:solidFill>
                  <a:latin typeface="微软雅黑" pitchFamily="34" charset="-122"/>
                  <a:ea typeface="微软雅黑" pitchFamily="34" charset="-122"/>
                </a:rPr>
                <a:t>(NIPS 2020)</a:t>
              </a:r>
            </a:p>
          </p:txBody>
        </p:sp>
      </p:grpSp>
      <p:pic>
        <p:nvPicPr>
          <p:cNvPr id="3" name="图片 2">
            <a:extLst>
              <a:ext uri="{FF2B5EF4-FFF2-40B4-BE49-F238E27FC236}">
                <a16:creationId xmlns:a16="http://schemas.microsoft.com/office/drawing/2014/main" id="{A5FA0693-53D4-45F5-8605-E2E9523DE47F}"/>
              </a:ext>
            </a:extLst>
          </p:cNvPr>
          <p:cNvPicPr>
            <a:picLocks noChangeAspect="1"/>
          </p:cNvPicPr>
          <p:nvPr/>
        </p:nvPicPr>
        <p:blipFill>
          <a:blip r:embed="rId3"/>
          <a:stretch>
            <a:fillRect/>
          </a:stretch>
        </p:blipFill>
        <p:spPr>
          <a:xfrm>
            <a:off x="610216" y="1898249"/>
            <a:ext cx="10371719" cy="3619814"/>
          </a:xfrm>
          <a:prstGeom prst="rect">
            <a:avLst/>
          </a:prstGeom>
        </p:spPr>
      </p:pic>
      <p:sp>
        <p:nvSpPr>
          <p:cNvPr id="14" name="文本框 13">
            <a:extLst>
              <a:ext uri="{FF2B5EF4-FFF2-40B4-BE49-F238E27FC236}">
                <a16:creationId xmlns:a16="http://schemas.microsoft.com/office/drawing/2014/main" id="{C7B89E2F-A466-4BF7-AAF1-751B64C87E6B}"/>
              </a:ext>
            </a:extLst>
          </p:cNvPr>
          <p:cNvSpPr txBox="1"/>
          <p:nvPr/>
        </p:nvSpPr>
        <p:spPr>
          <a:xfrm>
            <a:off x="0" y="5733816"/>
            <a:ext cx="12211821" cy="441916"/>
          </a:xfrm>
          <a:prstGeom prst="rect">
            <a:avLst/>
          </a:prstGeom>
          <a:noFill/>
        </p:spPr>
        <p:txBody>
          <a:bodyPr wrap="square" rtlCol="0">
            <a:spAutoFit/>
          </a:bodyPr>
          <a:lstStyle/>
          <a:p>
            <a:pPr>
              <a:lnSpc>
                <a:spcPct val="125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 Graph Data Augmentation 2. GNN-Based encoder 3. Projection head 4. Contrastive loss function</a:t>
            </a:r>
          </a:p>
        </p:txBody>
      </p:sp>
    </p:spTree>
    <p:extLst>
      <p:ext uri="{BB962C8B-B14F-4D97-AF65-F5344CB8AC3E}">
        <p14:creationId xmlns:p14="http://schemas.microsoft.com/office/powerpoint/2010/main" val="319495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7684198" cy="453456"/>
            <a:chOff x="4361263" y="1340462"/>
            <a:chExt cx="10135938"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9863702"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Augmentations </a:t>
              </a:r>
              <a:r>
                <a:rPr lang="en-US" altLang="zh-CN" dirty="0">
                  <a:solidFill>
                    <a:srgbClr val="00B0F0"/>
                  </a:solidFill>
                  <a:latin typeface="微软雅黑" pitchFamily="34" charset="-122"/>
                  <a:ea typeface="微软雅黑" pitchFamily="34" charset="-122"/>
                </a:rPr>
                <a:t>(NIPS 2020)</a:t>
              </a:r>
            </a:p>
          </p:txBody>
        </p:sp>
      </p:grpSp>
      <p:pic>
        <p:nvPicPr>
          <p:cNvPr id="6" name="图片 5">
            <a:extLst>
              <a:ext uri="{FF2B5EF4-FFF2-40B4-BE49-F238E27FC236}">
                <a16:creationId xmlns:a16="http://schemas.microsoft.com/office/drawing/2014/main" id="{0BAA28A7-71C0-4ABB-842D-69A852970A9D}"/>
              </a:ext>
            </a:extLst>
          </p:cNvPr>
          <p:cNvPicPr>
            <a:picLocks noChangeAspect="1"/>
          </p:cNvPicPr>
          <p:nvPr/>
        </p:nvPicPr>
        <p:blipFill>
          <a:blip r:embed="rId3"/>
          <a:stretch>
            <a:fillRect/>
          </a:stretch>
        </p:blipFill>
        <p:spPr>
          <a:xfrm>
            <a:off x="236479" y="3562026"/>
            <a:ext cx="11591024" cy="3154953"/>
          </a:xfrm>
          <a:prstGeom prst="rect">
            <a:avLst/>
          </a:prstGeom>
        </p:spPr>
      </p:pic>
      <p:pic>
        <p:nvPicPr>
          <p:cNvPr id="7" name="图片 6">
            <a:extLst>
              <a:ext uri="{FF2B5EF4-FFF2-40B4-BE49-F238E27FC236}">
                <a16:creationId xmlns:a16="http://schemas.microsoft.com/office/drawing/2014/main" id="{BBC1AB1C-713C-4430-A97A-6658FC83D5D7}"/>
              </a:ext>
            </a:extLst>
          </p:cNvPr>
          <p:cNvPicPr>
            <a:picLocks noChangeAspect="1"/>
          </p:cNvPicPr>
          <p:nvPr/>
        </p:nvPicPr>
        <p:blipFill>
          <a:blip r:embed="rId4"/>
          <a:stretch>
            <a:fillRect/>
          </a:stretch>
        </p:blipFill>
        <p:spPr>
          <a:xfrm>
            <a:off x="2567634" y="1939091"/>
            <a:ext cx="7056732" cy="1501270"/>
          </a:xfrm>
          <a:prstGeom prst="rect">
            <a:avLst/>
          </a:prstGeom>
        </p:spPr>
      </p:pic>
    </p:spTree>
    <p:extLst>
      <p:ext uri="{BB962C8B-B14F-4D97-AF65-F5344CB8AC3E}">
        <p14:creationId xmlns:p14="http://schemas.microsoft.com/office/powerpoint/2010/main" val="8324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7684198" cy="453456"/>
            <a:chOff x="4361263" y="1340462"/>
            <a:chExt cx="10135938"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9863702"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Augmentations </a:t>
              </a:r>
              <a:r>
                <a:rPr lang="en-US" altLang="zh-CN" dirty="0">
                  <a:solidFill>
                    <a:srgbClr val="00B0F0"/>
                  </a:solidFill>
                  <a:latin typeface="微软雅黑" pitchFamily="34" charset="-122"/>
                  <a:ea typeface="微软雅黑" pitchFamily="34" charset="-122"/>
                </a:rPr>
                <a:t>(NIPS 2020)</a:t>
              </a:r>
            </a:p>
          </p:txBody>
        </p:sp>
      </p:grpSp>
      <p:pic>
        <p:nvPicPr>
          <p:cNvPr id="3" name="图片 2">
            <a:extLst>
              <a:ext uri="{FF2B5EF4-FFF2-40B4-BE49-F238E27FC236}">
                <a16:creationId xmlns:a16="http://schemas.microsoft.com/office/drawing/2014/main" id="{36E18DBC-D5D8-42A3-88AF-DF9167E2FFC9}"/>
              </a:ext>
            </a:extLst>
          </p:cNvPr>
          <p:cNvPicPr>
            <a:picLocks noChangeAspect="1"/>
          </p:cNvPicPr>
          <p:nvPr/>
        </p:nvPicPr>
        <p:blipFill>
          <a:blip r:embed="rId3"/>
          <a:stretch>
            <a:fillRect/>
          </a:stretch>
        </p:blipFill>
        <p:spPr>
          <a:xfrm>
            <a:off x="370864" y="1794382"/>
            <a:ext cx="11469094" cy="3040643"/>
          </a:xfrm>
          <a:prstGeom prst="rect">
            <a:avLst/>
          </a:prstGeom>
        </p:spPr>
      </p:pic>
      <p:sp>
        <p:nvSpPr>
          <p:cNvPr id="14" name="文本框 13">
            <a:extLst>
              <a:ext uri="{FF2B5EF4-FFF2-40B4-BE49-F238E27FC236}">
                <a16:creationId xmlns:a16="http://schemas.microsoft.com/office/drawing/2014/main" id="{D78CF607-891D-41B8-BD9D-9BE1C8955DBC}"/>
              </a:ext>
            </a:extLst>
          </p:cNvPr>
          <p:cNvSpPr txBox="1"/>
          <p:nvPr/>
        </p:nvSpPr>
        <p:spPr>
          <a:xfrm>
            <a:off x="930903" y="4945847"/>
            <a:ext cx="10278117" cy="1865382"/>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数据增强对图对比学习至关重要。当应用适当的增强时，通过最大化图及其扩充之间的一致性来使模型学习对所需扰动不变的表示。</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组合不同的扩充方式会带来更多的性能收益。与图中对角线的增益相比，最优的增益往往在应用不同的数据扩充方式进行对比学习时获得。</a:t>
            </a:r>
          </a:p>
          <a:p>
            <a:pPr>
              <a:lnSpc>
                <a:spcPct val="125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621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7684198" cy="453456"/>
            <a:chOff x="4361263" y="1340462"/>
            <a:chExt cx="10135938"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9863702"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Augmentations </a:t>
              </a:r>
              <a:r>
                <a:rPr lang="en-US" altLang="zh-CN" dirty="0">
                  <a:solidFill>
                    <a:srgbClr val="00B0F0"/>
                  </a:solidFill>
                  <a:latin typeface="微软雅黑" pitchFamily="34" charset="-122"/>
                  <a:ea typeface="微软雅黑" pitchFamily="34" charset="-122"/>
                </a:rPr>
                <a:t>(NIPS 2020)</a:t>
              </a:r>
            </a:p>
          </p:txBody>
        </p:sp>
      </p:grpSp>
      <p:sp>
        <p:nvSpPr>
          <p:cNvPr id="14" name="文本框 13">
            <a:extLst>
              <a:ext uri="{FF2B5EF4-FFF2-40B4-BE49-F238E27FC236}">
                <a16:creationId xmlns:a16="http://schemas.microsoft.com/office/drawing/2014/main" id="{D78CF607-891D-41B8-BD9D-9BE1C8955DBC}"/>
              </a:ext>
            </a:extLst>
          </p:cNvPr>
          <p:cNvSpPr txBox="1"/>
          <p:nvPr/>
        </p:nvSpPr>
        <p:spPr>
          <a:xfrm>
            <a:off x="1099062" y="5160485"/>
            <a:ext cx="10278117" cy="759952"/>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边缘扰动有益于社交网络，但会伤害一些生化分子图，这取决于边的重要程度</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应用属性屏蔽可在更密集的图中实现更好的性能</a:t>
            </a:r>
          </a:p>
        </p:txBody>
      </p:sp>
      <p:pic>
        <p:nvPicPr>
          <p:cNvPr id="4" name="图片 3">
            <a:extLst>
              <a:ext uri="{FF2B5EF4-FFF2-40B4-BE49-F238E27FC236}">
                <a16:creationId xmlns:a16="http://schemas.microsoft.com/office/drawing/2014/main" id="{2A0661C4-1FF1-4B76-B8CB-E15DA1ECB63B}"/>
              </a:ext>
            </a:extLst>
          </p:cNvPr>
          <p:cNvPicPr>
            <a:picLocks noChangeAspect="1"/>
          </p:cNvPicPr>
          <p:nvPr/>
        </p:nvPicPr>
        <p:blipFill>
          <a:blip r:embed="rId3"/>
          <a:stretch>
            <a:fillRect/>
          </a:stretch>
        </p:blipFill>
        <p:spPr>
          <a:xfrm>
            <a:off x="1099062" y="1898249"/>
            <a:ext cx="9561837" cy="2941627"/>
          </a:xfrm>
          <a:prstGeom prst="rect">
            <a:avLst/>
          </a:prstGeom>
        </p:spPr>
      </p:pic>
    </p:spTree>
    <p:extLst>
      <p:ext uri="{BB962C8B-B14F-4D97-AF65-F5344CB8AC3E}">
        <p14:creationId xmlns:p14="http://schemas.microsoft.com/office/powerpoint/2010/main" val="151157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9030721" cy="453456"/>
            <a:chOff x="4361263" y="1340462"/>
            <a:chExt cx="11912085"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1639849"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Adaptive Augmentations </a:t>
              </a:r>
              <a:r>
                <a:rPr lang="en-US" altLang="zh-CN" dirty="0">
                  <a:solidFill>
                    <a:srgbClr val="00B0F0"/>
                  </a:solidFill>
                  <a:latin typeface="微软雅黑" pitchFamily="34" charset="-122"/>
                  <a:ea typeface="微软雅黑" pitchFamily="34" charset="-122"/>
                </a:rPr>
                <a:t>(WWW 2021)</a:t>
              </a:r>
            </a:p>
          </p:txBody>
        </p:sp>
      </p:grpSp>
      <p:sp>
        <p:nvSpPr>
          <p:cNvPr id="13" name="文本框 12">
            <a:extLst>
              <a:ext uri="{FF2B5EF4-FFF2-40B4-BE49-F238E27FC236}">
                <a16:creationId xmlns:a16="http://schemas.microsoft.com/office/drawing/2014/main" id="{3CB0EE1E-8E35-452C-A8F0-592EE7640B0D}"/>
              </a:ext>
            </a:extLst>
          </p:cNvPr>
          <p:cNvSpPr txBox="1"/>
          <p:nvPr/>
        </p:nvSpPr>
        <p:spPr>
          <a:xfrm>
            <a:off x="827711" y="1798543"/>
            <a:ext cx="10907090" cy="121135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关注的问题：在图对比学习过程中，如何设计数据增强非常关键</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解决方案：提出了一种自适应的数据增强方法，在图的拓扑结构和属性方面共同执行数据增强，以适应图的结构和属性。</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B4B079A0-2063-4CA6-A6DF-646309BE2AAE}"/>
              </a:ext>
            </a:extLst>
          </p:cNvPr>
          <p:cNvPicPr>
            <a:picLocks noChangeAspect="1"/>
          </p:cNvPicPr>
          <p:nvPr/>
        </p:nvPicPr>
        <p:blipFill>
          <a:blip r:embed="rId3"/>
          <a:stretch>
            <a:fillRect/>
          </a:stretch>
        </p:blipFill>
        <p:spPr>
          <a:xfrm>
            <a:off x="502435" y="3335767"/>
            <a:ext cx="11187129" cy="3162574"/>
          </a:xfrm>
          <a:prstGeom prst="rect">
            <a:avLst/>
          </a:prstGeom>
        </p:spPr>
      </p:pic>
    </p:spTree>
    <p:extLst>
      <p:ext uri="{BB962C8B-B14F-4D97-AF65-F5344CB8AC3E}">
        <p14:creationId xmlns:p14="http://schemas.microsoft.com/office/powerpoint/2010/main" val="236791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9030721" cy="453456"/>
            <a:chOff x="4361263" y="1340462"/>
            <a:chExt cx="11912085"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1639849"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Adaptive Augmentations </a:t>
              </a:r>
              <a:r>
                <a:rPr lang="en-US" altLang="zh-CN" dirty="0">
                  <a:solidFill>
                    <a:srgbClr val="00B0F0"/>
                  </a:solidFill>
                  <a:latin typeface="微软雅黑" pitchFamily="34" charset="-122"/>
                  <a:ea typeface="微软雅黑" pitchFamily="34" charset="-122"/>
                </a:rPr>
                <a:t>(WWW 2021)</a:t>
              </a:r>
            </a:p>
          </p:txBody>
        </p:sp>
      </p:grpSp>
      <p:sp>
        <p:nvSpPr>
          <p:cNvPr id="4" name="矩形 3">
            <a:extLst>
              <a:ext uri="{FF2B5EF4-FFF2-40B4-BE49-F238E27FC236}">
                <a16:creationId xmlns:a16="http://schemas.microsoft.com/office/drawing/2014/main" id="{474D79BC-DC9E-4038-9169-FDA3DE4A80D6}"/>
              </a:ext>
            </a:extLst>
          </p:cNvPr>
          <p:cNvSpPr/>
          <p:nvPr/>
        </p:nvSpPr>
        <p:spPr>
          <a:xfrm>
            <a:off x="1099744" y="1898249"/>
            <a:ext cx="9865436" cy="369332"/>
          </a:xfrm>
          <a:prstGeom prst="rect">
            <a:avLst/>
          </a:prstGeom>
        </p:spPr>
        <p:txBody>
          <a:bodyPr wrap="square">
            <a:spAutoFit/>
          </a:bodyPr>
          <a:lstStyle/>
          <a:p>
            <a:r>
              <a:rPr lang="zh-CN" altLang="en-US" dirty="0">
                <a:solidFill>
                  <a:srgbClr val="121212"/>
                </a:solidFill>
                <a:latin typeface="微软雅黑" panose="020B0503020204020204" pitchFamily="34" charset="-122"/>
                <a:ea typeface="微软雅黑" panose="020B0503020204020204" pitchFamily="34" charset="-122"/>
              </a:rPr>
              <a:t>结构方面：利用节点中心性计算边中心性，根据得到的边的重要性，以一定概率删除不重要的边</a:t>
            </a:r>
            <a:r>
              <a:rPr lang="zh-CN" altLang="en-US" dirty="0">
                <a:solidFill>
                  <a:srgbClr val="121212"/>
                </a:solidFill>
                <a:latin typeface="-apple-system"/>
              </a:rPr>
              <a:t>。</a:t>
            </a:r>
            <a:endParaRPr lang="zh-CN" altLang="en-US" dirty="0"/>
          </a:p>
        </p:txBody>
      </p:sp>
      <p:pic>
        <p:nvPicPr>
          <p:cNvPr id="5" name="图片 4">
            <a:extLst>
              <a:ext uri="{FF2B5EF4-FFF2-40B4-BE49-F238E27FC236}">
                <a16:creationId xmlns:a16="http://schemas.microsoft.com/office/drawing/2014/main" id="{FE58AD72-143D-44B6-BC47-413BC8F805F3}"/>
              </a:ext>
            </a:extLst>
          </p:cNvPr>
          <p:cNvPicPr>
            <a:picLocks noChangeAspect="1"/>
          </p:cNvPicPr>
          <p:nvPr/>
        </p:nvPicPr>
        <p:blipFill>
          <a:blip r:embed="rId3"/>
          <a:stretch>
            <a:fillRect/>
          </a:stretch>
        </p:blipFill>
        <p:spPr>
          <a:xfrm>
            <a:off x="1425410" y="2588190"/>
            <a:ext cx="8846349" cy="3399920"/>
          </a:xfrm>
          <a:prstGeom prst="rect">
            <a:avLst/>
          </a:prstGeom>
        </p:spPr>
      </p:pic>
    </p:spTree>
    <p:extLst>
      <p:ext uri="{BB962C8B-B14F-4D97-AF65-F5344CB8AC3E}">
        <p14:creationId xmlns:p14="http://schemas.microsoft.com/office/powerpoint/2010/main" val="250364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5237705" y="1549888"/>
            <a:ext cx="3280979"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Introduction</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223242" y="3041521"/>
            <a:ext cx="5790379"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Models</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237705" y="4599192"/>
            <a:ext cx="3908618"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Conclusions</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83721" y="3075521"/>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4229269" y="147366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4229269" y="141360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229268" y="294918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4" name="矩形 133"/>
          <p:cNvSpPr/>
          <p:nvPr/>
        </p:nvSpPr>
        <p:spPr>
          <a:xfrm>
            <a:off x="4229268" y="288913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229268" y="4528057"/>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4229268" y="446800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77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4"/>
            <a:ext cx="9030721" cy="453456"/>
            <a:chOff x="4361263" y="1340462"/>
            <a:chExt cx="11912085"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1639849"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Graph Contrastive Learning with Adaptive Augmentations </a:t>
              </a:r>
              <a:r>
                <a:rPr lang="en-US" altLang="zh-CN" dirty="0">
                  <a:solidFill>
                    <a:srgbClr val="00B0F0"/>
                  </a:solidFill>
                  <a:latin typeface="微软雅黑" pitchFamily="34" charset="-122"/>
                  <a:ea typeface="微软雅黑" pitchFamily="34" charset="-122"/>
                </a:rPr>
                <a:t>(WWW 2021)</a:t>
              </a:r>
            </a:p>
          </p:txBody>
        </p:sp>
      </p:grpSp>
      <p:sp>
        <p:nvSpPr>
          <p:cNvPr id="4" name="矩形 3">
            <a:extLst>
              <a:ext uri="{FF2B5EF4-FFF2-40B4-BE49-F238E27FC236}">
                <a16:creationId xmlns:a16="http://schemas.microsoft.com/office/drawing/2014/main" id="{474D79BC-DC9E-4038-9169-FDA3DE4A80D6}"/>
              </a:ext>
            </a:extLst>
          </p:cNvPr>
          <p:cNvSpPr/>
          <p:nvPr/>
        </p:nvSpPr>
        <p:spPr>
          <a:xfrm>
            <a:off x="1099744" y="1898249"/>
            <a:ext cx="9865436"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属性方面：通过把属性向量的不重要的维度替换为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，改变节点属性信息</a:t>
            </a:r>
            <a:endParaRPr lang="zh-CN" altLang="en-US" dirty="0"/>
          </a:p>
        </p:txBody>
      </p:sp>
      <p:pic>
        <p:nvPicPr>
          <p:cNvPr id="6" name="图片 5">
            <a:extLst>
              <a:ext uri="{FF2B5EF4-FFF2-40B4-BE49-F238E27FC236}">
                <a16:creationId xmlns:a16="http://schemas.microsoft.com/office/drawing/2014/main" id="{BA463E16-6498-4489-BD06-36FCC29AB345}"/>
              </a:ext>
            </a:extLst>
          </p:cNvPr>
          <p:cNvPicPr>
            <a:picLocks noChangeAspect="1"/>
          </p:cNvPicPr>
          <p:nvPr/>
        </p:nvPicPr>
        <p:blipFill>
          <a:blip r:embed="rId3"/>
          <a:stretch>
            <a:fillRect/>
          </a:stretch>
        </p:blipFill>
        <p:spPr>
          <a:xfrm>
            <a:off x="728356" y="2626761"/>
            <a:ext cx="6632270" cy="1230026"/>
          </a:xfrm>
          <a:prstGeom prst="rect">
            <a:avLst/>
          </a:prstGeom>
        </p:spPr>
      </p:pic>
      <p:pic>
        <p:nvPicPr>
          <p:cNvPr id="8" name="图片 7">
            <a:extLst>
              <a:ext uri="{FF2B5EF4-FFF2-40B4-BE49-F238E27FC236}">
                <a16:creationId xmlns:a16="http://schemas.microsoft.com/office/drawing/2014/main" id="{6EFBDDEF-601C-4234-8E11-E7AB02D4F743}"/>
              </a:ext>
            </a:extLst>
          </p:cNvPr>
          <p:cNvPicPr>
            <a:picLocks noChangeAspect="1"/>
          </p:cNvPicPr>
          <p:nvPr/>
        </p:nvPicPr>
        <p:blipFill>
          <a:blip r:embed="rId4"/>
          <a:stretch>
            <a:fillRect/>
          </a:stretch>
        </p:blipFill>
        <p:spPr>
          <a:xfrm>
            <a:off x="651013" y="4088351"/>
            <a:ext cx="6786956" cy="2113190"/>
          </a:xfrm>
          <a:prstGeom prst="rect">
            <a:avLst/>
          </a:prstGeom>
        </p:spPr>
      </p:pic>
      <p:pic>
        <p:nvPicPr>
          <p:cNvPr id="9" name="图片 8">
            <a:extLst>
              <a:ext uri="{FF2B5EF4-FFF2-40B4-BE49-F238E27FC236}">
                <a16:creationId xmlns:a16="http://schemas.microsoft.com/office/drawing/2014/main" id="{4214FE4E-D9A5-420B-A468-99E8BAE79D96}"/>
              </a:ext>
            </a:extLst>
          </p:cNvPr>
          <p:cNvPicPr>
            <a:picLocks noChangeAspect="1"/>
          </p:cNvPicPr>
          <p:nvPr/>
        </p:nvPicPr>
        <p:blipFill>
          <a:blip r:embed="rId5"/>
          <a:stretch>
            <a:fillRect/>
          </a:stretch>
        </p:blipFill>
        <p:spPr>
          <a:xfrm>
            <a:off x="7448817" y="2979172"/>
            <a:ext cx="4612842" cy="2754644"/>
          </a:xfrm>
          <a:prstGeom prst="rect">
            <a:avLst/>
          </a:prstGeom>
        </p:spPr>
      </p:pic>
    </p:spTree>
    <p:extLst>
      <p:ext uri="{BB962C8B-B14F-4D97-AF65-F5344CB8AC3E}">
        <p14:creationId xmlns:p14="http://schemas.microsoft.com/office/powerpoint/2010/main" val="27221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7" y="1124186"/>
            <a:ext cx="5837667" cy="427778"/>
            <a:chOff x="4361263" y="1340462"/>
            <a:chExt cx="7700246" cy="199376"/>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7428010" cy="194519"/>
            </a:xfrm>
            <a:prstGeom prst="rect">
              <a:avLst/>
            </a:prstGeom>
            <a:noFill/>
          </p:spPr>
          <p:txBody>
            <a:bodyPr wrap="none" lIns="91438" tIns="45719" rIns="91438" bIns="45719" rtlCol="0">
              <a:spAutoFit/>
            </a:bodyPr>
            <a:lstStyle/>
            <a:p>
              <a:pPr>
                <a:lnSpc>
                  <a:spcPct val="130000"/>
                </a:lnSpc>
              </a:pPr>
              <a:r>
                <a:rPr lang="en-US" altLang="zh-CN" dirty="0">
                  <a:latin typeface="微软雅黑" panose="020B0503020204020204" pitchFamily="34" charset="-122"/>
                  <a:ea typeface="微软雅黑" panose="020B0503020204020204" pitchFamily="34" charset="-122"/>
                </a:rPr>
                <a:t>Heterogeneous Deep Graph Infomax</a:t>
              </a:r>
              <a:r>
                <a:rPr lang="en-US" altLang="zh-CN" dirty="0">
                  <a:solidFill>
                    <a:srgbClr val="00B0F0"/>
                  </a:solidFill>
                  <a:latin typeface="微软雅黑" pitchFamily="34" charset="-122"/>
                  <a:ea typeface="微软雅黑" pitchFamily="34" charset="-122"/>
                </a:rPr>
                <a:t>(AAAI 2020)</a:t>
              </a:r>
            </a:p>
          </p:txBody>
        </p:sp>
      </p:grpSp>
      <p:sp>
        <p:nvSpPr>
          <p:cNvPr id="15" name="文本框 14">
            <a:extLst>
              <a:ext uri="{FF2B5EF4-FFF2-40B4-BE49-F238E27FC236}">
                <a16:creationId xmlns:a16="http://schemas.microsoft.com/office/drawing/2014/main" id="{E0C890BF-82E2-40D6-9785-89A7E79A8FE4}"/>
              </a:ext>
            </a:extLst>
          </p:cNvPr>
          <p:cNvSpPr txBox="1"/>
          <p:nvPr/>
        </p:nvSpPr>
        <p:spPr>
          <a:xfrm>
            <a:off x="827711" y="1798543"/>
            <a:ext cx="10907090" cy="82663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关注的问题：异质图上的自监督学习</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解决方案：其实和之前的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Infomax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模型结构上没有什么区别，只是针对异质图</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BC9C710B-252A-41CE-8A9E-78DBD5AB04FA}"/>
              </a:ext>
            </a:extLst>
          </p:cNvPr>
          <p:cNvPicPr>
            <a:picLocks noChangeAspect="1"/>
          </p:cNvPicPr>
          <p:nvPr/>
        </p:nvPicPr>
        <p:blipFill>
          <a:blip r:embed="rId3"/>
          <a:stretch>
            <a:fillRect/>
          </a:stretch>
        </p:blipFill>
        <p:spPr>
          <a:xfrm>
            <a:off x="1630247" y="2602941"/>
            <a:ext cx="8671993" cy="3906362"/>
          </a:xfrm>
          <a:prstGeom prst="rect">
            <a:avLst/>
          </a:prstGeom>
        </p:spPr>
      </p:pic>
    </p:spTree>
    <p:extLst>
      <p:ext uri="{BB962C8B-B14F-4D97-AF65-F5344CB8AC3E}">
        <p14:creationId xmlns:p14="http://schemas.microsoft.com/office/powerpoint/2010/main" val="96226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148840" y="252859"/>
            <a:ext cx="1004316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145905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Models</a:t>
            </a:r>
          </a:p>
        </p:txBody>
      </p:sp>
      <p:grpSp>
        <p:nvGrpSpPr>
          <p:cNvPr id="24" name="组合 23">
            <a:extLst>
              <a:ext uri="{FF2B5EF4-FFF2-40B4-BE49-F238E27FC236}">
                <a16:creationId xmlns:a16="http://schemas.microsoft.com/office/drawing/2014/main" id="{6B65D3A3-172D-4B95-92B2-DD00463FF4E3}"/>
              </a:ext>
            </a:extLst>
          </p:cNvPr>
          <p:cNvGrpSpPr/>
          <p:nvPr/>
        </p:nvGrpSpPr>
        <p:grpSpPr>
          <a:xfrm>
            <a:off x="724516" y="1124184"/>
            <a:ext cx="8570979" cy="453456"/>
            <a:chOff x="4361263" y="1340462"/>
            <a:chExt cx="11305656" cy="211344"/>
          </a:xfrm>
        </p:grpSpPr>
        <p:sp>
          <p:nvSpPr>
            <p:cNvPr id="25" name="圆角矩形 1778">
              <a:extLst>
                <a:ext uri="{FF2B5EF4-FFF2-40B4-BE49-F238E27FC236}">
                  <a16:creationId xmlns:a16="http://schemas.microsoft.com/office/drawing/2014/main" id="{49FF9A7D-6353-4DF7-89E2-346055098585}"/>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6" name="文本框 25">
              <a:extLst>
                <a:ext uri="{FF2B5EF4-FFF2-40B4-BE49-F238E27FC236}">
                  <a16:creationId xmlns:a16="http://schemas.microsoft.com/office/drawing/2014/main" id="{57F630EF-7C41-4EF2-BC2B-EA1C0AB82E60}"/>
                </a:ext>
              </a:extLst>
            </p:cNvPr>
            <p:cNvSpPr txBox="1"/>
            <p:nvPr/>
          </p:nvSpPr>
          <p:spPr>
            <a:xfrm>
              <a:off x="4633499" y="1340462"/>
              <a:ext cx="11033420" cy="211344"/>
            </a:xfrm>
            <a:prstGeom prst="rect">
              <a:avLst/>
            </a:prstGeom>
            <a:noFill/>
          </p:spPr>
          <p:txBody>
            <a:bodyPr wrap="none" lIns="91438" tIns="45719" rIns="91438" bIns="45719"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Unsupervised Attributed Multiplex Network Embedding</a:t>
              </a:r>
              <a:r>
                <a:rPr lang="en-US" altLang="zh-CN" dirty="0">
                  <a:solidFill>
                    <a:srgbClr val="00B0F0"/>
                  </a:solidFill>
                  <a:latin typeface="微软雅黑" pitchFamily="34" charset="-122"/>
                  <a:ea typeface="微软雅黑" pitchFamily="34" charset="-122"/>
                </a:rPr>
                <a:t>(ICML 2020)</a:t>
              </a:r>
            </a:p>
          </p:txBody>
        </p:sp>
      </p:grpSp>
      <p:sp>
        <p:nvSpPr>
          <p:cNvPr id="15" name="文本框 14">
            <a:extLst>
              <a:ext uri="{FF2B5EF4-FFF2-40B4-BE49-F238E27FC236}">
                <a16:creationId xmlns:a16="http://schemas.microsoft.com/office/drawing/2014/main" id="{E0C890BF-82E2-40D6-9785-89A7E79A8FE4}"/>
              </a:ext>
            </a:extLst>
          </p:cNvPr>
          <p:cNvSpPr txBox="1"/>
          <p:nvPr/>
        </p:nvSpPr>
        <p:spPr>
          <a:xfrm>
            <a:off x="827709" y="1662413"/>
            <a:ext cx="10907090" cy="121135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关注的问题：异质图上的自监督学习</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解决方案：利用关系类型不同抽取不同的子图获取不同关系下的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Embedding</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000" dirty="0">
                <a:latin typeface="微软雅黑" panose="020B0503020204020204" pitchFamily="34" charset="-122"/>
                <a:ea typeface="微软雅黑" panose="020B0503020204020204" pitchFamily="34" charset="-122"/>
              </a:rPr>
              <a:t>Consensus Regularization</a:t>
            </a:r>
            <a:r>
              <a:rPr lang="zh-CN" altLang="en-US" sz="2000" dirty="0">
                <a:latin typeface="微软雅黑" panose="020B0503020204020204" pitchFamily="34" charset="-122"/>
                <a:ea typeface="微软雅黑" panose="020B0503020204020204" pitchFamily="34" charset="-122"/>
              </a:rPr>
              <a:t>，来编码不同关系的语义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75E31493-BD24-4C45-BB5E-26B10CDCBBB8}"/>
              </a:ext>
            </a:extLst>
          </p:cNvPr>
          <p:cNvPicPr>
            <a:picLocks noChangeAspect="1"/>
          </p:cNvPicPr>
          <p:nvPr/>
        </p:nvPicPr>
        <p:blipFill>
          <a:blip r:embed="rId3"/>
          <a:stretch>
            <a:fillRect/>
          </a:stretch>
        </p:blipFill>
        <p:spPr>
          <a:xfrm>
            <a:off x="3150830" y="2873770"/>
            <a:ext cx="5494289" cy="3778806"/>
          </a:xfrm>
          <a:prstGeom prst="rect">
            <a:avLst/>
          </a:prstGeom>
        </p:spPr>
      </p:pic>
    </p:spTree>
    <p:extLst>
      <p:ext uri="{BB962C8B-B14F-4D97-AF65-F5344CB8AC3E}">
        <p14:creationId xmlns:p14="http://schemas.microsoft.com/office/powerpoint/2010/main" val="89897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925196" y="3105834"/>
            <a:ext cx="4263831"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Conclusions</a:t>
            </a:r>
            <a:endParaRPr lang="zh-CN" altLang="en-US" sz="36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3</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5342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846424" y="252859"/>
            <a:ext cx="9345577"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224933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Conclusions</a:t>
            </a:r>
          </a:p>
        </p:txBody>
      </p:sp>
      <p:pic>
        <p:nvPicPr>
          <p:cNvPr id="3" name="图片 2">
            <a:extLst>
              <a:ext uri="{FF2B5EF4-FFF2-40B4-BE49-F238E27FC236}">
                <a16:creationId xmlns:a16="http://schemas.microsoft.com/office/drawing/2014/main" id="{61717322-0441-4762-AC89-F58ED433615B}"/>
              </a:ext>
            </a:extLst>
          </p:cNvPr>
          <p:cNvPicPr>
            <a:picLocks noChangeAspect="1"/>
          </p:cNvPicPr>
          <p:nvPr/>
        </p:nvPicPr>
        <p:blipFill>
          <a:blip r:embed="rId3"/>
          <a:stretch>
            <a:fillRect/>
          </a:stretch>
        </p:blipFill>
        <p:spPr>
          <a:xfrm>
            <a:off x="1331472" y="1002906"/>
            <a:ext cx="9529056" cy="5544760"/>
          </a:xfrm>
          <a:prstGeom prst="rect">
            <a:avLst/>
          </a:prstGeom>
        </p:spPr>
      </p:pic>
    </p:spTree>
    <p:extLst>
      <p:ext uri="{BB962C8B-B14F-4D97-AF65-F5344CB8AC3E}">
        <p14:creationId xmlns:p14="http://schemas.microsoft.com/office/powerpoint/2010/main" val="29740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846424" y="252859"/>
            <a:ext cx="9345577"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5287879" y="310334"/>
            <a:ext cx="184721" cy="369328"/>
          </a:xfrm>
          <a:prstGeom prst="rect">
            <a:avLst/>
          </a:prstGeom>
        </p:spPr>
        <p:txBody>
          <a:bodyPr wrap="none" lIns="91436" tIns="45718" rIns="91436" bIns="45718">
            <a:spAutoFit/>
          </a:bodyPr>
          <a:lstStyle/>
          <a:p>
            <a:pPr algn="ct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537857" y="141021"/>
            <a:ext cx="224933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Conclusions</a:t>
            </a:r>
          </a:p>
        </p:txBody>
      </p:sp>
      <p:pic>
        <p:nvPicPr>
          <p:cNvPr id="4" name="图片 3">
            <a:extLst>
              <a:ext uri="{FF2B5EF4-FFF2-40B4-BE49-F238E27FC236}">
                <a16:creationId xmlns:a16="http://schemas.microsoft.com/office/drawing/2014/main" id="{4DFC045D-B746-4EBB-8BF9-B3069CB8054A}"/>
              </a:ext>
            </a:extLst>
          </p:cNvPr>
          <p:cNvPicPr>
            <a:picLocks noChangeAspect="1"/>
          </p:cNvPicPr>
          <p:nvPr/>
        </p:nvPicPr>
        <p:blipFill>
          <a:blip r:embed="rId3"/>
          <a:stretch>
            <a:fillRect/>
          </a:stretch>
        </p:blipFill>
        <p:spPr>
          <a:xfrm>
            <a:off x="1363980" y="1787433"/>
            <a:ext cx="8382000" cy="1779770"/>
          </a:xfrm>
          <a:prstGeom prst="rect">
            <a:avLst/>
          </a:prstGeom>
        </p:spPr>
      </p:pic>
      <p:sp>
        <p:nvSpPr>
          <p:cNvPr id="10" name="文本框 9">
            <a:extLst>
              <a:ext uri="{FF2B5EF4-FFF2-40B4-BE49-F238E27FC236}">
                <a16:creationId xmlns:a16="http://schemas.microsoft.com/office/drawing/2014/main" id="{F29290C2-9CF2-4A93-953F-D869CD9A6C7F}"/>
              </a:ext>
            </a:extLst>
          </p:cNvPr>
          <p:cNvSpPr txBox="1"/>
          <p:nvPr/>
        </p:nvSpPr>
        <p:spPr>
          <a:xfrm>
            <a:off x="932868" y="4435826"/>
            <a:ext cx="10907090" cy="1596078"/>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异质图上的数据增强方案很少，如何设计异质图上的对比学习机制</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如何选择增强后的图能够同时包含局部和高阶的空间结构信息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1" name="组合 10">
            <a:extLst>
              <a:ext uri="{FF2B5EF4-FFF2-40B4-BE49-F238E27FC236}">
                <a16:creationId xmlns:a16="http://schemas.microsoft.com/office/drawing/2014/main" id="{70BBA998-7FBB-484C-BCEB-AD07404909EB}"/>
              </a:ext>
            </a:extLst>
          </p:cNvPr>
          <p:cNvGrpSpPr/>
          <p:nvPr/>
        </p:nvGrpSpPr>
        <p:grpSpPr>
          <a:xfrm>
            <a:off x="537858" y="4097606"/>
            <a:ext cx="904009" cy="453456"/>
            <a:chOff x="4361263" y="1340462"/>
            <a:chExt cx="1192444" cy="211344"/>
          </a:xfrm>
        </p:grpSpPr>
        <p:sp>
          <p:nvSpPr>
            <p:cNvPr id="12" name="圆角矩形 1778">
              <a:extLst>
                <a:ext uri="{FF2B5EF4-FFF2-40B4-BE49-F238E27FC236}">
                  <a16:creationId xmlns:a16="http://schemas.microsoft.com/office/drawing/2014/main" id="{7B63AEA5-6C8A-46BD-8637-6B6B3B53A1EE}"/>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13" name="文本框 12">
              <a:extLst>
                <a:ext uri="{FF2B5EF4-FFF2-40B4-BE49-F238E27FC236}">
                  <a16:creationId xmlns:a16="http://schemas.microsoft.com/office/drawing/2014/main" id="{D154871A-9838-4A86-870F-139880091CCD}"/>
                </a:ext>
              </a:extLst>
            </p:cNvPr>
            <p:cNvSpPr txBox="1"/>
            <p:nvPr/>
          </p:nvSpPr>
          <p:spPr>
            <a:xfrm>
              <a:off x="4633499" y="1340462"/>
              <a:ext cx="920208" cy="211344"/>
            </a:xfrm>
            <a:prstGeom prst="rect">
              <a:avLst/>
            </a:prstGeom>
            <a:noFill/>
          </p:spPr>
          <p:txBody>
            <a:bodyPr wrap="none" lIns="91438" tIns="45719" rIns="91438" bIns="45719"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展望</a:t>
              </a:r>
              <a:endParaRPr lang="en-US" altLang="zh-CN" dirty="0">
                <a:solidFill>
                  <a:srgbClr val="00B0F0"/>
                </a:solidFill>
                <a:latin typeface="微软雅黑" pitchFamily="34" charset="-122"/>
                <a:ea typeface="微软雅黑" pitchFamily="34" charset="-122"/>
              </a:endParaRPr>
            </a:p>
          </p:txBody>
        </p:sp>
      </p:grpSp>
      <p:grpSp>
        <p:nvGrpSpPr>
          <p:cNvPr id="15" name="组合 14">
            <a:extLst>
              <a:ext uri="{FF2B5EF4-FFF2-40B4-BE49-F238E27FC236}">
                <a16:creationId xmlns:a16="http://schemas.microsoft.com/office/drawing/2014/main" id="{A8BA3741-5C8B-463C-83CA-BE78170F6C87}"/>
              </a:ext>
            </a:extLst>
          </p:cNvPr>
          <p:cNvGrpSpPr/>
          <p:nvPr/>
        </p:nvGrpSpPr>
        <p:grpSpPr>
          <a:xfrm>
            <a:off x="537853" y="1257030"/>
            <a:ext cx="904009" cy="453456"/>
            <a:chOff x="4361263" y="1340462"/>
            <a:chExt cx="1192444" cy="211344"/>
          </a:xfrm>
        </p:grpSpPr>
        <p:sp>
          <p:nvSpPr>
            <p:cNvPr id="16" name="圆角矩形 1778">
              <a:extLst>
                <a:ext uri="{FF2B5EF4-FFF2-40B4-BE49-F238E27FC236}">
                  <a16:creationId xmlns:a16="http://schemas.microsoft.com/office/drawing/2014/main" id="{4B16F39B-32FA-4EFB-A2EB-52109D76F0FF}"/>
                </a:ext>
              </a:extLst>
            </p:cNvPr>
            <p:cNvSpPr/>
            <p:nvPr/>
          </p:nvSpPr>
          <p:spPr>
            <a:xfrm rot="10800000" flipV="1">
              <a:off x="4361263" y="1340462"/>
              <a:ext cx="272237" cy="1993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11AB0023-F314-471A-9735-939826EBCA44}"/>
                </a:ext>
              </a:extLst>
            </p:cNvPr>
            <p:cNvSpPr txBox="1"/>
            <p:nvPr/>
          </p:nvSpPr>
          <p:spPr>
            <a:xfrm>
              <a:off x="4633499" y="1340462"/>
              <a:ext cx="920208" cy="211344"/>
            </a:xfrm>
            <a:prstGeom prst="rect">
              <a:avLst/>
            </a:prstGeom>
            <a:noFill/>
          </p:spPr>
          <p:txBody>
            <a:bodyPr wrap="none" lIns="91438" tIns="45719" rIns="91438" bIns="45719"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总结</a:t>
              </a:r>
              <a:endParaRPr lang="en-US" altLang="zh-CN"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794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925196" y="3105834"/>
            <a:ext cx="4263831"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Introduction</a:t>
            </a:r>
            <a:endParaRPr lang="zh-CN" altLang="en-US" sz="36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1</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4197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22" name="文本框 21">
            <a:extLst>
              <a:ext uri="{FF2B5EF4-FFF2-40B4-BE49-F238E27FC236}">
                <a16:creationId xmlns:a16="http://schemas.microsoft.com/office/drawing/2014/main" id="{E9D3D8BD-0C14-A94E-BD15-8E51FC14911B}"/>
              </a:ext>
            </a:extLst>
          </p:cNvPr>
          <p:cNvSpPr txBox="1"/>
          <p:nvPr/>
        </p:nvSpPr>
        <p:spPr>
          <a:xfrm>
            <a:off x="478623" y="1414654"/>
            <a:ext cx="11275253" cy="121135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目标：能够在图数据上有效的特征学习以便用于下游的任务</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得到低维稠密的节点向量，能够同时对图上结构和节点的属性编码</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98D7ED3-FEAA-45DB-B245-BDC8E94A858D}"/>
              </a:ext>
            </a:extLst>
          </p:cNvPr>
          <p:cNvSpPr/>
          <p:nvPr/>
        </p:nvSpPr>
        <p:spPr>
          <a:xfrm>
            <a:off x="3733121" y="310334"/>
            <a:ext cx="4099705"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Representation Learning on Graphs</a:t>
            </a:r>
          </a:p>
        </p:txBody>
      </p:sp>
      <p:pic>
        <p:nvPicPr>
          <p:cNvPr id="7" name="图片 6">
            <a:extLst>
              <a:ext uri="{FF2B5EF4-FFF2-40B4-BE49-F238E27FC236}">
                <a16:creationId xmlns:a16="http://schemas.microsoft.com/office/drawing/2014/main" id="{30336119-2576-410C-A830-728D9B15F6A8}"/>
              </a:ext>
            </a:extLst>
          </p:cNvPr>
          <p:cNvPicPr>
            <a:picLocks noChangeAspect="1"/>
          </p:cNvPicPr>
          <p:nvPr/>
        </p:nvPicPr>
        <p:blipFill>
          <a:blip r:embed="rId3"/>
          <a:stretch>
            <a:fillRect/>
          </a:stretch>
        </p:blipFill>
        <p:spPr>
          <a:xfrm>
            <a:off x="1573745" y="3300109"/>
            <a:ext cx="9085008" cy="2314411"/>
          </a:xfrm>
          <a:prstGeom prst="rect">
            <a:avLst/>
          </a:prstGeom>
        </p:spPr>
      </p:pic>
    </p:spTree>
    <p:extLst>
      <p:ext uri="{BB962C8B-B14F-4D97-AF65-F5344CB8AC3E}">
        <p14:creationId xmlns:p14="http://schemas.microsoft.com/office/powerpoint/2010/main" val="271035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22" name="文本框 21">
            <a:extLst>
              <a:ext uri="{FF2B5EF4-FFF2-40B4-BE49-F238E27FC236}">
                <a16:creationId xmlns:a16="http://schemas.microsoft.com/office/drawing/2014/main" id="{E9D3D8BD-0C14-A94E-BD15-8E51FC14911B}"/>
              </a:ext>
            </a:extLst>
          </p:cNvPr>
          <p:cNvSpPr txBox="1"/>
          <p:nvPr/>
        </p:nvSpPr>
        <p:spPr>
          <a:xfrm>
            <a:off x="564705" y="1307974"/>
            <a:ext cx="11275253" cy="121135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大部分的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GNN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模型都是通过图上的标签数据进行训练的</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很多真实场景想要获取高质量的标签是很难的，而且成本很高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supervised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learning</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的方式所学习到的知识往往</a:t>
            </a:r>
            <a:r>
              <a:rPr lang="zh-CN" altLang="en-US"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迁移性、鲁棒性很差</a:t>
            </a:r>
            <a:endPar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98D7ED3-FEAA-45DB-B245-BDC8E94A858D}"/>
              </a:ext>
            </a:extLst>
          </p:cNvPr>
          <p:cNvSpPr/>
          <p:nvPr/>
        </p:nvSpPr>
        <p:spPr>
          <a:xfrm>
            <a:off x="3733121" y="310334"/>
            <a:ext cx="4099705"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Representation Learning on Graphs</a:t>
            </a:r>
          </a:p>
        </p:txBody>
      </p:sp>
      <p:pic>
        <p:nvPicPr>
          <p:cNvPr id="3" name="图片 2">
            <a:extLst>
              <a:ext uri="{FF2B5EF4-FFF2-40B4-BE49-F238E27FC236}">
                <a16:creationId xmlns:a16="http://schemas.microsoft.com/office/drawing/2014/main" id="{8FB3E3AC-E13E-421C-9A08-ACFD185E13CD}"/>
              </a:ext>
            </a:extLst>
          </p:cNvPr>
          <p:cNvPicPr>
            <a:picLocks noChangeAspect="1"/>
          </p:cNvPicPr>
          <p:nvPr/>
        </p:nvPicPr>
        <p:blipFill>
          <a:blip r:embed="rId3"/>
          <a:stretch>
            <a:fillRect/>
          </a:stretch>
        </p:blipFill>
        <p:spPr>
          <a:xfrm>
            <a:off x="1113528" y="2729358"/>
            <a:ext cx="8851210" cy="1609312"/>
          </a:xfrm>
          <a:prstGeom prst="rect">
            <a:avLst/>
          </a:prstGeom>
        </p:spPr>
      </p:pic>
      <p:sp>
        <p:nvSpPr>
          <p:cNvPr id="10" name="文本框 9">
            <a:extLst>
              <a:ext uri="{FF2B5EF4-FFF2-40B4-BE49-F238E27FC236}">
                <a16:creationId xmlns:a16="http://schemas.microsoft.com/office/drawing/2014/main" id="{5B4E014E-C7FD-4338-8F50-3ADB7CD2BE03}"/>
              </a:ext>
            </a:extLst>
          </p:cNvPr>
          <p:cNvSpPr txBox="1"/>
          <p:nvPr/>
        </p:nvSpPr>
        <p:spPr>
          <a:xfrm>
            <a:off x="564705" y="4793935"/>
            <a:ext cx="11275253" cy="1596078"/>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Self-supervised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方法利用</a:t>
            </a:r>
            <a:r>
              <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pretext task</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来学习向量表示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25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Pretext task</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被设计为从任何其他观察到的部分预测输入的任何部分，挖掘大规模的无监督数据的潜在分布规律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典型的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pretext task</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比如裁剪图像修复、语言模型的中掩码模型等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2046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22" name="文本框 21">
            <a:extLst>
              <a:ext uri="{FF2B5EF4-FFF2-40B4-BE49-F238E27FC236}">
                <a16:creationId xmlns:a16="http://schemas.microsoft.com/office/drawing/2014/main" id="{E9D3D8BD-0C14-A94E-BD15-8E51FC14911B}"/>
              </a:ext>
            </a:extLst>
          </p:cNvPr>
          <p:cNvSpPr txBox="1"/>
          <p:nvPr/>
        </p:nvSpPr>
        <p:spPr>
          <a:xfrm>
            <a:off x="991425" y="1071684"/>
            <a:ext cx="11275253" cy="441916"/>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Generative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Model</a:t>
            </a:r>
            <a:endPar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98D7ED3-FEAA-45DB-B245-BDC8E94A858D}"/>
              </a:ext>
            </a:extLst>
          </p:cNvPr>
          <p:cNvSpPr/>
          <p:nvPr/>
        </p:nvSpPr>
        <p:spPr>
          <a:xfrm>
            <a:off x="3441964" y="310334"/>
            <a:ext cx="552073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Taxonomy of Self-Supervised Learning on Graph</a:t>
            </a:r>
          </a:p>
        </p:txBody>
      </p:sp>
      <p:sp>
        <p:nvSpPr>
          <p:cNvPr id="12" name="文本框 11">
            <a:extLst>
              <a:ext uri="{FF2B5EF4-FFF2-40B4-BE49-F238E27FC236}">
                <a16:creationId xmlns:a16="http://schemas.microsoft.com/office/drawing/2014/main" id="{348154A8-F647-4A7D-9461-2C7D6C514B38}"/>
              </a:ext>
            </a:extLst>
          </p:cNvPr>
          <p:cNvSpPr txBox="1"/>
          <p:nvPr/>
        </p:nvSpPr>
        <p:spPr>
          <a:xfrm>
            <a:off x="991425" y="3555804"/>
            <a:ext cx="11275253" cy="441916"/>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Contrastive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Model</a:t>
            </a:r>
            <a:endPar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206FC4B8-8D79-4E62-89A8-ED744A99ED8C}"/>
              </a:ext>
            </a:extLst>
          </p:cNvPr>
          <p:cNvPicPr>
            <a:picLocks noChangeAspect="1"/>
          </p:cNvPicPr>
          <p:nvPr/>
        </p:nvPicPr>
        <p:blipFill>
          <a:blip r:embed="rId3"/>
          <a:stretch>
            <a:fillRect/>
          </a:stretch>
        </p:blipFill>
        <p:spPr>
          <a:xfrm>
            <a:off x="1438240" y="4378609"/>
            <a:ext cx="7110076" cy="1783235"/>
          </a:xfrm>
          <a:prstGeom prst="rect">
            <a:avLst/>
          </a:prstGeom>
        </p:spPr>
      </p:pic>
      <p:sp>
        <p:nvSpPr>
          <p:cNvPr id="14" name="文本框 13">
            <a:extLst>
              <a:ext uri="{FF2B5EF4-FFF2-40B4-BE49-F238E27FC236}">
                <a16:creationId xmlns:a16="http://schemas.microsoft.com/office/drawing/2014/main" id="{F49F836F-539E-446A-A49F-E1D21C76AC73}"/>
              </a:ext>
            </a:extLst>
          </p:cNvPr>
          <p:cNvSpPr txBox="1"/>
          <p:nvPr/>
        </p:nvSpPr>
        <p:spPr>
          <a:xfrm>
            <a:off x="8962698" y="2088833"/>
            <a:ext cx="3123375" cy="826637"/>
          </a:xfrm>
          <a:prstGeom prst="rect">
            <a:avLst/>
          </a:prstGeom>
          <a:noFill/>
        </p:spPr>
        <p:txBody>
          <a:bodyPr wrap="square" rtlCol="0">
            <a:spAutoFit/>
          </a:bodyPr>
          <a:lstStyle/>
          <a:p>
            <a:pPr>
              <a:lnSpc>
                <a:spcPct val="125000"/>
              </a:lnSpc>
            </a:pPr>
            <a:r>
              <a:rPr lang="zh-CN" altLang="en-US"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如何提升样本利用率、如何生成有效的伪标签</a:t>
            </a:r>
            <a:endPar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E84666E4-9F04-4EE8-A1FE-27C4BD03B5BA}"/>
              </a:ext>
            </a:extLst>
          </p:cNvPr>
          <p:cNvSpPr txBox="1"/>
          <p:nvPr/>
        </p:nvSpPr>
        <p:spPr>
          <a:xfrm>
            <a:off x="8995118" y="4734987"/>
            <a:ext cx="3123375" cy="826637"/>
          </a:xfrm>
          <a:prstGeom prst="rect">
            <a:avLst/>
          </a:prstGeom>
          <a:noFill/>
        </p:spPr>
        <p:txBody>
          <a:bodyPr wrap="square" rtlCol="0">
            <a:spAutoFit/>
          </a:bodyPr>
          <a:lstStyle/>
          <a:p>
            <a:pPr>
              <a:lnSpc>
                <a:spcPct val="125000"/>
              </a:lnSpc>
            </a:pPr>
            <a:r>
              <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Loss</a:t>
            </a:r>
            <a:r>
              <a:rPr lang="zh-CN" altLang="en-US"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latent space</a:t>
            </a:r>
            <a:r>
              <a:rPr lang="zh-CN" altLang="en-US"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计算而非</a:t>
            </a:r>
            <a:r>
              <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output space</a:t>
            </a:r>
          </a:p>
        </p:txBody>
      </p:sp>
      <p:pic>
        <p:nvPicPr>
          <p:cNvPr id="6" name="图片 5">
            <a:extLst>
              <a:ext uri="{FF2B5EF4-FFF2-40B4-BE49-F238E27FC236}">
                <a16:creationId xmlns:a16="http://schemas.microsoft.com/office/drawing/2014/main" id="{048EFA54-0B7D-43BA-A614-FC18D5761846}"/>
              </a:ext>
            </a:extLst>
          </p:cNvPr>
          <p:cNvPicPr>
            <a:picLocks noChangeAspect="1"/>
          </p:cNvPicPr>
          <p:nvPr/>
        </p:nvPicPr>
        <p:blipFill>
          <a:blip r:embed="rId4"/>
          <a:stretch>
            <a:fillRect/>
          </a:stretch>
        </p:blipFill>
        <p:spPr>
          <a:xfrm>
            <a:off x="1217509" y="1711692"/>
            <a:ext cx="7658467" cy="1646020"/>
          </a:xfrm>
          <a:prstGeom prst="rect">
            <a:avLst/>
          </a:prstGeom>
        </p:spPr>
      </p:pic>
    </p:spTree>
    <p:extLst>
      <p:ext uri="{BB962C8B-B14F-4D97-AF65-F5344CB8AC3E}">
        <p14:creationId xmlns:p14="http://schemas.microsoft.com/office/powerpoint/2010/main" val="293551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22" name="文本框 21">
            <a:extLst>
              <a:ext uri="{FF2B5EF4-FFF2-40B4-BE49-F238E27FC236}">
                <a16:creationId xmlns:a16="http://schemas.microsoft.com/office/drawing/2014/main" id="{E9D3D8BD-0C14-A94E-BD15-8E51FC14911B}"/>
              </a:ext>
            </a:extLst>
          </p:cNvPr>
          <p:cNvSpPr txBox="1"/>
          <p:nvPr/>
        </p:nvSpPr>
        <p:spPr>
          <a:xfrm>
            <a:off x="669968" y="1079304"/>
            <a:ext cx="11275253" cy="82663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对于数据集和任务来说，合理的、充分的特征并</a:t>
            </a:r>
            <a:r>
              <a:rPr lang="zh-CN" altLang="en-US"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不一定能完成重构样本</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，而是应该在数据集上把样本分辨出来，也就是</a:t>
            </a:r>
            <a:r>
              <a:rPr lang="zh-CN" altLang="en-US"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提取样本最独特的信息</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98D7ED3-FEAA-45DB-B245-BDC8E94A858D}"/>
              </a:ext>
            </a:extLst>
          </p:cNvPr>
          <p:cNvSpPr/>
          <p:nvPr/>
        </p:nvSpPr>
        <p:spPr>
          <a:xfrm>
            <a:off x="3791595" y="310334"/>
            <a:ext cx="23482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Mutual Information</a:t>
            </a:r>
          </a:p>
        </p:txBody>
      </p:sp>
      <p:sp>
        <p:nvSpPr>
          <p:cNvPr id="16" name="文本框 15">
            <a:extLst>
              <a:ext uri="{FF2B5EF4-FFF2-40B4-BE49-F238E27FC236}">
                <a16:creationId xmlns:a16="http://schemas.microsoft.com/office/drawing/2014/main" id="{F6F84FB6-00C1-4045-B13E-8E133A58251B}"/>
              </a:ext>
            </a:extLst>
          </p:cNvPr>
          <p:cNvSpPr txBox="1"/>
          <p:nvPr/>
        </p:nvSpPr>
        <p:spPr>
          <a:xfrm>
            <a:off x="669968" y="2108501"/>
            <a:ext cx="11275253" cy="441916"/>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互信息的定义：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FCAACF95-6EF5-4438-994A-A8BB3BD260F3}"/>
              </a:ext>
            </a:extLst>
          </p:cNvPr>
          <p:cNvPicPr>
            <a:picLocks noChangeAspect="1"/>
          </p:cNvPicPr>
          <p:nvPr/>
        </p:nvPicPr>
        <p:blipFill>
          <a:blip r:embed="rId3"/>
          <a:stretch>
            <a:fillRect/>
          </a:stretch>
        </p:blipFill>
        <p:spPr>
          <a:xfrm>
            <a:off x="2970003" y="2233287"/>
            <a:ext cx="3125997" cy="317130"/>
          </a:xfrm>
          <a:prstGeom prst="rect">
            <a:avLst/>
          </a:prstGeom>
        </p:spPr>
      </p:pic>
      <p:sp>
        <p:nvSpPr>
          <p:cNvPr id="8" name="矩形 7">
            <a:extLst>
              <a:ext uri="{FF2B5EF4-FFF2-40B4-BE49-F238E27FC236}">
                <a16:creationId xmlns:a16="http://schemas.microsoft.com/office/drawing/2014/main" id="{049F8F35-1BEE-4594-8374-0562E798EB4B}"/>
              </a:ext>
            </a:extLst>
          </p:cNvPr>
          <p:cNvSpPr/>
          <p:nvPr/>
        </p:nvSpPr>
        <p:spPr>
          <a:xfrm>
            <a:off x="5687898" y="3107174"/>
            <a:ext cx="416973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为原始数据分布，</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为编码向量的集合</a:t>
            </a:r>
            <a:endParaRPr lang="zh-CN" altLang="en-US" dirty="0"/>
          </a:p>
        </p:txBody>
      </p:sp>
      <p:sp>
        <p:nvSpPr>
          <p:cNvPr id="21" name="矩形 20">
            <a:extLst>
              <a:ext uri="{FF2B5EF4-FFF2-40B4-BE49-F238E27FC236}">
                <a16:creationId xmlns:a16="http://schemas.microsoft.com/office/drawing/2014/main" id="{7625F835-4F1A-420F-9FAD-B6A118BF9BF2}"/>
              </a:ext>
            </a:extLst>
          </p:cNvPr>
          <p:cNvSpPr/>
          <p:nvPr/>
        </p:nvSpPr>
        <p:spPr>
          <a:xfrm>
            <a:off x="5747960" y="4033263"/>
            <a:ext cx="453361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可以看成是</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z|x</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给定之后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的概率分布</a:t>
            </a:r>
            <a:endParaRPr lang="zh-CN" altLang="en-US" dirty="0"/>
          </a:p>
        </p:txBody>
      </p:sp>
      <p:sp>
        <p:nvSpPr>
          <p:cNvPr id="23" name="矩形 22">
            <a:extLst>
              <a:ext uri="{FF2B5EF4-FFF2-40B4-BE49-F238E27FC236}">
                <a16:creationId xmlns:a16="http://schemas.microsoft.com/office/drawing/2014/main" id="{F11DEA58-B652-4A05-AC30-45AC41ACD024}"/>
              </a:ext>
            </a:extLst>
          </p:cNvPr>
          <p:cNvSpPr/>
          <p:nvPr/>
        </p:nvSpPr>
        <p:spPr>
          <a:xfrm>
            <a:off x="5790489" y="4959352"/>
            <a:ext cx="396454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增大互信息，意味着</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z|x</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远大于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p(z)</a:t>
            </a:r>
            <a:endParaRPr lang="zh-CN" altLang="en-US" dirty="0"/>
          </a:p>
        </p:txBody>
      </p:sp>
      <p:pic>
        <p:nvPicPr>
          <p:cNvPr id="3" name="图片 2">
            <a:extLst>
              <a:ext uri="{FF2B5EF4-FFF2-40B4-BE49-F238E27FC236}">
                <a16:creationId xmlns:a16="http://schemas.microsoft.com/office/drawing/2014/main" id="{CB91534A-60BD-497B-898A-40389E67242D}"/>
              </a:ext>
            </a:extLst>
          </p:cNvPr>
          <p:cNvPicPr>
            <a:picLocks noChangeAspect="1"/>
          </p:cNvPicPr>
          <p:nvPr/>
        </p:nvPicPr>
        <p:blipFill>
          <a:blip r:embed="rId4"/>
          <a:stretch>
            <a:fillRect/>
          </a:stretch>
        </p:blipFill>
        <p:spPr>
          <a:xfrm>
            <a:off x="1363110" y="5471218"/>
            <a:ext cx="3992980" cy="1076448"/>
          </a:xfrm>
          <a:prstGeom prst="rect">
            <a:avLst/>
          </a:prstGeom>
        </p:spPr>
      </p:pic>
      <p:pic>
        <p:nvPicPr>
          <p:cNvPr id="5" name="图片 4">
            <a:extLst>
              <a:ext uri="{FF2B5EF4-FFF2-40B4-BE49-F238E27FC236}">
                <a16:creationId xmlns:a16="http://schemas.microsoft.com/office/drawing/2014/main" id="{75F82886-1944-4E5F-9FBF-13D917FCF8F3}"/>
              </a:ext>
            </a:extLst>
          </p:cNvPr>
          <p:cNvPicPr>
            <a:picLocks noChangeAspect="1"/>
          </p:cNvPicPr>
          <p:nvPr/>
        </p:nvPicPr>
        <p:blipFill>
          <a:blip r:embed="rId5"/>
          <a:stretch>
            <a:fillRect/>
          </a:stretch>
        </p:blipFill>
        <p:spPr>
          <a:xfrm>
            <a:off x="1581033" y="2944458"/>
            <a:ext cx="3557134" cy="580939"/>
          </a:xfrm>
          <a:prstGeom prst="rect">
            <a:avLst/>
          </a:prstGeom>
        </p:spPr>
      </p:pic>
      <p:pic>
        <p:nvPicPr>
          <p:cNvPr id="6" name="图片 5">
            <a:extLst>
              <a:ext uri="{FF2B5EF4-FFF2-40B4-BE49-F238E27FC236}">
                <a16:creationId xmlns:a16="http://schemas.microsoft.com/office/drawing/2014/main" id="{E918DC75-2348-4498-8C76-8F7EB7D69B3E}"/>
              </a:ext>
            </a:extLst>
          </p:cNvPr>
          <p:cNvPicPr>
            <a:picLocks noChangeAspect="1"/>
          </p:cNvPicPr>
          <p:nvPr/>
        </p:nvPicPr>
        <p:blipFill>
          <a:blip r:embed="rId6"/>
          <a:stretch>
            <a:fillRect/>
          </a:stretch>
        </p:blipFill>
        <p:spPr>
          <a:xfrm>
            <a:off x="2095417" y="3929870"/>
            <a:ext cx="2280201" cy="472725"/>
          </a:xfrm>
          <a:prstGeom prst="rect">
            <a:avLst/>
          </a:prstGeom>
        </p:spPr>
      </p:pic>
      <p:pic>
        <p:nvPicPr>
          <p:cNvPr id="11" name="图片 10">
            <a:extLst>
              <a:ext uri="{FF2B5EF4-FFF2-40B4-BE49-F238E27FC236}">
                <a16:creationId xmlns:a16="http://schemas.microsoft.com/office/drawing/2014/main" id="{593F0E21-3E0A-4DE4-AE20-2D09C833B152}"/>
              </a:ext>
            </a:extLst>
          </p:cNvPr>
          <p:cNvPicPr>
            <a:picLocks noChangeAspect="1"/>
          </p:cNvPicPr>
          <p:nvPr/>
        </p:nvPicPr>
        <p:blipFill>
          <a:blip r:embed="rId7"/>
          <a:stretch>
            <a:fillRect/>
          </a:stretch>
        </p:blipFill>
        <p:spPr>
          <a:xfrm>
            <a:off x="2158400" y="4753491"/>
            <a:ext cx="2039050" cy="590252"/>
          </a:xfrm>
          <a:prstGeom prst="rect">
            <a:avLst/>
          </a:prstGeom>
        </p:spPr>
      </p:pic>
      <p:sp>
        <p:nvSpPr>
          <p:cNvPr id="24" name="矩形 23">
            <a:extLst>
              <a:ext uri="{FF2B5EF4-FFF2-40B4-BE49-F238E27FC236}">
                <a16:creationId xmlns:a16="http://schemas.microsoft.com/office/drawing/2014/main" id="{CD28D052-CFE6-4C97-8821-5921D4275501}"/>
              </a:ext>
            </a:extLst>
          </p:cNvPr>
          <p:cNvSpPr/>
          <p:nvPr/>
        </p:nvSpPr>
        <p:spPr>
          <a:xfrm>
            <a:off x="5790489" y="5781497"/>
            <a:ext cx="5724644"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最大化互信息，其实就是最大化</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的联合概率分布和</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边缘分布的散度</a:t>
            </a:r>
            <a:endParaRPr lang="zh-CN" altLang="en-US" dirty="0"/>
          </a:p>
        </p:txBody>
      </p:sp>
    </p:spTree>
    <p:extLst>
      <p:ext uri="{BB962C8B-B14F-4D97-AF65-F5344CB8AC3E}">
        <p14:creationId xmlns:p14="http://schemas.microsoft.com/office/powerpoint/2010/main" val="310903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17" name="矩形 16">
            <a:extLst>
              <a:ext uri="{FF2B5EF4-FFF2-40B4-BE49-F238E27FC236}">
                <a16:creationId xmlns:a16="http://schemas.microsoft.com/office/drawing/2014/main" id="{598D7ED3-FEAA-45DB-B245-BDC8E94A858D}"/>
              </a:ext>
            </a:extLst>
          </p:cNvPr>
          <p:cNvSpPr/>
          <p:nvPr/>
        </p:nvSpPr>
        <p:spPr>
          <a:xfrm>
            <a:off x="3791595" y="310334"/>
            <a:ext cx="23482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Mutual Information</a:t>
            </a:r>
          </a:p>
        </p:txBody>
      </p:sp>
      <p:pic>
        <p:nvPicPr>
          <p:cNvPr id="7" name="图片 6">
            <a:extLst>
              <a:ext uri="{FF2B5EF4-FFF2-40B4-BE49-F238E27FC236}">
                <a16:creationId xmlns:a16="http://schemas.microsoft.com/office/drawing/2014/main" id="{8D2A2AAD-FFB6-44DB-97B1-F899D3A9D6A5}"/>
              </a:ext>
            </a:extLst>
          </p:cNvPr>
          <p:cNvPicPr>
            <a:picLocks noChangeAspect="1"/>
          </p:cNvPicPr>
          <p:nvPr/>
        </p:nvPicPr>
        <p:blipFill>
          <a:blip r:embed="rId3"/>
          <a:stretch>
            <a:fillRect/>
          </a:stretch>
        </p:blipFill>
        <p:spPr>
          <a:xfrm>
            <a:off x="2957801" y="2418001"/>
            <a:ext cx="5818069" cy="598210"/>
          </a:xfrm>
          <a:prstGeom prst="rect">
            <a:avLst/>
          </a:prstGeom>
        </p:spPr>
      </p:pic>
      <p:pic>
        <p:nvPicPr>
          <p:cNvPr id="9" name="图片 8">
            <a:extLst>
              <a:ext uri="{FF2B5EF4-FFF2-40B4-BE49-F238E27FC236}">
                <a16:creationId xmlns:a16="http://schemas.microsoft.com/office/drawing/2014/main" id="{AA7A5338-0A03-42ED-8324-CCDDDE08C754}"/>
              </a:ext>
            </a:extLst>
          </p:cNvPr>
          <p:cNvPicPr>
            <a:picLocks noChangeAspect="1"/>
          </p:cNvPicPr>
          <p:nvPr/>
        </p:nvPicPr>
        <p:blipFill>
          <a:blip r:embed="rId4"/>
          <a:stretch>
            <a:fillRect/>
          </a:stretch>
        </p:blipFill>
        <p:spPr>
          <a:xfrm>
            <a:off x="2372245" y="3340892"/>
            <a:ext cx="6989180" cy="981505"/>
          </a:xfrm>
          <a:prstGeom prst="rect">
            <a:avLst/>
          </a:prstGeom>
        </p:spPr>
      </p:pic>
      <p:sp>
        <p:nvSpPr>
          <p:cNvPr id="25" name="矩形 24">
            <a:extLst>
              <a:ext uri="{FF2B5EF4-FFF2-40B4-BE49-F238E27FC236}">
                <a16:creationId xmlns:a16="http://schemas.microsoft.com/office/drawing/2014/main" id="{619E4CCE-80A6-4A43-B384-9B2F6FAFCDF7}"/>
              </a:ext>
            </a:extLst>
          </p:cNvPr>
          <p:cNvSpPr/>
          <p:nvPr/>
        </p:nvSpPr>
        <p:spPr>
          <a:xfrm>
            <a:off x="3473651" y="1658633"/>
            <a:ext cx="413606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KL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散度没有上界，利用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JS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散度计算</a:t>
            </a:r>
            <a:endParaRPr lang="zh-CN" altLang="en-US" dirty="0"/>
          </a:p>
        </p:txBody>
      </p:sp>
      <p:sp>
        <p:nvSpPr>
          <p:cNvPr id="10" name="矩形 9">
            <a:extLst>
              <a:ext uri="{FF2B5EF4-FFF2-40B4-BE49-F238E27FC236}">
                <a16:creationId xmlns:a16="http://schemas.microsoft.com/office/drawing/2014/main" id="{39202CB6-D184-4B5E-84EC-5049D6DC3A5B}"/>
              </a:ext>
            </a:extLst>
          </p:cNvPr>
          <p:cNvSpPr/>
          <p:nvPr/>
        </p:nvSpPr>
        <p:spPr>
          <a:xfrm>
            <a:off x="899154" y="4553036"/>
            <a:ext cx="1080050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上述公式其实就是一个负采样估计，</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以及其对应的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视作一个正样本对，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与随机抽取的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视作负样本，然后最大化似然函数，来进行优化</a:t>
            </a:r>
            <a:endParaRPr lang="zh-CN" altLang="en-US" dirty="0"/>
          </a:p>
        </p:txBody>
      </p:sp>
    </p:spTree>
    <p:extLst>
      <p:ext uri="{BB962C8B-B14F-4D97-AF65-F5344CB8AC3E}">
        <p14:creationId xmlns:p14="http://schemas.microsoft.com/office/powerpoint/2010/main" val="239091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5925196" y="3105834"/>
            <a:ext cx="4263831"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Models</a:t>
            </a:r>
            <a:endParaRPr lang="zh-CN" altLang="en-US" sz="36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2</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6828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3413</TotalTime>
  <Words>1040</Words>
  <Application>Microsoft Office PowerPoint</Application>
  <PresentationFormat>宽屏</PresentationFormat>
  <Paragraphs>146</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-apple-system</vt:lpstr>
      <vt:lpstr>等线</vt:lpstr>
      <vt:lpstr>等线 Light</vt:lpstr>
      <vt:lpstr>方正清刻本悦宋简体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刘奔</dc:creator>
  <cp:lastModifiedBy>刘奔</cp:lastModifiedBy>
  <cp:revision>113</cp:revision>
  <dcterms:created xsi:type="dcterms:W3CDTF">2020-11-13T07:38:35Z</dcterms:created>
  <dcterms:modified xsi:type="dcterms:W3CDTF">2021-05-26T10:31:23Z</dcterms:modified>
</cp:coreProperties>
</file>