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322" r:id="rId4"/>
    <p:sldId id="325" r:id="rId5"/>
    <p:sldId id="324" r:id="rId6"/>
    <p:sldId id="332" r:id="rId7"/>
    <p:sldId id="333" r:id="rId8"/>
    <p:sldId id="287" r:id="rId9"/>
    <p:sldId id="315" r:id="rId10"/>
    <p:sldId id="334" r:id="rId11"/>
    <p:sldId id="284" r:id="rId12"/>
    <p:sldId id="307" r:id="rId13"/>
    <p:sldId id="298" r:id="rId14"/>
    <p:sldId id="331" r:id="rId15"/>
    <p:sldId id="303" r:id="rId16"/>
    <p:sldId id="294" r:id="rId17"/>
    <p:sldId id="323" r:id="rId18"/>
    <p:sldId id="321" r:id="rId19"/>
    <p:sldId id="310" r:id="rId20"/>
    <p:sldId id="336" r:id="rId21"/>
    <p:sldId id="327" r:id="rId22"/>
    <p:sldId id="328" r:id="rId23"/>
    <p:sldId id="329" r:id="rId24"/>
    <p:sldId id="330" r:id="rId25"/>
    <p:sldId id="326" r:id="rId26"/>
    <p:sldId id="320" r:id="rId27"/>
    <p:sldId id="270" r:id="rId28"/>
    <p:sldId id="335" r:id="rId29"/>
    <p:sldId id="26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guide id="3" pos="733" userDrawn="1">
          <p15:clr>
            <a:srgbClr val="A4A3A4"/>
          </p15:clr>
        </p15:guide>
        <p15:guide id="4" pos="69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569D"/>
    <a:srgbClr val="F2F2F2"/>
    <a:srgbClr val="3434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82961" autoAdjust="0"/>
  </p:normalViewPr>
  <p:slideViewPr>
    <p:cSldViewPr snapToGrid="0">
      <p:cViewPr varScale="1">
        <p:scale>
          <a:sx n="94" d="100"/>
          <a:sy n="94" d="100"/>
        </p:scale>
        <p:origin x="1062" y="96"/>
      </p:cViewPr>
      <p:guideLst>
        <p:guide orient="horz" pos="2183"/>
        <p:guide pos="3840"/>
        <p:guide pos="733"/>
        <p:guide pos="6970"/>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DE8BB-2113-40E4-A508-5522D8A94642}" type="datetimeFigureOut">
              <a:rPr lang="zh-CN" altLang="en-US" smtClean="0"/>
              <a:t>2020/10/18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47975-04F3-4B68-9A22-B7FCD9BDA76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a:t>
            </a:fld>
            <a:endParaRPr lang="zh-CN" altLang="en-US"/>
          </a:p>
        </p:txBody>
      </p:sp>
    </p:spTree>
    <p:extLst>
      <p:ext uri="{BB962C8B-B14F-4D97-AF65-F5344CB8AC3E}">
        <p14:creationId xmlns:p14="http://schemas.microsoft.com/office/powerpoint/2010/main" val="2906359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10</a:t>
            </a:fld>
            <a:endParaRPr lang="zh-CN" altLang="en-US"/>
          </a:p>
        </p:txBody>
      </p:sp>
    </p:spTree>
    <p:extLst>
      <p:ext uri="{BB962C8B-B14F-4D97-AF65-F5344CB8AC3E}">
        <p14:creationId xmlns:p14="http://schemas.microsoft.com/office/powerpoint/2010/main" val="647723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如果某些方法组合了多种方法，则它们可能属于多个类别。</a:t>
            </a:r>
            <a:endParaRPr lang="en-US" altLang="zh-CN" b="1" dirty="0"/>
          </a:p>
          <a:p>
            <a:r>
              <a:rPr lang="en-US" altLang="zh-CN" dirty="0"/>
              <a:t>robust loss </a:t>
            </a:r>
            <a:r>
              <a:rPr lang="zh-CN" altLang="en-US" dirty="0"/>
              <a:t>评价：只在简单地情况下可以表现较好，比如说类别数量较小；增加收敛的时间。</a:t>
            </a:r>
            <a:endParaRPr lang="en-US" altLang="zh-CN" dirty="0"/>
          </a:p>
          <a:p>
            <a:r>
              <a:rPr lang="en-US" altLang="zh-CN" dirty="0"/>
              <a:t>robust architecture:1)Noise Adaptation Layer</a:t>
            </a:r>
            <a:r>
              <a:rPr lang="zh-CN" altLang="en-US" dirty="0"/>
              <a:t>对噪音类别做了很强的假设，可能会影响到模型的泛化，不适用于复杂类型的噪音数据，</a:t>
            </a:r>
            <a:r>
              <a:rPr lang="en-US" altLang="zh-CN" dirty="0"/>
              <a:t>EM</a:t>
            </a:r>
            <a:r>
              <a:rPr lang="zh-CN" altLang="en-US" dirty="0"/>
              <a:t>算法容易陷入局部最优，也会花费较高的计算成本</a:t>
            </a:r>
            <a:r>
              <a:rPr lang="en-US" altLang="zh-CN" dirty="0"/>
              <a:t>2)Dedicated Layer</a:t>
            </a:r>
            <a:r>
              <a:rPr lang="zh-CN" altLang="en-US" dirty="0"/>
              <a:t>比起上一种方法，对于更多类型的噪音更鲁棒，但是不能轻易地扩展到其他结构</a:t>
            </a:r>
            <a:endParaRPr lang="en-US" altLang="zh-CN" dirty="0"/>
          </a:p>
          <a:p>
            <a:r>
              <a:rPr lang="en-US" altLang="zh-CN" b="1" dirty="0"/>
              <a:t>robust regularization</a:t>
            </a:r>
            <a:r>
              <a:rPr lang="zh-CN" altLang="en-US" b="1" dirty="0"/>
              <a:t>对抗训练，</a:t>
            </a:r>
            <a:r>
              <a:rPr lang="en-US" altLang="zh-CN" b="1" dirty="0"/>
              <a:t>label smoothing</a:t>
            </a:r>
            <a:r>
              <a:rPr lang="zh-CN" altLang="en-US" b="1" dirty="0"/>
              <a:t>等在噪音较小的数据集上表现不错，但是当噪声较大时，泛化较差；</a:t>
            </a:r>
            <a:r>
              <a:rPr lang="en-US" altLang="zh-CN" b="1" dirty="0"/>
              <a:t>mix up</a:t>
            </a:r>
            <a:r>
              <a:rPr lang="zh-CN" altLang="en-US" b="1" dirty="0"/>
              <a:t>、</a:t>
            </a:r>
            <a:r>
              <a:rPr lang="en-US" altLang="zh-CN" b="1" dirty="0"/>
              <a:t>bilevel learning</a:t>
            </a:r>
            <a:r>
              <a:rPr lang="zh-CN" altLang="en-US" b="1" dirty="0"/>
              <a:t>这类方法的优势是，稍作修改可以和其他方向的模型结合，但是性能上的改进较小，还会产生对噪音和数据类型都敏感的额外的超参。</a:t>
            </a:r>
            <a:endParaRPr lang="en-US" altLang="zh-CN" b="1" dirty="0"/>
          </a:p>
          <a:p>
            <a:r>
              <a:rPr lang="en-US" altLang="zh-CN" dirty="0"/>
              <a:t>loss adjustment </a:t>
            </a:r>
            <a:r>
              <a:rPr lang="zh-CN" altLang="en-US" dirty="0"/>
              <a:t>当类别数量或者错分样例的数量较多时，由错误的估计产生的错误会累积。</a:t>
            </a:r>
            <a:endParaRPr lang="en-US" altLang="zh-CN" dirty="0"/>
          </a:p>
          <a:p>
            <a:r>
              <a:rPr lang="en-US" altLang="zh-CN" dirty="0"/>
              <a:t>sample selection</a:t>
            </a:r>
            <a:r>
              <a:rPr lang="zh-CN" altLang="en-US" dirty="0"/>
              <a:t>有效地避免了错误校正的风险。但是，它们可能会消除大量有用的样本，并且它们选择小损耗样本的一般原理仅适用于某些有限的情况，例如对称噪声</a:t>
            </a:r>
            <a:r>
              <a:rPr lang="en-US" altLang="zh-CN" dirty="0"/>
              <a:t>[18]</a:t>
            </a:r>
            <a:r>
              <a:rPr lang="zh-CN" altLang="en-US" dirty="0"/>
              <a:t>。此外，必须提供真实的噪声率或干净的验证数据集，以量化模型应选择为真实标记的样本的数量。</a:t>
            </a:r>
            <a:endParaRPr lang="en-US" altLang="zh-CN" dirty="0"/>
          </a:p>
          <a:p>
            <a:r>
              <a:rPr lang="en-US" altLang="zh-CN" dirty="0"/>
              <a:t>meta learning</a:t>
            </a:r>
            <a:r>
              <a:rPr lang="zh-CN" altLang="en-US" dirty="0"/>
              <a:t>这些元学习方法是通用的且与模型无关。 然而，它们的缺点是由在用于指导其学习过程的常规更新之前由多个推断或更新引起的可伸缩性。</a:t>
            </a:r>
            <a:r>
              <a:rPr lang="en-US" altLang="zh-CN" dirty="0"/>
              <a:t>learning to update</a:t>
            </a:r>
            <a:r>
              <a:rPr lang="zh-CN" altLang="en-US" dirty="0"/>
              <a:t>无偏的干净验证数据集对于最小化元学习的辅助目标至关重要，尽管在现实世界中可能不可用</a:t>
            </a:r>
            <a:endParaRPr lang="en-US" altLang="zh-CN" dirty="0"/>
          </a:p>
          <a:p>
            <a:r>
              <a:rPr lang="en-US" altLang="zh-CN" dirty="0"/>
              <a:t>semi-supervised learning</a:t>
            </a:r>
            <a:r>
              <a:rPr lang="zh-CN" altLang="en-US" dirty="0"/>
              <a:t>引入半监督学习方法显著的改善了模型对噪声的鲁邦性；然而，通过这些技巧引进的超参，也使</a:t>
            </a:r>
            <a:r>
              <a:rPr lang="en-US" altLang="zh-CN" dirty="0"/>
              <a:t>DNN</a:t>
            </a:r>
            <a:r>
              <a:rPr lang="zh-CN" altLang="en-US" dirty="0"/>
              <a:t>更容易受数据和噪声类型变化的影响，计算成本的增加也使不可避免的。</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11</a:t>
            </a:fld>
            <a:endParaRPr lang="zh-CN" altLang="en-US"/>
          </a:p>
        </p:txBody>
      </p:sp>
    </p:spTree>
    <p:extLst>
      <p:ext uri="{BB962C8B-B14F-4D97-AF65-F5344CB8AC3E}">
        <p14:creationId xmlns:p14="http://schemas.microsoft.com/office/powerpoint/2010/main" val="3438777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开源的库，可以应用到自己的模型上，找出错标样本。</a:t>
            </a:r>
            <a:r>
              <a:rPr lang="en-US" altLang="zh-CN" dirty="0"/>
              <a:t>ICML2020 under review</a:t>
            </a:r>
            <a:r>
              <a:rPr lang="zh-CN" altLang="en-US" dirty="0"/>
              <a:t>的一篇论文。</a:t>
            </a:r>
            <a:endParaRPr lang="en-US" altLang="zh-CN" dirty="0"/>
          </a:p>
          <a:p>
            <a:endParaRPr lang="en-US" altLang="zh-CN" dirty="0"/>
          </a:p>
          <a:p>
            <a:r>
              <a:rPr lang="zh-CN" altLang="en-US" dirty="0"/>
              <a:t>基于概率模型 </a:t>
            </a:r>
            <a:r>
              <a:rPr lang="en-US" altLang="zh-CN" dirty="0"/>
              <a:t>estimate noisy label</a:t>
            </a:r>
            <a:r>
              <a:rPr lang="zh-CN" altLang="en-US" dirty="0"/>
              <a:t>包括 </a:t>
            </a:r>
            <a:r>
              <a:rPr lang="en-US" altLang="zh-CN" dirty="0"/>
              <a:t>EM-based </a:t>
            </a:r>
            <a:r>
              <a:rPr lang="zh-CN" altLang="en-US" dirty="0"/>
              <a:t>模型、置信学习等。</a:t>
            </a:r>
            <a:endParaRPr lang="en-US" altLang="zh-CN" dirty="0"/>
          </a:p>
          <a:p>
            <a:r>
              <a:rPr lang="zh-CN" altLang="en-US" dirty="0"/>
              <a:t>基本的数学模型是：</a:t>
            </a:r>
            <a:endParaRPr lang="en-US" altLang="zh-CN" dirty="0"/>
          </a:p>
          <a:p>
            <a:r>
              <a:rPr lang="en-US" altLang="zh-CN" dirty="0"/>
              <a:t>noise </a:t>
            </a:r>
            <a:r>
              <a:rPr lang="zh-CN" altLang="en-US" dirty="0"/>
              <a:t>与 </a:t>
            </a:r>
            <a:r>
              <a:rPr lang="en-US" altLang="zh-CN" dirty="0"/>
              <a:t>label </a:t>
            </a:r>
            <a:r>
              <a:rPr lang="zh-CN" altLang="en-US" dirty="0"/>
              <a:t>有关，狮子容易被分类成猫，但不容易被分类为轮船。</a:t>
            </a:r>
            <a:endParaRPr lang="en-US" altLang="zh-CN" dirty="0"/>
          </a:p>
          <a:p>
            <a:r>
              <a:rPr lang="zh-CN" altLang="en-US" dirty="0"/>
              <a:t>找 </a:t>
            </a:r>
            <a:r>
              <a:rPr lang="en-US" altLang="zh-CN" dirty="0"/>
              <a:t>noisy label </a:t>
            </a:r>
            <a:r>
              <a:rPr lang="zh-CN" altLang="en-US" dirty="0"/>
              <a:t>和 </a:t>
            </a:r>
            <a:r>
              <a:rPr lang="en-US" altLang="zh-CN" dirty="0"/>
              <a:t>true label </a:t>
            </a:r>
            <a:r>
              <a:rPr lang="zh-CN" altLang="en-US" dirty="0"/>
              <a:t>之间联合概率分布矩阵、转移矩阵。</a:t>
            </a:r>
            <a:endParaRPr lang="en-US" altLang="zh-CN" dirty="0"/>
          </a:p>
          <a:p>
            <a:r>
              <a:rPr lang="zh-CN" altLang="en-US" dirty="0"/>
              <a:t>用概率矩阵识别 </a:t>
            </a:r>
            <a:r>
              <a:rPr lang="en-US" altLang="zh-CN" dirty="0"/>
              <a:t>clean label </a:t>
            </a:r>
            <a:r>
              <a:rPr lang="zh-CN" altLang="en-US" dirty="0"/>
              <a:t>或 </a:t>
            </a:r>
            <a:r>
              <a:rPr lang="en-US" altLang="zh-CN" dirty="0"/>
              <a:t>noise label</a:t>
            </a:r>
            <a:r>
              <a:rPr lang="zh-CN" altLang="en-US" dirty="0"/>
              <a:t>，修正数据集。</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12</a:t>
            </a:fld>
            <a:endParaRPr lang="zh-CN" altLang="en-US"/>
          </a:p>
        </p:txBody>
      </p:sp>
    </p:spTree>
    <p:extLst>
      <p:ext uri="{BB962C8B-B14F-4D97-AF65-F5344CB8AC3E}">
        <p14:creationId xmlns:p14="http://schemas.microsoft.com/office/powerpoint/2010/main" val="2511976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第一步：交叉验证</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首先需要通过对数据集集进行交叉验证计算第</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个样本在第</a:t>
            </a:r>
            <a:r>
              <a:rPr lang="en-US" altLang="zh-CN" sz="1200" b="0" i="0" kern="1200" dirty="0">
                <a:solidFill>
                  <a:schemeClr val="tx1"/>
                </a:solidFill>
                <a:effectLst/>
                <a:latin typeface="+mn-lt"/>
                <a:ea typeface="+mn-ea"/>
                <a:cs typeface="+mn-cs"/>
              </a:rPr>
              <a:t>j</a:t>
            </a:r>
            <a:r>
              <a:rPr lang="zh-CN" altLang="en-US" sz="1200" b="0" i="0" kern="1200" dirty="0">
                <a:solidFill>
                  <a:schemeClr val="tx1"/>
                </a:solidFill>
                <a:effectLst/>
                <a:latin typeface="+mn-lt"/>
                <a:ea typeface="+mn-ea"/>
                <a:cs typeface="+mn-cs"/>
              </a:rPr>
              <a:t>个类别下的概率  ；然后计算每个人工标定类别</a:t>
            </a:r>
            <a:r>
              <a:rPr lang="en-US" altLang="zh-CN" sz="1200" b="0" i="0" kern="1200" dirty="0">
                <a:solidFill>
                  <a:schemeClr val="tx1"/>
                </a:solidFill>
                <a:effectLst/>
                <a:latin typeface="+mn-lt"/>
                <a:ea typeface="+mn-ea"/>
                <a:cs typeface="+mn-cs"/>
              </a:rPr>
              <a:t>j</a:t>
            </a:r>
            <a:r>
              <a:rPr lang="zh-CN" altLang="en-US" sz="1200" b="0" i="0" kern="1200" dirty="0">
                <a:solidFill>
                  <a:schemeClr val="tx1"/>
                </a:solidFill>
                <a:effectLst/>
                <a:latin typeface="+mn-lt"/>
                <a:ea typeface="+mn-ea"/>
                <a:cs typeface="+mn-cs"/>
              </a:rPr>
              <a:t>下的平均概率</a:t>
            </a:r>
            <a:r>
              <a:rPr lang="en-US" altLang="zh-CN" sz="1200" b="0" i="0" kern="1200" dirty="0">
                <a:solidFill>
                  <a:schemeClr val="tx1"/>
                </a:solidFill>
                <a:effectLst/>
                <a:latin typeface="+mn-lt"/>
                <a:ea typeface="+mn-ea"/>
                <a:cs typeface="+mn-cs"/>
              </a:rPr>
              <a:t>t[j]</a:t>
            </a:r>
            <a:r>
              <a:rPr lang="zh-CN" altLang="en-US" sz="1200" b="0" i="0" kern="1200" dirty="0">
                <a:solidFill>
                  <a:schemeClr val="tx1"/>
                </a:solidFill>
                <a:effectLst/>
                <a:latin typeface="+mn-lt"/>
                <a:ea typeface="+mn-ea"/>
                <a:cs typeface="+mn-cs"/>
              </a:rPr>
              <a:t>作为置信度阈值；最后对于样本</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，其真实标签</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为</a:t>
            </a:r>
            <a:r>
              <a:rPr lang="en-US" altLang="zh-CN" sz="1200" b="0" i="0" kern="1200" dirty="0">
                <a:solidFill>
                  <a:schemeClr val="tx1"/>
                </a:solidFill>
                <a:effectLst/>
                <a:latin typeface="+mn-lt"/>
                <a:ea typeface="+mn-ea"/>
                <a:cs typeface="+mn-cs"/>
              </a:rPr>
              <a:t>j</a:t>
            </a:r>
            <a:r>
              <a:rPr lang="zh-CN" altLang="en-US" sz="1200" b="0" i="0" kern="1200" dirty="0">
                <a:solidFill>
                  <a:schemeClr val="tx1"/>
                </a:solidFill>
                <a:effectLst/>
                <a:latin typeface="+mn-lt"/>
                <a:ea typeface="+mn-ea"/>
                <a:cs typeface="+mn-cs"/>
              </a:rPr>
              <a:t>个类别中的最大概率</a:t>
            </a:r>
            <a:r>
              <a:rPr lang="en-US" altLang="zh-CN" sz="1200" b="0" i="0" kern="1200" dirty="0" err="1">
                <a:solidFill>
                  <a:schemeClr val="tx1"/>
                </a:solidFill>
                <a:effectLst/>
                <a:latin typeface="+mn-lt"/>
                <a:ea typeface="+mn-ea"/>
                <a:cs typeface="+mn-cs"/>
              </a:rPr>
              <a:t>argmaxP</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][j]</a:t>
            </a:r>
            <a:r>
              <a:rPr lang="zh-CN" altLang="en-US" sz="1200" b="0" i="0" kern="1200" dirty="0">
                <a:solidFill>
                  <a:schemeClr val="tx1"/>
                </a:solidFill>
                <a:effectLst/>
                <a:latin typeface="+mn-lt"/>
                <a:ea typeface="+mn-ea"/>
                <a:cs typeface="+mn-cs"/>
              </a:rPr>
              <a:t> ，并且大于阈值  </a:t>
            </a:r>
            <a:r>
              <a:rPr lang="en-US" altLang="zh-CN" sz="1200" b="0" i="0" kern="1200" dirty="0">
                <a:solidFill>
                  <a:schemeClr val="tx1"/>
                </a:solidFill>
                <a:effectLst/>
                <a:latin typeface="+mn-lt"/>
                <a:ea typeface="+mn-ea"/>
                <a:cs typeface="+mn-cs"/>
              </a:rPr>
              <a:t>;</a:t>
            </a:r>
          </a:p>
          <a:p>
            <a:r>
              <a:rPr lang="zh-CN" altLang="en-US" dirty="0"/>
              <a:t>第二步：</a:t>
            </a:r>
            <a:r>
              <a:rPr lang="zh-CN" altLang="en-US" sz="1200" b="0" i="0" kern="1200" dirty="0">
                <a:solidFill>
                  <a:schemeClr val="tx1"/>
                </a:solidFill>
                <a:effectLst/>
                <a:latin typeface="+mn-lt"/>
                <a:ea typeface="+mn-ea"/>
                <a:cs typeface="+mn-cs"/>
              </a:rPr>
              <a:t>计算计数矩阵  （类似于混淆矩阵），如图</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中的 意味着，人工标记为</a:t>
            </a:r>
            <a:r>
              <a:rPr lang="en-US" altLang="zh-CN" sz="1200" b="0" i="0" kern="1200" dirty="0">
                <a:solidFill>
                  <a:schemeClr val="tx1"/>
                </a:solidFill>
                <a:effectLst/>
                <a:latin typeface="+mn-lt"/>
                <a:ea typeface="+mn-ea"/>
                <a:cs typeface="+mn-cs"/>
              </a:rPr>
              <a:t>dog</a:t>
            </a:r>
            <a:r>
              <a:rPr lang="zh-CN" altLang="en-US" sz="1200" b="0" i="0" kern="1200" dirty="0">
                <a:solidFill>
                  <a:schemeClr val="tx1"/>
                </a:solidFill>
                <a:effectLst/>
                <a:latin typeface="+mn-lt"/>
                <a:ea typeface="+mn-ea"/>
                <a:cs typeface="+mn-cs"/>
              </a:rPr>
              <a:t>但实际为</a:t>
            </a:r>
            <a:r>
              <a:rPr lang="en-US" altLang="zh-CN" sz="1200" b="0" i="0" kern="1200" dirty="0">
                <a:solidFill>
                  <a:schemeClr val="tx1"/>
                </a:solidFill>
                <a:effectLst/>
                <a:latin typeface="+mn-lt"/>
                <a:ea typeface="+mn-ea"/>
                <a:cs typeface="+mn-cs"/>
              </a:rPr>
              <a:t>fox</a:t>
            </a:r>
            <a:r>
              <a:rPr lang="zh-CN" altLang="en-US" sz="1200" b="0" i="0" kern="1200" dirty="0">
                <a:solidFill>
                  <a:schemeClr val="tx1"/>
                </a:solidFill>
                <a:effectLst/>
                <a:latin typeface="+mn-lt"/>
                <a:ea typeface="+mn-ea"/>
                <a:cs typeface="+mn-cs"/>
              </a:rPr>
              <a:t>的样本为</a:t>
            </a:r>
            <a:r>
              <a:rPr lang="en-US" altLang="zh-CN" sz="1200" b="0" i="0" kern="1200" dirty="0">
                <a:solidFill>
                  <a:schemeClr val="tx1"/>
                </a:solidFill>
                <a:effectLst/>
                <a:latin typeface="+mn-lt"/>
                <a:ea typeface="+mn-ea"/>
                <a:cs typeface="+mn-cs"/>
              </a:rPr>
              <a:t>40</a:t>
            </a:r>
            <a:r>
              <a:rPr lang="zh-CN" altLang="en-US" sz="1200" b="0" i="0" kern="1200" dirty="0">
                <a:solidFill>
                  <a:schemeClr val="tx1"/>
                </a:solidFill>
                <a:effectLst/>
                <a:latin typeface="+mn-lt"/>
                <a:ea typeface="+mn-ea"/>
                <a:cs typeface="+mn-cs"/>
              </a:rPr>
              <a:t>个。</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step 3</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标定计数矩阵：目的就是为了让计数总和与人工标记的样本总数相同。</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Step4</a:t>
            </a:r>
            <a:r>
              <a:rPr lang="zh-CN" altLang="en-US" sz="1200" b="0" i="0" kern="1200" dirty="0">
                <a:solidFill>
                  <a:schemeClr val="tx1"/>
                </a:solidFill>
                <a:effectLst/>
                <a:latin typeface="+mn-lt"/>
                <a:ea typeface="+mn-ea"/>
                <a:cs typeface="+mn-cs"/>
              </a:rPr>
              <a:t>： 估计噪声标签 和真实标签​的联合分布​</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为什么要估计这个联合分布呢？其实这主要是为了下一步方便我们去</a:t>
            </a:r>
            <a:r>
              <a:rPr lang="en-US" altLang="zh-CN" sz="1200" b="0" i="0" kern="1200" dirty="0">
                <a:solidFill>
                  <a:schemeClr val="tx1"/>
                </a:solidFill>
                <a:effectLst/>
                <a:latin typeface="+mn-lt"/>
                <a:ea typeface="+mn-ea"/>
                <a:cs typeface="+mn-cs"/>
              </a:rPr>
              <a:t>clean</a:t>
            </a:r>
            <a:r>
              <a:rPr lang="zh-CN" altLang="en-US" sz="1200" b="0" i="0" kern="1200" dirty="0">
                <a:solidFill>
                  <a:schemeClr val="tx1"/>
                </a:solidFill>
                <a:effectLst/>
                <a:latin typeface="+mn-lt"/>
                <a:ea typeface="+mn-ea"/>
                <a:cs typeface="+mn-cs"/>
              </a:rPr>
              <a:t>噪声数据。此外，这个联合分布​其实能充分反映真实世界中噪声（错误）标签和真实标签的分布，随着数据规模的扩大，这种估计方法与真实分布越接近，原论文中有着严谨的证明。</a:t>
            </a:r>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13</a:t>
            </a:fld>
            <a:endParaRPr lang="zh-CN" altLang="en-US"/>
          </a:p>
        </p:txBody>
      </p:sp>
    </p:spTree>
    <p:extLst>
      <p:ext uri="{BB962C8B-B14F-4D97-AF65-F5344CB8AC3E}">
        <p14:creationId xmlns:p14="http://schemas.microsoft.com/office/powerpoint/2010/main" val="1344317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能充分反映真实世界中噪声（错误）标签和真实标签的分布，随着数据规模的扩大，这种估计方法与真实分布越接近（原论文中有着严谨的证明，由于公式推导繁杂这里不再赘述，有兴趣的同学可以详细阅读原文～，后文的图</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也有相关实验进行证明）</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F247975-04F3-4B68-9A22-B7FCD9BDA768}" type="slidenum">
              <a:rPr lang="zh-CN" altLang="en-US" smtClean="0"/>
              <a:t>14</a:t>
            </a:fld>
            <a:endParaRPr lang="zh-CN" altLang="en-US"/>
          </a:p>
        </p:txBody>
      </p:sp>
    </p:spTree>
    <p:extLst>
      <p:ext uri="{BB962C8B-B14F-4D97-AF65-F5344CB8AC3E}">
        <p14:creationId xmlns:p14="http://schemas.microsoft.com/office/powerpoint/2010/main" val="2237023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15</a:t>
            </a:fld>
            <a:endParaRPr lang="zh-CN" altLang="en-US"/>
          </a:p>
        </p:txBody>
      </p:sp>
    </p:spTree>
    <p:extLst>
      <p:ext uri="{BB962C8B-B14F-4D97-AF65-F5344CB8AC3E}">
        <p14:creationId xmlns:p14="http://schemas.microsoft.com/office/powerpoint/2010/main" val="4086159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b="0" i="0" kern="1200" dirty="0">
                <a:solidFill>
                  <a:schemeClr val="tx1"/>
                </a:solidFill>
                <a:effectLst/>
                <a:latin typeface="+mn-lt"/>
                <a:ea typeface="+mn-ea"/>
                <a:cs typeface="+mn-cs"/>
              </a:rPr>
              <a:t>Co-teaching</a:t>
            </a:r>
            <a:r>
              <a:rPr lang="zh-CN" altLang="en-US" sz="1200" b="0" i="0" kern="1200" dirty="0">
                <a:solidFill>
                  <a:schemeClr val="tx1"/>
                </a:solidFill>
                <a:effectLst/>
                <a:latin typeface="+mn-lt"/>
                <a:ea typeface="+mn-ea"/>
                <a:cs typeface="+mn-cs"/>
              </a:rPr>
              <a:t>的基本假设是认为</a:t>
            </a:r>
            <a:r>
              <a:rPr lang="en-US" altLang="zh-CN" sz="1200" b="0" i="0" kern="1200" dirty="0">
                <a:solidFill>
                  <a:schemeClr val="tx1"/>
                </a:solidFill>
                <a:effectLst/>
                <a:latin typeface="+mn-lt"/>
                <a:ea typeface="+mn-ea"/>
                <a:cs typeface="+mn-cs"/>
              </a:rPr>
              <a:t>noisy label</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loss</a:t>
            </a:r>
            <a:r>
              <a:rPr lang="zh-CN" altLang="en-US" sz="1200" b="0" i="0" kern="1200" dirty="0">
                <a:solidFill>
                  <a:schemeClr val="tx1"/>
                </a:solidFill>
                <a:effectLst/>
                <a:latin typeface="+mn-lt"/>
                <a:ea typeface="+mn-ea"/>
                <a:cs typeface="+mn-cs"/>
              </a:rPr>
              <a:t>要比</a:t>
            </a:r>
            <a:r>
              <a:rPr lang="en-US" altLang="zh-CN" sz="1200" b="0" i="0" kern="1200" dirty="0">
                <a:solidFill>
                  <a:schemeClr val="tx1"/>
                </a:solidFill>
                <a:effectLst/>
                <a:latin typeface="+mn-lt"/>
                <a:ea typeface="+mn-ea"/>
                <a:cs typeface="+mn-cs"/>
              </a:rPr>
              <a:t>clean label</a:t>
            </a:r>
            <a:r>
              <a:rPr lang="zh-CN" altLang="en-US" sz="1200" b="0" i="0" kern="1200" dirty="0">
                <a:solidFill>
                  <a:schemeClr val="tx1"/>
                </a:solidFill>
                <a:effectLst/>
                <a:latin typeface="+mn-lt"/>
                <a:ea typeface="+mn-ea"/>
                <a:cs typeface="+mn-cs"/>
              </a:rPr>
              <a:t>的要大，于是它并行地训练了两个神经网络</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，在每一个</a:t>
            </a:r>
            <a:r>
              <a:rPr lang="en-US" altLang="zh-CN" sz="1200" b="0" i="0" kern="1200" dirty="0">
                <a:solidFill>
                  <a:schemeClr val="tx1"/>
                </a:solidFill>
                <a:effectLst/>
                <a:latin typeface="+mn-lt"/>
                <a:ea typeface="+mn-ea"/>
                <a:cs typeface="+mn-cs"/>
              </a:rPr>
              <a:t>Mini-batch</a:t>
            </a:r>
            <a:r>
              <a:rPr lang="zh-CN" altLang="en-US" sz="1200" b="0" i="0" kern="1200" dirty="0">
                <a:solidFill>
                  <a:schemeClr val="tx1"/>
                </a:solidFill>
                <a:effectLst/>
                <a:latin typeface="+mn-lt"/>
                <a:ea typeface="+mn-ea"/>
                <a:cs typeface="+mn-cs"/>
              </a:rPr>
              <a:t>训练的过程中，每一个神经网络把它认为</a:t>
            </a:r>
            <a:r>
              <a:rPr lang="en-US" altLang="zh-CN" sz="1200" b="0" i="0" kern="1200" dirty="0">
                <a:solidFill>
                  <a:schemeClr val="tx1"/>
                </a:solidFill>
                <a:effectLst/>
                <a:latin typeface="+mn-lt"/>
                <a:ea typeface="+mn-ea"/>
                <a:cs typeface="+mn-cs"/>
              </a:rPr>
              <a:t>loss</a:t>
            </a:r>
            <a:r>
              <a:rPr lang="zh-CN" altLang="en-US" sz="1200" b="0" i="0" kern="1200" dirty="0">
                <a:solidFill>
                  <a:schemeClr val="tx1"/>
                </a:solidFill>
                <a:effectLst/>
                <a:latin typeface="+mn-lt"/>
                <a:ea typeface="+mn-ea"/>
                <a:cs typeface="+mn-cs"/>
              </a:rPr>
              <a:t>比较小的样本，送给它其另外一个网络，这样不断进行迭代训练。</a:t>
            </a:r>
            <a:endParaRPr lang="en-US" altLang="zh-CN" sz="1200" b="0" i="0" kern="1200" dirty="0">
              <a:solidFill>
                <a:schemeClr val="tx1"/>
              </a:solidFill>
              <a:effectLst/>
              <a:latin typeface="+mn-lt"/>
              <a:ea typeface="+mn-ea"/>
              <a:cs typeface="+mn-cs"/>
            </a:endParaRPr>
          </a:p>
          <a:p>
            <a:pPr algn="l"/>
            <a:r>
              <a:rPr lang="zh-CN" altLang="en-US" sz="1200" b="0" i="0" kern="1200" dirty="0">
                <a:solidFill>
                  <a:schemeClr val="tx1"/>
                </a:solidFill>
                <a:effectLst/>
                <a:latin typeface="+mn-lt"/>
                <a:ea typeface="+mn-ea"/>
                <a:cs typeface="+mn-cs"/>
              </a:rPr>
              <a:t>这篇</a:t>
            </a:r>
            <a:r>
              <a:rPr lang="en-US" altLang="zh-CN" sz="1200" b="0" i="0" kern="1200" dirty="0">
                <a:solidFill>
                  <a:schemeClr val="tx1"/>
                </a:solidFill>
                <a:effectLst/>
                <a:latin typeface="+mn-lt"/>
                <a:ea typeface="+mn-ea"/>
                <a:cs typeface="+mn-cs"/>
              </a:rPr>
              <a:t>paper</a:t>
            </a:r>
            <a:r>
              <a:rPr lang="zh-CN" altLang="en-US" sz="1200" b="0" i="0" kern="1200" dirty="0">
                <a:solidFill>
                  <a:schemeClr val="tx1"/>
                </a:solidFill>
                <a:effectLst/>
                <a:latin typeface="+mn-lt"/>
                <a:ea typeface="+mn-ea"/>
                <a:cs typeface="+mn-cs"/>
              </a:rPr>
              <a:t>的主要贡献还是提供一种易于发现噪音的框架。</a:t>
            </a:r>
            <a:endParaRPr lang="en-US" altLang="zh-CN" sz="1200" b="0" i="0" kern="1200" dirty="0">
              <a:solidFill>
                <a:schemeClr val="tx1"/>
              </a:solidFill>
              <a:effectLst/>
              <a:latin typeface="+mn-lt"/>
              <a:ea typeface="+mn-ea"/>
              <a:cs typeface="+mn-cs"/>
            </a:endParaRPr>
          </a:p>
          <a:p>
            <a:pPr algn="l"/>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co-teaching </a:t>
            </a:r>
            <a:r>
              <a:rPr lang="zh-CN" altLang="en-US" sz="1200" b="0" i="0" kern="1200" dirty="0">
                <a:solidFill>
                  <a:schemeClr val="tx1"/>
                </a:solidFill>
                <a:effectLst/>
                <a:latin typeface="+mn-lt"/>
                <a:ea typeface="+mn-ea"/>
                <a:cs typeface="+mn-cs"/>
              </a:rPr>
              <a:t>把难的样本都舍弃了，那就只能学习到简单模式。数据规模还是要大（论文的数据规模够大了），规模不大，还是不要</a:t>
            </a:r>
            <a:r>
              <a:rPr lang="en-US" altLang="zh-CN" sz="1200" b="0" i="0" kern="1200" dirty="0">
                <a:solidFill>
                  <a:schemeClr val="tx1"/>
                </a:solidFill>
                <a:effectLst/>
                <a:latin typeface="+mn-lt"/>
                <a:ea typeface="+mn-ea"/>
                <a:cs typeface="+mn-cs"/>
              </a:rPr>
              <a:t>clean</a:t>
            </a:r>
            <a:r>
              <a:rPr lang="zh-CN" altLang="en-US" sz="1200" b="0" i="0" kern="1200" dirty="0">
                <a:solidFill>
                  <a:schemeClr val="tx1"/>
                </a:solidFill>
                <a:effectLst/>
                <a:latin typeface="+mn-lt"/>
                <a:ea typeface="+mn-ea"/>
                <a:cs typeface="+mn-cs"/>
              </a:rPr>
              <a:t>的好，可以去降低</a:t>
            </a:r>
            <a:r>
              <a:rPr lang="en-US" altLang="zh-CN" sz="1200" b="0" i="0" kern="1200" dirty="0">
                <a:solidFill>
                  <a:schemeClr val="tx1"/>
                </a:solidFill>
                <a:effectLst/>
                <a:latin typeface="+mn-lt"/>
                <a:ea typeface="+mn-ea"/>
                <a:cs typeface="+mn-cs"/>
              </a:rPr>
              <a:t>loss</a:t>
            </a:r>
            <a:r>
              <a:rPr lang="zh-CN" altLang="en-US" sz="1200" b="0" i="0" kern="1200" dirty="0">
                <a:solidFill>
                  <a:schemeClr val="tx1"/>
                </a:solidFill>
                <a:effectLst/>
                <a:latin typeface="+mn-lt"/>
                <a:ea typeface="+mn-ea"/>
                <a:cs typeface="+mn-cs"/>
              </a:rPr>
              <a:t>权重。</a:t>
            </a:r>
          </a:p>
          <a:p>
            <a:pPr algn="l"/>
            <a:endParaRPr lang="zh-CN" altLang="en-US" b="0" i="0" dirty="0">
              <a:solidFill>
                <a:srgbClr val="4D4D4D"/>
              </a:solidFill>
              <a:effectLst/>
              <a:latin typeface="Microsoft YaHei" panose="020B0503020204020204" pitchFamily="34" charset="-122"/>
              <a:ea typeface="Microsoft YaHei" panose="020B0503020204020204" pitchFamily="34" charset="-122"/>
            </a:endParaRPr>
          </a:p>
        </p:txBody>
      </p:sp>
      <p:sp>
        <p:nvSpPr>
          <p:cNvPr id="4" name="灯片编号占位符 3"/>
          <p:cNvSpPr>
            <a:spLocks noGrp="1"/>
          </p:cNvSpPr>
          <p:nvPr>
            <p:ph type="sldNum" sz="quarter" idx="5"/>
          </p:nvPr>
        </p:nvSpPr>
        <p:spPr/>
        <p:txBody>
          <a:bodyPr/>
          <a:lstStyle/>
          <a:p>
            <a:fld id="{8F247975-04F3-4B68-9A22-B7FCD9BDA768}" type="slidenum">
              <a:rPr lang="zh-CN" altLang="en-US" smtClean="0"/>
              <a:t>16</a:t>
            </a:fld>
            <a:endParaRPr lang="zh-CN" altLang="en-US"/>
          </a:p>
        </p:txBody>
      </p:sp>
    </p:spTree>
    <p:extLst>
      <p:ext uri="{BB962C8B-B14F-4D97-AF65-F5344CB8AC3E}">
        <p14:creationId xmlns:p14="http://schemas.microsoft.com/office/powerpoint/2010/main" val="2808486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可以将知识库与文本按照实体对对齐之后自动的构建大规模数据集，</a:t>
            </a:r>
            <a:r>
              <a:rPr lang="en-US" altLang="zh-CN" dirty="0"/>
              <a:t>NYT</a:t>
            </a:r>
            <a:r>
              <a:rPr lang="zh-CN" altLang="en-US" dirty="0"/>
              <a:t>数据集就是这么构造出来的。</a:t>
            </a:r>
            <a:endParaRPr lang="en-US" altLang="zh-CN" dirty="0"/>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在这个数据集中，我们把拥有同一个实体对和同一个关系的这些句子称为一个包。</a:t>
            </a:r>
            <a:endParaRPr lang="en-US" altLang="zh-CN" dirty="0"/>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那么这样的方法会面临着两个问题，一个是</a:t>
            </a:r>
            <a:r>
              <a:rPr lang="en-US" altLang="zh-CN" dirty="0"/>
              <a:t>false Negative</a:t>
            </a:r>
            <a:r>
              <a:rPr lang="zh-CN" altLang="en-US" dirty="0"/>
              <a:t>问题，这个问题是由于知识库不全引起的，也就是如果一个句子中的实体对没有出现在知识库中，则我们就给这样的包标记为</a:t>
            </a:r>
            <a:r>
              <a:rPr lang="en-US" altLang="zh-CN" dirty="0"/>
              <a:t>NA</a:t>
            </a:r>
            <a:r>
              <a:rPr lang="zh-CN" altLang="en-US" dirty="0"/>
              <a:t>的关系，对于这样的实例我们称之为负例。那么这些被标记为</a:t>
            </a:r>
            <a:r>
              <a:rPr lang="en-US" altLang="zh-CN" dirty="0"/>
              <a:t>NA</a:t>
            </a:r>
            <a:r>
              <a:rPr lang="zh-CN" altLang="en-US" dirty="0"/>
              <a:t>的句子，可能有一些句子是表达了知识库中已有的关系的，因此我们把这样的问题称为</a:t>
            </a:r>
            <a:r>
              <a:rPr lang="en-US" altLang="zh-CN" dirty="0"/>
              <a:t>false negative</a:t>
            </a:r>
            <a:r>
              <a:rPr lang="zh-CN" altLang="en-US" dirty="0"/>
              <a:t>。</a:t>
            </a:r>
            <a:endParaRPr lang="en-US" altLang="zh-CN" dirty="0"/>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与之相对的就是</a:t>
            </a:r>
            <a:r>
              <a:rPr lang="en-US" altLang="zh-CN" dirty="0"/>
              <a:t>False Positive</a:t>
            </a:r>
            <a:r>
              <a:rPr lang="zh-CN" altLang="en-US" dirty="0"/>
              <a:t>问题。我们给一个包标注上某种关系，但是并不是所有的句子都表达了这种关系。</a:t>
            </a:r>
          </a:p>
          <a:p>
            <a:r>
              <a:rPr lang="zh-CN" altLang="en-US" dirty="0"/>
              <a:t>这两个问题极大的影响了远程监督关系抽取性能的提升，如何解决它们，现有的工作从许多不同的角度给出了很多方案</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17</a:t>
            </a:fld>
            <a:endParaRPr lang="zh-CN" altLang="en-US"/>
          </a:p>
        </p:txBody>
      </p:sp>
    </p:spTree>
    <p:extLst>
      <p:ext uri="{BB962C8B-B14F-4D97-AF65-F5344CB8AC3E}">
        <p14:creationId xmlns:p14="http://schemas.microsoft.com/office/powerpoint/2010/main" val="2351594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远程监督和带躁学习在如何降噪方面有很多共同点</a:t>
            </a:r>
            <a:endParaRPr lang="en-US" altLang="zh-CN" dirty="0"/>
          </a:p>
          <a:p>
            <a:endParaRPr lang="en-US" altLang="zh-CN" dirty="0"/>
          </a:p>
          <a:p>
            <a:r>
              <a:rPr lang="zh-CN" altLang="en-US" dirty="0"/>
              <a:t>不管什么方法，都在回答一个问题：如何区分 </a:t>
            </a:r>
            <a:r>
              <a:rPr lang="en-US" altLang="zh-CN" dirty="0"/>
              <a:t>clean label </a:t>
            </a:r>
            <a:r>
              <a:rPr lang="zh-CN" altLang="en-US" dirty="0"/>
              <a:t>和 </a:t>
            </a:r>
            <a:r>
              <a:rPr lang="en-US" altLang="zh-CN" dirty="0"/>
              <a:t>noisy label</a:t>
            </a:r>
            <a:r>
              <a:rPr lang="zh-CN" altLang="en-US" dirty="0"/>
              <a:t>。</a:t>
            </a:r>
          </a:p>
          <a:p>
            <a:r>
              <a:rPr lang="zh-CN" altLang="en-US" dirty="0"/>
              <a:t>直接用概率论模型去识别，比如基于 </a:t>
            </a:r>
            <a:r>
              <a:rPr lang="en-US" altLang="zh-CN" dirty="0"/>
              <a:t>EM </a:t>
            </a:r>
            <a:r>
              <a:rPr lang="zh-CN" altLang="en-US" dirty="0"/>
              <a:t>算法的模型、置信学习模型等。</a:t>
            </a:r>
          </a:p>
          <a:p>
            <a:r>
              <a:rPr lang="zh-CN" altLang="en-US" dirty="0"/>
              <a:t>根据模型预测的 </a:t>
            </a:r>
            <a:r>
              <a:rPr lang="en-US" altLang="zh-CN" dirty="0"/>
              <a:t>loss </a:t>
            </a:r>
            <a:r>
              <a:rPr lang="zh-CN" altLang="en-US" dirty="0"/>
              <a:t>粗选，反复迭代。</a:t>
            </a:r>
          </a:p>
          <a:p>
            <a:r>
              <a:rPr lang="zh-CN" altLang="en-US" dirty="0"/>
              <a:t>隐式的，模型自身对 </a:t>
            </a:r>
            <a:r>
              <a:rPr lang="en-US" altLang="zh-CN" dirty="0"/>
              <a:t>noise </a:t>
            </a:r>
            <a:r>
              <a:rPr lang="zh-CN" altLang="en-US" dirty="0"/>
              <a:t>的容忍度更高。核心思路是改成 </a:t>
            </a:r>
            <a:r>
              <a:rPr lang="en-US" altLang="zh-CN" dirty="0"/>
              <a:t>weighted sum loss</a:t>
            </a:r>
            <a:r>
              <a:rPr lang="zh-CN" altLang="en-US" dirty="0"/>
              <a:t>，</a:t>
            </a:r>
            <a:r>
              <a:rPr lang="en-US" altLang="zh-CN" dirty="0"/>
              <a:t>noisy </a:t>
            </a:r>
            <a:r>
              <a:rPr lang="zh-CN" altLang="en-US" dirty="0"/>
              <a:t>的权重低，</a:t>
            </a:r>
            <a:r>
              <a:rPr lang="en-US" altLang="zh-CN" dirty="0"/>
              <a:t>clean </a:t>
            </a:r>
            <a:r>
              <a:rPr lang="zh-CN" altLang="en-US" dirty="0"/>
              <a:t>的权重高。问题转化为如何找 </a:t>
            </a:r>
            <a:r>
              <a:rPr lang="en-US" altLang="zh-CN" dirty="0"/>
              <a:t>weight</a:t>
            </a:r>
          </a:p>
          <a:p>
            <a:r>
              <a:rPr lang="zh-CN" altLang="en-US" sz="1200" b="0" i="0" kern="1200" dirty="0">
                <a:solidFill>
                  <a:schemeClr val="tx1"/>
                </a:solidFill>
                <a:effectLst/>
                <a:latin typeface="+mn-lt"/>
                <a:ea typeface="+mn-ea"/>
                <a:cs typeface="+mn-cs"/>
              </a:rPr>
              <a:t>推在</a:t>
            </a:r>
            <a:r>
              <a:rPr lang="en-US" altLang="zh-CN" sz="1200" b="0" i="0" kern="1200" dirty="0">
                <a:solidFill>
                  <a:schemeClr val="tx1"/>
                </a:solidFill>
                <a:effectLst/>
                <a:latin typeface="+mn-lt"/>
                <a:ea typeface="+mn-ea"/>
                <a:cs typeface="+mn-cs"/>
              </a:rPr>
              <a:t>label</a:t>
            </a:r>
            <a:r>
              <a:rPr lang="zh-CN" altLang="en-US" sz="1200" b="0" i="0" kern="1200" dirty="0">
                <a:solidFill>
                  <a:schemeClr val="tx1"/>
                </a:solidFill>
                <a:effectLst/>
                <a:latin typeface="+mn-lt"/>
                <a:ea typeface="+mn-ea"/>
                <a:cs typeface="+mn-cs"/>
              </a:rPr>
              <a:t>有噪声情况下的</a:t>
            </a:r>
            <a:r>
              <a:rPr lang="en-US" altLang="zh-CN" sz="1200" b="0" i="0" kern="1200" dirty="0">
                <a:solidFill>
                  <a:schemeClr val="tx1"/>
                </a:solidFill>
                <a:effectLst/>
                <a:latin typeface="+mn-lt"/>
                <a:ea typeface="+mn-ea"/>
                <a:cs typeface="+mn-cs"/>
              </a:rPr>
              <a:t>error bound</a:t>
            </a:r>
            <a:r>
              <a:rPr lang="zh-CN" altLang="en-US" sz="1200" b="0" i="0" kern="1200" dirty="0">
                <a:solidFill>
                  <a:schemeClr val="tx1"/>
                </a:solidFill>
                <a:effectLst/>
                <a:latin typeface="+mn-lt"/>
                <a:ea typeface="+mn-ea"/>
                <a:cs typeface="+mn-cs"/>
              </a:rPr>
              <a:t>，如通过控制</a:t>
            </a:r>
            <a:r>
              <a:rPr lang="en-US" altLang="zh-CN" sz="1200" b="0" i="0" kern="1200" dirty="0">
                <a:solidFill>
                  <a:schemeClr val="tx1"/>
                </a:solidFill>
                <a:effectLst/>
                <a:latin typeface="+mn-lt"/>
                <a:ea typeface="+mn-ea"/>
                <a:cs typeface="+mn-cs"/>
              </a:rPr>
              <a:t>label</a:t>
            </a:r>
            <a:r>
              <a:rPr lang="zh-CN" altLang="en-US" sz="1200" b="0" i="0" kern="1200" dirty="0">
                <a:solidFill>
                  <a:schemeClr val="tx1"/>
                </a:solidFill>
                <a:effectLst/>
                <a:latin typeface="+mn-lt"/>
                <a:ea typeface="+mn-ea"/>
                <a:cs typeface="+mn-cs"/>
              </a:rPr>
              <a:t>包含的</a:t>
            </a:r>
            <a:r>
              <a:rPr lang="en-US" altLang="zh-CN" sz="1200" b="0" i="0" kern="1200" dirty="0">
                <a:solidFill>
                  <a:schemeClr val="tx1"/>
                </a:solidFill>
                <a:effectLst/>
                <a:latin typeface="+mn-lt"/>
                <a:ea typeface="+mn-ea"/>
                <a:cs typeface="+mn-cs"/>
              </a:rPr>
              <a:t>noise</a:t>
            </a:r>
            <a:r>
              <a:rPr lang="zh-CN" altLang="en-US" sz="1200" b="0" i="0" kern="1200" dirty="0">
                <a:solidFill>
                  <a:schemeClr val="tx1"/>
                </a:solidFill>
                <a:effectLst/>
                <a:latin typeface="+mn-lt"/>
                <a:ea typeface="+mn-ea"/>
                <a:cs typeface="+mn-cs"/>
              </a:rPr>
              <a:t>信息来提高泛化能力的</a:t>
            </a:r>
            <a:endParaRPr lang="en-US" altLang="zh-CN" dirty="0"/>
          </a:p>
          <a:p>
            <a:br>
              <a:rPr lang="en-US" altLang="zh-CN" dirty="0"/>
            </a:br>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18</a:t>
            </a:fld>
            <a:endParaRPr lang="zh-CN" altLang="en-US"/>
          </a:p>
        </p:txBody>
      </p:sp>
    </p:spTree>
    <p:extLst>
      <p:ext uri="{BB962C8B-B14F-4D97-AF65-F5344CB8AC3E}">
        <p14:creationId xmlns:p14="http://schemas.microsoft.com/office/powerpoint/2010/main" val="3056917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19</a:t>
            </a:fld>
            <a:endParaRPr lang="zh-CN" altLang="en-US"/>
          </a:p>
        </p:txBody>
      </p:sp>
    </p:spTree>
    <p:extLst>
      <p:ext uri="{BB962C8B-B14F-4D97-AF65-F5344CB8AC3E}">
        <p14:creationId xmlns:p14="http://schemas.microsoft.com/office/powerpoint/2010/main" val="291267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a:t>
            </a:fld>
            <a:endParaRPr lang="zh-CN" altLang="en-US"/>
          </a:p>
        </p:txBody>
      </p:sp>
    </p:spTree>
    <p:extLst>
      <p:ext uri="{BB962C8B-B14F-4D97-AF65-F5344CB8AC3E}">
        <p14:creationId xmlns:p14="http://schemas.microsoft.com/office/powerpoint/2010/main" val="2182279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使用修正后的标签而不是原始的</a:t>
            </a:r>
            <a:r>
              <a:rPr lang="en-US" altLang="zh-CN" dirty="0"/>
              <a:t>noisy label</a:t>
            </a:r>
            <a:r>
              <a:rPr lang="zh-CN" altLang="en-US" dirty="0"/>
              <a:t>，向后传播损失值</a:t>
            </a:r>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20</a:t>
            </a:fld>
            <a:endParaRPr lang="zh-CN" altLang="en-US"/>
          </a:p>
        </p:txBody>
      </p:sp>
    </p:spTree>
    <p:extLst>
      <p:ext uri="{BB962C8B-B14F-4D97-AF65-F5344CB8AC3E}">
        <p14:creationId xmlns:p14="http://schemas.microsoft.com/office/powerpoint/2010/main" val="446815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以前的句子级别降噪模型无法获得令人满意的效果，因为它们使用的标签是由远程监督确定的，并且在训练过程中是不变的。为此，我们引入了一种实体对级别的降噪方法，该方法利用正确标记的实体对的语义信息，在训练过程中动态化地纠正错误标签。</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bag</a:t>
            </a:r>
            <a:r>
              <a:rPr lang="zh-CN" altLang="en-US" sz="1200" b="0" i="0" kern="1200" dirty="0">
                <a:solidFill>
                  <a:schemeClr val="tx1"/>
                </a:solidFill>
                <a:effectLst/>
                <a:latin typeface="+mn-lt"/>
                <a:ea typeface="+mn-ea"/>
                <a:cs typeface="+mn-cs"/>
              </a:rPr>
              <a:t>级别上面消除噪声，特别是用一个</a:t>
            </a:r>
            <a:r>
              <a:rPr lang="en-US" altLang="zh-CN" sz="1200" b="0" i="0" kern="1200" dirty="0">
                <a:solidFill>
                  <a:schemeClr val="tx1"/>
                </a:solidFill>
                <a:effectLst/>
                <a:latin typeface="+mn-lt"/>
                <a:ea typeface="+mn-ea"/>
                <a:cs typeface="+mn-cs"/>
              </a:rPr>
              <a:t>label</a:t>
            </a:r>
            <a:r>
              <a:rPr lang="zh-CN" altLang="en-US" sz="1200" b="0" i="0" kern="1200" dirty="0">
                <a:solidFill>
                  <a:schemeClr val="tx1"/>
                </a:solidFill>
                <a:effectLst/>
                <a:latin typeface="+mn-lt"/>
                <a:ea typeface="+mn-ea"/>
                <a:cs typeface="+mn-cs"/>
              </a:rPr>
              <a:t>可以动态调整的策略。</a:t>
            </a:r>
            <a:endParaRPr lang="en-US" altLang="zh-CN" dirty="0"/>
          </a:p>
          <a:p>
            <a:endParaRPr lang="en-US" altLang="zh-CN" dirty="0"/>
          </a:p>
          <a:p>
            <a:r>
              <a:rPr lang="zh-CN" altLang="en-US" sz="1200" b="1" i="0" kern="1200" dirty="0">
                <a:solidFill>
                  <a:schemeClr val="tx1"/>
                </a:solidFill>
                <a:effectLst/>
                <a:latin typeface="+mn-lt"/>
                <a:ea typeface="+mn-ea"/>
                <a:cs typeface="+mn-cs"/>
              </a:rPr>
              <a:t>通过构造一个</a:t>
            </a:r>
            <a:r>
              <a:rPr lang="en-US" altLang="zh-CN" sz="1200" b="1" i="0" kern="1200" dirty="0">
                <a:solidFill>
                  <a:schemeClr val="tx1"/>
                </a:solidFill>
                <a:effectLst/>
                <a:latin typeface="+mn-lt"/>
                <a:ea typeface="+mn-ea"/>
                <a:cs typeface="+mn-cs"/>
              </a:rPr>
              <a:t>joint function</a:t>
            </a:r>
            <a:r>
              <a:rPr lang="zh-CN" altLang="en-US" sz="1200" b="1" i="0" kern="1200" dirty="0">
                <a:solidFill>
                  <a:schemeClr val="tx1"/>
                </a:solidFill>
                <a:effectLst/>
                <a:latin typeface="+mn-lt"/>
                <a:ea typeface="+mn-ea"/>
                <a:cs typeface="+mn-cs"/>
              </a:rPr>
              <a:t>，能够对</a:t>
            </a:r>
            <a:r>
              <a:rPr lang="en-US" altLang="zh-CN" sz="1200" b="1" i="0" kern="1200" dirty="0">
                <a:solidFill>
                  <a:schemeClr val="tx1"/>
                </a:solidFill>
                <a:effectLst/>
                <a:latin typeface="+mn-lt"/>
                <a:ea typeface="+mn-ea"/>
                <a:cs typeface="+mn-cs"/>
              </a:rPr>
              <a:t>bag representation</a:t>
            </a:r>
            <a:r>
              <a:rPr lang="zh-CN" altLang="en-US" sz="1200" b="1" i="0" kern="1200" dirty="0">
                <a:solidFill>
                  <a:schemeClr val="tx1"/>
                </a:solidFill>
                <a:effectLst/>
                <a:latin typeface="+mn-lt"/>
                <a:ea typeface="+mn-ea"/>
                <a:cs typeface="+mn-cs"/>
              </a:rPr>
              <a:t>和</a:t>
            </a:r>
            <a:r>
              <a:rPr lang="en-US" altLang="zh-CN" sz="1200" b="1" i="0" kern="1200" dirty="0">
                <a:solidFill>
                  <a:schemeClr val="tx1"/>
                </a:solidFill>
                <a:effectLst/>
                <a:latin typeface="+mn-lt"/>
                <a:ea typeface="+mn-ea"/>
                <a:cs typeface="+mn-cs"/>
              </a:rPr>
              <a:t>hard label</a:t>
            </a:r>
            <a:r>
              <a:rPr lang="zh-CN" altLang="en-US" sz="1200" b="1" i="0" kern="1200" dirty="0">
                <a:solidFill>
                  <a:schemeClr val="tx1"/>
                </a:solidFill>
                <a:effectLst/>
                <a:latin typeface="+mn-lt"/>
                <a:ea typeface="+mn-ea"/>
                <a:cs typeface="+mn-cs"/>
              </a:rPr>
              <a:t>的置信度进行联合打分，纠正</a:t>
            </a:r>
            <a:r>
              <a:rPr lang="en-US" altLang="zh-CN" sz="1200" b="1" i="0" kern="1200" dirty="0">
                <a:solidFill>
                  <a:schemeClr val="tx1"/>
                </a:solidFill>
                <a:effectLst/>
                <a:latin typeface="+mn-lt"/>
                <a:ea typeface="+mn-ea"/>
                <a:cs typeface="+mn-cs"/>
              </a:rPr>
              <a:t>label</a:t>
            </a:r>
            <a:r>
              <a:rPr lang="zh-CN" altLang="en-US" sz="1200" b="1" i="0" kern="1200" dirty="0">
                <a:solidFill>
                  <a:schemeClr val="tx1"/>
                </a:solidFill>
                <a:effectLst/>
                <a:latin typeface="+mn-lt"/>
                <a:ea typeface="+mn-ea"/>
                <a:cs typeface="+mn-cs"/>
              </a:rPr>
              <a:t>。</a:t>
            </a:r>
            <a:r>
              <a:rPr lang="zh-CN" altLang="en-US" dirty="0"/>
              <a:t>在训练过程中，软标签代替硬标签用作</a:t>
            </a:r>
            <a:r>
              <a:rPr lang="en-US" altLang="zh-CN" dirty="0"/>
              <a:t>gold label</a:t>
            </a:r>
            <a:r>
              <a:rPr lang="zh-CN" altLang="en-US" dirty="0"/>
              <a:t>。</a:t>
            </a:r>
            <a:endParaRPr lang="en-US" altLang="zh-CN" dirty="0"/>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The conﬁdence vector A is heuristically set as [0.9,0.7,···,0.7] NA</a:t>
            </a:r>
            <a:r>
              <a:rPr lang="zh-CN" altLang="en-US" sz="1200" b="0" i="0" kern="1200" dirty="0">
                <a:solidFill>
                  <a:schemeClr val="tx1"/>
                </a:solidFill>
                <a:effectLst/>
                <a:latin typeface="+mn-lt"/>
                <a:ea typeface="+mn-ea"/>
                <a:cs typeface="+mn-cs"/>
              </a:rPr>
              <a:t>为</a:t>
            </a:r>
            <a:r>
              <a:rPr lang="en-US" altLang="zh-CN" sz="1200" b="0" i="0" kern="1200" dirty="0">
                <a:solidFill>
                  <a:schemeClr val="tx1"/>
                </a:solidFill>
                <a:effectLst/>
                <a:latin typeface="+mn-lt"/>
                <a:ea typeface="+mn-ea"/>
                <a:cs typeface="+mn-cs"/>
              </a:rPr>
              <a:t>0.9</a:t>
            </a:r>
            <a:r>
              <a:rPr lang="zh-CN" altLang="en-US" sz="1200" b="0" i="0" kern="1200" dirty="0">
                <a:solidFill>
                  <a:schemeClr val="tx1"/>
                </a:solidFill>
                <a:effectLst/>
                <a:latin typeface="+mn-lt"/>
                <a:ea typeface="+mn-ea"/>
                <a:cs typeface="+mn-cs"/>
              </a:rPr>
              <a:t>，其他为</a:t>
            </a:r>
            <a:r>
              <a:rPr lang="en-US" altLang="zh-CN" sz="1200" b="0" i="0" kern="1200" dirty="0">
                <a:solidFill>
                  <a:schemeClr val="tx1"/>
                </a:solidFill>
                <a:effectLst/>
                <a:latin typeface="+mn-lt"/>
                <a:ea typeface="+mn-ea"/>
                <a:cs typeface="+mn-cs"/>
              </a:rPr>
              <a:t>0.7.</a:t>
            </a:r>
          </a:p>
          <a:p>
            <a:endParaRPr lang="en-US" altLang="zh-CN" sz="1200" b="0" i="0" kern="1200" dirty="0">
              <a:solidFill>
                <a:schemeClr val="tx1"/>
              </a:solidFill>
              <a:effectLst/>
              <a:latin typeface="+mn-lt"/>
              <a:ea typeface="+mn-ea"/>
              <a:cs typeface="+mn-cs"/>
            </a:endParaRPr>
          </a:p>
          <a:p>
            <a:r>
              <a:rPr lang="en-US" altLang="zh-CN" dirty="0"/>
              <a:t>to avoid negative effects of dominant NA instances in the </a:t>
            </a:r>
            <a:r>
              <a:rPr lang="en-US" altLang="zh-CN" dirty="0" err="1"/>
              <a:t>begining</a:t>
            </a:r>
            <a:r>
              <a:rPr lang="en-US" altLang="zh-CN" dirty="0"/>
              <a:t> of training, soft-label method is adopted after 3000 steps of parameter updates.</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21</a:t>
            </a:fld>
            <a:endParaRPr lang="zh-CN" altLang="en-US"/>
          </a:p>
        </p:txBody>
      </p:sp>
    </p:spTree>
    <p:extLst>
      <p:ext uri="{BB962C8B-B14F-4D97-AF65-F5344CB8AC3E}">
        <p14:creationId xmlns:p14="http://schemas.microsoft.com/office/powerpoint/2010/main" val="3724061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作者认为</a:t>
            </a:r>
            <a:r>
              <a:rPr lang="en-US" altLang="zh-CN" sz="1200" b="0" i="0" kern="1200" dirty="0">
                <a:solidFill>
                  <a:schemeClr val="tx1"/>
                </a:solidFill>
                <a:effectLst/>
                <a:latin typeface="+mn-lt"/>
                <a:ea typeface="+mn-ea"/>
                <a:cs typeface="+mn-cs"/>
              </a:rPr>
              <a:t>sentence representation</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bag </a:t>
            </a:r>
            <a:r>
              <a:rPr lang="zh-CN" altLang="en-US" sz="1200" b="0" i="0" kern="1200" dirty="0">
                <a:solidFill>
                  <a:schemeClr val="tx1"/>
                </a:solidFill>
                <a:effectLst/>
                <a:latin typeface="+mn-lt"/>
                <a:ea typeface="+mn-ea"/>
                <a:cs typeface="+mn-cs"/>
              </a:rPr>
              <a:t>上面的 </a:t>
            </a:r>
            <a:r>
              <a:rPr lang="en-US" altLang="zh-CN" sz="1200" b="0" i="0" kern="1200" dirty="0">
                <a:solidFill>
                  <a:schemeClr val="tx1"/>
                </a:solidFill>
                <a:effectLst/>
                <a:latin typeface="+mn-lt"/>
                <a:ea typeface="+mn-ea"/>
                <a:cs typeface="+mn-cs"/>
              </a:rPr>
              <a:t>target relation embedding</a:t>
            </a:r>
            <a:r>
              <a:rPr lang="zh-CN" altLang="en-US" sz="1200" b="0" i="0" kern="1200" dirty="0">
                <a:solidFill>
                  <a:schemeClr val="tx1"/>
                </a:solidFill>
                <a:effectLst/>
                <a:latin typeface="+mn-lt"/>
                <a:ea typeface="+mn-ea"/>
                <a:cs typeface="+mn-cs"/>
              </a:rPr>
              <a:t>的內积代表着</a:t>
            </a:r>
            <a:r>
              <a:rPr lang="en-US" altLang="zh-CN" sz="1200" b="0" i="0" kern="1200" dirty="0">
                <a:solidFill>
                  <a:schemeClr val="tx1"/>
                </a:solidFill>
                <a:effectLst/>
                <a:latin typeface="+mn-lt"/>
                <a:ea typeface="+mn-ea"/>
                <a:cs typeface="+mn-cs"/>
              </a:rPr>
              <a:t>sentence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relation</a:t>
            </a:r>
            <a:r>
              <a:rPr lang="zh-CN" altLang="en-US" sz="1200" b="0" i="0" kern="1200" dirty="0">
                <a:solidFill>
                  <a:schemeClr val="tx1"/>
                </a:solidFill>
                <a:effectLst/>
                <a:latin typeface="+mn-lt"/>
                <a:ea typeface="+mn-ea"/>
                <a:cs typeface="+mn-cs"/>
              </a:rPr>
              <a:t>的匹配程度。</a:t>
            </a:r>
          </a:p>
          <a:p>
            <a:r>
              <a:rPr lang="zh-CN" altLang="en-US" sz="1200" b="0" i="0" kern="1200" dirty="0">
                <a:solidFill>
                  <a:schemeClr val="tx1"/>
                </a:solidFill>
                <a:effectLst/>
                <a:latin typeface="+mn-lt"/>
                <a:ea typeface="+mn-ea"/>
                <a:cs typeface="+mn-cs"/>
              </a:rPr>
              <a:t>计算好每个</a:t>
            </a:r>
            <a:r>
              <a:rPr lang="en-US" altLang="zh-CN" sz="1200" b="0" i="0" kern="1200" dirty="0">
                <a:solidFill>
                  <a:schemeClr val="tx1"/>
                </a:solidFill>
                <a:effectLst/>
                <a:latin typeface="+mn-lt"/>
                <a:ea typeface="+mn-ea"/>
                <a:cs typeface="+mn-cs"/>
              </a:rPr>
              <a:t>sentence</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representation</a:t>
            </a:r>
            <a:r>
              <a:rPr lang="zh-CN" altLang="en-US" sz="1200" b="0" i="0" kern="1200" dirty="0">
                <a:solidFill>
                  <a:schemeClr val="tx1"/>
                </a:solidFill>
                <a:effectLst/>
                <a:latin typeface="+mn-lt"/>
                <a:ea typeface="+mn-ea"/>
                <a:cs typeface="+mn-cs"/>
              </a:rPr>
              <a:t>后，在</a:t>
            </a:r>
            <a:r>
              <a:rPr lang="en-US" altLang="zh-CN" sz="1200" b="0" i="0" kern="1200" dirty="0">
                <a:solidFill>
                  <a:schemeClr val="tx1"/>
                </a:solidFill>
                <a:effectLst/>
                <a:latin typeface="+mn-lt"/>
                <a:ea typeface="+mn-ea"/>
                <a:cs typeface="+mn-cs"/>
              </a:rPr>
              <a:t>bag-level</a:t>
            </a:r>
            <a:r>
              <a:rPr lang="zh-CN" altLang="en-US" sz="1200" b="0" i="0" kern="1200" dirty="0">
                <a:solidFill>
                  <a:schemeClr val="tx1"/>
                </a:solidFill>
                <a:effectLst/>
                <a:latin typeface="+mn-lt"/>
                <a:ea typeface="+mn-ea"/>
                <a:cs typeface="+mn-cs"/>
              </a:rPr>
              <a:t>上面进行归一化得到 </a:t>
            </a:r>
            <a:r>
              <a:rPr lang="en-US" altLang="zh-CN" sz="1200" b="0" i="0" kern="1200" dirty="0">
                <a:solidFill>
                  <a:schemeClr val="tx1"/>
                </a:solidFill>
                <a:effectLst/>
                <a:latin typeface="+mn-lt"/>
                <a:ea typeface="+mn-ea"/>
                <a:cs typeface="+mn-cs"/>
              </a:rPr>
              <a:t>coupling coefficient</a:t>
            </a:r>
            <a:r>
              <a:rPr lang="zh-CN" altLang="en-US" sz="1200" b="0" i="0" kern="1200" dirty="0">
                <a:solidFill>
                  <a:schemeClr val="tx1"/>
                </a:solidFill>
                <a:effectLst/>
                <a:latin typeface="+mn-lt"/>
                <a:ea typeface="+mn-ea"/>
                <a:cs typeface="+mn-cs"/>
              </a:rPr>
              <a:t>。然后设定一个阈值，只要是低于这个阈值的都判定为</a:t>
            </a:r>
            <a:r>
              <a:rPr lang="en-US" altLang="zh-CN" sz="1200" b="0" i="0" kern="1200" dirty="0">
                <a:solidFill>
                  <a:schemeClr val="tx1"/>
                </a:solidFill>
                <a:effectLst/>
                <a:latin typeface="+mn-lt"/>
                <a:ea typeface="+mn-ea"/>
                <a:cs typeface="+mn-cs"/>
              </a:rPr>
              <a:t>noisy data</a:t>
            </a:r>
            <a:r>
              <a:rPr lang="zh-CN" altLang="en-US" sz="1200" b="0" i="0" kern="1200" dirty="0">
                <a:solidFill>
                  <a:schemeClr val="tx1"/>
                </a:solidFill>
                <a:effectLst/>
                <a:latin typeface="+mn-lt"/>
                <a:ea typeface="+mn-ea"/>
                <a:cs typeface="+mn-cs"/>
              </a:rPr>
              <a:t>。</a:t>
            </a:r>
          </a:p>
          <a:p>
            <a:r>
              <a:rPr lang="zh-CN" altLang="en-US" sz="1200" b="1" i="0" kern="1200" dirty="0">
                <a:solidFill>
                  <a:schemeClr val="tx1"/>
                </a:solidFill>
                <a:effectLst/>
                <a:latin typeface="+mn-lt"/>
                <a:ea typeface="+mn-ea"/>
                <a:cs typeface="+mn-cs"/>
              </a:rPr>
              <a:t>这么做的目的有</a:t>
            </a:r>
            <a:r>
              <a:rPr lang="en-US" altLang="zh-CN" sz="1200" b="1" i="0" kern="1200" dirty="0">
                <a:solidFill>
                  <a:schemeClr val="tx1"/>
                </a:solidFill>
                <a:effectLst/>
                <a:latin typeface="+mn-lt"/>
                <a:ea typeface="+mn-ea"/>
                <a:cs typeface="+mn-cs"/>
              </a:rPr>
              <a:t>2</a:t>
            </a:r>
            <a:r>
              <a:rPr lang="zh-CN" altLang="en-US" sz="1200" b="1" i="0" kern="1200" dirty="0">
                <a:solidFill>
                  <a:schemeClr val="tx1"/>
                </a:solidFill>
                <a:effectLst/>
                <a:latin typeface="+mn-lt"/>
                <a:ea typeface="+mn-ea"/>
                <a:cs typeface="+mn-cs"/>
              </a:rPr>
              <a:t>个：</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根据</a:t>
            </a:r>
            <a:r>
              <a:rPr lang="en-US" altLang="zh-CN" sz="1200" b="1" i="0" kern="1200" dirty="0">
                <a:solidFill>
                  <a:schemeClr val="tx1"/>
                </a:solidFill>
                <a:effectLst/>
                <a:latin typeface="+mn-lt"/>
                <a:ea typeface="+mn-ea"/>
                <a:cs typeface="+mn-cs"/>
              </a:rPr>
              <a:t>expressed-at-least-once</a:t>
            </a:r>
            <a:r>
              <a:rPr lang="zh-CN" altLang="en-US" sz="1200" b="1" i="0" kern="1200" dirty="0">
                <a:solidFill>
                  <a:schemeClr val="tx1"/>
                </a:solidFill>
                <a:effectLst/>
                <a:latin typeface="+mn-lt"/>
                <a:ea typeface="+mn-ea"/>
                <a:cs typeface="+mn-cs"/>
              </a:rPr>
              <a:t>的假设，一个</a:t>
            </a:r>
            <a:r>
              <a:rPr lang="en-US" altLang="zh-CN" sz="1200" b="1" i="0" kern="1200" dirty="0">
                <a:solidFill>
                  <a:schemeClr val="tx1"/>
                </a:solidFill>
                <a:effectLst/>
                <a:latin typeface="+mn-lt"/>
                <a:ea typeface="+mn-ea"/>
                <a:cs typeface="+mn-cs"/>
              </a:rPr>
              <a:t>bag</a:t>
            </a:r>
            <a:r>
              <a:rPr lang="zh-CN" altLang="en-US" sz="1200" b="1" i="0" kern="1200" dirty="0">
                <a:solidFill>
                  <a:schemeClr val="tx1"/>
                </a:solidFill>
                <a:effectLst/>
                <a:latin typeface="+mn-lt"/>
                <a:ea typeface="+mn-ea"/>
                <a:cs typeface="+mn-cs"/>
              </a:rPr>
              <a:t>里面最少有一个</a:t>
            </a:r>
            <a:r>
              <a:rPr lang="en-US" altLang="zh-CN" sz="1200" b="1" i="0" kern="1200" dirty="0">
                <a:solidFill>
                  <a:schemeClr val="tx1"/>
                </a:solidFill>
                <a:effectLst/>
                <a:latin typeface="+mn-lt"/>
                <a:ea typeface="+mn-ea"/>
                <a:cs typeface="+mn-cs"/>
              </a:rPr>
              <a:t>sentence</a:t>
            </a:r>
            <a:r>
              <a:rPr lang="zh-CN" altLang="en-US" sz="1200" b="1" i="0" kern="1200" dirty="0">
                <a:solidFill>
                  <a:schemeClr val="tx1"/>
                </a:solidFill>
                <a:effectLst/>
                <a:latin typeface="+mn-lt"/>
                <a:ea typeface="+mn-ea"/>
                <a:cs typeface="+mn-cs"/>
              </a:rPr>
              <a:t>表达了</a:t>
            </a:r>
            <a:r>
              <a:rPr lang="en-US" altLang="zh-CN" sz="1200" b="1" i="0" kern="1200" dirty="0">
                <a:solidFill>
                  <a:schemeClr val="tx1"/>
                </a:solidFill>
                <a:effectLst/>
                <a:latin typeface="+mn-lt"/>
                <a:ea typeface="+mn-ea"/>
                <a:cs typeface="+mn-cs"/>
              </a:rPr>
              <a:t>target relation</a:t>
            </a:r>
            <a:r>
              <a:rPr lang="zh-CN" altLang="en-US" sz="1200" b="1" i="0" kern="1200" dirty="0">
                <a:solidFill>
                  <a:schemeClr val="tx1"/>
                </a:solidFill>
                <a:effectLst/>
                <a:latin typeface="+mn-lt"/>
                <a:ea typeface="+mn-ea"/>
                <a:cs typeface="+mn-cs"/>
              </a:rPr>
              <a:t>，这个假设正好就与</a:t>
            </a:r>
            <a:r>
              <a:rPr lang="en-US" altLang="zh-CN" sz="1200" b="1" i="0" kern="1200" dirty="0">
                <a:solidFill>
                  <a:schemeClr val="tx1"/>
                </a:solidFill>
                <a:effectLst/>
                <a:latin typeface="+mn-lt"/>
                <a:ea typeface="+mn-ea"/>
                <a:cs typeface="+mn-cs"/>
              </a:rPr>
              <a:t>expressed-at-least-once</a:t>
            </a:r>
            <a:r>
              <a:rPr lang="zh-CN" altLang="en-US" sz="1200" b="1" i="0" kern="1200" dirty="0">
                <a:solidFill>
                  <a:schemeClr val="tx1"/>
                </a:solidFill>
                <a:effectLst/>
                <a:latin typeface="+mn-lt"/>
                <a:ea typeface="+mn-ea"/>
                <a:cs typeface="+mn-cs"/>
              </a:rPr>
              <a:t>的假设相对应</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如果分数最高的</a:t>
            </a:r>
            <a:r>
              <a:rPr lang="en-US" altLang="zh-CN" sz="1200" b="1" i="0" kern="1200" dirty="0">
                <a:solidFill>
                  <a:schemeClr val="tx1"/>
                </a:solidFill>
                <a:effectLst/>
                <a:latin typeface="+mn-lt"/>
                <a:ea typeface="+mn-ea"/>
                <a:cs typeface="+mn-cs"/>
              </a:rPr>
              <a:t>sentence data</a:t>
            </a:r>
            <a:r>
              <a:rPr lang="zh-CN" altLang="en-US" sz="1200" b="1" i="0" kern="1200" dirty="0">
                <a:solidFill>
                  <a:schemeClr val="tx1"/>
                </a:solidFill>
                <a:effectLst/>
                <a:latin typeface="+mn-lt"/>
                <a:ea typeface="+mn-ea"/>
                <a:cs typeface="+mn-cs"/>
              </a:rPr>
              <a:t>也是</a:t>
            </a:r>
            <a:r>
              <a:rPr lang="en-US" altLang="zh-CN" sz="1200" b="1" i="0" kern="1200" dirty="0">
                <a:solidFill>
                  <a:schemeClr val="tx1"/>
                </a:solidFill>
                <a:effectLst/>
                <a:latin typeface="+mn-lt"/>
                <a:ea typeface="+mn-ea"/>
                <a:cs typeface="+mn-cs"/>
              </a:rPr>
              <a:t>noisy data</a:t>
            </a:r>
            <a:r>
              <a:rPr lang="zh-CN" altLang="en-US" sz="1200" b="1" i="0" kern="1200" dirty="0">
                <a:solidFill>
                  <a:schemeClr val="tx1"/>
                </a:solidFill>
                <a:effectLst/>
                <a:latin typeface="+mn-lt"/>
                <a:ea typeface="+mn-ea"/>
                <a:cs typeface="+mn-cs"/>
              </a:rPr>
              <a:t>，那么这个</a:t>
            </a:r>
            <a:r>
              <a:rPr lang="en-US" altLang="zh-CN" sz="1200" b="1" i="0" kern="1200" dirty="0">
                <a:solidFill>
                  <a:schemeClr val="tx1"/>
                </a:solidFill>
                <a:effectLst/>
                <a:latin typeface="+mn-lt"/>
                <a:ea typeface="+mn-ea"/>
                <a:cs typeface="+mn-cs"/>
              </a:rPr>
              <a:t>bag</a:t>
            </a:r>
            <a:r>
              <a:rPr lang="zh-CN" altLang="en-US" sz="1200" b="1" i="0" kern="1200" dirty="0">
                <a:solidFill>
                  <a:schemeClr val="tx1"/>
                </a:solidFill>
                <a:effectLst/>
                <a:latin typeface="+mn-lt"/>
                <a:ea typeface="+mn-ea"/>
                <a:cs typeface="+mn-cs"/>
              </a:rPr>
              <a:t>就是一个</a:t>
            </a:r>
            <a:r>
              <a:rPr lang="en-US" altLang="zh-CN" sz="1200" b="1" i="0" kern="1200" dirty="0">
                <a:solidFill>
                  <a:schemeClr val="tx1"/>
                </a:solidFill>
                <a:effectLst/>
                <a:latin typeface="+mn-lt"/>
                <a:ea typeface="+mn-ea"/>
                <a:cs typeface="+mn-cs"/>
              </a:rPr>
              <a:t>noisy bag</a:t>
            </a:r>
            <a:r>
              <a:rPr lang="zh-CN" altLang="en-US" sz="1200" b="1" i="0" kern="1200" dirty="0">
                <a:solidFill>
                  <a:schemeClr val="tx1"/>
                </a:solidFill>
                <a:effectLst/>
                <a:latin typeface="+mn-lt"/>
                <a:ea typeface="+mn-ea"/>
                <a:cs typeface="+mn-cs"/>
              </a:rPr>
              <a:t>，所以把分数更低的都忽略了或者重新标记了，正好消除了噪声。</a:t>
            </a:r>
            <a:endParaRPr lang="zh-CN" altLang="en-US" sz="1200" b="0" i="0" kern="1200" dirty="0">
              <a:solidFill>
                <a:schemeClr val="tx1"/>
              </a:solidFill>
              <a:effectLst/>
              <a:latin typeface="+mn-lt"/>
              <a:ea typeface="+mn-ea"/>
              <a:cs typeface="+mn-cs"/>
            </a:endParaRPr>
          </a:p>
          <a:p>
            <a:endParaRPr lang="en-US" altLang="zh-CN" dirty="0"/>
          </a:p>
          <a:p>
            <a:r>
              <a:rPr lang="zh-CN" altLang="en-US" dirty="0"/>
              <a:t>请注意，仅会为</a:t>
            </a:r>
            <a:r>
              <a:rPr lang="en-US" altLang="zh-CN" dirty="0"/>
              <a:t>positive</a:t>
            </a:r>
            <a:r>
              <a:rPr lang="zh-CN" altLang="en-US" dirty="0"/>
              <a:t>样本（即原始标签不是</a:t>
            </a:r>
            <a:r>
              <a:rPr lang="en-US" altLang="zh-CN" dirty="0"/>
              <a:t>NA</a:t>
            </a:r>
            <a:r>
              <a:rPr lang="zh-CN" altLang="en-US" dirty="0"/>
              <a:t>（无关联）的样品）生成新标签。</a:t>
            </a:r>
            <a:endParaRPr lang="en-US" altLang="zh-CN" dirty="0"/>
          </a:p>
          <a:p>
            <a:r>
              <a:rPr lang="zh-CN" altLang="en-US" dirty="0"/>
              <a:t>因为不表达任何关系的句子的表示形式总是多种多样的，因此很难为其找到正确的标签。允许对</a:t>
            </a:r>
            <a:r>
              <a:rPr lang="en-US" altLang="zh-CN" dirty="0"/>
              <a:t>negative samples</a:t>
            </a:r>
            <a:r>
              <a:rPr lang="zh-CN" altLang="en-US" dirty="0"/>
              <a:t>进行重新标记会产生更多嘈杂的句子。</a:t>
            </a:r>
            <a:endParaRPr lang="en-US" altLang="zh-CN" dirty="0"/>
          </a:p>
          <a:p>
            <a:r>
              <a:rPr lang="zh-CN" altLang="en-US" dirty="0"/>
              <a:t>相反，将</a:t>
            </a:r>
            <a:r>
              <a:rPr lang="en-US" altLang="zh-CN" dirty="0"/>
              <a:t>positive samples</a:t>
            </a:r>
            <a:r>
              <a:rPr lang="zh-CN" altLang="en-US" dirty="0"/>
              <a:t>重新标记为</a:t>
            </a:r>
            <a:r>
              <a:rPr lang="en-US" altLang="zh-CN" dirty="0"/>
              <a:t>NA</a:t>
            </a:r>
            <a:r>
              <a:rPr lang="zh-CN" altLang="en-US" dirty="0"/>
              <a:t>意味着删除了嘈杂的句子。</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22</a:t>
            </a:fld>
            <a:endParaRPr lang="zh-CN" altLang="en-US"/>
          </a:p>
        </p:txBody>
      </p:sp>
    </p:spTree>
    <p:extLst>
      <p:ext uri="{BB962C8B-B14F-4D97-AF65-F5344CB8AC3E}">
        <p14:creationId xmlns:p14="http://schemas.microsoft.com/office/powerpoint/2010/main" val="3261931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23</a:t>
            </a:fld>
            <a:endParaRPr lang="zh-CN" altLang="en-US"/>
          </a:p>
        </p:txBody>
      </p:sp>
    </p:spTree>
    <p:extLst>
      <p:ext uri="{BB962C8B-B14F-4D97-AF65-F5344CB8AC3E}">
        <p14:creationId xmlns:p14="http://schemas.microsoft.com/office/powerpoint/2010/main" val="2749074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Motivation</a:t>
            </a:r>
            <a:r>
              <a:rPr lang="zh-CN" altLang="en-US" dirty="0"/>
              <a:t>：</a:t>
            </a:r>
            <a:endParaRPr lang="en-US" altLang="zh-CN" dirty="0"/>
          </a:p>
          <a:p>
            <a:r>
              <a:rPr lang="zh-CN" altLang="en-US" sz="1200" b="0" i="0" u="none" strike="noStrike" kern="1200" dirty="0">
                <a:solidFill>
                  <a:schemeClr val="tx1"/>
                </a:solidFill>
                <a:effectLst/>
                <a:latin typeface="+mn-lt"/>
                <a:ea typeface="+mn-ea"/>
                <a:cs typeface="+mn-cs"/>
              </a:rPr>
              <a:t>未充分利用那些含有分类属性特征的噪音样例；</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大部分论文解读集中于解决</a:t>
            </a:r>
            <a:r>
              <a:rPr lang="en-US" altLang="zh-CN" sz="1200" b="0" i="0" u="none" strike="noStrike" kern="1200" dirty="0">
                <a:solidFill>
                  <a:schemeClr val="tx1"/>
                </a:solidFill>
                <a:effectLst/>
                <a:latin typeface="+mn-lt"/>
                <a:ea typeface="+mn-ea"/>
                <a:cs typeface="+mn-cs"/>
              </a:rPr>
              <a:t>FP</a:t>
            </a:r>
            <a:r>
              <a:rPr lang="zh-CN" altLang="en-US" sz="1200" b="0" i="0" u="none" strike="noStrike" kern="1200" dirty="0">
                <a:solidFill>
                  <a:schemeClr val="tx1"/>
                </a:solidFill>
                <a:effectLst/>
                <a:latin typeface="+mn-lt"/>
                <a:ea typeface="+mn-ea"/>
                <a:cs typeface="+mn-cs"/>
              </a:rPr>
              <a:t>样例，而忽略了</a:t>
            </a:r>
            <a:r>
              <a:rPr lang="en-US" altLang="zh-CN" sz="1200" b="0" i="0" u="none" strike="noStrike" kern="1200" dirty="0">
                <a:solidFill>
                  <a:schemeClr val="tx1"/>
                </a:solidFill>
                <a:effectLst/>
                <a:latin typeface="+mn-lt"/>
                <a:ea typeface="+mn-ea"/>
                <a:cs typeface="+mn-cs"/>
              </a:rPr>
              <a:t>FN</a:t>
            </a:r>
            <a:r>
              <a:rPr lang="zh-CN" altLang="en-US" sz="1200" b="0" i="0" u="none" strike="noStrike" kern="1200" dirty="0">
                <a:solidFill>
                  <a:schemeClr val="tx1"/>
                </a:solidFill>
                <a:effectLst/>
                <a:latin typeface="+mn-lt"/>
                <a:ea typeface="+mn-ea"/>
                <a:cs typeface="+mn-cs"/>
              </a:rPr>
              <a:t>样例，</a:t>
            </a:r>
            <a:r>
              <a:rPr lang="en-US" altLang="zh-CN" sz="1200" b="0" i="0" u="none" strike="noStrike" kern="1200" dirty="0">
                <a:solidFill>
                  <a:schemeClr val="tx1"/>
                </a:solidFill>
                <a:effectLst/>
                <a:latin typeface="+mn-lt"/>
                <a:ea typeface="+mn-ea"/>
                <a:cs typeface="+mn-cs"/>
              </a:rPr>
              <a:t>FN</a:t>
            </a:r>
            <a:r>
              <a:rPr lang="zh-CN" altLang="en-US" sz="1200" b="0" i="0" u="none" strike="noStrike" kern="1200" dirty="0">
                <a:solidFill>
                  <a:schemeClr val="tx1"/>
                </a:solidFill>
                <a:effectLst/>
                <a:latin typeface="+mn-lt"/>
                <a:ea typeface="+mn-ea"/>
                <a:cs typeface="+mn-cs"/>
              </a:rPr>
              <a:t>样例也提供了目标关系的有用信息</a:t>
            </a:r>
            <a:r>
              <a:rPr lang="zh-CN" altLang="en-US" dirty="0"/>
              <a:t> 。</a:t>
            </a:r>
            <a:endParaRPr lang="en-US" altLang="zh-CN" dirty="0"/>
          </a:p>
          <a:p>
            <a:endParaRPr lang="en-US" altLang="zh-CN" dirty="0"/>
          </a:p>
          <a:p>
            <a:r>
              <a:rPr lang="en-US" altLang="zh-CN" dirty="0"/>
              <a:t>Method</a:t>
            </a:r>
            <a:r>
              <a:rPr lang="zh-CN" altLang="en-US" dirty="0"/>
              <a:t>：</a:t>
            </a:r>
            <a:endParaRPr lang="en-US" altLang="zh-CN" dirty="0"/>
          </a:p>
          <a:p>
            <a:r>
              <a:rPr lang="zh-CN" altLang="en-US" dirty="0"/>
              <a:t>使用</a:t>
            </a:r>
            <a:r>
              <a:rPr lang="en-US" altLang="zh-CN" dirty="0"/>
              <a:t>RL</a:t>
            </a:r>
            <a:r>
              <a:rPr lang="zh-CN" altLang="en-US" dirty="0"/>
              <a:t>学习，设立两个</a:t>
            </a:r>
            <a:r>
              <a:rPr lang="en-US" altLang="zh-CN" dirty="0"/>
              <a:t>Agent </a:t>
            </a:r>
            <a:r>
              <a:rPr lang="zh-CN" altLang="en-US" dirty="0"/>
              <a:t>一个专注于识别</a:t>
            </a:r>
            <a:r>
              <a:rPr lang="en-US" altLang="zh-CN" dirty="0"/>
              <a:t>FN</a:t>
            </a:r>
            <a:r>
              <a:rPr lang="zh-CN" altLang="en-US" dirty="0"/>
              <a:t>样例，一个专注于识别</a:t>
            </a:r>
            <a:r>
              <a:rPr lang="en-US" altLang="zh-CN" dirty="0"/>
              <a:t>FP</a:t>
            </a:r>
            <a:r>
              <a:rPr lang="zh-CN" altLang="en-US" dirty="0"/>
              <a:t>样例，将过滤器过滤后的</a:t>
            </a:r>
            <a:r>
              <a:rPr lang="en-US" altLang="zh-CN" dirty="0"/>
              <a:t>data</a:t>
            </a:r>
            <a:r>
              <a:rPr lang="zh-CN" altLang="en-US" dirty="0"/>
              <a:t>建模成了半监督学习的范式了</a:t>
            </a:r>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24</a:t>
            </a:fld>
            <a:endParaRPr lang="zh-CN" altLang="en-US"/>
          </a:p>
        </p:txBody>
      </p:sp>
    </p:spTree>
    <p:extLst>
      <p:ext uri="{BB962C8B-B14F-4D97-AF65-F5344CB8AC3E}">
        <p14:creationId xmlns:p14="http://schemas.microsoft.com/office/powerpoint/2010/main" val="2736729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SL</a:t>
            </a:r>
            <a:r>
              <a:rPr lang="zh-CN" altLang="en-US" b="1" dirty="0"/>
              <a:t>：对关系事实的微小错误更正不会对整体性能产生太大影响</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RCEND:  FN</a:t>
            </a:r>
            <a:r>
              <a:rPr lang="zh-CN" altLang="en-US" b="1" dirty="0"/>
              <a:t>中也含有很多有用的信息</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DCRE</a:t>
            </a:r>
            <a:r>
              <a:rPr lang="zh-CN" altLang="en-US" b="1" dirty="0"/>
              <a:t>：</a:t>
            </a:r>
            <a:r>
              <a:rPr lang="en-US" altLang="zh-CN" b="1" dirty="0"/>
              <a:t>FN</a:t>
            </a:r>
            <a:r>
              <a:rPr lang="zh-CN" altLang="en-US" b="1" dirty="0"/>
              <a:t>样例分布过于稀疏，纠正时引入的错误可能会更多</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MRL-</a:t>
            </a:r>
            <a:r>
              <a:rPr lang="en-US" altLang="zh-CN" dirty="0" err="1"/>
              <a:t>CoType</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25</a:t>
            </a:fld>
            <a:endParaRPr lang="zh-CN" altLang="en-US"/>
          </a:p>
        </p:txBody>
      </p:sp>
    </p:spTree>
    <p:extLst>
      <p:ext uri="{BB962C8B-B14F-4D97-AF65-F5344CB8AC3E}">
        <p14:creationId xmlns:p14="http://schemas.microsoft.com/office/powerpoint/2010/main" val="209906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200000"/>
              </a:lnSpc>
              <a:buClr>
                <a:srgbClr val="00B0F0"/>
              </a:buClr>
              <a:buFont typeface="Wingdings" panose="05000000000000000000" pitchFamily="2" charset="2"/>
              <a:buNone/>
            </a:pPr>
            <a:r>
              <a:rPr lang="zh-CN" altLang="en-US" dirty="0">
                <a:latin typeface="+mn-ea"/>
              </a:rPr>
              <a:t>采用在线聚类算法生成实例在关系空间中的关系类簇，从而获取关系对应的语义中心。该潜在语义中心能够作为 关系的正模式，提供额外的语义信息。</a:t>
            </a:r>
            <a:endParaRPr lang="en-US" altLang="zh-CN" dirty="0">
              <a:latin typeface="+mn-ea"/>
            </a:endParaRPr>
          </a:p>
          <a:p>
            <a:pPr marL="0" indent="0">
              <a:lnSpc>
                <a:spcPct val="200000"/>
              </a:lnSpc>
              <a:buClr>
                <a:srgbClr val="00B0F0"/>
              </a:buClr>
              <a:buFont typeface="Wingdings" panose="05000000000000000000" pitchFamily="2" charset="2"/>
              <a:buNone/>
            </a:pPr>
            <a:r>
              <a:rPr lang="zh-CN" altLang="en-US" dirty="0">
                <a:latin typeface="+mn-ea"/>
              </a:rPr>
              <a:t>考虑到关系之间的联系，本文引入一个记忆矩阵存储关系的记忆，用于共享关系的信息。</a:t>
            </a:r>
            <a:endParaRPr lang="en-US" altLang="zh-CN" dirty="0">
              <a:latin typeface="+mn-ea"/>
            </a:endParaRPr>
          </a:p>
          <a:p>
            <a:pPr marL="0" indent="0">
              <a:lnSpc>
                <a:spcPct val="200000"/>
              </a:lnSpc>
              <a:buClr>
                <a:srgbClr val="00B0F0"/>
              </a:buClr>
              <a:buFont typeface="Wingdings" panose="05000000000000000000" pitchFamily="2" charset="2"/>
              <a:buNone/>
            </a:pPr>
            <a:r>
              <a:rPr lang="zh-CN" altLang="en-US" dirty="0">
                <a:latin typeface="+mn-ea"/>
              </a:rPr>
              <a:t>通过将数据丰富的头部关系的知识迁移到数据贫乏的长尾关系中，增强长尾关系对应的 特征，从而更好地指导模型对长尾关系预测。 </a:t>
            </a:r>
            <a:endParaRPr lang="en-US" altLang="zh-CN" dirty="0">
              <a:latin typeface="+mn-ea"/>
            </a:endParaRPr>
          </a:p>
        </p:txBody>
      </p:sp>
      <p:sp>
        <p:nvSpPr>
          <p:cNvPr id="4" name="灯片编号占位符 3"/>
          <p:cNvSpPr>
            <a:spLocks noGrp="1"/>
          </p:cNvSpPr>
          <p:nvPr>
            <p:ph type="sldNum" sz="quarter" idx="5"/>
          </p:nvPr>
        </p:nvSpPr>
        <p:spPr/>
        <p:txBody>
          <a:bodyPr/>
          <a:lstStyle/>
          <a:p>
            <a:fld id="{8F247975-04F3-4B68-9A22-B7FCD9BDA768}" type="slidenum">
              <a:rPr lang="zh-CN" altLang="en-US" smtClean="0"/>
              <a:t>26</a:t>
            </a:fld>
            <a:endParaRPr lang="zh-CN" altLang="en-US"/>
          </a:p>
        </p:txBody>
      </p:sp>
    </p:spTree>
    <p:extLst>
      <p:ext uri="{BB962C8B-B14F-4D97-AF65-F5344CB8AC3E}">
        <p14:creationId xmlns:p14="http://schemas.microsoft.com/office/powerpoint/2010/main" val="32044137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27</a:t>
            </a:fld>
            <a:endParaRPr lang="zh-CN" altLang="en-US"/>
          </a:p>
        </p:txBody>
      </p:sp>
    </p:spTree>
    <p:extLst>
      <p:ext uri="{BB962C8B-B14F-4D97-AF65-F5344CB8AC3E}">
        <p14:creationId xmlns:p14="http://schemas.microsoft.com/office/powerpoint/2010/main" val="907580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疑惑的点在于，要不要引进</a:t>
            </a:r>
            <a:r>
              <a:rPr lang="en-US" altLang="zh-CN" dirty="0"/>
              <a:t>Bert</a:t>
            </a:r>
            <a:r>
              <a:rPr lang="zh-CN" altLang="en-US" dirty="0"/>
              <a:t>的编码。</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28</a:t>
            </a:fld>
            <a:endParaRPr lang="zh-CN" altLang="en-US"/>
          </a:p>
        </p:txBody>
      </p:sp>
    </p:spTree>
    <p:extLst>
      <p:ext uri="{BB962C8B-B14F-4D97-AF65-F5344CB8AC3E}">
        <p14:creationId xmlns:p14="http://schemas.microsoft.com/office/powerpoint/2010/main" val="2448046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数据集来源比较复杂，由网络用户（非专家）打的标签，或是采用远程监督或者其他方式，让系统自动打上标签</a:t>
            </a:r>
            <a:endParaRPr lang="en-US" altLang="zh-CN" dirty="0"/>
          </a:p>
          <a:p>
            <a:r>
              <a:rPr lang="en-US" altLang="zh-CN" dirty="0"/>
              <a:t>2.</a:t>
            </a:r>
            <a:r>
              <a:rPr lang="zh-CN" altLang="en-US" dirty="0"/>
              <a:t>由多个专家标注的数据集，专家之间可能存在一些主观上的偏差</a:t>
            </a:r>
            <a:endParaRPr lang="en-US" altLang="zh-CN" dirty="0"/>
          </a:p>
          <a:p>
            <a:r>
              <a:rPr lang="en-US" altLang="zh-CN" dirty="0"/>
              <a:t>3.</a:t>
            </a:r>
            <a:r>
              <a:rPr lang="zh-CN" altLang="en-US" dirty="0"/>
              <a:t>即便对某个领域的专家来说，数据也难完全标注正确</a:t>
            </a:r>
            <a:endParaRPr lang="en-US" altLang="zh-CN" dirty="0"/>
          </a:p>
          <a:p>
            <a:r>
              <a:rPr lang="en-US" altLang="zh-CN" dirty="0"/>
              <a:t>4.</a:t>
            </a:r>
            <a:r>
              <a:rPr lang="zh-CN" altLang="en-US" dirty="0"/>
              <a:t>出于正则化或者破坏数据的目的，故意注入噪声</a:t>
            </a:r>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3</a:t>
            </a:fld>
            <a:endParaRPr lang="zh-CN" altLang="en-US"/>
          </a:p>
        </p:txBody>
      </p:sp>
    </p:spTree>
    <p:extLst>
      <p:ext uri="{BB962C8B-B14F-4D97-AF65-F5344CB8AC3E}">
        <p14:creationId xmlns:p14="http://schemas.microsoft.com/office/powerpoint/2010/main" val="2161698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分类：</a:t>
            </a:r>
          </a:p>
          <a:p>
            <a:r>
              <a:rPr lang="zh-CN" altLang="en-US" dirty="0"/>
              <a:t>随机噪音</a:t>
            </a:r>
          </a:p>
          <a:p>
            <a:r>
              <a:rPr lang="en-US" altLang="zh-CN" dirty="0"/>
              <a:t>Y-dependent</a:t>
            </a:r>
            <a:r>
              <a:rPr lang="zh-CN" altLang="en-US" dirty="0"/>
              <a:t>噪音，某些类别的标签更容易被错误标注，非对称的噪音更加符合现实世界</a:t>
            </a:r>
            <a:endParaRPr lang="en-US" altLang="zh-CN" dirty="0"/>
          </a:p>
          <a:p>
            <a:r>
              <a:rPr lang="en-US" altLang="zh-CN" dirty="0"/>
              <a:t>XY-dependent </a:t>
            </a:r>
            <a:r>
              <a:rPr lang="zh-CN" altLang="en-US" dirty="0"/>
              <a:t>既与数据特征相关，又与特定类别相关，这种类型的噪声数据比较复杂，目前这方面的研究还较少</a:t>
            </a:r>
          </a:p>
          <a:p>
            <a:r>
              <a:rPr lang="en-US" altLang="zh-CN" dirty="0"/>
              <a:t>multi-labeled data </a:t>
            </a:r>
            <a:r>
              <a:rPr lang="zh-CN" altLang="en-US" dirty="0"/>
              <a:t>多个标注人员标注的不同标签</a:t>
            </a:r>
          </a:p>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4</a:t>
            </a:fld>
            <a:endParaRPr lang="zh-CN" altLang="en-US"/>
          </a:p>
        </p:txBody>
      </p:sp>
    </p:spTree>
    <p:extLst>
      <p:ext uri="{BB962C8B-B14F-4D97-AF65-F5344CB8AC3E}">
        <p14:creationId xmlns:p14="http://schemas.microsoft.com/office/powerpoint/2010/main" val="666499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5</a:t>
            </a:fld>
            <a:endParaRPr lang="zh-CN" altLang="en-US"/>
          </a:p>
        </p:txBody>
      </p:sp>
    </p:spTree>
    <p:extLst>
      <p:ext uri="{BB962C8B-B14F-4D97-AF65-F5344CB8AC3E}">
        <p14:creationId xmlns:p14="http://schemas.microsoft.com/office/powerpoint/2010/main" val="1377682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特点：</a:t>
            </a:r>
          </a:p>
          <a:p>
            <a:r>
              <a:rPr lang="zh-CN" altLang="en-US" dirty="0"/>
              <a:t>通常会对潜在的噪声结构进行假设，这会破坏其在不同设置下的适用性；</a:t>
            </a:r>
            <a:r>
              <a:rPr lang="en-US" altLang="zh-CN" dirty="0"/>
              <a:t>domain-specific noise </a:t>
            </a:r>
            <a:r>
              <a:rPr lang="zh-CN" altLang="en-US" dirty="0"/>
              <a:t>；</a:t>
            </a:r>
          </a:p>
          <a:p>
            <a:r>
              <a:rPr lang="en-US" altLang="zh-CN" dirty="0"/>
              <a:t>insert prior information </a:t>
            </a:r>
            <a:r>
              <a:rPr lang="zh-CN" altLang="en-US" dirty="0"/>
              <a:t>；使噪声估计和分类任务分离</a:t>
            </a:r>
            <a:r>
              <a:rPr lang="en-US" altLang="zh-CN" dirty="0"/>
              <a:t>.</a:t>
            </a:r>
          </a:p>
          <a:p>
            <a:endParaRPr lang="zh-CN" altLang="en-US" dirty="0"/>
          </a:p>
          <a:p>
            <a:r>
              <a:rPr lang="en-US" altLang="zh-CN" b="1" dirty="0"/>
              <a:t>chicken-egg problem </a:t>
            </a:r>
            <a:r>
              <a:rPr lang="zh-CN" altLang="en-US" b="1" dirty="0"/>
              <a:t>：好的分类模型有助于找到更多噪音样例，找到更多噪音样例有利于训练处好的分类模型</a:t>
            </a:r>
            <a:endParaRPr lang="en-US" altLang="zh-CN" b="1" dirty="0"/>
          </a:p>
          <a:p>
            <a:endParaRPr lang="en-US" altLang="zh-CN" dirty="0"/>
          </a:p>
          <a:p>
            <a:r>
              <a:rPr lang="en-US" altLang="zh-CN" dirty="0"/>
              <a:t>1</a:t>
            </a:r>
            <a:r>
              <a:rPr lang="zh-CN" altLang="en-US" dirty="0"/>
              <a:t>、明显，迭代，复杂的估计，例如：</a:t>
            </a:r>
            <a:r>
              <a:rPr lang="en-US" altLang="zh-CN" dirty="0"/>
              <a:t>EM </a:t>
            </a:r>
            <a:r>
              <a:rPr lang="zh-CN" altLang="en-US" dirty="0"/>
              <a:t>算法 迭代</a:t>
            </a:r>
            <a:r>
              <a:rPr lang="en-US" altLang="zh-CN" dirty="0"/>
              <a:t>E</a:t>
            </a:r>
            <a:r>
              <a:rPr lang="zh-CN" altLang="en-US" dirty="0"/>
              <a:t>个步骤，估计</a:t>
            </a:r>
            <a:r>
              <a:rPr lang="en-US" altLang="zh-CN" dirty="0"/>
              <a:t>label transition matrix</a:t>
            </a:r>
            <a:r>
              <a:rPr lang="zh-CN" altLang="en-US" dirty="0"/>
              <a:t>，迭代</a:t>
            </a:r>
            <a:r>
              <a:rPr lang="en-US" altLang="zh-CN" dirty="0"/>
              <a:t>M</a:t>
            </a:r>
            <a:r>
              <a:rPr lang="zh-CN" altLang="en-US" dirty="0"/>
              <a:t>个步骤，对</a:t>
            </a:r>
            <a:r>
              <a:rPr lang="en-US" altLang="zh-CN" dirty="0"/>
              <a:t>DNN</a:t>
            </a:r>
            <a:r>
              <a:rPr lang="zh-CN" altLang="en-US" dirty="0"/>
              <a:t>进行向后传播</a:t>
            </a:r>
          </a:p>
          <a:p>
            <a:r>
              <a:rPr lang="en-US" altLang="zh-CN" dirty="0"/>
              <a:t>2</a:t>
            </a:r>
            <a:r>
              <a:rPr lang="zh-CN" altLang="en-US" dirty="0"/>
              <a:t>、清洗噪音：只用干净的标签，都用，只用嘈杂的标签</a:t>
            </a:r>
            <a:endParaRPr lang="en-US" altLang="zh-CN" dirty="0"/>
          </a:p>
          <a:p>
            <a:r>
              <a:rPr lang="en-US" altLang="zh-CN" dirty="0"/>
              <a:t>3</a:t>
            </a:r>
            <a:r>
              <a:rPr lang="zh-CN" altLang="en-US" dirty="0"/>
              <a:t>、数据集剪枝：减去数据，减去标签</a:t>
            </a:r>
            <a:endParaRPr lang="en-US" altLang="zh-CN" dirty="0"/>
          </a:p>
          <a:p>
            <a:r>
              <a:rPr lang="en-US" altLang="zh-CN" dirty="0"/>
              <a:t>4</a:t>
            </a:r>
            <a:r>
              <a:rPr lang="zh-CN" altLang="en-US" dirty="0"/>
              <a:t>、样本选择：课程学习（从易到难）</a:t>
            </a:r>
            <a:r>
              <a:rPr lang="en-US" altLang="zh-CN" dirty="0"/>
              <a:t>,</a:t>
            </a:r>
            <a:r>
              <a:rPr lang="zh-CN" altLang="en-US" dirty="0"/>
              <a:t>多个分类器（利用其它分类器挑选</a:t>
            </a:r>
            <a:r>
              <a:rPr lang="en-US" altLang="zh-CN" dirty="0"/>
              <a:t>loss</a:t>
            </a:r>
            <a:r>
              <a:rPr lang="zh-CN" altLang="en-US" dirty="0"/>
              <a:t>值较小的样本）</a:t>
            </a:r>
            <a:endParaRPr lang="en-US" altLang="zh-CN" dirty="0"/>
          </a:p>
          <a:p>
            <a:r>
              <a:rPr lang="en-US" altLang="zh-CN" dirty="0"/>
              <a:t>5</a:t>
            </a:r>
            <a:r>
              <a:rPr lang="zh-CN" altLang="en-US" dirty="0"/>
              <a:t>、对样本的重要性进行衡量</a:t>
            </a:r>
            <a:endParaRPr lang="en-US" altLang="zh-CN" dirty="0"/>
          </a:p>
          <a:p>
            <a:r>
              <a:rPr lang="en-US" altLang="zh-CN" dirty="0"/>
              <a:t>6</a:t>
            </a:r>
            <a:r>
              <a:rPr lang="zh-CN" altLang="en-US" dirty="0"/>
              <a:t>、对标注人员的质量进行评估</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6</a:t>
            </a:fld>
            <a:endParaRPr lang="zh-CN" altLang="en-US"/>
          </a:p>
        </p:txBody>
      </p:sp>
    </p:spTree>
    <p:extLst>
      <p:ext uri="{BB962C8B-B14F-4D97-AF65-F5344CB8AC3E}">
        <p14:creationId xmlns:p14="http://schemas.microsoft.com/office/powerpoint/2010/main" val="4018537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评价：</a:t>
            </a:r>
          </a:p>
          <a:p>
            <a:r>
              <a:rPr lang="zh-CN" altLang="en-US" dirty="0"/>
              <a:t>通常将噪音数据视为异常点，因此，其在避免过度拟合和异常检测方面处于相似的路线</a:t>
            </a:r>
          </a:p>
          <a:p>
            <a:r>
              <a:rPr lang="zh-CN" altLang="en-US" dirty="0"/>
              <a:t>此假设对于随机噪声可能很有效，但在更为复杂和结构化的噪声的情况下，可能会失去其有效性</a:t>
            </a:r>
          </a:p>
          <a:p>
            <a:r>
              <a:rPr lang="zh-CN" altLang="en-US" dirty="0"/>
              <a:t>由于噪声建模并未明确地与分类任务分离，方法将嵌入到现有算法中，不利于快速部署</a:t>
            </a:r>
          </a:p>
          <a:p>
            <a:r>
              <a:rPr lang="zh-CN" altLang="en-US" dirty="0"/>
              <a:t>属于元学习和集成方法的算法可能在计算上昂贵，因为它们需要多次迭代</a:t>
            </a:r>
            <a:endParaRPr lang="en-US" altLang="zh-CN" dirty="0"/>
          </a:p>
          <a:p>
            <a:endParaRPr lang="zh-CN" altLang="en-US"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、鲁棒的损失函数：目的是在混入了错标样例后，仍然能够给</a:t>
            </a:r>
            <a:r>
              <a:rPr lang="en-US" altLang="zh-CN" dirty="0"/>
              <a:t>clean data </a:t>
            </a:r>
            <a:r>
              <a:rPr lang="zh-CN" altLang="en-US" dirty="0"/>
              <a:t>更小的损失值。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0-1 </a:t>
            </a:r>
            <a:r>
              <a:rPr lang="zh-CN" altLang="en-US" dirty="0"/>
              <a:t>损失比 指数损失，</a:t>
            </a:r>
            <a:r>
              <a:rPr lang="en-US" altLang="zh-CN" dirty="0"/>
              <a:t>log-loss</a:t>
            </a:r>
            <a:r>
              <a:rPr lang="zh-CN" altLang="en-US" dirty="0"/>
              <a:t>，平方损失，</a:t>
            </a:r>
            <a:r>
              <a:rPr lang="en-US" altLang="zh-CN" dirty="0"/>
              <a:t>hinge</a:t>
            </a:r>
            <a:r>
              <a:rPr lang="zh-CN" altLang="en-US" dirty="0"/>
              <a:t>损失 更鲁棒；</a:t>
            </a:r>
            <a:r>
              <a:rPr lang="en-US" altLang="zh-CN" dirty="0"/>
              <a:t>MAE</a:t>
            </a:r>
            <a:r>
              <a:rPr lang="zh-CN" altLang="en-US" dirty="0"/>
              <a:t>损失容易将所有的数据点平等对待；交叉熵损失容易给</a:t>
            </a:r>
            <a:r>
              <a:rPr lang="en-US" altLang="zh-CN" dirty="0"/>
              <a:t>hard examples </a:t>
            </a:r>
            <a:r>
              <a:rPr lang="zh-CN" altLang="en-US" dirty="0"/>
              <a:t>更多注意力；</a:t>
            </a:r>
            <a:r>
              <a:rPr lang="en-US" altLang="zh-CN" dirty="0" err="1"/>
              <a:t>iMAE</a:t>
            </a:r>
            <a:r>
              <a:rPr lang="zh-CN" altLang="en-US" dirty="0"/>
              <a:t>结合了两者优势</a:t>
            </a:r>
          </a:p>
          <a:p>
            <a:r>
              <a:rPr lang="en-US" altLang="zh-CN" dirty="0"/>
              <a:t>2</a:t>
            </a:r>
            <a:r>
              <a:rPr lang="zh-CN" altLang="en-US" dirty="0"/>
              <a:t>、元学习：</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、正则方法：</a:t>
            </a:r>
            <a:r>
              <a:rPr lang="en-US" altLang="zh-CN" b="1" dirty="0" err="1"/>
              <a:t>mixup</a:t>
            </a:r>
            <a:r>
              <a:rPr lang="zh-CN" altLang="en-US" b="1" dirty="0"/>
              <a:t>主要是作为一种数据增强和正则化策略而闻名，但事实证明，它在对抗标签噪声方面非常有效。</a:t>
            </a:r>
            <a:r>
              <a:rPr lang="zh-CN" altLang="en-US" sz="1200" b="1" kern="1200" dirty="0">
                <a:solidFill>
                  <a:schemeClr val="tx1"/>
                </a:solidFill>
                <a:effectLst/>
                <a:latin typeface="+mn-lt"/>
                <a:ea typeface="+mn-ea"/>
                <a:cs typeface="+mn-cs"/>
              </a:rPr>
              <a:t>因为数据点之间的插值使在嘈杂标签上的记忆更加困难。</a:t>
            </a:r>
            <a:endParaRPr lang="en-US" altLang="zh-CN" dirty="0"/>
          </a:p>
          <a:p>
            <a:r>
              <a:rPr lang="en-US" altLang="zh-CN" dirty="0"/>
              <a:t>4</a:t>
            </a:r>
            <a:r>
              <a:rPr lang="zh-CN" altLang="en-US" dirty="0"/>
              <a:t>、集成方法</a:t>
            </a:r>
            <a:endParaRPr lang="en-US" altLang="zh-CN" dirty="0"/>
          </a:p>
          <a:p>
            <a:r>
              <a:rPr lang="en-US" altLang="zh-CN" dirty="0"/>
              <a:t>5</a:t>
            </a:r>
            <a:r>
              <a:rPr lang="zh-CN" altLang="en-US" dirty="0"/>
              <a:t>、其它方法</a:t>
            </a:r>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7</a:t>
            </a:fld>
            <a:endParaRPr lang="zh-CN" altLang="en-US"/>
          </a:p>
        </p:txBody>
      </p:sp>
    </p:spTree>
    <p:extLst>
      <p:ext uri="{BB962C8B-B14F-4D97-AF65-F5344CB8AC3E}">
        <p14:creationId xmlns:p14="http://schemas.microsoft.com/office/powerpoint/2010/main" val="3082241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大多数方法专注于使监督学习过程更加稳健以标记噪声。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样本选择旨在从嘈杂的训练数据中识别真实标记的样本。</a:t>
            </a:r>
            <a:endParaRPr lang="en-US" altLang="zh-CN" dirty="0"/>
          </a:p>
          <a:p>
            <a:r>
              <a:rPr lang="en-US" altLang="zh-CN" dirty="0"/>
              <a:t>Robust Architecture</a:t>
            </a:r>
            <a:r>
              <a:rPr lang="zh-CN" altLang="en-US" dirty="0"/>
              <a:t>旨在改变模型的架构，以模拟噪声数据集的噪声转换矩阵；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Robust loss </a:t>
            </a:r>
            <a:r>
              <a:rPr lang="zh-CN" altLang="en-US" dirty="0"/>
              <a:t>和</a:t>
            </a:r>
            <a:r>
              <a:rPr lang="en-US" altLang="zh-CN" dirty="0"/>
              <a:t>loss adjustment</a:t>
            </a:r>
            <a:r>
              <a:rPr lang="zh-CN" altLang="en-US" dirty="0"/>
              <a:t>旨在修改损失函数或其值，使得模型更加鲁棒；</a:t>
            </a:r>
            <a:endParaRPr lang="en-US" altLang="zh-CN" dirty="0"/>
          </a:p>
          <a:p>
            <a:r>
              <a:rPr lang="zh-CN" altLang="en-US" dirty="0"/>
              <a:t>鲁棒正则化，旨在强制</a:t>
            </a:r>
            <a:r>
              <a:rPr lang="en-US" altLang="zh-CN" dirty="0"/>
              <a:t>DNN</a:t>
            </a:r>
            <a:r>
              <a:rPr lang="zh-CN" altLang="en-US" dirty="0"/>
              <a:t>减少对错误标记的样本的过拟合；</a:t>
            </a:r>
            <a:endParaRPr lang="en-US" altLang="zh-CN" dirty="0"/>
          </a:p>
          <a:p>
            <a:r>
              <a:rPr lang="zh-CN" altLang="en-US" dirty="0"/>
              <a:t>除了监督学习之外，研究人员最近还试图通过采用元学习（</a:t>
            </a:r>
            <a:r>
              <a:rPr lang="en-US" altLang="zh-CN" dirty="0"/>
              <a:t>§III-F</a:t>
            </a:r>
            <a:r>
              <a:rPr lang="zh-CN" altLang="en-US" dirty="0"/>
              <a:t>）和半监督学习（</a:t>
            </a:r>
            <a:r>
              <a:rPr lang="en-US" altLang="zh-CN" dirty="0"/>
              <a:t>§III-G</a:t>
            </a:r>
            <a:r>
              <a:rPr lang="zh-CN" altLang="en-US" dirty="0"/>
              <a:t>）来进一步提高噪声的鲁棒性。</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8</a:t>
            </a:fld>
            <a:endParaRPr lang="zh-CN" altLang="en-US"/>
          </a:p>
        </p:txBody>
      </p:sp>
    </p:spTree>
    <p:extLst>
      <p:ext uri="{BB962C8B-B14F-4D97-AF65-F5344CB8AC3E}">
        <p14:creationId xmlns:p14="http://schemas.microsoft.com/office/powerpoint/2010/main" val="2530410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Robust Architecture</a:t>
            </a:r>
            <a:r>
              <a:rPr lang="zh-CN" altLang="en-US" dirty="0"/>
              <a:t>进行了架构更改以对噪声数据集的标签转换矩阵进行建模，包括噪声适应层和专用架构。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Loss adjustment </a:t>
            </a:r>
            <a:r>
              <a:rPr lang="zh-CN" altLang="en-US" b="1" dirty="0"/>
              <a:t>在更新</a:t>
            </a:r>
            <a:r>
              <a:rPr lang="en-US" altLang="zh-CN" b="1" dirty="0"/>
              <a:t>DNN</a:t>
            </a:r>
            <a:r>
              <a:rPr lang="zh-CN" altLang="en-US" b="1" dirty="0"/>
              <a:t>之前，通过调整所有训练样本的损失，有效地减少了噪声标签的负面影响。 </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）损失校正：估计标签转换矩阵，以校正前向或后向损失</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）重新加权：使用重新加权方案，对每个样本施加不同重要性的损失</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3</a:t>
            </a:r>
            <a:r>
              <a:rPr lang="zh-CN" altLang="en-US" b="1" dirty="0"/>
              <a:t>）标签修正：使用从噪声和预测标签的凸组合获得的新标签，来调整损失。</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Meta Learning </a:t>
            </a:r>
            <a:r>
              <a:rPr lang="zh-CN" altLang="en-US" dirty="0"/>
              <a:t>（</a:t>
            </a:r>
            <a:r>
              <a:rPr lang="en-US" altLang="zh-CN" dirty="0"/>
              <a:t>learn to learn</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 快速适应，训练适用于各种学习任务的模型，而不会过度拟合错误标签；</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）学习更新学习损失调整规则，以减少噪声标签的负面影响。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Semi-supervised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为了克服嘈杂的标签，最近的一些研究将噪声标签的学习问题转化为半监督学习任务，</a:t>
            </a:r>
            <a:r>
              <a:rPr lang="zh-CN" altLang="en-US" b="1" dirty="0"/>
              <a:t>噪声数据中可能的假标记样品被视为未标记，而其余样品被视为标记。随后，使用转换后的数据执行半监督学习。</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9</a:t>
            </a:fld>
            <a:endParaRPr lang="zh-CN" altLang="en-US"/>
          </a:p>
        </p:txBody>
      </p:sp>
    </p:spTree>
    <p:extLst>
      <p:ext uri="{BB962C8B-B14F-4D97-AF65-F5344CB8AC3E}">
        <p14:creationId xmlns:p14="http://schemas.microsoft.com/office/powerpoint/2010/main" val="2772254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7" name="矩形 6"/>
          <p:cNvSpPr/>
          <p:nvPr userDrawn="1"/>
        </p:nvSpPr>
        <p:spPr>
          <a:xfrm>
            <a:off x="9857015" y="571495"/>
            <a:ext cx="2334985" cy="179614"/>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9" name="直接连接符 8"/>
          <p:cNvCxnSpPr/>
          <p:nvPr userDrawn="1"/>
        </p:nvCxnSpPr>
        <p:spPr>
          <a:xfrm>
            <a:off x="0" y="751109"/>
            <a:ext cx="12192000" cy="0"/>
          </a:xfrm>
          <a:prstGeom prst="line">
            <a:avLst/>
          </a:prstGeom>
          <a:ln>
            <a:solidFill>
              <a:srgbClr val="24569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4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bg>
      <p:bgPr>
        <a:solidFill>
          <a:srgbClr val="24569D"/>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9" name="文本框 8"/>
          <p:cNvSpPr txBox="1"/>
          <p:nvPr/>
        </p:nvSpPr>
        <p:spPr>
          <a:xfrm>
            <a:off x="10662785" y="6134374"/>
            <a:ext cx="862159" cy="461665"/>
          </a:xfrm>
          <a:prstGeom prst="rect">
            <a:avLst/>
          </a:prstGeom>
          <a:noFill/>
        </p:spPr>
        <p:txBody>
          <a:bodyPr wrap="none" rtlCol="0">
            <a:spAutoFit/>
          </a:bodyPr>
          <a:lstStyle/>
          <a:p>
            <a:r>
              <a:rPr lang="en-US" altLang="zh-CN" sz="2400" dirty="0">
                <a:latin typeface="Segoe UI Light" panose="020B0502040204020203" pitchFamily="34" charset="0"/>
                <a:ea typeface="方正兰亭超细黑简体" panose="02000000000000000000" pitchFamily="2" charset="-122"/>
                <a:cs typeface="Segoe UI Light" panose="020B0502040204020203" pitchFamily="34" charset="0"/>
              </a:rPr>
              <a:t>PAGE</a:t>
            </a:r>
            <a:endParaRPr lang="zh-CN" altLang="en-US" sz="2400" dirty="0">
              <a:latin typeface="Segoe UI Light" panose="020B0502040204020203" pitchFamily="34" charset="0"/>
              <a:ea typeface="方正兰亭超细黑简体" panose="02000000000000000000" pitchFamily="2" charset="-122"/>
              <a:cs typeface="Segoe UI Light" panose="020B0502040204020203" pitchFamily="34" charset="0"/>
            </a:endParaRPr>
          </a:p>
        </p:txBody>
      </p:sp>
      <p:sp>
        <p:nvSpPr>
          <p:cNvPr id="11" name="椭圆 10"/>
          <p:cNvSpPr/>
          <p:nvPr/>
        </p:nvSpPr>
        <p:spPr>
          <a:xfrm>
            <a:off x="11488722" y="6214056"/>
            <a:ext cx="302301" cy="302301"/>
          </a:xfrm>
          <a:prstGeom prst="ellipse">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dirty="0">
              <a:solidFill>
                <a:schemeClr val="tx1"/>
              </a:solidFill>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0" hasCustomPrompt="1"/>
          </p:nvPr>
        </p:nvSpPr>
        <p:spPr>
          <a:xfrm>
            <a:off x="11457064" y="6266935"/>
            <a:ext cx="365616" cy="196543"/>
          </a:xfrm>
        </p:spPr>
        <p:txBody>
          <a:bodyPr>
            <a:noAutofit/>
          </a:bodyPr>
          <a:lstStyle>
            <a:lvl1pPr marL="0" indent="0" algn="ctr">
              <a:buFontTx/>
              <a:buNone/>
              <a:defRPr sz="1000">
                <a:latin typeface="+mj-ea"/>
                <a:ea typeface="+mj-ea"/>
              </a:defRPr>
            </a:lvl1pPr>
          </a:lstStyle>
          <a:p>
            <a:pPr lvl="0"/>
            <a:r>
              <a:rPr lang="en-US" altLang="zh-CN" dirty="0"/>
              <a:t>01</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D35F1-C8A2-4A57-8FB7-EAFE3FD7B39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notesSlide" Target="../notesSlides/notesSlide2.xml"/><Relationship Id="rId4" Type="http://schemas.openxmlformats.org/officeDocument/2006/relationships/tags" Target="../tags/tag12.xml"/><Relationship Id="rId9"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0.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tags" Target="../tags/tag1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tags" Target="../tags/tag1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1"/>
            </p:custDataLst>
          </p:nvPr>
        </p:nvSpPr>
        <p:spPr bwMode="auto">
          <a:xfrm>
            <a:off x="2351882" y="3513138"/>
            <a:ext cx="7488237" cy="1147763"/>
          </a:xfrm>
          <a:prstGeom prst="rect">
            <a:avLst/>
          </a:prstGeom>
          <a:noFill/>
          <a:ln w="57150">
            <a:solidFill>
              <a:srgbClr val="24569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 name="PA_遮罩2"/>
          <p:cNvSpPr/>
          <p:nvPr>
            <p:custDataLst>
              <p:tags r:id="rId2"/>
            </p:custDataLst>
          </p:nvPr>
        </p:nvSpPr>
        <p:spPr bwMode="auto">
          <a:xfrm>
            <a:off x="3183972" y="3086101"/>
            <a:ext cx="5825646"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PA_遮罩1"/>
          <p:cNvSpPr/>
          <p:nvPr>
            <p:custDataLst>
              <p:tags r:id="rId3"/>
            </p:custDataLst>
          </p:nvPr>
        </p:nvSpPr>
        <p:spPr bwMode="auto">
          <a:xfrm>
            <a:off x="3455194" y="4160838"/>
            <a:ext cx="5281613"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nvGrpSpPr>
          <p:cNvPr id="13" name="PA_组合 12"/>
          <p:cNvGrpSpPr/>
          <p:nvPr>
            <p:custDataLst>
              <p:tags r:id="rId4"/>
            </p:custDataLst>
          </p:nvPr>
        </p:nvGrpSpPr>
        <p:grpSpPr>
          <a:xfrm>
            <a:off x="3791744" y="4321176"/>
            <a:ext cx="4608513" cy="809778"/>
            <a:chOff x="3791744" y="4321176"/>
            <a:chExt cx="4608513" cy="809778"/>
          </a:xfrm>
        </p:grpSpPr>
        <p:sp>
          <p:nvSpPr>
            <p:cNvPr id="7" name="PA_圆角矩形 6"/>
            <p:cNvSpPr/>
            <p:nvPr>
              <p:custDataLst>
                <p:tags r:id="rId7"/>
              </p:custDataLst>
            </p:nvPr>
          </p:nvSpPr>
          <p:spPr bwMode="auto">
            <a:xfrm>
              <a:off x="3791744" y="4321176"/>
              <a:ext cx="4608513" cy="679450"/>
            </a:xfrm>
            <a:prstGeom prst="roundRect">
              <a:avLst>
                <a:gd name="adj" fmla="val 19458"/>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9" name="PA_文本框 8"/>
            <p:cNvSpPr txBox="1">
              <a:spLocks noChangeArrowheads="1"/>
            </p:cNvSpPr>
            <p:nvPr>
              <p:custDataLst>
                <p:tags r:id="rId8"/>
              </p:custDataLst>
            </p:nvPr>
          </p:nvSpPr>
          <p:spPr bwMode="auto">
            <a:xfrm>
              <a:off x="4605504" y="4484623"/>
              <a:ext cx="322924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ea typeface="宋体" panose="02010600030101010101" pitchFamily="2" charset="-122"/>
                </a:defRPr>
              </a:lvl1pPr>
              <a:lvl2pPr marL="742950" indent="-285750" eaLnBrk="0" hangingPunct="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ea typeface="宋体" panose="02010600030101010101" pitchFamily="2" charset="-122"/>
                </a:defRPr>
              </a:lvl2pPr>
              <a:lvl3pPr marL="1143000" indent="-228600" eaLnBrk="0" hangingPunct="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ea typeface="宋体" panose="02010600030101010101" pitchFamily="2" charset="-122"/>
                </a:defRPr>
              </a:lvl3pPr>
              <a:lvl4pPr marL="1600200" indent="-228600" eaLnBrk="0" hangingPunct="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ea typeface="宋体" panose="02010600030101010101" pitchFamily="2" charset="-122"/>
                </a:defRPr>
              </a:lvl4pPr>
              <a:lvl5pPr marL="2057400" indent="-228600" eaLnBrk="0" hangingPunct="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dirty="0">
                  <a:solidFill>
                    <a:srgbClr val="F2F2F2"/>
                  </a:solidFill>
                  <a:latin typeface="微软雅黑" panose="020B0503020204020204" pitchFamily="34" charset="-122"/>
                  <a:ea typeface="微软雅黑" panose="020B0503020204020204" pitchFamily="34" charset="-122"/>
                </a:rPr>
                <a:t>2019</a:t>
              </a:r>
              <a:r>
                <a:rPr lang="zh-CN" altLang="en-US" sz="1800" dirty="0">
                  <a:solidFill>
                    <a:srgbClr val="F2F2F2"/>
                  </a:solidFill>
                  <a:latin typeface="微软雅黑" panose="020B0503020204020204" pitchFamily="34" charset="-122"/>
                  <a:ea typeface="微软雅黑" panose="020B0503020204020204" pitchFamily="34" charset="-122"/>
                </a:rPr>
                <a:t>硕</a:t>
              </a:r>
              <a:r>
                <a:rPr lang="en-US" altLang="zh-CN" sz="1800" dirty="0">
                  <a:solidFill>
                    <a:srgbClr val="F2F2F2"/>
                  </a:solidFill>
                  <a:latin typeface="微软雅黑" panose="020B0503020204020204" pitchFamily="34" charset="-122"/>
                  <a:ea typeface="微软雅黑" panose="020B0503020204020204" pitchFamily="34" charset="-122"/>
                </a:rPr>
                <a:t> </a:t>
              </a:r>
              <a:r>
                <a:rPr lang="zh-CN" altLang="en-US" sz="1800" dirty="0">
                  <a:solidFill>
                    <a:srgbClr val="F2F2F2"/>
                  </a:solidFill>
                  <a:latin typeface="微软雅黑" panose="020B0503020204020204" pitchFamily="34" charset="-122"/>
                  <a:ea typeface="微软雅黑" panose="020B0503020204020204" pitchFamily="34" charset="-122"/>
                </a:rPr>
                <a:t>罗娟    </a:t>
              </a:r>
              <a:r>
                <a:rPr lang="en-US" altLang="zh-CN" sz="1800" dirty="0">
                  <a:solidFill>
                    <a:srgbClr val="F2F2F2"/>
                  </a:solidFill>
                  <a:latin typeface="微软雅黑" panose="020B0503020204020204" pitchFamily="34" charset="-122"/>
                  <a:ea typeface="微软雅黑" panose="020B0503020204020204" pitchFamily="34" charset="-122"/>
                </a:rPr>
                <a:t>2020/10/18</a:t>
              </a:r>
            </a:p>
            <a:p>
              <a:pPr eaLnBrk="1" hangingPunct="1">
                <a:spcBef>
                  <a:spcPct val="0"/>
                </a:spcBef>
                <a:buClrTx/>
                <a:buSzTx/>
                <a:buFont typeface="Arial" panose="020B0604020202020204" pitchFamily="34" charset="0"/>
                <a:buNone/>
              </a:pPr>
              <a:endParaRPr lang="zh-CN" altLang="en-US" sz="1800" dirty="0">
                <a:solidFill>
                  <a:srgbClr val="F2F2F2"/>
                </a:solidFill>
                <a:latin typeface="微软雅黑" panose="020B0503020204020204" pitchFamily="34" charset="-122"/>
                <a:ea typeface="微软雅黑" panose="020B0503020204020204" pitchFamily="34" charset="-122"/>
              </a:endParaRPr>
            </a:p>
          </p:txBody>
        </p:sp>
      </p:grpSp>
      <p:grpSp>
        <p:nvGrpSpPr>
          <p:cNvPr id="10" name="PA_组合 14"/>
          <p:cNvGrpSpPr/>
          <p:nvPr>
            <p:custDataLst>
              <p:tags r:id="rId5"/>
            </p:custDataLst>
          </p:nvPr>
        </p:nvGrpSpPr>
        <p:grpSpPr bwMode="auto">
          <a:xfrm>
            <a:off x="5535218" y="1693863"/>
            <a:ext cx="1122545" cy="1122522"/>
            <a:chOff x="3953411" y="1428894"/>
            <a:chExt cx="1237177" cy="1237177"/>
          </a:xfrm>
        </p:grpSpPr>
        <p:sp>
          <p:nvSpPr>
            <p:cNvPr id="11" name="computer-monitor_69826"/>
            <p:cNvSpPr>
              <a:spLocks noChangeAspect="1" noChangeArrowheads="1"/>
            </p:cNvSpPr>
            <p:nvPr/>
          </p:nvSpPr>
          <p:spPr bwMode="auto">
            <a:xfrm>
              <a:off x="4211959" y="1711108"/>
              <a:ext cx="720080" cy="672750"/>
            </a:xfrm>
            <a:custGeom>
              <a:avLst/>
              <a:gdLst>
                <a:gd name="T0" fmla="*/ 1540087 w 338138"/>
                <a:gd name="T1" fmla="*/ 2560282 h 315913"/>
                <a:gd name="T2" fmla="*/ 1502451 w 338138"/>
                <a:gd name="T3" fmla="*/ 2599704 h 315913"/>
                <a:gd name="T4" fmla="*/ 1502451 w 338138"/>
                <a:gd name="T5" fmla="*/ 2796821 h 315913"/>
                <a:gd name="T6" fmla="*/ 1527537 w 338138"/>
                <a:gd name="T7" fmla="*/ 2836243 h 315913"/>
                <a:gd name="T8" fmla="*/ 1753329 w 338138"/>
                <a:gd name="T9" fmla="*/ 2836243 h 315913"/>
                <a:gd name="T10" fmla="*/ 1778413 w 338138"/>
                <a:gd name="T11" fmla="*/ 2809963 h 315913"/>
                <a:gd name="T12" fmla="*/ 1778413 w 338138"/>
                <a:gd name="T13" fmla="*/ 2599704 h 315913"/>
                <a:gd name="T14" fmla="*/ 1753329 w 338138"/>
                <a:gd name="T15" fmla="*/ 2560282 h 315913"/>
                <a:gd name="T16" fmla="*/ 1540087 w 338138"/>
                <a:gd name="T17" fmla="*/ 2560282 h 315913"/>
                <a:gd name="T18" fmla="*/ 1632767 w 338138"/>
                <a:gd name="T19" fmla="*/ 2146350 h 315913"/>
                <a:gd name="T20" fmla="*/ 1502451 w 338138"/>
                <a:gd name="T21" fmla="*/ 2276668 h 315913"/>
                <a:gd name="T22" fmla="*/ 1632767 w 338138"/>
                <a:gd name="T23" fmla="*/ 2406983 h 315913"/>
                <a:gd name="T24" fmla="*/ 1763084 w 338138"/>
                <a:gd name="T25" fmla="*/ 2276668 h 315913"/>
                <a:gd name="T26" fmla="*/ 1632767 w 338138"/>
                <a:gd name="T27" fmla="*/ 2146350 h 315913"/>
                <a:gd name="T28" fmla="*/ 1408549 w 338138"/>
                <a:gd name="T29" fmla="*/ 531474 h 315913"/>
                <a:gd name="T30" fmla="*/ 1523012 w 338138"/>
                <a:gd name="T31" fmla="*/ 544249 h 315913"/>
                <a:gd name="T32" fmla="*/ 1510301 w 338138"/>
                <a:gd name="T33" fmla="*/ 659232 h 315913"/>
                <a:gd name="T34" fmla="*/ 556448 w 338138"/>
                <a:gd name="T35" fmla="*/ 1323578 h 315913"/>
                <a:gd name="T36" fmla="*/ 518306 w 338138"/>
                <a:gd name="T37" fmla="*/ 1349133 h 315913"/>
                <a:gd name="T38" fmla="*/ 454707 w 338138"/>
                <a:gd name="T39" fmla="*/ 1310803 h 315913"/>
                <a:gd name="T40" fmla="*/ 467427 w 338138"/>
                <a:gd name="T41" fmla="*/ 1195825 h 315913"/>
                <a:gd name="T42" fmla="*/ 1408549 w 338138"/>
                <a:gd name="T43" fmla="*/ 531474 h 315913"/>
                <a:gd name="T44" fmla="*/ 855425 w 338138"/>
                <a:gd name="T45" fmla="*/ 454429 h 315913"/>
                <a:gd name="T46" fmla="*/ 970876 w 338138"/>
                <a:gd name="T47" fmla="*/ 467009 h 315913"/>
                <a:gd name="T48" fmla="*/ 958042 w 338138"/>
                <a:gd name="T49" fmla="*/ 580224 h 315913"/>
                <a:gd name="T50" fmla="*/ 509063 w 338138"/>
                <a:gd name="T51" fmla="*/ 894704 h 315913"/>
                <a:gd name="T52" fmla="*/ 457750 w 338138"/>
                <a:gd name="T53" fmla="*/ 919864 h 315913"/>
                <a:gd name="T54" fmla="*/ 393608 w 338138"/>
                <a:gd name="T55" fmla="*/ 882124 h 315913"/>
                <a:gd name="T56" fmla="*/ 419267 w 338138"/>
                <a:gd name="T57" fmla="*/ 768909 h 315913"/>
                <a:gd name="T58" fmla="*/ 855425 w 338138"/>
                <a:gd name="T59" fmla="*/ 454429 h 315913"/>
                <a:gd name="T60" fmla="*/ 338838 w 338138"/>
                <a:gd name="T61" fmla="*/ 214634 h 315913"/>
                <a:gd name="T62" fmla="*/ 199298 w 338138"/>
                <a:gd name="T63" fmla="*/ 341332 h 315913"/>
                <a:gd name="T64" fmla="*/ 199298 w 338138"/>
                <a:gd name="T65" fmla="*/ 1899673 h 315913"/>
                <a:gd name="T66" fmla="*/ 338838 w 338138"/>
                <a:gd name="T67" fmla="*/ 2039036 h 315913"/>
                <a:gd name="T68" fmla="*/ 2926687 w 338138"/>
                <a:gd name="T69" fmla="*/ 2039036 h 315913"/>
                <a:gd name="T70" fmla="*/ 3066223 w 338138"/>
                <a:gd name="T71" fmla="*/ 1899673 h 315913"/>
                <a:gd name="T72" fmla="*/ 3066223 w 338138"/>
                <a:gd name="T73" fmla="*/ 341332 h 315913"/>
                <a:gd name="T74" fmla="*/ 2926687 w 338138"/>
                <a:gd name="T75" fmla="*/ 214634 h 315913"/>
                <a:gd name="T76" fmla="*/ 338838 w 338138"/>
                <a:gd name="T77" fmla="*/ 214634 h 315913"/>
                <a:gd name="T78" fmla="*/ 140311 w 338138"/>
                <a:gd name="T79" fmla="*/ 0 h 315913"/>
                <a:gd name="T80" fmla="*/ 3125222 w 338138"/>
                <a:gd name="T81" fmla="*/ 0 h 315913"/>
                <a:gd name="T82" fmla="*/ 3265535 w 338138"/>
                <a:gd name="T83" fmla="*/ 127119 h 315913"/>
                <a:gd name="T84" fmla="*/ 3265535 w 338138"/>
                <a:gd name="T85" fmla="*/ 2427997 h 315913"/>
                <a:gd name="T86" fmla="*/ 3125222 w 338138"/>
                <a:gd name="T87" fmla="*/ 2567825 h 315913"/>
                <a:gd name="T88" fmla="*/ 2028206 w 338138"/>
                <a:gd name="T89" fmla="*/ 2567825 h 315913"/>
                <a:gd name="T90" fmla="*/ 2002694 w 338138"/>
                <a:gd name="T91" fmla="*/ 2593252 h 315913"/>
                <a:gd name="T92" fmla="*/ 2002694 w 338138"/>
                <a:gd name="T93" fmla="*/ 2809356 h 315913"/>
                <a:gd name="T94" fmla="*/ 2015450 w 338138"/>
                <a:gd name="T95" fmla="*/ 2834782 h 315913"/>
                <a:gd name="T96" fmla="*/ 2308835 w 338138"/>
                <a:gd name="T97" fmla="*/ 2834782 h 315913"/>
                <a:gd name="T98" fmla="*/ 2423641 w 338138"/>
                <a:gd name="T99" fmla="*/ 2949196 h 315913"/>
                <a:gd name="T100" fmla="*/ 2308835 w 338138"/>
                <a:gd name="T101" fmla="*/ 3050886 h 315913"/>
                <a:gd name="T102" fmla="*/ 956700 w 338138"/>
                <a:gd name="T103" fmla="*/ 3050886 h 315913"/>
                <a:gd name="T104" fmla="*/ 841892 w 338138"/>
                <a:gd name="T105" fmla="*/ 2949196 h 315913"/>
                <a:gd name="T106" fmla="*/ 956700 w 338138"/>
                <a:gd name="T107" fmla="*/ 2834782 h 315913"/>
                <a:gd name="T108" fmla="*/ 1250094 w 338138"/>
                <a:gd name="T109" fmla="*/ 2834782 h 315913"/>
                <a:gd name="T110" fmla="*/ 1262850 w 338138"/>
                <a:gd name="T111" fmla="*/ 2796649 h 315913"/>
                <a:gd name="T112" fmla="*/ 1262850 w 338138"/>
                <a:gd name="T113" fmla="*/ 2593252 h 315913"/>
                <a:gd name="T114" fmla="*/ 1224580 w 338138"/>
                <a:gd name="T115" fmla="*/ 2567825 h 315913"/>
                <a:gd name="T116" fmla="*/ 140311 w 338138"/>
                <a:gd name="T117" fmla="*/ 2567825 h 315913"/>
                <a:gd name="T118" fmla="*/ 0 w 338138"/>
                <a:gd name="T119" fmla="*/ 2427997 h 315913"/>
                <a:gd name="T120" fmla="*/ 0 w 338138"/>
                <a:gd name="T121" fmla="*/ 127119 h 315913"/>
                <a:gd name="T122" fmla="*/ 140311 w 338138"/>
                <a:gd name="T123" fmla="*/ 0 h 3159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rgbClr val="24569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椭圆 11"/>
            <p:cNvSpPr/>
            <p:nvPr/>
          </p:nvSpPr>
          <p:spPr>
            <a:xfrm>
              <a:off x="3952971" y="1428894"/>
              <a:ext cx="1236976" cy="1237002"/>
            </a:xfrm>
            <a:prstGeom prst="ellipse">
              <a:avLst/>
            </a:prstGeom>
            <a:noFill/>
            <a:ln w="19050" cap="flat" cmpd="sng" algn="ctr">
              <a:solidFill>
                <a:srgbClr val="24569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2" name="PA_文本框 1"/>
          <p:cNvSpPr txBox="1"/>
          <p:nvPr>
            <p:custDataLst>
              <p:tags r:id="rId6"/>
            </p:custDataLst>
          </p:nvPr>
        </p:nvSpPr>
        <p:spPr>
          <a:xfrm>
            <a:off x="3913475" y="3159195"/>
            <a:ext cx="4801314" cy="707886"/>
          </a:xfrm>
          <a:prstGeom prst="rect">
            <a:avLst/>
          </a:prstGeom>
          <a:noFill/>
        </p:spPr>
        <p:txBody>
          <a:bodyPr wrap="none" rtlCol="0">
            <a:spAutoFit/>
          </a:bodyPr>
          <a:lstStyle/>
          <a:p>
            <a:r>
              <a:rPr lang="zh-CN" altLang="en-US" sz="4000" b="1" dirty="0"/>
              <a:t>带躁学习与远程监督</a:t>
            </a:r>
          </a:p>
        </p:txBody>
      </p:sp>
      <p:sp>
        <p:nvSpPr>
          <p:cNvPr id="5" name="灯片编号占位符 4">
            <a:extLst>
              <a:ext uri="{FF2B5EF4-FFF2-40B4-BE49-F238E27FC236}">
                <a16:creationId xmlns:a16="http://schemas.microsoft.com/office/drawing/2014/main" id="{9C22F7BF-ED65-4DD5-AF2C-31DD2E9B8DCB}"/>
              </a:ext>
            </a:extLst>
          </p:cNvPr>
          <p:cNvSpPr>
            <a:spLocks noGrp="1"/>
          </p:cNvSpPr>
          <p:nvPr>
            <p:ph type="sldNum" sz="quarter" idx="12"/>
          </p:nvPr>
        </p:nvSpPr>
        <p:spPr/>
        <p:txBody>
          <a:bodyPr/>
          <a:lstStyle/>
          <a:p>
            <a:fld id="{B37D35F1-C8A2-4A57-8FB7-EAFE3FD7B391}" type="slidenum">
              <a:rPr lang="zh-CN" altLang="en-US" smtClean="0"/>
              <a:t>1</a:t>
            </a:fld>
            <a:endParaRPr lang="zh-CN" altLang="en-US"/>
          </a:p>
        </p:txBody>
      </p:sp>
      <p:sp>
        <p:nvSpPr>
          <p:cNvPr id="8" name="页脚占位符 7">
            <a:extLst>
              <a:ext uri="{FF2B5EF4-FFF2-40B4-BE49-F238E27FC236}">
                <a16:creationId xmlns:a16="http://schemas.microsoft.com/office/drawing/2014/main" id="{13561937-4D81-4060-9AC1-DEFC3D420233}"/>
              </a:ext>
            </a:extLst>
          </p:cNvPr>
          <p:cNvSpPr>
            <a:spLocks noGrp="1"/>
          </p:cNvSpPr>
          <p:nvPr>
            <p:ph type="ftr" sz="quarter" idx="1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166627" y="124101"/>
            <a:ext cx="2031325" cy="646331"/>
          </a:xfrm>
          <a:prstGeom prst="rect">
            <a:avLst/>
          </a:prstGeom>
          <a:noFill/>
        </p:spPr>
        <p:txBody>
          <a:bodyPr wrap="none" rtlCol="0">
            <a:spAutoFit/>
          </a:bodyPr>
          <a:lstStyle/>
          <a:p>
            <a:r>
              <a:rPr lang="zh-CN" altLang="en-US" sz="3600" b="1" dirty="0">
                <a:solidFill>
                  <a:srgbClr val="24569D"/>
                </a:solidFill>
              </a:rPr>
              <a:t>方法概略</a:t>
            </a:r>
          </a:p>
        </p:txBody>
      </p:sp>
      <p:sp>
        <p:nvSpPr>
          <p:cNvPr id="11" name="任意多边形 10"/>
          <p:cNvSpPr/>
          <p:nvPr/>
        </p:nvSpPr>
        <p:spPr>
          <a:xfrm>
            <a:off x="0" y="315466"/>
            <a:ext cx="1136124" cy="893099"/>
          </a:xfrm>
          <a:custGeom>
            <a:avLst/>
            <a:gdLst>
              <a:gd name="connsiteX0" fmla="*/ 878058 w 1446663"/>
              <a:gd name="connsiteY0" fmla="*/ 0 h 1137211"/>
              <a:gd name="connsiteX1" fmla="*/ 1446663 w 1446663"/>
              <a:gd name="connsiteY1" fmla="*/ 568606 h 1137211"/>
              <a:gd name="connsiteX2" fmla="*/ 878058 w 1446663"/>
              <a:gd name="connsiteY2" fmla="*/ 1137211 h 1137211"/>
              <a:gd name="connsiteX3" fmla="*/ 878058 w 1446663"/>
              <a:gd name="connsiteY3" fmla="*/ 852908 h 1137211"/>
              <a:gd name="connsiteX4" fmla="*/ 0 w 1446663"/>
              <a:gd name="connsiteY4" fmla="*/ 852908 h 1137211"/>
              <a:gd name="connsiteX5" fmla="*/ 0 w 1446663"/>
              <a:gd name="connsiteY5" fmla="*/ 848056 h 1137211"/>
              <a:gd name="connsiteX6" fmla="*/ 484157 w 1446663"/>
              <a:gd name="connsiteY6" fmla="*/ 567245 h 1137211"/>
              <a:gd name="connsiteX7" fmla="*/ 0 w 1446663"/>
              <a:gd name="connsiteY7" fmla="*/ 286433 h 1137211"/>
              <a:gd name="connsiteX8" fmla="*/ 0 w 1446663"/>
              <a:gd name="connsiteY8" fmla="*/ 284303 h 1137211"/>
              <a:gd name="connsiteX9" fmla="*/ 878058 w 1446663"/>
              <a:gd name="connsiteY9" fmla="*/ 284303 h 113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6663" h="1137211">
                <a:moveTo>
                  <a:pt x="878058" y="0"/>
                </a:moveTo>
                <a:lnTo>
                  <a:pt x="1446663" y="568606"/>
                </a:lnTo>
                <a:lnTo>
                  <a:pt x="878058" y="1137211"/>
                </a:lnTo>
                <a:lnTo>
                  <a:pt x="878058" y="852908"/>
                </a:lnTo>
                <a:lnTo>
                  <a:pt x="0" y="852908"/>
                </a:lnTo>
                <a:lnTo>
                  <a:pt x="0" y="848056"/>
                </a:lnTo>
                <a:lnTo>
                  <a:pt x="484157" y="567245"/>
                </a:lnTo>
                <a:lnTo>
                  <a:pt x="0" y="286433"/>
                </a:lnTo>
                <a:lnTo>
                  <a:pt x="0" y="284303"/>
                </a:lnTo>
                <a:lnTo>
                  <a:pt x="878058" y="284303"/>
                </a:lnTo>
                <a:close/>
              </a:path>
            </a:pathLst>
          </a:custGeom>
          <a:solidFill>
            <a:srgbClr val="34344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矩形 27"/>
          <p:cNvSpPr/>
          <p:nvPr/>
        </p:nvSpPr>
        <p:spPr>
          <a:xfrm>
            <a:off x="0" y="6450875"/>
            <a:ext cx="12192000" cy="407125"/>
          </a:xfrm>
          <a:prstGeom prst="rect">
            <a:avLst/>
          </a:prstGeom>
          <a:solidFill>
            <a:srgbClr val="2456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28C56DB-8663-4D73-A72E-C82D4D7908F3}"/>
              </a:ext>
            </a:extLst>
          </p:cNvPr>
          <p:cNvSpPr/>
          <p:nvPr/>
        </p:nvSpPr>
        <p:spPr>
          <a:xfrm>
            <a:off x="2808864" y="6463180"/>
            <a:ext cx="6096000" cy="261610"/>
          </a:xfrm>
          <a:prstGeom prst="rect">
            <a:avLst/>
          </a:prstGeom>
        </p:spPr>
        <p:txBody>
          <a:bodyPr>
            <a:spAutoFit/>
          </a:bodyPr>
          <a:lstStyle/>
          <a:p>
            <a:r>
              <a:rPr lang="en-US" altLang="zh-CN" sz="1100" dirty="0"/>
              <a:t>3 </a:t>
            </a:r>
            <a:r>
              <a:rPr lang="zh-CN" altLang="en-US" sz="1100" dirty="0"/>
              <a:t>Learning from Noisy Labels with Deep Neural Networks: A Survey</a:t>
            </a:r>
          </a:p>
        </p:txBody>
      </p:sp>
      <p:sp>
        <p:nvSpPr>
          <p:cNvPr id="4" name="矩形: 圆角 3">
            <a:extLst>
              <a:ext uri="{FF2B5EF4-FFF2-40B4-BE49-F238E27FC236}">
                <a16:creationId xmlns:a16="http://schemas.microsoft.com/office/drawing/2014/main" id="{9F413266-A51E-4486-A3BE-CE7967B00036}"/>
              </a:ext>
            </a:extLst>
          </p:cNvPr>
          <p:cNvSpPr/>
          <p:nvPr/>
        </p:nvSpPr>
        <p:spPr>
          <a:xfrm>
            <a:off x="1429753" y="1521925"/>
            <a:ext cx="9747584" cy="4542618"/>
          </a:xfrm>
          <a:prstGeom prst="roundRect">
            <a:avLst>
              <a:gd name="adj" fmla="val 29340"/>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lnSpc>
                <a:spcPct val="150000"/>
              </a:lnSpc>
              <a:buFont typeface="Wingdings" panose="05000000000000000000" pitchFamily="2" charset="2"/>
              <a:buChar char="p"/>
            </a:pPr>
            <a:r>
              <a:rPr lang="zh-CN" altLang="en-US" b="1" dirty="0">
                <a:solidFill>
                  <a:srgbClr val="24569D"/>
                </a:solidFill>
              </a:rPr>
              <a:t>“灵活性”   </a:t>
            </a:r>
            <a:r>
              <a:rPr lang="zh-CN" altLang="en-US" dirty="0"/>
              <a:t>确保所提出的方法可以快速适应最新的体系结构。</a:t>
            </a:r>
            <a:endParaRPr lang="en-US" altLang="zh-CN" dirty="0"/>
          </a:p>
          <a:p>
            <a:pPr marL="285750" indent="-285750">
              <a:lnSpc>
                <a:spcPct val="150000"/>
              </a:lnSpc>
              <a:buFont typeface="Wingdings" panose="05000000000000000000" pitchFamily="2" charset="2"/>
              <a:buChar char="p"/>
            </a:pPr>
            <a:r>
              <a:rPr lang="zh-CN" altLang="en-US" b="1" dirty="0">
                <a:solidFill>
                  <a:srgbClr val="24569D"/>
                </a:solidFill>
              </a:rPr>
              <a:t>“无预训练”</a:t>
            </a:r>
            <a:r>
              <a:rPr lang="zh-CN" altLang="en-US" dirty="0"/>
              <a:t>确保所提出的方法无需任何预训练即可从头开始进行训练。</a:t>
            </a:r>
            <a:endParaRPr lang="en-US" altLang="zh-CN" dirty="0"/>
          </a:p>
          <a:p>
            <a:pPr marL="285750" indent="-285750">
              <a:lnSpc>
                <a:spcPct val="150000"/>
              </a:lnSpc>
              <a:buFont typeface="Wingdings" panose="05000000000000000000" pitchFamily="2" charset="2"/>
              <a:buChar char="p"/>
            </a:pPr>
            <a:r>
              <a:rPr lang="zh-CN" altLang="en-US" b="1" dirty="0">
                <a:solidFill>
                  <a:srgbClr val="24569D"/>
                </a:solidFill>
              </a:rPr>
              <a:t>“</a:t>
            </a:r>
            <a:r>
              <a:rPr lang="en-US" altLang="zh-CN" b="1" dirty="0">
                <a:solidFill>
                  <a:srgbClr val="24569D"/>
                </a:solidFill>
              </a:rPr>
              <a:t>Full Exploration</a:t>
            </a:r>
            <a:r>
              <a:rPr lang="zh-CN" altLang="en-US" b="1" dirty="0">
                <a:solidFill>
                  <a:srgbClr val="24569D"/>
                </a:solidFill>
              </a:rPr>
              <a:t>”</a:t>
            </a:r>
            <a:r>
              <a:rPr lang="zh-CN" altLang="en-US" dirty="0"/>
              <a:t>可确保通过调整训练损失，所提出的方法可以使用所有训练样本，而不会严重贴合虚假标签样本。</a:t>
            </a:r>
            <a:endParaRPr lang="en-US" altLang="zh-CN" dirty="0"/>
          </a:p>
          <a:p>
            <a:pPr marL="285750" indent="-285750">
              <a:lnSpc>
                <a:spcPct val="150000"/>
              </a:lnSpc>
              <a:buFont typeface="Wingdings" panose="05000000000000000000" pitchFamily="2" charset="2"/>
              <a:buChar char="p"/>
            </a:pPr>
            <a:r>
              <a:rPr lang="zh-CN" altLang="en-US" b="1" dirty="0">
                <a:solidFill>
                  <a:srgbClr val="24569D"/>
                </a:solidFill>
              </a:rPr>
              <a:t>“无监督”   </a:t>
            </a:r>
            <a:r>
              <a:rPr lang="zh-CN" altLang="en-US" dirty="0"/>
              <a:t>确保可以在没有任何监督的情况下，对建议的方法进行训练。</a:t>
            </a:r>
            <a:endParaRPr lang="en-US" altLang="zh-CN" dirty="0"/>
          </a:p>
          <a:p>
            <a:pPr marL="285750" indent="-285750">
              <a:lnSpc>
                <a:spcPct val="150000"/>
              </a:lnSpc>
              <a:buFont typeface="Wingdings" panose="05000000000000000000" pitchFamily="2" charset="2"/>
              <a:buChar char="p"/>
            </a:pPr>
            <a:r>
              <a:rPr lang="zh-CN" altLang="en-US" b="1" dirty="0">
                <a:solidFill>
                  <a:srgbClr val="24569D"/>
                </a:solidFill>
              </a:rPr>
              <a:t>“重噪声”   </a:t>
            </a:r>
            <a:r>
              <a:rPr lang="zh-CN" altLang="en-US" dirty="0"/>
              <a:t>确保所提出的方法甚至可以抵抗</a:t>
            </a:r>
            <a:r>
              <a:rPr lang="en-US" altLang="zh-CN" dirty="0"/>
              <a:t>data with heavy noise rate</a:t>
            </a:r>
            <a:r>
              <a:rPr lang="zh-CN" altLang="en-US" dirty="0"/>
              <a:t>。</a:t>
            </a:r>
            <a:endParaRPr lang="en-US" altLang="zh-CN" dirty="0"/>
          </a:p>
          <a:p>
            <a:pPr marL="285750" indent="-285750">
              <a:lnSpc>
                <a:spcPct val="150000"/>
              </a:lnSpc>
              <a:buFont typeface="Wingdings" panose="05000000000000000000" pitchFamily="2" charset="2"/>
              <a:buChar char="p"/>
            </a:pPr>
            <a:r>
              <a:rPr lang="zh-CN" altLang="en-US" b="1" dirty="0">
                <a:solidFill>
                  <a:srgbClr val="24569D"/>
                </a:solidFill>
              </a:rPr>
              <a:t>“复杂噪声”</a:t>
            </a:r>
            <a:r>
              <a:rPr lang="zh-CN" altLang="en-US" dirty="0"/>
              <a:t>确保所提出的方法甚至可以消除复杂的标签噪声。</a:t>
            </a:r>
            <a:endParaRPr lang="en-US" altLang="zh-CN" dirty="0"/>
          </a:p>
          <a:p>
            <a:pPr marL="285750" indent="-285750">
              <a:lnSpc>
                <a:spcPct val="150000"/>
              </a:lnSpc>
              <a:buFont typeface="Wingdings" panose="05000000000000000000" pitchFamily="2" charset="2"/>
              <a:buChar char="p"/>
            </a:pPr>
            <a:endParaRPr lang="en-US" altLang="zh-CN" dirty="0"/>
          </a:p>
          <a:p>
            <a:pPr marL="285750" indent="-285750">
              <a:lnSpc>
                <a:spcPct val="150000"/>
              </a:lnSpc>
              <a:buFont typeface="Wingdings" panose="05000000000000000000" pitchFamily="2" charset="2"/>
              <a:buChar char="p"/>
            </a:pPr>
            <a:endParaRPr lang="zh-CN" altLang="en-US" dirty="0"/>
          </a:p>
        </p:txBody>
      </p:sp>
    </p:spTree>
    <p:extLst>
      <p:ext uri="{BB962C8B-B14F-4D97-AF65-F5344CB8AC3E}">
        <p14:creationId xmlns:p14="http://schemas.microsoft.com/office/powerpoint/2010/main" val="29132787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166627" y="124101"/>
            <a:ext cx="2031325" cy="646331"/>
          </a:xfrm>
          <a:prstGeom prst="rect">
            <a:avLst/>
          </a:prstGeom>
          <a:noFill/>
        </p:spPr>
        <p:txBody>
          <a:bodyPr wrap="none" rtlCol="0">
            <a:spAutoFit/>
          </a:bodyPr>
          <a:lstStyle/>
          <a:p>
            <a:r>
              <a:rPr lang="zh-CN" altLang="en-US" sz="3600" b="1" dirty="0">
                <a:solidFill>
                  <a:srgbClr val="24569D"/>
                </a:solidFill>
              </a:rPr>
              <a:t>方法概略</a:t>
            </a:r>
          </a:p>
        </p:txBody>
      </p:sp>
      <p:sp>
        <p:nvSpPr>
          <p:cNvPr id="11" name="任意多边形 10"/>
          <p:cNvSpPr/>
          <p:nvPr/>
        </p:nvSpPr>
        <p:spPr>
          <a:xfrm>
            <a:off x="0" y="315466"/>
            <a:ext cx="1136124" cy="893099"/>
          </a:xfrm>
          <a:custGeom>
            <a:avLst/>
            <a:gdLst>
              <a:gd name="connsiteX0" fmla="*/ 878058 w 1446663"/>
              <a:gd name="connsiteY0" fmla="*/ 0 h 1137211"/>
              <a:gd name="connsiteX1" fmla="*/ 1446663 w 1446663"/>
              <a:gd name="connsiteY1" fmla="*/ 568606 h 1137211"/>
              <a:gd name="connsiteX2" fmla="*/ 878058 w 1446663"/>
              <a:gd name="connsiteY2" fmla="*/ 1137211 h 1137211"/>
              <a:gd name="connsiteX3" fmla="*/ 878058 w 1446663"/>
              <a:gd name="connsiteY3" fmla="*/ 852908 h 1137211"/>
              <a:gd name="connsiteX4" fmla="*/ 0 w 1446663"/>
              <a:gd name="connsiteY4" fmla="*/ 852908 h 1137211"/>
              <a:gd name="connsiteX5" fmla="*/ 0 w 1446663"/>
              <a:gd name="connsiteY5" fmla="*/ 848056 h 1137211"/>
              <a:gd name="connsiteX6" fmla="*/ 484157 w 1446663"/>
              <a:gd name="connsiteY6" fmla="*/ 567245 h 1137211"/>
              <a:gd name="connsiteX7" fmla="*/ 0 w 1446663"/>
              <a:gd name="connsiteY7" fmla="*/ 286433 h 1137211"/>
              <a:gd name="connsiteX8" fmla="*/ 0 w 1446663"/>
              <a:gd name="connsiteY8" fmla="*/ 284303 h 1137211"/>
              <a:gd name="connsiteX9" fmla="*/ 878058 w 1446663"/>
              <a:gd name="connsiteY9" fmla="*/ 284303 h 113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6663" h="1137211">
                <a:moveTo>
                  <a:pt x="878058" y="0"/>
                </a:moveTo>
                <a:lnTo>
                  <a:pt x="1446663" y="568606"/>
                </a:lnTo>
                <a:lnTo>
                  <a:pt x="878058" y="1137211"/>
                </a:lnTo>
                <a:lnTo>
                  <a:pt x="878058" y="852908"/>
                </a:lnTo>
                <a:lnTo>
                  <a:pt x="0" y="852908"/>
                </a:lnTo>
                <a:lnTo>
                  <a:pt x="0" y="848056"/>
                </a:lnTo>
                <a:lnTo>
                  <a:pt x="484157" y="567245"/>
                </a:lnTo>
                <a:lnTo>
                  <a:pt x="0" y="286433"/>
                </a:lnTo>
                <a:lnTo>
                  <a:pt x="0" y="284303"/>
                </a:lnTo>
                <a:lnTo>
                  <a:pt x="878058" y="284303"/>
                </a:lnTo>
                <a:close/>
              </a:path>
            </a:pathLst>
          </a:custGeom>
          <a:solidFill>
            <a:srgbClr val="34344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矩形 27"/>
          <p:cNvSpPr/>
          <p:nvPr/>
        </p:nvSpPr>
        <p:spPr>
          <a:xfrm>
            <a:off x="0" y="6450875"/>
            <a:ext cx="12192000" cy="407125"/>
          </a:xfrm>
          <a:prstGeom prst="rect">
            <a:avLst/>
          </a:prstGeom>
          <a:solidFill>
            <a:srgbClr val="2456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989811" y="1050217"/>
            <a:ext cx="5543550" cy="4962525"/>
          </a:xfrm>
          <a:prstGeom prst="rect">
            <a:avLst/>
          </a:prstGeom>
        </p:spPr>
      </p:pic>
      <p:sp>
        <p:nvSpPr>
          <p:cNvPr id="7" name="矩形 6">
            <a:extLst>
              <a:ext uri="{FF2B5EF4-FFF2-40B4-BE49-F238E27FC236}">
                <a16:creationId xmlns:a16="http://schemas.microsoft.com/office/drawing/2014/main" id="{C28C56DB-8663-4D73-A72E-C82D4D7908F3}"/>
              </a:ext>
            </a:extLst>
          </p:cNvPr>
          <p:cNvSpPr/>
          <p:nvPr/>
        </p:nvSpPr>
        <p:spPr>
          <a:xfrm>
            <a:off x="2808864" y="6463180"/>
            <a:ext cx="6096000" cy="261610"/>
          </a:xfrm>
          <a:prstGeom prst="rect">
            <a:avLst/>
          </a:prstGeom>
        </p:spPr>
        <p:txBody>
          <a:bodyPr>
            <a:spAutoFit/>
          </a:bodyPr>
          <a:lstStyle/>
          <a:p>
            <a:r>
              <a:rPr lang="en-US" altLang="zh-CN" sz="1100" dirty="0"/>
              <a:t>3 </a:t>
            </a:r>
            <a:r>
              <a:rPr lang="zh-CN" altLang="en-US" sz="1100" dirty="0"/>
              <a:t>Learning from Noisy Labels with Deep Neural Networks: A Survey</a:t>
            </a:r>
          </a:p>
        </p:txBody>
      </p:sp>
    </p:spTree>
    <p:extLst>
      <p:ext uri="{BB962C8B-B14F-4D97-AF65-F5344CB8AC3E}">
        <p14:creationId xmlns:p14="http://schemas.microsoft.com/office/powerpoint/2010/main" val="2116899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7780E5A-596F-4AC8-89EC-2C94CDA8BAF6}"/>
              </a:ext>
            </a:extLst>
          </p:cNvPr>
          <p:cNvSpPr txBox="1"/>
          <p:nvPr/>
        </p:nvSpPr>
        <p:spPr>
          <a:xfrm>
            <a:off x="89940" y="265359"/>
            <a:ext cx="9533744" cy="867289"/>
          </a:xfrm>
          <a:prstGeom prst="rect">
            <a:avLst/>
          </a:prstGeom>
          <a:noFill/>
        </p:spPr>
        <p:txBody>
          <a:bodyPr wrap="square">
            <a:spAutoFit/>
          </a:bodyPr>
          <a:lstStyle/>
          <a:p>
            <a:pPr>
              <a:lnSpc>
                <a:spcPct val="150000"/>
              </a:lnSpc>
            </a:pPr>
            <a:r>
              <a:rPr lang="en-US" altLang="zh-CN" b="1" dirty="0"/>
              <a:t>2020 Conﬁdent Learning: Estimating Uncertainty in Dataset Labels</a:t>
            </a:r>
          </a:p>
          <a:p>
            <a:pPr>
              <a:lnSpc>
                <a:spcPct val="150000"/>
              </a:lnSpc>
            </a:pPr>
            <a:endParaRPr lang="en-US" altLang="zh-CN" b="1" dirty="0"/>
          </a:p>
        </p:txBody>
      </p:sp>
      <p:pic>
        <p:nvPicPr>
          <p:cNvPr id="4" name="图片 3">
            <a:extLst>
              <a:ext uri="{FF2B5EF4-FFF2-40B4-BE49-F238E27FC236}">
                <a16:creationId xmlns:a16="http://schemas.microsoft.com/office/drawing/2014/main" id="{004EEA49-4EA2-433F-9E6D-6B13C7251174}"/>
              </a:ext>
            </a:extLst>
          </p:cNvPr>
          <p:cNvPicPr>
            <a:picLocks noChangeAspect="1"/>
          </p:cNvPicPr>
          <p:nvPr/>
        </p:nvPicPr>
        <p:blipFill>
          <a:blip r:embed="rId3"/>
          <a:stretch>
            <a:fillRect/>
          </a:stretch>
        </p:blipFill>
        <p:spPr>
          <a:xfrm>
            <a:off x="1188109" y="1590426"/>
            <a:ext cx="7309120" cy="2484280"/>
          </a:xfrm>
          <a:prstGeom prst="rect">
            <a:avLst/>
          </a:prstGeom>
        </p:spPr>
      </p:pic>
      <p:sp>
        <p:nvSpPr>
          <p:cNvPr id="6" name="矩形 5">
            <a:extLst>
              <a:ext uri="{FF2B5EF4-FFF2-40B4-BE49-F238E27FC236}">
                <a16:creationId xmlns:a16="http://schemas.microsoft.com/office/drawing/2014/main" id="{16D41E19-8AB7-4F1B-A852-64D839369C58}"/>
              </a:ext>
            </a:extLst>
          </p:cNvPr>
          <p:cNvSpPr/>
          <p:nvPr/>
        </p:nvSpPr>
        <p:spPr>
          <a:xfrm>
            <a:off x="1188109" y="4074706"/>
            <a:ext cx="8435575" cy="1294585"/>
          </a:xfrm>
          <a:prstGeom prst="rect">
            <a:avLst/>
          </a:prstGeom>
        </p:spPr>
        <p:txBody>
          <a:bodyPr wrap="square">
            <a:spAutoFit/>
          </a:bodyPr>
          <a:lstStyle/>
          <a:p>
            <a:pPr>
              <a:lnSpc>
                <a:spcPct val="150000"/>
              </a:lnSpc>
              <a:buFont typeface="+mj-lt"/>
              <a:buAutoNum type="arabicPeriod"/>
            </a:pPr>
            <a:r>
              <a:rPr lang="en-US" altLang="zh-CN" b="1" dirty="0">
                <a:solidFill>
                  <a:srgbClr val="121212"/>
                </a:solidFill>
                <a:latin typeface="-apple-system"/>
              </a:rPr>
              <a:t>Count</a:t>
            </a:r>
            <a:r>
              <a:rPr lang="zh-CN" altLang="en-US" dirty="0">
                <a:solidFill>
                  <a:srgbClr val="121212"/>
                </a:solidFill>
                <a:latin typeface="-apple-system"/>
              </a:rPr>
              <a:t>：估计噪声标签和真实标签的联合分布；</a:t>
            </a:r>
          </a:p>
          <a:p>
            <a:pPr>
              <a:lnSpc>
                <a:spcPct val="150000"/>
              </a:lnSpc>
              <a:buFont typeface="+mj-lt"/>
              <a:buAutoNum type="arabicPeriod"/>
            </a:pPr>
            <a:r>
              <a:rPr lang="en-US" altLang="zh-CN" b="1" dirty="0">
                <a:solidFill>
                  <a:srgbClr val="121212"/>
                </a:solidFill>
                <a:latin typeface="-apple-system"/>
              </a:rPr>
              <a:t>Clean</a:t>
            </a:r>
            <a:r>
              <a:rPr lang="zh-CN" altLang="en-US" dirty="0">
                <a:solidFill>
                  <a:srgbClr val="121212"/>
                </a:solidFill>
                <a:latin typeface="-apple-system"/>
              </a:rPr>
              <a:t>：找出并过滤掉错误样本；</a:t>
            </a:r>
          </a:p>
          <a:p>
            <a:pPr>
              <a:lnSpc>
                <a:spcPct val="150000"/>
              </a:lnSpc>
              <a:buFont typeface="+mj-lt"/>
              <a:buAutoNum type="arabicPeriod"/>
            </a:pPr>
            <a:r>
              <a:rPr lang="en-US" altLang="zh-CN" b="1" dirty="0">
                <a:solidFill>
                  <a:srgbClr val="121212"/>
                </a:solidFill>
                <a:latin typeface="-apple-system"/>
              </a:rPr>
              <a:t>Re-Training</a:t>
            </a:r>
            <a:r>
              <a:rPr lang="zh-CN" altLang="en-US" dirty="0">
                <a:solidFill>
                  <a:srgbClr val="121212"/>
                </a:solidFill>
                <a:latin typeface="-apple-system"/>
              </a:rPr>
              <a:t>：过滤错误样本后，重新调整样本类别权重，重新训练</a:t>
            </a:r>
            <a:endParaRPr lang="zh-CN" altLang="en-US" b="0" i="0" dirty="0">
              <a:solidFill>
                <a:srgbClr val="121212"/>
              </a:solidFill>
              <a:effectLst/>
              <a:latin typeface="-apple-system"/>
            </a:endParaRPr>
          </a:p>
        </p:txBody>
      </p:sp>
      <p:sp>
        <p:nvSpPr>
          <p:cNvPr id="2" name="矩形 1">
            <a:extLst>
              <a:ext uri="{FF2B5EF4-FFF2-40B4-BE49-F238E27FC236}">
                <a16:creationId xmlns:a16="http://schemas.microsoft.com/office/drawing/2014/main" id="{3DAEB40B-953D-4887-A37A-11EF72E7B5E4}"/>
              </a:ext>
            </a:extLst>
          </p:cNvPr>
          <p:cNvSpPr/>
          <p:nvPr/>
        </p:nvSpPr>
        <p:spPr>
          <a:xfrm>
            <a:off x="1188109" y="1055991"/>
            <a:ext cx="6096000" cy="369332"/>
          </a:xfrm>
          <a:prstGeom prst="rect">
            <a:avLst/>
          </a:prstGeom>
        </p:spPr>
        <p:txBody>
          <a:bodyPr>
            <a:spAutoFit/>
          </a:bodyPr>
          <a:lstStyle/>
          <a:p>
            <a:r>
              <a:rPr lang="en-US" altLang="zh-CN" dirty="0">
                <a:solidFill>
                  <a:srgbClr val="24569D"/>
                </a:solidFill>
              </a:rPr>
              <a:t>https://github.com/cgnorthcutt/cleanlab</a:t>
            </a:r>
            <a:endParaRPr lang="zh-CN" altLang="en-US" dirty="0">
              <a:solidFill>
                <a:srgbClr val="24569D"/>
              </a:solidFill>
            </a:endParaRPr>
          </a:p>
        </p:txBody>
      </p:sp>
    </p:spTree>
    <p:extLst>
      <p:ext uri="{BB962C8B-B14F-4D97-AF65-F5344CB8AC3E}">
        <p14:creationId xmlns:p14="http://schemas.microsoft.com/office/powerpoint/2010/main" val="2015758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BDC3E1F-DE8E-4F63-8C86-B6AF71E30248}"/>
              </a:ext>
            </a:extLst>
          </p:cNvPr>
          <p:cNvPicPr>
            <a:picLocks noChangeAspect="1"/>
          </p:cNvPicPr>
          <p:nvPr/>
        </p:nvPicPr>
        <p:blipFill>
          <a:blip r:embed="rId3"/>
          <a:stretch>
            <a:fillRect/>
          </a:stretch>
        </p:blipFill>
        <p:spPr>
          <a:xfrm>
            <a:off x="2271932" y="1132648"/>
            <a:ext cx="6518910" cy="5532019"/>
          </a:xfrm>
          <a:prstGeom prst="rect">
            <a:avLst/>
          </a:prstGeom>
        </p:spPr>
      </p:pic>
      <p:sp>
        <p:nvSpPr>
          <p:cNvPr id="7" name="文本框 6">
            <a:extLst>
              <a:ext uri="{FF2B5EF4-FFF2-40B4-BE49-F238E27FC236}">
                <a16:creationId xmlns:a16="http://schemas.microsoft.com/office/drawing/2014/main" id="{2311FC8E-D160-4DFB-9B89-F0982092182E}"/>
              </a:ext>
            </a:extLst>
          </p:cNvPr>
          <p:cNvSpPr txBox="1"/>
          <p:nvPr/>
        </p:nvSpPr>
        <p:spPr>
          <a:xfrm>
            <a:off x="89940" y="265359"/>
            <a:ext cx="9533744" cy="867289"/>
          </a:xfrm>
          <a:prstGeom prst="rect">
            <a:avLst/>
          </a:prstGeom>
          <a:noFill/>
        </p:spPr>
        <p:txBody>
          <a:bodyPr wrap="square">
            <a:spAutoFit/>
          </a:bodyPr>
          <a:lstStyle/>
          <a:p>
            <a:pPr>
              <a:lnSpc>
                <a:spcPct val="150000"/>
              </a:lnSpc>
            </a:pPr>
            <a:r>
              <a:rPr lang="en-US" altLang="zh-CN" b="1" dirty="0"/>
              <a:t>2020 Conﬁdent Learning: Estimating Uncertainty in Dataset Labels</a:t>
            </a:r>
          </a:p>
          <a:p>
            <a:pPr>
              <a:lnSpc>
                <a:spcPct val="150000"/>
              </a:lnSpc>
            </a:pPr>
            <a:endParaRPr lang="en-US" altLang="zh-CN" b="1" dirty="0"/>
          </a:p>
        </p:txBody>
      </p:sp>
    </p:spTree>
    <p:extLst>
      <p:ext uri="{BB962C8B-B14F-4D97-AF65-F5344CB8AC3E}">
        <p14:creationId xmlns:p14="http://schemas.microsoft.com/office/powerpoint/2010/main" val="3892064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311FC8E-D160-4DFB-9B89-F0982092182E}"/>
              </a:ext>
            </a:extLst>
          </p:cNvPr>
          <p:cNvSpPr txBox="1"/>
          <p:nvPr/>
        </p:nvSpPr>
        <p:spPr>
          <a:xfrm>
            <a:off x="89940" y="265359"/>
            <a:ext cx="9533744" cy="867289"/>
          </a:xfrm>
          <a:prstGeom prst="rect">
            <a:avLst/>
          </a:prstGeom>
          <a:noFill/>
        </p:spPr>
        <p:txBody>
          <a:bodyPr wrap="square">
            <a:spAutoFit/>
          </a:bodyPr>
          <a:lstStyle/>
          <a:p>
            <a:pPr>
              <a:lnSpc>
                <a:spcPct val="150000"/>
              </a:lnSpc>
            </a:pPr>
            <a:r>
              <a:rPr lang="en-US" altLang="zh-CN" b="1" dirty="0"/>
              <a:t>2020 Conﬁdent Learning: Estimating Uncertainty in Dataset Labels</a:t>
            </a:r>
          </a:p>
          <a:p>
            <a:pPr>
              <a:lnSpc>
                <a:spcPct val="150000"/>
              </a:lnSpc>
            </a:pPr>
            <a:endParaRPr lang="en-US" altLang="zh-CN" b="1" dirty="0"/>
          </a:p>
        </p:txBody>
      </p:sp>
      <p:pic>
        <p:nvPicPr>
          <p:cNvPr id="4" name="图片 3">
            <a:extLst>
              <a:ext uri="{FF2B5EF4-FFF2-40B4-BE49-F238E27FC236}">
                <a16:creationId xmlns:a16="http://schemas.microsoft.com/office/drawing/2014/main" id="{22BAC05F-B187-49A5-A535-3B595B6DD36C}"/>
              </a:ext>
            </a:extLst>
          </p:cNvPr>
          <p:cNvPicPr>
            <a:picLocks noChangeAspect="1"/>
          </p:cNvPicPr>
          <p:nvPr/>
        </p:nvPicPr>
        <p:blipFill>
          <a:blip r:embed="rId3"/>
          <a:stretch>
            <a:fillRect/>
          </a:stretch>
        </p:blipFill>
        <p:spPr>
          <a:xfrm>
            <a:off x="762000" y="1311030"/>
            <a:ext cx="4794006" cy="3551116"/>
          </a:xfrm>
          <a:prstGeom prst="rect">
            <a:avLst/>
          </a:prstGeom>
        </p:spPr>
      </p:pic>
      <p:pic>
        <p:nvPicPr>
          <p:cNvPr id="5" name="图片 4">
            <a:extLst>
              <a:ext uri="{FF2B5EF4-FFF2-40B4-BE49-F238E27FC236}">
                <a16:creationId xmlns:a16="http://schemas.microsoft.com/office/drawing/2014/main" id="{2265D9DD-75DE-4392-AF10-44873B4A380B}"/>
              </a:ext>
            </a:extLst>
          </p:cNvPr>
          <p:cNvPicPr>
            <a:picLocks noChangeAspect="1"/>
          </p:cNvPicPr>
          <p:nvPr/>
        </p:nvPicPr>
        <p:blipFill>
          <a:blip r:embed="rId4"/>
          <a:stretch>
            <a:fillRect/>
          </a:stretch>
        </p:blipFill>
        <p:spPr>
          <a:xfrm>
            <a:off x="7455875" y="1730020"/>
            <a:ext cx="3600000" cy="894999"/>
          </a:xfrm>
          <a:prstGeom prst="rect">
            <a:avLst/>
          </a:prstGeom>
        </p:spPr>
      </p:pic>
      <p:pic>
        <p:nvPicPr>
          <p:cNvPr id="6" name="图片 5">
            <a:extLst>
              <a:ext uri="{FF2B5EF4-FFF2-40B4-BE49-F238E27FC236}">
                <a16:creationId xmlns:a16="http://schemas.microsoft.com/office/drawing/2014/main" id="{3B37E623-C7AA-421F-9B86-93F8E011BD74}"/>
              </a:ext>
            </a:extLst>
          </p:cNvPr>
          <p:cNvPicPr>
            <a:picLocks noChangeAspect="1"/>
          </p:cNvPicPr>
          <p:nvPr/>
        </p:nvPicPr>
        <p:blipFill>
          <a:blip r:embed="rId5"/>
          <a:stretch>
            <a:fillRect/>
          </a:stretch>
        </p:blipFill>
        <p:spPr>
          <a:xfrm>
            <a:off x="7455875" y="3331336"/>
            <a:ext cx="3600000" cy="901646"/>
          </a:xfrm>
          <a:prstGeom prst="rect">
            <a:avLst/>
          </a:prstGeom>
        </p:spPr>
      </p:pic>
      <p:pic>
        <p:nvPicPr>
          <p:cNvPr id="8" name="图片 7">
            <a:extLst>
              <a:ext uri="{FF2B5EF4-FFF2-40B4-BE49-F238E27FC236}">
                <a16:creationId xmlns:a16="http://schemas.microsoft.com/office/drawing/2014/main" id="{CE328BB3-DF4B-4ED5-9711-675009208D14}"/>
              </a:ext>
            </a:extLst>
          </p:cNvPr>
          <p:cNvPicPr>
            <a:picLocks noChangeAspect="1"/>
          </p:cNvPicPr>
          <p:nvPr/>
        </p:nvPicPr>
        <p:blipFill>
          <a:blip r:embed="rId6"/>
          <a:stretch>
            <a:fillRect/>
          </a:stretch>
        </p:blipFill>
        <p:spPr>
          <a:xfrm>
            <a:off x="7455875" y="4676443"/>
            <a:ext cx="3600000" cy="883637"/>
          </a:xfrm>
          <a:prstGeom prst="rect">
            <a:avLst/>
          </a:prstGeom>
        </p:spPr>
      </p:pic>
      <p:sp>
        <p:nvSpPr>
          <p:cNvPr id="9" name="矩形 8">
            <a:extLst>
              <a:ext uri="{FF2B5EF4-FFF2-40B4-BE49-F238E27FC236}">
                <a16:creationId xmlns:a16="http://schemas.microsoft.com/office/drawing/2014/main" id="{FAAE49BC-8C04-485C-B6FA-6479A77FFC23}"/>
              </a:ext>
            </a:extLst>
          </p:cNvPr>
          <p:cNvSpPr/>
          <p:nvPr/>
        </p:nvSpPr>
        <p:spPr>
          <a:xfrm>
            <a:off x="8849358" y="4307111"/>
            <a:ext cx="1338828" cy="369332"/>
          </a:xfrm>
          <a:prstGeom prst="rect">
            <a:avLst/>
          </a:prstGeom>
        </p:spPr>
        <p:txBody>
          <a:bodyPr wrap="none">
            <a:spAutoFit/>
          </a:bodyPr>
          <a:lstStyle/>
          <a:p>
            <a:r>
              <a:rPr lang="zh-CN" altLang="en-US" dirty="0"/>
              <a:t>概率归一化</a:t>
            </a:r>
          </a:p>
        </p:txBody>
      </p:sp>
      <p:sp>
        <p:nvSpPr>
          <p:cNvPr id="10" name="矩形 9">
            <a:extLst>
              <a:ext uri="{FF2B5EF4-FFF2-40B4-BE49-F238E27FC236}">
                <a16:creationId xmlns:a16="http://schemas.microsoft.com/office/drawing/2014/main" id="{6262BF2E-AB36-46B4-9608-77F20109CB93}"/>
              </a:ext>
            </a:extLst>
          </p:cNvPr>
          <p:cNvSpPr/>
          <p:nvPr/>
        </p:nvSpPr>
        <p:spPr>
          <a:xfrm>
            <a:off x="7864622" y="2809232"/>
            <a:ext cx="2954655" cy="369332"/>
          </a:xfrm>
          <a:prstGeom prst="rect">
            <a:avLst/>
          </a:prstGeom>
        </p:spPr>
        <p:txBody>
          <a:bodyPr wrap="none">
            <a:spAutoFit/>
          </a:bodyPr>
          <a:lstStyle/>
          <a:p>
            <a:r>
              <a:rPr lang="zh-CN" altLang="en-US" dirty="0"/>
              <a:t>将原来的样本总数进行加权</a:t>
            </a:r>
          </a:p>
        </p:txBody>
      </p:sp>
      <p:sp>
        <p:nvSpPr>
          <p:cNvPr id="11" name="矩形 10">
            <a:extLst>
              <a:ext uri="{FF2B5EF4-FFF2-40B4-BE49-F238E27FC236}">
                <a16:creationId xmlns:a16="http://schemas.microsoft.com/office/drawing/2014/main" id="{55D076E1-89CA-4045-A898-00DC633853B4}"/>
              </a:ext>
            </a:extLst>
          </p:cNvPr>
          <p:cNvSpPr/>
          <p:nvPr/>
        </p:nvSpPr>
        <p:spPr>
          <a:xfrm>
            <a:off x="6970258" y="1194485"/>
            <a:ext cx="4267515" cy="369332"/>
          </a:xfrm>
          <a:prstGeom prst="rect">
            <a:avLst/>
          </a:prstGeom>
        </p:spPr>
        <p:txBody>
          <a:bodyPr wrap="none">
            <a:spAutoFit/>
          </a:bodyPr>
          <a:lstStyle/>
          <a:p>
            <a:r>
              <a:rPr lang="zh-CN" altLang="en-US" dirty="0"/>
              <a:t>计数矩阵</a:t>
            </a:r>
            <a:r>
              <a:rPr lang="en-US" altLang="zh-CN" dirty="0"/>
              <a:t>C,</a:t>
            </a:r>
            <a:r>
              <a:rPr lang="zh-CN" altLang="en-US" dirty="0"/>
              <a:t>人工标记为</a:t>
            </a:r>
            <a:r>
              <a:rPr lang="en-US" altLang="zh-CN" dirty="0" err="1"/>
              <a:t>i</a:t>
            </a:r>
            <a:r>
              <a:rPr lang="zh-CN" altLang="en-US" dirty="0"/>
              <a:t>但实际为</a:t>
            </a:r>
            <a:r>
              <a:rPr lang="en-US" altLang="zh-CN" dirty="0"/>
              <a:t>j</a:t>
            </a:r>
            <a:r>
              <a:rPr lang="zh-CN" altLang="en-US" dirty="0"/>
              <a:t>的样本</a:t>
            </a:r>
          </a:p>
        </p:txBody>
      </p:sp>
      <p:sp>
        <p:nvSpPr>
          <p:cNvPr id="13" name="矩形 12">
            <a:extLst>
              <a:ext uri="{FF2B5EF4-FFF2-40B4-BE49-F238E27FC236}">
                <a16:creationId xmlns:a16="http://schemas.microsoft.com/office/drawing/2014/main" id="{79981FBC-39E4-4167-8DA0-EEFB044932FA}"/>
              </a:ext>
            </a:extLst>
          </p:cNvPr>
          <p:cNvSpPr/>
          <p:nvPr/>
        </p:nvSpPr>
        <p:spPr>
          <a:xfrm>
            <a:off x="1554236" y="5126435"/>
            <a:ext cx="3209533" cy="867289"/>
          </a:xfrm>
          <a:prstGeom prst="rect">
            <a:avLst/>
          </a:prstGeom>
        </p:spPr>
        <p:txBody>
          <a:bodyPr wrap="none">
            <a:spAutoFit/>
          </a:bodyPr>
          <a:lstStyle/>
          <a:p>
            <a:pPr>
              <a:lnSpc>
                <a:spcPct val="150000"/>
              </a:lnSpc>
            </a:pPr>
            <a:r>
              <a:rPr lang="en-US" altLang="zh-CN" dirty="0"/>
              <a:t>t[0]=0.58,t[1]=0.66</a:t>
            </a:r>
          </a:p>
          <a:p>
            <a:pPr>
              <a:lnSpc>
                <a:spcPct val="150000"/>
              </a:lnSpc>
            </a:pPr>
            <a:r>
              <a:rPr lang="en-US" altLang="zh-CN" dirty="0" err="1"/>
              <a:t>i</a:t>
            </a:r>
            <a:r>
              <a:rPr lang="en-US" altLang="zh-CN" dirty="0"/>
              <a:t>=0,j=0,P[</a:t>
            </a:r>
            <a:r>
              <a:rPr lang="en-US" altLang="zh-CN" dirty="0" err="1"/>
              <a:t>i</a:t>
            </a:r>
            <a:r>
              <a:rPr lang="en-US" altLang="zh-CN" dirty="0"/>
              <a:t>][j]&gt;t[0],y*=0</a:t>
            </a:r>
            <a:endParaRPr lang="zh-CN" altLang="en-US" dirty="0"/>
          </a:p>
        </p:txBody>
      </p:sp>
      <p:pic>
        <p:nvPicPr>
          <p:cNvPr id="14" name="图片 13">
            <a:extLst>
              <a:ext uri="{FF2B5EF4-FFF2-40B4-BE49-F238E27FC236}">
                <a16:creationId xmlns:a16="http://schemas.microsoft.com/office/drawing/2014/main" id="{F1CF9E49-BCD6-4D5B-8CED-6EB6DA09C615}"/>
              </a:ext>
            </a:extLst>
          </p:cNvPr>
          <p:cNvPicPr>
            <a:picLocks noChangeAspect="1"/>
          </p:cNvPicPr>
          <p:nvPr/>
        </p:nvPicPr>
        <p:blipFill>
          <a:blip r:embed="rId7"/>
          <a:stretch>
            <a:fillRect/>
          </a:stretch>
        </p:blipFill>
        <p:spPr>
          <a:xfrm>
            <a:off x="5639244" y="3623328"/>
            <a:ext cx="1623201" cy="609653"/>
          </a:xfrm>
          <a:prstGeom prst="rect">
            <a:avLst/>
          </a:prstGeom>
        </p:spPr>
      </p:pic>
      <p:cxnSp>
        <p:nvCxnSpPr>
          <p:cNvPr id="16" name="直接箭头连接符 15">
            <a:extLst>
              <a:ext uri="{FF2B5EF4-FFF2-40B4-BE49-F238E27FC236}">
                <a16:creationId xmlns:a16="http://schemas.microsoft.com/office/drawing/2014/main" id="{9B603C03-5BD4-4B6B-B966-115A28683E2C}"/>
              </a:ext>
            </a:extLst>
          </p:cNvPr>
          <p:cNvCxnSpPr>
            <a:cxnSpLocks/>
            <a:endCxn id="14" idx="3"/>
          </p:cNvCxnSpPr>
          <p:nvPr/>
        </p:nvCxnSpPr>
        <p:spPr>
          <a:xfrm flipH="1" flipV="1">
            <a:off x="7262445" y="3928155"/>
            <a:ext cx="2620110" cy="1128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06243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33646960-38BD-49EA-88EB-1FA8FF3EAD79}"/>
              </a:ext>
            </a:extLst>
          </p:cNvPr>
          <p:cNvSpPr/>
          <p:nvPr/>
        </p:nvSpPr>
        <p:spPr>
          <a:xfrm>
            <a:off x="6096000" y="1934308"/>
            <a:ext cx="5943600" cy="2930769"/>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8E230894-45C5-40AC-B915-17FA3C26C930}"/>
              </a:ext>
            </a:extLst>
          </p:cNvPr>
          <p:cNvSpPr txBox="1"/>
          <p:nvPr/>
        </p:nvSpPr>
        <p:spPr>
          <a:xfrm>
            <a:off x="89940" y="265359"/>
            <a:ext cx="9533744" cy="867289"/>
          </a:xfrm>
          <a:prstGeom prst="rect">
            <a:avLst/>
          </a:prstGeom>
          <a:noFill/>
        </p:spPr>
        <p:txBody>
          <a:bodyPr wrap="square">
            <a:spAutoFit/>
          </a:bodyPr>
          <a:lstStyle/>
          <a:p>
            <a:pPr>
              <a:lnSpc>
                <a:spcPct val="150000"/>
              </a:lnSpc>
            </a:pPr>
            <a:r>
              <a:rPr lang="en-US" altLang="zh-CN" b="1" dirty="0"/>
              <a:t>2020 Conﬁdent Learning: Estimating Uncertainty in Dataset Labels</a:t>
            </a:r>
          </a:p>
          <a:p>
            <a:pPr>
              <a:lnSpc>
                <a:spcPct val="150000"/>
              </a:lnSpc>
            </a:pPr>
            <a:endParaRPr lang="en-US" altLang="zh-CN" b="1" dirty="0"/>
          </a:p>
        </p:txBody>
      </p:sp>
      <p:pic>
        <p:nvPicPr>
          <p:cNvPr id="2" name="图片 1">
            <a:extLst>
              <a:ext uri="{FF2B5EF4-FFF2-40B4-BE49-F238E27FC236}">
                <a16:creationId xmlns:a16="http://schemas.microsoft.com/office/drawing/2014/main" id="{1F595074-FF0A-42AA-93AA-0CD5F9B8EC1A}"/>
              </a:ext>
            </a:extLst>
          </p:cNvPr>
          <p:cNvPicPr>
            <a:picLocks noChangeAspect="1"/>
          </p:cNvPicPr>
          <p:nvPr/>
        </p:nvPicPr>
        <p:blipFill>
          <a:blip r:embed="rId3"/>
          <a:stretch>
            <a:fillRect/>
          </a:stretch>
        </p:blipFill>
        <p:spPr>
          <a:xfrm>
            <a:off x="416814" y="1502566"/>
            <a:ext cx="5547841" cy="4503810"/>
          </a:xfrm>
          <a:prstGeom prst="rect">
            <a:avLst/>
          </a:prstGeom>
        </p:spPr>
      </p:pic>
      <p:sp>
        <p:nvSpPr>
          <p:cNvPr id="7" name="矩形 6">
            <a:extLst>
              <a:ext uri="{FF2B5EF4-FFF2-40B4-BE49-F238E27FC236}">
                <a16:creationId xmlns:a16="http://schemas.microsoft.com/office/drawing/2014/main" id="{39CD50E7-A0AF-4098-9408-4C6850950F1C}"/>
              </a:ext>
            </a:extLst>
          </p:cNvPr>
          <p:cNvSpPr/>
          <p:nvPr/>
        </p:nvSpPr>
        <p:spPr>
          <a:xfrm>
            <a:off x="6358689" y="2161473"/>
            <a:ext cx="5418221" cy="2535053"/>
          </a:xfrm>
          <a:prstGeom prst="rect">
            <a:avLst/>
          </a:prstGeom>
        </p:spPr>
        <p:txBody>
          <a:bodyPr wrap="square">
            <a:spAutoFit/>
          </a:bodyPr>
          <a:lstStyle/>
          <a:p>
            <a:pPr marL="342900" indent="-342900">
              <a:lnSpc>
                <a:spcPct val="150000"/>
              </a:lnSpc>
              <a:buFont typeface="+mj-lt"/>
              <a:buAutoNum type="arabicPeriod"/>
            </a:pPr>
            <a:r>
              <a:rPr lang="zh-CN" altLang="en-US" dirty="0"/>
              <a:t>过滤掉不一致的样本</a:t>
            </a:r>
            <a:endParaRPr lang="en-US" altLang="zh-CN" dirty="0"/>
          </a:p>
          <a:p>
            <a:pPr marL="342900" indent="-342900">
              <a:lnSpc>
                <a:spcPct val="150000"/>
              </a:lnSpc>
              <a:buFont typeface="+mj-lt"/>
              <a:buAutoNum type="arabicPeriod"/>
            </a:pPr>
            <a:r>
              <a:rPr lang="zh-CN" altLang="en-US" dirty="0"/>
              <a:t>将计数矩阵非对角单元的样本过滤</a:t>
            </a:r>
            <a:endParaRPr lang="en-US" altLang="zh-CN" dirty="0"/>
          </a:p>
          <a:p>
            <a:pPr marL="342900" indent="-342900">
              <a:lnSpc>
                <a:spcPct val="150000"/>
              </a:lnSpc>
              <a:buFont typeface="+mj-lt"/>
              <a:buAutoNum type="arabicPeriod"/>
            </a:pPr>
            <a:r>
              <a:rPr lang="zh-CN" altLang="en-US" dirty="0"/>
              <a:t>按照类别过滤，按照概率高低排序，过滤掉最低的</a:t>
            </a:r>
            <a:r>
              <a:rPr lang="en-US" altLang="zh-CN" dirty="0"/>
              <a:t>n</a:t>
            </a:r>
            <a:r>
              <a:rPr lang="zh-CN" altLang="en-US" dirty="0"/>
              <a:t>个样本</a:t>
            </a:r>
            <a:endParaRPr lang="en-US" altLang="zh-CN" dirty="0"/>
          </a:p>
          <a:p>
            <a:pPr marL="342900" indent="-342900">
              <a:lnSpc>
                <a:spcPct val="150000"/>
              </a:lnSpc>
              <a:buFont typeface="+mj-lt"/>
              <a:buAutoNum type="arabicPeriod"/>
            </a:pPr>
            <a:r>
              <a:rPr lang="zh-CN" altLang="en-US" dirty="0"/>
              <a:t>对于非对角单元，选择</a:t>
            </a:r>
            <a:r>
              <a:rPr lang="en-US" altLang="zh-CN" dirty="0"/>
              <a:t>n</a:t>
            </a:r>
            <a:r>
              <a:rPr lang="zh-CN" altLang="en-US" dirty="0"/>
              <a:t>*</a:t>
            </a:r>
            <a:endParaRPr lang="en-US" altLang="zh-CN" dirty="0"/>
          </a:p>
          <a:p>
            <a:pPr marL="342900" indent="-342900">
              <a:lnSpc>
                <a:spcPct val="150000"/>
              </a:lnSpc>
              <a:buFont typeface="+mj-lt"/>
              <a:buAutoNum type="arabicPeriod"/>
            </a:pPr>
            <a:r>
              <a:rPr lang="zh-CN" altLang="en-US" dirty="0"/>
              <a:t>同时采用前两种</a:t>
            </a:r>
            <a:endParaRPr lang="en-US" altLang="zh-CN" dirty="0"/>
          </a:p>
        </p:txBody>
      </p:sp>
      <p:pic>
        <p:nvPicPr>
          <p:cNvPr id="3" name="图片 2">
            <a:extLst>
              <a:ext uri="{FF2B5EF4-FFF2-40B4-BE49-F238E27FC236}">
                <a16:creationId xmlns:a16="http://schemas.microsoft.com/office/drawing/2014/main" id="{C7257481-490A-4554-9776-A7EE8BB49C03}"/>
              </a:ext>
            </a:extLst>
          </p:cNvPr>
          <p:cNvPicPr>
            <a:picLocks noChangeAspect="1"/>
          </p:cNvPicPr>
          <p:nvPr/>
        </p:nvPicPr>
        <p:blipFill rotWithShape="1">
          <a:blip r:embed="rId4"/>
          <a:srcRect r="-2589" b="19608"/>
          <a:stretch/>
        </p:blipFill>
        <p:spPr>
          <a:xfrm>
            <a:off x="8898053" y="2250243"/>
            <a:ext cx="2384483" cy="312447"/>
          </a:xfrm>
          <a:prstGeom prst="rect">
            <a:avLst/>
          </a:prstGeom>
        </p:spPr>
      </p:pic>
      <p:pic>
        <p:nvPicPr>
          <p:cNvPr id="4" name="图片 3">
            <a:extLst>
              <a:ext uri="{FF2B5EF4-FFF2-40B4-BE49-F238E27FC236}">
                <a16:creationId xmlns:a16="http://schemas.microsoft.com/office/drawing/2014/main" id="{527F89B6-00CE-4303-BA8E-C22A2D675CE3}"/>
              </a:ext>
            </a:extLst>
          </p:cNvPr>
          <p:cNvPicPr>
            <a:picLocks noChangeAspect="1"/>
          </p:cNvPicPr>
          <p:nvPr/>
        </p:nvPicPr>
        <p:blipFill>
          <a:blip r:embed="rId5"/>
          <a:stretch>
            <a:fillRect/>
          </a:stretch>
        </p:blipFill>
        <p:spPr>
          <a:xfrm>
            <a:off x="9402685" y="3947200"/>
            <a:ext cx="441998" cy="312447"/>
          </a:xfrm>
          <a:prstGeom prst="rect">
            <a:avLst/>
          </a:prstGeom>
        </p:spPr>
      </p:pic>
    </p:spTree>
    <p:extLst>
      <p:ext uri="{BB962C8B-B14F-4D97-AF65-F5344CB8AC3E}">
        <p14:creationId xmlns:p14="http://schemas.microsoft.com/office/powerpoint/2010/main" val="157243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62BBBD-F6D1-487F-B94E-51AAABAE36C0}"/>
              </a:ext>
            </a:extLst>
          </p:cNvPr>
          <p:cNvSpPr txBox="1"/>
          <p:nvPr/>
        </p:nvSpPr>
        <p:spPr>
          <a:xfrm>
            <a:off x="89940" y="265359"/>
            <a:ext cx="9533744" cy="867289"/>
          </a:xfrm>
          <a:prstGeom prst="rect">
            <a:avLst/>
          </a:prstGeom>
          <a:noFill/>
        </p:spPr>
        <p:txBody>
          <a:bodyPr wrap="square">
            <a:spAutoFit/>
          </a:bodyPr>
          <a:lstStyle/>
          <a:p>
            <a:pPr>
              <a:lnSpc>
                <a:spcPct val="150000"/>
              </a:lnSpc>
            </a:pPr>
            <a:r>
              <a:rPr lang="en-US" altLang="zh-CN" b="1" dirty="0"/>
              <a:t>2020 Conﬁdent Learning: Estimating Uncertainty in Dataset Labels</a:t>
            </a:r>
          </a:p>
          <a:p>
            <a:pPr>
              <a:lnSpc>
                <a:spcPct val="150000"/>
              </a:lnSpc>
            </a:pPr>
            <a:endParaRPr lang="en-US" altLang="zh-CN" b="1" dirty="0"/>
          </a:p>
        </p:txBody>
      </p:sp>
      <p:pic>
        <p:nvPicPr>
          <p:cNvPr id="2" name="图片 1">
            <a:extLst>
              <a:ext uri="{FF2B5EF4-FFF2-40B4-BE49-F238E27FC236}">
                <a16:creationId xmlns:a16="http://schemas.microsoft.com/office/drawing/2014/main" id="{14AFA038-2859-4AC5-8BFF-B7DCA795881F}"/>
              </a:ext>
            </a:extLst>
          </p:cNvPr>
          <p:cNvPicPr>
            <a:picLocks noChangeAspect="1"/>
          </p:cNvPicPr>
          <p:nvPr/>
        </p:nvPicPr>
        <p:blipFill>
          <a:blip r:embed="rId3"/>
          <a:stretch>
            <a:fillRect/>
          </a:stretch>
        </p:blipFill>
        <p:spPr>
          <a:xfrm>
            <a:off x="4173415" y="2193681"/>
            <a:ext cx="2438400" cy="3924300"/>
          </a:xfrm>
          <a:prstGeom prst="rect">
            <a:avLst/>
          </a:prstGeom>
        </p:spPr>
      </p:pic>
      <p:sp>
        <p:nvSpPr>
          <p:cNvPr id="3" name="矩形 2">
            <a:extLst>
              <a:ext uri="{FF2B5EF4-FFF2-40B4-BE49-F238E27FC236}">
                <a16:creationId xmlns:a16="http://schemas.microsoft.com/office/drawing/2014/main" id="{8992E979-3115-4AFE-9D8F-2820E30E1F69}"/>
              </a:ext>
            </a:extLst>
          </p:cNvPr>
          <p:cNvSpPr/>
          <p:nvPr/>
        </p:nvSpPr>
        <p:spPr>
          <a:xfrm>
            <a:off x="1336431" y="1132648"/>
            <a:ext cx="10304584" cy="800219"/>
          </a:xfrm>
          <a:prstGeom prst="rect">
            <a:avLst/>
          </a:prstGeom>
        </p:spPr>
        <p:txBody>
          <a:bodyPr wrap="square">
            <a:spAutoFit/>
          </a:bodyPr>
          <a:lstStyle/>
          <a:p>
            <a:r>
              <a:rPr lang="zh-CN" altLang="en-US" sz="1600" dirty="0"/>
              <a:t>在过滤掉错误样本后，根据联合分布将每个类别</a:t>
            </a:r>
            <a:r>
              <a:rPr lang="en-US" altLang="zh-CN" sz="1600" dirty="0" err="1"/>
              <a:t>i</a:t>
            </a:r>
            <a:r>
              <a:rPr lang="zh-CN" altLang="en-US" sz="1600" dirty="0"/>
              <a:t>下的损失权重修正为：</a:t>
            </a:r>
          </a:p>
          <a:p>
            <a:endParaRPr lang="zh-CN" altLang="en-US" sz="1400" dirty="0"/>
          </a:p>
          <a:p>
            <a:r>
              <a:rPr lang="zh-CN" altLang="en-US" sz="1600" dirty="0"/>
              <a:t>其中                                 </a:t>
            </a:r>
            <a:r>
              <a:rPr lang="en-US" altLang="zh-CN" sz="1600" dirty="0"/>
              <a:t>.</a:t>
            </a:r>
            <a:r>
              <a:rPr lang="zh-CN" altLang="en-US" sz="1600" dirty="0"/>
              <a:t>然后采取</a:t>
            </a:r>
            <a:r>
              <a:rPr lang="en-US" altLang="zh-CN" sz="1600" dirty="0"/>
              <a:t>Co-Teaching</a:t>
            </a:r>
            <a:r>
              <a:rPr lang="zh-CN" altLang="en-US" sz="1600" dirty="0"/>
              <a:t>框架进行。</a:t>
            </a:r>
          </a:p>
        </p:txBody>
      </p:sp>
      <p:pic>
        <p:nvPicPr>
          <p:cNvPr id="5" name="图片 4">
            <a:extLst>
              <a:ext uri="{FF2B5EF4-FFF2-40B4-BE49-F238E27FC236}">
                <a16:creationId xmlns:a16="http://schemas.microsoft.com/office/drawing/2014/main" id="{5C7B3887-37EB-4087-B31F-F2DF8B599E27}"/>
              </a:ext>
            </a:extLst>
          </p:cNvPr>
          <p:cNvPicPr>
            <a:picLocks noChangeAspect="1"/>
          </p:cNvPicPr>
          <p:nvPr/>
        </p:nvPicPr>
        <p:blipFill>
          <a:blip r:embed="rId4"/>
          <a:stretch>
            <a:fillRect/>
          </a:stretch>
        </p:blipFill>
        <p:spPr>
          <a:xfrm>
            <a:off x="7859108" y="1132648"/>
            <a:ext cx="975445" cy="716342"/>
          </a:xfrm>
          <a:prstGeom prst="rect">
            <a:avLst/>
          </a:prstGeom>
        </p:spPr>
      </p:pic>
      <p:pic>
        <p:nvPicPr>
          <p:cNvPr id="6" name="图片 5">
            <a:extLst>
              <a:ext uri="{FF2B5EF4-FFF2-40B4-BE49-F238E27FC236}">
                <a16:creationId xmlns:a16="http://schemas.microsoft.com/office/drawing/2014/main" id="{C517D981-9B20-42C5-B331-81C9C14B7348}"/>
              </a:ext>
            </a:extLst>
          </p:cNvPr>
          <p:cNvPicPr>
            <a:picLocks noChangeAspect="1"/>
          </p:cNvPicPr>
          <p:nvPr/>
        </p:nvPicPr>
        <p:blipFill>
          <a:blip r:embed="rId5"/>
          <a:stretch>
            <a:fillRect/>
          </a:stretch>
        </p:blipFill>
        <p:spPr>
          <a:xfrm>
            <a:off x="1948182" y="1496789"/>
            <a:ext cx="2225233" cy="624894"/>
          </a:xfrm>
          <a:prstGeom prst="rect">
            <a:avLst/>
          </a:prstGeom>
        </p:spPr>
      </p:pic>
    </p:spTree>
    <p:extLst>
      <p:ext uri="{BB962C8B-B14F-4D97-AF65-F5344CB8AC3E}">
        <p14:creationId xmlns:p14="http://schemas.microsoft.com/office/powerpoint/2010/main" val="2073503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F9A3409-5FE8-4D55-995E-E31D84EAF0A2}"/>
              </a:ext>
            </a:extLst>
          </p:cNvPr>
          <p:cNvSpPr txBox="1"/>
          <p:nvPr/>
        </p:nvSpPr>
        <p:spPr>
          <a:xfrm>
            <a:off x="242209" y="0"/>
            <a:ext cx="11308659" cy="646331"/>
          </a:xfrm>
          <a:prstGeom prst="rect">
            <a:avLst/>
          </a:prstGeom>
          <a:noFill/>
        </p:spPr>
        <p:txBody>
          <a:bodyPr wrap="square" rtlCol="0">
            <a:spAutoFit/>
          </a:bodyPr>
          <a:lstStyle/>
          <a:p>
            <a:pPr defTabSz="685800"/>
            <a:r>
              <a:rPr lang="en-US" altLang="zh-CN" sz="3600" b="1" dirty="0">
                <a:solidFill>
                  <a:srgbClr val="24569D"/>
                </a:solidFill>
                <a:latin typeface="+mj-lt"/>
              </a:rPr>
              <a:t>Distantly Supervised Relation Extraction</a:t>
            </a:r>
            <a:endParaRPr lang="zh-CN" altLang="en-US" sz="3600" b="1" dirty="0">
              <a:solidFill>
                <a:srgbClr val="24569D"/>
              </a:solidFill>
              <a:latin typeface="+mj-lt"/>
            </a:endParaRPr>
          </a:p>
        </p:txBody>
      </p:sp>
      <p:sp>
        <p:nvSpPr>
          <p:cNvPr id="7" name="文本框 6">
            <a:extLst>
              <a:ext uri="{FF2B5EF4-FFF2-40B4-BE49-F238E27FC236}">
                <a16:creationId xmlns:a16="http://schemas.microsoft.com/office/drawing/2014/main" id="{CEC50818-089F-4A30-9311-5904FC7F0C93}"/>
              </a:ext>
            </a:extLst>
          </p:cNvPr>
          <p:cNvSpPr txBox="1"/>
          <p:nvPr/>
        </p:nvSpPr>
        <p:spPr>
          <a:xfrm>
            <a:off x="1127125" y="1151049"/>
            <a:ext cx="8038832" cy="923330"/>
          </a:xfrm>
          <a:prstGeom prst="rect">
            <a:avLst/>
          </a:prstGeom>
          <a:noFill/>
        </p:spPr>
        <p:txBody>
          <a:bodyPr wrap="square" rtlCol="0">
            <a:spAutoFit/>
          </a:bodyPr>
          <a:lstStyle/>
          <a:p>
            <a:pPr marL="285750" indent="-285750" defTabSz="685800">
              <a:lnSpc>
                <a:spcPct val="150000"/>
              </a:lnSpc>
              <a:buFont typeface="Wingdings" panose="05000000000000000000" pitchFamily="2" charset="2"/>
              <a:buChar char="l"/>
            </a:pPr>
            <a:r>
              <a:rPr lang="zh-CN" altLang="en-US" dirty="0">
                <a:solidFill>
                  <a:srgbClr val="000000"/>
                </a:solidFill>
                <a:latin typeface="Arial"/>
              </a:rPr>
              <a:t>基本假设：若一个实体对在知识库中存在某个关系，那么包含该实体对的所有句子都以某种方式表达该关系。</a:t>
            </a:r>
            <a:endParaRPr lang="en-US" altLang="zh-CN" dirty="0">
              <a:solidFill>
                <a:srgbClr val="000000"/>
              </a:solidFill>
              <a:latin typeface="Arial"/>
            </a:endParaRPr>
          </a:p>
        </p:txBody>
      </p:sp>
      <p:pic>
        <p:nvPicPr>
          <p:cNvPr id="8" name="图片 7">
            <a:extLst>
              <a:ext uri="{FF2B5EF4-FFF2-40B4-BE49-F238E27FC236}">
                <a16:creationId xmlns:a16="http://schemas.microsoft.com/office/drawing/2014/main" id="{9EC2FD25-2C57-4B16-A57C-66CAEA2F09CF}"/>
              </a:ext>
            </a:extLst>
          </p:cNvPr>
          <p:cNvPicPr>
            <a:picLocks noChangeAspect="1"/>
          </p:cNvPicPr>
          <p:nvPr/>
        </p:nvPicPr>
        <p:blipFill>
          <a:blip r:embed="rId3"/>
          <a:stretch>
            <a:fillRect/>
          </a:stretch>
        </p:blipFill>
        <p:spPr>
          <a:xfrm>
            <a:off x="6482652" y="1930664"/>
            <a:ext cx="3662059" cy="3312272"/>
          </a:xfrm>
          <a:prstGeom prst="rect">
            <a:avLst/>
          </a:prstGeom>
        </p:spPr>
      </p:pic>
      <p:pic>
        <p:nvPicPr>
          <p:cNvPr id="9" name="图片 8">
            <a:extLst>
              <a:ext uri="{FF2B5EF4-FFF2-40B4-BE49-F238E27FC236}">
                <a16:creationId xmlns:a16="http://schemas.microsoft.com/office/drawing/2014/main" id="{F5FB7F42-B646-42D4-A0AA-FF878F821C1D}"/>
              </a:ext>
            </a:extLst>
          </p:cNvPr>
          <p:cNvPicPr>
            <a:picLocks noChangeAspect="1"/>
          </p:cNvPicPr>
          <p:nvPr/>
        </p:nvPicPr>
        <p:blipFill>
          <a:blip r:embed="rId4"/>
          <a:stretch>
            <a:fillRect/>
          </a:stretch>
        </p:blipFill>
        <p:spPr>
          <a:xfrm>
            <a:off x="1127125" y="2074379"/>
            <a:ext cx="4396891" cy="2841627"/>
          </a:xfrm>
          <a:prstGeom prst="rect">
            <a:avLst/>
          </a:prstGeom>
        </p:spPr>
      </p:pic>
      <p:sp>
        <p:nvSpPr>
          <p:cNvPr id="2" name="文本框 1">
            <a:extLst>
              <a:ext uri="{FF2B5EF4-FFF2-40B4-BE49-F238E27FC236}">
                <a16:creationId xmlns:a16="http://schemas.microsoft.com/office/drawing/2014/main" id="{344D378E-841D-4DE3-AE16-1E0476B43979}"/>
              </a:ext>
            </a:extLst>
          </p:cNvPr>
          <p:cNvSpPr txBox="1"/>
          <p:nvPr/>
        </p:nvSpPr>
        <p:spPr>
          <a:xfrm>
            <a:off x="6602518" y="5420724"/>
            <a:ext cx="3760682" cy="954107"/>
          </a:xfrm>
          <a:prstGeom prst="rect">
            <a:avLst/>
          </a:prstGeom>
          <a:noFill/>
        </p:spPr>
        <p:txBody>
          <a:bodyPr wrap="square" rtlCol="0">
            <a:spAutoFit/>
          </a:bodyPr>
          <a:lstStyle/>
          <a:p>
            <a:r>
              <a:rPr lang="en-US" altLang="zh-CN" sz="1400" dirty="0">
                <a:solidFill>
                  <a:srgbClr val="C00000"/>
                </a:solidFill>
              </a:rPr>
              <a:t>False Negative </a:t>
            </a:r>
            <a:r>
              <a:rPr lang="zh-CN" altLang="en-US" sz="1400" dirty="0"/>
              <a:t>知识库不全导致一些实体对被标为</a:t>
            </a:r>
            <a:r>
              <a:rPr lang="en-US" altLang="zh-CN" sz="1400" dirty="0"/>
              <a:t>NA</a:t>
            </a:r>
            <a:r>
              <a:rPr lang="zh-CN" altLang="en-US" sz="1400" dirty="0"/>
              <a:t>关系</a:t>
            </a:r>
            <a:endParaRPr lang="en-US" altLang="zh-CN" sz="1400" dirty="0"/>
          </a:p>
          <a:p>
            <a:r>
              <a:rPr lang="en-US" altLang="zh-CN" sz="1400" dirty="0">
                <a:solidFill>
                  <a:srgbClr val="C00000"/>
                </a:solidFill>
              </a:rPr>
              <a:t>False Positive </a:t>
            </a:r>
            <a:r>
              <a:rPr lang="zh-CN" altLang="en-US" sz="1400" dirty="0"/>
              <a:t>含有同一实体对的句子，不一定表达同一种关系</a:t>
            </a:r>
          </a:p>
        </p:txBody>
      </p:sp>
    </p:spTree>
    <p:extLst>
      <p:ext uri="{BB962C8B-B14F-4D97-AF65-F5344CB8AC3E}">
        <p14:creationId xmlns:p14="http://schemas.microsoft.com/office/powerpoint/2010/main" val="4246788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ABD1A664-7332-44C9-863F-3F5F622A7FDD}"/>
              </a:ext>
            </a:extLst>
          </p:cNvPr>
          <p:cNvSpPr/>
          <p:nvPr/>
        </p:nvSpPr>
        <p:spPr>
          <a:xfrm>
            <a:off x="3671479" y="1430345"/>
            <a:ext cx="3869182" cy="3650539"/>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5" name="椭圆 4">
            <a:extLst>
              <a:ext uri="{FF2B5EF4-FFF2-40B4-BE49-F238E27FC236}">
                <a16:creationId xmlns:a16="http://schemas.microsoft.com/office/drawing/2014/main" id="{8048968E-D210-450D-841B-704D02F54C2B}"/>
              </a:ext>
            </a:extLst>
          </p:cNvPr>
          <p:cNvSpPr/>
          <p:nvPr/>
        </p:nvSpPr>
        <p:spPr>
          <a:xfrm>
            <a:off x="6123745" y="967394"/>
            <a:ext cx="4562011" cy="4315860"/>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tLang="zh-CN" dirty="0"/>
          </a:p>
        </p:txBody>
      </p:sp>
      <p:sp>
        <p:nvSpPr>
          <p:cNvPr id="12" name="任意多边形: 形状 11">
            <a:extLst>
              <a:ext uri="{FF2B5EF4-FFF2-40B4-BE49-F238E27FC236}">
                <a16:creationId xmlns:a16="http://schemas.microsoft.com/office/drawing/2014/main" id="{5235F96A-4CCA-44BC-8CC6-B9EC15AA621F}"/>
              </a:ext>
            </a:extLst>
          </p:cNvPr>
          <p:cNvSpPr/>
          <p:nvPr/>
        </p:nvSpPr>
        <p:spPr>
          <a:xfrm>
            <a:off x="6123745" y="1729473"/>
            <a:ext cx="1416916" cy="2945741"/>
          </a:xfrm>
          <a:custGeom>
            <a:avLst/>
            <a:gdLst>
              <a:gd name="connsiteX0" fmla="*/ 542749 w 1416916"/>
              <a:gd name="connsiteY0" fmla="*/ 0 h 2945741"/>
              <a:gd name="connsiteX1" fmla="*/ 563974 w 1416916"/>
              <a:gd name="connsiteY1" fmla="*/ 12166 h 2945741"/>
              <a:gd name="connsiteX2" fmla="*/ 1416916 w 1416916"/>
              <a:gd name="connsiteY2" fmla="*/ 1525708 h 2945741"/>
              <a:gd name="connsiteX3" fmla="*/ 712905 w 1416916"/>
              <a:gd name="connsiteY3" fmla="*/ 2934175 h 2945741"/>
              <a:gd name="connsiteX4" fmla="*/ 696512 w 1416916"/>
              <a:gd name="connsiteY4" fmla="*/ 2945741 h 2945741"/>
              <a:gd name="connsiteX5" fmla="*/ 668091 w 1416916"/>
              <a:gd name="connsiteY5" fmla="*/ 2921304 h 2945741"/>
              <a:gd name="connsiteX6" fmla="*/ 0 w 1416916"/>
              <a:gd name="connsiteY6" fmla="*/ 1395417 h 2945741"/>
              <a:gd name="connsiteX7" fmla="*/ 520871 w 1416916"/>
              <a:gd name="connsiteY7" fmla="*/ 22773 h 294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6916" h="2945741">
                <a:moveTo>
                  <a:pt x="542749" y="0"/>
                </a:moveTo>
                <a:lnTo>
                  <a:pt x="563974" y="12166"/>
                </a:lnTo>
                <a:cubicBezTo>
                  <a:pt x="1078578" y="340180"/>
                  <a:pt x="1416916" y="895665"/>
                  <a:pt x="1416916" y="1525708"/>
                </a:cubicBezTo>
                <a:cubicBezTo>
                  <a:pt x="1416916" y="2092747"/>
                  <a:pt x="1142862" y="2599394"/>
                  <a:pt x="712905" y="2934175"/>
                </a:cubicBezTo>
                <a:lnTo>
                  <a:pt x="696512" y="2945741"/>
                </a:lnTo>
                <a:lnTo>
                  <a:pt x="668091" y="2921304"/>
                </a:lnTo>
                <a:cubicBezTo>
                  <a:pt x="255311" y="2530796"/>
                  <a:pt x="0" y="1991313"/>
                  <a:pt x="0" y="1395417"/>
                </a:cubicBezTo>
                <a:cubicBezTo>
                  <a:pt x="0" y="874008"/>
                  <a:pt x="195472" y="395791"/>
                  <a:pt x="520871" y="22773"/>
                </a:cubicBezTo>
                <a:close/>
              </a:path>
            </a:pathLst>
          </a:cu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CN" dirty="0"/>
          </a:p>
        </p:txBody>
      </p:sp>
      <p:sp>
        <p:nvSpPr>
          <p:cNvPr id="2" name="文本框 1">
            <a:extLst>
              <a:ext uri="{FF2B5EF4-FFF2-40B4-BE49-F238E27FC236}">
                <a16:creationId xmlns:a16="http://schemas.microsoft.com/office/drawing/2014/main" id="{9C3E8441-5F14-41F2-ACFC-5B0B820E708E}"/>
              </a:ext>
            </a:extLst>
          </p:cNvPr>
          <p:cNvSpPr txBox="1"/>
          <p:nvPr/>
        </p:nvSpPr>
        <p:spPr>
          <a:xfrm>
            <a:off x="7973826" y="2745145"/>
            <a:ext cx="1748245" cy="646331"/>
          </a:xfrm>
          <a:prstGeom prst="rect">
            <a:avLst/>
          </a:prstGeom>
          <a:noFill/>
        </p:spPr>
        <p:txBody>
          <a:bodyPr wrap="square" rtlCol="0">
            <a:spAutoFit/>
          </a:bodyPr>
          <a:lstStyle/>
          <a:p>
            <a:r>
              <a:rPr lang="en-US" altLang="zh-CN" dirty="0"/>
              <a:t>Learning with Noisy Labels</a:t>
            </a:r>
            <a:endParaRPr lang="zh-CN" altLang="en-US" dirty="0"/>
          </a:p>
        </p:txBody>
      </p:sp>
      <p:sp>
        <p:nvSpPr>
          <p:cNvPr id="7" name="文本框 6">
            <a:extLst>
              <a:ext uri="{FF2B5EF4-FFF2-40B4-BE49-F238E27FC236}">
                <a16:creationId xmlns:a16="http://schemas.microsoft.com/office/drawing/2014/main" id="{1870AA80-028A-4B0C-B6C8-41DF951C418C}"/>
              </a:ext>
            </a:extLst>
          </p:cNvPr>
          <p:cNvSpPr txBox="1"/>
          <p:nvPr/>
        </p:nvSpPr>
        <p:spPr>
          <a:xfrm>
            <a:off x="4285937" y="2602180"/>
            <a:ext cx="1748245" cy="1200329"/>
          </a:xfrm>
          <a:prstGeom prst="rect">
            <a:avLst/>
          </a:prstGeom>
          <a:noFill/>
        </p:spPr>
        <p:txBody>
          <a:bodyPr wrap="square" rtlCol="0">
            <a:spAutoFit/>
          </a:bodyPr>
          <a:lstStyle/>
          <a:p>
            <a:r>
              <a:rPr lang="en-US" altLang="zh-CN" dirty="0"/>
              <a:t>Distantly Supervised Relation Extraction</a:t>
            </a:r>
          </a:p>
        </p:txBody>
      </p:sp>
      <p:sp>
        <p:nvSpPr>
          <p:cNvPr id="8" name="流程图: 可选过程 7">
            <a:extLst>
              <a:ext uri="{FF2B5EF4-FFF2-40B4-BE49-F238E27FC236}">
                <a16:creationId xmlns:a16="http://schemas.microsoft.com/office/drawing/2014/main" id="{15F32EBC-1BB0-4547-BEF4-913728CA4083}"/>
              </a:ext>
            </a:extLst>
          </p:cNvPr>
          <p:cNvSpPr/>
          <p:nvPr/>
        </p:nvSpPr>
        <p:spPr>
          <a:xfrm>
            <a:off x="955568" y="963306"/>
            <a:ext cx="3101302" cy="1532334"/>
          </a:xfrm>
          <a:prstGeom prst="flowChartAlternateProcess">
            <a:avLst/>
          </a:prstGeom>
          <a:ln/>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buFont typeface="Arial" panose="020B0604020202020204" pitchFamily="34" charset="0"/>
              <a:buChar char="•"/>
            </a:pPr>
            <a:r>
              <a:rPr lang="en-US" altLang="zh-CN" sz="1400" dirty="0">
                <a:solidFill>
                  <a:srgbClr val="0070C0"/>
                </a:solidFill>
              </a:rPr>
              <a:t>Relation overlap</a:t>
            </a:r>
          </a:p>
          <a:p>
            <a:pPr marL="285750" indent="-285750">
              <a:buFont typeface="Arial" panose="020B0604020202020204" pitchFamily="34" charset="0"/>
              <a:buChar char="•"/>
            </a:pPr>
            <a:r>
              <a:rPr lang="en-US" altLang="zh-CN" sz="1400" dirty="0">
                <a:solidFill>
                  <a:srgbClr val="0070C0"/>
                </a:solidFill>
              </a:rPr>
              <a:t>Long tail </a:t>
            </a:r>
          </a:p>
          <a:p>
            <a:pPr marL="285750" indent="-285750">
              <a:buFont typeface="Arial" panose="020B0604020202020204" pitchFamily="34" charset="0"/>
              <a:buChar char="•"/>
            </a:pPr>
            <a:r>
              <a:rPr lang="en-US" altLang="zh-CN" sz="1400" dirty="0">
                <a:solidFill>
                  <a:srgbClr val="0070C0"/>
                </a:solidFill>
              </a:rPr>
              <a:t>One sentence one bag</a:t>
            </a:r>
          </a:p>
          <a:p>
            <a:pPr marL="285750" indent="-285750">
              <a:buFont typeface="Arial" panose="020B0604020202020204" pitchFamily="34" charset="0"/>
              <a:buChar char="•"/>
            </a:pPr>
            <a:r>
              <a:rPr lang="en-US" altLang="zh-CN" sz="1400" dirty="0">
                <a:solidFill>
                  <a:srgbClr val="0070C0"/>
                </a:solidFill>
              </a:rPr>
              <a:t>Shifted label distribution</a:t>
            </a:r>
          </a:p>
          <a:p>
            <a:pPr marL="285750" indent="-285750">
              <a:buFont typeface="Arial" panose="020B0604020202020204" pitchFamily="34" charset="0"/>
              <a:buChar char="•"/>
            </a:pPr>
            <a:r>
              <a:rPr lang="en-US" altLang="zh-CN" sz="1400" dirty="0">
                <a:solidFill>
                  <a:srgbClr val="0070C0"/>
                </a:solidFill>
              </a:rPr>
              <a:t>Pipeline(error propagation)</a:t>
            </a:r>
          </a:p>
          <a:p>
            <a:pPr marL="285750" indent="-285750">
              <a:buFont typeface="Arial" panose="020B0604020202020204" pitchFamily="34" charset="0"/>
              <a:buChar char="•"/>
            </a:pPr>
            <a:endParaRPr lang="en-US" altLang="zh-CN" sz="1400" dirty="0">
              <a:solidFill>
                <a:srgbClr val="0070C0"/>
              </a:solidFill>
            </a:endParaRPr>
          </a:p>
        </p:txBody>
      </p:sp>
      <p:sp>
        <p:nvSpPr>
          <p:cNvPr id="10" name="流程图: 可选过程 9">
            <a:extLst>
              <a:ext uri="{FF2B5EF4-FFF2-40B4-BE49-F238E27FC236}">
                <a16:creationId xmlns:a16="http://schemas.microsoft.com/office/drawing/2014/main" id="{1CB44E61-3A4F-4DD8-AF0F-44AC8F06BCA8}"/>
              </a:ext>
            </a:extLst>
          </p:cNvPr>
          <p:cNvSpPr/>
          <p:nvPr/>
        </p:nvSpPr>
        <p:spPr>
          <a:xfrm>
            <a:off x="1029209" y="4126461"/>
            <a:ext cx="2882301" cy="1055608"/>
          </a:xfrm>
          <a:prstGeom prst="flowChartAlternateProcess">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400" dirty="0"/>
              <a:t>Relation ties</a:t>
            </a:r>
          </a:p>
          <a:p>
            <a:r>
              <a:rPr lang="en-US" altLang="zh-CN" sz="1400" dirty="0"/>
              <a:t>External/Prior knowledge</a:t>
            </a:r>
          </a:p>
          <a:p>
            <a:r>
              <a:rPr lang="en-US" altLang="zh-CN" sz="1400" dirty="0"/>
              <a:t>Sentence encoder</a:t>
            </a:r>
          </a:p>
          <a:p>
            <a:r>
              <a:rPr lang="en-US" altLang="zh-CN" sz="1400" dirty="0"/>
              <a:t>Robust Architecture</a:t>
            </a:r>
          </a:p>
        </p:txBody>
      </p:sp>
      <p:sp>
        <p:nvSpPr>
          <p:cNvPr id="13" name="流程图: 可选过程 12">
            <a:extLst>
              <a:ext uri="{FF2B5EF4-FFF2-40B4-BE49-F238E27FC236}">
                <a16:creationId xmlns:a16="http://schemas.microsoft.com/office/drawing/2014/main" id="{2B225656-67FD-4370-B8FF-AB911EADB283}"/>
              </a:ext>
            </a:extLst>
          </p:cNvPr>
          <p:cNvSpPr/>
          <p:nvPr/>
        </p:nvSpPr>
        <p:spPr>
          <a:xfrm>
            <a:off x="9042329" y="4376049"/>
            <a:ext cx="3107761" cy="340519"/>
          </a:xfrm>
          <a:prstGeom prst="flowChartAlternateProcess">
            <a:avLst/>
          </a:prstGeom>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altLang="zh-CN" sz="1400" dirty="0"/>
              <a:t>the annotator characteristics</a:t>
            </a:r>
          </a:p>
        </p:txBody>
      </p:sp>
      <p:sp>
        <p:nvSpPr>
          <p:cNvPr id="11" name="矩形 10">
            <a:extLst>
              <a:ext uri="{FF2B5EF4-FFF2-40B4-BE49-F238E27FC236}">
                <a16:creationId xmlns:a16="http://schemas.microsoft.com/office/drawing/2014/main" id="{A885A8DD-33B4-49D8-890E-FBC4519013F0}"/>
              </a:ext>
            </a:extLst>
          </p:cNvPr>
          <p:cNvSpPr/>
          <p:nvPr/>
        </p:nvSpPr>
        <p:spPr>
          <a:xfrm>
            <a:off x="6010359" y="3238170"/>
            <a:ext cx="1714700" cy="369332"/>
          </a:xfrm>
          <a:prstGeom prst="rect">
            <a:avLst/>
          </a:prstGeom>
        </p:spPr>
        <p:txBody>
          <a:bodyPr wrap="none">
            <a:spAutoFit/>
          </a:bodyPr>
          <a:lstStyle/>
          <a:p>
            <a:r>
              <a:rPr lang="en-US" altLang="zh-CN" dirty="0"/>
              <a:t>Reduce noise</a:t>
            </a:r>
          </a:p>
        </p:txBody>
      </p:sp>
      <p:sp>
        <p:nvSpPr>
          <p:cNvPr id="14" name="矩形 13">
            <a:extLst>
              <a:ext uri="{FF2B5EF4-FFF2-40B4-BE49-F238E27FC236}">
                <a16:creationId xmlns:a16="http://schemas.microsoft.com/office/drawing/2014/main" id="{57E79E74-A0AF-4EE2-A2D6-C4A1ABA2F14D}"/>
              </a:ext>
            </a:extLst>
          </p:cNvPr>
          <p:cNvSpPr/>
          <p:nvPr/>
        </p:nvSpPr>
        <p:spPr>
          <a:xfrm>
            <a:off x="6000024" y="2824454"/>
            <a:ext cx="1724639" cy="369332"/>
          </a:xfrm>
          <a:prstGeom prst="rect">
            <a:avLst/>
          </a:prstGeom>
        </p:spPr>
        <p:txBody>
          <a:bodyPr wrap="none">
            <a:spAutoFit/>
          </a:bodyPr>
          <a:lstStyle/>
          <a:p>
            <a:r>
              <a:rPr lang="en-US" altLang="zh-CN" dirty="0"/>
              <a:t>Class overlap</a:t>
            </a:r>
          </a:p>
        </p:txBody>
      </p:sp>
      <p:cxnSp>
        <p:nvCxnSpPr>
          <p:cNvPr id="16" name="连接符: 肘形 15">
            <a:extLst>
              <a:ext uri="{FF2B5EF4-FFF2-40B4-BE49-F238E27FC236}">
                <a16:creationId xmlns:a16="http://schemas.microsoft.com/office/drawing/2014/main" id="{DDC5B8A1-3299-46D4-ACE5-ADAB142DC48F}"/>
              </a:ext>
            </a:extLst>
          </p:cNvPr>
          <p:cNvCxnSpPr>
            <a:cxnSpLocks/>
            <a:stCxn id="7" idx="1"/>
            <a:endCxn id="8" idx="2"/>
          </p:cNvCxnSpPr>
          <p:nvPr/>
        </p:nvCxnSpPr>
        <p:spPr>
          <a:xfrm rot="10800000">
            <a:off x="2506219" y="2495641"/>
            <a:ext cx="1779718" cy="7067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66DB2B57-3D32-4B2A-888C-BD066728DC9D}"/>
              </a:ext>
            </a:extLst>
          </p:cNvPr>
          <p:cNvCxnSpPr>
            <a:stCxn id="10" idx="3"/>
            <a:endCxn id="7" idx="2"/>
          </p:cNvCxnSpPr>
          <p:nvPr/>
        </p:nvCxnSpPr>
        <p:spPr>
          <a:xfrm flipV="1">
            <a:off x="3911510" y="3802509"/>
            <a:ext cx="1248550" cy="85175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30" name="流程图: 可选过程 29">
            <a:extLst>
              <a:ext uri="{FF2B5EF4-FFF2-40B4-BE49-F238E27FC236}">
                <a16:creationId xmlns:a16="http://schemas.microsoft.com/office/drawing/2014/main" id="{A6BB485C-F6C6-40F4-9C04-4618847CFFEF}"/>
              </a:ext>
            </a:extLst>
          </p:cNvPr>
          <p:cNvSpPr/>
          <p:nvPr/>
        </p:nvSpPr>
        <p:spPr>
          <a:xfrm>
            <a:off x="5447509" y="4772825"/>
            <a:ext cx="2843986" cy="1841710"/>
          </a:xfrm>
          <a:prstGeom prst="flowChartAlternateProcess">
            <a:avLst/>
          </a:prstGeom>
          <a:ln/>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50000"/>
              </a:lnSpc>
              <a:buClr>
                <a:srgbClr val="24569D"/>
              </a:buClr>
              <a:buFont typeface="Wingdings" panose="05000000000000000000" pitchFamily="2" charset="2"/>
              <a:buChar char="n"/>
            </a:pPr>
            <a:r>
              <a:rPr lang="en-US" altLang="zh-CN" sz="1400" dirty="0"/>
              <a:t>Sample selection</a:t>
            </a:r>
          </a:p>
          <a:p>
            <a:pPr marL="285750" indent="-285750">
              <a:lnSpc>
                <a:spcPct val="150000"/>
              </a:lnSpc>
              <a:buClr>
                <a:srgbClr val="24569D"/>
              </a:buClr>
              <a:buFont typeface="Wingdings" panose="05000000000000000000" pitchFamily="2" charset="2"/>
              <a:buChar char="n"/>
            </a:pPr>
            <a:r>
              <a:rPr lang="en-US" altLang="zh-CN" sz="1400" dirty="0"/>
              <a:t>Robust architecture</a:t>
            </a:r>
          </a:p>
          <a:p>
            <a:pPr marL="285750" indent="-285750">
              <a:lnSpc>
                <a:spcPct val="150000"/>
              </a:lnSpc>
              <a:buClr>
                <a:srgbClr val="24569D"/>
              </a:buClr>
              <a:buFont typeface="Wingdings" panose="05000000000000000000" pitchFamily="2" charset="2"/>
              <a:buChar char="n"/>
            </a:pPr>
            <a:r>
              <a:rPr lang="en-US" altLang="zh-CN" sz="1400" dirty="0"/>
              <a:t>Robust Regularization</a:t>
            </a:r>
          </a:p>
          <a:p>
            <a:pPr marL="285750" indent="-285750">
              <a:lnSpc>
                <a:spcPct val="150000"/>
              </a:lnSpc>
              <a:buClr>
                <a:srgbClr val="24569D"/>
              </a:buClr>
              <a:buFont typeface="Wingdings" panose="05000000000000000000" pitchFamily="2" charset="2"/>
              <a:buChar char="n"/>
            </a:pPr>
            <a:r>
              <a:rPr lang="en-US" altLang="zh-CN" sz="1400" dirty="0"/>
              <a:t>Robust loss function</a:t>
            </a:r>
          </a:p>
          <a:p>
            <a:pPr marL="285750" indent="-285750">
              <a:lnSpc>
                <a:spcPct val="150000"/>
              </a:lnSpc>
              <a:buClr>
                <a:srgbClr val="24569D"/>
              </a:buClr>
              <a:buFont typeface="Wingdings" panose="05000000000000000000" pitchFamily="2" charset="2"/>
              <a:buChar char="n"/>
            </a:pPr>
            <a:r>
              <a:rPr lang="en-US" altLang="zh-CN" sz="1400" dirty="0"/>
              <a:t>Loss adjustment</a:t>
            </a:r>
          </a:p>
        </p:txBody>
      </p:sp>
      <p:cxnSp>
        <p:nvCxnSpPr>
          <p:cNvPr id="32" name="直接箭头连接符 31">
            <a:extLst>
              <a:ext uri="{FF2B5EF4-FFF2-40B4-BE49-F238E27FC236}">
                <a16:creationId xmlns:a16="http://schemas.microsoft.com/office/drawing/2014/main" id="{F13D414D-ED4E-407D-B570-CA5FD5582DAC}"/>
              </a:ext>
            </a:extLst>
          </p:cNvPr>
          <p:cNvCxnSpPr>
            <a:cxnSpLocks/>
          </p:cNvCxnSpPr>
          <p:nvPr/>
        </p:nvCxnSpPr>
        <p:spPr>
          <a:xfrm flipH="1" flipV="1">
            <a:off x="6867709" y="3585856"/>
            <a:ext cx="1793" cy="1130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6F36DAC2-F721-4B57-8B4A-BDC53CA2FC3E}"/>
              </a:ext>
            </a:extLst>
          </p:cNvPr>
          <p:cNvSpPr txBox="1"/>
          <p:nvPr/>
        </p:nvSpPr>
        <p:spPr>
          <a:xfrm>
            <a:off x="1095333" y="83455"/>
            <a:ext cx="4852610" cy="646331"/>
          </a:xfrm>
          <a:prstGeom prst="rect">
            <a:avLst/>
          </a:prstGeom>
          <a:noFill/>
        </p:spPr>
        <p:txBody>
          <a:bodyPr wrap="none" rtlCol="0">
            <a:spAutoFit/>
          </a:bodyPr>
          <a:lstStyle/>
          <a:p>
            <a:r>
              <a:rPr lang="en-US" altLang="zh-CN" sz="3600" b="1" dirty="0">
                <a:solidFill>
                  <a:srgbClr val="24569D"/>
                </a:solidFill>
              </a:rPr>
              <a:t>Brief Introduction</a:t>
            </a:r>
            <a:endParaRPr lang="zh-CN" altLang="en-US" sz="3600" b="1" dirty="0">
              <a:solidFill>
                <a:srgbClr val="24569D"/>
              </a:solidFill>
            </a:endParaRPr>
          </a:p>
        </p:txBody>
      </p:sp>
    </p:spTree>
    <p:extLst>
      <p:ext uri="{BB962C8B-B14F-4D97-AF65-F5344CB8AC3E}">
        <p14:creationId xmlns:p14="http://schemas.microsoft.com/office/powerpoint/2010/main" val="1489748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18FA0CF-EC80-4857-9991-083B255BB164}"/>
              </a:ext>
            </a:extLst>
          </p:cNvPr>
          <p:cNvSpPr txBox="1"/>
          <p:nvPr/>
        </p:nvSpPr>
        <p:spPr>
          <a:xfrm>
            <a:off x="755147" y="135531"/>
            <a:ext cx="4852610" cy="646331"/>
          </a:xfrm>
          <a:prstGeom prst="rect">
            <a:avLst/>
          </a:prstGeom>
          <a:noFill/>
        </p:spPr>
        <p:txBody>
          <a:bodyPr wrap="none" rtlCol="0">
            <a:spAutoFit/>
          </a:bodyPr>
          <a:lstStyle/>
          <a:p>
            <a:r>
              <a:rPr lang="en-US" altLang="zh-CN" sz="3600" b="1" dirty="0">
                <a:solidFill>
                  <a:srgbClr val="24569D"/>
                </a:solidFill>
              </a:rPr>
              <a:t>Brief Introduction</a:t>
            </a:r>
            <a:endParaRPr lang="zh-CN" altLang="en-US" sz="3600" b="1" dirty="0">
              <a:solidFill>
                <a:srgbClr val="24569D"/>
              </a:solidFill>
            </a:endParaRPr>
          </a:p>
        </p:txBody>
      </p:sp>
      <p:sp>
        <p:nvSpPr>
          <p:cNvPr id="8" name="矩形 7">
            <a:extLst>
              <a:ext uri="{FF2B5EF4-FFF2-40B4-BE49-F238E27FC236}">
                <a16:creationId xmlns:a16="http://schemas.microsoft.com/office/drawing/2014/main" id="{619530CA-6775-40A3-9B3E-42A9C01277CA}"/>
              </a:ext>
            </a:extLst>
          </p:cNvPr>
          <p:cNvSpPr/>
          <p:nvPr/>
        </p:nvSpPr>
        <p:spPr>
          <a:xfrm>
            <a:off x="1612739" y="1601522"/>
            <a:ext cx="2044861" cy="94490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t>PCNN+ATT</a:t>
            </a:r>
          </a:p>
          <a:p>
            <a:r>
              <a:rPr lang="en-US" altLang="zh-CN" dirty="0"/>
              <a:t>PCNN+HATT</a:t>
            </a:r>
          </a:p>
          <a:p>
            <a:pPr lvl="0">
              <a:defRPr/>
            </a:pPr>
            <a:r>
              <a:rPr lang="en-US" altLang="zh-CN" dirty="0"/>
              <a:t>PCNN+C2SA</a:t>
            </a:r>
          </a:p>
        </p:txBody>
      </p:sp>
      <p:sp>
        <p:nvSpPr>
          <p:cNvPr id="10" name="矩形 9">
            <a:extLst>
              <a:ext uri="{FF2B5EF4-FFF2-40B4-BE49-F238E27FC236}">
                <a16:creationId xmlns:a16="http://schemas.microsoft.com/office/drawing/2014/main" id="{43996565-4A64-4F88-A41D-7470FE199FAF}"/>
              </a:ext>
            </a:extLst>
          </p:cNvPr>
          <p:cNvSpPr/>
          <p:nvPr/>
        </p:nvSpPr>
        <p:spPr>
          <a:xfrm>
            <a:off x="1612739" y="3366090"/>
            <a:ext cx="3568861"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solidFill>
                  <a:srgbClr val="000000"/>
                </a:solidFill>
                <a:latin typeface="等线" panose="02010600030101010101" pitchFamily="2" charset="-122"/>
                <a:ea typeface="等线" panose="02010600030101010101" pitchFamily="2" charset="-122"/>
              </a:rPr>
              <a:t>GAN Driven Semi-distant Supervision for Relation Extraction</a:t>
            </a:r>
            <a:endParaRPr lang="zh-CN" altLang="en-US" dirty="0"/>
          </a:p>
        </p:txBody>
      </p:sp>
      <p:sp>
        <p:nvSpPr>
          <p:cNvPr id="12" name="文本框 11">
            <a:extLst>
              <a:ext uri="{FF2B5EF4-FFF2-40B4-BE49-F238E27FC236}">
                <a16:creationId xmlns:a16="http://schemas.microsoft.com/office/drawing/2014/main" id="{E4E33EFF-ACD3-43E9-B989-1856175FB4DE}"/>
              </a:ext>
            </a:extLst>
          </p:cNvPr>
          <p:cNvSpPr txBox="1"/>
          <p:nvPr/>
        </p:nvSpPr>
        <p:spPr>
          <a:xfrm>
            <a:off x="6308203" y="1889310"/>
            <a:ext cx="3657599"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dirty="0"/>
              <a:t>Sample importance weighting</a:t>
            </a:r>
            <a:endParaRPr lang="zh-CN" altLang="en-US" dirty="0"/>
          </a:p>
        </p:txBody>
      </p:sp>
      <p:sp>
        <p:nvSpPr>
          <p:cNvPr id="14" name="文本框 13">
            <a:extLst>
              <a:ext uri="{FF2B5EF4-FFF2-40B4-BE49-F238E27FC236}">
                <a16:creationId xmlns:a16="http://schemas.microsoft.com/office/drawing/2014/main" id="{6F411701-3307-4BC9-A249-07D9DD2A612F}"/>
              </a:ext>
            </a:extLst>
          </p:cNvPr>
          <p:cNvSpPr txBox="1"/>
          <p:nvPr/>
        </p:nvSpPr>
        <p:spPr>
          <a:xfrm>
            <a:off x="6304347" y="3504589"/>
            <a:ext cx="3657599"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dirty="0"/>
              <a:t>Need for a noise-free subset</a:t>
            </a:r>
            <a:endParaRPr lang="zh-CN" altLang="en-US" dirty="0"/>
          </a:p>
        </p:txBody>
      </p:sp>
      <p:sp>
        <p:nvSpPr>
          <p:cNvPr id="15" name="矩形 14">
            <a:extLst>
              <a:ext uri="{FF2B5EF4-FFF2-40B4-BE49-F238E27FC236}">
                <a16:creationId xmlns:a16="http://schemas.microsoft.com/office/drawing/2014/main" id="{E137FFEA-2290-475A-B6EE-6DA26D011271}"/>
              </a:ext>
            </a:extLst>
          </p:cNvPr>
          <p:cNvSpPr/>
          <p:nvPr/>
        </p:nvSpPr>
        <p:spPr>
          <a:xfrm>
            <a:off x="1612739" y="4832081"/>
            <a:ext cx="3792638" cy="123589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solidFill>
                  <a:srgbClr val="000000"/>
                </a:solidFill>
                <a:latin typeface="等线" panose="02010600030101010101" pitchFamily="2" charset="-122"/>
                <a:ea typeface="等线" panose="02010600030101010101" pitchFamily="2" charset="-122"/>
              </a:rPr>
              <a:t>Self-Attention Enhanced CNNs and Collaborative Curriculum Learning for Distantly Supervised Relation Extraction</a:t>
            </a:r>
            <a:r>
              <a:rPr lang="en-US" altLang="zh-CN" dirty="0"/>
              <a:t> </a:t>
            </a:r>
            <a:endParaRPr lang="zh-CN" altLang="en-US" dirty="0"/>
          </a:p>
        </p:txBody>
      </p:sp>
      <p:sp>
        <p:nvSpPr>
          <p:cNvPr id="16" name="文本框 15">
            <a:extLst>
              <a:ext uri="{FF2B5EF4-FFF2-40B4-BE49-F238E27FC236}">
                <a16:creationId xmlns:a16="http://schemas.microsoft.com/office/drawing/2014/main" id="{9EA456FD-CC26-4FB4-A665-EF46576D1F9D}"/>
              </a:ext>
            </a:extLst>
          </p:cNvPr>
          <p:cNvSpPr txBox="1"/>
          <p:nvPr/>
        </p:nvSpPr>
        <p:spPr>
          <a:xfrm>
            <a:off x="6304347" y="5126862"/>
            <a:ext cx="3962397"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dirty="0"/>
              <a:t>Sample selection via curriculum learning</a:t>
            </a:r>
            <a:endParaRPr lang="zh-CN" altLang="en-US" dirty="0"/>
          </a:p>
        </p:txBody>
      </p:sp>
      <p:cxnSp>
        <p:nvCxnSpPr>
          <p:cNvPr id="18" name="直接箭头连接符 17">
            <a:extLst>
              <a:ext uri="{FF2B5EF4-FFF2-40B4-BE49-F238E27FC236}">
                <a16:creationId xmlns:a16="http://schemas.microsoft.com/office/drawing/2014/main" id="{6B0FF799-29F5-4515-8236-797D1745299A}"/>
              </a:ext>
            </a:extLst>
          </p:cNvPr>
          <p:cNvCxnSpPr>
            <a:stCxn id="8" idx="3"/>
            <a:endCxn id="12" idx="1"/>
          </p:cNvCxnSpPr>
          <p:nvPr/>
        </p:nvCxnSpPr>
        <p:spPr>
          <a:xfrm>
            <a:off x="3657600" y="2073976"/>
            <a:ext cx="26506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5713C59D-8E1F-41A3-8F37-67F405C977C5}"/>
              </a:ext>
            </a:extLst>
          </p:cNvPr>
          <p:cNvCxnSpPr>
            <a:cxnSpLocks/>
            <a:stCxn id="10" idx="3"/>
            <a:endCxn id="14" idx="1"/>
          </p:cNvCxnSpPr>
          <p:nvPr/>
        </p:nvCxnSpPr>
        <p:spPr>
          <a:xfrm flipV="1">
            <a:off x="5181600" y="3689255"/>
            <a:ext cx="11227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9C1101C7-FA17-4226-BDCF-6282380F0793}"/>
              </a:ext>
            </a:extLst>
          </p:cNvPr>
          <p:cNvCxnSpPr>
            <a:cxnSpLocks/>
            <a:stCxn id="15" idx="3"/>
            <a:endCxn id="16" idx="1"/>
          </p:cNvCxnSpPr>
          <p:nvPr/>
        </p:nvCxnSpPr>
        <p:spPr>
          <a:xfrm flipV="1">
            <a:off x="5405377" y="5450028"/>
            <a:ext cx="8989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57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2"/>
          <p:cNvSpPr txBox="1">
            <a:spLocks noChangeArrowheads="1"/>
          </p:cNvSpPr>
          <p:nvPr/>
        </p:nvSpPr>
        <p:spPr bwMode="auto">
          <a:xfrm>
            <a:off x="5542002" y="466933"/>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ea typeface="宋体" panose="02010600030101010101" pitchFamily="2" charset="-122"/>
              </a:defRPr>
            </a:lvl1pPr>
            <a:lvl2pPr marL="742950" indent="-285750" eaLnBrk="0" hangingPunct="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ea typeface="宋体" panose="02010600030101010101" pitchFamily="2" charset="-122"/>
              </a:defRPr>
            </a:lvl2pPr>
            <a:lvl3pPr marL="1143000" indent="-228600" eaLnBrk="0" hangingPunct="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ea typeface="宋体" panose="02010600030101010101" pitchFamily="2" charset="-122"/>
              </a:defRPr>
            </a:lvl3pPr>
            <a:lvl4pPr marL="1600200" indent="-228600" eaLnBrk="0" hangingPunct="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ea typeface="宋体" panose="02010600030101010101" pitchFamily="2" charset="-122"/>
              </a:defRPr>
            </a:lvl4pPr>
            <a:lvl5pPr marL="2057400" indent="-228600" eaLnBrk="0" hangingPunct="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dirty="0">
                <a:solidFill>
                  <a:srgbClr val="545454"/>
                </a:solidFill>
                <a:latin typeface="汉仪中黑简" panose="02010609000101010101" pitchFamily="49" charset="-122"/>
                <a:ea typeface="汉仪中黑简" panose="02010609000101010101" pitchFamily="49" charset="-122"/>
              </a:rPr>
              <a:t>目录</a:t>
            </a:r>
          </a:p>
        </p:txBody>
      </p:sp>
      <p:cxnSp>
        <p:nvCxnSpPr>
          <p:cNvPr id="6" name="直接连接符 5"/>
          <p:cNvCxnSpPr/>
          <p:nvPr/>
        </p:nvCxnSpPr>
        <p:spPr>
          <a:xfrm>
            <a:off x="4196555" y="1113264"/>
            <a:ext cx="3798891" cy="0"/>
          </a:xfrm>
          <a:prstGeom prst="line">
            <a:avLst/>
          </a:prstGeom>
          <a:ln w="44450">
            <a:solidFill>
              <a:srgbClr val="24569D"/>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1932952" y="2433694"/>
            <a:ext cx="2668890" cy="2508818"/>
          </a:xfrm>
          <a:prstGeom prst="line">
            <a:avLst/>
          </a:prstGeom>
          <a:ln w="28575">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601842" y="2433694"/>
            <a:ext cx="2668890" cy="2508818"/>
          </a:xfrm>
          <a:prstGeom prst="line">
            <a:avLst/>
          </a:prstGeom>
          <a:ln w="28575">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7270732" y="2433694"/>
            <a:ext cx="2668890" cy="2508818"/>
          </a:xfrm>
          <a:prstGeom prst="line">
            <a:avLst/>
          </a:prstGeom>
          <a:ln w="28575">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PA_椭圆 15"/>
          <p:cNvSpPr/>
          <p:nvPr>
            <p:custDataLst>
              <p:tags r:id="rId1"/>
            </p:custDataLst>
          </p:nvPr>
        </p:nvSpPr>
        <p:spPr>
          <a:xfrm>
            <a:off x="1209789" y="4219349"/>
            <a:ext cx="1446326" cy="1446326"/>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lumMod val="65000"/>
                    <a:lumOff val="35000"/>
                  </a:schemeClr>
                </a:solidFill>
                <a:latin typeface="+mj-ea"/>
                <a:ea typeface="+mj-ea"/>
              </a:rPr>
              <a:t>01</a:t>
            </a:r>
            <a:endParaRPr lang="zh-CN" altLang="en-US" sz="4800" dirty="0">
              <a:solidFill>
                <a:schemeClr val="tx1">
                  <a:lumMod val="65000"/>
                  <a:lumOff val="35000"/>
                </a:schemeClr>
              </a:solidFill>
              <a:latin typeface="+mj-ea"/>
              <a:ea typeface="+mj-ea"/>
            </a:endParaRPr>
          </a:p>
        </p:txBody>
      </p:sp>
      <p:sp>
        <p:nvSpPr>
          <p:cNvPr id="17" name="PA_椭圆 16"/>
          <p:cNvSpPr/>
          <p:nvPr>
            <p:custDataLst>
              <p:tags r:id="rId2"/>
            </p:custDataLst>
          </p:nvPr>
        </p:nvSpPr>
        <p:spPr>
          <a:xfrm>
            <a:off x="3878679" y="1710531"/>
            <a:ext cx="1446326" cy="1446326"/>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lumMod val="65000"/>
                    <a:lumOff val="35000"/>
                  </a:schemeClr>
                </a:solidFill>
                <a:latin typeface="+mj-ea"/>
                <a:ea typeface="+mj-ea"/>
              </a:rPr>
              <a:t>02</a:t>
            </a:r>
            <a:endParaRPr lang="zh-CN" altLang="en-US" sz="4800" dirty="0">
              <a:solidFill>
                <a:schemeClr val="tx1">
                  <a:lumMod val="65000"/>
                  <a:lumOff val="35000"/>
                </a:schemeClr>
              </a:solidFill>
              <a:latin typeface="+mj-ea"/>
              <a:ea typeface="+mj-ea"/>
            </a:endParaRPr>
          </a:p>
        </p:txBody>
      </p:sp>
      <p:sp>
        <p:nvSpPr>
          <p:cNvPr id="18" name="PA_椭圆 17"/>
          <p:cNvSpPr/>
          <p:nvPr>
            <p:custDataLst>
              <p:tags r:id="rId3"/>
            </p:custDataLst>
          </p:nvPr>
        </p:nvSpPr>
        <p:spPr>
          <a:xfrm>
            <a:off x="6547569" y="4219349"/>
            <a:ext cx="1446326" cy="1446326"/>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lumMod val="65000"/>
                    <a:lumOff val="35000"/>
                  </a:schemeClr>
                </a:solidFill>
                <a:latin typeface="+mj-ea"/>
                <a:ea typeface="+mj-ea"/>
              </a:rPr>
              <a:t>03</a:t>
            </a:r>
            <a:endParaRPr lang="zh-CN" altLang="en-US" sz="4800" dirty="0">
              <a:solidFill>
                <a:schemeClr val="tx1">
                  <a:lumMod val="65000"/>
                  <a:lumOff val="35000"/>
                </a:schemeClr>
              </a:solidFill>
              <a:latin typeface="+mj-ea"/>
              <a:ea typeface="+mj-ea"/>
            </a:endParaRPr>
          </a:p>
        </p:txBody>
      </p:sp>
      <p:sp>
        <p:nvSpPr>
          <p:cNvPr id="19" name="PA_椭圆 18"/>
          <p:cNvSpPr/>
          <p:nvPr>
            <p:custDataLst>
              <p:tags r:id="rId4"/>
            </p:custDataLst>
          </p:nvPr>
        </p:nvSpPr>
        <p:spPr>
          <a:xfrm>
            <a:off x="9216459" y="1710531"/>
            <a:ext cx="1446326" cy="1446326"/>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lumMod val="65000"/>
                    <a:lumOff val="35000"/>
                  </a:schemeClr>
                </a:solidFill>
                <a:latin typeface="+mj-ea"/>
                <a:ea typeface="+mj-ea"/>
              </a:rPr>
              <a:t>04</a:t>
            </a:r>
            <a:endParaRPr lang="zh-CN" altLang="en-US" sz="4800" dirty="0">
              <a:solidFill>
                <a:schemeClr val="tx1">
                  <a:lumMod val="65000"/>
                  <a:lumOff val="35000"/>
                </a:schemeClr>
              </a:solidFill>
              <a:latin typeface="+mj-ea"/>
              <a:ea typeface="+mj-ea"/>
            </a:endParaRPr>
          </a:p>
        </p:txBody>
      </p:sp>
      <p:sp>
        <p:nvSpPr>
          <p:cNvPr id="24" name="PA_文本框 23"/>
          <p:cNvSpPr txBox="1"/>
          <p:nvPr>
            <p:custDataLst>
              <p:tags r:id="rId5"/>
            </p:custDataLst>
          </p:nvPr>
        </p:nvSpPr>
        <p:spPr>
          <a:xfrm>
            <a:off x="4126230" y="3352301"/>
            <a:ext cx="1415772" cy="461665"/>
          </a:xfrm>
          <a:prstGeom prst="rect">
            <a:avLst/>
          </a:prstGeom>
          <a:noFill/>
        </p:spPr>
        <p:txBody>
          <a:bodyPr wrap="none" rtlCol="0">
            <a:spAutoFit/>
          </a:bodyPr>
          <a:lstStyle/>
          <a:p>
            <a:r>
              <a:rPr lang="zh-CN" altLang="en-US" sz="2400" b="1" dirty="0">
                <a:solidFill>
                  <a:srgbClr val="24569D"/>
                </a:solidFill>
              </a:rPr>
              <a:t>方法概略</a:t>
            </a:r>
          </a:p>
        </p:txBody>
      </p:sp>
      <p:sp>
        <p:nvSpPr>
          <p:cNvPr id="29" name="PA_文本框 28"/>
          <p:cNvSpPr txBox="1"/>
          <p:nvPr>
            <p:custDataLst>
              <p:tags r:id="rId6"/>
            </p:custDataLst>
          </p:nvPr>
        </p:nvSpPr>
        <p:spPr>
          <a:xfrm>
            <a:off x="6957196" y="5744736"/>
            <a:ext cx="1415772" cy="461665"/>
          </a:xfrm>
          <a:prstGeom prst="rect">
            <a:avLst/>
          </a:prstGeom>
          <a:noFill/>
        </p:spPr>
        <p:txBody>
          <a:bodyPr wrap="none" rtlCol="0">
            <a:spAutoFit/>
          </a:bodyPr>
          <a:lstStyle/>
          <a:p>
            <a:r>
              <a:rPr lang="zh-CN" altLang="en-US" sz="2400" b="1" dirty="0">
                <a:solidFill>
                  <a:srgbClr val="24569D"/>
                </a:solidFill>
              </a:rPr>
              <a:t>论文解读</a:t>
            </a:r>
          </a:p>
        </p:txBody>
      </p:sp>
      <p:sp>
        <p:nvSpPr>
          <p:cNvPr id="30" name="PA_文本框 29"/>
          <p:cNvSpPr txBox="1"/>
          <p:nvPr>
            <p:custDataLst>
              <p:tags r:id="rId7"/>
            </p:custDataLst>
          </p:nvPr>
        </p:nvSpPr>
        <p:spPr>
          <a:xfrm>
            <a:off x="9231736" y="3352301"/>
            <a:ext cx="1723549" cy="461665"/>
          </a:xfrm>
          <a:prstGeom prst="rect">
            <a:avLst/>
          </a:prstGeom>
          <a:noFill/>
        </p:spPr>
        <p:txBody>
          <a:bodyPr wrap="none" rtlCol="0">
            <a:spAutoFit/>
          </a:bodyPr>
          <a:lstStyle/>
          <a:p>
            <a:r>
              <a:rPr lang="zh-CN" altLang="en-US" sz="2400" b="1" dirty="0">
                <a:solidFill>
                  <a:srgbClr val="24569D"/>
                </a:solidFill>
              </a:rPr>
              <a:t>总结与展望</a:t>
            </a:r>
          </a:p>
        </p:txBody>
      </p:sp>
      <p:sp>
        <p:nvSpPr>
          <p:cNvPr id="2" name="灯片编号占位符 1">
            <a:extLst>
              <a:ext uri="{FF2B5EF4-FFF2-40B4-BE49-F238E27FC236}">
                <a16:creationId xmlns:a16="http://schemas.microsoft.com/office/drawing/2014/main" id="{FF74CB84-9807-485D-B4E9-B5BE9C703C75}"/>
              </a:ext>
            </a:extLst>
          </p:cNvPr>
          <p:cNvSpPr>
            <a:spLocks noGrp="1"/>
          </p:cNvSpPr>
          <p:nvPr>
            <p:ph type="sldNum" sz="quarter" idx="12"/>
          </p:nvPr>
        </p:nvSpPr>
        <p:spPr/>
        <p:txBody>
          <a:bodyPr/>
          <a:lstStyle/>
          <a:p>
            <a:fld id="{B37D35F1-C8A2-4A57-8FB7-EAFE3FD7B391}" type="slidenum">
              <a:rPr lang="zh-CN" altLang="en-US" smtClean="0"/>
              <a:t>2</a:t>
            </a:fld>
            <a:endParaRPr lang="zh-CN" altLang="en-US"/>
          </a:p>
        </p:txBody>
      </p:sp>
      <p:sp>
        <p:nvSpPr>
          <p:cNvPr id="3" name="页脚占位符 2">
            <a:extLst>
              <a:ext uri="{FF2B5EF4-FFF2-40B4-BE49-F238E27FC236}">
                <a16:creationId xmlns:a16="http://schemas.microsoft.com/office/drawing/2014/main" id="{CD8509AF-13F9-4E59-B442-1FA92BE421C9}"/>
              </a:ext>
            </a:extLst>
          </p:cNvPr>
          <p:cNvSpPr>
            <a:spLocks noGrp="1"/>
          </p:cNvSpPr>
          <p:nvPr>
            <p:ph type="ftr" sz="quarter" idx="11"/>
          </p:nvPr>
        </p:nvSpPr>
        <p:spPr/>
        <p:txBody>
          <a:bodyPr/>
          <a:lstStyle/>
          <a:p>
            <a:endParaRPr lang="zh-CN" altLang="en-US"/>
          </a:p>
        </p:txBody>
      </p:sp>
      <p:sp>
        <p:nvSpPr>
          <p:cNvPr id="25" name="PA_文本框 23">
            <a:extLst>
              <a:ext uri="{FF2B5EF4-FFF2-40B4-BE49-F238E27FC236}">
                <a16:creationId xmlns:a16="http://schemas.microsoft.com/office/drawing/2014/main" id="{6961A5D9-9B6A-442C-AFD4-96856C2108B8}"/>
              </a:ext>
            </a:extLst>
          </p:cNvPr>
          <p:cNvSpPr txBox="1"/>
          <p:nvPr>
            <p:custDataLst>
              <p:tags r:id="rId8"/>
            </p:custDataLst>
          </p:nvPr>
        </p:nvSpPr>
        <p:spPr>
          <a:xfrm>
            <a:off x="1640393" y="5744736"/>
            <a:ext cx="800219" cy="461665"/>
          </a:xfrm>
          <a:prstGeom prst="rect">
            <a:avLst/>
          </a:prstGeom>
          <a:noFill/>
        </p:spPr>
        <p:txBody>
          <a:bodyPr wrap="none" rtlCol="0">
            <a:spAutoFit/>
          </a:bodyPr>
          <a:lstStyle/>
          <a:p>
            <a:r>
              <a:rPr lang="zh-CN" altLang="en-US" sz="2400" b="1" dirty="0">
                <a:solidFill>
                  <a:srgbClr val="24569D"/>
                </a:solidFill>
              </a:rPr>
              <a:t>简介</a:t>
            </a:r>
            <a:endParaRPr lang="en-US" altLang="zh-CN" sz="2400" b="1" dirty="0">
              <a:solidFill>
                <a:srgbClr val="24569D"/>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18FA0CF-EC80-4857-9991-083B255BB164}"/>
              </a:ext>
            </a:extLst>
          </p:cNvPr>
          <p:cNvSpPr txBox="1"/>
          <p:nvPr/>
        </p:nvSpPr>
        <p:spPr>
          <a:xfrm>
            <a:off x="755147" y="135531"/>
            <a:ext cx="7633821" cy="646331"/>
          </a:xfrm>
          <a:prstGeom prst="rect">
            <a:avLst/>
          </a:prstGeom>
          <a:noFill/>
        </p:spPr>
        <p:txBody>
          <a:bodyPr wrap="none" rtlCol="0">
            <a:spAutoFit/>
          </a:bodyPr>
          <a:lstStyle/>
          <a:p>
            <a:r>
              <a:rPr lang="zh-CN" altLang="en-US" sz="3600" b="1" dirty="0">
                <a:solidFill>
                  <a:srgbClr val="24569D"/>
                </a:solidFill>
              </a:rPr>
              <a:t>方法概略</a:t>
            </a:r>
            <a:r>
              <a:rPr lang="en-US" altLang="zh-CN" sz="3600" b="1" dirty="0">
                <a:solidFill>
                  <a:srgbClr val="24569D"/>
                </a:solidFill>
              </a:rPr>
              <a:t>-Label Refurbishment</a:t>
            </a:r>
            <a:endParaRPr lang="zh-CN" altLang="en-US" sz="3600" b="1" dirty="0">
              <a:solidFill>
                <a:srgbClr val="24569D"/>
              </a:solidFill>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EE8D47AD-7D59-4B87-8179-8FA076EC1058}"/>
                  </a:ext>
                </a:extLst>
              </p:cNvPr>
              <p:cNvSpPr/>
              <p:nvPr/>
            </p:nvSpPr>
            <p:spPr>
              <a:xfrm>
                <a:off x="1099185" y="2110904"/>
                <a:ext cx="9993630" cy="2390783"/>
              </a:xfrm>
              <a:prstGeom prst="rect">
                <a:avLst/>
              </a:prstGeom>
            </p:spPr>
            <p:txBody>
              <a:bodyPr wrap="square">
                <a:spAutoFit/>
              </a:bodyPr>
              <a:lstStyle/>
              <a:p>
                <a:pPr algn="ctr"/>
                <a14:m>
                  <m:oMath xmlns:m="http://schemas.openxmlformats.org/officeDocument/2006/math">
                    <m:r>
                      <a:rPr lang="zh-CN" altLang="en-US" b="1" i="1" smtClean="0">
                        <a:solidFill>
                          <a:srgbClr val="24569D"/>
                        </a:solidFill>
                        <a:latin typeface="Cambria Math" panose="02040503050406030204" pitchFamily="18" charset="0"/>
                      </a:rPr>
                      <m:t>𝜶</m:t>
                    </m:r>
                  </m:oMath>
                </a14:m>
                <a:r>
                  <a:rPr lang="en-US" altLang="zh-CN" b="1" dirty="0">
                    <a:solidFill>
                      <a:srgbClr val="24569D"/>
                    </a:solidFill>
                  </a:rPr>
                  <a:t>——confidence</a:t>
                </a:r>
              </a:p>
              <a:p>
                <a:pPr marL="285750" indent="-285750">
                  <a:lnSpc>
                    <a:spcPct val="150000"/>
                  </a:lnSpc>
                  <a:buFont typeface="Wingdings" panose="05000000000000000000" pitchFamily="2" charset="2"/>
                  <a:buChar char="p"/>
                </a:pPr>
                <a:r>
                  <a:rPr lang="en-US" altLang="zh-CN" dirty="0"/>
                  <a:t>Bootstrapping: </a:t>
                </a:r>
                <a:r>
                  <a:rPr lang="en-US" altLang="zh-CN" dirty="0">
                    <a:solidFill>
                      <a:srgbClr val="C00000"/>
                    </a:solidFill>
                  </a:rPr>
                  <a:t>cross-validation</a:t>
                </a:r>
              </a:p>
              <a:p>
                <a:pPr marL="285750" indent="-285750">
                  <a:lnSpc>
                    <a:spcPct val="150000"/>
                  </a:lnSpc>
                  <a:buFont typeface="Wingdings" panose="05000000000000000000" pitchFamily="2" charset="2"/>
                  <a:buChar char="p"/>
                </a:pPr>
                <a:r>
                  <a:rPr lang="en-US" altLang="zh-CN" dirty="0"/>
                  <a:t>Dynamic Bootstrapping</a:t>
                </a:r>
                <a:r>
                  <a:rPr lang="zh-CN" altLang="en-US" dirty="0"/>
                  <a:t>：</a:t>
                </a:r>
                <a:r>
                  <a:rPr lang="en-US" altLang="zh-CN" dirty="0"/>
                  <a:t> </a:t>
                </a:r>
                <a:r>
                  <a:rPr lang="en-US" altLang="zh-CN" dirty="0">
                    <a:solidFill>
                      <a:srgbClr val="C00000"/>
                    </a:solidFill>
                  </a:rPr>
                  <a:t>the posterior probability </a:t>
                </a:r>
                <a:r>
                  <a:rPr lang="zh-CN" altLang="en-US" dirty="0">
                    <a:solidFill>
                      <a:schemeClr val="bg1">
                        <a:lumMod val="50000"/>
                      </a:schemeClr>
                    </a:solidFill>
                  </a:rPr>
                  <a:t>（</a:t>
                </a:r>
                <a:r>
                  <a:rPr lang="en-US" altLang="zh-CN" dirty="0">
                    <a:solidFill>
                      <a:schemeClr val="bg1">
                        <a:lumMod val="50000"/>
                      </a:schemeClr>
                    </a:solidFill>
                  </a:rPr>
                  <a:t> true-labeled samples exhibit smaller losses than false-labeled ones, </a:t>
                </a:r>
                <a:r>
                  <a:rPr lang="zh-CN" altLang="en-US" dirty="0">
                    <a:solidFill>
                      <a:schemeClr val="bg1">
                        <a:lumMod val="50000"/>
                      </a:schemeClr>
                    </a:solidFill>
                  </a:rPr>
                  <a:t>）</a:t>
                </a:r>
                <a:endParaRPr lang="en-US" altLang="zh-CN" dirty="0">
                  <a:solidFill>
                    <a:schemeClr val="bg1">
                      <a:lumMod val="50000"/>
                    </a:schemeClr>
                  </a:solidFill>
                </a:endParaRPr>
              </a:p>
              <a:p>
                <a:pPr marL="285750" indent="-285750">
                  <a:lnSpc>
                    <a:spcPct val="150000"/>
                  </a:lnSpc>
                  <a:buFont typeface="Wingdings" panose="05000000000000000000" pitchFamily="2" charset="2"/>
                  <a:buChar char="p"/>
                </a:pPr>
                <a:r>
                  <a:rPr lang="en-US" altLang="zh-CN" dirty="0">
                    <a:solidFill>
                      <a:schemeClr val="tx1">
                        <a:lumMod val="95000"/>
                        <a:lumOff val="5000"/>
                      </a:schemeClr>
                    </a:solidFill>
                  </a:rPr>
                  <a:t>Local intrinsic dimensionality: </a:t>
                </a:r>
                <a:r>
                  <a:rPr lang="en-US" altLang="zh-CN" dirty="0">
                    <a:solidFill>
                      <a:schemeClr val="bg1">
                        <a:lumMod val="50000"/>
                      </a:schemeClr>
                    </a:solidFill>
                  </a:rPr>
                  <a:t>prevent </a:t>
                </a:r>
                <a:r>
                  <a:rPr lang="en-US" altLang="zh-CN" dirty="0">
                    <a:solidFill>
                      <a:srgbClr val="C00000"/>
                    </a:solidFill>
                  </a:rPr>
                  <a:t>the dimensional </a:t>
                </a:r>
                <a:r>
                  <a:rPr lang="en-US" altLang="zh-CN" dirty="0">
                    <a:solidFill>
                      <a:schemeClr val="bg1">
                        <a:lumMod val="50000"/>
                      </a:schemeClr>
                    </a:solidFill>
                  </a:rPr>
                  <a:t>expansion</a:t>
                </a:r>
              </a:p>
              <a:p>
                <a:pPr marL="285750" indent="-285750">
                  <a:lnSpc>
                    <a:spcPct val="150000"/>
                  </a:lnSpc>
                  <a:buFont typeface="Wingdings" panose="05000000000000000000" pitchFamily="2" charset="2"/>
                  <a:buChar char="p"/>
                </a:pPr>
                <a:r>
                  <a:rPr lang="en-US" altLang="zh-CN" dirty="0"/>
                  <a:t>SELFIE</a:t>
                </a:r>
                <a:r>
                  <a:rPr lang="zh-CN" altLang="en-US" dirty="0"/>
                  <a:t>： </a:t>
                </a:r>
                <a:r>
                  <a:rPr lang="en-US" altLang="zh-CN" dirty="0"/>
                  <a:t>the predictive uncertainty</a:t>
                </a:r>
                <a:endParaRPr lang="zh-CN" altLang="en-US" dirty="0"/>
              </a:p>
            </p:txBody>
          </p:sp>
        </mc:Choice>
        <mc:Fallback xmlns="">
          <p:sp>
            <p:nvSpPr>
              <p:cNvPr id="4" name="矩形 3">
                <a:extLst>
                  <a:ext uri="{FF2B5EF4-FFF2-40B4-BE49-F238E27FC236}">
                    <a16:creationId xmlns:a16="http://schemas.microsoft.com/office/drawing/2014/main" id="{EE8D47AD-7D59-4B87-8179-8FA076EC1058}"/>
                  </a:ext>
                </a:extLst>
              </p:cNvPr>
              <p:cNvSpPr>
                <a:spLocks noRot="1" noChangeAspect="1" noMove="1" noResize="1" noEditPoints="1" noAdjustHandles="1" noChangeArrowheads="1" noChangeShapeType="1" noTextEdit="1"/>
              </p:cNvSpPr>
              <p:nvPr/>
            </p:nvSpPr>
            <p:spPr>
              <a:xfrm>
                <a:off x="1099185" y="2110904"/>
                <a:ext cx="9993630" cy="2390783"/>
              </a:xfrm>
              <a:prstGeom prst="rect">
                <a:avLst/>
              </a:prstGeom>
              <a:blipFill>
                <a:blip r:embed="rId3"/>
                <a:stretch>
                  <a:fillRect l="-366" t="-1276" r="-305" b="-357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AD66287-A99C-41B9-A02F-F75065126068}"/>
              </a:ext>
            </a:extLst>
          </p:cNvPr>
          <p:cNvPicPr>
            <a:picLocks noChangeAspect="1"/>
          </p:cNvPicPr>
          <p:nvPr/>
        </p:nvPicPr>
        <p:blipFill>
          <a:blip r:embed="rId4"/>
          <a:stretch>
            <a:fillRect/>
          </a:stretch>
        </p:blipFill>
        <p:spPr>
          <a:xfrm>
            <a:off x="4526144" y="1478092"/>
            <a:ext cx="3139712" cy="525826"/>
          </a:xfrm>
          <a:prstGeom prst="rect">
            <a:avLst/>
          </a:prstGeom>
        </p:spPr>
      </p:pic>
      <p:sp>
        <p:nvSpPr>
          <p:cNvPr id="6" name="矩形 5">
            <a:extLst>
              <a:ext uri="{FF2B5EF4-FFF2-40B4-BE49-F238E27FC236}">
                <a16:creationId xmlns:a16="http://schemas.microsoft.com/office/drawing/2014/main" id="{0826DE82-32AC-428C-BE00-E185BB794A17}"/>
              </a:ext>
            </a:extLst>
          </p:cNvPr>
          <p:cNvSpPr/>
          <p:nvPr/>
        </p:nvSpPr>
        <p:spPr>
          <a:xfrm>
            <a:off x="2808864" y="6463180"/>
            <a:ext cx="6096000" cy="261610"/>
          </a:xfrm>
          <a:prstGeom prst="rect">
            <a:avLst/>
          </a:prstGeom>
        </p:spPr>
        <p:txBody>
          <a:bodyPr>
            <a:spAutoFit/>
          </a:bodyPr>
          <a:lstStyle/>
          <a:p>
            <a:r>
              <a:rPr lang="en-US" altLang="zh-CN" sz="1100" dirty="0"/>
              <a:t>3 </a:t>
            </a:r>
            <a:r>
              <a:rPr lang="zh-CN" altLang="en-US" sz="1100" dirty="0"/>
              <a:t>Learning from Noisy Labels with Deep Neural Networks: A Survey</a:t>
            </a:r>
          </a:p>
        </p:txBody>
      </p:sp>
      <p:pic>
        <p:nvPicPr>
          <p:cNvPr id="2" name="图片 1">
            <a:extLst>
              <a:ext uri="{FF2B5EF4-FFF2-40B4-BE49-F238E27FC236}">
                <a16:creationId xmlns:a16="http://schemas.microsoft.com/office/drawing/2014/main" id="{322D9512-16DA-4FBF-A0E9-05BB865D886A}"/>
              </a:ext>
            </a:extLst>
          </p:cNvPr>
          <p:cNvPicPr>
            <a:picLocks noChangeAspect="1"/>
          </p:cNvPicPr>
          <p:nvPr/>
        </p:nvPicPr>
        <p:blipFill>
          <a:blip r:embed="rId5"/>
          <a:stretch>
            <a:fillRect/>
          </a:stretch>
        </p:blipFill>
        <p:spPr>
          <a:xfrm>
            <a:off x="6406164" y="3273923"/>
            <a:ext cx="1844200" cy="365792"/>
          </a:xfrm>
          <a:prstGeom prst="rect">
            <a:avLst/>
          </a:prstGeom>
        </p:spPr>
      </p:pic>
      <p:sp>
        <p:nvSpPr>
          <p:cNvPr id="7" name="矩形 6">
            <a:extLst>
              <a:ext uri="{FF2B5EF4-FFF2-40B4-BE49-F238E27FC236}">
                <a16:creationId xmlns:a16="http://schemas.microsoft.com/office/drawing/2014/main" id="{5D63CE32-63A3-4BC3-AE4D-AB082F67B8A8}"/>
              </a:ext>
            </a:extLst>
          </p:cNvPr>
          <p:cNvSpPr/>
          <p:nvPr/>
        </p:nvSpPr>
        <p:spPr>
          <a:xfrm>
            <a:off x="5340968" y="957654"/>
            <a:ext cx="6096000" cy="276999"/>
          </a:xfrm>
          <a:prstGeom prst="rect">
            <a:avLst/>
          </a:prstGeom>
        </p:spPr>
        <p:txBody>
          <a:bodyPr>
            <a:spAutoFit/>
          </a:bodyPr>
          <a:lstStyle/>
          <a:p>
            <a:r>
              <a:rPr lang="zh-CN" altLang="en-US" sz="1200" dirty="0"/>
              <a:t>the noisy label    the DNN prediction</a:t>
            </a:r>
          </a:p>
        </p:txBody>
      </p:sp>
      <p:cxnSp>
        <p:nvCxnSpPr>
          <p:cNvPr id="9" name="直接箭头连接符 8">
            <a:extLst>
              <a:ext uri="{FF2B5EF4-FFF2-40B4-BE49-F238E27FC236}">
                <a16:creationId xmlns:a16="http://schemas.microsoft.com/office/drawing/2014/main" id="{666273AA-8A65-46CE-A57D-F19414490DF3}"/>
              </a:ext>
            </a:extLst>
          </p:cNvPr>
          <p:cNvCxnSpPr>
            <a:cxnSpLocks/>
            <a:stCxn id="5" idx="0"/>
          </p:cNvCxnSpPr>
          <p:nvPr/>
        </p:nvCxnSpPr>
        <p:spPr>
          <a:xfrm flipH="1" flipV="1">
            <a:off x="6037386" y="1151922"/>
            <a:ext cx="58614" cy="326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54BFE07B-C05B-4225-9DED-C04C56DFA7E7}"/>
              </a:ext>
            </a:extLst>
          </p:cNvPr>
          <p:cNvCxnSpPr>
            <a:cxnSpLocks/>
          </p:cNvCxnSpPr>
          <p:nvPr/>
        </p:nvCxnSpPr>
        <p:spPr>
          <a:xfrm flipV="1">
            <a:off x="7294741" y="1239499"/>
            <a:ext cx="371115" cy="319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63A96E2E-8C60-49FA-AF2D-A1CDBA4B1990}"/>
              </a:ext>
            </a:extLst>
          </p:cNvPr>
          <p:cNvPicPr>
            <a:picLocks noChangeAspect="1"/>
          </p:cNvPicPr>
          <p:nvPr/>
        </p:nvPicPr>
        <p:blipFill>
          <a:blip r:embed="rId6"/>
          <a:stretch>
            <a:fillRect/>
          </a:stretch>
        </p:blipFill>
        <p:spPr>
          <a:xfrm>
            <a:off x="5823341" y="4090092"/>
            <a:ext cx="2942800" cy="629077"/>
          </a:xfrm>
          <a:prstGeom prst="rect">
            <a:avLst/>
          </a:prstGeom>
        </p:spPr>
      </p:pic>
    </p:spTree>
    <p:extLst>
      <p:ext uri="{BB962C8B-B14F-4D97-AF65-F5344CB8AC3E}">
        <p14:creationId xmlns:p14="http://schemas.microsoft.com/office/powerpoint/2010/main" val="1540925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D25A8D5-85AE-4B42-9572-F5D1E6EA83A6}"/>
              </a:ext>
            </a:extLst>
          </p:cNvPr>
          <p:cNvSpPr txBox="1"/>
          <p:nvPr/>
        </p:nvSpPr>
        <p:spPr>
          <a:xfrm>
            <a:off x="755147" y="135531"/>
            <a:ext cx="7633821" cy="646331"/>
          </a:xfrm>
          <a:prstGeom prst="rect">
            <a:avLst/>
          </a:prstGeom>
          <a:noFill/>
        </p:spPr>
        <p:txBody>
          <a:bodyPr wrap="none" rtlCol="0">
            <a:spAutoFit/>
          </a:bodyPr>
          <a:lstStyle/>
          <a:p>
            <a:r>
              <a:rPr lang="zh-CN" altLang="en-US" sz="3600" b="1" dirty="0">
                <a:solidFill>
                  <a:srgbClr val="24569D"/>
                </a:solidFill>
              </a:rPr>
              <a:t>论文解读</a:t>
            </a:r>
            <a:r>
              <a:rPr lang="en-US" altLang="zh-CN" sz="3600" b="1" dirty="0">
                <a:solidFill>
                  <a:srgbClr val="24569D"/>
                </a:solidFill>
              </a:rPr>
              <a:t>-Label Refurbishment</a:t>
            </a:r>
            <a:endParaRPr lang="zh-CN" altLang="en-US" sz="3600" b="1" dirty="0">
              <a:solidFill>
                <a:srgbClr val="24569D"/>
              </a:solidFill>
            </a:endParaRPr>
          </a:p>
        </p:txBody>
      </p:sp>
      <p:sp>
        <p:nvSpPr>
          <p:cNvPr id="4" name="矩形 3">
            <a:extLst>
              <a:ext uri="{FF2B5EF4-FFF2-40B4-BE49-F238E27FC236}">
                <a16:creationId xmlns:a16="http://schemas.microsoft.com/office/drawing/2014/main" id="{022D073B-2D1A-4D72-8BF1-25D0AFA34F43}"/>
              </a:ext>
            </a:extLst>
          </p:cNvPr>
          <p:cNvSpPr/>
          <p:nvPr/>
        </p:nvSpPr>
        <p:spPr>
          <a:xfrm>
            <a:off x="662940" y="1419842"/>
            <a:ext cx="11441430" cy="369332"/>
          </a:xfrm>
          <a:prstGeom prst="rect">
            <a:avLst/>
          </a:prstGeom>
        </p:spPr>
        <p:txBody>
          <a:bodyPr wrap="square">
            <a:spAutoFit/>
          </a:bodyPr>
          <a:lstStyle/>
          <a:p>
            <a:r>
              <a:rPr lang="en-US" altLang="zh-CN" dirty="0"/>
              <a:t>2017EMNLP-A Soft-label Method for Noise-tolerant Distantly Supervised Relation  Extraction</a:t>
            </a:r>
            <a:endParaRPr lang="zh-CN" altLang="en-US" dirty="0"/>
          </a:p>
        </p:txBody>
      </p:sp>
      <p:sp>
        <p:nvSpPr>
          <p:cNvPr id="5" name="文本框 4">
            <a:extLst>
              <a:ext uri="{FF2B5EF4-FFF2-40B4-BE49-F238E27FC236}">
                <a16:creationId xmlns:a16="http://schemas.microsoft.com/office/drawing/2014/main" id="{5722E7FE-DBF9-4174-8FB5-DD355DF7AF55}"/>
              </a:ext>
            </a:extLst>
          </p:cNvPr>
          <p:cNvSpPr txBox="1"/>
          <p:nvPr/>
        </p:nvSpPr>
        <p:spPr>
          <a:xfrm>
            <a:off x="3133999" y="868680"/>
            <a:ext cx="11308659" cy="369332"/>
          </a:xfrm>
          <a:prstGeom prst="rect">
            <a:avLst/>
          </a:prstGeom>
          <a:noFill/>
        </p:spPr>
        <p:txBody>
          <a:bodyPr wrap="square" rtlCol="0">
            <a:spAutoFit/>
          </a:bodyPr>
          <a:lstStyle/>
          <a:p>
            <a:pPr defTabSz="685800"/>
            <a:r>
              <a:rPr lang="en-US" altLang="zh-CN" b="1" dirty="0">
                <a:solidFill>
                  <a:srgbClr val="24569D"/>
                </a:solidFill>
                <a:latin typeface="+mj-lt"/>
              </a:rPr>
              <a:t>Distantly Supervised Relation Extraction</a:t>
            </a:r>
            <a:endParaRPr lang="zh-CN" altLang="en-US" b="1" dirty="0">
              <a:solidFill>
                <a:srgbClr val="24569D"/>
              </a:solidFill>
              <a:latin typeface="+mj-lt"/>
            </a:endParaRPr>
          </a:p>
        </p:txBody>
      </p:sp>
      <p:pic>
        <p:nvPicPr>
          <p:cNvPr id="2" name="图片 1">
            <a:extLst>
              <a:ext uri="{FF2B5EF4-FFF2-40B4-BE49-F238E27FC236}">
                <a16:creationId xmlns:a16="http://schemas.microsoft.com/office/drawing/2014/main" id="{438D5F23-1993-4A12-B1C9-F8B25904E9B6}"/>
              </a:ext>
            </a:extLst>
          </p:cNvPr>
          <p:cNvPicPr>
            <a:picLocks noChangeAspect="1"/>
          </p:cNvPicPr>
          <p:nvPr/>
        </p:nvPicPr>
        <p:blipFill>
          <a:blip r:embed="rId3"/>
          <a:stretch>
            <a:fillRect/>
          </a:stretch>
        </p:blipFill>
        <p:spPr>
          <a:xfrm>
            <a:off x="1428247" y="1971004"/>
            <a:ext cx="4071838" cy="4471641"/>
          </a:xfrm>
          <a:prstGeom prst="rect">
            <a:avLst/>
          </a:prstGeom>
        </p:spPr>
      </p:pic>
      <p:sp>
        <p:nvSpPr>
          <p:cNvPr id="8" name="矩形 7">
            <a:extLst>
              <a:ext uri="{FF2B5EF4-FFF2-40B4-BE49-F238E27FC236}">
                <a16:creationId xmlns:a16="http://schemas.microsoft.com/office/drawing/2014/main" id="{3F5B954E-0382-40EC-8670-1849A02267BD}"/>
              </a:ext>
            </a:extLst>
          </p:cNvPr>
          <p:cNvSpPr/>
          <p:nvPr/>
        </p:nvSpPr>
        <p:spPr>
          <a:xfrm>
            <a:off x="5740328" y="2023579"/>
            <a:ext cx="6096000" cy="738664"/>
          </a:xfrm>
          <a:prstGeom prst="rect">
            <a:avLst/>
          </a:prstGeom>
        </p:spPr>
        <p:txBody>
          <a:bodyPr>
            <a:spAutoFit/>
          </a:bodyPr>
          <a:lstStyle/>
          <a:p>
            <a:r>
              <a:rPr lang="en-US" altLang="zh-CN" sz="1400" dirty="0">
                <a:solidFill>
                  <a:schemeClr val="accent1">
                    <a:lumMod val="75000"/>
                  </a:schemeClr>
                </a:solidFill>
              </a:rPr>
              <a:t>The reliability of a distant-supervised (DS) label can be determined by </a:t>
            </a:r>
            <a:r>
              <a:rPr lang="en-US" altLang="zh-CN" sz="1400" b="1" dirty="0">
                <a:solidFill>
                  <a:srgbClr val="C00000"/>
                </a:solidFill>
              </a:rPr>
              <a:t>the syntactic/semantic similarity</a:t>
            </a:r>
            <a:r>
              <a:rPr lang="en-US" altLang="zh-CN" sz="1400" dirty="0">
                <a:solidFill>
                  <a:schemeClr val="accent1">
                    <a:lumMod val="75000"/>
                  </a:schemeClr>
                </a:solidFill>
              </a:rPr>
              <a:t> between certain instance and the potential correctly labeled instances.</a:t>
            </a:r>
            <a:endParaRPr lang="zh-CN" altLang="en-US" sz="1400" dirty="0">
              <a:solidFill>
                <a:schemeClr val="accent1">
                  <a:lumMod val="75000"/>
                </a:schemeClr>
              </a:solidFill>
            </a:endParaRPr>
          </a:p>
        </p:txBody>
      </p:sp>
      <p:sp>
        <p:nvSpPr>
          <p:cNvPr id="9" name="矩形 8">
            <a:extLst>
              <a:ext uri="{FF2B5EF4-FFF2-40B4-BE49-F238E27FC236}">
                <a16:creationId xmlns:a16="http://schemas.microsoft.com/office/drawing/2014/main" id="{6A70A162-78E8-45C4-8F51-AFF8660F5112}"/>
              </a:ext>
            </a:extLst>
          </p:cNvPr>
          <p:cNvSpPr/>
          <p:nvPr/>
        </p:nvSpPr>
        <p:spPr>
          <a:xfrm>
            <a:off x="5832926" y="3128918"/>
            <a:ext cx="6096000" cy="738664"/>
          </a:xfrm>
          <a:prstGeom prst="rect">
            <a:avLst/>
          </a:prstGeom>
        </p:spPr>
        <p:txBody>
          <a:bodyPr>
            <a:spAutoFit/>
          </a:bodyPr>
          <a:lstStyle/>
          <a:p>
            <a:r>
              <a:rPr lang="en-US" altLang="zh-CN" sz="1400" dirty="0"/>
              <a:t>A joint score function to obtain soft labels during training by taking both </a:t>
            </a:r>
            <a:r>
              <a:rPr lang="en-US" altLang="zh-CN" sz="1400" dirty="0">
                <a:solidFill>
                  <a:srgbClr val="C00000"/>
                </a:solidFill>
              </a:rPr>
              <a:t>the conﬁdence of DS labels and the bag representations</a:t>
            </a:r>
            <a:r>
              <a:rPr lang="en-US" altLang="zh-CN" sz="1400" dirty="0"/>
              <a:t> into consideration. </a:t>
            </a:r>
            <a:endParaRPr lang="zh-CN" altLang="en-US" sz="1400" dirty="0"/>
          </a:p>
        </p:txBody>
      </p:sp>
      <p:pic>
        <p:nvPicPr>
          <p:cNvPr id="10" name="图片 9">
            <a:extLst>
              <a:ext uri="{FF2B5EF4-FFF2-40B4-BE49-F238E27FC236}">
                <a16:creationId xmlns:a16="http://schemas.microsoft.com/office/drawing/2014/main" id="{0942957A-0486-4F5C-A1C9-B135CFABBA6D}"/>
              </a:ext>
            </a:extLst>
          </p:cNvPr>
          <p:cNvPicPr>
            <a:picLocks noChangeAspect="1"/>
          </p:cNvPicPr>
          <p:nvPr/>
        </p:nvPicPr>
        <p:blipFill>
          <a:blip r:embed="rId4"/>
          <a:stretch>
            <a:fillRect/>
          </a:stretch>
        </p:blipFill>
        <p:spPr>
          <a:xfrm>
            <a:off x="6691917" y="4146096"/>
            <a:ext cx="3193057" cy="388654"/>
          </a:xfrm>
          <a:prstGeom prst="rect">
            <a:avLst/>
          </a:prstGeom>
        </p:spPr>
      </p:pic>
      <p:pic>
        <p:nvPicPr>
          <p:cNvPr id="11" name="图片 10">
            <a:extLst>
              <a:ext uri="{FF2B5EF4-FFF2-40B4-BE49-F238E27FC236}">
                <a16:creationId xmlns:a16="http://schemas.microsoft.com/office/drawing/2014/main" id="{4E745DCB-05FF-4478-BAE7-6BF024F1E412}"/>
              </a:ext>
            </a:extLst>
          </p:cNvPr>
          <p:cNvPicPr>
            <a:picLocks noChangeAspect="1"/>
          </p:cNvPicPr>
          <p:nvPr/>
        </p:nvPicPr>
        <p:blipFill>
          <a:blip r:embed="rId5"/>
          <a:stretch>
            <a:fillRect/>
          </a:stretch>
        </p:blipFill>
        <p:spPr>
          <a:xfrm>
            <a:off x="6096000" y="4739532"/>
            <a:ext cx="4419983" cy="1249788"/>
          </a:xfrm>
          <a:prstGeom prst="rect">
            <a:avLst/>
          </a:prstGeom>
        </p:spPr>
      </p:pic>
      <p:sp>
        <p:nvSpPr>
          <p:cNvPr id="12" name="矩形 11">
            <a:extLst>
              <a:ext uri="{FF2B5EF4-FFF2-40B4-BE49-F238E27FC236}">
                <a16:creationId xmlns:a16="http://schemas.microsoft.com/office/drawing/2014/main" id="{506FBE07-1DC8-4F09-B05E-BF916ED63A46}"/>
              </a:ext>
            </a:extLst>
          </p:cNvPr>
          <p:cNvSpPr/>
          <p:nvPr/>
        </p:nvSpPr>
        <p:spPr>
          <a:xfrm>
            <a:off x="8388968" y="4146096"/>
            <a:ext cx="743309" cy="3886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ACF64843-FD43-4C4B-A10F-5043DB506E07}"/>
              </a:ext>
            </a:extLst>
          </p:cNvPr>
          <p:cNvCxnSpPr>
            <a:cxnSpLocks/>
            <a:stCxn id="12" idx="0"/>
          </p:cNvCxnSpPr>
          <p:nvPr/>
        </p:nvCxnSpPr>
        <p:spPr>
          <a:xfrm flipV="1">
            <a:off x="8760623" y="3867582"/>
            <a:ext cx="1379839" cy="278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2B878AE7-7ED5-4C0A-9290-8F43FF84D7D9}"/>
              </a:ext>
            </a:extLst>
          </p:cNvPr>
          <p:cNvSpPr txBox="1"/>
          <p:nvPr/>
        </p:nvSpPr>
        <p:spPr>
          <a:xfrm>
            <a:off x="10140462" y="3768818"/>
            <a:ext cx="1543991" cy="578882"/>
          </a:xfrm>
          <a:prstGeom prst="roundRect">
            <a:avLst/>
          </a:prstGeom>
          <a:noFill/>
          <a:ln>
            <a:solidFill>
              <a:schemeClr val="tx1"/>
            </a:solidFill>
            <a:prstDash val="dash"/>
          </a:ln>
        </p:spPr>
        <p:txBody>
          <a:bodyPr wrap="square" rtlCol="0">
            <a:spAutoFit/>
          </a:bodyPr>
          <a:lstStyle/>
          <a:p>
            <a:r>
              <a:rPr lang="zh-CN" altLang="en-US" sz="1400" dirty="0"/>
              <a:t>限制</a:t>
            </a:r>
            <a:r>
              <a:rPr lang="en-US" altLang="zh-CN" sz="1400" dirty="0"/>
              <a:t>DS</a:t>
            </a:r>
            <a:r>
              <a:rPr lang="zh-CN" altLang="en-US" sz="1400" dirty="0"/>
              <a:t>标签影响的标量</a:t>
            </a:r>
          </a:p>
        </p:txBody>
      </p:sp>
    </p:spTree>
    <p:extLst>
      <p:ext uri="{BB962C8B-B14F-4D97-AF65-F5344CB8AC3E}">
        <p14:creationId xmlns:p14="http://schemas.microsoft.com/office/powerpoint/2010/main" val="3518473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329AEF7-ED0B-47A8-95D8-480AB7E66A19}"/>
              </a:ext>
            </a:extLst>
          </p:cNvPr>
          <p:cNvSpPr txBox="1"/>
          <p:nvPr/>
        </p:nvSpPr>
        <p:spPr>
          <a:xfrm>
            <a:off x="755147" y="135531"/>
            <a:ext cx="7633821" cy="646331"/>
          </a:xfrm>
          <a:prstGeom prst="rect">
            <a:avLst/>
          </a:prstGeom>
          <a:noFill/>
        </p:spPr>
        <p:txBody>
          <a:bodyPr wrap="none" rtlCol="0">
            <a:spAutoFit/>
          </a:bodyPr>
          <a:lstStyle/>
          <a:p>
            <a:r>
              <a:rPr lang="zh-CN" altLang="en-US" sz="3600" b="1" dirty="0">
                <a:solidFill>
                  <a:srgbClr val="24569D"/>
                </a:solidFill>
              </a:rPr>
              <a:t>论文解读</a:t>
            </a:r>
            <a:r>
              <a:rPr lang="en-US" altLang="zh-CN" sz="3600" b="1" dirty="0">
                <a:solidFill>
                  <a:srgbClr val="24569D"/>
                </a:solidFill>
              </a:rPr>
              <a:t>-Label Refurbishment</a:t>
            </a:r>
            <a:endParaRPr lang="zh-CN" altLang="en-US" sz="3600" b="1" dirty="0">
              <a:solidFill>
                <a:srgbClr val="24569D"/>
              </a:solidFill>
            </a:endParaRPr>
          </a:p>
        </p:txBody>
      </p:sp>
      <p:sp>
        <p:nvSpPr>
          <p:cNvPr id="4" name="文本框 3">
            <a:extLst>
              <a:ext uri="{FF2B5EF4-FFF2-40B4-BE49-F238E27FC236}">
                <a16:creationId xmlns:a16="http://schemas.microsoft.com/office/drawing/2014/main" id="{39B55E80-6568-4012-992B-52F82F846912}"/>
              </a:ext>
            </a:extLst>
          </p:cNvPr>
          <p:cNvSpPr txBox="1"/>
          <p:nvPr/>
        </p:nvSpPr>
        <p:spPr>
          <a:xfrm>
            <a:off x="3133999" y="868680"/>
            <a:ext cx="11308659" cy="369332"/>
          </a:xfrm>
          <a:prstGeom prst="rect">
            <a:avLst/>
          </a:prstGeom>
          <a:noFill/>
        </p:spPr>
        <p:txBody>
          <a:bodyPr wrap="square" rtlCol="0">
            <a:spAutoFit/>
          </a:bodyPr>
          <a:lstStyle/>
          <a:p>
            <a:pPr defTabSz="685800"/>
            <a:r>
              <a:rPr lang="en-US" altLang="zh-CN" b="1" dirty="0">
                <a:solidFill>
                  <a:srgbClr val="24569D"/>
                </a:solidFill>
                <a:latin typeface="+mj-lt"/>
              </a:rPr>
              <a:t>Distantly Supervised Relation Extraction</a:t>
            </a:r>
            <a:endParaRPr lang="zh-CN" altLang="en-US" b="1" dirty="0">
              <a:solidFill>
                <a:srgbClr val="24569D"/>
              </a:solidFill>
              <a:latin typeface="+mj-lt"/>
            </a:endParaRPr>
          </a:p>
        </p:txBody>
      </p:sp>
      <p:pic>
        <p:nvPicPr>
          <p:cNvPr id="5" name="图片 4">
            <a:extLst>
              <a:ext uri="{FF2B5EF4-FFF2-40B4-BE49-F238E27FC236}">
                <a16:creationId xmlns:a16="http://schemas.microsoft.com/office/drawing/2014/main" id="{44A36013-EB52-46D2-B33A-2B4772146053}"/>
              </a:ext>
            </a:extLst>
          </p:cNvPr>
          <p:cNvPicPr>
            <a:picLocks noChangeAspect="1"/>
          </p:cNvPicPr>
          <p:nvPr/>
        </p:nvPicPr>
        <p:blipFill>
          <a:blip r:embed="rId3"/>
          <a:stretch>
            <a:fillRect/>
          </a:stretch>
        </p:blipFill>
        <p:spPr>
          <a:xfrm>
            <a:off x="1749699" y="1946469"/>
            <a:ext cx="4953429" cy="4031329"/>
          </a:xfrm>
          <a:prstGeom prst="rect">
            <a:avLst/>
          </a:prstGeom>
        </p:spPr>
      </p:pic>
      <p:sp>
        <p:nvSpPr>
          <p:cNvPr id="8" name="矩形 7">
            <a:extLst>
              <a:ext uri="{FF2B5EF4-FFF2-40B4-BE49-F238E27FC236}">
                <a16:creationId xmlns:a16="http://schemas.microsoft.com/office/drawing/2014/main" id="{D531E40B-7FB1-412E-BD5B-456779EC8DA6}"/>
              </a:ext>
            </a:extLst>
          </p:cNvPr>
          <p:cNvSpPr/>
          <p:nvPr/>
        </p:nvSpPr>
        <p:spPr>
          <a:xfrm>
            <a:off x="755147" y="1368268"/>
            <a:ext cx="10617703" cy="369332"/>
          </a:xfrm>
          <a:prstGeom prst="rect">
            <a:avLst/>
          </a:prstGeom>
        </p:spPr>
        <p:txBody>
          <a:bodyPr wrap="square">
            <a:spAutoFit/>
          </a:bodyPr>
          <a:lstStyle/>
          <a:p>
            <a:r>
              <a:rPr lang="en-US" altLang="zh-CN" dirty="0"/>
              <a:t>2020AAAI-</a:t>
            </a:r>
            <a:r>
              <a:rPr lang="zh-CN" altLang="en-US" dirty="0"/>
              <a:t>Are Noisy Sentences Useless for Distant Supervised Relation Extraction?</a:t>
            </a:r>
          </a:p>
        </p:txBody>
      </p:sp>
      <p:sp>
        <p:nvSpPr>
          <p:cNvPr id="6" name="矩形 5">
            <a:extLst>
              <a:ext uri="{FF2B5EF4-FFF2-40B4-BE49-F238E27FC236}">
                <a16:creationId xmlns:a16="http://schemas.microsoft.com/office/drawing/2014/main" id="{BF0634D2-20B0-4F45-A062-B5808732E3AF}"/>
              </a:ext>
            </a:extLst>
          </p:cNvPr>
          <p:cNvSpPr/>
          <p:nvPr/>
        </p:nvSpPr>
        <p:spPr>
          <a:xfrm>
            <a:off x="7061200" y="3787268"/>
            <a:ext cx="4953429" cy="128855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t>分数最高的</a:t>
            </a:r>
            <a:r>
              <a:rPr lang="en-US" altLang="zh-CN" dirty="0"/>
              <a:t>sentence</a:t>
            </a:r>
            <a:r>
              <a:rPr lang="zh-CN" altLang="en-US" dirty="0"/>
              <a:t>为</a:t>
            </a:r>
            <a:r>
              <a:rPr lang="en-US" altLang="zh-CN" dirty="0"/>
              <a:t>valid data</a:t>
            </a:r>
            <a:r>
              <a:rPr lang="zh-CN" altLang="en-US" dirty="0"/>
              <a:t>；</a:t>
            </a:r>
            <a:endParaRPr lang="en-US" altLang="zh-CN" dirty="0"/>
          </a:p>
          <a:p>
            <a:pPr marL="285750" indent="-285750">
              <a:lnSpc>
                <a:spcPct val="150000"/>
              </a:lnSpc>
              <a:buFont typeface="Arial" panose="020B0604020202020204" pitchFamily="34" charset="0"/>
              <a:buChar char="•"/>
            </a:pPr>
            <a:r>
              <a:rPr lang="zh-CN" altLang="en-US" dirty="0"/>
              <a:t>低于阈值的是</a:t>
            </a:r>
            <a:r>
              <a:rPr lang="en-US" altLang="zh-CN" dirty="0"/>
              <a:t>noisy data</a:t>
            </a:r>
            <a:r>
              <a:rPr lang="zh-CN" altLang="en-US" dirty="0"/>
              <a:t>；</a:t>
            </a:r>
            <a:endParaRPr lang="en-US" altLang="zh-CN" dirty="0"/>
          </a:p>
          <a:p>
            <a:pPr marL="285750" indent="-285750">
              <a:lnSpc>
                <a:spcPct val="150000"/>
              </a:lnSpc>
              <a:buFont typeface="Arial" panose="020B0604020202020204" pitchFamily="34" charset="0"/>
              <a:buChar char="•"/>
            </a:pPr>
            <a:r>
              <a:rPr lang="zh-CN" altLang="en-US" dirty="0"/>
              <a:t>在阈值和最高分数之间的样本直接被忽略。</a:t>
            </a:r>
          </a:p>
        </p:txBody>
      </p:sp>
      <p:sp>
        <p:nvSpPr>
          <p:cNvPr id="7" name="矩形 6">
            <a:extLst>
              <a:ext uri="{FF2B5EF4-FFF2-40B4-BE49-F238E27FC236}">
                <a16:creationId xmlns:a16="http://schemas.microsoft.com/office/drawing/2014/main" id="{9C7791FF-DDDA-4098-9BA4-58C6261C1EE5}"/>
              </a:ext>
            </a:extLst>
          </p:cNvPr>
          <p:cNvSpPr/>
          <p:nvPr/>
        </p:nvSpPr>
        <p:spPr>
          <a:xfrm>
            <a:off x="7061200" y="3267429"/>
            <a:ext cx="4519186" cy="369332"/>
          </a:xfrm>
          <a:prstGeom prst="rect">
            <a:avLst/>
          </a:prstGeom>
        </p:spPr>
        <p:txBody>
          <a:bodyPr wrap="none">
            <a:spAutoFit/>
          </a:bodyPr>
          <a:lstStyle/>
          <a:p>
            <a:r>
              <a:rPr lang="zh-CN" altLang="en-US" dirty="0">
                <a:solidFill>
                  <a:srgbClr val="C00000"/>
                </a:solidFill>
              </a:rPr>
              <a:t>分数高于阈值，也不一定就是</a:t>
            </a:r>
            <a:r>
              <a:rPr lang="en-US" altLang="zh-CN" dirty="0">
                <a:solidFill>
                  <a:srgbClr val="C00000"/>
                </a:solidFill>
              </a:rPr>
              <a:t>true label</a:t>
            </a:r>
            <a:r>
              <a:rPr lang="zh-CN" altLang="en-US" dirty="0">
                <a:solidFill>
                  <a:srgbClr val="C00000"/>
                </a:solidFill>
              </a:rPr>
              <a:t>。</a:t>
            </a:r>
          </a:p>
        </p:txBody>
      </p:sp>
      <p:pic>
        <p:nvPicPr>
          <p:cNvPr id="9" name="图片 8">
            <a:extLst>
              <a:ext uri="{FF2B5EF4-FFF2-40B4-BE49-F238E27FC236}">
                <a16:creationId xmlns:a16="http://schemas.microsoft.com/office/drawing/2014/main" id="{F3D2432A-442B-417F-BA54-CC99C6A1E385}"/>
              </a:ext>
            </a:extLst>
          </p:cNvPr>
          <p:cNvPicPr>
            <a:picLocks noChangeAspect="1"/>
          </p:cNvPicPr>
          <p:nvPr/>
        </p:nvPicPr>
        <p:blipFill>
          <a:blip r:embed="rId4"/>
          <a:stretch>
            <a:fillRect/>
          </a:stretch>
        </p:blipFill>
        <p:spPr>
          <a:xfrm>
            <a:off x="8089734" y="2007171"/>
            <a:ext cx="1592718" cy="495343"/>
          </a:xfrm>
          <a:prstGeom prst="rect">
            <a:avLst/>
          </a:prstGeom>
        </p:spPr>
      </p:pic>
      <p:pic>
        <p:nvPicPr>
          <p:cNvPr id="10" name="图片 9">
            <a:extLst>
              <a:ext uri="{FF2B5EF4-FFF2-40B4-BE49-F238E27FC236}">
                <a16:creationId xmlns:a16="http://schemas.microsoft.com/office/drawing/2014/main" id="{2FC2952F-BD9A-4D54-9257-E6C2CDF3A2F0}"/>
              </a:ext>
            </a:extLst>
          </p:cNvPr>
          <p:cNvPicPr>
            <a:picLocks noChangeAspect="1"/>
          </p:cNvPicPr>
          <p:nvPr/>
        </p:nvPicPr>
        <p:blipFill>
          <a:blip r:embed="rId5"/>
          <a:stretch>
            <a:fillRect/>
          </a:stretch>
        </p:blipFill>
        <p:spPr>
          <a:xfrm>
            <a:off x="8089734" y="2637988"/>
            <a:ext cx="1806097" cy="548688"/>
          </a:xfrm>
          <a:prstGeom prst="rect">
            <a:avLst/>
          </a:prstGeom>
        </p:spPr>
      </p:pic>
    </p:spTree>
    <p:extLst>
      <p:ext uri="{BB962C8B-B14F-4D97-AF65-F5344CB8AC3E}">
        <p14:creationId xmlns:p14="http://schemas.microsoft.com/office/powerpoint/2010/main" val="576840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329AEF7-ED0B-47A8-95D8-480AB7E66A19}"/>
              </a:ext>
            </a:extLst>
          </p:cNvPr>
          <p:cNvSpPr txBox="1"/>
          <p:nvPr/>
        </p:nvSpPr>
        <p:spPr>
          <a:xfrm>
            <a:off x="755147" y="135531"/>
            <a:ext cx="7633821" cy="646331"/>
          </a:xfrm>
          <a:prstGeom prst="rect">
            <a:avLst/>
          </a:prstGeom>
          <a:noFill/>
        </p:spPr>
        <p:txBody>
          <a:bodyPr wrap="none" rtlCol="0">
            <a:spAutoFit/>
          </a:bodyPr>
          <a:lstStyle/>
          <a:p>
            <a:r>
              <a:rPr lang="zh-CN" altLang="en-US" sz="3600" b="1" dirty="0">
                <a:solidFill>
                  <a:srgbClr val="24569D"/>
                </a:solidFill>
              </a:rPr>
              <a:t>论文解读</a:t>
            </a:r>
            <a:r>
              <a:rPr lang="en-US" altLang="zh-CN" sz="3600" b="1" dirty="0">
                <a:solidFill>
                  <a:srgbClr val="24569D"/>
                </a:solidFill>
              </a:rPr>
              <a:t>-Label Refurbishment</a:t>
            </a:r>
            <a:endParaRPr lang="zh-CN" altLang="en-US" sz="3600" b="1" dirty="0">
              <a:solidFill>
                <a:srgbClr val="24569D"/>
              </a:solidFill>
            </a:endParaRPr>
          </a:p>
        </p:txBody>
      </p:sp>
      <p:sp>
        <p:nvSpPr>
          <p:cNvPr id="4" name="文本框 3">
            <a:extLst>
              <a:ext uri="{FF2B5EF4-FFF2-40B4-BE49-F238E27FC236}">
                <a16:creationId xmlns:a16="http://schemas.microsoft.com/office/drawing/2014/main" id="{39B55E80-6568-4012-992B-52F82F846912}"/>
              </a:ext>
            </a:extLst>
          </p:cNvPr>
          <p:cNvSpPr txBox="1"/>
          <p:nvPr/>
        </p:nvSpPr>
        <p:spPr>
          <a:xfrm>
            <a:off x="3133999" y="868680"/>
            <a:ext cx="11308659" cy="369332"/>
          </a:xfrm>
          <a:prstGeom prst="rect">
            <a:avLst/>
          </a:prstGeom>
          <a:noFill/>
        </p:spPr>
        <p:txBody>
          <a:bodyPr wrap="square" rtlCol="0">
            <a:spAutoFit/>
          </a:bodyPr>
          <a:lstStyle/>
          <a:p>
            <a:pPr defTabSz="685800"/>
            <a:r>
              <a:rPr lang="en-US" altLang="zh-CN" b="1" dirty="0">
                <a:solidFill>
                  <a:srgbClr val="24569D"/>
                </a:solidFill>
                <a:latin typeface="+mj-lt"/>
              </a:rPr>
              <a:t>Distantly Supervised Relation Extraction</a:t>
            </a:r>
            <a:endParaRPr lang="zh-CN" altLang="en-US" b="1" dirty="0">
              <a:solidFill>
                <a:srgbClr val="24569D"/>
              </a:solidFill>
              <a:latin typeface="+mj-lt"/>
            </a:endParaRPr>
          </a:p>
        </p:txBody>
      </p:sp>
      <p:pic>
        <p:nvPicPr>
          <p:cNvPr id="7" name="图片 6">
            <a:extLst>
              <a:ext uri="{FF2B5EF4-FFF2-40B4-BE49-F238E27FC236}">
                <a16:creationId xmlns:a16="http://schemas.microsoft.com/office/drawing/2014/main" id="{F7493DC5-6601-4BF3-AA72-41417C5700CA}"/>
              </a:ext>
            </a:extLst>
          </p:cNvPr>
          <p:cNvPicPr>
            <a:picLocks noChangeAspect="1"/>
          </p:cNvPicPr>
          <p:nvPr/>
        </p:nvPicPr>
        <p:blipFill>
          <a:blip r:embed="rId3"/>
          <a:stretch>
            <a:fillRect/>
          </a:stretch>
        </p:blipFill>
        <p:spPr>
          <a:xfrm>
            <a:off x="316276" y="2198021"/>
            <a:ext cx="6978897" cy="3376886"/>
          </a:xfrm>
          <a:prstGeom prst="rect">
            <a:avLst/>
          </a:prstGeom>
        </p:spPr>
      </p:pic>
      <p:sp>
        <p:nvSpPr>
          <p:cNvPr id="2" name="矩形 1">
            <a:extLst>
              <a:ext uri="{FF2B5EF4-FFF2-40B4-BE49-F238E27FC236}">
                <a16:creationId xmlns:a16="http://schemas.microsoft.com/office/drawing/2014/main" id="{DB2E61FF-007B-48A6-8F86-EB9374104DBD}"/>
              </a:ext>
            </a:extLst>
          </p:cNvPr>
          <p:cNvSpPr/>
          <p:nvPr/>
        </p:nvSpPr>
        <p:spPr>
          <a:xfrm>
            <a:off x="411480" y="1411548"/>
            <a:ext cx="11641455" cy="369332"/>
          </a:xfrm>
          <a:prstGeom prst="rect">
            <a:avLst/>
          </a:prstGeom>
        </p:spPr>
        <p:txBody>
          <a:bodyPr wrap="square">
            <a:spAutoFit/>
          </a:bodyPr>
          <a:lstStyle/>
          <a:p>
            <a:r>
              <a:rPr lang="en-US" altLang="zh-CN" dirty="0"/>
              <a:t>2020ACL-Relabel the Noise: Joint Extraction of Entities and Relations via Cooperative </a:t>
            </a:r>
            <a:r>
              <a:rPr lang="en-US" altLang="zh-CN" dirty="0" err="1"/>
              <a:t>Multiagents</a:t>
            </a:r>
            <a:endParaRPr lang="en-US" altLang="zh-CN" dirty="0"/>
          </a:p>
        </p:txBody>
      </p:sp>
      <p:sp>
        <p:nvSpPr>
          <p:cNvPr id="5" name="矩形 4">
            <a:extLst>
              <a:ext uri="{FF2B5EF4-FFF2-40B4-BE49-F238E27FC236}">
                <a16:creationId xmlns:a16="http://schemas.microsoft.com/office/drawing/2014/main" id="{64466C96-9E9C-4D59-B277-C1AA895D34A2}"/>
              </a:ext>
            </a:extLst>
          </p:cNvPr>
          <p:cNvSpPr/>
          <p:nvPr/>
        </p:nvSpPr>
        <p:spPr>
          <a:xfrm>
            <a:off x="4201731" y="2820163"/>
            <a:ext cx="1003315" cy="206326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7C2745A7-D710-461A-9D39-50F9A52D7E5C}"/>
              </a:ext>
            </a:extLst>
          </p:cNvPr>
          <p:cNvPicPr>
            <a:picLocks noChangeAspect="1"/>
          </p:cNvPicPr>
          <p:nvPr/>
        </p:nvPicPr>
        <p:blipFill>
          <a:blip r:embed="rId4"/>
          <a:stretch>
            <a:fillRect/>
          </a:stretch>
        </p:blipFill>
        <p:spPr>
          <a:xfrm>
            <a:off x="7571133" y="3184084"/>
            <a:ext cx="4214225" cy="914479"/>
          </a:xfrm>
          <a:prstGeom prst="rect">
            <a:avLst/>
          </a:prstGeom>
        </p:spPr>
      </p:pic>
      <p:pic>
        <p:nvPicPr>
          <p:cNvPr id="10" name="图片 9">
            <a:extLst>
              <a:ext uri="{FF2B5EF4-FFF2-40B4-BE49-F238E27FC236}">
                <a16:creationId xmlns:a16="http://schemas.microsoft.com/office/drawing/2014/main" id="{849AA68C-562E-4577-98C1-55D8F25069E1}"/>
              </a:ext>
            </a:extLst>
          </p:cNvPr>
          <p:cNvPicPr>
            <a:picLocks noChangeAspect="1"/>
          </p:cNvPicPr>
          <p:nvPr/>
        </p:nvPicPr>
        <p:blipFill>
          <a:blip r:embed="rId5"/>
          <a:stretch>
            <a:fillRect/>
          </a:stretch>
        </p:blipFill>
        <p:spPr>
          <a:xfrm>
            <a:off x="8003659" y="4641431"/>
            <a:ext cx="2649446" cy="474692"/>
          </a:xfrm>
          <a:prstGeom prst="rect">
            <a:avLst/>
          </a:prstGeom>
        </p:spPr>
      </p:pic>
      <p:sp>
        <p:nvSpPr>
          <p:cNvPr id="11" name="矩形 10">
            <a:extLst>
              <a:ext uri="{FF2B5EF4-FFF2-40B4-BE49-F238E27FC236}">
                <a16:creationId xmlns:a16="http://schemas.microsoft.com/office/drawing/2014/main" id="{A0283768-427D-4B07-BD44-2FC9A7569F38}"/>
              </a:ext>
            </a:extLst>
          </p:cNvPr>
          <p:cNvSpPr/>
          <p:nvPr/>
        </p:nvSpPr>
        <p:spPr>
          <a:xfrm>
            <a:off x="8003659" y="4272099"/>
            <a:ext cx="1216013" cy="369332"/>
          </a:xfrm>
          <a:prstGeom prst="rect">
            <a:avLst/>
          </a:prstGeom>
        </p:spPr>
        <p:txBody>
          <a:bodyPr wrap="square">
            <a:spAutoFit/>
          </a:bodyPr>
          <a:lstStyle/>
          <a:p>
            <a:r>
              <a:rPr lang="en-US" altLang="zh-CN" dirty="0"/>
              <a:t>Negative</a:t>
            </a:r>
          </a:p>
        </p:txBody>
      </p:sp>
      <p:sp>
        <p:nvSpPr>
          <p:cNvPr id="12" name="矩形 11">
            <a:extLst>
              <a:ext uri="{FF2B5EF4-FFF2-40B4-BE49-F238E27FC236}">
                <a16:creationId xmlns:a16="http://schemas.microsoft.com/office/drawing/2014/main" id="{56DDD967-6153-4084-BE67-BCBEFA718E89}"/>
              </a:ext>
            </a:extLst>
          </p:cNvPr>
          <p:cNvSpPr/>
          <p:nvPr/>
        </p:nvSpPr>
        <p:spPr>
          <a:xfrm>
            <a:off x="7466314" y="2159172"/>
            <a:ext cx="4423861" cy="73866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400" dirty="0">
                <a:solidFill>
                  <a:srgbClr val="24569D"/>
                </a:solidFill>
              </a:rPr>
              <a:t>The agents re-distribute D with conﬁdence-scored labels and output two reﬁned extractors using the adjusted labels. </a:t>
            </a:r>
            <a:endParaRPr lang="zh-CN" altLang="en-US" sz="1400" dirty="0">
              <a:solidFill>
                <a:srgbClr val="24569D"/>
              </a:solidFill>
            </a:endParaRPr>
          </a:p>
        </p:txBody>
      </p:sp>
    </p:spTree>
    <p:extLst>
      <p:ext uri="{BB962C8B-B14F-4D97-AF65-F5344CB8AC3E}">
        <p14:creationId xmlns:p14="http://schemas.microsoft.com/office/powerpoint/2010/main" val="3421455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D25A8D5-85AE-4B42-9572-F5D1E6EA83A6}"/>
              </a:ext>
            </a:extLst>
          </p:cNvPr>
          <p:cNvSpPr txBox="1"/>
          <p:nvPr/>
        </p:nvSpPr>
        <p:spPr>
          <a:xfrm>
            <a:off x="755147" y="135531"/>
            <a:ext cx="7633821" cy="646331"/>
          </a:xfrm>
          <a:prstGeom prst="rect">
            <a:avLst/>
          </a:prstGeom>
          <a:noFill/>
        </p:spPr>
        <p:txBody>
          <a:bodyPr wrap="none" rtlCol="0">
            <a:spAutoFit/>
          </a:bodyPr>
          <a:lstStyle/>
          <a:p>
            <a:r>
              <a:rPr lang="zh-CN" altLang="en-US" sz="3600" b="1" dirty="0">
                <a:solidFill>
                  <a:srgbClr val="24569D"/>
                </a:solidFill>
              </a:rPr>
              <a:t>论文解读</a:t>
            </a:r>
            <a:r>
              <a:rPr lang="en-US" altLang="zh-CN" sz="3600" b="1" dirty="0">
                <a:solidFill>
                  <a:srgbClr val="24569D"/>
                </a:solidFill>
              </a:rPr>
              <a:t>-Label Refurbishment</a:t>
            </a:r>
            <a:endParaRPr lang="zh-CN" altLang="en-US" sz="3600" b="1" dirty="0">
              <a:solidFill>
                <a:srgbClr val="24569D"/>
              </a:solidFill>
            </a:endParaRPr>
          </a:p>
        </p:txBody>
      </p:sp>
      <p:sp>
        <p:nvSpPr>
          <p:cNvPr id="4" name="矩形 3">
            <a:extLst>
              <a:ext uri="{FF2B5EF4-FFF2-40B4-BE49-F238E27FC236}">
                <a16:creationId xmlns:a16="http://schemas.microsoft.com/office/drawing/2014/main" id="{022D073B-2D1A-4D72-8BF1-25D0AFA34F43}"/>
              </a:ext>
            </a:extLst>
          </p:cNvPr>
          <p:cNvSpPr/>
          <p:nvPr/>
        </p:nvSpPr>
        <p:spPr>
          <a:xfrm>
            <a:off x="1691640" y="1374122"/>
            <a:ext cx="9761220" cy="369332"/>
          </a:xfrm>
          <a:prstGeom prst="rect">
            <a:avLst/>
          </a:prstGeom>
        </p:spPr>
        <p:txBody>
          <a:bodyPr wrap="square">
            <a:spAutoFit/>
          </a:bodyPr>
          <a:lstStyle/>
          <a:p>
            <a:r>
              <a:rPr lang="en-US" altLang="zh-CN" dirty="0"/>
              <a:t>2019NAACL-</a:t>
            </a:r>
            <a:r>
              <a:rPr lang="zh-CN" altLang="en-US" dirty="0"/>
              <a:t>Exploiting Noisy Datain Distant Supervision Relation Classiﬁcation</a:t>
            </a:r>
          </a:p>
        </p:txBody>
      </p:sp>
      <p:sp>
        <p:nvSpPr>
          <p:cNvPr id="5" name="文本框 4">
            <a:extLst>
              <a:ext uri="{FF2B5EF4-FFF2-40B4-BE49-F238E27FC236}">
                <a16:creationId xmlns:a16="http://schemas.microsoft.com/office/drawing/2014/main" id="{5722E7FE-DBF9-4174-8FB5-DD355DF7AF55}"/>
              </a:ext>
            </a:extLst>
          </p:cNvPr>
          <p:cNvSpPr txBox="1"/>
          <p:nvPr/>
        </p:nvSpPr>
        <p:spPr>
          <a:xfrm>
            <a:off x="3133999" y="868680"/>
            <a:ext cx="11308659" cy="369332"/>
          </a:xfrm>
          <a:prstGeom prst="rect">
            <a:avLst/>
          </a:prstGeom>
          <a:noFill/>
        </p:spPr>
        <p:txBody>
          <a:bodyPr wrap="square" rtlCol="0">
            <a:spAutoFit/>
          </a:bodyPr>
          <a:lstStyle/>
          <a:p>
            <a:pPr defTabSz="685800"/>
            <a:r>
              <a:rPr lang="en-US" altLang="zh-CN" b="1" dirty="0">
                <a:solidFill>
                  <a:srgbClr val="24569D"/>
                </a:solidFill>
                <a:latin typeface="+mj-lt"/>
              </a:rPr>
              <a:t>Distantly Supervised Relation Extraction</a:t>
            </a:r>
            <a:endParaRPr lang="zh-CN" altLang="en-US" b="1" dirty="0">
              <a:solidFill>
                <a:srgbClr val="24569D"/>
              </a:solidFill>
              <a:latin typeface="+mj-lt"/>
            </a:endParaRPr>
          </a:p>
        </p:txBody>
      </p:sp>
      <p:pic>
        <p:nvPicPr>
          <p:cNvPr id="6" name="图片 5">
            <a:extLst>
              <a:ext uri="{FF2B5EF4-FFF2-40B4-BE49-F238E27FC236}">
                <a16:creationId xmlns:a16="http://schemas.microsoft.com/office/drawing/2014/main" id="{071D421F-C08F-4FD3-BC28-C5883B800886}"/>
              </a:ext>
            </a:extLst>
          </p:cNvPr>
          <p:cNvPicPr>
            <a:picLocks noChangeAspect="1"/>
          </p:cNvPicPr>
          <p:nvPr/>
        </p:nvPicPr>
        <p:blipFill>
          <a:blip r:embed="rId3"/>
          <a:stretch>
            <a:fillRect/>
          </a:stretch>
        </p:blipFill>
        <p:spPr>
          <a:xfrm>
            <a:off x="1310640" y="1830272"/>
            <a:ext cx="10005564" cy="4108375"/>
          </a:xfrm>
          <a:prstGeom prst="rect">
            <a:avLst/>
          </a:prstGeom>
        </p:spPr>
      </p:pic>
      <p:pic>
        <p:nvPicPr>
          <p:cNvPr id="2" name="图片 1">
            <a:extLst>
              <a:ext uri="{FF2B5EF4-FFF2-40B4-BE49-F238E27FC236}">
                <a16:creationId xmlns:a16="http://schemas.microsoft.com/office/drawing/2014/main" id="{79A1265D-0D7D-4767-AA23-E4EE9DC153D0}"/>
              </a:ext>
            </a:extLst>
          </p:cNvPr>
          <p:cNvPicPr>
            <a:picLocks noChangeAspect="1"/>
          </p:cNvPicPr>
          <p:nvPr/>
        </p:nvPicPr>
        <p:blipFill>
          <a:blip r:embed="rId4"/>
          <a:stretch>
            <a:fillRect/>
          </a:stretch>
        </p:blipFill>
        <p:spPr>
          <a:xfrm>
            <a:off x="4688876" y="5989320"/>
            <a:ext cx="2814248" cy="627380"/>
          </a:xfrm>
          <a:prstGeom prst="rect">
            <a:avLst/>
          </a:prstGeom>
        </p:spPr>
      </p:pic>
    </p:spTree>
    <p:extLst>
      <p:ext uri="{BB962C8B-B14F-4D97-AF65-F5344CB8AC3E}">
        <p14:creationId xmlns:p14="http://schemas.microsoft.com/office/powerpoint/2010/main" val="4195016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C7F35D8-572D-4DB4-8D21-7A60BEE71C1E}"/>
              </a:ext>
            </a:extLst>
          </p:cNvPr>
          <p:cNvSpPr txBox="1"/>
          <p:nvPr/>
        </p:nvSpPr>
        <p:spPr>
          <a:xfrm>
            <a:off x="755147" y="135531"/>
            <a:ext cx="7633821" cy="646331"/>
          </a:xfrm>
          <a:prstGeom prst="rect">
            <a:avLst/>
          </a:prstGeom>
          <a:noFill/>
        </p:spPr>
        <p:txBody>
          <a:bodyPr wrap="none" rtlCol="0">
            <a:spAutoFit/>
          </a:bodyPr>
          <a:lstStyle/>
          <a:p>
            <a:r>
              <a:rPr lang="zh-CN" altLang="en-US" sz="3600" b="1" dirty="0">
                <a:solidFill>
                  <a:srgbClr val="24569D"/>
                </a:solidFill>
              </a:rPr>
              <a:t>论文解读</a:t>
            </a:r>
            <a:r>
              <a:rPr lang="en-US" altLang="zh-CN" sz="3600" b="1" dirty="0">
                <a:solidFill>
                  <a:srgbClr val="24569D"/>
                </a:solidFill>
              </a:rPr>
              <a:t>-Label Refurbishment</a:t>
            </a:r>
            <a:endParaRPr lang="zh-CN" altLang="en-US" sz="3600" b="1" dirty="0">
              <a:solidFill>
                <a:srgbClr val="24569D"/>
              </a:solidFill>
            </a:endParaRPr>
          </a:p>
        </p:txBody>
      </p:sp>
      <p:graphicFrame>
        <p:nvGraphicFramePr>
          <p:cNvPr id="4" name="表格 3">
            <a:extLst>
              <a:ext uri="{FF2B5EF4-FFF2-40B4-BE49-F238E27FC236}">
                <a16:creationId xmlns:a16="http://schemas.microsoft.com/office/drawing/2014/main" id="{C2B19058-340C-4916-8F2D-562A9DC45DD2}"/>
              </a:ext>
            </a:extLst>
          </p:cNvPr>
          <p:cNvGraphicFramePr>
            <a:graphicFrameLocks noGrp="1"/>
          </p:cNvGraphicFramePr>
          <p:nvPr>
            <p:extLst>
              <p:ext uri="{D42A27DB-BD31-4B8C-83A1-F6EECF244321}">
                <p14:modId xmlns:p14="http://schemas.microsoft.com/office/powerpoint/2010/main" val="841484789"/>
              </p:ext>
            </p:extLst>
          </p:nvPr>
        </p:nvGraphicFramePr>
        <p:xfrm>
          <a:off x="827607" y="1203730"/>
          <a:ext cx="10458014" cy="5054220"/>
        </p:xfrm>
        <a:graphic>
          <a:graphicData uri="http://schemas.openxmlformats.org/drawingml/2006/table">
            <a:tbl>
              <a:tblPr firstRow="1" bandRow="1">
                <a:tableStyleId>{21E4AEA4-8DFA-4A89-87EB-49C32662AFE0}</a:tableStyleId>
              </a:tblPr>
              <a:tblGrid>
                <a:gridCol w="1016669">
                  <a:extLst>
                    <a:ext uri="{9D8B030D-6E8A-4147-A177-3AD203B41FA5}">
                      <a16:colId xmlns:a16="http://schemas.microsoft.com/office/drawing/2014/main" val="4055209812"/>
                    </a:ext>
                  </a:extLst>
                </a:gridCol>
                <a:gridCol w="1710841">
                  <a:extLst>
                    <a:ext uri="{9D8B030D-6E8A-4147-A177-3AD203B41FA5}">
                      <a16:colId xmlns:a16="http://schemas.microsoft.com/office/drawing/2014/main" val="466003860"/>
                    </a:ext>
                  </a:extLst>
                </a:gridCol>
                <a:gridCol w="2961057">
                  <a:extLst>
                    <a:ext uri="{9D8B030D-6E8A-4147-A177-3AD203B41FA5}">
                      <a16:colId xmlns:a16="http://schemas.microsoft.com/office/drawing/2014/main" val="2709911459"/>
                    </a:ext>
                  </a:extLst>
                </a:gridCol>
                <a:gridCol w="2961057">
                  <a:extLst>
                    <a:ext uri="{9D8B030D-6E8A-4147-A177-3AD203B41FA5}">
                      <a16:colId xmlns:a16="http://schemas.microsoft.com/office/drawing/2014/main" val="2946402481"/>
                    </a:ext>
                  </a:extLst>
                </a:gridCol>
                <a:gridCol w="1808390">
                  <a:extLst>
                    <a:ext uri="{9D8B030D-6E8A-4147-A177-3AD203B41FA5}">
                      <a16:colId xmlns:a16="http://schemas.microsoft.com/office/drawing/2014/main" val="4098506506"/>
                    </a:ext>
                  </a:extLst>
                </a:gridCol>
              </a:tblGrid>
              <a:tr h="536342">
                <a:tc>
                  <a:txBody>
                    <a:bodyPr/>
                    <a:lstStyle/>
                    <a:p>
                      <a:pPr algn="ctr"/>
                      <a:r>
                        <a:rPr lang="zh-CN" altLang="en-US" dirty="0"/>
                        <a:t>模型</a:t>
                      </a:r>
                    </a:p>
                  </a:txBody>
                  <a:tcPr/>
                </a:tc>
                <a:tc>
                  <a:txBody>
                    <a:bodyPr/>
                    <a:lstStyle/>
                    <a:p>
                      <a:pPr algn="ctr"/>
                      <a:r>
                        <a:rPr lang="zh-CN" altLang="en-US" dirty="0"/>
                        <a:t>方法</a:t>
                      </a:r>
                    </a:p>
                  </a:txBody>
                  <a:tcPr/>
                </a:tc>
                <a:tc>
                  <a:txBody>
                    <a:bodyPr/>
                    <a:lstStyle/>
                    <a:p>
                      <a:pPr algn="ctr"/>
                      <a:r>
                        <a:rPr lang="zh-CN" altLang="en-US" dirty="0"/>
                        <a:t>是否为</a:t>
                      </a:r>
                      <a:r>
                        <a:rPr lang="en-US" altLang="zh-CN" dirty="0"/>
                        <a:t>noisy label</a:t>
                      </a:r>
                      <a:endParaRPr lang="zh-CN" altLang="en-US" dirty="0"/>
                    </a:p>
                  </a:txBody>
                  <a:tcPr/>
                </a:tc>
                <a:tc>
                  <a:txBody>
                    <a:bodyPr/>
                    <a:lstStyle/>
                    <a:p>
                      <a:pPr algn="ctr"/>
                      <a:r>
                        <a:rPr lang="zh-CN" altLang="en-US" dirty="0"/>
                        <a:t>纠正方法</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纠正的数据类型</a:t>
                      </a:r>
                    </a:p>
                    <a:p>
                      <a:pPr algn="ctr"/>
                      <a:endParaRPr lang="zh-CN" altLang="en-US" dirty="0"/>
                    </a:p>
                  </a:txBody>
                  <a:tcPr/>
                </a:tc>
                <a:extLst>
                  <a:ext uri="{0D108BD9-81ED-4DB2-BD59-A6C34878D82A}">
                    <a16:rowId xmlns:a16="http://schemas.microsoft.com/office/drawing/2014/main" val="2525296324"/>
                  </a:ext>
                </a:extLst>
              </a:tr>
              <a:tr h="871582">
                <a:tc>
                  <a:txBody>
                    <a:bodyPr/>
                    <a:lstStyle/>
                    <a:p>
                      <a:r>
                        <a:rPr lang="en-US" altLang="zh-CN" dirty="0"/>
                        <a:t>Soft Label</a:t>
                      </a:r>
                      <a:endParaRPr lang="zh-CN" altLang="en-US" dirty="0"/>
                    </a:p>
                  </a:txBody>
                  <a:tcPr/>
                </a:tc>
                <a:tc>
                  <a:txBody>
                    <a:bodyPr/>
                    <a:lstStyle/>
                    <a:p>
                      <a:r>
                        <a:rPr lang="en-US" altLang="zh-CN" sz="1600" dirty="0"/>
                        <a:t>Model-free</a:t>
                      </a:r>
                      <a:r>
                        <a:rPr lang="zh-CN" altLang="en-US" sz="1600" dirty="0"/>
                        <a:t>，</a:t>
                      </a:r>
                      <a:r>
                        <a:rPr lang="en-US" altLang="zh-CN" sz="1600" dirty="0"/>
                        <a:t>joint score function</a:t>
                      </a:r>
                      <a:endParaRPr lang="zh-CN" altLang="en-US" sz="1600" dirty="0"/>
                    </a:p>
                  </a:txBody>
                  <a:tcPr/>
                </a:tc>
                <a:tc>
                  <a:txBody>
                    <a:bodyPr/>
                    <a:lstStyle/>
                    <a:p>
                      <a:r>
                        <a:rPr lang="zh-CN" altLang="en-US" sz="1400" dirty="0"/>
                        <a:t>前提：数据集中大部分为正确的；</a:t>
                      </a:r>
                      <a:endParaRPr lang="en-US" altLang="zh-CN" sz="1400" dirty="0"/>
                    </a:p>
                    <a:p>
                      <a:r>
                        <a:rPr lang="zh-CN" altLang="en-US" sz="1400" b="1" dirty="0"/>
                        <a:t>与</a:t>
                      </a:r>
                      <a:r>
                        <a:rPr lang="en-US" altLang="zh-CN" sz="1400" b="1" dirty="0"/>
                        <a:t>bag</a:t>
                      </a:r>
                      <a:r>
                        <a:rPr lang="zh-CN" altLang="en-US" sz="1400" b="1" dirty="0"/>
                        <a:t>中大部分句子在句法或语义上的相似性</a:t>
                      </a:r>
                      <a:endParaRPr lang="en-US" altLang="zh-CN" sz="1400" b="1" dirty="0"/>
                    </a:p>
                  </a:txBody>
                  <a:tcPr/>
                </a:tc>
                <a:tc>
                  <a:txBody>
                    <a:bodyPr/>
                    <a:lstStyle/>
                    <a:p>
                      <a:r>
                        <a:rPr lang="zh-CN" altLang="en-US" sz="1400" dirty="0"/>
                        <a:t>由对</a:t>
                      </a:r>
                      <a:r>
                        <a:rPr lang="en-US" altLang="zh-CN" sz="1400" dirty="0"/>
                        <a:t>DS</a:t>
                      </a:r>
                      <a:r>
                        <a:rPr lang="zh-CN" altLang="en-US" sz="1400" dirty="0"/>
                        <a:t>标签的置信值和</a:t>
                      </a:r>
                      <a:r>
                        <a:rPr lang="en-US" altLang="zh-CN" sz="1400" dirty="0"/>
                        <a:t>bag representation</a:t>
                      </a:r>
                      <a:r>
                        <a:rPr lang="zh-CN" altLang="en-US" sz="1400" dirty="0"/>
                        <a:t>共同决定</a:t>
                      </a:r>
                    </a:p>
                  </a:txBody>
                  <a:tcPr/>
                </a:tc>
                <a:tc>
                  <a:txBody>
                    <a:bodyPr/>
                    <a:lstStyle/>
                    <a:p>
                      <a:r>
                        <a:rPr lang="zh-CN" altLang="en-US" sz="1600" dirty="0"/>
                        <a:t>同时纠正</a:t>
                      </a:r>
                      <a:r>
                        <a:rPr lang="en-US" altLang="zh-CN" sz="1600" dirty="0"/>
                        <a:t>FP</a:t>
                      </a:r>
                      <a:r>
                        <a:rPr lang="zh-CN" altLang="en-US" sz="1600" dirty="0"/>
                        <a:t>和</a:t>
                      </a:r>
                      <a:r>
                        <a:rPr lang="en-US" altLang="zh-CN" sz="1600" dirty="0"/>
                        <a:t>FN</a:t>
                      </a:r>
                      <a:endParaRPr lang="zh-CN" altLang="en-US" sz="1600" dirty="0"/>
                    </a:p>
                  </a:txBody>
                  <a:tcPr/>
                </a:tc>
                <a:extLst>
                  <a:ext uri="{0D108BD9-81ED-4DB2-BD59-A6C34878D82A}">
                    <a16:rowId xmlns:a16="http://schemas.microsoft.com/office/drawing/2014/main" val="1285508457"/>
                  </a:ext>
                </a:extLst>
              </a:tr>
              <a:tr h="1349546">
                <a:tc>
                  <a:txBody>
                    <a:bodyPr/>
                    <a:lstStyle/>
                    <a:p>
                      <a:r>
                        <a:rPr lang="en-US" altLang="zh-CN" dirty="0"/>
                        <a:t>DCRE</a:t>
                      </a:r>
                      <a:endParaRPr lang="zh-CN" altLang="en-US" dirty="0"/>
                    </a:p>
                  </a:txBody>
                  <a:tcPr/>
                </a:tc>
                <a:tc>
                  <a:txBody>
                    <a:bodyPr/>
                    <a:lstStyle/>
                    <a:p>
                      <a:r>
                        <a:rPr lang="en-US" altLang="zh-CN" sz="1600" dirty="0"/>
                        <a:t>Model-based</a:t>
                      </a:r>
                      <a:r>
                        <a:rPr lang="zh-CN" altLang="en-US" sz="1600" dirty="0"/>
                        <a:t>，</a:t>
                      </a:r>
                      <a:r>
                        <a:rPr lang="en-US" altLang="zh-CN" sz="1600" dirty="0"/>
                        <a:t>deep clustering</a:t>
                      </a:r>
                      <a:endParaRPr lang="zh-CN" altLang="en-US" sz="1600" dirty="0"/>
                    </a:p>
                  </a:txBody>
                  <a:tcPr/>
                </a:tc>
                <a:tc>
                  <a:txBody>
                    <a:bodyPr/>
                    <a:lstStyle/>
                    <a:p>
                      <a:r>
                        <a:rPr lang="en-US" altLang="zh-CN" sz="1400" dirty="0"/>
                        <a:t>sentence representation</a:t>
                      </a:r>
                      <a:r>
                        <a:rPr lang="zh-CN" altLang="en-US" sz="1400" dirty="0"/>
                        <a:t>与</a:t>
                      </a:r>
                      <a:r>
                        <a:rPr lang="en-US" altLang="zh-CN" sz="1400" dirty="0"/>
                        <a:t>bag </a:t>
                      </a:r>
                      <a:r>
                        <a:rPr lang="zh-CN" altLang="en-US" sz="1400" dirty="0"/>
                        <a:t>的 </a:t>
                      </a:r>
                      <a:r>
                        <a:rPr lang="en-US" altLang="zh-CN" sz="1400" dirty="0"/>
                        <a:t>target relation embedding</a:t>
                      </a:r>
                      <a:r>
                        <a:rPr lang="zh-CN" altLang="en-US" sz="1400" dirty="0"/>
                        <a:t>的內积，代表句子与关系的匹配程度</a:t>
                      </a:r>
                    </a:p>
                  </a:txBody>
                  <a:tcPr/>
                </a:tc>
                <a:tc>
                  <a:txBody>
                    <a:bodyPr/>
                    <a:lstStyle/>
                    <a:p>
                      <a:r>
                        <a:rPr lang="zh-CN" altLang="en-US" sz="1400" dirty="0"/>
                        <a:t>由样例与聚类中心的相似度确定</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只纠正</a:t>
                      </a:r>
                      <a:r>
                        <a:rPr lang="en-US" altLang="zh-CN" sz="1600" dirty="0"/>
                        <a:t>FP</a:t>
                      </a:r>
                      <a:r>
                        <a:rPr lang="zh-CN" altLang="en-US" sz="1600" dirty="0"/>
                        <a:t>，忽略</a:t>
                      </a:r>
                      <a:r>
                        <a:rPr lang="en-US" altLang="zh-CN" sz="1600" dirty="0"/>
                        <a:t>FN</a:t>
                      </a:r>
                      <a:r>
                        <a:rPr lang="zh-CN" altLang="en-US" sz="1600" dirty="0"/>
                        <a:t>，原因是</a:t>
                      </a:r>
                      <a:r>
                        <a:rPr lang="en-US" altLang="zh-CN" sz="1600" dirty="0"/>
                        <a:t>FN</a:t>
                      </a:r>
                      <a:r>
                        <a:rPr lang="zh-CN" altLang="en-US" sz="1600" dirty="0"/>
                        <a:t>样例太稀疏，纠正后容易引入错误</a:t>
                      </a:r>
                    </a:p>
                  </a:txBody>
                  <a:tcPr/>
                </a:tc>
                <a:extLst>
                  <a:ext uri="{0D108BD9-81ED-4DB2-BD59-A6C34878D82A}">
                    <a16:rowId xmlns:a16="http://schemas.microsoft.com/office/drawing/2014/main" val="3244896857"/>
                  </a:ext>
                </a:extLst>
              </a:tr>
              <a:tr h="1096506">
                <a:tc>
                  <a:txBody>
                    <a:bodyPr/>
                    <a:lstStyle/>
                    <a:p>
                      <a:r>
                        <a:rPr lang="en-US" altLang="zh-CN" dirty="0"/>
                        <a:t> MRL-</a:t>
                      </a:r>
                      <a:r>
                        <a:rPr lang="en-US" altLang="zh-CN" dirty="0" err="1"/>
                        <a:t>CoType</a:t>
                      </a:r>
                      <a:endParaRPr lang="zh-CN" altLang="en-US" dirty="0"/>
                    </a:p>
                  </a:txBody>
                  <a:tcPr/>
                </a:tc>
                <a:tc>
                  <a:txBody>
                    <a:bodyPr/>
                    <a:lstStyle/>
                    <a:p>
                      <a:r>
                        <a:rPr lang="en-US" altLang="zh-CN" sz="1600" dirty="0"/>
                        <a:t>Model-based</a:t>
                      </a:r>
                      <a:r>
                        <a:rPr lang="zh-CN" altLang="en-US" sz="1600" dirty="0"/>
                        <a:t>，</a:t>
                      </a:r>
                      <a:r>
                        <a:rPr lang="en-US" altLang="zh-CN" sz="1600" dirty="0"/>
                        <a:t>RL</a:t>
                      </a:r>
                      <a:r>
                        <a:rPr lang="zh-CN" altLang="en-US" sz="1600" dirty="0"/>
                        <a:t>（</a:t>
                      </a:r>
                      <a:r>
                        <a:rPr lang="en-US" altLang="zh-CN" sz="1600" dirty="0"/>
                        <a:t>multi-agents</a:t>
                      </a:r>
                      <a:r>
                        <a:rPr lang="zh-CN" altLang="en-US" sz="1600" dirty="0"/>
                        <a:t>）</a:t>
                      </a:r>
                    </a:p>
                  </a:txBody>
                  <a:tcPr/>
                </a:tc>
                <a:tc>
                  <a:txBody>
                    <a:bodyPr/>
                    <a:lstStyle/>
                    <a:p>
                      <a:r>
                        <a:rPr lang="en-US" altLang="zh-CN" sz="1400" dirty="0"/>
                        <a:t>Integrated </a:t>
                      </a:r>
                      <a:r>
                        <a:rPr lang="en-US" altLang="zh-CN" sz="1400" dirty="0" err="1"/>
                        <a:t>multiagents</a:t>
                      </a:r>
                      <a:r>
                        <a:rPr lang="en-US" altLang="zh-CN" sz="1400" dirty="0"/>
                        <a:t>’ confidence scores</a:t>
                      </a:r>
                      <a:endParaRPr lang="zh-CN" altLang="en-US" sz="1400" dirty="0"/>
                    </a:p>
                  </a:txBody>
                  <a:tcPr/>
                </a:tc>
                <a:tc>
                  <a:txBody>
                    <a:bodyPr/>
                    <a:lstStyle/>
                    <a:p>
                      <a:endParaRPr lang="zh-CN" altLang="en-US" sz="1400" dirty="0"/>
                    </a:p>
                  </a:txBody>
                  <a:tcPr/>
                </a:tc>
                <a:tc>
                  <a:txBody>
                    <a:bodyPr/>
                    <a:lstStyle/>
                    <a:p>
                      <a:r>
                        <a:rPr lang="zh-CN" altLang="en-US" sz="1600" dirty="0"/>
                        <a:t>同时纠正，但是负例被重新标注的更多</a:t>
                      </a:r>
                    </a:p>
                  </a:txBody>
                  <a:tcPr/>
                </a:tc>
                <a:extLst>
                  <a:ext uri="{0D108BD9-81ED-4DB2-BD59-A6C34878D82A}">
                    <a16:rowId xmlns:a16="http://schemas.microsoft.com/office/drawing/2014/main" val="436396797"/>
                  </a:ext>
                </a:extLst>
              </a:tr>
              <a:tr h="1096506">
                <a:tc>
                  <a:txBody>
                    <a:bodyPr/>
                    <a:lstStyle/>
                    <a:p>
                      <a:r>
                        <a:rPr lang="en-US" altLang="zh-CN" dirty="0">
                          <a:solidFill>
                            <a:schemeClr val="bg2">
                              <a:lumMod val="50000"/>
                            </a:schemeClr>
                          </a:solidFill>
                        </a:rPr>
                        <a:t>RCEND</a:t>
                      </a:r>
                      <a:endParaRPr lang="zh-CN" altLang="en-US" dirty="0">
                        <a:solidFill>
                          <a:schemeClr val="bg2">
                            <a:lumMod val="50000"/>
                          </a:schemeClr>
                        </a:solidFill>
                      </a:endParaRPr>
                    </a:p>
                  </a:txBody>
                  <a:tcPr/>
                </a:tc>
                <a:tc>
                  <a:txBody>
                    <a:bodyPr/>
                    <a:lstStyle/>
                    <a:p>
                      <a:r>
                        <a:rPr lang="en-US" altLang="zh-CN" sz="1600" dirty="0">
                          <a:solidFill>
                            <a:schemeClr val="bg2">
                              <a:lumMod val="50000"/>
                            </a:schemeClr>
                          </a:solidFill>
                        </a:rPr>
                        <a:t>Model-based</a:t>
                      </a:r>
                      <a:r>
                        <a:rPr lang="zh-CN" altLang="en-US" sz="1600" dirty="0">
                          <a:solidFill>
                            <a:schemeClr val="bg2">
                              <a:lumMod val="50000"/>
                            </a:schemeClr>
                          </a:solidFill>
                        </a:rPr>
                        <a:t>，</a:t>
                      </a:r>
                      <a:r>
                        <a:rPr lang="en-US" altLang="zh-CN" sz="1600" dirty="0">
                          <a:solidFill>
                            <a:schemeClr val="bg2">
                              <a:lumMod val="50000"/>
                            </a:schemeClr>
                          </a:solidFill>
                        </a:rPr>
                        <a:t>RL</a:t>
                      </a:r>
                      <a:r>
                        <a:rPr lang="zh-CN" altLang="en-US" sz="1600" dirty="0">
                          <a:solidFill>
                            <a:schemeClr val="bg2">
                              <a:lumMod val="50000"/>
                            </a:schemeClr>
                          </a:solidFill>
                        </a:rPr>
                        <a:t>（</a:t>
                      </a:r>
                      <a:r>
                        <a:rPr lang="en-US" altLang="zh-CN" sz="1600" dirty="0">
                          <a:solidFill>
                            <a:schemeClr val="bg2">
                              <a:lumMod val="50000"/>
                            </a:schemeClr>
                          </a:solidFill>
                        </a:rPr>
                        <a:t>two agents</a:t>
                      </a:r>
                      <a:r>
                        <a:rPr lang="zh-CN" altLang="en-US" sz="1600" dirty="0">
                          <a:solidFill>
                            <a:schemeClr val="bg2">
                              <a:lumMod val="50000"/>
                            </a:schemeClr>
                          </a:solidFill>
                        </a:rPr>
                        <a:t>），</a:t>
                      </a:r>
                      <a:r>
                        <a:rPr lang="en-US" altLang="zh-CN" sz="1600" dirty="0" err="1">
                          <a:solidFill>
                            <a:schemeClr val="bg2">
                              <a:lumMod val="50000"/>
                            </a:schemeClr>
                          </a:solidFill>
                        </a:rPr>
                        <a:t>semiVAE</a:t>
                      </a:r>
                      <a:endParaRPr lang="zh-CN" altLang="en-US" sz="1600" dirty="0">
                        <a:solidFill>
                          <a:schemeClr val="bg2">
                            <a:lumMod val="50000"/>
                          </a:schemeClr>
                        </a:solidFill>
                      </a:endParaRPr>
                    </a:p>
                  </a:txBody>
                  <a:tcPr/>
                </a:tc>
                <a:tc>
                  <a:txBody>
                    <a:bodyPr/>
                    <a:lstStyle/>
                    <a:p>
                      <a:r>
                        <a:rPr lang="zh-CN" altLang="en-US" sz="1400" dirty="0">
                          <a:solidFill>
                            <a:schemeClr val="bg2">
                              <a:lumMod val="50000"/>
                            </a:schemeClr>
                          </a:solidFill>
                        </a:rPr>
                        <a:t>根据两个</a:t>
                      </a:r>
                      <a:r>
                        <a:rPr lang="en-US" altLang="zh-CN" sz="1400" dirty="0">
                          <a:solidFill>
                            <a:schemeClr val="bg2">
                              <a:lumMod val="50000"/>
                            </a:schemeClr>
                          </a:solidFill>
                        </a:rPr>
                        <a:t>Agent</a:t>
                      </a:r>
                      <a:r>
                        <a:rPr lang="zh-CN" altLang="en-US" sz="1400" dirty="0">
                          <a:solidFill>
                            <a:schemeClr val="bg2">
                              <a:lumMod val="50000"/>
                            </a:schemeClr>
                          </a:solidFill>
                        </a:rPr>
                        <a:t>的判断，找出</a:t>
                      </a:r>
                      <a:r>
                        <a:rPr lang="en-US" altLang="zh-CN" sz="1400" dirty="0">
                          <a:solidFill>
                            <a:schemeClr val="bg2">
                              <a:lumMod val="50000"/>
                            </a:schemeClr>
                          </a:solidFill>
                        </a:rPr>
                        <a:t>FP</a:t>
                      </a:r>
                      <a:r>
                        <a:rPr lang="zh-CN" altLang="en-US" sz="1400" dirty="0">
                          <a:solidFill>
                            <a:schemeClr val="bg2">
                              <a:lumMod val="50000"/>
                            </a:schemeClr>
                          </a:solidFill>
                        </a:rPr>
                        <a:t>和</a:t>
                      </a:r>
                      <a:r>
                        <a:rPr lang="en-US" altLang="zh-CN" sz="1400" dirty="0">
                          <a:solidFill>
                            <a:schemeClr val="bg2">
                              <a:lumMod val="50000"/>
                            </a:schemeClr>
                          </a:solidFill>
                        </a:rPr>
                        <a:t>FN</a:t>
                      </a:r>
                      <a:endParaRPr lang="zh-CN" altLang="en-US" sz="1400" dirty="0">
                        <a:solidFill>
                          <a:schemeClr val="bg2">
                            <a:lumMod val="50000"/>
                          </a:schemeClr>
                        </a:solidFill>
                      </a:endParaRPr>
                    </a:p>
                  </a:txBody>
                  <a:tcPr/>
                </a:tc>
                <a:tc>
                  <a:txBody>
                    <a:bodyPr/>
                    <a:lstStyle/>
                    <a:p>
                      <a:r>
                        <a:rPr lang="zh-CN" altLang="en-US" sz="1400" dirty="0">
                          <a:solidFill>
                            <a:schemeClr val="bg2">
                              <a:lumMod val="50000"/>
                            </a:schemeClr>
                          </a:solidFill>
                        </a:rPr>
                        <a:t>建立半监督学习的范式，将噪音样例视为未标注样例，重新使用分类器标注</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bg2">
                              <a:lumMod val="50000"/>
                            </a:schemeClr>
                          </a:solidFill>
                        </a:rPr>
                        <a:t>分两个</a:t>
                      </a:r>
                      <a:r>
                        <a:rPr lang="en-US" altLang="zh-CN" sz="1600" dirty="0">
                          <a:solidFill>
                            <a:schemeClr val="bg2">
                              <a:lumMod val="50000"/>
                            </a:schemeClr>
                          </a:solidFill>
                        </a:rPr>
                        <a:t>agents</a:t>
                      </a:r>
                      <a:r>
                        <a:rPr lang="zh-CN" altLang="en-US" sz="1600" dirty="0">
                          <a:solidFill>
                            <a:schemeClr val="bg2">
                              <a:lumMod val="50000"/>
                            </a:schemeClr>
                          </a:solidFill>
                        </a:rPr>
                        <a:t>，区分</a:t>
                      </a:r>
                      <a:r>
                        <a:rPr lang="en-US" altLang="zh-CN" sz="1600" dirty="0">
                          <a:solidFill>
                            <a:schemeClr val="bg2">
                              <a:lumMod val="50000"/>
                            </a:schemeClr>
                          </a:solidFill>
                        </a:rPr>
                        <a:t>FP</a:t>
                      </a:r>
                      <a:r>
                        <a:rPr lang="zh-CN" altLang="en-US" sz="1600" dirty="0">
                          <a:solidFill>
                            <a:schemeClr val="bg2">
                              <a:lumMod val="50000"/>
                            </a:schemeClr>
                          </a:solidFill>
                        </a:rPr>
                        <a:t>和</a:t>
                      </a:r>
                      <a:r>
                        <a:rPr lang="en-US" altLang="zh-CN" sz="1600" dirty="0">
                          <a:solidFill>
                            <a:schemeClr val="bg2">
                              <a:lumMod val="50000"/>
                            </a:schemeClr>
                          </a:solidFill>
                        </a:rPr>
                        <a:t>FN</a:t>
                      </a:r>
                      <a:endParaRPr lang="zh-CN" altLang="en-US" sz="1600" dirty="0">
                        <a:solidFill>
                          <a:schemeClr val="bg2">
                            <a:lumMod val="50000"/>
                          </a:schemeClr>
                        </a:solidFill>
                      </a:endParaRPr>
                    </a:p>
                  </a:txBody>
                  <a:tcPr/>
                </a:tc>
                <a:extLst>
                  <a:ext uri="{0D108BD9-81ED-4DB2-BD59-A6C34878D82A}">
                    <a16:rowId xmlns:a16="http://schemas.microsoft.com/office/drawing/2014/main" val="115479078"/>
                  </a:ext>
                </a:extLst>
              </a:tr>
            </a:tbl>
          </a:graphicData>
        </a:graphic>
      </p:graphicFrame>
      <p:pic>
        <p:nvPicPr>
          <p:cNvPr id="2" name="图片 1">
            <a:extLst>
              <a:ext uri="{FF2B5EF4-FFF2-40B4-BE49-F238E27FC236}">
                <a16:creationId xmlns:a16="http://schemas.microsoft.com/office/drawing/2014/main" id="{1E5060D6-E5FB-4314-B962-DA9E748586F2}"/>
              </a:ext>
            </a:extLst>
          </p:cNvPr>
          <p:cNvPicPr>
            <a:picLocks noChangeAspect="1"/>
          </p:cNvPicPr>
          <p:nvPr/>
        </p:nvPicPr>
        <p:blipFill>
          <a:blip r:embed="rId3"/>
          <a:stretch>
            <a:fillRect/>
          </a:stretch>
        </p:blipFill>
        <p:spPr>
          <a:xfrm>
            <a:off x="6888183" y="2327894"/>
            <a:ext cx="2217612" cy="373412"/>
          </a:xfrm>
          <a:prstGeom prst="rect">
            <a:avLst/>
          </a:prstGeom>
        </p:spPr>
      </p:pic>
      <p:pic>
        <p:nvPicPr>
          <p:cNvPr id="5" name="图片 4">
            <a:extLst>
              <a:ext uri="{FF2B5EF4-FFF2-40B4-BE49-F238E27FC236}">
                <a16:creationId xmlns:a16="http://schemas.microsoft.com/office/drawing/2014/main" id="{C4FE375D-54D6-472F-9D07-4D1F969E7161}"/>
              </a:ext>
            </a:extLst>
          </p:cNvPr>
          <p:cNvPicPr>
            <a:picLocks noChangeAspect="1"/>
          </p:cNvPicPr>
          <p:nvPr/>
        </p:nvPicPr>
        <p:blipFill>
          <a:blip r:embed="rId4"/>
          <a:stretch>
            <a:fillRect/>
          </a:stretch>
        </p:blipFill>
        <p:spPr>
          <a:xfrm>
            <a:off x="6747499" y="3222475"/>
            <a:ext cx="2184656" cy="650938"/>
          </a:xfrm>
          <a:prstGeom prst="rect">
            <a:avLst/>
          </a:prstGeom>
        </p:spPr>
      </p:pic>
    </p:spTree>
    <p:extLst>
      <p:ext uri="{BB962C8B-B14F-4D97-AF65-F5344CB8AC3E}">
        <p14:creationId xmlns:p14="http://schemas.microsoft.com/office/powerpoint/2010/main" val="2906738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46FE87D-94DD-44FB-A20D-1CB4BF625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1341" y="1628883"/>
            <a:ext cx="7871312" cy="3868236"/>
          </a:xfrm>
          <a:prstGeom prst="rect">
            <a:avLst/>
          </a:prstGeom>
        </p:spPr>
      </p:pic>
      <p:sp>
        <p:nvSpPr>
          <p:cNvPr id="6" name="矩形 5">
            <a:extLst>
              <a:ext uri="{FF2B5EF4-FFF2-40B4-BE49-F238E27FC236}">
                <a16:creationId xmlns:a16="http://schemas.microsoft.com/office/drawing/2014/main" id="{50085498-7F87-45FD-AA68-21E1A7F1FF7D}"/>
              </a:ext>
            </a:extLst>
          </p:cNvPr>
          <p:cNvSpPr/>
          <p:nvPr/>
        </p:nvSpPr>
        <p:spPr>
          <a:xfrm>
            <a:off x="5338858" y="3048000"/>
            <a:ext cx="1470993" cy="863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A7C476C-2D4C-46B6-9CA0-86016F542DAF}"/>
              </a:ext>
            </a:extLst>
          </p:cNvPr>
          <p:cNvSpPr/>
          <p:nvPr/>
        </p:nvSpPr>
        <p:spPr>
          <a:xfrm>
            <a:off x="6990081" y="1706880"/>
            <a:ext cx="1571582" cy="146022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A7A44AF-DE08-4763-B0C5-FCDD76B495C1}"/>
              </a:ext>
            </a:extLst>
          </p:cNvPr>
          <p:cNvSpPr txBox="1"/>
          <p:nvPr/>
        </p:nvSpPr>
        <p:spPr>
          <a:xfrm>
            <a:off x="7090669" y="929109"/>
            <a:ext cx="2202287" cy="646331"/>
          </a:xfrm>
          <a:prstGeom prst="rect">
            <a:avLst/>
          </a:prstGeom>
          <a:noFill/>
        </p:spPr>
        <p:txBody>
          <a:bodyPr wrap="square" rtlCol="0">
            <a:spAutoFit/>
          </a:bodyPr>
          <a:lstStyle/>
          <a:p>
            <a:r>
              <a:rPr lang="en-US" altLang="zh-CN" dirty="0" err="1"/>
              <a:t>FixMatch</a:t>
            </a:r>
            <a:endParaRPr lang="en-US" altLang="zh-CN" dirty="0"/>
          </a:p>
          <a:p>
            <a:r>
              <a:rPr lang="en-US" altLang="zh-CN" dirty="0"/>
              <a:t>UDA</a:t>
            </a:r>
            <a:endParaRPr lang="zh-CN" altLang="en-US" dirty="0"/>
          </a:p>
        </p:txBody>
      </p:sp>
      <p:sp>
        <p:nvSpPr>
          <p:cNvPr id="8" name="矩形 7">
            <a:extLst>
              <a:ext uri="{FF2B5EF4-FFF2-40B4-BE49-F238E27FC236}">
                <a16:creationId xmlns:a16="http://schemas.microsoft.com/office/drawing/2014/main" id="{9AF3690C-55FC-4806-9D80-D128354E628B}"/>
              </a:ext>
            </a:extLst>
          </p:cNvPr>
          <p:cNvSpPr/>
          <p:nvPr/>
        </p:nvSpPr>
        <p:spPr>
          <a:xfrm>
            <a:off x="3109485" y="1899035"/>
            <a:ext cx="1351721" cy="17761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23C26720-46AE-4FD2-8796-0369E31EBB72}"/>
              </a:ext>
            </a:extLst>
          </p:cNvPr>
          <p:cNvCxnSpPr>
            <a:cxnSpLocks/>
            <a:stCxn id="8" idx="1"/>
          </p:cNvCxnSpPr>
          <p:nvPr/>
        </p:nvCxnSpPr>
        <p:spPr>
          <a:xfrm flipH="1" flipV="1">
            <a:off x="2170487" y="2672080"/>
            <a:ext cx="938998" cy="115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4E74DDCB-F91D-4012-8501-FF143B08DA2C}"/>
              </a:ext>
            </a:extLst>
          </p:cNvPr>
          <p:cNvSpPr txBox="1"/>
          <p:nvPr/>
        </p:nvSpPr>
        <p:spPr>
          <a:xfrm>
            <a:off x="729649" y="2228671"/>
            <a:ext cx="1495269" cy="1200329"/>
          </a:xfrm>
          <a:prstGeom prst="rect">
            <a:avLst/>
          </a:prstGeom>
          <a:noFill/>
        </p:spPr>
        <p:txBody>
          <a:bodyPr wrap="square" rtlCol="0">
            <a:spAutoFit/>
          </a:bodyPr>
          <a:lstStyle/>
          <a:p>
            <a:r>
              <a:rPr lang="zh-CN" altLang="en-US" dirty="0"/>
              <a:t>由聚类确定是否为</a:t>
            </a:r>
            <a:r>
              <a:rPr lang="en-US" altLang="zh-CN" dirty="0"/>
              <a:t>noisy label </a:t>
            </a:r>
            <a:r>
              <a:rPr lang="zh-CN" altLang="en-US" dirty="0"/>
              <a:t>有些复杂</a:t>
            </a:r>
          </a:p>
        </p:txBody>
      </p:sp>
    </p:spTree>
    <p:extLst>
      <p:ext uri="{BB962C8B-B14F-4D97-AF65-F5344CB8AC3E}">
        <p14:creationId xmlns:p14="http://schemas.microsoft.com/office/powerpoint/2010/main" val="2285352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467860" y="197300"/>
            <a:ext cx="936475" cy="523220"/>
          </a:xfrm>
          <a:prstGeom prst="rect">
            <a:avLst/>
          </a:prstGeom>
          <a:noFill/>
        </p:spPr>
        <p:txBody>
          <a:bodyPr wrap="none" rtlCol="0">
            <a:spAutoFit/>
          </a:bodyPr>
          <a:lstStyle/>
          <a:p>
            <a:r>
              <a:rPr lang="zh-CN" altLang="en-US" sz="2800" dirty="0"/>
              <a:t>设想</a:t>
            </a:r>
          </a:p>
        </p:txBody>
      </p:sp>
      <p:cxnSp>
        <p:nvCxnSpPr>
          <p:cNvPr id="33" name="直接连接符 32"/>
          <p:cNvCxnSpPr/>
          <p:nvPr/>
        </p:nvCxnSpPr>
        <p:spPr>
          <a:xfrm>
            <a:off x="745276" y="954066"/>
            <a:ext cx="42832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5823C373-990E-4662-B578-61B027F11891}"/>
              </a:ext>
            </a:extLst>
          </p:cNvPr>
          <p:cNvSpPr>
            <a:spLocks noGrp="1"/>
          </p:cNvSpPr>
          <p:nvPr>
            <p:ph type="sldNum" sz="quarter" idx="12"/>
          </p:nvPr>
        </p:nvSpPr>
        <p:spPr/>
        <p:txBody>
          <a:bodyPr/>
          <a:lstStyle/>
          <a:p>
            <a:fld id="{B37D35F1-C8A2-4A57-8FB7-EAFE3FD7B391}" type="slidenum">
              <a:rPr lang="zh-CN" altLang="en-US" smtClean="0"/>
              <a:t>27</a:t>
            </a:fld>
            <a:endParaRPr lang="zh-CN" altLang="en-US"/>
          </a:p>
        </p:txBody>
      </p:sp>
      <p:sp>
        <p:nvSpPr>
          <p:cNvPr id="5" name="页脚占位符 4">
            <a:extLst>
              <a:ext uri="{FF2B5EF4-FFF2-40B4-BE49-F238E27FC236}">
                <a16:creationId xmlns:a16="http://schemas.microsoft.com/office/drawing/2014/main" id="{4CA6EBF3-15E2-4083-9BB6-D424F8FF04DB}"/>
              </a:ext>
            </a:extLst>
          </p:cNvPr>
          <p:cNvSpPr>
            <a:spLocks noGrp="1"/>
          </p:cNvSpPr>
          <p:nvPr>
            <p:ph type="ftr" sz="quarter" idx="11"/>
          </p:nvPr>
        </p:nvSpPr>
        <p:spPr/>
        <p:txBody>
          <a:bodyPr/>
          <a:lstStyle/>
          <a:p>
            <a:endParaRPr lang="zh-CN" altLang="en-US"/>
          </a:p>
        </p:txBody>
      </p:sp>
      <p:sp>
        <p:nvSpPr>
          <p:cNvPr id="4" name="矩形: 剪去对角 3">
            <a:extLst>
              <a:ext uri="{FF2B5EF4-FFF2-40B4-BE49-F238E27FC236}">
                <a16:creationId xmlns:a16="http://schemas.microsoft.com/office/drawing/2014/main" id="{585A608C-094B-4DFA-A77A-48501FB11D51}"/>
              </a:ext>
            </a:extLst>
          </p:cNvPr>
          <p:cNvSpPr/>
          <p:nvPr/>
        </p:nvSpPr>
        <p:spPr>
          <a:xfrm>
            <a:off x="552093" y="1187613"/>
            <a:ext cx="10485102" cy="5321831"/>
          </a:xfrm>
          <a:prstGeom prst="snip2Diag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a:spAutoFit/>
          </a:bodyPr>
          <a:lstStyle/>
          <a:p>
            <a:pPr marL="285750" indent="-285750">
              <a:lnSpc>
                <a:spcPct val="200000"/>
              </a:lnSpc>
              <a:buClr>
                <a:srgbClr val="00B0F0"/>
              </a:buClr>
              <a:buFont typeface="Wingdings" panose="05000000000000000000" pitchFamily="2" charset="2"/>
              <a:buChar char="l"/>
            </a:pPr>
            <a:r>
              <a:rPr lang="en-US" altLang="zh-CN" sz="1600" b="1" dirty="0">
                <a:latin typeface="+mn-ea"/>
              </a:rPr>
              <a:t>Motivation: </a:t>
            </a:r>
            <a:r>
              <a:rPr lang="zh-CN" altLang="en-US" sz="1600" b="1" dirty="0">
                <a:latin typeface="+mn-ea"/>
              </a:rPr>
              <a:t>对噪音样例进行修正能够减少噪音的负面影响，但是怎样对</a:t>
            </a:r>
            <a:r>
              <a:rPr lang="en-US" altLang="zh-CN" sz="1600" b="1" dirty="0">
                <a:latin typeface="+mn-ea"/>
              </a:rPr>
              <a:t>FN</a:t>
            </a:r>
            <a:r>
              <a:rPr lang="zh-CN" altLang="en-US" sz="1600" b="1" dirty="0">
                <a:latin typeface="+mn-ea"/>
              </a:rPr>
              <a:t>进行修正，是否会引入噪音，其中的界限难以确定。</a:t>
            </a:r>
            <a:endParaRPr lang="en-US" altLang="zh-CN" sz="1600" b="1" dirty="0">
              <a:latin typeface="+mn-ea"/>
            </a:endParaRPr>
          </a:p>
          <a:p>
            <a:pPr marL="285750" indent="-285750">
              <a:lnSpc>
                <a:spcPct val="200000"/>
              </a:lnSpc>
              <a:buClr>
                <a:srgbClr val="00B0F0"/>
              </a:buClr>
              <a:buFont typeface="Wingdings" panose="05000000000000000000" pitchFamily="2" charset="2"/>
              <a:buChar char="l"/>
            </a:pPr>
            <a:r>
              <a:rPr lang="en-US" altLang="zh-CN" sz="1400" dirty="0">
                <a:latin typeface="+mn-ea"/>
              </a:rPr>
              <a:t>1</a:t>
            </a:r>
            <a:r>
              <a:rPr lang="zh-CN" altLang="en-US" sz="1400" dirty="0">
                <a:latin typeface="+mn-ea"/>
              </a:rPr>
              <a:t>、建立半监督学习的范式，将噪音样例视为未标注样例（</a:t>
            </a:r>
            <a:r>
              <a:rPr lang="en-US" altLang="zh-CN" sz="1400" dirty="0">
                <a:latin typeface="+mn-ea"/>
              </a:rPr>
              <a:t> RCEND</a:t>
            </a:r>
            <a:r>
              <a:rPr lang="zh-CN" altLang="en-US" sz="1400" dirty="0">
                <a:latin typeface="+mn-ea"/>
              </a:rPr>
              <a:t>，</a:t>
            </a:r>
            <a:r>
              <a:rPr lang="en-US" altLang="zh-CN" sz="1400" dirty="0">
                <a:latin typeface="+mn-ea"/>
              </a:rPr>
              <a:t>2019</a:t>
            </a:r>
            <a:r>
              <a:rPr lang="zh-CN" altLang="en-US" sz="1400" dirty="0">
                <a:latin typeface="+mn-ea"/>
              </a:rPr>
              <a:t>），</a:t>
            </a:r>
            <a:r>
              <a:rPr lang="zh-CN" altLang="en-US" sz="1400" b="1" dirty="0">
                <a:latin typeface="+mn-ea"/>
              </a:rPr>
              <a:t>结合文本增强，使用一致性正则方法（对于加入了少量扰动的样例，模型应该做出一致的预测），充分利用噪音样例（</a:t>
            </a:r>
            <a:r>
              <a:rPr lang="en-US" altLang="zh-CN" sz="1400" b="1" dirty="0">
                <a:latin typeface="+mn-ea"/>
              </a:rPr>
              <a:t>FN</a:t>
            </a:r>
            <a:r>
              <a:rPr lang="zh-CN" altLang="en-US" sz="1400" b="1" dirty="0">
                <a:latin typeface="+mn-ea"/>
              </a:rPr>
              <a:t>和</a:t>
            </a:r>
            <a:r>
              <a:rPr lang="en-US" altLang="zh-CN" sz="1400" b="1" dirty="0">
                <a:latin typeface="+mn-ea"/>
              </a:rPr>
              <a:t>FP</a:t>
            </a:r>
            <a:r>
              <a:rPr lang="zh-CN" altLang="en-US" sz="1400" b="1" dirty="0">
                <a:latin typeface="+mn-ea"/>
              </a:rPr>
              <a:t>）含有的信息；</a:t>
            </a:r>
            <a:endParaRPr lang="en-US" altLang="zh-CN" sz="1400" b="1" dirty="0">
              <a:latin typeface="+mn-ea"/>
            </a:endParaRPr>
          </a:p>
          <a:p>
            <a:pPr marL="285750" indent="-285750">
              <a:lnSpc>
                <a:spcPct val="200000"/>
              </a:lnSpc>
              <a:buClr>
                <a:srgbClr val="00B0F0"/>
              </a:buClr>
              <a:buFont typeface="Wingdings" panose="05000000000000000000" pitchFamily="2" charset="2"/>
              <a:buChar char="l"/>
            </a:pPr>
            <a:r>
              <a:rPr lang="en-US" altLang="zh-CN" sz="1400" dirty="0">
                <a:latin typeface="+mn-ea"/>
              </a:rPr>
              <a:t>2</a:t>
            </a:r>
            <a:r>
              <a:rPr lang="zh-CN" altLang="en-US" sz="1400" dirty="0">
                <a:latin typeface="+mn-ea"/>
              </a:rPr>
              <a:t>、多种修正策略：</a:t>
            </a:r>
            <a:endParaRPr lang="en-US" altLang="zh-CN" sz="1400" dirty="0">
              <a:latin typeface="+mn-ea"/>
            </a:endParaRPr>
          </a:p>
          <a:p>
            <a:pPr marL="742950" lvl="1" indent="-285750">
              <a:lnSpc>
                <a:spcPct val="200000"/>
              </a:lnSpc>
              <a:buClr>
                <a:srgbClr val="00B0F0"/>
              </a:buClr>
              <a:buFont typeface="Wingdings" panose="05000000000000000000" pitchFamily="2" charset="2"/>
              <a:buChar char="l"/>
            </a:pPr>
            <a:r>
              <a:rPr lang="zh-CN" altLang="en-US" sz="1400" dirty="0">
                <a:latin typeface="+mn-ea"/>
              </a:rPr>
              <a:t>在模型训练的前期，对置信度低的</a:t>
            </a:r>
            <a:r>
              <a:rPr lang="en-US" altLang="zh-CN" sz="1400" dirty="0">
                <a:latin typeface="+mn-ea"/>
              </a:rPr>
              <a:t>NA</a:t>
            </a:r>
            <a:r>
              <a:rPr lang="zh-CN" altLang="en-US" sz="1400" dirty="0">
                <a:latin typeface="+mn-ea"/>
              </a:rPr>
              <a:t>类别样例设置随机的标签，打乱原来数据集的分布，后期对</a:t>
            </a:r>
            <a:r>
              <a:rPr lang="en-US" altLang="zh-CN" sz="1400" dirty="0">
                <a:latin typeface="+mn-ea"/>
              </a:rPr>
              <a:t>NA</a:t>
            </a:r>
            <a:r>
              <a:rPr lang="zh-CN" altLang="en-US" sz="1400" dirty="0">
                <a:latin typeface="+mn-ea"/>
              </a:rPr>
              <a:t>类别进行修正</a:t>
            </a:r>
            <a:endParaRPr lang="en-US" altLang="zh-CN" sz="1400" dirty="0">
              <a:latin typeface="+mn-ea"/>
            </a:endParaRPr>
          </a:p>
          <a:p>
            <a:pPr marL="742950" lvl="1" indent="-285750">
              <a:lnSpc>
                <a:spcPct val="200000"/>
              </a:lnSpc>
              <a:buClr>
                <a:srgbClr val="00B0F0"/>
              </a:buClr>
              <a:buFont typeface="Wingdings" panose="05000000000000000000" pitchFamily="2" charset="2"/>
              <a:buChar char="l"/>
            </a:pPr>
            <a:r>
              <a:rPr lang="zh-CN" altLang="en-US" sz="1400" dirty="0">
                <a:latin typeface="+mn-ea"/>
              </a:rPr>
              <a:t>根据不同类别的数量情况，数量多的类别，丢弃噪音样例，数量少的</a:t>
            </a:r>
            <a:r>
              <a:rPr lang="en-US" altLang="zh-CN" sz="1400" dirty="0">
                <a:latin typeface="+mn-ea"/>
              </a:rPr>
              <a:t>relabel</a:t>
            </a:r>
            <a:r>
              <a:rPr lang="zh-CN" altLang="en-US" sz="1400" dirty="0">
                <a:latin typeface="+mn-ea"/>
              </a:rPr>
              <a:t>噪音样例；（原因是对于数据少的类别，容易造成</a:t>
            </a:r>
            <a:r>
              <a:rPr lang="en-US" altLang="zh-CN" sz="1400" dirty="0">
                <a:latin typeface="+mn-ea"/>
              </a:rPr>
              <a:t>over-cleaning</a:t>
            </a:r>
            <a:r>
              <a:rPr lang="zh-CN" altLang="en-US" sz="1400" dirty="0">
                <a:latin typeface="+mn-ea"/>
              </a:rPr>
              <a:t>）</a:t>
            </a:r>
            <a:endParaRPr lang="en-US" altLang="zh-CN" sz="1400" dirty="0">
              <a:latin typeface="+mn-ea"/>
            </a:endParaRPr>
          </a:p>
          <a:p>
            <a:pPr marL="742950" lvl="1" indent="-285750">
              <a:lnSpc>
                <a:spcPct val="200000"/>
              </a:lnSpc>
              <a:buClr>
                <a:srgbClr val="00B0F0"/>
              </a:buClr>
              <a:buFont typeface="Wingdings" panose="05000000000000000000" pitchFamily="2" charset="2"/>
              <a:buChar char="l"/>
              <a:defRPr/>
            </a:pPr>
            <a:r>
              <a:rPr lang="zh-CN" altLang="en-US" sz="1400" b="1" dirty="0">
                <a:latin typeface="+mn-ea"/>
              </a:rPr>
              <a:t>利用分类器对弱增强和强增强预测的一致性，作为</a:t>
            </a:r>
            <a:r>
              <a:rPr lang="en-US" altLang="zh-CN" sz="1400" b="1" dirty="0">
                <a:latin typeface="+mn-ea"/>
              </a:rPr>
              <a:t>confidence</a:t>
            </a:r>
            <a:r>
              <a:rPr lang="zh-CN" altLang="en-US" sz="1400" b="1" dirty="0">
                <a:latin typeface="+mn-ea"/>
              </a:rPr>
              <a:t>，决定是否仍采用远程监督方式标注的标签</a:t>
            </a:r>
            <a:endParaRPr lang="en-US" altLang="zh-CN" sz="1600" b="1" dirty="0">
              <a:latin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19376" y="586958"/>
            <a:ext cx="902811" cy="523220"/>
          </a:xfrm>
          <a:prstGeom prst="rect">
            <a:avLst/>
          </a:prstGeom>
          <a:noFill/>
        </p:spPr>
        <p:txBody>
          <a:bodyPr wrap="none" rtlCol="0">
            <a:spAutoFit/>
          </a:bodyPr>
          <a:lstStyle/>
          <a:p>
            <a:r>
              <a:rPr lang="zh-CN" altLang="en-US" sz="2800" dirty="0"/>
              <a:t>实验</a:t>
            </a:r>
          </a:p>
        </p:txBody>
      </p:sp>
      <p:cxnSp>
        <p:nvCxnSpPr>
          <p:cNvPr id="33" name="直接连接符 32"/>
          <p:cNvCxnSpPr/>
          <p:nvPr/>
        </p:nvCxnSpPr>
        <p:spPr>
          <a:xfrm>
            <a:off x="800805" y="1353312"/>
            <a:ext cx="42832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5823C373-990E-4662-B578-61B027F11891}"/>
              </a:ext>
            </a:extLst>
          </p:cNvPr>
          <p:cNvSpPr>
            <a:spLocks noGrp="1"/>
          </p:cNvSpPr>
          <p:nvPr>
            <p:ph type="sldNum" sz="quarter" idx="12"/>
          </p:nvPr>
        </p:nvSpPr>
        <p:spPr/>
        <p:txBody>
          <a:bodyPr/>
          <a:lstStyle/>
          <a:p>
            <a:fld id="{B37D35F1-C8A2-4A57-8FB7-EAFE3FD7B391}" type="slidenum">
              <a:rPr lang="zh-CN" altLang="en-US" smtClean="0"/>
              <a:t>28</a:t>
            </a:fld>
            <a:endParaRPr lang="zh-CN" altLang="en-US"/>
          </a:p>
        </p:txBody>
      </p:sp>
      <p:sp>
        <p:nvSpPr>
          <p:cNvPr id="5" name="页脚占位符 4">
            <a:extLst>
              <a:ext uri="{FF2B5EF4-FFF2-40B4-BE49-F238E27FC236}">
                <a16:creationId xmlns:a16="http://schemas.microsoft.com/office/drawing/2014/main" id="{4CA6EBF3-15E2-4083-9BB6-D424F8FF04DB}"/>
              </a:ext>
            </a:extLst>
          </p:cNvPr>
          <p:cNvSpPr>
            <a:spLocks noGrp="1"/>
          </p:cNvSpPr>
          <p:nvPr>
            <p:ph type="ftr" sz="quarter" idx="11"/>
          </p:nvPr>
        </p:nvSpPr>
        <p:spPr/>
        <p:txBody>
          <a:bodyPr/>
          <a:lstStyle/>
          <a:p>
            <a:endParaRPr lang="zh-CN" altLang="en-US"/>
          </a:p>
        </p:txBody>
      </p:sp>
      <p:sp>
        <p:nvSpPr>
          <p:cNvPr id="2" name="矩形 1">
            <a:extLst>
              <a:ext uri="{FF2B5EF4-FFF2-40B4-BE49-F238E27FC236}">
                <a16:creationId xmlns:a16="http://schemas.microsoft.com/office/drawing/2014/main" id="{58D57587-29BC-4818-AD51-B1E733ADE754}"/>
              </a:ext>
            </a:extLst>
          </p:cNvPr>
          <p:cNvSpPr/>
          <p:nvPr/>
        </p:nvSpPr>
        <p:spPr>
          <a:xfrm>
            <a:off x="1291160" y="1958454"/>
            <a:ext cx="6096000" cy="4012380"/>
          </a:xfrm>
          <a:prstGeom prst="rect">
            <a:avLst/>
          </a:prstGeom>
        </p:spPr>
        <p:txBody>
          <a:bodyPr>
            <a:spAutoFit/>
          </a:bodyPr>
          <a:lstStyle/>
          <a:p>
            <a:pPr>
              <a:lnSpc>
                <a:spcPct val="150000"/>
              </a:lnSpc>
            </a:pPr>
            <a:r>
              <a:rPr lang="en-US" altLang="zh-CN" b="1" dirty="0"/>
              <a:t>Attention </a:t>
            </a:r>
            <a:r>
              <a:rPr lang="zh-CN" altLang="en-US" b="1" dirty="0"/>
              <a:t>： </a:t>
            </a:r>
            <a:endParaRPr lang="en-US" altLang="zh-CN" b="1" dirty="0"/>
          </a:p>
          <a:p>
            <a:pPr lvl="1">
              <a:lnSpc>
                <a:spcPct val="150000"/>
              </a:lnSpc>
            </a:pPr>
            <a:r>
              <a:rPr lang="en-US" altLang="zh-CN" sz="1600" dirty="0"/>
              <a:t>PCNN+ATT</a:t>
            </a:r>
            <a:r>
              <a:rPr lang="zh-CN" altLang="en-US" sz="1600" dirty="0"/>
              <a:t>（</a:t>
            </a:r>
            <a:r>
              <a:rPr lang="en-US" altLang="zh-CN" sz="1600" dirty="0"/>
              <a:t>2016</a:t>
            </a:r>
            <a:r>
              <a:rPr lang="zh-CN" altLang="en-US" sz="1600" dirty="0"/>
              <a:t>）</a:t>
            </a:r>
            <a:r>
              <a:rPr lang="en-US" altLang="zh-CN" sz="1600" dirty="0"/>
              <a:t> </a:t>
            </a:r>
          </a:p>
          <a:p>
            <a:pPr lvl="1">
              <a:lnSpc>
                <a:spcPct val="150000"/>
              </a:lnSpc>
            </a:pPr>
            <a:r>
              <a:rPr lang="en-US" altLang="zh-CN" sz="1600" dirty="0"/>
              <a:t>PCNN+C2SA (2019)</a:t>
            </a:r>
          </a:p>
          <a:p>
            <a:pPr lvl="1">
              <a:lnSpc>
                <a:spcPct val="150000"/>
              </a:lnSpc>
            </a:pPr>
            <a:r>
              <a:rPr lang="en-US" altLang="zh-CN" sz="1600" dirty="0"/>
              <a:t>PCNN+ATT_RA(2019</a:t>
            </a:r>
            <a:r>
              <a:rPr lang="zh-CN" altLang="en-US" sz="1600" dirty="0"/>
              <a:t>）；</a:t>
            </a:r>
            <a:endParaRPr lang="en-US" altLang="zh-CN" sz="1600" dirty="0"/>
          </a:p>
          <a:p>
            <a:pPr>
              <a:lnSpc>
                <a:spcPct val="150000"/>
              </a:lnSpc>
            </a:pPr>
            <a:r>
              <a:rPr lang="en-US" altLang="zh-CN" b="1" dirty="0"/>
              <a:t>Hard label</a:t>
            </a:r>
            <a:r>
              <a:rPr lang="zh-CN" altLang="en-US" b="1" dirty="0"/>
              <a:t>：</a:t>
            </a:r>
            <a:endParaRPr lang="en-US" altLang="zh-CN" b="1" dirty="0"/>
          </a:p>
          <a:p>
            <a:pPr lvl="1">
              <a:lnSpc>
                <a:spcPct val="150000"/>
              </a:lnSpc>
            </a:pPr>
            <a:r>
              <a:rPr lang="en-US" altLang="zh-CN" sz="1600" dirty="0"/>
              <a:t>PCNN+ATT+RL1</a:t>
            </a:r>
            <a:r>
              <a:rPr lang="zh-CN" altLang="en-US" sz="1600" dirty="0"/>
              <a:t>（</a:t>
            </a:r>
            <a:r>
              <a:rPr lang="en-US" altLang="zh-CN" sz="1600" dirty="0"/>
              <a:t>2018</a:t>
            </a:r>
            <a:r>
              <a:rPr lang="zh-CN" altLang="en-US" sz="1600" dirty="0"/>
              <a:t>）、 </a:t>
            </a:r>
            <a:endParaRPr lang="en-US" altLang="zh-CN" sz="1600" dirty="0"/>
          </a:p>
          <a:p>
            <a:pPr lvl="1">
              <a:lnSpc>
                <a:spcPct val="150000"/>
              </a:lnSpc>
            </a:pPr>
            <a:r>
              <a:rPr lang="en-US" altLang="zh-CN" sz="1600" dirty="0"/>
              <a:t>PCNN+ATT+RL2</a:t>
            </a:r>
            <a:r>
              <a:rPr lang="zh-CN" altLang="en-US" sz="1600" dirty="0"/>
              <a:t>（</a:t>
            </a:r>
            <a:r>
              <a:rPr lang="en-US" altLang="zh-CN" sz="1600" dirty="0"/>
              <a:t>2018</a:t>
            </a:r>
            <a:r>
              <a:rPr lang="zh-CN" altLang="en-US" sz="1600" dirty="0"/>
              <a:t>）</a:t>
            </a:r>
            <a:r>
              <a:rPr lang="en-US" altLang="zh-CN" dirty="0"/>
              <a:t> </a:t>
            </a:r>
          </a:p>
          <a:p>
            <a:pPr>
              <a:lnSpc>
                <a:spcPct val="150000"/>
              </a:lnSpc>
            </a:pPr>
            <a:r>
              <a:rPr lang="en-US" altLang="zh-CN" b="1" dirty="0"/>
              <a:t>Soft Label</a:t>
            </a:r>
            <a:r>
              <a:rPr lang="zh-CN" altLang="en-US" b="1" dirty="0"/>
              <a:t>：</a:t>
            </a:r>
            <a:endParaRPr lang="en-US" altLang="zh-CN" b="1" dirty="0"/>
          </a:p>
          <a:p>
            <a:pPr lvl="1">
              <a:lnSpc>
                <a:spcPct val="150000"/>
              </a:lnSpc>
            </a:pPr>
            <a:r>
              <a:rPr lang="sv-SE" altLang="zh-CN" sz="1600" dirty="0"/>
              <a:t>PCNN+ATT+SL(soft label</a:t>
            </a:r>
            <a:r>
              <a:rPr lang="en-US" altLang="zh-CN" sz="1600" dirty="0"/>
              <a:t>,2017</a:t>
            </a:r>
            <a:r>
              <a:rPr lang="sv-SE" altLang="zh-CN" sz="1600" dirty="0"/>
              <a:t>)</a:t>
            </a:r>
          </a:p>
          <a:p>
            <a:pPr lvl="1">
              <a:lnSpc>
                <a:spcPct val="150000"/>
              </a:lnSpc>
            </a:pPr>
            <a:r>
              <a:rPr lang="sv-SE" altLang="zh-CN" sz="1600" dirty="0"/>
              <a:t>PCNN+ATT+SELFIE</a:t>
            </a:r>
            <a:r>
              <a:rPr lang="zh-CN" altLang="en-US" sz="1600" dirty="0"/>
              <a:t>（</a:t>
            </a:r>
            <a:r>
              <a:rPr lang="en-US" altLang="zh-CN" sz="1600" dirty="0"/>
              <a:t>2019</a:t>
            </a:r>
            <a:r>
              <a:rPr lang="zh-CN" altLang="en-US" sz="1600" dirty="0"/>
              <a:t>）</a:t>
            </a:r>
            <a:endParaRPr lang="en-US" altLang="zh-CN" sz="1600" dirty="0"/>
          </a:p>
        </p:txBody>
      </p:sp>
      <p:sp>
        <p:nvSpPr>
          <p:cNvPr id="4" name="文本框 3">
            <a:extLst>
              <a:ext uri="{FF2B5EF4-FFF2-40B4-BE49-F238E27FC236}">
                <a16:creationId xmlns:a16="http://schemas.microsoft.com/office/drawing/2014/main" id="{8232DEC7-4213-4780-B3C6-945D5876DBB7}"/>
              </a:ext>
            </a:extLst>
          </p:cNvPr>
          <p:cNvSpPr txBox="1"/>
          <p:nvPr/>
        </p:nvSpPr>
        <p:spPr>
          <a:xfrm>
            <a:off x="866158" y="1558344"/>
            <a:ext cx="2714169" cy="400110"/>
          </a:xfrm>
          <a:prstGeom prst="rect">
            <a:avLst/>
          </a:prstGeom>
          <a:noFill/>
        </p:spPr>
        <p:txBody>
          <a:bodyPr wrap="square" rtlCol="0">
            <a:spAutoFit/>
          </a:bodyPr>
          <a:lstStyle/>
          <a:p>
            <a:r>
              <a:rPr lang="en-US" altLang="zh-CN" sz="2000" dirty="0">
                <a:solidFill>
                  <a:srgbClr val="24569D"/>
                </a:solidFill>
                <a:highlight>
                  <a:srgbClr val="FFFF00"/>
                </a:highlight>
              </a:rPr>
              <a:t>Baselines</a:t>
            </a:r>
            <a:endParaRPr lang="zh-CN" altLang="en-US" dirty="0">
              <a:solidFill>
                <a:srgbClr val="24569D"/>
              </a:solidFill>
              <a:highlight>
                <a:srgbClr val="FFFF00"/>
              </a:highlight>
            </a:endParaRPr>
          </a:p>
        </p:txBody>
      </p:sp>
      <p:pic>
        <p:nvPicPr>
          <p:cNvPr id="6" name="图片 5">
            <a:extLst>
              <a:ext uri="{FF2B5EF4-FFF2-40B4-BE49-F238E27FC236}">
                <a16:creationId xmlns:a16="http://schemas.microsoft.com/office/drawing/2014/main" id="{75F733C9-2AFA-4BDF-BAEB-D7672E8199A7}"/>
              </a:ext>
            </a:extLst>
          </p:cNvPr>
          <p:cNvPicPr>
            <a:picLocks noChangeAspect="1"/>
          </p:cNvPicPr>
          <p:nvPr/>
        </p:nvPicPr>
        <p:blipFill>
          <a:blip r:embed="rId3"/>
          <a:stretch>
            <a:fillRect/>
          </a:stretch>
        </p:blipFill>
        <p:spPr>
          <a:xfrm>
            <a:off x="5871174" y="2270622"/>
            <a:ext cx="4564451" cy="1573949"/>
          </a:xfrm>
          <a:prstGeom prst="rect">
            <a:avLst/>
          </a:prstGeom>
        </p:spPr>
      </p:pic>
    </p:spTree>
    <p:extLst>
      <p:ext uri="{BB962C8B-B14F-4D97-AF65-F5344CB8AC3E}">
        <p14:creationId xmlns:p14="http://schemas.microsoft.com/office/powerpoint/2010/main" val="148658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rot="2378351">
            <a:off x="1906190" y="-1691873"/>
            <a:ext cx="9735986" cy="9248444"/>
            <a:chOff x="2975829" y="739198"/>
            <a:chExt cx="6590868" cy="6260822"/>
          </a:xfrm>
        </p:grpSpPr>
        <p:sp>
          <p:nvSpPr>
            <p:cNvPr id="7" name="等腰三角形 6"/>
            <p:cNvSpPr/>
            <p:nvPr/>
          </p:nvSpPr>
          <p:spPr>
            <a:xfrm>
              <a:off x="2975829" y="739198"/>
              <a:ext cx="6240341" cy="5379604"/>
            </a:xfrm>
            <a:prstGeom prst="triangle">
              <a:avLst/>
            </a:prstGeom>
            <a:noFill/>
            <a:ln w="25400">
              <a:solidFill>
                <a:schemeClr val="tx1">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3600000">
              <a:off x="3756724" y="1190048"/>
              <a:ext cx="6240341" cy="5379604"/>
            </a:xfrm>
            <a:prstGeom prst="triangle">
              <a:avLst/>
            </a:prstGeom>
            <a:noFill/>
            <a:ln w="25400">
              <a:solidFill>
                <a:schemeClr val="tx1">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3256697" y="2206522"/>
            <a:ext cx="5678606" cy="2215991"/>
          </a:xfrm>
          <a:prstGeom prst="rect">
            <a:avLst/>
          </a:prstGeom>
          <a:noFill/>
        </p:spPr>
        <p:txBody>
          <a:bodyPr wrap="none" rtlCol="0">
            <a:spAutoFit/>
          </a:bodyPr>
          <a:lstStyle/>
          <a:p>
            <a:r>
              <a:rPr lang="en-US" altLang="zh-CN" sz="13800" dirty="0">
                <a:solidFill>
                  <a:srgbClr val="24569D"/>
                </a:solidFill>
                <a:latin typeface="Impact" panose="020B0806030902050204" pitchFamily="34" charset="0"/>
              </a:rPr>
              <a:t>THANKS</a:t>
            </a:r>
            <a:endParaRPr lang="zh-CN" altLang="en-US" sz="13800" dirty="0">
              <a:solidFill>
                <a:srgbClr val="24569D"/>
              </a:solidFill>
              <a:latin typeface="Impact" panose="020B0806030902050204" pitchFamily="34" charset="0"/>
            </a:endParaRPr>
          </a:p>
        </p:txBody>
      </p:sp>
      <p:sp>
        <p:nvSpPr>
          <p:cNvPr id="2" name="灯片编号占位符 1">
            <a:extLst>
              <a:ext uri="{FF2B5EF4-FFF2-40B4-BE49-F238E27FC236}">
                <a16:creationId xmlns:a16="http://schemas.microsoft.com/office/drawing/2014/main" id="{37411BF3-33D4-4651-8A4A-F13F4923C373}"/>
              </a:ext>
            </a:extLst>
          </p:cNvPr>
          <p:cNvSpPr>
            <a:spLocks noGrp="1"/>
          </p:cNvSpPr>
          <p:nvPr>
            <p:ph type="sldNum" sz="quarter" idx="12"/>
          </p:nvPr>
        </p:nvSpPr>
        <p:spPr/>
        <p:txBody>
          <a:bodyPr/>
          <a:lstStyle/>
          <a:p>
            <a:fld id="{B37D35F1-C8A2-4A57-8FB7-EAFE3FD7B391}" type="slidenum">
              <a:rPr lang="zh-CN" altLang="en-US" smtClean="0"/>
              <a:t>29</a:t>
            </a:fld>
            <a:endParaRPr lang="zh-CN" altLang="en-US"/>
          </a:p>
        </p:txBody>
      </p:sp>
      <p:sp>
        <p:nvSpPr>
          <p:cNvPr id="4" name="页脚占位符 3">
            <a:extLst>
              <a:ext uri="{FF2B5EF4-FFF2-40B4-BE49-F238E27FC236}">
                <a16:creationId xmlns:a16="http://schemas.microsoft.com/office/drawing/2014/main" id="{BFB0CD30-8BAD-4A81-9CC5-D4AA457C44FB}"/>
              </a:ext>
            </a:extLst>
          </p:cNvPr>
          <p:cNvSpPr>
            <a:spLocks noGrp="1"/>
          </p:cNvSpPr>
          <p:nvPr>
            <p:ph type="ftr" sz="quarter" idx="1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Scale>
                                      <p:cBhvr>
                                        <p:cTn id="7" dur="375" fill="hold">
                                          <p:stCondLst>
                                            <p:cond delay="0"/>
                                          </p:stCondLst>
                                        </p:cTn>
                                        <p:tgtEl>
                                          <p:spTgt spid="3"/>
                                        </p:tgtEl>
                                      </p:cBhvr>
                                      <p:from x="150000" y="150000"/>
                                      <p:to x="90000" y="90000"/>
                                    </p:animScale>
                                    <p:animScale>
                                      <p:cBhvr>
                                        <p:cTn id="8" dur="375" fill="hold">
                                          <p:stCondLst>
                                            <p:cond delay="375"/>
                                          </p:stCondLst>
                                        </p:cTn>
                                        <p:tgtEl>
                                          <p:spTgt spid="3"/>
                                        </p:tgtEl>
                                      </p:cBhvr>
                                      <p:from x="90000" y="90000"/>
                                      <p:to x="100000" y="100000"/>
                                    </p:animScale>
                                  </p:childTnLst>
                                </p:cTn>
                              </p:par>
                              <p:par>
                                <p:cTn id="9" presetID="1" presetClass="entr" presetSubtype="0" fill="hold" nodeType="withEffect">
                                  <p:stCondLst>
                                    <p:cond delay="500"/>
                                  </p:stCondLst>
                                  <p:childTnLst>
                                    <p:set>
                                      <p:cBhvr>
                                        <p:cTn id="10" dur="1" fill="hold">
                                          <p:stCondLst>
                                            <p:cond delay="0"/>
                                          </p:stCondLst>
                                        </p:cTn>
                                        <p:tgtEl>
                                          <p:spTgt spid="6"/>
                                        </p:tgtEl>
                                        <p:attrNameLst>
                                          <p:attrName>style.visibility</p:attrName>
                                        </p:attrNameLst>
                                      </p:cBhvr>
                                      <p:to>
                                        <p:strVal val="visible"/>
                                      </p:to>
                                    </p:set>
                                  </p:childTnLst>
                                </p:cTn>
                              </p:par>
                              <p:par>
                                <p:cTn id="11" presetID="8" presetClass="emph" presetSubtype="0" fill="hold" nodeType="withEffect">
                                  <p:stCondLst>
                                    <p:cond delay="500"/>
                                  </p:stCondLst>
                                  <p:childTnLst>
                                    <p:animRot by="5400000">
                                      <p:cBhvr>
                                        <p:cTn id="12" dur="10" fill="hold"/>
                                        <p:tgtEl>
                                          <p:spTgt spid="6"/>
                                        </p:tgtEl>
                                        <p:attrNameLst>
                                          <p:attrName>r</p:attrName>
                                        </p:attrNameLst>
                                      </p:cBhvr>
                                    </p:animRot>
                                  </p:childTnLst>
                                </p:cTn>
                              </p:par>
                              <p:par>
                                <p:cTn id="13" presetID="8" presetClass="emph" presetSubtype="0" decel="100000" fill="hold" nodeType="withEffect">
                                  <p:stCondLst>
                                    <p:cond delay="500"/>
                                  </p:stCondLst>
                                  <p:childTnLst>
                                    <p:animRot by="-5400000">
                                      <p:cBhvr>
                                        <p:cTn id="14" dur="15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8841515F-AE5A-4638-8240-F8F2B8C34230}"/>
              </a:ext>
            </a:extLst>
          </p:cNvPr>
          <p:cNvSpPr/>
          <p:nvPr/>
        </p:nvSpPr>
        <p:spPr>
          <a:xfrm>
            <a:off x="770475" y="1485900"/>
            <a:ext cx="6784756" cy="3577590"/>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1032532" y="133210"/>
            <a:ext cx="7337265" cy="646331"/>
          </a:xfrm>
          <a:prstGeom prst="rect">
            <a:avLst/>
          </a:prstGeom>
          <a:noFill/>
        </p:spPr>
        <p:txBody>
          <a:bodyPr wrap="none" rtlCol="0">
            <a:spAutoFit/>
          </a:bodyPr>
          <a:lstStyle/>
          <a:p>
            <a:r>
              <a:rPr lang="en-US" altLang="zh-CN" sz="3600" b="1" dirty="0">
                <a:solidFill>
                  <a:srgbClr val="24569D"/>
                </a:solidFill>
              </a:rPr>
              <a:t> Learning with Noisy Labels</a:t>
            </a:r>
          </a:p>
        </p:txBody>
      </p:sp>
      <p:sp>
        <p:nvSpPr>
          <p:cNvPr id="2" name="矩形 1">
            <a:extLst>
              <a:ext uri="{FF2B5EF4-FFF2-40B4-BE49-F238E27FC236}">
                <a16:creationId xmlns:a16="http://schemas.microsoft.com/office/drawing/2014/main" id="{3A368E9F-15BB-49A6-923F-BA48FF21620E}"/>
              </a:ext>
            </a:extLst>
          </p:cNvPr>
          <p:cNvSpPr/>
          <p:nvPr/>
        </p:nvSpPr>
        <p:spPr>
          <a:xfrm>
            <a:off x="770475" y="2231679"/>
            <a:ext cx="6921916" cy="262789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t>Labels come from messy user tags or automated systems used by search engines</a:t>
            </a:r>
          </a:p>
          <a:p>
            <a:pPr marL="285750" indent="-285750">
              <a:lnSpc>
                <a:spcPct val="150000"/>
              </a:lnSpc>
              <a:buFont typeface="Arial" panose="020B0604020202020204" pitchFamily="34" charset="0"/>
              <a:buChar char="•"/>
            </a:pPr>
            <a:r>
              <a:rPr lang="en-US" altLang="zh-CN" sz="1600" dirty="0"/>
              <a:t>A multi-labeled dataset is labeled by multiple experts </a:t>
            </a:r>
          </a:p>
          <a:p>
            <a:pPr marL="285750" indent="-285750">
              <a:lnSpc>
                <a:spcPct val="150000"/>
              </a:lnSpc>
              <a:buFont typeface="Arial" panose="020B0604020202020204" pitchFamily="34" charset="0"/>
              <a:buChar char="•"/>
            </a:pPr>
            <a:r>
              <a:rPr lang="en-US" altLang="zh-CN" sz="1600" dirty="0"/>
              <a:t>Data can be too complicated for even the experts in the ﬁeld, e.g. medical imaging</a:t>
            </a:r>
          </a:p>
          <a:p>
            <a:pPr marL="285750" indent="-285750">
              <a:lnSpc>
                <a:spcPct val="150000"/>
              </a:lnSpc>
              <a:buFont typeface="Arial" panose="020B0604020202020204" pitchFamily="34" charset="0"/>
              <a:buChar char="•"/>
            </a:pPr>
            <a:r>
              <a:rPr lang="en-US" altLang="zh-CN" sz="1600" dirty="0"/>
              <a:t>Label noise can intentionally be injected in purpose of regularizing or data poisoning</a:t>
            </a:r>
          </a:p>
        </p:txBody>
      </p:sp>
      <p:sp>
        <p:nvSpPr>
          <p:cNvPr id="5" name="矩形 4">
            <a:extLst>
              <a:ext uri="{FF2B5EF4-FFF2-40B4-BE49-F238E27FC236}">
                <a16:creationId xmlns:a16="http://schemas.microsoft.com/office/drawing/2014/main" id="{A5DA30C2-A771-4A75-974A-BC276054A167}"/>
              </a:ext>
            </a:extLst>
          </p:cNvPr>
          <p:cNvSpPr/>
          <p:nvPr/>
        </p:nvSpPr>
        <p:spPr>
          <a:xfrm>
            <a:off x="2199225" y="1629091"/>
            <a:ext cx="3203121" cy="369332"/>
          </a:xfrm>
          <a:prstGeom prst="rect">
            <a:avLst/>
          </a:prstGeom>
        </p:spPr>
        <p:txBody>
          <a:bodyPr wrap="none">
            <a:spAutoFit/>
          </a:bodyPr>
          <a:lstStyle/>
          <a:p>
            <a:r>
              <a:rPr lang="en-US" altLang="zh-CN" b="1" dirty="0">
                <a:solidFill>
                  <a:srgbClr val="24569D"/>
                </a:solidFill>
              </a:rPr>
              <a:t>Sources of Label Noise </a:t>
            </a:r>
          </a:p>
        </p:txBody>
      </p:sp>
      <p:pic>
        <p:nvPicPr>
          <p:cNvPr id="4" name="图片 3">
            <a:extLst>
              <a:ext uri="{FF2B5EF4-FFF2-40B4-BE49-F238E27FC236}">
                <a16:creationId xmlns:a16="http://schemas.microsoft.com/office/drawing/2014/main" id="{98E02D78-C33D-495B-A240-B5184D5D8D49}"/>
              </a:ext>
            </a:extLst>
          </p:cNvPr>
          <p:cNvPicPr>
            <a:picLocks noChangeAspect="1"/>
          </p:cNvPicPr>
          <p:nvPr/>
        </p:nvPicPr>
        <p:blipFill>
          <a:blip r:embed="rId4"/>
          <a:stretch>
            <a:fillRect/>
          </a:stretch>
        </p:blipFill>
        <p:spPr>
          <a:xfrm>
            <a:off x="7692391" y="884224"/>
            <a:ext cx="3803054" cy="5322808"/>
          </a:xfrm>
          <a:prstGeom prst="rect">
            <a:avLst/>
          </a:prstGeom>
        </p:spPr>
      </p:pic>
      <p:sp>
        <p:nvSpPr>
          <p:cNvPr id="6" name="矩形 5">
            <a:extLst>
              <a:ext uri="{FF2B5EF4-FFF2-40B4-BE49-F238E27FC236}">
                <a16:creationId xmlns:a16="http://schemas.microsoft.com/office/drawing/2014/main" id="{B02EDB71-39CE-4DA5-9FE9-DA1D21C8B4C5}"/>
              </a:ext>
            </a:extLst>
          </p:cNvPr>
          <p:cNvSpPr/>
          <p:nvPr/>
        </p:nvSpPr>
        <p:spPr>
          <a:xfrm>
            <a:off x="770475" y="6350223"/>
            <a:ext cx="7673242" cy="430887"/>
          </a:xfrm>
          <a:prstGeom prst="rect">
            <a:avLst/>
          </a:prstGeom>
        </p:spPr>
        <p:txBody>
          <a:bodyPr wrap="square">
            <a:spAutoFit/>
          </a:bodyPr>
          <a:lstStyle/>
          <a:p>
            <a:r>
              <a:rPr lang="en-US" altLang="zh-CN" sz="1100" dirty="0"/>
              <a:t>1 </a:t>
            </a:r>
            <a:r>
              <a:rPr lang="zh-CN" altLang="en-US" sz="1100" dirty="0"/>
              <a:t>Image Classification with Deep Learning in the Presence of Noisy Labels: A Survey</a:t>
            </a:r>
            <a:endParaRPr lang="en-US" altLang="zh-CN" sz="1100" dirty="0"/>
          </a:p>
          <a:p>
            <a:r>
              <a:rPr lang="en-US" altLang="zh-CN" sz="1100" dirty="0"/>
              <a:t>2 Deep learning with noisy labels: exploring techniques and remedies in medical image analysis</a:t>
            </a:r>
            <a:endParaRPr lang="zh-CN" altLang="en-US" sz="1100" dirty="0"/>
          </a:p>
        </p:txBody>
      </p:sp>
    </p:spTree>
    <p:extLst>
      <p:ext uri="{BB962C8B-B14F-4D97-AF65-F5344CB8AC3E}">
        <p14:creationId xmlns:p14="http://schemas.microsoft.com/office/powerpoint/2010/main" val="3320719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11BE2E73-6BBE-499E-B8E1-5A564EAD2370}"/>
              </a:ext>
            </a:extLst>
          </p:cNvPr>
          <p:cNvSpPr/>
          <p:nvPr/>
        </p:nvSpPr>
        <p:spPr>
          <a:xfrm>
            <a:off x="2030731" y="1410077"/>
            <a:ext cx="8279129" cy="435951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C55B17B6-4928-40B3-A0F3-F61FD6567A77}"/>
              </a:ext>
            </a:extLst>
          </p:cNvPr>
          <p:cNvSpPr/>
          <p:nvPr/>
        </p:nvSpPr>
        <p:spPr>
          <a:xfrm>
            <a:off x="4599559" y="1516646"/>
            <a:ext cx="3515706" cy="369332"/>
          </a:xfrm>
          <a:prstGeom prst="rect">
            <a:avLst/>
          </a:prstGeom>
        </p:spPr>
        <p:txBody>
          <a:bodyPr wrap="none">
            <a:spAutoFit/>
          </a:bodyPr>
          <a:lstStyle/>
          <a:p>
            <a:r>
              <a:rPr lang="en-US" altLang="zh-CN" b="1" dirty="0">
                <a:solidFill>
                  <a:schemeClr val="tx1">
                    <a:lumMod val="85000"/>
                    <a:lumOff val="15000"/>
                  </a:schemeClr>
                </a:solidFill>
              </a:rPr>
              <a:t>Taxonomy of Label Noise </a:t>
            </a:r>
          </a:p>
        </p:txBody>
      </p:sp>
      <p:sp>
        <p:nvSpPr>
          <p:cNvPr id="5" name="矩形 4">
            <a:extLst>
              <a:ext uri="{FF2B5EF4-FFF2-40B4-BE49-F238E27FC236}">
                <a16:creationId xmlns:a16="http://schemas.microsoft.com/office/drawing/2014/main" id="{C75CD998-9469-434F-ADC6-E71EB985BA1C}"/>
              </a:ext>
            </a:extLst>
          </p:cNvPr>
          <p:cNvSpPr/>
          <p:nvPr/>
        </p:nvSpPr>
        <p:spPr>
          <a:xfrm>
            <a:off x="2404964" y="1701312"/>
            <a:ext cx="7904896" cy="3603615"/>
          </a:xfrm>
          <a:prstGeom prst="rect">
            <a:avLst/>
          </a:prstGeom>
        </p:spPr>
        <p:txBody>
          <a:bodyPr wrap="square">
            <a:spAutoFit/>
          </a:bodyPr>
          <a:lstStyle/>
          <a:p>
            <a:pPr>
              <a:lnSpc>
                <a:spcPct val="150000"/>
              </a:lnSpc>
            </a:pPr>
            <a:endParaRPr lang="en-US" altLang="zh-CN" sz="1400" dirty="0"/>
          </a:p>
          <a:p>
            <a:pPr marL="285750" indent="-285750">
              <a:lnSpc>
                <a:spcPct val="150000"/>
              </a:lnSpc>
              <a:buFont typeface="Wingdings" panose="05000000000000000000" pitchFamily="2" charset="2"/>
              <a:buChar char="u"/>
            </a:pPr>
            <a:r>
              <a:rPr lang="en-US" altLang="zh-CN" sz="1400" b="1" dirty="0">
                <a:solidFill>
                  <a:schemeClr val="accent2">
                    <a:lumMod val="75000"/>
                  </a:schemeClr>
                </a:solidFill>
              </a:rPr>
              <a:t>Random Noise</a:t>
            </a:r>
          </a:p>
          <a:p>
            <a:pPr marL="285750" indent="-285750">
              <a:lnSpc>
                <a:spcPct val="150000"/>
              </a:lnSpc>
              <a:buFont typeface="Wingdings" panose="05000000000000000000" pitchFamily="2" charset="2"/>
              <a:buChar char="u"/>
            </a:pPr>
            <a:r>
              <a:rPr lang="en-US" altLang="zh-CN" sz="1400" b="1" dirty="0">
                <a:solidFill>
                  <a:srgbClr val="24569D"/>
                </a:solidFill>
              </a:rPr>
              <a:t>Independent of data feature</a:t>
            </a:r>
            <a:r>
              <a:rPr lang="zh-CN" altLang="en-US" sz="1400" b="1" dirty="0">
                <a:solidFill>
                  <a:srgbClr val="24569D"/>
                </a:solidFill>
              </a:rPr>
              <a:t>，</a:t>
            </a:r>
            <a:r>
              <a:rPr lang="en-US" altLang="zh-CN" sz="1400" b="1" dirty="0">
                <a:solidFill>
                  <a:srgbClr val="24569D"/>
                </a:solidFill>
              </a:rPr>
              <a:t>depend of class labels</a:t>
            </a:r>
            <a:r>
              <a:rPr lang="zh-CN" altLang="en-US" sz="1400" b="1" dirty="0">
                <a:solidFill>
                  <a:srgbClr val="24569D"/>
                </a:solidFill>
              </a:rPr>
              <a:t>（</a:t>
            </a:r>
            <a:r>
              <a:rPr lang="en-US" altLang="zh-CN" sz="1400" b="1" dirty="0">
                <a:solidFill>
                  <a:srgbClr val="24569D"/>
                </a:solidFill>
              </a:rPr>
              <a:t>Y-dependent</a:t>
            </a:r>
            <a:r>
              <a:rPr lang="zh-CN" altLang="en-US" sz="1400" b="1" dirty="0">
                <a:solidFill>
                  <a:srgbClr val="24569D"/>
                </a:solidFill>
              </a:rPr>
              <a:t>）</a:t>
            </a:r>
          </a:p>
          <a:p>
            <a:pPr lvl="1">
              <a:lnSpc>
                <a:spcPct val="150000"/>
              </a:lnSpc>
            </a:pPr>
            <a:r>
              <a:rPr lang="zh-CN" altLang="en-US" sz="1400" dirty="0">
                <a:solidFill>
                  <a:schemeClr val="bg1">
                    <a:lumMod val="50000"/>
                  </a:schemeClr>
                </a:solidFill>
              </a:rPr>
              <a:t>（</a:t>
            </a:r>
            <a:r>
              <a:rPr lang="en-US" altLang="zh-CN" sz="1400" dirty="0">
                <a:solidFill>
                  <a:schemeClr val="bg1">
                    <a:lumMod val="50000"/>
                  </a:schemeClr>
                </a:solidFill>
              </a:rPr>
              <a:t> a label transition matrix T</a:t>
            </a:r>
            <a:r>
              <a:rPr lang="zh-CN" altLang="en-US" sz="1400" dirty="0">
                <a:solidFill>
                  <a:schemeClr val="bg1">
                    <a:lumMod val="50000"/>
                  </a:schemeClr>
                </a:solidFill>
              </a:rPr>
              <a:t>，真实标签</a:t>
            </a:r>
            <a:r>
              <a:rPr lang="en-US" altLang="zh-CN" sz="1400" dirty="0" err="1">
                <a:solidFill>
                  <a:schemeClr val="bg1">
                    <a:lumMod val="50000"/>
                  </a:schemeClr>
                </a:solidFill>
              </a:rPr>
              <a:t>i</a:t>
            </a:r>
            <a:r>
              <a:rPr lang="zh-CN" altLang="en-US" sz="1400" dirty="0">
                <a:solidFill>
                  <a:schemeClr val="bg1">
                    <a:lumMod val="50000"/>
                  </a:schemeClr>
                </a:solidFill>
              </a:rPr>
              <a:t>被反转（</a:t>
            </a:r>
            <a:r>
              <a:rPr lang="en-US" altLang="zh-CN" sz="1400" dirty="0">
                <a:solidFill>
                  <a:schemeClr val="bg1">
                    <a:lumMod val="50000"/>
                  </a:schemeClr>
                </a:solidFill>
              </a:rPr>
              <a:t>flipped</a:t>
            </a:r>
            <a:r>
              <a:rPr lang="zh-CN" altLang="en-US" sz="1400" dirty="0">
                <a:solidFill>
                  <a:schemeClr val="bg1">
                    <a:lumMod val="50000"/>
                  </a:schemeClr>
                </a:solidFill>
              </a:rPr>
              <a:t>）成错标标签</a:t>
            </a:r>
            <a:r>
              <a:rPr lang="en-US" altLang="zh-CN" sz="1400" dirty="0">
                <a:solidFill>
                  <a:schemeClr val="bg1">
                    <a:lumMod val="50000"/>
                  </a:schemeClr>
                </a:solidFill>
              </a:rPr>
              <a:t>j</a:t>
            </a:r>
            <a:r>
              <a:rPr lang="zh-CN" altLang="en-US" sz="1400" dirty="0">
                <a:solidFill>
                  <a:schemeClr val="bg1">
                    <a:lumMod val="50000"/>
                  </a:schemeClr>
                </a:solidFill>
              </a:rPr>
              <a:t>的概率）</a:t>
            </a:r>
          </a:p>
          <a:p>
            <a:pPr marL="742950" lvl="1" indent="-285750">
              <a:lnSpc>
                <a:spcPct val="150000"/>
              </a:lnSpc>
              <a:buFont typeface="Arial" panose="020B0604020202020204" pitchFamily="34" charset="0"/>
              <a:buChar char="•"/>
            </a:pPr>
            <a:r>
              <a:rPr lang="en-US" altLang="zh-CN" sz="1400" dirty="0"/>
              <a:t>symmetric or uniform noise</a:t>
            </a:r>
            <a:r>
              <a:rPr lang="zh-CN" altLang="en-US" sz="1400" dirty="0"/>
              <a:t>，真实标签被翻转成其他类别的概率相同</a:t>
            </a:r>
          </a:p>
          <a:p>
            <a:pPr marL="742950" lvl="1" indent="-285750">
              <a:lnSpc>
                <a:spcPct val="150000"/>
              </a:lnSpc>
              <a:buFont typeface="Arial" panose="020B0604020202020204" pitchFamily="34" charset="0"/>
              <a:buChar char="•"/>
            </a:pPr>
            <a:r>
              <a:rPr lang="en-US" altLang="zh-CN" sz="1400" dirty="0"/>
              <a:t>asymmetric noise</a:t>
            </a:r>
            <a:r>
              <a:rPr lang="zh-CN" altLang="en-US" sz="1400" dirty="0"/>
              <a:t>（</a:t>
            </a:r>
            <a:r>
              <a:rPr lang="en-US" altLang="zh-CN" sz="1400" dirty="0"/>
              <a:t>label-dependent </a:t>
            </a:r>
            <a:r>
              <a:rPr lang="zh-CN" altLang="en-US" sz="1400" dirty="0"/>
              <a:t>），真实标签更容易被误分到一个特殊的类别</a:t>
            </a:r>
          </a:p>
          <a:p>
            <a:pPr marL="742950" lvl="1" indent="-285750">
              <a:lnSpc>
                <a:spcPct val="150000"/>
              </a:lnSpc>
              <a:buFont typeface="Arial" panose="020B0604020202020204" pitchFamily="34" charset="0"/>
              <a:buChar char="•"/>
            </a:pPr>
            <a:r>
              <a:rPr lang="en-US" altLang="zh-CN" sz="1400" dirty="0"/>
              <a:t>pair noise</a:t>
            </a:r>
            <a:r>
              <a:rPr lang="zh-CN" altLang="en-US" sz="1400" dirty="0"/>
              <a:t>，真实标签只会被翻转到一个特定的标签</a:t>
            </a:r>
          </a:p>
          <a:p>
            <a:pPr marL="285750" indent="-285750">
              <a:lnSpc>
                <a:spcPct val="150000"/>
              </a:lnSpc>
              <a:buFont typeface="Wingdings" panose="05000000000000000000" pitchFamily="2" charset="2"/>
              <a:buChar char="u"/>
            </a:pPr>
            <a:r>
              <a:rPr lang="en-US" altLang="zh-CN" sz="1400" b="1" dirty="0">
                <a:solidFill>
                  <a:srgbClr val="24569D"/>
                </a:solidFill>
              </a:rPr>
              <a:t>Dependent of data feature and class labels</a:t>
            </a:r>
            <a:r>
              <a:rPr lang="zh-CN" altLang="en-US" sz="1400" b="1" dirty="0">
                <a:solidFill>
                  <a:srgbClr val="24569D"/>
                </a:solidFill>
              </a:rPr>
              <a:t>（</a:t>
            </a:r>
            <a:r>
              <a:rPr lang="en-US" altLang="zh-CN" sz="1400" b="1" dirty="0">
                <a:solidFill>
                  <a:srgbClr val="24569D"/>
                </a:solidFill>
              </a:rPr>
              <a:t>XY-dependent noise</a:t>
            </a:r>
            <a:r>
              <a:rPr lang="zh-CN" altLang="en-US" sz="1400" b="1" dirty="0">
                <a:solidFill>
                  <a:srgbClr val="24569D"/>
                </a:solidFill>
              </a:rPr>
              <a:t>）</a:t>
            </a:r>
          </a:p>
          <a:p>
            <a:pPr marL="742950" lvl="1" indent="-285750">
              <a:lnSpc>
                <a:spcPct val="150000"/>
              </a:lnSpc>
              <a:buFont typeface="Arial" panose="020B0604020202020204" pitchFamily="34" charset="0"/>
              <a:buChar char="•"/>
            </a:pPr>
            <a:r>
              <a:rPr lang="en-US" altLang="zh-CN" sz="1400" dirty="0"/>
              <a:t>instance- and label-dependent noise</a:t>
            </a:r>
            <a:r>
              <a:rPr lang="zh-CN" altLang="en-US" sz="1400" dirty="0"/>
              <a:t>（</a:t>
            </a:r>
            <a:r>
              <a:rPr lang="en-US" altLang="zh-CN" sz="1400" dirty="0">
                <a:solidFill>
                  <a:schemeClr val="bg1">
                    <a:lumMod val="50000"/>
                  </a:schemeClr>
                </a:solidFill>
              </a:rPr>
              <a:t>the data feature of a sample x also affects the chance of x being mislabeled</a:t>
            </a:r>
            <a:r>
              <a:rPr lang="zh-CN" altLang="en-US" sz="1400" dirty="0"/>
              <a:t>）</a:t>
            </a:r>
            <a:endParaRPr lang="en-US" altLang="zh-CN" sz="1400" dirty="0"/>
          </a:p>
          <a:p>
            <a:pPr marL="285750" indent="-285750">
              <a:lnSpc>
                <a:spcPct val="150000"/>
              </a:lnSpc>
              <a:buFont typeface="Wingdings" panose="05000000000000000000" pitchFamily="2" charset="2"/>
              <a:buChar char="u"/>
            </a:pPr>
            <a:r>
              <a:rPr lang="en-US" altLang="zh-CN" sz="1400" b="1" dirty="0">
                <a:solidFill>
                  <a:schemeClr val="accent2">
                    <a:lumMod val="75000"/>
                  </a:schemeClr>
                </a:solidFill>
              </a:rPr>
              <a:t> Multi-labeled data</a:t>
            </a:r>
          </a:p>
        </p:txBody>
      </p:sp>
      <p:sp>
        <p:nvSpPr>
          <p:cNvPr id="11" name="PA_文本框 23">
            <a:extLst>
              <a:ext uri="{FF2B5EF4-FFF2-40B4-BE49-F238E27FC236}">
                <a16:creationId xmlns:a16="http://schemas.microsoft.com/office/drawing/2014/main" id="{1B55CABB-F6BF-4075-9834-68D1A6B604F5}"/>
              </a:ext>
            </a:extLst>
          </p:cNvPr>
          <p:cNvSpPr txBox="1"/>
          <p:nvPr>
            <p:custDataLst>
              <p:tags r:id="rId1"/>
            </p:custDataLst>
          </p:nvPr>
        </p:nvSpPr>
        <p:spPr>
          <a:xfrm>
            <a:off x="1032532" y="133210"/>
            <a:ext cx="7337265" cy="646331"/>
          </a:xfrm>
          <a:prstGeom prst="rect">
            <a:avLst/>
          </a:prstGeom>
          <a:noFill/>
        </p:spPr>
        <p:txBody>
          <a:bodyPr wrap="none" rtlCol="0">
            <a:spAutoFit/>
          </a:bodyPr>
          <a:lstStyle/>
          <a:p>
            <a:r>
              <a:rPr lang="en-US" altLang="zh-CN" sz="3600" b="1" dirty="0">
                <a:solidFill>
                  <a:srgbClr val="24569D"/>
                </a:solidFill>
              </a:rPr>
              <a:t> Learning with Noisy Labels</a:t>
            </a:r>
          </a:p>
        </p:txBody>
      </p:sp>
      <p:sp>
        <p:nvSpPr>
          <p:cNvPr id="12" name="对话气泡: 圆角矩形 11">
            <a:extLst>
              <a:ext uri="{FF2B5EF4-FFF2-40B4-BE49-F238E27FC236}">
                <a16:creationId xmlns:a16="http://schemas.microsoft.com/office/drawing/2014/main" id="{ADB936C7-E6CE-40B2-8881-AA3C3830597B}"/>
              </a:ext>
            </a:extLst>
          </p:cNvPr>
          <p:cNvSpPr/>
          <p:nvPr/>
        </p:nvSpPr>
        <p:spPr>
          <a:xfrm>
            <a:off x="10027066" y="2428339"/>
            <a:ext cx="1705275" cy="715089"/>
          </a:xfrm>
          <a:prstGeom prst="wedgeRoundRectCallout">
            <a:avLst>
              <a:gd name="adj1" fmla="val -44963"/>
              <a:gd name="adj2" fmla="val 96066"/>
              <a:gd name="adj3" fmla="val 16667"/>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dirty="0"/>
              <a:t>例如，</a:t>
            </a:r>
            <a:r>
              <a:rPr lang="en-US" altLang="zh-CN" dirty="0"/>
              <a:t>3</a:t>
            </a:r>
            <a:r>
              <a:rPr lang="zh-CN" altLang="en-US" dirty="0"/>
              <a:t>容易被错分为</a:t>
            </a:r>
            <a:r>
              <a:rPr lang="en-US" altLang="zh-CN" dirty="0"/>
              <a:t>8</a:t>
            </a:r>
          </a:p>
        </p:txBody>
      </p:sp>
      <p:sp>
        <p:nvSpPr>
          <p:cNvPr id="2" name="矩形 1">
            <a:extLst>
              <a:ext uri="{FF2B5EF4-FFF2-40B4-BE49-F238E27FC236}">
                <a16:creationId xmlns:a16="http://schemas.microsoft.com/office/drawing/2014/main" id="{15BEE475-472A-4C49-90B8-616511EFF069}"/>
              </a:ext>
            </a:extLst>
          </p:cNvPr>
          <p:cNvSpPr/>
          <p:nvPr/>
        </p:nvSpPr>
        <p:spPr>
          <a:xfrm>
            <a:off x="2808864" y="6463180"/>
            <a:ext cx="6096000" cy="261610"/>
          </a:xfrm>
          <a:prstGeom prst="rect">
            <a:avLst/>
          </a:prstGeom>
        </p:spPr>
        <p:txBody>
          <a:bodyPr>
            <a:spAutoFit/>
          </a:bodyPr>
          <a:lstStyle/>
          <a:p>
            <a:r>
              <a:rPr lang="en-US" altLang="zh-CN" sz="1100" dirty="0"/>
              <a:t>3 </a:t>
            </a:r>
            <a:r>
              <a:rPr lang="zh-CN" altLang="en-US" sz="1100" dirty="0"/>
              <a:t>Learning from Noisy Labels with Deep Neural Networks: A Survey</a:t>
            </a:r>
          </a:p>
        </p:txBody>
      </p:sp>
    </p:spTree>
    <p:extLst>
      <p:ext uri="{BB962C8B-B14F-4D97-AF65-F5344CB8AC3E}">
        <p14:creationId xmlns:p14="http://schemas.microsoft.com/office/powerpoint/2010/main" val="1962506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D174D9D-7FC6-483B-B20F-730DDB3D2A3A}"/>
              </a:ext>
            </a:extLst>
          </p:cNvPr>
          <p:cNvSpPr/>
          <p:nvPr/>
        </p:nvSpPr>
        <p:spPr>
          <a:xfrm>
            <a:off x="1114739" y="1439916"/>
            <a:ext cx="3265148" cy="752783"/>
          </a:xfrm>
          <a:prstGeom prst="roundRect">
            <a:avLst>
              <a:gd name="adj" fmla="val 49636"/>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2B84EED-DD37-4795-93F0-6DC9D1B4F5E6}"/>
              </a:ext>
            </a:extLst>
          </p:cNvPr>
          <p:cNvSpPr/>
          <p:nvPr/>
        </p:nvSpPr>
        <p:spPr>
          <a:xfrm>
            <a:off x="1346835" y="1572538"/>
            <a:ext cx="8736330" cy="3775777"/>
          </a:xfrm>
          <a:prstGeom prst="rect">
            <a:avLst/>
          </a:prstGeom>
        </p:spPr>
        <p:txBody>
          <a:bodyPr wrap="square">
            <a:spAutoFit/>
          </a:bodyPr>
          <a:lstStyle/>
          <a:p>
            <a:pPr>
              <a:lnSpc>
                <a:spcPct val="150000"/>
              </a:lnSpc>
            </a:pPr>
            <a:r>
              <a:rPr lang="zh-CN" altLang="en-US" b="1" dirty="0"/>
              <a:t>处理噪音的方法分类依据：</a:t>
            </a:r>
            <a:endParaRPr lang="en-US" altLang="zh-CN" b="1" dirty="0"/>
          </a:p>
          <a:p>
            <a:pPr>
              <a:lnSpc>
                <a:spcPct val="150000"/>
              </a:lnSpc>
            </a:pPr>
            <a:endParaRPr lang="zh-CN" altLang="en-US" b="1" dirty="0"/>
          </a:p>
          <a:p>
            <a:pPr marL="742950" lvl="1" indent="-285750">
              <a:lnSpc>
                <a:spcPct val="150000"/>
              </a:lnSpc>
              <a:buClr>
                <a:srgbClr val="24569D"/>
              </a:buClr>
              <a:buFont typeface="Wingdings" panose="05000000000000000000" pitchFamily="2" charset="2"/>
              <a:buChar char="u"/>
            </a:pPr>
            <a:r>
              <a:rPr lang="en-US" altLang="zh-CN" dirty="0"/>
              <a:t>their need for a noise-free subset of data or not.</a:t>
            </a:r>
          </a:p>
          <a:p>
            <a:pPr marL="742950" lvl="1" indent="-285750">
              <a:lnSpc>
                <a:spcPct val="150000"/>
              </a:lnSpc>
              <a:buClr>
                <a:srgbClr val="24569D"/>
              </a:buClr>
              <a:buFont typeface="Wingdings" panose="05000000000000000000" pitchFamily="2" charset="2"/>
              <a:buChar char="u"/>
            </a:pPr>
            <a:r>
              <a:rPr lang="en-US" altLang="zh-CN" dirty="0"/>
              <a:t>noise type they are dealing with</a:t>
            </a:r>
          </a:p>
          <a:p>
            <a:pPr marL="742950" lvl="1" indent="-285750">
              <a:lnSpc>
                <a:spcPct val="150000"/>
              </a:lnSpc>
              <a:buClr>
                <a:srgbClr val="24569D"/>
              </a:buClr>
              <a:buFont typeface="Wingdings" panose="05000000000000000000" pitchFamily="2" charset="2"/>
              <a:buChar char="u"/>
            </a:pPr>
            <a:r>
              <a:rPr lang="en-US" altLang="zh-CN" dirty="0"/>
              <a:t>label type such as singly-labeled or multi-labeled</a:t>
            </a:r>
          </a:p>
          <a:p>
            <a:pPr marL="742950" lvl="1" indent="-285750">
              <a:lnSpc>
                <a:spcPct val="150000"/>
              </a:lnSpc>
              <a:buClr>
                <a:srgbClr val="24569D"/>
              </a:buClr>
              <a:buFont typeface="Wingdings" panose="05000000000000000000" pitchFamily="2" charset="2"/>
              <a:buChar char="u"/>
            </a:pPr>
            <a:r>
              <a:rPr lang="en-US" altLang="zh-CN" dirty="0"/>
              <a:t>Noise model based or free methods</a:t>
            </a:r>
          </a:p>
          <a:p>
            <a:pPr marL="1200150" lvl="2" indent="-285750">
              <a:lnSpc>
                <a:spcPct val="150000"/>
              </a:lnSpc>
              <a:buClr>
                <a:srgbClr val="24569D"/>
              </a:buClr>
              <a:buFont typeface="Wingdings" panose="05000000000000000000" pitchFamily="2" charset="2"/>
              <a:buChar char="u"/>
            </a:pPr>
            <a:r>
              <a:rPr lang="en-US" altLang="zh-CN" dirty="0"/>
              <a:t>noise model based methods </a:t>
            </a:r>
            <a:r>
              <a:rPr lang="zh-CN" altLang="en-US" dirty="0"/>
              <a:t>使用先验知识，建模噪音结构</a:t>
            </a:r>
            <a:endParaRPr lang="en-US" altLang="zh-CN" dirty="0"/>
          </a:p>
          <a:p>
            <a:pPr marL="1200150" lvl="2" indent="-285750">
              <a:lnSpc>
                <a:spcPct val="150000"/>
              </a:lnSpc>
              <a:buClr>
                <a:srgbClr val="24569D"/>
              </a:buClr>
              <a:buFont typeface="Wingdings" panose="05000000000000000000" pitchFamily="2" charset="2"/>
              <a:buChar char="u"/>
            </a:pPr>
            <a:r>
              <a:rPr lang="en-US" altLang="zh-CN" dirty="0"/>
              <a:t>noise model free methods</a:t>
            </a:r>
          </a:p>
          <a:p>
            <a:pPr marL="742950" lvl="1" indent="-285750">
              <a:lnSpc>
                <a:spcPct val="150000"/>
              </a:lnSpc>
              <a:buClr>
                <a:srgbClr val="24569D"/>
              </a:buClr>
              <a:buFont typeface="Wingdings" panose="05000000000000000000" pitchFamily="2" charset="2"/>
              <a:buChar char="u"/>
            </a:pPr>
            <a:r>
              <a:rPr lang="en-US" altLang="zh-CN" dirty="0"/>
              <a:t>Training phases</a:t>
            </a:r>
          </a:p>
        </p:txBody>
      </p:sp>
      <p:sp>
        <p:nvSpPr>
          <p:cNvPr id="3" name="PA_文本框 23">
            <a:extLst>
              <a:ext uri="{FF2B5EF4-FFF2-40B4-BE49-F238E27FC236}">
                <a16:creationId xmlns:a16="http://schemas.microsoft.com/office/drawing/2014/main" id="{8992594B-9323-46DB-96F3-574328E22EB5}"/>
              </a:ext>
            </a:extLst>
          </p:cNvPr>
          <p:cNvSpPr txBox="1"/>
          <p:nvPr>
            <p:custDataLst>
              <p:tags r:id="rId1"/>
            </p:custDataLst>
          </p:nvPr>
        </p:nvSpPr>
        <p:spPr>
          <a:xfrm>
            <a:off x="1032532" y="133210"/>
            <a:ext cx="7337265" cy="646331"/>
          </a:xfrm>
          <a:prstGeom prst="rect">
            <a:avLst/>
          </a:prstGeom>
          <a:noFill/>
        </p:spPr>
        <p:txBody>
          <a:bodyPr wrap="none" rtlCol="0">
            <a:spAutoFit/>
          </a:bodyPr>
          <a:lstStyle/>
          <a:p>
            <a:r>
              <a:rPr lang="en-US" altLang="zh-CN" sz="3600" b="1" dirty="0">
                <a:solidFill>
                  <a:srgbClr val="24569D"/>
                </a:solidFill>
              </a:rPr>
              <a:t> Learning with Noisy Labels</a:t>
            </a:r>
          </a:p>
        </p:txBody>
      </p:sp>
      <p:cxnSp>
        <p:nvCxnSpPr>
          <p:cNvPr id="6" name="直接连接符 5">
            <a:extLst>
              <a:ext uri="{FF2B5EF4-FFF2-40B4-BE49-F238E27FC236}">
                <a16:creationId xmlns:a16="http://schemas.microsoft.com/office/drawing/2014/main" id="{675C1E19-154C-48AD-8FCE-AE55A70B7008}"/>
              </a:ext>
            </a:extLst>
          </p:cNvPr>
          <p:cNvCxnSpPr/>
          <p:nvPr/>
        </p:nvCxnSpPr>
        <p:spPr>
          <a:xfrm>
            <a:off x="1242060" y="2373740"/>
            <a:ext cx="7844790"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988E8541-97FA-4EE1-B7F4-287C909A1324}"/>
              </a:ext>
            </a:extLst>
          </p:cNvPr>
          <p:cNvSpPr/>
          <p:nvPr/>
        </p:nvSpPr>
        <p:spPr>
          <a:xfrm>
            <a:off x="2019300" y="6463180"/>
            <a:ext cx="6690946" cy="261610"/>
          </a:xfrm>
          <a:prstGeom prst="rect">
            <a:avLst/>
          </a:prstGeom>
        </p:spPr>
        <p:txBody>
          <a:bodyPr wrap="square">
            <a:spAutoFit/>
          </a:bodyPr>
          <a:lstStyle/>
          <a:p>
            <a:r>
              <a:rPr lang="en-US" altLang="zh-CN" sz="1100" dirty="0"/>
              <a:t>1 </a:t>
            </a:r>
            <a:r>
              <a:rPr lang="zh-CN" altLang="en-US" sz="1100" dirty="0"/>
              <a:t>Image Classification with Deep Learning in the Presence of Noisy Labels: A Survey</a:t>
            </a:r>
          </a:p>
        </p:txBody>
      </p:sp>
    </p:spTree>
    <p:extLst>
      <p:ext uri="{BB962C8B-B14F-4D97-AF65-F5344CB8AC3E}">
        <p14:creationId xmlns:p14="http://schemas.microsoft.com/office/powerpoint/2010/main" val="2042577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166627" y="124101"/>
            <a:ext cx="2031325" cy="646331"/>
          </a:xfrm>
          <a:prstGeom prst="rect">
            <a:avLst/>
          </a:prstGeom>
          <a:noFill/>
        </p:spPr>
        <p:txBody>
          <a:bodyPr wrap="none" rtlCol="0">
            <a:spAutoFit/>
          </a:bodyPr>
          <a:lstStyle/>
          <a:p>
            <a:r>
              <a:rPr lang="zh-CN" altLang="en-US" sz="3600" b="1" dirty="0">
                <a:solidFill>
                  <a:srgbClr val="24569D"/>
                </a:solidFill>
              </a:rPr>
              <a:t>方法概略</a:t>
            </a:r>
          </a:p>
        </p:txBody>
      </p:sp>
      <p:sp>
        <p:nvSpPr>
          <p:cNvPr id="11" name="任意多边形 10"/>
          <p:cNvSpPr/>
          <p:nvPr/>
        </p:nvSpPr>
        <p:spPr>
          <a:xfrm>
            <a:off x="0" y="315466"/>
            <a:ext cx="1136124" cy="893099"/>
          </a:xfrm>
          <a:custGeom>
            <a:avLst/>
            <a:gdLst>
              <a:gd name="connsiteX0" fmla="*/ 878058 w 1446663"/>
              <a:gd name="connsiteY0" fmla="*/ 0 h 1137211"/>
              <a:gd name="connsiteX1" fmla="*/ 1446663 w 1446663"/>
              <a:gd name="connsiteY1" fmla="*/ 568606 h 1137211"/>
              <a:gd name="connsiteX2" fmla="*/ 878058 w 1446663"/>
              <a:gd name="connsiteY2" fmla="*/ 1137211 h 1137211"/>
              <a:gd name="connsiteX3" fmla="*/ 878058 w 1446663"/>
              <a:gd name="connsiteY3" fmla="*/ 852908 h 1137211"/>
              <a:gd name="connsiteX4" fmla="*/ 0 w 1446663"/>
              <a:gd name="connsiteY4" fmla="*/ 852908 h 1137211"/>
              <a:gd name="connsiteX5" fmla="*/ 0 w 1446663"/>
              <a:gd name="connsiteY5" fmla="*/ 848056 h 1137211"/>
              <a:gd name="connsiteX6" fmla="*/ 484157 w 1446663"/>
              <a:gd name="connsiteY6" fmla="*/ 567245 h 1137211"/>
              <a:gd name="connsiteX7" fmla="*/ 0 w 1446663"/>
              <a:gd name="connsiteY7" fmla="*/ 286433 h 1137211"/>
              <a:gd name="connsiteX8" fmla="*/ 0 w 1446663"/>
              <a:gd name="connsiteY8" fmla="*/ 284303 h 1137211"/>
              <a:gd name="connsiteX9" fmla="*/ 878058 w 1446663"/>
              <a:gd name="connsiteY9" fmla="*/ 284303 h 113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6663" h="1137211">
                <a:moveTo>
                  <a:pt x="878058" y="0"/>
                </a:moveTo>
                <a:lnTo>
                  <a:pt x="1446663" y="568606"/>
                </a:lnTo>
                <a:lnTo>
                  <a:pt x="878058" y="1137211"/>
                </a:lnTo>
                <a:lnTo>
                  <a:pt x="878058" y="852908"/>
                </a:lnTo>
                <a:lnTo>
                  <a:pt x="0" y="852908"/>
                </a:lnTo>
                <a:lnTo>
                  <a:pt x="0" y="848056"/>
                </a:lnTo>
                <a:lnTo>
                  <a:pt x="484157" y="567245"/>
                </a:lnTo>
                <a:lnTo>
                  <a:pt x="0" y="286433"/>
                </a:lnTo>
                <a:lnTo>
                  <a:pt x="0" y="284303"/>
                </a:lnTo>
                <a:lnTo>
                  <a:pt x="878058" y="284303"/>
                </a:lnTo>
                <a:close/>
              </a:path>
            </a:pathLst>
          </a:custGeom>
          <a:solidFill>
            <a:srgbClr val="34344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矩形 27"/>
          <p:cNvSpPr/>
          <p:nvPr/>
        </p:nvSpPr>
        <p:spPr>
          <a:xfrm>
            <a:off x="0" y="6450875"/>
            <a:ext cx="12192000" cy="407125"/>
          </a:xfrm>
          <a:prstGeom prst="rect">
            <a:avLst/>
          </a:prstGeom>
          <a:solidFill>
            <a:srgbClr val="2456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28C56DB-8663-4D73-A72E-C82D4D7908F3}"/>
              </a:ext>
            </a:extLst>
          </p:cNvPr>
          <p:cNvSpPr/>
          <p:nvPr/>
        </p:nvSpPr>
        <p:spPr>
          <a:xfrm>
            <a:off x="2808863" y="6463180"/>
            <a:ext cx="6698551" cy="261610"/>
          </a:xfrm>
          <a:prstGeom prst="rect">
            <a:avLst/>
          </a:prstGeom>
        </p:spPr>
        <p:txBody>
          <a:bodyPr wrap="square">
            <a:spAutoFit/>
          </a:bodyPr>
          <a:lstStyle/>
          <a:p>
            <a:r>
              <a:rPr lang="en-US" altLang="zh-CN" sz="1100" dirty="0"/>
              <a:t>1 Image Classiﬁcation with Deep Learning in the Presence of Noisy Labels: A Survey</a:t>
            </a:r>
          </a:p>
        </p:txBody>
      </p:sp>
      <p:pic>
        <p:nvPicPr>
          <p:cNvPr id="5" name="图片 4">
            <a:extLst>
              <a:ext uri="{FF2B5EF4-FFF2-40B4-BE49-F238E27FC236}">
                <a16:creationId xmlns:a16="http://schemas.microsoft.com/office/drawing/2014/main" id="{4C79897B-ACB0-4BC3-AACE-72DC645D0FFC}"/>
              </a:ext>
            </a:extLst>
          </p:cNvPr>
          <p:cNvPicPr>
            <a:picLocks noChangeAspect="1"/>
          </p:cNvPicPr>
          <p:nvPr/>
        </p:nvPicPr>
        <p:blipFill>
          <a:blip r:embed="rId3"/>
          <a:stretch>
            <a:fillRect/>
          </a:stretch>
        </p:blipFill>
        <p:spPr>
          <a:xfrm>
            <a:off x="890953" y="1521104"/>
            <a:ext cx="10703169" cy="4179098"/>
          </a:xfrm>
          <a:prstGeom prst="rect">
            <a:avLst/>
          </a:prstGeom>
        </p:spPr>
      </p:pic>
      <p:pic>
        <p:nvPicPr>
          <p:cNvPr id="6" name="图片 5">
            <a:extLst>
              <a:ext uri="{FF2B5EF4-FFF2-40B4-BE49-F238E27FC236}">
                <a16:creationId xmlns:a16="http://schemas.microsoft.com/office/drawing/2014/main" id="{C10EBBE2-B945-4987-9F5A-906995226D72}"/>
              </a:ext>
            </a:extLst>
          </p:cNvPr>
          <p:cNvPicPr>
            <a:picLocks noChangeAspect="1"/>
          </p:cNvPicPr>
          <p:nvPr/>
        </p:nvPicPr>
        <p:blipFill>
          <a:blip r:embed="rId4"/>
          <a:stretch>
            <a:fillRect/>
          </a:stretch>
        </p:blipFill>
        <p:spPr>
          <a:xfrm>
            <a:off x="3776353" y="533945"/>
            <a:ext cx="4397117" cy="1223645"/>
          </a:xfrm>
          <a:prstGeom prst="rect">
            <a:avLst/>
          </a:prstGeom>
        </p:spPr>
      </p:pic>
      <p:cxnSp>
        <p:nvCxnSpPr>
          <p:cNvPr id="9" name="直接箭头连接符 8">
            <a:extLst>
              <a:ext uri="{FF2B5EF4-FFF2-40B4-BE49-F238E27FC236}">
                <a16:creationId xmlns:a16="http://schemas.microsoft.com/office/drawing/2014/main" id="{4972BD50-A3C0-418F-BE4D-65A37EED042F}"/>
              </a:ext>
            </a:extLst>
          </p:cNvPr>
          <p:cNvCxnSpPr>
            <a:endCxn id="6" idx="1"/>
          </p:cNvCxnSpPr>
          <p:nvPr/>
        </p:nvCxnSpPr>
        <p:spPr>
          <a:xfrm flipV="1">
            <a:off x="2808863" y="1145768"/>
            <a:ext cx="967490" cy="61182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EAAD67C2-B6CC-4BC8-8582-DAF1D203004D}"/>
              </a:ext>
            </a:extLst>
          </p:cNvPr>
          <p:cNvSpPr/>
          <p:nvPr/>
        </p:nvSpPr>
        <p:spPr>
          <a:xfrm>
            <a:off x="3028207" y="1971304"/>
            <a:ext cx="1413164" cy="16162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43421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166627" y="124101"/>
            <a:ext cx="2031325" cy="646331"/>
          </a:xfrm>
          <a:prstGeom prst="rect">
            <a:avLst/>
          </a:prstGeom>
          <a:noFill/>
        </p:spPr>
        <p:txBody>
          <a:bodyPr wrap="none" rtlCol="0">
            <a:spAutoFit/>
          </a:bodyPr>
          <a:lstStyle/>
          <a:p>
            <a:r>
              <a:rPr lang="zh-CN" altLang="en-US" sz="3600" b="1" dirty="0">
                <a:solidFill>
                  <a:srgbClr val="24569D"/>
                </a:solidFill>
              </a:rPr>
              <a:t>方法概略</a:t>
            </a:r>
          </a:p>
        </p:txBody>
      </p:sp>
      <p:sp>
        <p:nvSpPr>
          <p:cNvPr id="11" name="任意多边形 10"/>
          <p:cNvSpPr/>
          <p:nvPr/>
        </p:nvSpPr>
        <p:spPr>
          <a:xfrm>
            <a:off x="0" y="315466"/>
            <a:ext cx="1136124" cy="893099"/>
          </a:xfrm>
          <a:custGeom>
            <a:avLst/>
            <a:gdLst>
              <a:gd name="connsiteX0" fmla="*/ 878058 w 1446663"/>
              <a:gd name="connsiteY0" fmla="*/ 0 h 1137211"/>
              <a:gd name="connsiteX1" fmla="*/ 1446663 w 1446663"/>
              <a:gd name="connsiteY1" fmla="*/ 568606 h 1137211"/>
              <a:gd name="connsiteX2" fmla="*/ 878058 w 1446663"/>
              <a:gd name="connsiteY2" fmla="*/ 1137211 h 1137211"/>
              <a:gd name="connsiteX3" fmla="*/ 878058 w 1446663"/>
              <a:gd name="connsiteY3" fmla="*/ 852908 h 1137211"/>
              <a:gd name="connsiteX4" fmla="*/ 0 w 1446663"/>
              <a:gd name="connsiteY4" fmla="*/ 852908 h 1137211"/>
              <a:gd name="connsiteX5" fmla="*/ 0 w 1446663"/>
              <a:gd name="connsiteY5" fmla="*/ 848056 h 1137211"/>
              <a:gd name="connsiteX6" fmla="*/ 484157 w 1446663"/>
              <a:gd name="connsiteY6" fmla="*/ 567245 h 1137211"/>
              <a:gd name="connsiteX7" fmla="*/ 0 w 1446663"/>
              <a:gd name="connsiteY7" fmla="*/ 286433 h 1137211"/>
              <a:gd name="connsiteX8" fmla="*/ 0 w 1446663"/>
              <a:gd name="connsiteY8" fmla="*/ 284303 h 1137211"/>
              <a:gd name="connsiteX9" fmla="*/ 878058 w 1446663"/>
              <a:gd name="connsiteY9" fmla="*/ 284303 h 113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6663" h="1137211">
                <a:moveTo>
                  <a:pt x="878058" y="0"/>
                </a:moveTo>
                <a:lnTo>
                  <a:pt x="1446663" y="568606"/>
                </a:lnTo>
                <a:lnTo>
                  <a:pt x="878058" y="1137211"/>
                </a:lnTo>
                <a:lnTo>
                  <a:pt x="878058" y="852908"/>
                </a:lnTo>
                <a:lnTo>
                  <a:pt x="0" y="852908"/>
                </a:lnTo>
                <a:lnTo>
                  <a:pt x="0" y="848056"/>
                </a:lnTo>
                <a:lnTo>
                  <a:pt x="484157" y="567245"/>
                </a:lnTo>
                <a:lnTo>
                  <a:pt x="0" y="286433"/>
                </a:lnTo>
                <a:lnTo>
                  <a:pt x="0" y="284303"/>
                </a:lnTo>
                <a:lnTo>
                  <a:pt x="878058" y="284303"/>
                </a:lnTo>
                <a:close/>
              </a:path>
            </a:pathLst>
          </a:custGeom>
          <a:solidFill>
            <a:srgbClr val="34344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矩形 27"/>
          <p:cNvSpPr/>
          <p:nvPr/>
        </p:nvSpPr>
        <p:spPr>
          <a:xfrm>
            <a:off x="0" y="6450875"/>
            <a:ext cx="12192000" cy="407125"/>
          </a:xfrm>
          <a:prstGeom prst="rect">
            <a:avLst/>
          </a:prstGeom>
          <a:solidFill>
            <a:srgbClr val="2456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098C735A-1691-4898-BEFB-AA10E2397E19}"/>
              </a:ext>
            </a:extLst>
          </p:cNvPr>
          <p:cNvPicPr>
            <a:picLocks noChangeAspect="1"/>
          </p:cNvPicPr>
          <p:nvPr/>
        </p:nvPicPr>
        <p:blipFill>
          <a:blip r:embed="rId3"/>
          <a:stretch>
            <a:fillRect/>
          </a:stretch>
        </p:blipFill>
        <p:spPr>
          <a:xfrm>
            <a:off x="507326" y="1841960"/>
            <a:ext cx="11629292" cy="3174080"/>
          </a:xfrm>
          <a:prstGeom prst="rect">
            <a:avLst/>
          </a:prstGeom>
        </p:spPr>
      </p:pic>
      <p:sp>
        <p:nvSpPr>
          <p:cNvPr id="8" name="矩形 7">
            <a:extLst>
              <a:ext uri="{FF2B5EF4-FFF2-40B4-BE49-F238E27FC236}">
                <a16:creationId xmlns:a16="http://schemas.microsoft.com/office/drawing/2014/main" id="{9968B346-2D6D-423E-9763-7F8D7B2B4A42}"/>
              </a:ext>
            </a:extLst>
          </p:cNvPr>
          <p:cNvSpPr/>
          <p:nvPr/>
        </p:nvSpPr>
        <p:spPr>
          <a:xfrm>
            <a:off x="0" y="6474322"/>
            <a:ext cx="12192000" cy="407125"/>
          </a:xfrm>
          <a:prstGeom prst="rect">
            <a:avLst/>
          </a:prstGeom>
          <a:solidFill>
            <a:srgbClr val="2456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C739A5D-D003-4C45-9F8D-BCE335FFC3EA}"/>
              </a:ext>
            </a:extLst>
          </p:cNvPr>
          <p:cNvSpPr/>
          <p:nvPr/>
        </p:nvSpPr>
        <p:spPr>
          <a:xfrm>
            <a:off x="2725615" y="6472289"/>
            <a:ext cx="6740769" cy="261610"/>
          </a:xfrm>
          <a:prstGeom prst="rect">
            <a:avLst/>
          </a:prstGeom>
        </p:spPr>
        <p:txBody>
          <a:bodyPr wrap="square">
            <a:spAutoFit/>
          </a:bodyPr>
          <a:lstStyle/>
          <a:p>
            <a:r>
              <a:rPr lang="en-US" altLang="zh-CN" sz="1100" dirty="0"/>
              <a:t>1 Image Classiﬁcation with Deep Learning in the Presence of Noisy Labels: A Survey</a:t>
            </a:r>
          </a:p>
        </p:txBody>
      </p:sp>
      <p:sp>
        <p:nvSpPr>
          <p:cNvPr id="10" name="矩形 9">
            <a:extLst>
              <a:ext uri="{FF2B5EF4-FFF2-40B4-BE49-F238E27FC236}">
                <a16:creationId xmlns:a16="http://schemas.microsoft.com/office/drawing/2014/main" id="{D50840BC-A238-4B5E-80D4-572BEFA8476C}"/>
              </a:ext>
            </a:extLst>
          </p:cNvPr>
          <p:cNvSpPr/>
          <p:nvPr/>
        </p:nvSpPr>
        <p:spPr>
          <a:xfrm>
            <a:off x="4203865" y="3429000"/>
            <a:ext cx="1033153" cy="2404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F8A2120-1E98-496A-8D09-C8EBB6CF204B}"/>
              </a:ext>
            </a:extLst>
          </p:cNvPr>
          <p:cNvSpPr/>
          <p:nvPr/>
        </p:nvSpPr>
        <p:spPr>
          <a:xfrm>
            <a:off x="6838208" y="2025732"/>
            <a:ext cx="1033153" cy="2404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910304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66750" y="1751219"/>
            <a:ext cx="10858500" cy="3086100"/>
          </a:xfrm>
          <a:prstGeom prst="rect">
            <a:avLst/>
          </a:prstGeom>
        </p:spPr>
      </p:pic>
      <p:sp>
        <p:nvSpPr>
          <p:cNvPr id="5" name="文本框 4">
            <a:extLst>
              <a:ext uri="{FF2B5EF4-FFF2-40B4-BE49-F238E27FC236}">
                <a16:creationId xmlns:a16="http://schemas.microsoft.com/office/drawing/2014/main" id="{D000AE96-466D-482A-8B00-4465E9BB8C93}"/>
              </a:ext>
            </a:extLst>
          </p:cNvPr>
          <p:cNvSpPr txBox="1"/>
          <p:nvPr/>
        </p:nvSpPr>
        <p:spPr>
          <a:xfrm>
            <a:off x="1166627" y="124101"/>
            <a:ext cx="2031325" cy="646331"/>
          </a:xfrm>
          <a:prstGeom prst="rect">
            <a:avLst/>
          </a:prstGeom>
          <a:noFill/>
        </p:spPr>
        <p:txBody>
          <a:bodyPr wrap="none" rtlCol="0">
            <a:spAutoFit/>
          </a:bodyPr>
          <a:lstStyle/>
          <a:p>
            <a:r>
              <a:rPr lang="zh-CN" altLang="en-US" sz="3600" b="1" dirty="0">
                <a:solidFill>
                  <a:srgbClr val="24569D"/>
                </a:solidFill>
              </a:rPr>
              <a:t>方法概略</a:t>
            </a:r>
          </a:p>
        </p:txBody>
      </p:sp>
      <p:sp>
        <p:nvSpPr>
          <p:cNvPr id="4" name="矩形 3">
            <a:extLst>
              <a:ext uri="{FF2B5EF4-FFF2-40B4-BE49-F238E27FC236}">
                <a16:creationId xmlns:a16="http://schemas.microsoft.com/office/drawing/2014/main" id="{FBEE0D08-3B9C-4A68-A784-8B021C14B085}"/>
              </a:ext>
            </a:extLst>
          </p:cNvPr>
          <p:cNvSpPr/>
          <p:nvPr/>
        </p:nvSpPr>
        <p:spPr>
          <a:xfrm>
            <a:off x="2808864" y="6463180"/>
            <a:ext cx="6096000" cy="261610"/>
          </a:xfrm>
          <a:prstGeom prst="rect">
            <a:avLst/>
          </a:prstGeom>
        </p:spPr>
        <p:txBody>
          <a:bodyPr>
            <a:spAutoFit/>
          </a:bodyPr>
          <a:lstStyle/>
          <a:p>
            <a:r>
              <a:rPr lang="en-US" altLang="zh-CN" sz="1100" dirty="0"/>
              <a:t>3 </a:t>
            </a:r>
            <a:r>
              <a:rPr lang="zh-CN" altLang="en-US" sz="1100" dirty="0"/>
              <a:t>Learning from Noisy Labels with Deep Neural Networks: A Survey</a:t>
            </a:r>
          </a:p>
        </p:txBody>
      </p:sp>
      <p:sp>
        <p:nvSpPr>
          <p:cNvPr id="6" name="任意多边形 10">
            <a:extLst>
              <a:ext uri="{FF2B5EF4-FFF2-40B4-BE49-F238E27FC236}">
                <a16:creationId xmlns:a16="http://schemas.microsoft.com/office/drawing/2014/main" id="{789B543F-5954-4DFE-B454-334BCB393E09}"/>
              </a:ext>
            </a:extLst>
          </p:cNvPr>
          <p:cNvSpPr/>
          <p:nvPr/>
        </p:nvSpPr>
        <p:spPr>
          <a:xfrm>
            <a:off x="0" y="315466"/>
            <a:ext cx="1136124" cy="893099"/>
          </a:xfrm>
          <a:custGeom>
            <a:avLst/>
            <a:gdLst>
              <a:gd name="connsiteX0" fmla="*/ 878058 w 1446663"/>
              <a:gd name="connsiteY0" fmla="*/ 0 h 1137211"/>
              <a:gd name="connsiteX1" fmla="*/ 1446663 w 1446663"/>
              <a:gd name="connsiteY1" fmla="*/ 568606 h 1137211"/>
              <a:gd name="connsiteX2" fmla="*/ 878058 w 1446663"/>
              <a:gd name="connsiteY2" fmla="*/ 1137211 h 1137211"/>
              <a:gd name="connsiteX3" fmla="*/ 878058 w 1446663"/>
              <a:gd name="connsiteY3" fmla="*/ 852908 h 1137211"/>
              <a:gd name="connsiteX4" fmla="*/ 0 w 1446663"/>
              <a:gd name="connsiteY4" fmla="*/ 852908 h 1137211"/>
              <a:gd name="connsiteX5" fmla="*/ 0 w 1446663"/>
              <a:gd name="connsiteY5" fmla="*/ 848056 h 1137211"/>
              <a:gd name="connsiteX6" fmla="*/ 484157 w 1446663"/>
              <a:gd name="connsiteY6" fmla="*/ 567245 h 1137211"/>
              <a:gd name="connsiteX7" fmla="*/ 0 w 1446663"/>
              <a:gd name="connsiteY7" fmla="*/ 286433 h 1137211"/>
              <a:gd name="connsiteX8" fmla="*/ 0 w 1446663"/>
              <a:gd name="connsiteY8" fmla="*/ 284303 h 1137211"/>
              <a:gd name="connsiteX9" fmla="*/ 878058 w 1446663"/>
              <a:gd name="connsiteY9" fmla="*/ 284303 h 113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6663" h="1137211">
                <a:moveTo>
                  <a:pt x="878058" y="0"/>
                </a:moveTo>
                <a:lnTo>
                  <a:pt x="1446663" y="568606"/>
                </a:lnTo>
                <a:lnTo>
                  <a:pt x="878058" y="1137211"/>
                </a:lnTo>
                <a:lnTo>
                  <a:pt x="878058" y="852908"/>
                </a:lnTo>
                <a:lnTo>
                  <a:pt x="0" y="852908"/>
                </a:lnTo>
                <a:lnTo>
                  <a:pt x="0" y="848056"/>
                </a:lnTo>
                <a:lnTo>
                  <a:pt x="484157" y="567245"/>
                </a:lnTo>
                <a:lnTo>
                  <a:pt x="0" y="286433"/>
                </a:lnTo>
                <a:lnTo>
                  <a:pt x="0" y="284303"/>
                </a:lnTo>
                <a:lnTo>
                  <a:pt x="878058" y="284303"/>
                </a:lnTo>
                <a:close/>
              </a:path>
            </a:pathLst>
          </a:custGeom>
          <a:solidFill>
            <a:srgbClr val="34344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3335278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876300" y="1619250"/>
            <a:ext cx="10439400" cy="3619500"/>
          </a:xfrm>
          <a:prstGeom prst="rect">
            <a:avLst/>
          </a:prstGeom>
        </p:spPr>
      </p:pic>
      <p:sp>
        <p:nvSpPr>
          <p:cNvPr id="5" name="文本框 4">
            <a:extLst>
              <a:ext uri="{FF2B5EF4-FFF2-40B4-BE49-F238E27FC236}">
                <a16:creationId xmlns:a16="http://schemas.microsoft.com/office/drawing/2014/main" id="{E3AF5482-FC54-49E3-8ADE-A5FF4433416E}"/>
              </a:ext>
            </a:extLst>
          </p:cNvPr>
          <p:cNvSpPr txBox="1"/>
          <p:nvPr/>
        </p:nvSpPr>
        <p:spPr>
          <a:xfrm>
            <a:off x="1166627" y="124101"/>
            <a:ext cx="2031325" cy="646331"/>
          </a:xfrm>
          <a:prstGeom prst="rect">
            <a:avLst/>
          </a:prstGeom>
          <a:noFill/>
        </p:spPr>
        <p:txBody>
          <a:bodyPr wrap="none" rtlCol="0">
            <a:spAutoFit/>
          </a:bodyPr>
          <a:lstStyle/>
          <a:p>
            <a:r>
              <a:rPr lang="zh-CN" altLang="en-US" sz="3600" b="1" dirty="0">
                <a:solidFill>
                  <a:srgbClr val="24569D"/>
                </a:solidFill>
              </a:rPr>
              <a:t>方法概略</a:t>
            </a:r>
          </a:p>
        </p:txBody>
      </p:sp>
      <p:sp>
        <p:nvSpPr>
          <p:cNvPr id="4" name="矩形 3">
            <a:extLst>
              <a:ext uri="{FF2B5EF4-FFF2-40B4-BE49-F238E27FC236}">
                <a16:creationId xmlns:a16="http://schemas.microsoft.com/office/drawing/2014/main" id="{6246BEE6-1E6D-44F2-8599-A89E7710EE4F}"/>
              </a:ext>
            </a:extLst>
          </p:cNvPr>
          <p:cNvSpPr/>
          <p:nvPr/>
        </p:nvSpPr>
        <p:spPr>
          <a:xfrm>
            <a:off x="2808864" y="6463180"/>
            <a:ext cx="6096000" cy="261610"/>
          </a:xfrm>
          <a:prstGeom prst="rect">
            <a:avLst/>
          </a:prstGeom>
        </p:spPr>
        <p:txBody>
          <a:bodyPr>
            <a:spAutoFit/>
          </a:bodyPr>
          <a:lstStyle/>
          <a:p>
            <a:r>
              <a:rPr lang="en-US" altLang="zh-CN" sz="1100" dirty="0"/>
              <a:t>3 </a:t>
            </a:r>
            <a:r>
              <a:rPr lang="zh-CN" altLang="en-US" sz="1100" dirty="0"/>
              <a:t>Learning from Noisy Labels with Deep Neural Networks: A Survey</a:t>
            </a:r>
          </a:p>
        </p:txBody>
      </p:sp>
      <p:sp>
        <p:nvSpPr>
          <p:cNvPr id="6" name="任意多边形 10">
            <a:extLst>
              <a:ext uri="{FF2B5EF4-FFF2-40B4-BE49-F238E27FC236}">
                <a16:creationId xmlns:a16="http://schemas.microsoft.com/office/drawing/2014/main" id="{5F412BCD-00FF-4E8D-89D6-9F72D7C99E31}"/>
              </a:ext>
            </a:extLst>
          </p:cNvPr>
          <p:cNvSpPr/>
          <p:nvPr/>
        </p:nvSpPr>
        <p:spPr>
          <a:xfrm>
            <a:off x="0" y="315466"/>
            <a:ext cx="1136124" cy="893099"/>
          </a:xfrm>
          <a:custGeom>
            <a:avLst/>
            <a:gdLst>
              <a:gd name="connsiteX0" fmla="*/ 878058 w 1446663"/>
              <a:gd name="connsiteY0" fmla="*/ 0 h 1137211"/>
              <a:gd name="connsiteX1" fmla="*/ 1446663 w 1446663"/>
              <a:gd name="connsiteY1" fmla="*/ 568606 h 1137211"/>
              <a:gd name="connsiteX2" fmla="*/ 878058 w 1446663"/>
              <a:gd name="connsiteY2" fmla="*/ 1137211 h 1137211"/>
              <a:gd name="connsiteX3" fmla="*/ 878058 w 1446663"/>
              <a:gd name="connsiteY3" fmla="*/ 852908 h 1137211"/>
              <a:gd name="connsiteX4" fmla="*/ 0 w 1446663"/>
              <a:gd name="connsiteY4" fmla="*/ 852908 h 1137211"/>
              <a:gd name="connsiteX5" fmla="*/ 0 w 1446663"/>
              <a:gd name="connsiteY5" fmla="*/ 848056 h 1137211"/>
              <a:gd name="connsiteX6" fmla="*/ 484157 w 1446663"/>
              <a:gd name="connsiteY6" fmla="*/ 567245 h 1137211"/>
              <a:gd name="connsiteX7" fmla="*/ 0 w 1446663"/>
              <a:gd name="connsiteY7" fmla="*/ 286433 h 1137211"/>
              <a:gd name="connsiteX8" fmla="*/ 0 w 1446663"/>
              <a:gd name="connsiteY8" fmla="*/ 284303 h 1137211"/>
              <a:gd name="connsiteX9" fmla="*/ 878058 w 1446663"/>
              <a:gd name="connsiteY9" fmla="*/ 284303 h 113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6663" h="1137211">
                <a:moveTo>
                  <a:pt x="878058" y="0"/>
                </a:moveTo>
                <a:lnTo>
                  <a:pt x="1446663" y="568606"/>
                </a:lnTo>
                <a:lnTo>
                  <a:pt x="878058" y="1137211"/>
                </a:lnTo>
                <a:lnTo>
                  <a:pt x="878058" y="852908"/>
                </a:lnTo>
                <a:lnTo>
                  <a:pt x="0" y="852908"/>
                </a:lnTo>
                <a:lnTo>
                  <a:pt x="0" y="848056"/>
                </a:lnTo>
                <a:lnTo>
                  <a:pt x="484157" y="567245"/>
                </a:lnTo>
                <a:lnTo>
                  <a:pt x="0" y="286433"/>
                </a:lnTo>
                <a:lnTo>
                  <a:pt x="0" y="284303"/>
                </a:lnTo>
                <a:lnTo>
                  <a:pt x="878058" y="284303"/>
                </a:lnTo>
                <a:close/>
              </a:path>
            </a:pathLst>
          </a:custGeom>
          <a:solidFill>
            <a:srgbClr val="34344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38477890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4569D"/>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10030</TotalTime>
  <Words>4413</Words>
  <Application>Microsoft Office PowerPoint</Application>
  <PresentationFormat>宽屏</PresentationFormat>
  <Paragraphs>349</Paragraphs>
  <Slides>29</Slides>
  <Notes>28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29</vt:i4>
      </vt:variant>
    </vt:vector>
  </HeadingPairs>
  <TitlesOfParts>
    <vt:vector size="44" baseType="lpstr">
      <vt:lpstr>-apple-system</vt:lpstr>
      <vt:lpstr>等线</vt:lpstr>
      <vt:lpstr>方正兰亭超细黑简体</vt:lpstr>
      <vt:lpstr>汉仪中黑简</vt:lpstr>
      <vt:lpstr>宋体</vt:lpstr>
      <vt:lpstr>Microsoft YaHei</vt:lpstr>
      <vt:lpstr>Microsoft YaHei</vt:lpstr>
      <vt:lpstr>Arial</vt:lpstr>
      <vt:lpstr>Calibri</vt:lpstr>
      <vt:lpstr>Cambria Math</vt:lpstr>
      <vt:lpstr>Impact</vt:lpstr>
      <vt:lpstr>Segoe UI Light</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superb娟</cp:lastModifiedBy>
  <cp:revision>166</cp:revision>
  <dcterms:created xsi:type="dcterms:W3CDTF">2017-05-25T10:36:00Z</dcterms:created>
  <dcterms:modified xsi:type="dcterms:W3CDTF">2020-10-21T06:28:08Z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