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7" r:id="rId2"/>
    <p:sldId id="318" r:id="rId3"/>
    <p:sldId id="343" r:id="rId4"/>
    <p:sldId id="347" r:id="rId5"/>
    <p:sldId id="356" r:id="rId6"/>
    <p:sldId id="352" r:id="rId7"/>
    <p:sldId id="378" r:id="rId8"/>
    <p:sldId id="377" r:id="rId9"/>
    <p:sldId id="350" r:id="rId10"/>
    <p:sldId id="359" r:id="rId11"/>
    <p:sldId id="360" r:id="rId12"/>
    <p:sldId id="358" r:id="rId13"/>
    <p:sldId id="351" r:id="rId14"/>
    <p:sldId id="362" r:id="rId15"/>
    <p:sldId id="344" r:id="rId16"/>
    <p:sldId id="363" r:id="rId17"/>
    <p:sldId id="353" r:id="rId18"/>
    <p:sldId id="354" r:id="rId19"/>
    <p:sldId id="367" r:id="rId20"/>
    <p:sldId id="374" r:id="rId21"/>
    <p:sldId id="369" r:id="rId22"/>
    <p:sldId id="370" r:id="rId23"/>
    <p:sldId id="371" r:id="rId24"/>
    <p:sldId id="355" r:id="rId25"/>
    <p:sldId id="373" r:id="rId26"/>
    <p:sldId id="379" r:id="rId27"/>
    <p:sldId id="376" r:id="rId28"/>
    <p:sldId id="364" r:id="rId29"/>
    <p:sldId id="323"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E89"/>
    <a:srgbClr val="ECCEC4"/>
    <a:srgbClr val="F6E7E2"/>
    <a:srgbClr val="F7EDEE"/>
    <a:srgbClr val="FFFFFF"/>
    <a:srgbClr val="FC8071"/>
    <a:srgbClr val="F7E8E8"/>
    <a:srgbClr val="9BBA8B"/>
    <a:srgbClr val="FFF6DD"/>
    <a:srgbClr val="D3E7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4255" autoAdjust="0"/>
  </p:normalViewPr>
  <p:slideViewPr>
    <p:cSldViewPr snapToGrid="0">
      <p:cViewPr varScale="1">
        <p:scale>
          <a:sx n="86" d="100"/>
          <a:sy n="86" d="100"/>
        </p:scale>
        <p:origin x="15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255658E-12C6-F44D-8691-2D1C43C1F13E}" type="slidenum">
              <a:t>1</a:t>
            </a:fld>
            <a:endParaRPr kumimoji="1" lang="zh-CN" altLang="en-US"/>
          </a:p>
        </p:txBody>
      </p:sp>
    </p:spTree>
    <p:extLst>
      <p:ext uri="{BB962C8B-B14F-4D97-AF65-F5344CB8AC3E}">
        <p14:creationId xmlns:p14="http://schemas.microsoft.com/office/powerpoint/2010/main" val="23671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extLst>
      <p:ext uri="{BB962C8B-B14F-4D97-AF65-F5344CB8AC3E}">
        <p14:creationId xmlns:p14="http://schemas.microsoft.com/office/powerpoint/2010/main" val="1820821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为了提高模型的拟合能力，引入了多抽头的</a:t>
            </a:r>
            <a:r>
              <a:rPr lang="en-US" altLang="zh-CN" sz="1200" b="0" i="0" kern="1200" dirty="0">
                <a:solidFill>
                  <a:schemeClr val="tx1"/>
                </a:solidFill>
                <a:effectLst/>
                <a:latin typeface="+mn-lt"/>
                <a:ea typeface="+mn-ea"/>
                <a:cs typeface="+mn-cs"/>
              </a:rPr>
              <a:t>self-attention,</a:t>
            </a:r>
            <a:r>
              <a:rPr lang="zh-CN" altLang="en-US" sz="1200" b="0" i="0" kern="1200" dirty="0">
                <a:solidFill>
                  <a:schemeClr val="tx1"/>
                </a:solidFill>
                <a:effectLst/>
                <a:latin typeface="+mn-lt"/>
                <a:ea typeface="+mn-ea"/>
                <a:cs typeface="+mn-cs"/>
              </a:rPr>
              <a:t>即同时使用多个 </a:t>
            </a:r>
            <a:r>
              <a:rPr lang="en-US" altLang="zh-CN" sz="1200" b="0" i="0" kern="1200" dirty="0" err="1">
                <a:solidFill>
                  <a:schemeClr val="tx1"/>
                </a:solidFill>
                <a:effectLst/>
                <a:latin typeface="+mn-lt"/>
                <a:ea typeface="+mn-ea"/>
                <a:cs typeface="+mn-cs"/>
              </a:rPr>
              <a:t>wk</a:t>
            </a:r>
            <a:r>
              <a:rPr lang="zh-CN" altLang="en-US" sz="1200" b="0" i="0" kern="1200" dirty="0">
                <a:solidFill>
                  <a:schemeClr val="tx1"/>
                </a:solidFill>
                <a:effectLst/>
                <a:latin typeface="+mn-lt"/>
                <a:ea typeface="+mn-ea"/>
                <a:cs typeface="+mn-cs"/>
              </a:rPr>
              <a:t> 计算 </a:t>
            </a:r>
            <a:r>
              <a:rPr lang="en-US" altLang="zh-CN" sz="1200" b="0" i="0" kern="1200" dirty="0">
                <a:solidFill>
                  <a:schemeClr val="tx1"/>
                </a:solidFill>
                <a:effectLst/>
                <a:latin typeface="+mn-lt"/>
                <a:ea typeface="+mn-ea"/>
                <a:cs typeface="+mn-cs"/>
              </a:rPr>
              <a:t>self-attention, </a:t>
            </a:r>
            <a:r>
              <a:rPr lang="zh-CN" altLang="en-US" sz="1200" b="0" i="0" kern="1200" dirty="0">
                <a:solidFill>
                  <a:schemeClr val="tx1"/>
                </a:solidFill>
                <a:effectLst/>
                <a:latin typeface="+mn-lt"/>
                <a:ea typeface="+mn-ea"/>
                <a:cs typeface="+mn-cs"/>
              </a:rPr>
              <a:t>然后将各个</a:t>
            </a:r>
            <a:r>
              <a:rPr lang="en-US" altLang="zh-CN" sz="1200" b="0" i="0" kern="1200" dirty="0" err="1">
                <a:solidFill>
                  <a:schemeClr val="tx1"/>
                </a:solidFill>
                <a:effectLst/>
                <a:latin typeface="+mn-lt"/>
                <a:ea typeface="+mn-ea"/>
                <a:cs typeface="+mn-cs"/>
              </a:rPr>
              <a:t>wk</a:t>
            </a:r>
            <a:r>
              <a:rPr lang="zh-CN" altLang="en-US" sz="1200" b="0" i="0" kern="1200" dirty="0">
                <a:solidFill>
                  <a:schemeClr val="tx1"/>
                </a:solidFill>
                <a:effectLst/>
                <a:latin typeface="+mn-lt"/>
                <a:ea typeface="+mn-ea"/>
                <a:cs typeface="+mn-cs"/>
              </a:rPr>
              <a:t> 计算得到的结果合并（连接或求和）</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4282616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特点：</a:t>
            </a:r>
            <a:r>
              <a:rPr lang="en-US" altLang="zh-CN" dirty="0"/>
              <a:t>1</a:t>
            </a:r>
            <a:r>
              <a:rPr lang="zh-CN" altLang="en-US" dirty="0"/>
              <a:t>）</a:t>
            </a:r>
            <a:r>
              <a:rPr lang="en-US" altLang="zh-CN" dirty="0"/>
              <a:t>GAT</a:t>
            </a:r>
            <a:r>
              <a:rPr lang="zh-CN" altLang="en-US" dirty="0"/>
              <a:t>高效，无需使用特征值分解等复杂的矩阵计算，时间复杂度与</a:t>
            </a:r>
            <a:r>
              <a:rPr lang="en-US" altLang="zh-CN" dirty="0"/>
              <a:t>GCN</a:t>
            </a:r>
            <a:r>
              <a:rPr lang="zh-CN" altLang="en-US" dirty="0"/>
              <a:t>相同。</a:t>
            </a:r>
            <a:r>
              <a:rPr lang="en-US" altLang="zh-CN" dirty="0"/>
              <a:t>2</a:t>
            </a:r>
            <a:r>
              <a:rPr lang="zh-CN" altLang="en-US" dirty="0"/>
              <a:t>）由于</a:t>
            </a:r>
            <a:r>
              <a:rPr lang="en-US" altLang="zh-CN" dirty="0"/>
              <a:t>GAT</a:t>
            </a:r>
            <a:r>
              <a:rPr lang="zh-CN" altLang="en-US" sz="1200" b="0" i="0" kern="1200" dirty="0">
                <a:solidFill>
                  <a:schemeClr val="tx1"/>
                </a:solidFill>
                <a:effectLst/>
                <a:latin typeface="+mn-lt"/>
                <a:ea typeface="+mn-ea"/>
                <a:cs typeface="+mn-cs"/>
              </a:rPr>
              <a:t>每个节点的重要性可以不同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因此，</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具有更强的表示能力。</a:t>
            </a:r>
            <a:r>
              <a:rPr lang="en-US" altLang="zh-CN" sz="1200" b="0" i="0" kern="1200" dirty="0">
                <a:solidFill>
                  <a:schemeClr val="tx1"/>
                </a:solidFill>
                <a:effectLst/>
                <a:latin typeface="+mn-lt"/>
                <a:ea typeface="+mn-ea"/>
                <a:cs typeface="+mn-cs"/>
              </a:rPr>
              <a:t>3) attention</a:t>
            </a:r>
            <a:r>
              <a:rPr lang="zh-CN" altLang="en-US" sz="1200" b="0" i="0" kern="1200" dirty="0">
                <a:solidFill>
                  <a:schemeClr val="tx1"/>
                </a:solidFill>
                <a:effectLst/>
                <a:latin typeface="+mn-lt"/>
                <a:ea typeface="+mn-ea"/>
                <a:cs typeface="+mn-cs"/>
              </a:rPr>
              <a:t>机制是共享的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好处在于可以处理有向图，可被直接用于归纳学习。</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是建立在所有邻节点上的，而且无需假设任何节点顺序。</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3861226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归纳学习（</a:t>
            </a:r>
            <a:r>
              <a:rPr lang="en-US" altLang="zh-CN" sz="1200" b="1" i="0" kern="1200" dirty="0">
                <a:solidFill>
                  <a:schemeClr val="tx1"/>
                </a:solidFill>
                <a:effectLst/>
                <a:latin typeface="+mn-lt"/>
                <a:ea typeface="+mn-ea"/>
                <a:cs typeface="+mn-cs"/>
              </a:rPr>
              <a:t>Inductive Learning</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先从训练样本中学习到一定的模式，然后利用其对测试样本进行预测（先从特殊到一般，然后再从一般到特殊），这类模型如常见的贝叶斯模型。</a:t>
            </a:r>
            <a:r>
              <a:rPr lang="zh-CN" altLang="en-US" sz="1200" b="1" i="0" kern="1200" dirty="0">
                <a:solidFill>
                  <a:schemeClr val="tx1"/>
                </a:solidFill>
                <a:effectLst/>
                <a:latin typeface="+mn-lt"/>
                <a:ea typeface="+mn-ea"/>
                <a:cs typeface="+mn-cs"/>
              </a:rPr>
              <a:t>转导学习（</a:t>
            </a:r>
            <a:r>
              <a:rPr lang="en-US" altLang="zh-CN" sz="1200" b="1" i="0" kern="1200" dirty="0" err="1">
                <a:solidFill>
                  <a:schemeClr val="tx1"/>
                </a:solidFill>
                <a:effectLst/>
                <a:latin typeface="+mn-lt"/>
                <a:ea typeface="+mn-ea"/>
                <a:cs typeface="+mn-cs"/>
              </a:rPr>
              <a:t>Transductive</a:t>
            </a:r>
            <a:r>
              <a:rPr lang="en-US" altLang="zh-CN" sz="1200" b="1" i="0" kern="1200" dirty="0">
                <a:solidFill>
                  <a:schemeClr val="tx1"/>
                </a:solidFill>
                <a:effectLst/>
                <a:latin typeface="+mn-lt"/>
                <a:ea typeface="+mn-ea"/>
                <a:cs typeface="+mn-cs"/>
              </a:rPr>
              <a:t> Learning</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先观察特定的训练样本，然后对特定的测试样本做出预测（从特殊到特殊），这类模型如</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近邻、</a:t>
            </a:r>
            <a:r>
              <a:rPr lang="en-US" altLang="zh-CN" sz="1200" b="0" i="0" kern="1200" dirty="0">
                <a:solidFill>
                  <a:schemeClr val="tx1"/>
                </a:solidFill>
                <a:effectLst/>
                <a:latin typeface="+mn-lt"/>
                <a:ea typeface="+mn-ea"/>
                <a:cs typeface="+mn-cs"/>
              </a:rPr>
              <a:t>SVM</a:t>
            </a:r>
            <a:r>
              <a:rPr lang="zh-CN" altLang="en-US" sz="1200" b="0" i="0" kern="1200" dirty="0">
                <a:solidFill>
                  <a:schemeClr val="tx1"/>
                </a:solidFill>
                <a:effectLst/>
                <a:latin typeface="+mn-lt"/>
                <a:ea typeface="+mn-ea"/>
                <a:cs typeface="+mn-cs"/>
              </a:rPr>
              <a:t>等。</a:t>
            </a:r>
            <a:r>
              <a:rPr lang="en-US" altLang="zh-CN" dirty="0"/>
              <a:t>1)</a:t>
            </a:r>
            <a:r>
              <a:rPr lang="zh-CN" altLang="en-US" sz="1200" b="0" i="0" kern="1200" dirty="0">
                <a:solidFill>
                  <a:schemeClr val="tx1"/>
                </a:solidFill>
                <a:effectLst/>
                <a:latin typeface="+mn-lt"/>
                <a:ea typeface="+mn-ea"/>
                <a:cs typeface="+mn-cs"/>
              </a:rPr>
              <a:t>引证网络数据集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节点对应于文档，边（无向的）对应于引用关系。节点特征对应于文档的</a:t>
            </a:r>
            <a:r>
              <a:rPr lang="en-US" altLang="zh-CN" sz="1200" b="0" i="0" kern="1200" dirty="0" err="1">
                <a:solidFill>
                  <a:schemeClr val="tx1"/>
                </a:solidFill>
                <a:effectLst/>
                <a:latin typeface="+mn-lt"/>
                <a:ea typeface="+mn-ea"/>
                <a:cs typeface="+mn-cs"/>
              </a:rPr>
              <a:t>BoW</a:t>
            </a:r>
            <a:r>
              <a:rPr lang="zh-CN" altLang="en-US" sz="1200" b="0" i="0" kern="1200" dirty="0">
                <a:solidFill>
                  <a:schemeClr val="tx1"/>
                </a:solidFill>
                <a:effectLst/>
                <a:latin typeface="+mn-lt"/>
                <a:ea typeface="+mn-ea"/>
                <a:cs typeface="+mn-cs"/>
              </a:rPr>
              <a:t>表示。每个节点拥有一个类别标签（在分类时使用</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激活函数）</a:t>
            </a:r>
            <a:r>
              <a:rPr lang="en-US" altLang="zh-CN" sz="1200" b="0" i="0" kern="1200" dirty="0">
                <a:solidFill>
                  <a:schemeClr val="tx1"/>
                </a:solidFill>
                <a:effectLst/>
                <a:latin typeface="+mn-lt"/>
                <a:ea typeface="+mn-ea"/>
                <a:cs typeface="+mn-cs"/>
              </a:rPr>
              <a:t>.2) PPI</a:t>
            </a:r>
            <a:r>
              <a:rPr lang="zh-CN" altLang="en-US" sz="1200" b="0" i="0" kern="1200" dirty="0">
                <a:solidFill>
                  <a:schemeClr val="tx1"/>
                </a:solidFill>
                <a:effectLst/>
                <a:latin typeface="+mn-lt"/>
                <a:ea typeface="+mn-ea"/>
                <a:cs typeface="+mn-cs"/>
              </a:rPr>
              <a:t>每张图对应于人类的不同组织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张图进行训练，</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张图进行验证，</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张图用于测试。每个节点可能的标签数为</a:t>
            </a:r>
            <a:r>
              <a:rPr lang="en-US" altLang="zh-CN" sz="1200" b="0" i="0" kern="1200" dirty="0">
                <a:solidFill>
                  <a:schemeClr val="tx1"/>
                </a:solidFill>
                <a:effectLst/>
                <a:latin typeface="+mn-lt"/>
                <a:ea typeface="+mn-ea"/>
                <a:cs typeface="+mn-cs"/>
              </a:rPr>
              <a:t>121</a:t>
            </a:r>
            <a:r>
              <a:rPr lang="zh-CN" altLang="en-US" sz="1200" b="0" i="0" kern="1200" dirty="0">
                <a:solidFill>
                  <a:schemeClr val="tx1"/>
                </a:solidFill>
                <a:effectLst/>
                <a:latin typeface="+mn-lt"/>
                <a:ea typeface="+mn-ea"/>
                <a:cs typeface="+mn-cs"/>
              </a:rPr>
              <a:t>个</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271792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self-attention</a:t>
            </a:r>
            <a:r>
              <a:rPr lang="zh-CN" altLang="en-US" dirty="0"/>
              <a:t>的图模型，特点：</a:t>
            </a:r>
            <a:r>
              <a:rPr lang="en-US" altLang="zh-CN" dirty="0"/>
              <a:t>1</a:t>
            </a:r>
            <a:r>
              <a:rPr lang="zh-CN" altLang="en-US" dirty="0"/>
              <a:t>）与</a:t>
            </a:r>
            <a:r>
              <a:rPr lang="en-US" altLang="zh-CN" dirty="0"/>
              <a:t>GCN</a:t>
            </a:r>
            <a:r>
              <a:rPr lang="zh-CN" altLang="en-US" dirty="0"/>
              <a:t>类似，</a:t>
            </a:r>
            <a:r>
              <a:rPr lang="en-US" altLang="zh-CN" dirty="0"/>
              <a:t>GAT</a:t>
            </a:r>
            <a:r>
              <a:rPr lang="zh-CN" altLang="en-US" dirty="0"/>
              <a:t>是一种局部网络。</a:t>
            </a:r>
            <a:r>
              <a:rPr lang="zh-CN" altLang="en-US" sz="1200" b="0" i="0" kern="1200" dirty="0">
                <a:solidFill>
                  <a:schemeClr val="tx1"/>
                </a:solidFill>
                <a:effectLst/>
                <a:latin typeface="+mn-lt"/>
                <a:ea typeface="+mn-ea"/>
                <a:cs typeface="+mn-cs"/>
              </a:rPr>
              <a:t>训练</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模型无需了解整个图结构，只需知道每个节点的邻节点即可。</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）节点更新方式，在计算新的节点表示时，多引入了一个权值矩阵</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14</a:t>
            </a:fld>
            <a:endParaRPr lang="zh-CN" altLang="en-US"/>
          </a:p>
        </p:txBody>
      </p:sp>
    </p:spTree>
    <p:extLst>
      <p:ext uri="{BB962C8B-B14F-4D97-AF65-F5344CB8AC3E}">
        <p14:creationId xmlns:p14="http://schemas.microsoft.com/office/powerpoint/2010/main" val="967610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15</a:t>
            </a:fld>
            <a:endParaRPr lang="zh-CN" altLang="en-US"/>
          </a:p>
        </p:txBody>
      </p:sp>
    </p:spTree>
    <p:extLst>
      <p:ext uri="{BB962C8B-B14F-4D97-AF65-F5344CB8AC3E}">
        <p14:creationId xmlns:p14="http://schemas.microsoft.com/office/powerpoint/2010/main" val="1482357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16</a:t>
            </a:fld>
            <a:endParaRPr lang="zh-CN" altLang="en-US"/>
          </a:p>
        </p:txBody>
      </p:sp>
    </p:spTree>
    <p:extLst>
      <p:ext uri="{BB962C8B-B14F-4D97-AF65-F5344CB8AC3E}">
        <p14:creationId xmlns:p14="http://schemas.microsoft.com/office/powerpoint/2010/main" val="1694373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17</a:t>
            </a:fld>
            <a:endParaRPr lang="zh-CN" altLang="en-US"/>
          </a:p>
        </p:txBody>
      </p:sp>
    </p:spTree>
    <p:extLst>
      <p:ext uri="{BB962C8B-B14F-4D97-AF65-F5344CB8AC3E}">
        <p14:creationId xmlns:p14="http://schemas.microsoft.com/office/powerpoint/2010/main" val="3836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1. </a:t>
            </a:r>
            <a:r>
              <a:rPr lang="zh-CN" altLang="en-US" sz="1200" b="1" kern="1200" dirty="0">
                <a:solidFill>
                  <a:schemeClr val="tx1"/>
                </a:solidFill>
                <a:effectLst/>
                <a:latin typeface="+mn-lt"/>
                <a:ea typeface="+mn-ea"/>
                <a:cs typeface="+mn-cs"/>
              </a:rPr>
              <a:t>异质性：</a:t>
            </a:r>
            <a:r>
              <a:rPr lang="zh-CN" altLang="en-US" sz="1200" b="0" kern="1200" dirty="0">
                <a:solidFill>
                  <a:schemeClr val="tx1"/>
                </a:solidFill>
                <a:effectLst/>
                <a:latin typeface="+mn-lt"/>
                <a:ea typeface="+mn-ea"/>
                <a:cs typeface="+mn-cs"/>
              </a:rPr>
              <a:t>考虑不同节点和不同关系的差异。不同类型节点有其各自的特点，节点的属性空间也不尽相同。如何处理不同类型节点并保留各自的特性是设计异质图神经网络时迫切需要解决的问题；</a:t>
            </a:r>
            <a:r>
              <a:rPr lang="en-US" altLang="zh-CN" sz="1200" b="1" kern="1200" dirty="0">
                <a:solidFill>
                  <a:schemeClr val="tx1"/>
                </a:solidFill>
                <a:effectLst/>
                <a:latin typeface="+mn-lt"/>
                <a:ea typeface="+mn-ea"/>
                <a:cs typeface="+mn-cs"/>
              </a:rPr>
              <a:t>2. </a:t>
            </a:r>
            <a:r>
              <a:rPr lang="zh-CN" altLang="en-US" sz="1200" b="1" kern="1200" dirty="0">
                <a:solidFill>
                  <a:schemeClr val="tx1"/>
                </a:solidFill>
                <a:effectLst/>
                <a:latin typeface="+mn-lt"/>
                <a:ea typeface="+mn-ea"/>
                <a:cs typeface="+mn-cs"/>
              </a:rPr>
              <a:t>语义级别注意力：</a:t>
            </a:r>
            <a:r>
              <a:rPr lang="zh-CN" altLang="en-US" sz="1200" b="0" kern="1200" dirty="0">
                <a:solidFill>
                  <a:schemeClr val="tx1"/>
                </a:solidFill>
                <a:effectLst/>
                <a:latin typeface="+mn-lt"/>
                <a:ea typeface="+mn-ea"/>
                <a:cs typeface="+mn-cs"/>
              </a:rPr>
              <a:t>学习元路径重要性并进行融合。异质图中的一个基本结构是元路径结构，对于某个具体任务，不同元路径表达的语义不同，因此对任务的贡献也不同。如何设计针对元路径的注意力机制是异质图神经网络中的一个基本问题；</a:t>
            </a:r>
            <a:r>
              <a:rPr lang="en-US" altLang="zh-CN" sz="1200" b="1" i="0" kern="1200" dirty="0">
                <a:solidFill>
                  <a:schemeClr val="tx1"/>
                </a:solidFill>
                <a:effectLst/>
                <a:latin typeface="+mn-lt"/>
                <a:ea typeface="+mn-ea"/>
                <a:cs typeface="+mn-cs"/>
              </a:rPr>
              <a:t>3. </a:t>
            </a:r>
            <a:r>
              <a:rPr lang="zh-CN" altLang="en-US" sz="1200" b="1" i="0" kern="1200" dirty="0">
                <a:solidFill>
                  <a:schemeClr val="tx1"/>
                </a:solidFill>
                <a:effectLst/>
                <a:latin typeface="+mn-lt"/>
                <a:ea typeface="+mn-ea"/>
                <a:cs typeface="+mn-cs"/>
              </a:rPr>
              <a:t>节点级别注意力：</a:t>
            </a:r>
            <a:r>
              <a:rPr lang="zh-CN" altLang="en-US" sz="1200" b="0" i="0" kern="1200" dirty="0">
                <a:solidFill>
                  <a:schemeClr val="tx1"/>
                </a:solidFill>
                <a:effectLst/>
                <a:latin typeface="+mn-lt"/>
                <a:ea typeface="+mn-ea"/>
                <a:cs typeface="+mn-cs"/>
              </a:rPr>
              <a:t>学习节点邻居的重要性并进行融合。节点的邻居多种多样甚至还有一些噪声邻居。针对不同任务，邻居的重要性也会有所差异。如何设计针对不同类型邻居的注意力机制是异质图神经网络的一个基本问题。 </a:t>
            </a:r>
            <a:r>
              <a:rPr lang="zh-CN" altLang="en-US" sz="1200" b="0" kern="1200" dirty="0">
                <a:solidFill>
                  <a:schemeClr val="tx1"/>
                </a:solidFill>
                <a:effectLst/>
                <a:latin typeface="+mn-lt"/>
                <a:ea typeface="+mn-ea"/>
                <a:cs typeface="+mn-cs"/>
              </a:rPr>
              <a:t/>
            </a:r>
            <a:br>
              <a:rPr lang="zh-CN" altLang="en-US" sz="1200" b="0" kern="1200" dirty="0">
                <a:solidFill>
                  <a:schemeClr val="tx1"/>
                </a:solidFill>
                <a:effectLst/>
                <a:latin typeface="+mn-lt"/>
                <a:ea typeface="+mn-ea"/>
                <a:cs typeface="+mn-cs"/>
              </a:rPr>
            </a:br>
            <a:r>
              <a:rPr lang="zh-CN" altLang="en-US" sz="1200" b="0" kern="1200" dirty="0">
                <a:solidFill>
                  <a:schemeClr val="tx1"/>
                </a:solidFill>
                <a:effectLst/>
                <a:latin typeface="+mn-lt"/>
                <a:ea typeface="+mn-ea"/>
                <a:cs typeface="+mn-cs"/>
              </a:rPr>
              <a:t/>
            </a:r>
            <a:br>
              <a:rPr lang="zh-CN" altLang="en-US" sz="1200" b="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18</a:t>
            </a:fld>
            <a:endParaRPr lang="zh-CN" altLang="en-US"/>
          </a:p>
        </p:txBody>
      </p:sp>
    </p:spTree>
    <p:extLst>
      <p:ext uri="{BB962C8B-B14F-4D97-AF65-F5344CB8AC3E}">
        <p14:creationId xmlns:p14="http://schemas.microsoft.com/office/powerpoint/2010/main" val="2206249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HAN </a:t>
            </a:r>
            <a:r>
              <a:rPr lang="zh-CN" altLang="en-US" dirty="0"/>
              <a:t>利用语义级别注意力和节点级别注意力来同时学习元路径与节点邻居的重要性，并通过相应地聚合操作得到最终的节点表示。</a:t>
            </a:r>
            <a:r>
              <a:rPr lang="zh-CN" altLang="en-US" sz="1200" b="0" i="0" kern="1200" dirty="0">
                <a:solidFill>
                  <a:schemeClr val="tx1"/>
                </a:solidFill>
                <a:effectLst/>
                <a:latin typeface="+mn-lt"/>
                <a:ea typeface="+mn-ea"/>
                <a:cs typeface="+mn-cs"/>
              </a:rPr>
              <a:t>首先，通过节点级别的注意力来学习邻居的权重并聚合得到一条具体元路径下的节点表示。然后，通过语义级别的注意力来学习多条元路径的权重并对节点表示进行加权融合。最后根据特定任务来优化整个模型。</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19</a:t>
            </a:fld>
            <a:endParaRPr lang="zh-CN" altLang="en-US"/>
          </a:p>
        </p:txBody>
      </p:sp>
    </p:spTree>
    <p:extLst>
      <p:ext uri="{BB962C8B-B14F-4D97-AF65-F5344CB8AC3E}">
        <p14:creationId xmlns:p14="http://schemas.microsoft.com/office/powerpoint/2010/main" val="388034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1905541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Meta-path</a:t>
            </a:r>
            <a:r>
              <a:rPr lang="zh-CN" altLang="en-US" sz="1200" b="0" i="0" kern="1200" dirty="0">
                <a:solidFill>
                  <a:schemeClr val="tx1"/>
                </a:solidFill>
                <a:effectLst/>
                <a:latin typeface="+mn-lt"/>
                <a:ea typeface="+mn-ea"/>
                <a:cs typeface="+mn-cs"/>
              </a:rPr>
              <a:t>：简单来说即是从节点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到节点</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所经过的一系列点的序列。</a:t>
            </a:r>
            <a:r>
              <a:rPr lang="en-US" altLang="zh-CN" sz="1200" b="1" i="0" kern="1200" dirty="0">
                <a:solidFill>
                  <a:schemeClr val="tx1"/>
                </a:solidFill>
                <a:effectLst/>
                <a:latin typeface="+mn-lt"/>
                <a:ea typeface="+mn-ea"/>
                <a:cs typeface="+mn-cs"/>
              </a:rPr>
              <a:t>Meta-</a:t>
            </a:r>
            <a:r>
              <a:rPr lang="en-US" altLang="zh-CN" sz="1200" b="1" i="0" kern="1200" dirty="0" err="1">
                <a:solidFill>
                  <a:schemeClr val="tx1"/>
                </a:solidFill>
                <a:effectLst/>
                <a:latin typeface="+mn-lt"/>
                <a:ea typeface="+mn-ea"/>
                <a:cs typeface="+mn-cs"/>
              </a:rPr>
              <a:t>paht</a:t>
            </a:r>
            <a:r>
              <a:rPr lang="en-US" altLang="zh-CN" sz="1200" b="1" i="0" kern="1200" dirty="0">
                <a:solidFill>
                  <a:schemeClr val="tx1"/>
                </a:solidFill>
                <a:effectLst/>
                <a:latin typeface="+mn-lt"/>
                <a:ea typeface="+mn-ea"/>
                <a:cs typeface="+mn-cs"/>
              </a:rPr>
              <a:t> based Neighbors</a:t>
            </a:r>
            <a:r>
              <a:rPr lang="zh-CN" altLang="en-US" sz="1200" b="0" i="0" kern="1200" dirty="0">
                <a:solidFill>
                  <a:schemeClr val="tx1"/>
                </a:solidFill>
                <a:effectLst/>
                <a:latin typeface="+mn-lt"/>
                <a:ea typeface="+mn-ea"/>
                <a:cs typeface="+mn-cs"/>
              </a:rPr>
              <a:t>：基于一条</a:t>
            </a:r>
            <a:r>
              <a:rPr lang="en-US" altLang="zh-CN" sz="1200" b="0" i="0" kern="1200" dirty="0">
                <a:solidFill>
                  <a:schemeClr val="tx1"/>
                </a:solidFill>
                <a:effectLst/>
                <a:latin typeface="+mn-lt"/>
                <a:ea typeface="+mn-ea"/>
                <a:cs typeface="+mn-cs"/>
              </a:rPr>
              <a:t>meta-path</a:t>
            </a:r>
            <a:r>
              <a:rPr lang="zh-CN" altLang="en-US" sz="1200" b="0" i="0" kern="1200" dirty="0">
                <a:solidFill>
                  <a:schemeClr val="tx1"/>
                </a:solidFill>
                <a:effectLst/>
                <a:latin typeface="+mn-lt"/>
                <a:ea typeface="+mn-ea"/>
                <a:cs typeface="+mn-cs"/>
              </a:rPr>
              <a:t>的邻居节点，默认一个节点的邻居节点包括其自身。</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20</a:t>
            </a:fld>
            <a:endParaRPr lang="zh-CN" altLang="en-US"/>
          </a:p>
        </p:txBody>
      </p:sp>
    </p:spTree>
    <p:extLst>
      <p:ext uri="{BB962C8B-B14F-4D97-AF65-F5344CB8AC3E}">
        <p14:creationId xmlns:p14="http://schemas.microsoft.com/office/powerpoint/2010/main" val="1561928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err="1"/>
              <a:t>i,j</a:t>
            </a:r>
            <a:r>
              <a:rPr lang="zh-CN" altLang="en-US" dirty="0"/>
              <a:t>）的权重是非对称性，注意力的非对称性，聚合，</a:t>
            </a:r>
            <a:r>
              <a:rPr lang="zh-CN" altLang="en-US" sz="1200" b="0" i="0" kern="1200" dirty="0">
                <a:solidFill>
                  <a:schemeClr val="tx1"/>
                </a:solidFill>
                <a:effectLst/>
                <a:latin typeface="+mn-lt"/>
                <a:ea typeface="+mn-ea"/>
                <a:cs typeface="+mn-cs"/>
              </a:rPr>
              <a:t>由于异构图数据是</a:t>
            </a:r>
            <a:r>
              <a:rPr lang="en-US" altLang="zh-CN" sz="1200" b="0" i="0" kern="1200" dirty="0">
                <a:solidFill>
                  <a:schemeClr val="tx1"/>
                </a:solidFill>
                <a:effectLst/>
                <a:latin typeface="+mn-lt"/>
                <a:ea typeface="+mn-ea"/>
                <a:cs typeface="+mn-cs"/>
              </a:rPr>
              <a:t>scale free</a:t>
            </a:r>
            <a:r>
              <a:rPr lang="zh-CN" altLang="en-US" sz="1200" b="0" i="0" kern="1200" dirty="0">
                <a:solidFill>
                  <a:schemeClr val="tx1"/>
                </a:solidFill>
                <a:effectLst/>
                <a:latin typeface="+mn-lt"/>
                <a:ea typeface="+mn-ea"/>
                <a:cs typeface="+mn-cs"/>
              </a:rPr>
              <a:t>的，计算后会有很高的方差，</a:t>
            </a:r>
            <a:r>
              <a:rPr lang="en-US" altLang="zh-CN" sz="1200" b="0" i="0" kern="1200" dirty="0">
                <a:solidFill>
                  <a:schemeClr val="tx1"/>
                </a:solidFill>
                <a:effectLst/>
                <a:latin typeface="+mn-lt"/>
                <a:ea typeface="+mn-ea"/>
                <a:cs typeface="+mn-cs"/>
              </a:rPr>
              <a:t>Multi-head Attention</a:t>
            </a:r>
            <a:r>
              <a:rPr lang="zh-CN" altLang="en-US" sz="1200" b="0" i="0" kern="1200" dirty="0">
                <a:solidFill>
                  <a:schemeClr val="tx1"/>
                </a:solidFill>
                <a:effectLst/>
                <a:latin typeface="+mn-lt"/>
                <a:ea typeface="+mn-ea"/>
                <a:cs typeface="+mn-cs"/>
              </a:rPr>
              <a:t>来解决这个问题</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21</a:t>
            </a:fld>
            <a:endParaRPr lang="zh-CN" altLang="en-US"/>
          </a:p>
        </p:txBody>
      </p:sp>
    </p:spTree>
    <p:extLst>
      <p:ext uri="{BB962C8B-B14F-4D97-AF65-F5344CB8AC3E}">
        <p14:creationId xmlns:p14="http://schemas.microsoft.com/office/powerpoint/2010/main" val="201020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为了学习到更综合的信息，我们需要根据</a:t>
            </a:r>
            <a:r>
              <a:rPr lang="en-US" altLang="zh-CN" sz="1200" b="0" i="0" kern="1200" dirty="0">
                <a:solidFill>
                  <a:schemeClr val="tx1"/>
                </a:solidFill>
                <a:effectLst/>
                <a:latin typeface="+mn-lt"/>
                <a:ea typeface="+mn-ea"/>
                <a:cs typeface="+mn-cs"/>
              </a:rPr>
              <a:t>meta-path</a:t>
            </a:r>
            <a:r>
              <a:rPr lang="zh-CN" altLang="en-US" sz="1200" b="0" i="0" kern="1200" dirty="0">
                <a:solidFill>
                  <a:schemeClr val="tx1"/>
                </a:solidFill>
                <a:effectLst/>
                <a:latin typeface="+mn-lt"/>
                <a:ea typeface="+mn-ea"/>
                <a:cs typeface="+mn-cs"/>
              </a:rPr>
              <a:t>将多种语义信息融合到一起。首先使用一层的</a:t>
            </a:r>
            <a:r>
              <a:rPr lang="en-US" altLang="zh-CN" sz="1200" b="0" i="0" kern="1200" dirty="0">
                <a:solidFill>
                  <a:schemeClr val="tx1"/>
                </a:solidFill>
                <a:effectLst/>
                <a:latin typeface="+mn-lt"/>
                <a:ea typeface="+mn-ea"/>
                <a:cs typeface="+mn-cs"/>
              </a:rPr>
              <a:t>MLP</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Semantic embedding</a:t>
            </a:r>
            <a:r>
              <a:rPr lang="zh-CN" altLang="en-US" sz="1200" b="0" i="0" kern="1200" dirty="0">
                <a:solidFill>
                  <a:schemeClr val="tx1"/>
                </a:solidFill>
                <a:effectLst/>
                <a:latin typeface="+mn-lt"/>
                <a:ea typeface="+mn-ea"/>
                <a:cs typeface="+mn-cs"/>
              </a:rPr>
              <a:t>进行非线性转换。通过</a:t>
            </a:r>
            <a:r>
              <a:rPr lang="en-US" altLang="zh-CN" sz="1200" b="0" i="0" kern="1200" dirty="0">
                <a:solidFill>
                  <a:schemeClr val="tx1"/>
                </a:solidFill>
                <a:effectLst/>
                <a:latin typeface="+mn-lt"/>
                <a:ea typeface="+mn-ea"/>
                <a:cs typeface="+mn-cs"/>
              </a:rPr>
              <a:t>Semantic-level Attention vector q </a:t>
            </a:r>
            <a:r>
              <a:rPr lang="zh-CN" altLang="en-US" sz="1200" b="0" i="0" kern="1200" dirty="0">
                <a:solidFill>
                  <a:schemeClr val="tx1"/>
                </a:solidFill>
                <a:effectLst/>
                <a:latin typeface="+mn-lt"/>
                <a:ea typeface="+mn-ea"/>
                <a:cs typeface="+mn-cs"/>
              </a:rPr>
              <a:t>来衡量多条</a:t>
            </a:r>
            <a:r>
              <a:rPr lang="en-US" altLang="zh-CN" sz="1200" b="0" i="0" kern="1200" dirty="0">
                <a:solidFill>
                  <a:schemeClr val="tx1"/>
                </a:solidFill>
                <a:effectLst/>
                <a:latin typeface="+mn-lt"/>
                <a:ea typeface="+mn-ea"/>
                <a:cs typeface="+mn-cs"/>
              </a:rPr>
              <a:t>Semantic embedding </a:t>
            </a:r>
            <a:r>
              <a:rPr lang="zh-CN" altLang="en-US" sz="1200" b="0" i="0" kern="1200" dirty="0">
                <a:solidFill>
                  <a:schemeClr val="tx1"/>
                </a:solidFill>
                <a:effectLst/>
                <a:latin typeface="+mn-lt"/>
                <a:ea typeface="+mn-ea"/>
                <a:cs typeface="+mn-cs"/>
              </a:rPr>
              <a:t>间的相似性。经过</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函数，得到语义权重。获得的语义层的</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是这样的。最后，基于半监督方式，通过最小化</a:t>
            </a:r>
            <a:r>
              <a:rPr lang="en-US" altLang="zh-CN" sz="1200" b="0" i="0" kern="1200" dirty="0">
                <a:solidFill>
                  <a:schemeClr val="tx1"/>
                </a:solidFill>
                <a:effectLst/>
                <a:latin typeface="+mn-lt"/>
                <a:ea typeface="+mn-ea"/>
                <a:cs typeface="+mn-cs"/>
              </a:rPr>
              <a:t>Cross-Entropy</a:t>
            </a:r>
            <a:r>
              <a:rPr lang="zh-CN" altLang="en-US" sz="1200" b="0" i="0" kern="1200" dirty="0">
                <a:solidFill>
                  <a:schemeClr val="tx1"/>
                </a:solidFill>
                <a:effectLst/>
                <a:latin typeface="+mn-lt"/>
                <a:ea typeface="+mn-ea"/>
                <a:cs typeface="+mn-cs"/>
              </a:rPr>
              <a:t>来训练。</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22</a:t>
            </a:fld>
            <a:endParaRPr lang="zh-CN" altLang="en-US"/>
          </a:p>
        </p:txBody>
      </p:sp>
    </p:spTree>
    <p:extLst>
      <p:ext uri="{BB962C8B-B14F-4D97-AF65-F5344CB8AC3E}">
        <p14:creationId xmlns:p14="http://schemas.microsoft.com/office/powerpoint/2010/main" val="3780592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HAN</a:t>
            </a:r>
            <a:r>
              <a:rPr lang="zh-CN" altLang="en-US" sz="1200" b="0" i="0" kern="1200" dirty="0">
                <a:solidFill>
                  <a:schemeClr val="tx1"/>
                </a:solidFill>
                <a:effectLst/>
                <a:latin typeface="+mn-lt"/>
                <a:ea typeface="+mn-ea"/>
                <a:cs typeface="+mn-cs"/>
              </a:rPr>
              <a:t>能解决异构图中多种</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，以及</a:t>
            </a:r>
            <a:r>
              <a:rPr lang="en-US" altLang="zh-CN" sz="1200" b="0" i="0" kern="1200" dirty="0">
                <a:solidFill>
                  <a:schemeClr val="tx1"/>
                </a:solidFill>
                <a:effectLst/>
                <a:latin typeface="+mn-lt"/>
                <a:ea typeface="+mn-ea"/>
                <a:cs typeface="+mn-cs"/>
              </a:rPr>
              <a:t>Semantic</a:t>
            </a:r>
            <a:r>
              <a:rPr lang="zh-CN" altLang="en-US" sz="1200" b="0" i="0" kern="1200" dirty="0">
                <a:solidFill>
                  <a:schemeClr val="tx1"/>
                </a:solidFill>
                <a:effectLst/>
                <a:latin typeface="+mn-lt"/>
                <a:ea typeface="+mn-ea"/>
                <a:cs typeface="+mn-cs"/>
              </a:rPr>
              <a:t>融合的问题；</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）该模型能够并行计算；</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）整个模型的</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是共享的；</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）具有很好的可解释性</a:t>
            </a: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23</a:t>
            </a:fld>
            <a:endParaRPr lang="zh-CN" altLang="en-US"/>
          </a:p>
        </p:txBody>
      </p:sp>
    </p:spTree>
    <p:extLst>
      <p:ext uri="{BB962C8B-B14F-4D97-AF65-F5344CB8AC3E}">
        <p14:creationId xmlns:p14="http://schemas.microsoft.com/office/powerpoint/2010/main" val="3784761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本文在三个数据集上做了大量充分的实验（包括节点分类，节点聚类，可视化）来验证模型的有效性。</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24</a:t>
            </a:fld>
            <a:endParaRPr lang="zh-CN" altLang="en-US"/>
          </a:p>
        </p:txBody>
      </p:sp>
    </p:spTree>
    <p:extLst>
      <p:ext uri="{BB962C8B-B14F-4D97-AF65-F5344CB8AC3E}">
        <p14:creationId xmlns:p14="http://schemas.microsoft.com/office/powerpoint/2010/main" val="2620627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25</a:t>
            </a:fld>
            <a:endParaRPr lang="zh-CN" altLang="en-US"/>
          </a:p>
        </p:txBody>
      </p:sp>
    </p:spTree>
    <p:extLst>
      <p:ext uri="{BB962C8B-B14F-4D97-AF65-F5344CB8AC3E}">
        <p14:creationId xmlns:p14="http://schemas.microsoft.com/office/powerpoint/2010/main" val="2869311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HAN</a:t>
            </a:r>
            <a:r>
              <a:rPr lang="zh-CN" altLang="en-US" sz="1200" b="0" i="0" kern="1200" dirty="0">
                <a:solidFill>
                  <a:schemeClr val="tx1"/>
                </a:solidFill>
                <a:effectLst/>
                <a:latin typeface="+mn-lt"/>
                <a:ea typeface="+mn-ea"/>
                <a:cs typeface="+mn-cs"/>
              </a:rPr>
              <a:t>这种异质图神经网络，同时在节点和语义级别利用注意力机制来对邻居信息和语义信息进行加权融合，进而学习到更加细致全面的节点表示。同时，通过对两层的注意力机制进行分析，所提模型具有较好的可解释性。未来可以进一步尝试利用 </a:t>
            </a:r>
            <a:r>
              <a:rPr lang="en-US" altLang="zh-CN" sz="1200" b="0" i="0" kern="1200" dirty="0">
                <a:solidFill>
                  <a:schemeClr val="tx1"/>
                </a:solidFill>
                <a:effectLst/>
                <a:latin typeface="+mn-lt"/>
                <a:ea typeface="+mn-ea"/>
                <a:cs typeface="+mn-cs"/>
              </a:rPr>
              <a:t>meta-graph </a:t>
            </a:r>
            <a:r>
              <a:rPr lang="zh-CN" altLang="en-US" sz="1200" b="0" i="0" kern="1200" dirty="0">
                <a:solidFill>
                  <a:schemeClr val="tx1"/>
                </a:solidFill>
                <a:effectLst/>
                <a:latin typeface="+mn-lt"/>
                <a:ea typeface="+mn-ea"/>
                <a:cs typeface="+mn-cs"/>
              </a:rPr>
              <a:t>或者 </a:t>
            </a:r>
            <a:r>
              <a:rPr lang="en-US" altLang="zh-CN" sz="1200" b="0" i="0" kern="1200" dirty="0">
                <a:solidFill>
                  <a:schemeClr val="tx1"/>
                </a:solidFill>
                <a:effectLst/>
                <a:latin typeface="+mn-lt"/>
                <a:ea typeface="+mn-ea"/>
                <a:cs typeface="+mn-cs"/>
              </a:rPr>
              <a:t>motif </a:t>
            </a:r>
            <a:r>
              <a:rPr lang="zh-CN" altLang="en-US" sz="1200" b="0" i="0" kern="1200" dirty="0">
                <a:solidFill>
                  <a:schemeClr val="tx1"/>
                </a:solidFill>
                <a:effectLst/>
                <a:latin typeface="+mn-lt"/>
                <a:ea typeface="+mn-ea"/>
                <a:cs typeface="+mn-cs"/>
              </a:rPr>
              <a:t>来抽取不同的结构信息或者针对不同场景的差异化需求设计相应的图神经网络</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26</a:t>
            </a:fld>
            <a:endParaRPr lang="zh-CN" altLang="en-US"/>
          </a:p>
        </p:txBody>
      </p:sp>
    </p:spTree>
    <p:extLst>
      <p:ext uri="{BB962C8B-B14F-4D97-AF65-F5344CB8AC3E}">
        <p14:creationId xmlns:p14="http://schemas.microsoft.com/office/powerpoint/2010/main" val="3894614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27</a:t>
            </a:fld>
            <a:endParaRPr lang="zh-CN" altLang="en-US"/>
          </a:p>
        </p:txBody>
      </p:sp>
    </p:spTree>
    <p:extLst>
      <p:ext uri="{BB962C8B-B14F-4D97-AF65-F5344CB8AC3E}">
        <p14:creationId xmlns:p14="http://schemas.microsoft.com/office/powerpoint/2010/main" val="396573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28</a:t>
            </a:fld>
            <a:endParaRPr lang="zh-CN" altLang="en-US"/>
          </a:p>
        </p:txBody>
      </p:sp>
    </p:spTree>
    <p:extLst>
      <p:ext uri="{BB962C8B-B14F-4D97-AF65-F5344CB8AC3E}">
        <p14:creationId xmlns:p14="http://schemas.microsoft.com/office/powerpoint/2010/main" val="1503042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255658E-12C6-F44D-8691-2D1C43C1F13E}" type="slidenum">
              <a:t>29</a:t>
            </a:fld>
            <a:endParaRPr kumimoji="1" lang="zh-CN" altLang="en-US"/>
          </a:p>
        </p:txBody>
      </p:sp>
    </p:spTree>
    <p:extLst>
      <p:ext uri="{BB962C8B-B14F-4D97-AF65-F5344CB8AC3E}">
        <p14:creationId xmlns:p14="http://schemas.microsoft.com/office/powerpoint/2010/main" val="416696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274085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384759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277538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最早的</a:t>
            </a:r>
            <a:r>
              <a:rPr lang="en-US" altLang="zh-CN" sz="1200" b="0" i="0" kern="1200" dirty="0">
                <a:solidFill>
                  <a:schemeClr val="tx1"/>
                </a:solidFill>
                <a:effectLst/>
                <a:latin typeface="+mn-lt"/>
                <a:ea typeface="+mn-ea"/>
                <a:cs typeface="+mn-cs"/>
              </a:rPr>
              <a:t>GNN</a:t>
            </a:r>
            <a:r>
              <a:rPr lang="zh-CN" altLang="en-US" sz="1200" b="0" i="0" kern="1200" dirty="0">
                <a:solidFill>
                  <a:schemeClr val="tx1"/>
                </a:solidFill>
                <a:effectLst/>
                <a:latin typeface="+mn-lt"/>
                <a:ea typeface="+mn-ea"/>
                <a:cs typeface="+mn-cs"/>
              </a:rPr>
              <a:t>网络可以被用于处理有环图、有向图或无向图。然而，</a:t>
            </a:r>
            <a:r>
              <a:rPr lang="en-US" altLang="zh-CN" sz="1200" b="0" i="0" kern="1200" dirty="0">
                <a:solidFill>
                  <a:schemeClr val="tx1"/>
                </a:solidFill>
                <a:effectLst/>
                <a:latin typeface="+mn-lt"/>
                <a:ea typeface="+mn-ea"/>
                <a:cs typeface="+mn-cs"/>
              </a:rPr>
              <a:t>GNN</a:t>
            </a:r>
            <a:r>
              <a:rPr lang="zh-CN" altLang="en-US" sz="1200" b="0" i="0" kern="1200" dirty="0">
                <a:solidFill>
                  <a:schemeClr val="tx1"/>
                </a:solidFill>
                <a:effectLst/>
                <a:latin typeface="+mn-lt"/>
                <a:ea typeface="+mn-ea"/>
                <a:cs typeface="+mn-cs"/>
              </a:rPr>
              <a:t>网络本身必须使整个网络达到不动点之后才可以进行计算。针对这一问题，进一步提出了</a:t>
            </a:r>
            <a:r>
              <a:rPr lang="en-US" altLang="zh-CN" sz="1200" b="0" i="0" kern="1200" dirty="0">
                <a:solidFill>
                  <a:schemeClr val="tx1"/>
                </a:solidFill>
                <a:effectLst/>
                <a:latin typeface="+mn-lt"/>
                <a:ea typeface="+mn-ea"/>
                <a:cs typeface="+mn-cs"/>
              </a:rPr>
              <a:t>GGNN</a:t>
            </a:r>
            <a:r>
              <a:rPr lang="zh-CN" altLang="en-US" sz="1200" b="0" i="0" kern="1200" dirty="0">
                <a:solidFill>
                  <a:schemeClr val="tx1"/>
                </a:solidFill>
                <a:effectLst/>
                <a:latin typeface="+mn-lt"/>
                <a:ea typeface="+mn-ea"/>
                <a:cs typeface="+mn-cs"/>
              </a:rPr>
              <a:t>网络</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即通过将</a:t>
            </a:r>
            <a:r>
              <a:rPr lang="en-US" altLang="zh-CN" sz="1200" b="0" i="0" kern="1200" dirty="0">
                <a:solidFill>
                  <a:schemeClr val="tx1"/>
                </a:solidFill>
                <a:effectLst/>
                <a:latin typeface="+mn-lt"/>
                <a:ea typeface="+mn-ea"/>
                <a:cs typeface="+mn-cs"/>
              </a:rPr>
              <a:t>GRU</a:t>
            </a:r>
            <a:r>
              <a:rPr lang="zh-CN" altLang="en-US" sz="1200" b="0" i="0" kern="1200" dirty="0">
                <a:solidFill>
                  <a:schemeClr val="tx1"/>
                </a:solidFill>
                <a:effectLst/>
                <a:latin typeface="+mn-lt"/>
                <a:ea typeface="+mn-ea"/>
                <a:cs typeface="+mn-cs"/>
              </a:rPr>
              <a:t>引入到网络结构中。后来将卷积操作引入到图领域中，分为两种方法。</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）谱方法是基于对图进行谱表示的一类方法。其上的卷积操作与图拉普拉斯矩阵的特征值分解有关，因此，往往需要进行密集的矩阵运算，而且整个计算并不是局部的。</a:t>
            </a:r>
            <a:r>
              <a:rPr lang="en-US" altLang="zh-CN" sz="1200" b="0" i="0" kern="1200" dirty="0">
                <a:solidFill>
                  <a:schemeClr val="tx1"/>
                </a:solidFill>
                <a:effectLst/>
                <a:latin typeface="+mn-lt"/>
                <a:ea typeface="+mn-ea"/>
                <a:cs typeface="+mn-cs"/>
              </a:rPr>
              <a:t>GCN</a:t>
            </a:r>
            <a:r>
              <a:rPr lang="zh-CN" altLang="en-US" sz="1200" b="0" i="0" kern="1200" dirty="0">
                <a:solidFill>
                  <a:schemeClr val="tx1"/>
                </a:solidFill>
                <a:effectLst/>
                <a:latin typeface="+mn-lt"/>
                <a:ea typeface="+mn-ea"/>
                <a:cs typeface="+mn-cs"/>
              </a:rPr>
              <a:t>网络，该网络可以有效地对节点的一阶邻居进行处理，而且可以避免复杂的矩阵运算。但是，这些模型都依赖于图的结构，因此，在特定图结构上训练得到的模型往往不可以直接被使用到其他图结构上。</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）非谱方法是直接在图上（而不是在图的谱上）定义卷积。这类方法的一个挑战在于，如何定义一个可以处理可变大小邻居且共享参数的操作。</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extLst>
      <p:ext uri="{BB962C8B-B14F-4D97-AF65-F5344CB8AC3E}">
        <p14:creationId xmlns:p14="http://schemas.microsoft.com/office/powerpoint/2010/main" val="1345751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它们允许处理可变大小的输入，关注输入中最相关的部分以做出决策</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extLst>
      <p:ext uri="{BB962C8B-B14F-4D97-AF65-F5344CB8AC3E}">
        <p14:creationId xmlns:p14="http://schemas.microsoft.com/office/powerpoint/2010/main" val="380474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是一种基于</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的节点分类网络。基本思想是根据每个节点在其邻节点上的</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，来对节点表示进行更新。在</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中，图中的每个节点可以根据邻节点的特征，为其分配不同的权值。</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的另一个优点在于，无需使用预先构建好的图。因此，</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可以解决一些基于谱的图神经网络中所具有的问题。实验证明，</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模型可以有效地适用于（基于图的）归纳学习问题与转导学习问题。</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267831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self-attention</a:t>
            </a:r>
            <a:r>
              <a:rPr lang="zh-CN" altLang="en-US" sz="1200" b="0" i="0" kern="1200" dirty="0">
                <a:solidFill>
                  <a:schemeClr val="tx1"/>
                </a:solidFill>
                <a:effectLst/>
                <a:latin typeface="+mn-lt"/>
                <a:ea typeface="+mn-ea"/>
                <a:cs typeface="+mn-cs"/>
              </a:rPr>
              <a:t>会将注意力分配到图中所有的节点上，这种做法显然会丢失结构信息。</a:t>
            </a:r>
            <a:r>
              <a:rPr lang="en-US" altLang="zh-CN" sz="1200" b="0" i="0" kern="1200" dirty="0">
                <a:solidFill>
                  <a:schemeClr val="tx1"/>
                </a:solidFill>
                <a:effectLst/>
                <a:latin typeface="+mn-lt"/>
                <a:ea typeface="+mn-ea"/>
                <a:cs typeface="+mn-cs"/>
              </a:rPr>
              <a:t>masked attention:</a:t>
            </a:r>
            <a:r>
              <a:rPr lang="zh-CN" altLang="en-US" sz="1200" b="0" i="0" kern="1200" dirty="0">
                <a:solidFill>
                  <a:schemeClr val="tx1"/>
                </a:solidFill>
                <a:effectLst/>
                <a:latin typeface="+mn-lt"/>
                <a:ea typeface="+mn-ea"/>
                <a:cs typeface="+mn-cs"/>
              </a:rPr>
              <a:t>仅将注意力分配到节点</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 的邻节点集上，</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extLst>
      <p:ext uri="{BB962C8B-B14F-4D97-AF65-F5344CB8AC3E}">
        <p14:creationId xmlns:p14="http://schemas.microsoft.com/office/powerpoint/2010/main" val="174990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BD06559F-931E-4C1C-BAA3-CE3BB96CAAE2}"/>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xmlns=""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1806EFA-9976-4A7A-810D-76C7047B74B1}"/>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xmlns=""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3C965E7-1B02-43B7-BFDC-37294AFC8E7E}"/>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xmlns=""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DCF9B87-024B-4A06-BA78-956CBBDA0354}"/>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xmlns=""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6873F61E-C842-45A9-9C07-EC60B6A6DBA4}"/>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xmlns=""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D1D9A042-4577-4206-93A8-735631107E03}"/>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6" name="页脚占位符 5">
            <a:extLst>
              <a:ext uri="{FF2B5EF4-FFF2-40B4-BE49-F238E27FC236}">
                <a16:creationId xmlns:a16="http://schemas.microsoft.com/office/drawing/2014/main" xmlns=""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ECF8FD0D-2A45-42AA-9F3A-D4BBA2C3F372}"/>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8" name="页脚占位符 7">
            <a:extLst>
              <a:ext uri="{FF2B5EF4-FFF2-40B4-BE49-F238E27FC236}">
                <a16:creationId xmlns:a16="http://schemas.microsoft.com/office/drawing/2014/main" xmlns=""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638FC6B-45DE-432B-B145-F8D8AB2AC5BB}"/>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4" name="页脚占位符 3">
            <a:extLst>
              <a:ext uri="{FF2B5EF4-FFF2-40B4-BE49-F238E27FC236}">
                <a16:creationId xmlns:a16="http://schemas.microsoft.com/office/drawing/2014/main" xmlns=""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5BCC6E6-411E-4830-BEE1-1A626801803D}"/>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3" name="页脚占位符 2">
            <a:extLst>
              <a:ext uri="{FF2B5EF4-FFF2-40B4-BE49-F238E27FC236}">
                <a16:creationId xmlns:a16="http://schemas.microsoft.com/office/drawing/2014/main" xmlns=""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25D2DB71-2A42-4C00-9449-CA0DA297B2F2}"/>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6" name="页脚占位符 5">
            <a:extLst>
              <a:ext uri="{FF2B5EF4-FFF2-40B4-BE49-F238E27FC236}">
                <a16:creationId xmlns:a16="http://schemas.microsoft.com/office/drawing/2014/main" xmlns=""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7C7DA26D-1083-4E20-8433-3EACB78127E1}"/>
              </a:ext>
            </a:extLst>
          </p:cNvPr>
          <p:cNvSpPr>
            <a:spLocks noGrp="1"/>
          </p:cNvSpPr>
          <p:nvPr>
            <p:ph type="dt" sz="half" idx="10"/>
          </p:nvPr>
        </p:nvSpPr>
        <p:spPr/>
        <p:txBody>
          <a:bodyPr/>
          <a:lstStyle/>
          <a:p>
            <a:fld id="{EE4C556E-D11A-48D7-81C0-B1B5323EC136}" type="datetimeFigureOut">
              <a:rPr lang="zh-CN" altLang="en-US" smtClean="0"/>
              <a:t>2020/1/3</a:t>
            </a:fld>
            <a:endParaRPr lang="zh-CN" altLang="en-US"/>
          </a:p>
        </p:txBody>
      </p:sp>
      <p:sp>
        <p:nvSpPr>
          <p:cNvPr id="6" name="页脚占位符 5">
            <a:extLst>
              <a:ext uri="{FF2B5EF4-FFF2-40B4-BE49-F238E27FC236}">
                <a16:creationId xmlns:a16="http://schemas.microsoft.com/office/drawing/2014/main" xmlns=""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xmlns=""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E7E2"/>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xmlns="" id="{E5301F62-E527-430F-AF58-A8666358B360}"/>
              </a:ext>
            </a:extLst>
          </p:cNvPr>
          <p:cNvSpPr/>
          <p:nvPr/>
        </p:nvSpPr>
        <p:spPr>
          <a:xfrm>
            <a:off x="0" y="0"/>
            <a:ext cx="14810282" cy="7375161"/>
          </a:xfrm>
          <a:prstGeom prst="rtTriangle">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文框 17">
            <a:extLst>
              <a:ext uri="{FF2B5EF4-FFF2-40B4-BE49-F238E27FC236}">
                <a16:creationId xmlns:a16="http://schemas.microsoft.com/office/drawing/2014/main" xmlns="" id="{5FBC000B-BE00-4A5E-B560-58415F21BB8D}"/>
              </a:ext>
            </a:extLst>
          </p:cNvPr>
          <p:cNvSpPr/>
          <p:nvPr/>
        </p:nvSpPr>
        <p:spPr>
          <a:xfrm>
            <a:off x="2795168" y="1853654"/>
            <a:ext cx="6819346" cy="3366201"/>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图文框 10">
            <a:extLst>
              <a:ext uri="{FF2B5EF4-FFF2-40B4-BE49-F238E27FC236}">
                <a16:creationId xmlns:a16="http://schemas.microsoft.com/office/drawing/2014/main" xmlns="" id="{DF9485A3-2D8E-4153-B28A-F12E542FC5CE}"/>
              </a:ext>
            </a:extLst>
          </p:cNvPr>
          <p:cNvSpPr/>
          <p:nvPr/>
        </p:nvSpPr>
        <p:spPr>
          <a:xfrm>
            <a:off x="2795168" y="1241197"/>
            <a:ext cx="6819346" cy="3099797"/>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矩形 11">
            <a:extLst>
              <a:ext uri="{FF2B5EF4-FFF2-40B4-BE49-F238E27FC236}">
                <a16:creationId xmlns:a16="http://schemas.microsoft.com/office/drawing/2014/main" xmlns="" id="{81D8B5E6-ACDC-49F9-84DB-34E7456AF497}"/>
              </a:ext>
            </a:extLst>
          </p:cNvPr>
          <p:cNvSpPr/>
          <p:nvPr/>
        </p:nvSpPr>
        <p:spPr>
          <a:xfrm>
            <a:off x="1260911" y="1638145"/>
            <a:ext cx="10150438" cy="2951403"/>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xmlns="" id="{7C8D3318-B0DA-4E47-86F5-595D7FC8AEEC}"/>
              </a:ext>
            </a:extLst>
          </p:cNvPr>
          <p:cNvSpPr txBox="1"/>
          <p:nvPr/>
        </p:nvSpPr>
        <p:spPr>
          <a:xfrm>
            <a:off x="700905" y="2000379"/>
            <a:ext cx="10957762" cy="830997"/>
          </a:xfrm>
          <a:prstGeom prst="rect">
            <a:avLst/>
          </a:prstGeom>
          <a:noFill/>
        </p:spPr>
        <p:txBody>
          <a:bodyPr wrap="square" rtlCol="0">
            <a:spAutoFit/>
          </a:bodyPr>
          <a:lstStyle/>
          <a:p>
            <a:pPr algn="ctr"/>
            <a:r>
              <a:rPr lang="en-US" altLang="zh-CN" sz="4800" dirty="0">
                <a:solidFill>
                  <a:srgbClr val="171919"/>
                </a:solidFill>
                <a:latin typeface="字魂59号-创粗黑" panose="00000500000000000000" pitchFamily="2" charset="-122"/>
                <a:ea typeface="字魂59号-创粗黑" panose="00000500000000000000" pitchFamily="2" charset="-122"/>
              </a:rPr>
              <a:t>GRAPH ATTENTION NETWORKS</a:t>
            </a:r>
            <a:endParaRPr lang="zh-CN" altLang="en-US" sz="4800" dirty="0">
              <a:solidFill>
                <a:srgbClr val="171919"/>
              </a:solidFill>
              <a:latin typeface="字魂59号-创粗黑" panose="00000500000000000000" pitchFamily="2" charset="-122"/>
              <a:ea typeface="字魂59号-创粗黑" panose="00000500000000000000" pitchFamily="2" charset="-122"/>
            </a:endParaRPr>
          </a:p>
        </p:txBody>
      </p:sp>
      <p:sp>
        <p:nvSpPr>
          <p:cNvPr id="21" name="矩形 20">
            <a:extLst>
              <a:ext uri="{FF2B5EF4-FFF2-40B4-BE49-F238E27FC236}">
                <a16:creationId xmlns:a16="http://schemas.microsoft.com/office/drawing/2014/main" xmlns="" id="{22FF8EA3-7841-4B46-8E86-A40A62DABE99}"/>
              </a:ext>
            </a:extLst>
          </p:cNvPr>
          <p:cNvSpPr/>
          <p:nvPr/>
        </p:nvSpPr>
        <p:spPr>
          <a:xfrm>
            <a:off x="5227300" y="3205362"/>
            <a:ext cx="2456145" cy="1284454"/>
          </a:xfrm>
          <a:prstGeom prst="rect">
            <a:avLst/>
          </a:prstGeom>
        </p:spPr>
        <p:txBody>
          <a:bodyPr wrap="square" lIns="68580" tIns="34290" rIns="68580" bIns="34290">
            <a:spAutoFit/>
          </a:bodyPr>
          <a:lstStyle/>
          <a:p>
            <a:pPr algn="ctr">
              <a:lnSpc>
                <a:spcPct val="150000"/>
              </a:lnSpc>
              <a:defRPr/>
            </a:pPr>
            <a:r>
              <a:rPr lang="en-US" altLang="zh-CN" sz="2800" spc="225" dirty="0">
                <a:solidFill>
                  <a:srgbClr val="171919"/>
                </a:solidFill>
                <a:latin typeface="Times New Roman" panose="02020603050405020304" pitchFamily="18" charset="0"/>
                <a:ea typeface="字魂58号-创中黑" panose="00000500000000000000" pitchFamily="2" charset="-122"/>
                <a:cs typeface="Times New Roman" panose="02020603050405020304" pitchFamily="18" charset="0"/>
                <a:sym typeface="+mn-lt"/>
              </a:rPr>
              <a:t>Dong  Li</a:t>
            </a:r>
          </a:p>
          <a:p>
            <a:pPr algn="ctr">
              <a:lnSpc>
                <a:spcPct val="150000"/>
              </a:lnSpc>
              <a:defRPr/>
            </a:pPr>
            <a:r>
              <a:rPr lang="en-US" sz="2800" spc="225" dirty="0">
                <a:solidFill>
                  <a:srgbClr val="171919"/>
                </a:solidFill>
                <a:latin typeface="Times New Roman" panose="02020603050405020304" pitchFamily="18" charset="0"/>
                <a:ea typeface="字魂58号-创中黑" panose="00000500000000000000" pitchFamily="2" charset="-122"/>
                <a:cs typeface="Times New Roman" panose="02020603050405020304" pitchFamily="18" charset="0"/>
                <a:sym typeface="+mn-lt"/>
              </a:rPr>
              <a:t>Jan 2 , 2020</a:t>
            </a:r>
            <a:endParaRPr sz="2800" spc="225" dirty="0">
              <a:solidFill>
                <a:srgbClr val="171919"/>
              </a:solidFill>
              <a:latin typeface="Times New Roman" panose="02020603050405020304" pitchFamily="18" charset="0"/>
              <a:ea typeface="字魂58号-创中黑" panose="00000500000000000000" pitchFamily="2" charset="-122"/>
              <a:cs typeface="Times New Roman" panose="02020603050405020304" pitchFamily="18" charset="0"/>
              <a:sym typeface="+mn-lt"/>
            </a:endParaRPr>
          </a:p>
        </p:txBody>
      </p:sp>
      <p:sp>
        <p:nvSpPr>
          <p:cNvPr id="8" name="矩形 7">
            <a:extLst>
              <a:ext uri="{FF2B5EF4-FFF2-40B4-BE49-F238E27FC236}">
                <a16:creationId xmlns:a16="http://schemas.microsoft.com/office/drawing/2014/main" xmlns="" id="{EFF12D61-843D-499B-9035-3D800E321DC9}"/>
              </a:ext>
            </a:extLst>
          </p:cNvPr>
          <p:cNvSpPr/>
          <p:nvPr/>
        </p:nvSpPr>
        <p:spPr>
          <a:xfrm>
            <a:off x="5056529" y="1237556"/>
            <a:ext cx="2078940" cy="115032"/>
          </a:xfrm>
          <a:prstGeom prst="rect">
            <a:avLst/>
          </a:prstGeom>
          <a:solidFill>
            <a:srgbClr val="17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4012106B-C32C-47BA-A9C6-9CCEDC52F941}"/>
              </a:ext>
            </a:extLst>
          </p:cNvPr>
          <p:cNvSpPr/>
          <p:nvPr/>
        </p:nvSpPr>
        <p:spPr>
          <a:xfrm>
            <a:off x="5056529" y="5099239"/>
            <a:ext cx="2078940" cy="115032"/>
          </a:xfrm>
          <a:prstGeom prst="rect">
            <a:avLst/>
          </a:prstGeom>
          <a:solidFill>
            <a:srgbClr val="17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2197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GAT</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xmlns="" id="{27CC2BAD-521D-4F63-B01A-96F6101EF98D}"/>
              </a:ext>
            </a:extLst>
          </p:cNvPr>
          <p:cNvPicPr>
            <a:picLocks noChangeAspect="1"/>
          </p:cNvPicPr>
          <p:nvPr/>
        </p:nvPicPr>
        <p:blipFill>
          <a:blip r:embed="rId3"/>
          <a:stretch>
            <a:fillRect/>
          </a:stretch>
        </p:blipFill>
        <p:spPr>
          <a:xfrm>
            <a:off x="5429913" y="1735906"/>
            <a:ext cx="6096556" cy="3955045"/>
          </a:xfrm>
          <a:prstGeom prst="rect">
            <a:avLst/>
          </a:prstGeom>
        </p:spPr>
      </p:pic>
      <p:sp>
        <p:nvSpPr>
          <p:cNvPr id="8" name="文本框 7">
            <a:extLst>
              <a:ext uri="{FF2B5EF4-FFF2-40B4-BE49-F238E27FC236}">
                <a16:creationId xmlns:a16="http://schemas.microsoft.com/office/drawing/2014/main" xmlns="" id="{CE7C6482-359B-44FA-9972-0EE2227F1E5F}"/>
              </a:ext>
            </a:extLst>
          </p:cNvPr>
          <p:cNvSpPr txBox="1"/>
          <p:nvPr/>
        </p:nvSpPr>
        <p:spPr>
          <a:xfrm>
            <a:off x="567419" y="1389855"/>
            <a:ext cx="5114507" cy="498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GRAPH ATTENTIONAL LAYER</a:t>
            </a:r>
            <a:endParaRPr lang="zh-CN" altLang="en-US"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xmlns="" id="{FC71A308-4B33-4D39-AEDE-C130B8A98136}"/>
              </a:ext>
            </a:extLst>
          </p:cNvPr>
          <p:cNvSpPr/>
          <p:nvPr/>
        </p:nvSpPr>
        <p:spPr>
          <a:xfrm>
            <a:off x="1249223" y="2255720"/>
            <a:ext cx="1819729"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normalization:</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xmlns="" id="{AF2F5ED0-1739-4087-91B0-331C91BC39AA}"/>
              </a:ext>
            </a:extLst>
          </p:cNvPr>
          <p:cNvPicPr>
            <a:picLocks noChangeAspect="1"/>
          </p:cNvPicPr>
          <p:nvPr/>
        </p:nvPicPr>
        <p:blipFill>
          <a:blip r:embed="rId4"/>
          <a:stretch>
            <a:fillRect/>
          </a:stretch>
        </p:blipFill>
        <p:spPr>
          <a:xfrm>
            <a:off x="1896883" y="2750471"/>
            <a:ext cx="3060857" cy="546128"/>
          </a:xfrm>
          <a:prstGeom prst="rect">
            <a:avLst/>
          </a:prstGeom>
        </p:spPr>
      </p:pic>
      <p:grpSp>
        <p:nvGrpSpPr>
          <p:cNvPr id="25" name="组合 24">
            <a:extLst>
              <a:ext uri="{FF2B5EF4-FFF2-40B4-BE49-F238E27FC236}">
                <a16:creationId xmlns:a16="http://schemas.microsoft.com/office/drawing/2014/main" xmlns="" id="{0C34F343-A4AD-46EB-A280-3096ADD805DF}"/>
              </a:ext>
            </a:extLst>
          </p:cNvPr>
          <p:cNvGrpSpPr/>
          <p:nvPr/>
        </p:nvGrpSpPr>
        <p:grpSpPr>
          <a:xfrm>
            <a:off x="1257725" y="4175496"/>
            <a:ext cx="4064209" cy="1048867"/>
            <a:chOff x="1257725" y="3697025"/>
            <a:chExt cx="4064209" cy="1048867"/>
          </a:xfrm>
        </p:grpSpPr>
        <p:pic>
          <p:nvPicPr>
            <p:cNvPr id="9" name="图片 8">
              <a:extLst>
                <a:ext uri="{FF2B5EF4-FFF2-40B4-BE49-F238E27FC236}">
                  <a16:creationId xmlns:a16="http://schemas.microsoft.com/office/drawing/2014/main" xmlns="" id="{F01F015C-3C83-487E-81B9-D938C160221A}"/>
                </a:ext>
              </a:extLst>
            </p:cNvPr>
            <p:cNvPicPr>
              <a:picLocks noChangeAspect="1"/>
            </p:cNvPicPr>
            <p:nvPr/>
          </p:nvPicPr>
          <p:blipFill>
            <a:blip r:embed="rId5"/>
            <a:stretch>
              <a:fillRect/>
            </a:stretch>
          </p:blipFill>
          <p:spPr>
            <a:xfrm>
              <a:off x="1257725" y="3697025"/>
              <a:ext cx="4064209" cy="749339"/>
            </a:xfrm>
            <a:prstGeom prst="rect">
              <a:avLst/>
            </a:prstGeom>
          </p:spPr>
        </p:pic>
        <p:pic>
          <p:nvPicPr>
            <p:cNvPr id="24" name="图片 23">
              <a:extLst>
                <a:ext uri="{FF2B5EF4-FFF2-40B4-BE49-F238E27FC236}">
                  <a16:creationId xmlns:a16="http://schemas.microsoft.com/office/drawing/2014/main" xmlns="" id="{617445AB-C104-4378-BF27-C873EDBA9C3F}"/>
                </a:ext>
              </a:extLst>
            </p:cNvPr>
            <p:cNvPicPr>
              <a:picLocks noChangeAspect="1"/>
            </p:cNvPicPr>
            <p:nvPr/>
          </p:nvPicPr>
          <p:blipFill>
            <a:blip r:embed="rId6"/>
            <a:stretch>
              <a:fillRect/>
            </a:stretch>
          </p:blipFill>
          <p:spPr>
            <a:xfrm>
              <a:off x="3688297" y="4536331"/>
              <a:ext cx="711237" cy="209561"/>
            </a:xfrm>
            <a:prstGeom prst="rect">
              <a:avLst/>
            </a:prstGeom>
          </p:spPr>
        </p:pic>
      </p:grpSp>
      <p:pic>
        <p:nvPicPr>
          <p:cNvPr id="26" name="图片 25">
            <a:extLst>
              <a:ext uri="{FF2B5EF4-FFF2-40B4-BE49-F238E27FC236}">
                <a16:creationId xmlns:a16="http://schemas.microsoft.com/office/drawing/2014/main" xmlns="" id="{07A738C8-C35D-4405-9CAD-697D5693BDC5}"/>
              </a:ext>
            </a:extLst>
          </p:cNvPr>
          <p:cNvPicPr>
            <a:picLocks noChangeAspect="1"/>
          </p:cNvPicPr>
          <p:nvPr/>
        </p:nvPicPr>
        <p:blipFill>
          <a:blip r:embed="rId7"/>
          <a:stretch>
            <a:fillRect/>
          </a:stretch>
        </p:blipFill>
        <p:spPr>
          <a:xfrm>
            <a:off x="1733988" y="5444938"/>
            <a:ext cx="1911448" cy="717587"/>
          </a:xfrm>
          <a:prstGeom prst="rect">
            <a:avLst/>
          </a:prstGeom>
        </p:spPr>
      </p:pic>
      <p:sp>
        <p:nvSpPr>
          <p:cNvPr id="27" name="矩形 26">
            <a:extLst>
              <a:ext uri="{FF2B5EF4-FFF2-40B4-BE49-F238E27FC236}">
                <a16:creationId xmlns:a16="http://schemas.microsoft.com/office/drawing/2014/main" xmlns="" id="{4B102CA8-C5F0-4B13-A46D-7FDB42CA1A3A}"/>
              </a:ext>
            </a:extLst>
          </p:cNvPr>
          <p:cNvSpPr/>
          <p:nvPr/>
        </p:nvSpPr>
        <p:spPr>
          <a:xfrm>
            <a:off x="1233634" y="3561402"/>
            <a:ext cx="2813591"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I  is a single-layer FNN</a:t>
            </a:r>
            <a:endParaRPr lang="zh-CN" altLang="en-US" dirty="0">
              <a:latin typeface="Times New Roman" panose="02020603050405020304" pitchFamily="18" charset="0"/>
              <a:cs typeface="Times New Roman" panose="02020603050405020304" pitchFamily="18" charset="0"/>
            </a:endParaRPr>
          </a:p>
        </p:txBody>
      </p:sp>
      <p:pic>
        <p:nvPicPr>
          <p:cNvPr id="28" name="图片 27">
            <a:extLst>
              <a:ext uri="{FF2B5EF4-FFF2-40B4-BE49-F238E27FC236}">
                <a16:creationId xmlns:a16="http://schemas.microsoft.com/office/drawing/2014/main" xmlns="" id="{130AB69B-AEA7-43E0-8C9F-C7110EA9A360}"/>
              </a:ext>
            </a:extLst>
          </p:cNvPr>
          <p:cNvPicPr>
            <a:picLocks noChangeAspect="1"/>
          </p:cNvPicPr>
          <p:nvPr/>
        </p:nvPicPr>
        <p:blipFill>
          <a:blip r:embed="rId8"/>
          <a:stretch>
            <a:fillRect/>
          </a:stretch>
        </p:blipFill>
        <p:spPr>
          <a:xfrm>
            <a:off x="1602992" y="3613671"/>
            <a:ext cx="261992" cy="295797"/>
          </a:xfrm>
          <a:prstGeom prst="rect">
            <a:avLst/>
          </a:prstGeom>
        </p:spPr>
      </p:pic>
    </p:spTree>
    <p:extLst>
      <p:ext uri="{BB962C8B-B14F-4D97-AF65-F5344CB8AC3E}">
        <p14:creationId xmlns:p14="http://schemas.microsoft.com/office/powerpoint/2010/main" val="190984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GAT</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xmlns="" id="{27CC2BAD-521D-4F63-B01A-96F6101EF98D}"/>
              </a:ext>
            </a:extLst>
          </p:cNvPr>
          <p:cNvPicPr>
            <a:picLocks noChangeAspect="1"/>
          </p:cNvPicPr>
          <p:nvPr/>
        </p:nvPicPr>
        <p:blipFill>
          <a:blip r:embed="rId3"/>
          <a:stretch>
            <a:fillRect/>
          </a:stretch>
        </p:blipFill>
        <p:spPr>
          <a:xfrm>
            <a:off x="5429913" y="1735906"/>
            <a:ext cx="6096556" cy="3955045"/>
          </a:xfrm>
          <a:prstGeom prst="rect">
            <a:avLst/>
          </a:prstGeom>
        </p:spPr>
      </p:pic>
      <p:sp>
        <p:nvSpPr>
          <p:cNvPr id="8" name="文本框 7">
            <a:extLst>
              <a:ext uri="{FF2B5EF4-FFF2-40B4-BE49-F238E27FC236}">
                <a16:creationId xmlns:a16="http://schemas.microsoft.com/office/drawing/2014/main" xmlns="" id="{CE7C6482-359B-44FA-9972-0EE2227F1E5F}"/>
              </a:ext>
            </a:extLst>
          </p:cNvPr>
          <p:cNvSpPr txBox="1"/>
          <p:nvPr/>
        </p:nvSpPr>
        <p:spPr>
          <a:xfrm>
            <a:off x="567419" y="1389855"/>
            <a:ext cx="5114507" cy="498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GRAPH ATTENTIONAL LAYER</a:t>
            </a:r>
            <a:endParaRPr lang="zh-CN" altLang="en-US"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xmlns="" id="{FC71A308-4B33-4D39-AEDE-C130B8A98136}"/>
              </a:ext>
            </a:extLst>
          </p:cNvPr>
          <p:cNvSpPr/>
          <p:nvPr/>
        </p:nvSpPr>
        <p:spPr>
          <a:xfrm>
            <a:off x="1249223" y="2255720"/>
            <a:ext cx="2428870"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Multi-head attention:</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xmlns="" id="{78F42155-76C9-4607-B30D-54EA631D99E0}"/>
              </a:ext>
            </a:extLst>
          </p:cNvPr>
          <p:cNvPicPr>
            <a:picLocks noChangeAspect="1"/>
          </p:cNvPicPr>
          <p:nvPr/>
        </p:nvPicPr>
        <p:blipFill>
          <a:blip r:embed="rId4"/>
          <a:stretch>
            <a:fillRect/>
          </a:stretch>
        </p:blipFill>
        <p:spPr>
          <a:xfrm>
            <a:off x="2123720" y="2820414"/>
            <a:ext cx="2330570" cy="749339"/>
          </a:xfrm>
          <a:prstGeom prst="rect">
            <a:avLst/>
          </a:prstGeom>
        </p:spPr>
      </p:pic>
      <p:pic>
        <p:nvPicPr>
          <p:cNvPr id="11" name="图片 10">
            <a:extLst>
              <a:ext uri="{FF2B5EF4-FFF2-40B4-BE49-F238E27FC236}">
                <a16:creationId xmlns:a16="http://schemas.microsoft.com/office/drawing/2014/main" xmlns="" id="{26BEAA94-FFB1-4C3A-9A23-86038838DB25}"/>
              </a:ext>
            </a:extLst>
          </p:cNvPr>
          <p:cNvPicPr>
            <a:picLocks noChangeAspect="1"/>
          </p:cNvPicPr>
          <p:nvPr/>
        </p:nvPicPr>
        <p:blipFill>
          <a:blip r:embed="rId5"/>
          <a:stretch>
            <a:fillRect/>
          </a:stretch>
        </p:blipFill>
        <p:spPr>
          <a:xfrm>
            <a:off x="2001172" y="4136505"/>
            <a:ext cx="2552831" cy="730288"/>
          </a:xfrm>
          <a:prstGeom prst="rect">
            <a:avLst/>
          </a:prstGeom>
        </p:spPr>
      </p:pic>
    </p:spTree>
    <p:extLst>
      <p:ext uri="{BB962C8B-B14F-4D97-AF65-F5344CB8AC3E}">
        <p14:creationId xmlns:p14="http://schemas.microsoft.com/office/powerpoint/2010/main" val="180979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GAT</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xmlns="" id="{F9185BA3-282A-4590-AF7D-6974BDC1B4D3}"/>
              </a:ext>
            </a:extLst>
          </p:cNvPr>
          <p:cNvSpPr txBox="1"/>
          <p:nvPr/>
        </p:nvSpPr>
        <p:spPr>
          <a:xfrm>
            <a:off x="461093" y="1157487"/>
            <a:ext cx="4182469"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Analysis of GAT</a:t>
            </a:r>
          </a:p>
        </p:txBody>
      </p:sp>
      <p:sp>
        <p:nvSpPr>
          <p:cNvPr id="7" name="矩形 6">
            <a:extLst>
              <a:ext uri="{FF2B5EF4-FFF2-40B4-BE49-F238E27FC236}">
                <a16:creationId xmlns:a16="http://schemas.microsoft.com/office/drawing/2014/main" xmlns="" id="{CDA833EC-7FAF-42B7-BC86-E9CB8856ABC1}"/>
              </a:ext>
            </a:extLst>
          </p:cNvPr>
          <p:cNvSpPr/>
          <p:nvPr/>
        </p:nvSpPr>
        <p:spPr>
          <a:xfrm>
            <a:off x="1844842" y="1817805"/>
            <a:ext cx="9064163" cy="378206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Computationally, it is highly efficient: the operation of the self-attentional layer can be parallelized across all edges, and the computation of output features can be parallelized across all nodes.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GAT allows for (implicitly) assigning different </a:t>
            </a:r>
            <a:r>
              <a:rPr lang="en-US" altLang="zh-CN" dirty="0" err="1">
                <a:latin typeface="Times New Roman" panose="02020603050405020304" pitchFamily="18" charset="0"/>
                <a:cs typeface="Times New Roman" panose="02020603050405020304" pitchFamily="18" charset="0"/>
              </a:rPr>
              <a:t>importances</a:t>
            </a:r>
            <a:r>
              <a:rPr lang="en-US" altLang="zh-CN" dirty="0">
                <a:latin typeface="Times New Roman" panose="02020603050405020304" pitchFamily="18" charset="0"/>
                <a:cs typeface="Times New Roman" panose="02020603050405020304" pitchFamily="18" charset="0"/>
              </a:rPr>
              <a:t> to nodes of a same neighborhood, enabling a leap in model capacity.</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attention mechanism is applied in a shared manner to all edges in the </a:t>
            </a:r>
            <a:r>
              <a:rPr lang="en-US" altLang="zh-CN" dirty="0" err="1">
                <a:latin typeface="Times New Roman" panose="02020603050405020304" pitchFamily="18" charset="0"/>
                <a:cs typeface="Times New Roman" panose="02020603050405020304" pitchFamily="18" charset="0"/>
              </a:rPr>
              <a:t>graph,whithout</a:t>
            </a:r>
            <a:r>
              <a:rPr lang="en-US" altLang="zh-CN" dirty="0">
                <a:latin typeface="Times New Roman" panose="02020603050405020304" pitchFamily="18" charset="0"/>
                <a:cs typeface="Times New Roman" panose="02020603050405020304" pitchFamily="18" charset="0"/>
              </a:rPr>
              <a:t> depending on upfront graph structure or all of its nodes.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GAT works with the entirety of the neighborhood, and does not assume any ordering within it.</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GAT can be reformulated as a particular instance of </a:t>
            </a:r>
            <a:r>
              <a:rPr lang="en-US" altLang="zh-CN" dirty="0" err="1">
                <a:latin typeface="Times New Roman" panose="02020603050405020304" pitchFamily="18" charset="0"/>
                <a:cs typeface="Times New Roman" panose="02020603050405020304" pitchFamily="18" charset="0"/>
              </a:rPr>
              <a:t>MoNet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9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xmlns="" id="{9D809FF3-E60C-48D2-8AF8-65E86290A82E}"/>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Datasets</a:t>
            </a:r>
          </a:p>
        </p:txBody>
      </p:sp>
      <p:sp>
        <p:nvSpPr>
          <p:cNvPr id="7" name="矩形 6">
            <a:extLst>
              <a:ext uri="{FF2B5EF4-FFF2-40B4-BE49-F238E27FC236}">
                <a16:creationId xmlns:a16="http://schemas.microsoft.com/office/drawing/2014/main" xmlns="" id="{16E99E6A-2557-4068-A4FD-CEB037A907DB}"/>
              </a:ext>
            </a:extLst>
          </p:cNvPr>
          <p:cNvSpPr/>
          <p:nvPr/>
        </p:nvSpPr>
        <p:spPr>
          <a:xfrm>
            <a:off x="1695986" y="1892584"/>
            <a:ext cx="8302273" cy="1704569"/>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 Learning:</a:t>
            </a:r>
          </a:p>
          <a:p>
            <a:pPr>
              <a:lnSpc>
                <a:spcPct val="150000"/>
              </a:lnSpc>
            </a:pPr>
            <a:r>
              <a:rPr lang="en-US" altLang="zh-CN" dirty="0">
                <a:solidFill>
                  <a:srgbClr val="1A1A1A"/>
                </a:solidFill>
                <a:latin typeface="Times New Roman" panose="02020603050405020304" pitchFamily="18" charset="0"/>
                <a:cs typeface="Times New Roman" panose="02020603050405020304" pitchFamily="18" charset="0"/>
              </a:rPr>
              <a:t>         -- three standard citation network benchmark datasets: </a:t>
            </a:r>
            <a:r>
              <a:rPr lang="en-US" altLang="zh-CN" dirty="0">
                <a:latin typeface="Times New Roman" panose="02020603050405020304" pitchFamily="18" charset="0"/>
                <a:cs typeface="Times New Roman" panose="02020603050405020304" pitchFamily="18" charset="0"/>
              </a:rPr>
              <a:t>Cora, </a:t>
            </a:r>
            <a:r>
              <a:rPr lang="en-US" altLang="zh-CN" dirty="0" err="1">
                <a:latin typeface="Times New Roman" panose="02020603050405020304" pitchFamily="18" charset="0"/>
                <a:cs typeface="Times New Roman" panose="02020603050405020304" pitchFamily="18" charset="0"/>
              </a:rPr>
              <a:t>Citeseer</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Pubmed</a:t>
            </a:r>
            <a:endParaRPr lang="en-US" altLang="zh-CN" dirty="0">
              <a:solidFill>
                <a:srgbClr val="1A1A1A"/>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solidFill>
                  <a:srgbClr val="1A1A1A"/>
                </a:solidFill>
                <a:latin typeface="Times New Roman" panose="02020603050405020304" pitchFamily="18" charset="0"/>
                <a:cs typeface="Times New Roman" panose="02020603050405020304" pitchFamily="18" charset="0"/>
              </a:rPr>
              <a:t>Inductive Learning:</a:t>
            </a:r>
          </a:p>
          <a:p>
            <a:pPr>
              <a:lnSpc>
                <a:spcPct val="150000"/>
              </a:lnSpc>
            </a:pPr>
            <a:r>
              <a:rPr lang="en-US" altLang="zh-CN" dirty="0">
                <a:solidFill>
                  <a:srgbClr val="1A1A1A"/>
                </a:solidFill>
                <a:latin typeface="Times New Roman" panose="02020603050405020304" pitchFamily="18" charset="0"/>
                <a:cs typeface="Times New Roman" panose="02020603050405020304" pitchFamily="18" charset="0"/>
              </a:rPr>
              <a:t>         -- protein-protein interaction (PPI)</a:t>
            </a:r>
          </a:p>
        </p:txBody>
      </p:sp>
      <p:pic>
        <p:nvPicPr>
          <p:cNvPr id="8" name="图片 7">
            <a:extLst>
              <a:ext uri="{FF2B5EF4-FFF2-40B4-BE49-F238E27FC236}">
                <a16:creationId xmlns:a16="http://schemas.microsoft.com/office/drawing/2014/main" xmlns="" id="{629D47B1-FDF5-467E-AA6B-0B019906A5CA}"/>
              </a:ext>
            </a:extLst>
          </p:cNvPr>
          <p:cNvPicPr>
            <a:picLocks noChangeAspect="1"/>
          </p:cNvPicPr>
          <p:nvPr/>
        </p:nvPicPr>
        <p:blipFill>
          <a:blip r:embed="rId3"/>
          <a:stretch>
            <a:fillRect/>
          </a:stretch>
        </p:blipFill>
        <p:spPr>
          <a:xfrm>
            <a:off x="2261366" y="4003841"/>
            <a:ext cx="7112366" cy="2375022"/>
          </a:xfrm>
          <a:prstGeom prst="rect">
            <a:avLst/>
          </a:prstGeom>
        </p:spPr>
      </p:pic>
      <p:grpSp>
        <p:nvGrpSpPr>
          <p:cNvPr id="9" name="组合 8">
            <a:extLst>
              <a:ext uri="{FF2B5EF4-FFF2-40B4-BE49-F238E27FC236}">
                <a16:creationId xmlns:a16="http://schemas.microsoft.com/office/drawing/2014/main" xmlns="" id="{28E36DCA-E586-479B-817F-2AE88B35FEC8}"/>
              </a:ext>
            </a:extLst>
          </p:cNvPr>
          <p:cNvGrpSpPr/>
          <p:nvPr/>
        </p:nvGrpSpPr>
        <p:grpSpPr>
          <a:xfrm>
            <a:off x="1600549" y="4003841"/>
            <a:ext cx="6572985" cy="1466620"/>
            <a:chOff x="1239042" y="5282004"/>
            <a:chExt cx="6572985" cy="1466620"/>
          </a:xfrm>
        </p:grpSpPr>
        <p:sp>
          <p:nvSpPr>
            <p:cNvPr id="10" name="Freeform 9">
              <a:extLst>
                <a:ext uri="{FF2B5EF4-FFF2-40B4-BE49-F238E27FC236}">
                  <a16:creationId xmlns:a16="http://schemas.microsoft.com/office/drawing/2014/main" xmlns="" id="{2C1B8C97-325B-4E85-9176-712FEE816CC9}"/>
                </a:ext>
              </a:extLst>
            </p:cNvPr>
            <p:cNvSpPr/>
            <p:nvPr/>
          </p:nvSpPr>
          <p:spPr>
            <a:xfrm>
              <a:off x="1956816" y="5291934"/>
              <a:ext cx="5855211" cy="1456690"/>
            </a:xfrm>
            <a:custGeom>
              <a:avLst/>
              <a:gdLst>
                <a:gd name="connsiteX0" fmla="*/ 0 w 1961586"/>
                <a:gd name="connsiteY0" fmla="*/ 117695 h 1176951"/>
                <a:gd name="connsiteX1" fmla="*/ 117695 w 1961586"/>
                <a:gd name="connsiteY1" fmla="*/ 0 h 1176951"/>
                <a:gd name="connsiteX2" fmla="*/ 1843891 w 1961586"/>
                <a:gd name="connsiteY2" fmla="*/ 0 h 1176951"/>
                <a:gd name="connsiteX3" fmla="*/ 1961586 w 1961586"/>
                <a:gd name="connsiteY3" fmla="*/ 117695 h 1176951"/>
                <a:gd name="connsiteX4" fmla="*/ 1961586 w 1961586"/>
                <a:gd name="connsiteY4" fmla="*/ 1059256 h 1176951"/>
                <a:gd name="connsiteX5" fmla="*/ 1843891 w 1961586"/>
                <a:gd name="connsiteY5" fmla="*/ 1176951 h 1176951"/>
                <a:gd name="connsiteX6" fmla="*/ 117695 w 1961586"/>
                <a:gd name="connsiteY6" fmla="*/ 1176951 h 1176951"/>
                <a:gd name="connsiteX7" fmla="*/ 0 w 1961586"/>
                <a:gd name="connsiteY7" fmla="*/ 1059256 h 1176951"/>
                <a:gd name="connsiteX8" fmla="*/ 0 w 1961586"/>
                <a:gd name="connsiteY8" fmla="*/ 117695 h 1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586" h="1176951">
                  <a:moveTo>
                    <a:pt x="0" y="117695"/>
                  </a:moveTo>
                  <a:cubicBezTo>
                    <a:pt x="0" y="52694"/>
                    <a:pt x="52694" y="0"/>
                    <a:pt x="117695" y="0"/>
                  </a:cubicBezTo>
                  <a:lnTo>
                    <a:pt x="1843891" y="0"/>
                  </a:lnTo>
                  <a:cubicBezTo>
                    <a:pt x="1908892" y="0"/>
                    <a:pt x="1961586" y="52694"/>
                    <a:pt x="1961586" y="117695"/>
                  </a:cubicBezTo>
                  <a:lnTo>
                    <a:pt x="1961586" y="1059256"/>
                  </a:lnTo>
                  <a:cubicBezTo>
                    <a:pt x="1961586" y="1124257"/>
                    <a:pt x="1908892" y="1176951"/>
                    <a:pt x="1843891" y="1176951"/>
                  </a:cubicBezTo>
                  <a:lnTo>
                    <a:pt x="117695" y="1176951"/>
                  </a:lnTo>
                  <a:cubicBezTo>
                    <a:pt x="52694" y="1176951"/>
                    <a:pt x="0" y="1124257"/>
                    <a:pt x="0" y="1059256"/>
                  </a:cubicBezTo>
                  <a:lnTo>
                    <a:pt x="0" y="117695"/>
                  </a:lnTo>
                  <a:close/>
                </a:path>
              </a:pathLst>
            </a:custGeom>
            <a:solidFill>
              <a:srgbClr val="ECCEC4"/>
            </a:solidFill>
            <a:ln w="28575">
              <a:noFill/>
              <a:prstDash val="sysDash"/>
            </a:ln>
          </p:spPr>
          <p:txBody>
            <a:bodyPr vert="horz" wrap="square" lIns="182880" tIns="91440" rIns="182880" bIns="91440" numCol="1" anchor="t" anchorCtr="0" compatLnSpc="1"/>
            <a:lstStyle/>
            <a:p>
              <a:pPr algn="l"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矩形 10">
              <a:extLst>
                <a:ext uri="{FF2B5EF4-FFF2-40B4-BE49-F238E27FC236}">
                  <a16:creationId xmlns:a16="http://schemas.microsoft.com/office/drawing/2014/main" xmlns="" id="{4B73099B-4EC1-4A08-BC62-1F0E7A48EA7E}"/>
                </a:ext>
              </a:extLst>
            </p:cNvPr>
            <p:cNvSpPr/>
            <p:nvPr/>
          </p:nvSpPr>
          <p:spPr>
            <a:xfrm>
              <a:off x="1239042" y="5282004"/>
              <a:ext cx="3120307" cy="58714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p"/>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Note</a:t>
              </a:r>
            </a:p>
          </p:txBody>
        </p:sp>
        <p:sp>
          <p:nvSpPr>
            <p:cNvPr id="12" name="矩形 11">
              <a:extLst>
                <a:ext uri="{FF2B5EF4-FFF2-40B4-BE49-F238E27FC236}">
                  <a16:creationId xmlns:a16="http://schemas.microsoft.com/office/drawing/2014/main" xmlns="" id="{AA28303C-1B39-41EF-B5DB-4BF49043FD6D}"/>
                </a:ext>
              </a:extLst>
            </p:cNvPr>
            <p:cNvSpPr/>
            <p:nvPr/>
          </p:nvSpPr>
          <p:spPr>
            <a:xfrm>
              <a:off x="2676946" y="5777712"/>
              <a:ext cx="3991670" cy="879472"/>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solidFill>
                    <a:srgbClr val="1A1A1A"/>
                  </a:solidFill>
                  <a:latin typeface="Times New Roman" panose="02020603050405020304" pitchFamily="18" charset="0"/>
                  <a:cs typeface="Times New Roman" panose="02020603050405020304" pitchFamily="18" charset="0"/>
                </a:rPr>
                <a:t>Inductive Learning: Bayesian</a:t>
              </a:r>
            </a:p>
            <a:p>
              <a:pPr marL="285750" indent="-285750">
                <a:lnSpc>
                  <a:spcPct val="15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 Learning: k</a:t>
              </a:r>
              <a:r>
                <a:rPr lang="zh-CN" altLang="en-US" dirty="0">
                  <a:latin typeface="Times New Roman" panose="02020603050405020304" pitchFamily="18" charset="0"/>
                  <a:cs typeface="Times New Roman" panose="02020603050405020304" pitchFamily="18" charset="0"/>
                </a:rPr>
                <a:t>近邻、</a:t>
              </a:r>
              <a:r>
                <a:rPr lang="en-US" altLang="zh-CN" dirty="0">
                  <a:latin typeface="Times New Roman" panose="02020603050405020304" pitchFamily="18" charset="0"/>
                  <a:cs typeface="Times New Roman" panose="02020603050405020304" pitchFamily="18" charset="0"/>
                </a:rPr>
                <a:t>SVM</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2886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xmlns="" id="{9D809FF3-E60C-48D2-8AF8-65E86290A82E}"/>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Results</a:t>
            </a:r>
          </a:p>
        </p:txBody>
      </p:sp>
      <p:pic>
        <p:nvPicPr>
          <p:cNvPr id="9" name="图片 8">
            <a:extLst>
              <a:ext uri="{FF2B5EF4-FFF2-40B4-BE49-F238E27FC236}">
                <a16:creationId xmlns:a16="http://schemas.microsoft.com/office/drawing/2014/main" xmlns="" id="{39F8A90A-A449-45E1-B9B8-B7593E965DA2}"/>
              </a:ext>
            </a:extLst>
          </p:cNvPr>
          <p:cNvPicPr>
            <a:picLocks noChangeAspect="1"/>
          </p:cNvPicPr>
          <p:nvPr/>
        </p:nvPicPr>
        <p:blipFill>
          <a:blip r:embed="rId3"/>
          <a:stretch>
            <a:fillRect/>
          </a:stretch>
        </p:blipFill>
        <p:spPr>
          <a:xfrm>
            <a:off x="1109896" y="2260876"/>
            <a:ext cx="5690222" cy="2859671"/>
          </a:xfrm>
          <a:prstGeom prst="rect">
            <a:avLst/>
          </a:prstGeom>
        </p:spPr>
      </p:pic>
      <p:pic>
        <p:nvPicPr>
          <p:cNvPr id="10" name="图片 9">
            <a:extLst>
              <a:ext uri="{FF2B5EF4-FFF2-40B4-BE49-F238E27FC236}">
                <a16:creationId xmlns:a16="http://schemas.microsoft.com/office/drawing/2014/main" xmlns="" id="{6831B63D-F058-4D7C-ACAB-6D441DB631AF}"/>
              </a:ext>
            </a:extLst>
          </p:cNvPr>
          <p:cNvPicPr>
            <a:picLocks noChangeAspect="1"/>
          </p:cNvPicPr>
          <p:nvPr/>
        </p:nvPicPr>
        <p:blipFill>
          <a:blip r:embed="rId4"/>
          <a:stretch>
            <a:fillRect/>
          </a:stretch>
        </p:blipFill>
        <p:spPr>
          <a:xfrm>
            <a:off x="7099918" y="2365236"/>
            <a:ext cx="4446064" cy="2408784"/>
          </a:xfrm>
          <a:prstGeom prst="rect">
            <a:avLst/>
          </a:prstGeom>
        </p:spPr>
      </p:pic>
    </p:spTree>
    <p:extLst>
      <p:ext uri="{BB962C8B-B14F-4D97-AF65-F5344CB8AC3E}">
        <p14:creationId xmlns:p14="http://schemas.microsoft.com/office/powerpoint/2010/main" val="379736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F3C22F57-759E-44FD-AB4C-5494F554C56D}"/>
              </a:ext>
            </a:extLst>
          </p:cNvPr>
          <p:cNvSpPr/>
          <p:nvPr/>
        </p:nvSpPr>
        <p:spPr>
          <a:xfrm>
            <a:off x="1" y="1"/>
            <a:ext cx="12192000" cy="3428999"/>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图文框 7">
            <a:extLst>
              <a:ext uri="{FF2B5EF4-FFF2-40B4-BE49-F238E27FC236}">
                <a16:creationId xmlns:a16="http://schemas.microsoft.com/office/drawing/2014/main" xmlns="" id="{3D9262F7-26E8-43EE-906D-1C59602EB3A8}"/>
              </a:ext>
            </a:extLst>
          </p:cNvPr>
          <p:cNvSpPr/>
          <p:nvPr/>
        </p:nvSpPr>
        <p:spPr>
          <a:xfrm>
            <a:off x="9274629" y="4683854"/>
            <a:ext cx="979394" cy="1086817"/>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图文框 8">
            <a:extLst>
              <a:ext uri="{FF2B5EF4-FFF2-40B4-BE49-F238E27FC236}">
                <a16:creationId xmlns:a16="http://schemas.microsoft.com/office/drawing/2014/main" xmlns="" id="{2B549945-B347-4B98-A5DE-71522824EF34}"/>
              </a:ext>
            </a:extLst>
          </p:cNvPr>
          <p:cNvSpPr/>
          <p:nvPr/>
        </p:nvSpPr>
        <p:spPr>
          <a:xfrm>
            <a:off x="1937977" y="1087329"/>
            <a:ext cx="2265073" cy="1498552"/>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xmlns="" id="{5B020DD1-6035-4F11-9439-34B3CC4F7841}"/>
              </a:ext>
            </a:extLst>
          </p:cNvPr>
          <p:cNvSpPr/>
          <p:nvPr/>
        </p:nvSpPr>
        <p:spPr>
          <a:xfrm>
            <a:off x="2432958" y="1630737"/>
            <a:ext cx="7326084" cy="3596526"/>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xmlns="" id="{710CD8B7-674E-4426-9A69-4EF7EE23200A}"/>
              </a:ext>
            </a:extLst>
          </p:cNvPr>
          <p:cNvSpPr txBox="1"/>
          <p:nvPr/>
        </p:nvSpPr>
        <p:spPr>
          <a:xfrm>
            <a:off x="2797191" y="1862511"/>
            <a:ext cx="6799196" cy="3046988"/>
          </a:xfrm>
          <a:prstGeom prst="rect">
            <a:avLst/>
          </a:prstGeom>
          <a:noFill/>
        </p:spPr>
        <p:txBody>
          <a:bodyPr wrap="square" rtlCol="0">
            <a:spAutoFit/>
          </a:bodyPr>
          <a:lstStyle/>
          <a:p>
            <a:pPr algn="ctr"/>
            <a:r>
              <a:rPr lang="en-US" altLang="zh-CN" sz="4800" dirty="0">
                <a:solidFill>
                  <a:srgbClr val="171919"/>
                </a:solidFill>
                <a:latin typeface="字魂58号-创中黑" panose="00000500000000000000" pitchFamily="2" charset="-122"/>
                <a:ea typeface="字魂58号-创中黑" panose="00000500000000000000" pitchFamily="2" charset="-122"/>
              </a:rPr>
              <a:t>Heterogeneous Graph Attention Network (HAN)</a:t>
            </a:r>
          </a:p>
          <a:p>
            <a:pPr algn="ctr"/>
            <a:endParaRPr lang="en-US" altLang="zh-CN" sz="4800" dirty="0">
              <a:solidFill>
                <a:srgbClr val="171919"/>
              </a:solidFill>
              <a:latin typeface="字魂58号-创中黑" panose="00000500000000000000" pitchFamily="2" charset="-122"/>
              <a:ea typeface="字魂58号-创中黑" panose="00000500000000000000" pitchFamily="2" charset="-122"/>
            </a:endParaRPr>
          </a:p>
        </p:txBody>
      </p:sp>
      <p:sp>
        <p:nvSpPr>
          <p:cNvPr id="15" name="图文框 14">
            <a:extLst>
              <a:ext uri="{FF2B5EF4-FFF2-40B4-BE49-F238E27FC236}">
                <a16:creationId xmlns:a16="http://schemas.microsoft.com/office/drawing/2014/main" xmlns="" id="{9C85CCFE-484A-48D3-8703-BA6C12FB2AA1}"/>
              </a:ext>
            </a:extLst>
          </p:cNvPr>
          <p:cNvSpPr/>
          <p:nvPr/>
        </p:nvSpPr>
        <p:spPr>
          <a:xfrm>
            <a:off x="10551299" y="5515697"/>
            <a:ext cx="503144" cy="509948"/>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图文框 15">
            <a:extLst>
              <a:ext uri="{FF2B5EF4-FFF2-40B4-BE49-F238E27FC236}">
                <a16:creationId xmlns:a16="http://schemas.microsoft.com/office/drawing/2014/main" xmlns="" id="{3CA1D614-E7A3-42A0-A28A-87D7499E6A6F}"/>
              </a:ext>
            </a:extLst>
          </p:cNvPr>
          <p:cNvSpPr/>
          <p:nvPr/>
        </p:nvSpPr>
        <p:spPr>
          <a:xfrm>
            <a:off x="3378359" y="640707"/>
            <a:ext cx="1174503" cy="775182"/>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Rectangle 6">
            <a:extLst>
              <a:ext uri="{FF2B5EF4-FFF2-40B4-BE49-F238E27FC236}">
                <a16:creationId xmlns:a16="http://schemas.microsoft.com/office/drawing/2014/main" xmlns="" id="{17C0299A-7FA1-4870-8E65-8E4F37FBDA11}"/>
              </a:ext>
            </a:extLst>
          </p:cNvPr>
          <p:cNvSpPr/>
          <p:nvPr/>
        </p:nvSpPr>
        <p:spPr>
          <a:xfrm>
            <a:off x="4575048" y="4371388"/>
            <a:ext cx="3086275" cy="584775"/>
          </a:xfrm>
          <a:prstGeom prst="rect">
            <a:avLst/>
          </a:prstGeom>
        </p:spPr>
        <p:txBody>
          <a:bodyPr wrap="square">
            <a:spAutoFit/>
          </a:bodyPr>
          <a:lstStyle/>
          <a:p>
            <a:pPr algn="ctr"/>
            <a:r>
              <a:rPr lang="en-US" altLang="zh-CN" sz="3200" dirty="0"/>
              <a:t>WWW   2019</a:t>
            </a:r>
            <a:endParaRPr lang="zh-CN" altLang="en-US" sz="3200" dirty="0"/>
          </a:p>
        </p:txBody>
      </p:sp>
    </p:spTree>
    <p:extLst>
      <p:ext uri="{BB962C8B-B14F-4D97-AF65-F5344CB8AC3E}">
        <p14:creationId xmlns:p14="http://schemas.microsoft.com/office/powerpoint/2010/main" val="2219643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5FB3835-ADC2-41D0-8A89-C076CAC2810E}"/>
              </a:ext>
            </a:extLst>
          </p:cNvPr>
          <p:cNvSpPr/>
          <p:nvPr/>
        </p:nvSpPr>
        <p:spPr>
          <a:xfrm>
            <a:off x="0" y="367393"/>
            <a:ext cx="2530929" cy="6123213"/>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6BFC8C4A-EDB4-4542-9575-3CADFD989A07}"/>
              </a:ext>
            </a:extLst>
          </p:cNvPr>
          <p:cNvSpPr/>
          <p:nvPr/>
        </p:nvSpPr>
        <p:spPr>
          <a:xfrm>
            <a:off x="11511642" y="2155371"/>
            <a:ext cx="680357" cy="2542380"/>
          </a:xfrm>
          <a:prstGeom prst="rect">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2347D956-2443-43F8-A569-09F0F3BE4A84}"/>
              </a:ext>
            </a:extLst>
          </p:cNvPr>
          <p:cNvSpPr txBox="1"/>
          <p:nvPr/>
        </p:nvSpPr>
        <p:spPr>
          <a:xfrm>
            <a:off x="242392" y="734786"/>
            <a:ext cx="1338828" cy="5383550"/>
          </a:xfrm>
          <a:prstGeom prst="rect">
            <a:avLst/>
          </a:prstGeom>
          <a:noFill/>
        </p:spPr>
        <p:txBody>
          <a:bodyPr vert="eaVert" wrap="square" rtlCol="0">
            <a:spAutoFit/>
          </a:bodyPr>
          <a:lstStyle/>
          <a:p>
            <a:pPr algn="dist"/>
            <a:r>
              <a:rPr lang="en-US" altLang="zh-CN" sz="7500" dirty="0">
                <a:solidFill>
                  <a:schemeClr val="bg1"/>
                </a:solidFill>
                <a:latin typeface="字魂59号-创粗黑" panose="00000500000000000000" pitchFamily="2" charset="-122"/>
                <a:ea typeface="字魂59号-创粗黑" panose="00000500000000000000" pitchFamily="2" charset="-122"/>
              </a:rPr>
              <a:t>outlines</a:t>
            </a:r>
            <a:endParaRPr lang="zh-CN" altLang="en-US" sz="7500" dirty="0">
              <a:solidFill>
                <a:schemeClr val="bg1"/>
              </a:solidFill>
              <a:latin typeface="字魂59号-创粗黑" panose="00000500000000000000" pitchFamily="2" charset="-122"/>
              <a:ea typeface="字魂59号-创粗黑" panose="00000500000000000000" pitchFamily="2" charset="-122"/>
            </a:endParaRPr>
          </a:p>
        </p:txBody>
      </p:sp>
      <p:grpSp>
        <p:nvGrpSpPr>
          <p:cNvPr id="17" name="组合 16">
            <a:extLst>
              <a:ext uri="{FF2B5EF4-FFF2-40B4-BE49-F238E27FC236}">
                <a16:creationId xmlns:a16="http://schemas.microsoft.com/office/drawing/2014/main" xmlns="" id="{453EA13A-1902-43A4-88EA-C87941F023E4}"/>
              </a:ext>
            </a:extLst>
          </p:cNvPr>
          <p:cNvGrpSpPr/>
          <p:nvPr/>
        </p:nvGrpSpPr>
        <p:grpSpPr>
          <a:xfrm>
            <a:off x="4520469" y="2194013"/>
            <a:ext cx="551180" cy="587865"/>
            <a:chOff x="7335520" y="-437099"/>
            <a:chExt cx="914400" cy="975261"/>
          </a:xfrm>
          <a:solidFill>
            <a:srgbClr val="ECCEC4"/>
          </a:solidFill>
        </p:grpSpPr>
        <p:sp>
          <p:nvSpPr>
            <p:cNvPr id="18" name="矩形 17">
              <a:extLst>
                <a:ext uri="{FF2B5EF4-FFF2-40B4-BE49-F238E27FC236}">
                  <a16:creationId xmlns:a16="http://schemas.microsoft.com/office/drawing/2014/main" xmlns="" id="{85FEB52D-5604-488D-BCA4-5FED37A77C1E}"/>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等腰三角形 18">
              <a:extLst>
                <a:ext uri="{FF2B5EF4-FFF2-40B4-BE49-F238E27FC236}">
                  <a16:creationId xmlns:a16="http://schemas.microsoft.com/office/drawing/2014/main" xmlns="" id="{9854A474-41DD-49BF-AA4B-E2E2BD6F57C6}"/>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6" name="PA-文本框 10">
            <a:extLst>
              <a:ext uri="{FF2B5EF4-FFF2-40B4-BE49-F238E27FC236}">
                <a16:creationId xmlns:a16="http://schemas.microsoft.com/office/drawing/2014/main" xmlns="" id="{AB59DF21-8D4B-4C9E-A05E-AA9B294B966F}"/>
              </a:ext>
            </a:extLst>
          </p:cNvPr>
          <p:cNvSpPr txBox="1"/>
          <p:nvPr>
            <p:custDataLst>
              <p:tags r:id="rId1"/>
            </p:custDataLst>
          </p:nvPr>
        </p:nvSpPr>
        <p:spPr>
          <a:xfrm>
            <a:off x="5370025" y="2199385"/>
            <a:ext cx="3254390" cy="523220"/>
          </a:xfrm>
          <a:prstGeom prst="rect">
            <a:avLst/>
          </a:prstGeom>
          <a:noFill/>
        </p:spPr>
        <p:txBody>
          <a:bodyPr wrap="square" rtlCol="0">
            <a:spAutoFit/>
          </a:bodyPr>
          <a:lstStyle/>
          <a:p>
            <a:r>
              <a:rPr lang="en-US" altLang="zh-CN" sz="2800" b="1"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p>
        </p:txBody>
      </p:sp>
      <p:grpSp>
        <p:nvGrpSpPr>
          <p:cNvPr id="27" name="组合 26">
            <a:extLst>
              <a:ext uri="{FF2B5EF4-FFF2-40B4-BE49-F238E27FC236}">
                <a16:creationId xmlns:a16="http://schemas.microsoft.com/office/drawing/2014/main" xmlns="" id="{B1F63E0F-1773-441D-8BFA-4FC8E0AE94B3}"/>
              </a:ext>
            </a:extLst>
          </p:cNvPr>
          <p:cNvGrpSpPr/>
          <p:nvPr/>
        </p:nvGrpSpPr>
        <p:grpSpPr>
          <a:xfrm>
            <a:off x="4520469" y="3262974"/>
            <a:ext cx="551180" cy="587865"/>
            <a:chOff x="7335520" y="-437099"/>
            <a:chExt cx="914400" cy="975261"/>
          </a:xfrm>
          <a:solidFill>
            <a:srgbClr val="ECCEC4"/>
          </a:solidFill>
        </p:grpSpPr>
        <p:sp>
          <p:nvSpPr>
            <p:cNvPr id="28" name="矩形 27">
              <a:extLst>
                <a:ext uri="{FF2B5EF4-FFF2-40B4-BE49-F238E27FC236}">
                  <a16:creationId xmlns:a16="http://schemas.microsoft.com/office/drawing/2014/main" xmlns="" id="{8C67A5D9-12A9-41AC-B8BF-FADADF7631A8}"/>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等腰三角形 28">
              <a:extLst>
                <a:ext uri="{FF2B5EF4-FFF2-40B4-BE49-F238E27FC236}">
                  <a16:creationId xmlns:a16="http://schemas.microsoft.com/office/drawing/2014/main" xmlns="" id="{E66425B0-926E-4032-A1F5-17A761D7C4E9}"/>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0" name="PA-文本框 10">
            <a:extLst>
              <a:ext uri="{FF2B5EF4-FFF2-40B4-BE49-F238E27FC236}">
                <a16:creationId xmlns:a16="http://schemas.microsoft.com/office/drawing/2014/main" xmlns="" id="{4D4A5FFB-7DD5-408B-ADF6-61EE1A6D6255}"/>
              </a:ext>
            </a:extLst>
          </p:cNvPr>
          <p:cNvSpPr txBox="1"/>
          <p:nvPr>
            <p:custDataLst>
              <p:tags r:id="rId2"/>
            </p:custDataLst>
          </p:nvPr>
        </p:nvSpPr>
        <p:spPr>
          <a:xfrm>
            <a:off x="5370025" y="3268346"/>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HAN</a:t>
            </a:r>
            <a:endParaRPr lang="zh-CN" altLang="en-US" sz="2800" dirty="0">
              <a:sym typeface="+mn-lt"/>
            </a:endParaRPr>
          </a:p>
        </p:txBody>
      </p:sp>
      <p:grpSp>
        <p:nvGrpSpPr>
          <p:cNvPr id="31" name="组合 30">
            <a:extLst>
              <a:ext uri="{FF2B5EF4-FFF2-40B4-BE49-F238E27FC236}">
                <a16:creationId xmlns:a16="http://schemas.microsoft.com/office/drawing/2014/main" xmlns="" id="{9618F2A8-186D-4557-99D2-B08B8A16D3FD}"/>
              </a:ext>
            </a:extLst>
          </p:cNvPr>
          <p:cNvGrpSpPr/>
          <p:nvPr/>
        </p:nvGrpSpPr>
        <p:grpSpPr>
          <a:xfrm>
            <a:off x="4520469" y="4331935"/>
            <a:ext cx="551180" cy="587865"/>
            <a:chOff x="7335520" y="-437099"/>
            <a:chExt cx="914400" cy="975261"/>
          </a:xfrm>
          <a:solidFill>
            <a:srgbClr val="ECCEC4"/>
          </a:solidFill>
        </p:grpSpPr>
        <p:sp>
          <p:nvSpPr>
            <p:cNvPr id="32" name="矩形 31">
              <a:extLst>
                <a:ext uri="{FF2B5EF4-FFF2-40B4-BE49-F238E27FC236}">
                  <a16:creationId xmlns:a16="http://schemas.microsoft.com/office/drawing/2014/main" xmlns="" id="{37C6AE03-2234-459E-AC04-63EBB332C530}"/>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等腰三角形 32">
              <a:extLst>
                <a:ext uri="{FF2B5EF4-FFF2-40B4-BE49-F238E27FC236}">
                  <a16:creationId xmlns:a16="http://schemas.microsoft.com/office/drawing/2014/main" xmlns="" id="{92E29780-7A22-4AB4-A556-7F182C73D817}"/>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PA-文本框 10">
            <a:extLst>
              <a:ext uri="{FF2B5EF4-FFF2-40B4-BE49-F238E27FC236}">
                <a16:creationId xmlns:a16="http://schemas.microsoft.com/office/drawing/2014/main" xmlns="" id="{13B365A3-C3ED-402B-893E-DBBAE9533D54}"/>
              </a:ext>
            </a:extLst>
          </p:cNvPr>
          <p:cNvSpPr txBox="1"/>
          <p:nvPr>
            <p:custDataLst>
              <p:tags r:id="rId3"/>
            </p:custDataLst>
          </p:nvPr>
        </p:nvSpPr>
        <p:spPr>
          <a:xfrm>
            <a:off x="5370025" y="4337307"/>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Experiments</a:t>
            </a:r>
            <a:endParaRPr lang="zh-CN" altLang="en-US" sz="2800" dirty="0">
              <a:sym typeface="+mn-lt"/>
            </a:endParaRPr>
          </a:p>
        </p:txBody>
      </p:sp>
    </p:spTree>
    <p:extLst>
      <p:ext uri="{BB962C8B-B14F-4D97-AF65-F5344CB8AC3E}">
        <p14:creationId xmlns:p14="http://schemas.microsoft.com/office/powerpoint/2010/main" val="26839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36">
            <a:extLst>
              <a:ext uri="{FF2B5EF4-FFF2-40B4-BE49-F238E27FC236}">
                <a16:creationId xmlns:a16="http://schemas.microsoft.com/office/drawing/2014/main" xmlns="" id="{7029F291-8C40-4A55-8FCB-F76BD8F9A97E}"/>
              </a:ext>
            </a:extLst>
          </p:cNvPr>
          <p:cNvSpPr/>
          <p:nvPr/>
        </p:nvSpPr>
        <p:spPr>
          <a:xfrm>
            <a:off x="2387181" y="5417163"/>
            <a:ext cx="796068" cy="489201"/>
          </a:xfrm>
          <a:prstGeom prst="ellipse">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9" name="Oval 36">
            <a:extLst>
              <a:ext uri="{FF2B5EF4-FFF2-40B4-BE49-F238E27FC236}">
                <a16:creationId xmlns:a16="http://schemas.microsoft.com/office/drawing/2014/main" xmlns="" id="{6F21E3A7-5A11-4F3F-8464-A35061F8D9FC}"/>
              </a:ext>
            </a:extLst>
          </p:cNvPr>
          <p:cNvSpPr/>
          <p:nvPr/>
        </p:nvSpPr>
        <p:spPr>
          <a:xfrm>
            <a:off x="2387181" y="3985038"/>
            <a:ext cx="796068" cy="489201"/>
          </a:xfrm>
          <a:prstGeom prst="ellipse">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Oval 36">
            <a:extLst>
              <a:ext uri="{FF2B5EF4-FFF2-40B4-BE49-F238E27FC236}">
                <a16:creationId xmlns:a16="http://schemas.microsoft.com/office/drawing/2014/main" xmlns="" id="{1A7D0CB6-7F65-4AD8-9899-FF8000216FB7}"/>
              </a:ext>
            </a:extLst>
          </p:cNvPr>
          <p:cNvSpPr/>
          <p:nvPr/>
        </p:nvSpPr>
        <p:spPr>
          <a:xfrm>
            <a:off x="1238299" y="4687417"/>
            <a:ext cx="796068" cy="489201"/>
          </a:xfrm>
          <a:prstGeom prst="ellipse">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文本框 5">
            <a:extLst>
              <a:ext uri="{FF2B5EF4-FFF2-40B4-BE49-F238E27FC236}">
                <a16:creationId xmlns:a16="http://schemas.microsoft.com/office/drawing/2014/main" xmlns="" id="{D8BB872F-0BFC-42B3-BAB7-348D8C8E2F0F}"/>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Challenges</a:t>
            </a:r>
          </a:p>
        </p:txBody>
      </p:sp>
      <p:sp>
        <p:nvSpPr>
          <p:cNvPr id="7" name="矩形 6">
            <a:extLst>
              <a:ext uri="{FF2B5EF4-FFF2-40B4-BE49-F238E27FC236}">
                <a16:creationId xmlns:a16="http://schemas.microsoft.com/office/drawing/2014/main" xmlns="" id="{9B7D3619-D071-4030-9788-EA48A405BE46}"/>
              </a:ext>
            </a:extLst>
          </p:cNvPr>
          <p:cNvSpPr/>
          <p:nvPr/>
        </p:nvSpPr>
        <p:spPr>
          <a:xfrm>
            <a:off x="1727500" y="1904817"/>
            <a:ext cx="7916229" cy="142199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Heterogeneous graph contains different types of nodes and links.</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Heterogeneous graph contains more comprehensive information and rich semantics.</a:t>
            </a:r>
          </a:p>
        </p:txBody>
      </p:sp>
      <p:pic>
        <p:nvPicPr>
          <p:cNvPr id="8" name="图片 7">
            <a:extLst>
              <a:ext uri="{FF2B5EF4-FFF2-40B4-BE49-F238E27FC236}">
                <a16:creationId xmlns:a16="http://schemas.microsoft.com/office/drawing/2014/main" xmlns="" id="{EA25A5AD-48E1-484F-8C3F-0AD6CD5D0F87}"/>
              </a:ext>
            </a:extLst>
          </p:cNvPr>
          <p:cNvPicPr>
            <a:picLocks noChangeAspect="1"/>
          </p:cNvPicPr>
          <p:nvPr/>
        </p:nvPicPr>
        <p:blipFill>
          <a:blip r:embed="rId3"/>
          <a:stretch>
            <a:fillRect/>
          </a:stretch>
        </p:blipFill>
        <p:spPr>
          <a:xfrm>
            <a:off x="5902663" y="3090937"/>
            <a:ext cx="4582819" cy="3767063"/>
          </a:xfrm>
          <a:prstGeom prst="rect">
            <a:avLst/>
          </a:prstGeom>
        </p:spPr>
      </p:pic>
      <p:sp>
        <p:nvSpPr>
          <p:cNvPr id="9" name="矩形 8">
            <a:extLst>
              <a:ext uri="{FF2B5EF4-FFF2-40B4-BE49-F238E27FC236}">
                <a16:creationId xmlns:a16="http://schemas.microsoft.com/office/drawing/2014/main" xmlns="" id="{967D2C3F-32DD-4F2C-BF68-214E642F0660}"/>
              </a:ext>
            </a:extLst>
          </p:cNvPr>
          <p:cNvSpPr/>
          <p:nvPr/>
        </p:nvSpPr>
        <p:spPr>
          <a:xfrm>
            <a:off x="1272620" y="4751215"/>
            <a:ext cx="761747" cy="369332"/>
          </a:xfrm>
          <a:prstGeom prst="rect">
            <a:avLst/>
          </a:prstGeom>
        </p:spPr>
        <p:txBody>
          <a:bodyPr wrap="none">
            <a:spAutoFit/>
          </a:bodyPr>
          <a:lstStyle/>
          <a:p>
            <a:r>
              <a:rPr lang="en-US" altLang="zh-CN" dirty="0">
                <a:solidFill>
                  <a:srgbClr val="3F3F3F"/>
                </a:solidFill>
                <a:latin typeface="Helvetica Neue"/>
              </a:rPr>
              <a:t>IMDB</a:t>
            </a:r>
            <a:endParaRPr lang="zh-CN" altLang="en-US" dirty="0"/>
          </a:p>
        </p:txBody>
      </p:sp>
      <p:sp>
        <p:nvSpPr>
          <p:cNvPr id="10" name="矩形 9">
            <a:extLst>
              <a:ext uri="{FF2B5EF4-FFF2-40B4-BE49-F238E27FC236}">
                <a16:creationId xmlns:a16="http://schemas.microsoft.com/office/drawing/2014/main" xmlns="" id="{6E9F47FB-6497-496A-A9F8-0357784E1A7C}"/>
              </a:ext>
            </a:extLst>
          </p:cNvPr>
          <p:cNvSpPr/>
          <p:nvPr/>
        </p:nvSpPr>
        <p:spPr>
          <a:xfrm>
            <a:off x="2365870" y="4044603"/>
            <a:ext cx="851515" cy="369332"/>
          </a:xfrm>
          <a:prstGeom prst="rect">
            <a:avLst/>
          </a:prstGeom>
        </p:spPr>
        <p:txBody>
          <a:bodyPr wrap="none">
            <a:spAutoFit/>
          </a:bodyPr>
          <a:lstStyle/>
          <a:p>
            <a:r>
              <a:rPr lang="en-US" altLang="zh-CN" dirty="0">
                <a:solidFill>
                  <a:srgbClr val="3F3F3F"/>
                </a:solidFill>
                <a:latin typeface="Helvetica Neue"/>
              </a:rPr>
              <a:t>NODE</a:t>
            </a:r>
            <a:endParaRPr lang="zh-CN" altLang="en-US" dirty="0"/>
          </a:p>
        </p:txBody>
      </p:sp>
      <p:sp>
        <p:nvSpPr>
          <p:cNvPr id="11" name="矩形 10">
            <a:extLst>
              <a:ext uri="{FF2B5EF4-FFF2-40B4-BE49-F238E27FC236}">
                <a16:creationId xmlns:a16="http://schemas.microsoft.com/office/drawing/2014/main" xmlns="" id="{B3FDF3B7-4A0B-4398-B0C7-1A0CC80FDF00}"/>
              </a:ext>
            </a:extLst>
          </p:cNvPr>
          <p:cNvSpPr/>
          <p:nvPr/>
        </p:nvSpPr>
        <p:spPr>
          <a:xfrm>
            <a:off x="2365870" y="5515847"/>
            <a:ext cx="838691" cy="369332"/>
          </a:xfrm>
          <a:prstGeom prst="rect">
            <a:avLst/>
          </a:prstGeom>
        </p:spPr>
        <p:txBody>
          <a:bodyPr wrap="none">
            <a:spAutoFit/>
          </a:bodyPr>
          <a:lstStyle/>
          <a:p>
            <a:r>
              <a:rPr lang="en-US" altLang="zh-CN" dirty="0">
                <a:solidFill>
                  <a:srgbClr val="3F3F3F"/>
                </a:solidFill>
                <a:latin typeface="Helvetica Neue"/>
              </a:rPr>
              <a:t>EDGE</a:t>
            </a:r>
            <a:endParaRPr lang="zh-CN" altLang="en-US" dirty="0"/>
          </a:p>
        </p:txBody>
      </p:sp>
      <p:sp>
        <p:nvSpPr>
          <p:cNvPr id="12" name="矩形 11">
            <a:extLst>
              <a:ext uri="{FF2B5EF4-FFF2-40B4-BE49-F238E27FC236}">
                <a16:creationId xmlns:a16="http://schemas.microsoft.com/office/drawing/2014/main" xmlns="" id="{50320E0A-1E3F-41A6-BECB-F6349C68AE6C}"/>
              </a:ext>
            </a:extLst>
          </p:cNvPr>
          <p:cNvSpPr/>
          <p:nvPr/>
        </p:nvSpPr>
        <p:spPr>
          <a:xfrm>
            <a:off x="3547462" y="3531192"/>
            <a:ext cx="723275" cy="369332"/>
          </a:xfrm>
          <a:prstGeom prst="rect">
            <a:avLst/>
          </a:prstGeom>
        </p:spPr>
        <p:txBody>
          <a:bodyPr wrap="none">
            <a:spAutoFit/>
          </a:bodyPr>
          <a:lstStyle/>
          <a:p>
            <a:r>
              <a:rPr lang="en-US" altLang="zh-CN" dirty="0">
                <a:solidFill>
                  <a:srgbClr val="3F3F3F"/>
                </a:solidFill>
                <a:latin typeface="Helvetica Neue"/>
              </a:rPr>
              <a:t>Actor</a:t>
            </a:r>
            <a:endParaRPr lang="zh-CN" altLang="en-US" dirty="0"/>
          </a:p>
        </p:txBody>
      </p:sp>
      <p:sp>
        <p:nvSpPr>
          <p:cNvPr id="13" name="矩形 12">
            <a:extLst>
              <a:ext uri="{FF2B5EF4-FFF2-40B4-BE49-F238E27FC236}">
                <a16:creationId xmlns:a16="http://schemas.microsoft.com/office/drawing/2014/main" xmlns="" id="{B6477F85-FED8-4AB2-98B1-9E49C9511ACC}"/>
              </a:ext>
            </a:extLst>
          </p:cNvPr>
          <p:cNvSpPr/>
          <p:nvPr/>
        </p:nvSpPr>
        <p:spPr>
          <a:xfrm>
            <a:off x="3547462" y="4104907"/>
            <a:ext cx="800219" cy="369332"/>
          </a:xfrm>
          <a:prstGeom prst="rect">
            <a:avLst/>
          </a:prstGeom>
        </p:spPr>
        <p:txBody>
          <a:bodyPr wrap="none">
            <a:spAutoFit/>
          </a:bodyPr>
          <a:lstStyle/>
          <a:p>
            <a:r>
              <a:rPr lang="en-US" altLang="zh-CN" dirty="0">
                <a:solidFill>
                  <a:srgbClr val="3F3F3F"/>
                </a:solidFill>
                <a:latin typeface="Helvetica Neue"/>
              </a:rPr>
              <a:t>Movie</a:t>
            </a:r>
            <a:endParaRPr lang="zh-CN" altLang="en-US" dirty="0"/>
          </a:p>
        </p:txBody>
      </p:sp>
      <p:sp>
        <p:nvSpPr>
          <p:cNvPr id="14" name="矩形 13">
            <a:extLst>
              <a:ext uri="{FF2B5EF4-FFF2-40B4-BE49-F238E27FC236}">
                <a16:creationId xmlns:a16="http://schemas.microsoft.com/office/drawing/2014/main" xmlns="" id="{456A8835-0E31-485E-8076-44F8E247EC89}"/>
              </a:ext>
            </a:extLst>
          </p:cNvPr>
          <p:cNvSpPr/>
          <p:nvPr/>
        </p:nvSpPr>
        <p:spPr>
          <a:xfrm>
            <a:off x="3533694" y="4678622"/>
            <a:ext cx="992579" cy="369332"/>
          </a:xfrm>
          <a:prstGeom prst="rect">
            <a:avLst/>
          </a:prstGeom>
        </p:spPr>
        <p:txBody>
          <a:bodyPr wrap="none">
            <a:spAutoFit/>
          </a:bodyPr>
          <a:lstStyle/>
          <a:p>
            <a:r>
              <a:rPr lang="en-US" altLang="zh-CN" dirty="0">
                <a:solidFill>
                  <a:srgbClr val="3F3F3F"/>
                </a:solidFill>
                <a:latin typeface="Helvetica Neue"/>
              </a:rPr>
              <a:t>Director</a:t>
            </a:r>
            <a:endParaRPr lang="zh-CN" altLang="en-US" dirty="0"/>
          </a:p>
        </p:txBody>
      </p:sp>
      <p:sp>
        <p:nvSpPr>
          <p:cNvPr id="15" name="矩形 14">
            <a:extLst>
              <a:ext uri="{FF2B5EF4-FFF2-40B4-BE49-F238E27FC236}">
                <a16:creationId xmlns:a16="http://schemas.microsoft.com/office/drawing/2014/main" xmlns="" id="{58BDC92A-C45E-42A8-89D1-876D0A10A552}"/>
              </a:ext>
            </a:extLst>
          </p:cNvPr>
          <p:cNvSpPr/>
          <p:nvPr/>
        </p:nvSpPr>
        <p:spPr>
          <a:xfrm>
            <a:off x="3518978" y="5292432"/>
            <a:ext cx="1415772" cy="369332"/>
          </a:xfrm>
          <a:prstGeom prst="rect">
            <a:avLst/>
          </a:prstGeom>
        </p:spPr>
        <p:txBody>
          <a:bodyPr wrap="none">
            <a:spAutoFit/>
          </a:bodyPr>
          <a:lstStyle/>
          <a:p>
            <a:r>
              <a:rPr lang="en-US" altLang="zh-CN" dirty="0">
                <a:solidFill>
                  <a:srgbClr val="3F3F3F"/>
                </a:solidFill>
                <a:latin typeface="Helvetica Neue"/>
              </a:rPr>
              <a:t>Actor-Movie</a:t>
            </a:r>
            <a:endParaRPr lang="zh-CN" altLang="en-US" dirty="0"/>
          </a:p>
        </p:txBody>
      </p:sp>
      <p:sp>
        <p:nvSpPr>
          <p:cNvPr id="16" name="矩形 15">
            <a:extLst>
              <a:ext uri="{FF2B5EF4-FFF2-40B4-BE49-F238E27FC236}">
                <a16:creationId xmlns:a16="http://schemas.microsoft.com/office/drawing/2014/main" xmlns="" id="{8CB8A4DA-4891-4783-B698-87A411C223F2}"/>
              </a:ext>
            </a:extLst>
          </p:cNvPr>
          <p:cNvSpPr/>
          <p:nvPr/>
        </p:nvSpPr>
        <p:spPr>
          <a:xfrm>
            <a:off x="3434673" y="5892210"/>
            <a:ext cx="1749197" cy="369332"/>
          </a:xfrm>
          <a:prstGeom prst="rect">
            <a:avLst/>
          </a:prstGeom>
        </p:spPr>
        <p:txBody>
          <a:bodyPr wrap="none">
            <a:spAutoFit/>
          </a:bodyPr>
          <a:lstStyle/>
          <a:p>
            <a:r>
              <a:rPr lang="zh-CN" altLang="en-US" dirty="0">
                <a:solidFill>
                  <a:srgbClr val="3F3F3F"/>
                </a:solidFill>
                <a:latin typeface="Helvetica Neue"/>
              </a:rPr>
              <a:t> </a:t>
            </a:r>
            <a:r>
              <a:rPr lang="en-US" altLang="zh-CN" dirty="0">
                <a:solidFill>
                  <a:srgbClr val="3F3F3F"/>
                </a:solidFill>
                <a:latin typeface="Helvetica Neue"/>
              </a:rPr>
              <a:t>Movie-Director</a:t>
            </a:r>
            <a:endParaRPr lang="zh-CN" altLang="en-US" dirty="0"/>
          </a:p>
        </p:txBody>
      </p:sp>
      <p:sp>
        <p:nvSpPr>
          <p:cNvPr id="23" name="图文框 22">
            <a:extLst>
              <a:ext uri="{FF2B5EF4-FFF2-40B4-BE49-F238E27FC236}">
                <a16:creationId xmlns:a16="http://schemas.microsoft.com/office/drawing/2014/main" xmlns="" id="{C3007E30-C5B6-4A1C-8B86-FFF849B7E8CD}"/>
              </a:ext>
            </a:extLst>
          </p:cNvPr>
          <p:cNvSpPr/>
          <p:nvPr/>
        </p:nvSpPr>
        <p:spPr>
          <a:xfrm>
            <a:off x="3518977" y="3486211"/>
            <a:ext cx="800219" cy="414313"/>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图文框 23">
            <a:extLst>
              <a:ext uri="{FF2B5EF4-FFF2-40B4-BE49-F238E27FC236}">
                <a16:creationId xmlns:a16="http://schemas.microsoft.com/office/drawing/2014/main" xmlns="" id="{35A6B77A-049E-4148-BF2B-F9C40E4EBE5A}"/>
              </a:ext>
            </a:extLst>
          </p:cNvPr>
          <p:cNvSpPr/>
          <p:nvPr/>
        </p:nvSpPr>
        <p:spPr>
          <a:xfrm>
            <a:off x="3543783" y="4074548"/>
            <a:ext cx="800219" cy="414313"/>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图文框 24">
            <a:extLst>
              <a:ext uri="{FF2B5EF4-FFF2-40B4-BE49-F238E27FC236}">
                <a16:creationId xmlns:a16="http://schemas.microsoft.com/office/drawing/2014/main" xmlns="" id="{2FDF2817-EC1E-4932-93AB-83C9C1CF5C08}"/>
              </a:ext>
            </a:extLst>
          </p:cNvPr>
          <p:cNvSpPr/>
          <p:nvPr/>
        </p:nvSpPr>
        <p:spPr>
          <a:xfrm>
            <a:off x="3547323" y="4620360"/>
            <a:ext cx="992579" cy="369332"/>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图文框 25">
            <a:extLst>
              <a:ext uri="{FF2B5EF4-FFF2-40B4-BE49-F238E27FC236}">
                <a16:creationId xmlns:a16="http://schemas.microsoft.com/office/drawing/2014/main" xmlns="" id="{6E3D61D3-A472-4013-8408-D9A71A5180F3}"/>
              </a:ext>
            </a:extLst>
          </p:cNvPr>
          <p:cNvSpPr/>
          <p:nvPr/>
        </p:nvSpPr>
        <p:spPr>
          <a:xfrm>
            <a:off x="3487068" y="5261861"/>
            <a:ext cx="1531498" cy="438651"/>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图文框 26">
            <a:extLst>
              <a:ext uri="{FF2B5EF4-FFF2-40B4-BE49-F238E27FC236}">
                <a16:creationId xmlns:a16="http://schemas.microsoft.com/office/drawing/2014/main" xmlns="" id="{5ED94FD5-F211-45BF-B401-98740CD9BC42}"/>
              </a:ext>
            </a:extLst>
          </p:cNvPr>
          <p:cNvSpPr/>
          <p:nvPr/>
        </p:nvSpPr>
        <p:spPr>
          <a:xfrm>
            <a:off x="3522505" y="5871466"/>
            <a:ext cx="1661365" cy="390075"/>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9" name="直接箭头连接符 28">
            <a:extLst>
              <a:ext uri="{FF2B5EF4-FFF2-40B4-BE49-F238E27FC236}">
                <a16:creationId xmlns:a16="http://schemas.microsoft.com/office/drawing/2014/main" xmlns="" id="{405088F6-4015-4F4E-A8E8-DEE3136B98A6}"/>
              </a:ext>
            </a:extLst>
          </p:cNvPr>
          <p:cNvCxnSpPr>
            <a:cxnSpLocks/>
            <a:endCxn id="23" idx="1"/>
          </p:cNvCxnSpPr>
          <p:nvPr/>
        </p:nvCxnSpPr>
        <p:spPr>
          <a:xfrm flipV="1">
            <a:off x="3094074" y="3693368"/>
            <a:ext cx="424903" cy="351234"/>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直接箭头连接符 32">
            <a:extLst>
              <a:ext uri="{FF2B5EF4-FFF2-40B4-BE49-F238E27FC236}">
                <a16:creationId xmlns:a16="http://schemas.microsoft.com/office/drawing/2014/main" xmlns="" id="{CDF093E4-38EB-4E5F-80E5-4C1B54325AC4}"/>
              </a:ext>
            </a:extLst>
          </p:cNvPr>
          <p:cNvCxnSpPr>
            <a:cxnSpLocks/>
            <a:endCxn id="24" idx="1"/>
          </p:cNvCxnSpPr>
          <p:nvPr/>
        </p:nvCxnSpPr>
        <p:spPr>
          <a:xfrm>
            <a:off x="3214575" y="4197002"/>
            <a:ext cx="329208" cy="84703"/>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直接箭头连接符 34">
            <a:extLst>
              <a:ext uri="{FF2B5EF4-FFF2-40B4-BE49-F238E27FC236}">
                <a16:creationId xmlns:a16="http://schemas.microsoft.com/office/drawing/2014/main" xmlns="" id="{8B6FA9BF-4D9C-4549-B90F-5D189F624B72}"/>
              </a:ext>
            </a:extLst>
          </p:cNvPr>
          <p:cNvCxnSpPr>
            <a:cxnSpLocks/>
            <a:endCxn id="25" idx="1"/>
          </p:cNvCxnSpPr>
          <p:nvPr/>
        </p:nvCxnSpPr>
        <p:spPr>
          <a:xfrm>
            <a:off x="3094074" y="4395025"/>
            <a:ext cx="453249" cy="41000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直接箭头连接符 36">
            <a:extLst>
              <a:ext uri="{FF2B5EF4-FFF2-40B4-BE49-F238E27FC236}">
                <a16:creationId xmlns:a16="http://schemas.microsoft.com/office/drawing/2014/main" xmlns="" id="{3982B074-F77C-4E87-9BA4-C603D8E2E737}"/>
              </a:ext>
            </a:extLst>
          </p:cNvPr>
          <p:cNvCxnSpPr>
            <a:cxnSpLocks/>
          </p:cNvCxnSpPr>
          <p:nvPr/>
        </p:nvCxnSpPr>
        <p:spPr>
          <a:xfrm>
            <a:off x="1937516" y="5056504"/>
            <a:ext cx="422912" cy="42989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xmlns="" id="{6AE935EC-37C7-4B43-9A94-D3B2B002A430}"/>
              </a:ext>
            </a:extLst>
          </p:cNvPr>
          <p:cNvCxnSpPr>
            <a:cxnSpLocks/>
            <a:stCxn id="18" idx="7"/>
            <a:endCxn id="10" idx="1"/>
          </p:cNvCxnSpPr>
          <p:nvPr/>
        </p:nvCxnSpPr>
        <p:spPr>
          <a:xfrm flipV="1">
            <a:off x="1917786" y="4229269"/>
            <a:ext cx="448084" cy="52979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箭头连接符 41">
            <a:extLst>
              <a:ext uri="{FF2B5EF4-FFF2-40B4-BE49-F238E27FC236}">
                <a16:creationId xmlns:a16="http://schemas.microsoft.com/office/drawing/2014/main" xmlns="" id="{12343E87-AD2A-4097-942E-C43ABDDCD9EF}"/>
              </a:ext>
            </a:extLst>
          </p:cNvPr>
          <p:cNvCxnSpPr>
            <a:cxnSpLocks/>
          </p:cNvCxnSpPr>
          <p:nvPr/>
        </p:nvCxnSpPr>
        <p:spPr>
          <a:xfrm>
            <a:off x="3058637" y="5863677"/>
            <a:ext cx="428431" cy="18132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a:extLst>
              <a:ext uri="{FF2B5EF4-FFF2-40B4-BE49-F238E27FC236}">
                <a16:creationId xmlns:a16="http://schemas.microsoft.com/office/drawing/2014/main" xmlns="" id="{BC075BEB-C025-4627-A732-A8332F43662B}"/>
              </a:ext>
            </a:extLst>
          </p:cNvPr>
          <p:cNvCxnSpPr>
            <a:cxnSpLocks/>
            <a:endCxn id="26" idx="1"/>
          </p:cNvCxnSpPr>
          <p:nvPr/>
        </p:nvCxnSpPr>
        <p:spPr>
          <a:xfrm flipV="1">
            <a:off x="3072812" y="5481187"/>
            <a:ext cx="414256" cy="1202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489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xmlns="" id="{3010B468-23FB-433F-8A8A-6FB0427C9B98}"/>
              </a:ext>
            </a:extLst>
          </p:cNvPr>
          <p:cNvSpPr txBox="1"/>
          <p:nvPr/>
        </p:nvSpPr>
        <p:spPr>
          <a:xfrm>
            <a:off x="461094" y="1157487"/>
            <a:ext cx="5982236"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Requirements to heterogeneous graph</a:t>
            </a:r>
          </a:p>
        </p:txBody>
      </p:sp>
      <p:sp>
        <p:nvSpPr>
          <p:cNvPr id="8" name="矩形 7">
            <a:extLst>
              <a:ext uri="{FF2B5EF4-FFF2-40B4-BE49-F238E27FC236}">
                <a16:creationId xmlns:a16="http://schemas.microsoft.com/office/drawing/2014/main" xmlns="" id="{E586F640-CEA4-4814-8F7C-4FAA94C7E8A0}"/>
              </a:ext>
            </a:extLst>
          </p:cNvPr>
          <p:cNvSpPr/>
          <p:nvPr/>
        </p:nvSpPr>
        <p:spPr>
          <a:xfrm>
            <a:off x="1471798" y="1909009"/>
            <a:ext cx="7916229" cy="498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FF0000"/>
                </a:solidFill>
                <a:latin typeface="Times New Roman" panose="02020603050405020304" pitchFamily="18" charset="0"/>
                <a:cs typeface="Times New Roman" panose="02020603050405020304" pitchFamily="18" charset="0"/>
              </a:rPr>
              <a:t>Heterogeneity of graph</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xmlns="" id="{CBE0BDBD-C5A4-4D20-81C3-9551A089CB7E}"/>
              </a:ext>
            </a:extLst>
          </p:cNvPr>
          <p:cNvSpPr/>
          <p:nvPr/>
        </p:nvSpPr>
        <p:spPr>
          <a:xfrm>
            <a:off x="1764965" y="2477615"/>
            <a:ext cx="3168504" cy="1200329"/>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cs typeface="Times New Roman" panose="02020603050405020304" pitchFamily="18" charset="0"/>
              </a:rPr>
              <a:t>How to handle such complex structural information and preserve the diverse feature information simultaneously </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xmlns="" id="{D882596F-57CE-493A-A7BA-98E9BE32C421}"/>
              </a:ext>
            </a:extLst>
          </p:cNvPr>
          <p:cNvSpPr/>
          <p:nvPr/>
        </p:nvSpPr>
        <p:spPr>
          <a:xfrm>
            <a:off x="1471798" y="3591831"/>
            <a:ext cx="3023585" cy="50526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FF0000"/>
                </a:solidFill>
                <a:latin typeface="Times New Roman" panose="02020603050405020304" pitchFamily="18" charset="0"/>
                <a:cs typeface="Times New Roman" panose="02020603050405020304" pitchFamily="18" charset="0"/>
              </a:rPr>
              <a:t>Semantic-level attention</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xmlns="" id="{906A2C1A-4C6B-47E2-AC3D-5709E0B4CC29}"/>
              </a:ext>
            </a:extLst>
          </p:cNvPr>
          <p:cNvSpPr/>
          <p:nvPr/>
        </p:nvSpPr>
        <p:spPr>
          <a:xfrm>
            <a:off x="1433996" y="5280037"/>
            <a:ext cx="2627642" cy="50526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FF0000"/>
                </a:solidFill>
                <a:latin typeface="Times New Roman" panose="02020603050405020304" pitchFamily="18" charset="0"/>
                <a:cs typeface="Times New Roman" panose="02020603050405020304" pitchFamily="18" charset="0"/>
              </a:rPr>
              <a:t>Node-level attention</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xmlns="" id="{2681BE24-7F68-4859-891C-D78F8A474BA0}"/>
              </a:ext>
            </a:extLst>
          </p:cNvPr>
          <p:cNvSpPr/>
          <p:nvPr/>
        </p:nvSpPr>
        <p:spPr>
          <a:xfrm>
            <a:off x="1764965" y="4146238"/>
            <a:ext cx="3583174" cy="1200329"/>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cs typeface="Times New Roman" panose="02020603050405020304" pitchFamily="18" charset="0"/>
              </a:rPr>
              <a:t>How to select the most meaningful </a:t>
            </a:r>
            <a:r>
              <a:rPr lang="zh-CN" altLang="en-US" b="1" dirty="0">
                <a:latin typeface="Times New Roman" panose="02020603050405020304" pitchFamily="18" charset="0"/>
                <a:cs typeface="Times New Roman" panose="02020603050405020304" pitchFamily="18" charset="0"/>
              </a:rPr>
              <a:t>meta-paths </a:t>
            </a:r>
            <a:r>
              <a:rPr lang="zh-CN" altLang="en-US" dirty="0">
                <a:latin typeface="Times New Roman" panose="02020603050405020304" pitchFamily="18" charset="0"/>
                <a:cs typeface="Times New Roman" panose="02020603050405020304" pitchFamily="18" charset="0"/>
              </a:rPr>
              <a:t>and fuse the semantic information for the specific task </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xmlns="" id="{342FA9D5-1E1B-418A-BF4B-6212308CFA58}"/>
              </a:ext>
            </a:extLst>
          </p:cNvPr>
          <p:cNvSpPr/>
          <p:nvPr/>
        </p:nvSpPr>
        <p:spPr>
          <a:xfrm>
            <a:off x="1764965" y="5814861"/>
            <a:ext cx="3856073" cy="923330"/>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cs typeface="Times New Roman" panose="02020603050405020304" pitchFamily="18" charset="0"/>
              </a:rPr>
              <a:t>How to distinguish the subtle difference of there neighbors and select some informative neighors </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xmlns="" id="{B98DC9E0-E823-4F2E-98B4-FAF13C16F733}"/>
              </a:ext>
            </a:extLst>
          </p:cNvPr>
          <p:cNvPicPr>
            <a:picLocks noChangeAspect="1"/>
          </p:cNvPicPr>
          <p:nvPr/>
        </p:nvPicPr>
        <p:blipFill>
          <a:blip r:embed="rId3"/>
          <a:stretch>
            <a:fillRect/>
          </a:stretch>
        </p:blipFill>
        <p:spPr>
          <a:xfrm>
            <a:off x="6175185" y="2227735"/>
            <a:ext cx="4582819" cy="3767063"/>
          </a:xfrm>
          <a:prstGeom prst="rect">
            <a:avLst/>
          </a:prstGeom>
        </p:spPr>
      </p:pic>
    </p:spTree>
    <p:extLst>
      <p:ext uri="{BB962C8B-B14F-4D97-AF65-F5344CB8AC3E}">
        <p14:creationId xmlns:p14="http://schemas.microsoft.com/office/powerpoint/2010/main" val="130835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xmlns="" id="{D0BE53CD-BD33-465A-B773-1F8E891AAD2E}"/>
              </a:ext>
            </a:extLst>
          </p:cNvPr>
          <p:cNvPicPr>
            <a:picLocks noChangeAspect="1"/>
          </p:cNvPicPr>
          <p:nvPr/>
        </p:nvPicPr>
        <p:blipFill>
          <a:blip r:embed="rId3"/>
          <a:stretch>
            <a:fillRect/>
          </a:stretch>
        </p:blipFill>
        <p:spPr>
          <a:xfrm>
            <a:off x="6837078" y="1903725"/>
            <a:ext cx="4451579" cy="4197566"/>
          </a:xfrm>
          <a:prstGeom prst="rect">
            <a:avLst/>
          </a:prstGeom>
        </p:spPr>
      </p:pic>
      <p:sp>
        <p:nvSpPr>
          <p:cNvPr id="7" name="文本框 6">
            <a:extLst>
              <a:ext uri="{FF2B5EF4-FFF2-40B4-BE49-F238E27FC236}">
                <a16:creationId xmlns:a16="http://schemas.microsoft.com/office/drawing/2014/main" xmlns=""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Framework of HAN</a:t>
            </a:r>
          </a:p>
        </p:txBody>
      </p:sp>
      <p:sp>
        <p:nvSpPr>
          <p:cNvPr id="19" name="矩形 18">
            <a:extLst>
              <a:ext uri="{FF2B5EF4-FFF2-40B4-BE49-F238E27FC236}">
                <a16:creationId xmlns:a16="http://schemas.microsoft.com/office/drawing/2014/main" xmlns="" id="{DC4CC9D7-4BB7-4160-95BD-749926456556}"/>
              </a:ext>
            </a:extLst>
          </p:cNvPr>
          <p:cNvSpPr/>
          <p:nvPr/>
        </p:nvSpPr>
        <p:spPr>
          <a:xfrm>
            <a:off x="1042555" y="2277266"/>
            <a:ext cx="6096000" cy="806439"/>
          </a:xfrm>
          <a:prstGeom prst="rect">
            <a:avLst/>
          </a:prstGeom>
        </p:spPr>
        <p:txBody>
          <a:bodyPr>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Hierarchical attention structure: </a:t>
            </a:r>
          </a:p>
          <a:p>
            <a:pPr>
              <a:lnSpc>
                <a:spcPct val="150000"/>
              </a:lnSpc>
            </a:pPr>
            <a:r>
              <a:rPr lang="en-US" altLang="zh-CN" sz="2000" dirty="0">
                <a:solidFill>
                  <a:srgbClr val="FF0000"/>
                </a:solidFill>
                <a:latin typeface="Times New Roman" panose="02020603050405020304" pitchFamily="18" charset="0"/>
                <a:cs typeface="Times New Roman" panose="02020603050405020304" pitchFamily="18" charset="0"/>
              </a:rPr>
              <a:t>         </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23" name="Freeform 9">
            <a:extLst>
              <a:ext uri="{FF2B5EF4-FFF2-40B4-BE49-F238E27FC236}">
                <a16:creationId xmlns:a16="http://schemas.microsoft.com/office/drawing/2014/main" xmlns="" id="{969F9744-1006-4FF6-BE82-C576E8E766EF}"/>
              </a:ext>
            </a:extLst>
          </p:cNvPr>
          <p:cNvSpPr/>
          <p:nvPr/>
        </p:nvSpPr>
        <p:spPr>
          <a:xfrm>
            <a:off x="1342854" y="3237505"/>
            <a:ext cx="1658156" cy="930233"/>
          </a:xfrm>
          <a:custGeom>
            <a:avLst/>
            <a:gdLst>
              <a:gd name="connsiteX0" fmla="*/ 0 w 1961586"/>
              <a:gd name="connsiteY0" fmla="*/ 117695 h 1176951"/>
              <a:gd name="connsiteX1" fmla="*/ 117695 w 1961586"/>
              <a:gd name="connsiteY1" fmla="*/ 0 h 1176951"/>
              <a:gd name="connsiteX2" fmla="*/ 1843891 w 1961586"/>
              <a:gd name="connsiteY2" fmla="*/ 0 h 1176951"/>
              <a:gd name="connsiteX3" fmla="*/ 1961586 w 1961586"/>
              <a:gd name="connsiteY3" fmla="*/ 117695 h 1176951"/>
              <a:gd name="connsiteX4" fmla="*/ 1961586 w 1961586"/>
              <a:gd name="connsiteY4" fmla="*/ 1059256 h 1176951"/>
              <a:gd name="connsiteX5" fmla="*/ 1843891 w 1961586"/>
              <a:gd name="connsiteY5" fmla="*/ 1176951 h 1176951"/>
              <a:gd name="connsiteX6" fmla="*/ 117695 w 1961586"/>
              <a:gd name="connsiteY6" fmla="*/ 1176951 h 1176951"/>
              <a:gd name="connsiteX7" fmla="*/ 0 w 1961586"/>
              <a:gd name="connsiteY7" fmla="*/ 1059256 h 1176951"/>
              <a:gd name="connsiteX8" fmla="*/ 0 w 1961586"/>
              <a:gd name="connsiteY8" fmla="*/ 117695 h 1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586" h="1176951">
                <a:moveTo>
                  <a:pt x="0" y="117695"/>
                </a:moveTo>
                <a:cubicBezTo>
                  <a:pt x="0" y="52694"/>
                  <a:pt x="52694" y="0"/>
                  <a:pt x="117695" y="0"/>
                </a:cubicBezTo>
                <a:lnTo>
                  <a:pt x="1843891" y="0"/>
                </a:lnTo>
                <a:cubicBezTo>
                  <a:pt x="1908892" y="0"/>
                  <a:pt x="1961586" y="52694"/>
                  <a:pt x="1961586" y="117695"/>
                </a:cubicBezTo>
                <a:lnTo>
                  <a:pt x="1961586" y="1059256"/>
                </a:lnTo>
                <a:cubicBezTo>
                  <a:pt x="1961586" y="1124257"/>
                  <a:pt x="1908892" y="1176951"/>
                  <a:pt x="1843891" y="1176951"/>
                </a:cubicBezTo>
                <a:lnTo>
                  <a:pt x="117695" y="1176951"/>
                </a:lnTo>
                <a:cubicBezTo>
                  <a:pt x="52694" y="1176951"/>
                  <a:pt x="0" y="1124257"/>
                  <a:pt x="0" y="1059256"/>
                </a:cubicBezTo>
                <a:lnTo>
                  <a:pt x="0" y="117695"/>
                </a:lnTo>
                <a:close/>
              </a:path>
            </a:pathLst>
          </a:custGeom>
          <a:solidFill>
            <a:srgbClr val="ECCEC4"/>
          </a:solidFill>
          <a:ln w="28575">
            <a:noFill/>
            <a:prstDash val="sysDash"/>
          </a:ln>
        </p:spPr>
        <p:txBody>
          <a:bodyPr vert="horz" wrap="square" lIns="182880" tIns="91440" rIns="182880" bIns="91440" numCol="1" anchor="t" anchorCtr="0" compatLnSpc="1"/>
          <a:lstStyle/>
          <a:p>
            <a:pPr defTabSz="1828800"/>
            <a:r>
              <a:rPr lang="en-US" altLang="zh-CN" dirty="0">
                <a:solidFill>
                  <a:srgbClr val="FF0000"/>
                </a:solidFill>
                <a:latin typeface="Times New Roman" panose="02020603050405020304" pitchFamily="18" charset="0"/>
                <a:cs typeface="Times New Roman" panose="02020603050405020304" pitchFamily="18" charset="0"/>
              </a:rPr>
              <a:t>node-level attention</a:t>
            </a:r>
            <a:endParaRPr lang="en-US" kern="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4" name="Freeform 10">
            <a:extLst>
              <a:ext uri="{FF2B5EF4-FFF2-40B4-BE49-F238E27FC236}">
                <a16:creationId xmlns:a16="http://schemas.microsoft.com/office/drawing/2014/main" xmlns="" id="{C6151EC2-5A61-4DC9-95B1-F55F072F968C}"/>
              </a:ext>
            </a:extLst>
          </p:cNvPr>
          <p:cNvSpPr/>
          <p:nvPr/>
        </p:nvSpPr>
        <p:spPr>
          <a:xfrm>
            <a:off x="3256424" y="3516017"/>
            <a:ext cx="938434" cy="359702"/>
          </a:xfrm>
          <a:custGeom>
            <a:avLst/>
            <a:gdLst>
              <a:gd name="connsiteX0" fmla="*/ 0 w 415856"/>
              <a:gd name="connsiteY0" fmla="*/ 97295 h 486473"/>
              <a:gd name="connsiteX1" fmla="*/ 207928 w 415856"/>
              <a:gd name="connsiteY1" fmla="*/ 97295 h 486473"/>
              <a:gd name="connsiteX2" fmla="*/ 207928 w 415856"/>
              <a:gd name="connsiteY2" fmla="*/ 0 h 486473"/>
              <a:gd name="connsiteX3" fmla="*/ 415856 w 415856"/>
              <a:gd name="connsiteY3" fmla="*/ 243237 h 486473"/>
              <a:gd name="connsiteX4" fmla="*/ 207928 w 415856"/>
              <a:gd name="connsiteY4" fmla="*/ 486473 h 486473"/>
              <a:gd name="connsiteX5" fmla="*/ 207928 w 415856"/>
              <a:gd name="connsiteY5" fmla="*/ 389178 h 486473"/>
              <a:gd name="connsiteX6" fmla="*/ 0 w 415856"/>
              <a:gd name="connsiteY6" fmla="*/ 389178 h 486473"/>
              <a:gd name="connsiteX7" fmla="*/ 0 w 415856"/>
              <a:gd name="connsiteY7" fmla="*/ 97295 h 48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856" h="486473">
                <a:moveTo>
                  <a:pt x="0" y="97295"/>
                </a:moveTo>
                <a:lnTo>
                  <a:pt x="207928" y="97295"/>
                </a:lnTo>
                <a:lnTo>
                  <a:pt x="207928" y="0"/>
                </a:lnTo>
                <a:lnTo>
                  <a:pt x="415856" y="243237"/>
                </a:lnTo>
                <a:lnTo>
                  <a:pt x="207928" y="486473"/>
                </a:lnTo>
                <a:lnTo>
                  <a:pt x="207928" y="389178"/>
                </a:lnTo>
                <a:lnTo>
                  <a:pt x="0" y="389178"/>
                </a:lnTo>
                <a:lnTo>
                  <a:pt x="0" y="97295"/>
                </a:lnTo>
                <a:close/>
              </a:path>
            </a:pathLst>
          </a:custGeom>
          <a:solidFill>
            <a:srgbClr val="ECCEC4"/>
          </a:solidFill>
          <a:ln>
            <a:noFill/>
          </a:ln>
        </p:spPr>
        <p:txBody>
          <a:bodyPr vert="horz" wrap="square" lIns="182880" tIns="91440" rIns="182880" bIns="91440" numCol="1" anchor="t" anchorCtr="0" compatLnSpc="1"/>
          <a:lstStyle/>
          <a:p>
            <a:pPr algn="l"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5" name="Freeform 11">
            <a:extLst>
              <a:ext uri="{FF2B5EF4-FFF2-40B4-BE49-F238E27FC236}">
                <a16:creationId xmlns:a16="http://schemas.microsoft.com/office/drawing/2014/main" xmlns="" id="{F3EEBD69-41B0-4D00-B7FA-074EEEC88F3D}"/>
              </a:ext>
            </a:extLst>
          </p:cNvPr>
          <p:cNvSpPr/>
          <p:nvPr/>
        </p:nvSpPr>
        <p:spPr>
          <a:xfrm>
            <a:off x="4437844" y="3230752"/>
            <a:ext cx="1658156" cy="930233"/>
          </a:xfrm>
          <a:custGeom>
            <a:avLst/>
            <a:gdLst>
              <a:gd name="connsiteX0" fmla="*/ 0 w 1961586"/>
              <a:gd name="connsiteY0" fmla="*/ 117695 h 1176951"/>
              <a:gd name="connsiteX1" fmla="*/ 117695 w 1961586"/>
              <a:gd name="connsiteY1" fmla="*/ 0 h 1176951"/>
              <a:gd name="connsiteX2" fmla="*/ 1843891 w 1961586"/>
              <a:gd name="connsiteY2" fmla="*/ 0 h 1176951"/>
              <a:gd name="connsiteX3" fmla="*/ 1961586 w 1961586"/>
              <a:gd name="connsiteY3" fmla="*/ 117695 h 1176951"/>
              <a:gd name="connsiteX4" fmla="*/ 1961586 w 1961586"/>
              <a:gd name="connsiteY4" fmla="*/ 1059256 h 1176951"/>
              <a:gd name="connsiteX5" fmla="*/ 1843891 w 1961586"/>
              <a:gd name="connsiteY5" fmla="*/ 1176951 h 1176951"/>
              <a:gd name="connsiteX6" fmla="*/ 117695 w 1961586"/>
              <a:gd name="connsiteY6" fmla="*/ 1176951 h 1176951"/>
              <a:gd name="connsiteX7" fmla="*/ 0 w 1961586"/>
              <a:gd name="connsiteY7" fmla="*/ 1059256 h 1176951"/>
              <a:gd name="connsiteX8" fmla="*/ 0 w 1961586"/>
              <a:gd name="connsiteY8" fmla="*/ 117695 h 1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586" h="1176951">
                <a:moveTo>
                  <a:pt x="0" y="117695"/>
                </a:moveTo>
                <a:cubicBezTo>
                  <a:pt x="0" y="52694"/>
                  <a:pt x="52694" y="0"/>
                  <a:pt x="117695" y="0"/>
                </a:cubicBezTo>
                <a:lnTo>
                  <a:pt x="1843891" y="0"/>
                </a:lnTo>
                <a:cubicBezTo>
                  <a:pt x="1908892" y="0"/>
                  <a:pt x="1961586" y="52694"/>
                  <a:pt x="1961586" y="117695"/>
                </a:cubicBezTo>
                <a:lnTo>
                  <a:pt x="1961586" y="1059256"/>
                </a:lnTo>
                <a:cubicBezTo>
                  <a:pt x="1961586" y="1124257"/>
                  <a:pt x="1908892" y="1176951"/>
                  <a:pt x="1843891" y="1176951"/>
                </a:cubicBezTo>
                <a:lnTo>
                  <a:pt x="117695" y="1176951"/>
                </a:lnTo>
                <a:cubicBezTo>
                  <a:pt x="52694" y="1176951"/>
                  <a:pt x="0" y="1124257"/>
                  <a:pt x="0" y="1059256"/>
                </a:cubicBezTo>
                <a:lnTo>
                  <a:pt x="0" y="117695"/>
                </a:lnTo>
                <a:close/>
              </a:path>
            </a:pathLst>
          </a:custGeom>
          <a:solidFill>
            <a:srgbClr val="ECCEC4"/>
          </a:solidFill>
          <a:ln w="28575">
            <a:noFill/>
            <a:prstDash val="sysDash"/>
          </a:ln>
        </p:spPr>
        <p:txBody>
          <a:bodyPr vert="horz" wrap="square" lIns="182880" tIns="91440" rIns="182880" bIns="91440" numCol="1" anchor="t" anchorCtr="0" compatLnSpc="1"/>
          <a:lstStyle/>
          <a:p>
            <a:pPr defTabSz="1828800"/>
            <a:r>
              <a:rPr lang="en-US" altLang="zh-CN" dirty="0">
                <a:solidFill>
                  <a:srgbClr val="FF0000"/>
                </a:solidFill>
                <a:latin typeface="Times New Roman" panose="02020603050405020304" pitchFamily="18" charset="0"/>
                <a:cs typeface="Times New Roman" panose="02020603050405020304" pitchFamily="18" charset="0"/>
              </a:rPr>
              <a:t>semantic-level attention</a:t>
            </a:r>
            <a:endParaRPr lang="en-US" kern="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262867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5FB3835-ADC2-41D0-8A89-C076CAC2810E}"/>
              </a:ext>
            </a:extLst>
          </p:cNvPr>
          <p:cNvSpPr/>
          <p:nvPr/>
        </p:nvSpPr>
        <p:spPr>
          <a:xfrm>
            <a:off x="0" y="367393"/>
            <a:ext cx="2530929" cy="6123213"/>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6BFC8C4A-EDB4-4542-9575-3CADFD989A07}"/>
              </a:ext>
            </a:extLst>
          </p:cNvPr>
          <p:cNvSpPr/>
          <p:nvPr/>
        </p:nvSpPr>
        <p:spPr>
          <a:xfrm>
            <a:off x="11511642" y="2155371"/>
            <a:ext cx="680357" cy="2542380"/>
          </a:xfrm>
          <a:prstGeom prst="rect">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2347D956-2443-43F8-A569-09F0F3BE4A84}"/>
              </a:ext>
            </a:extLst>
          </p:cNvPr>
          <p:cNvSpPr txBox="1"/>
          <p:nvPr/>
        </p:nvSpPr>
        <p:spPr>
          <a:xfrm>
            <a:off x="242392" y="734786"/>
            <a:ext cx="1338828" cy="5383550"/>
          </a:xfrm>
          <a:prstGeom prst="rect">
            <a:avLst/>
          </a:prstGeom>
          <a:noFill/>
        </p:spPr>
        <p:txBody>
          <a:bodyPr vert="eaVert" wrap="square" rtlCol="0">
            <a:spAutoFit/>
          </a:bodyPr>
          <a:lstStyle/>
          <a:p>
            <a:pPr algn="dist"/>
            <a:r>
              <a:rPr lang="en-US" altLang="zh-CN" sz="7500" dirty="0">
                <a:solidFill>
                  <a:schemeClr val="bg1"/>
                </a:solidFill>
                <a:latin typeface="字魂59号-创粗黑" panose="00000500000000000000" pitchFamily="2" charset="-122"/>
                <a:ea typeface="字魂59号-创粗黑" panose="00000500000000000000" pitchFamily="2" charset="-122"/>
              </a:rPr>
              <a:t>outlines</a:t>
            </a:r>
            <a:endParaRPr lang="zh-CN" altLang="en-US" sz="7500" dirty="0">
              <a:solidFill>
                <a:schemeClr val="bg1"/>
              </a:solidFill>
              <a:latin typeface="字魂59号-创粗黑" panose="00000500000000000000" pitchFamily="2" charset="-122"/>
              <a:ea typeface="字魂59号-创粗黑" panose="00000500000000000000" pitchFamily="2" charset="-122"/>
            </a:endParaRPr>
          </a:p>
        </p:txBody>
      </p:sp>
      <p:grpSp>
        <p:nvGrpSpPr>
          <p:cNvPr id="17" name="组合 16">
            <a:extLst>
              <a:ext uri="{FF2B5EF4-FFF2-40B4-BE49-F238E27FC236}">
                <a16:creationId xmlns:a16="http://schemas.microsoft.com/office/drawing/2014/main" xmlns="" id="{453EA13A-1902-43A4-88EA-C87941F023E4}"/>
              </a:ext>
            </a:extLst>
          </p:cNvPr>
          <p:cNvGrpSpPr/>
          <p:nvPr/>
        </p:nvGrpSpPr>
        <p:grpSpPr>
          <a:xfrm>
            <a:off x="4520469" y="1693499"/>
            <a:ext cx="551180" cy="587865"/>
            <a:chOff x="7335520" y="-437099"/>
            <a:chExt cx="914400" cy="975261"/>
          </a:xfrm>
          <a:solidFill>
            <a:srgbClr val="ECCEC4"/>
          </a:solidFill>
        </p:grpSpPr>
        <p:sp>
          <p:nvSpPr>
            <p:cNvPr id="18" name="矩形 17">
              <a:extLst>
                <a:ext uri="{FF2B5EF4-FFF2-40B4-BE49-F238E27FC236}">
                  <a16:creationId xmlns:a16="http://schemas.microsoft.com/office/drawing/2014/main" xmlns="" id="{85FEB52D-5604-488D-BCA4-5FED37A77C1E}"/>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等腰三角形 18">
              <a:extLst>
                <a:ext uri="{FF2B5EF4-FFF2-40B4-BE49-F238E27FC236}">
                  <a16:creationId xmlns:a16="http://schemas.microsoft.com/office/drawing/2014/main" xmlns="" id="{9854A474-41DD-49BF-AA4B-E2E2BD6F57C6}"/>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6" name="PA-文本框 10">
            <a:extLst>
              <a:ext uri="{FF2B5EF4-FFF2-40B4-BE49-F238E27FC236}">
                <a16:creationId xmlns:a16="http://schemas.microsoft.com/office/drawing/2014/main" xmlns="" id="{AB59DF21-8D4B-4C9E-A05E-AA9B294B966F}"/>
              </a:ext>
            </a:extLst>
          </p:cNvPr>
          <p:cNvSpPr txBox="1"/>
          <p:nvPr>
            <p:custDataLst>
              <p:tags r:id="rId1"/>
            </p:custDataLst>
          </p:nvPr>
        </p:nvSpPr>
        <p:spPr>
          <a:xfrm>
            <a:off x="5370024" y="1698871"/>
            <a:ext cx="3600897" cy="523220"/>
          </a:xfrm>
          <a:prstGeom prst="rect">
            <a:avLst/>
          </a:prstGeom>
          <a:noFill/>
        </p:spPr>
        <p:txBody>
          <a:bodyPr wrap="square" rtlCol="0">
            <a:spAutoFit/>
          </a:bodyPr>
          <a:lstStyle/>
          <a:p>
            <a:r>
              <a:rPr lang="en-US" altLang="zh-CN" sz="2800" b="1"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GAT</a:t>
            </a:r>
          </a:p>
        </p:txBody>
      </p:sp>
      <p:grpSp>
        <p:nvGrpSpPr>
          <p:cNvPr id="27" name="组合 26">
            <a:extLst>
              <a:ext uri="{FF2B5EF4-FFF2-40B4-BE49-F238E27FC236}">
                <a16:creationId xmlns:a16="http://schemas.microsoft.com/office/drawing/2014/main" xmlns="" id="{B1F63E0F-1773-441D-8BFA-4FC8E0AE94B3}"/>
              </a:ext>
            </a:extLst>
          </p:cNvPr>
          <p:cNvGrpSpPr/>
          <p:nvPr/>
        </p:nvGrpSpPr>
        <p:grpSpPr>
          <a:xfrm>
            <a:off x="4520469" y="2762460"/>
            <a:ext cx="551180" cy="587865"/>
            <a:chOff x="7335520" y="-437099"/>
            <a:chExt cx="914400" cy="975261"/>
          </a:xfrm>
          <a:solidFill>
            <a:srgbClr val="ECCEC4"/>
          </a:solidFill>
        </p:grpSpPr>
        <p:sp>
          <p:nvSpPr>
            <p:cNvPr id="28" name="矩形 27">
              <a:extLst>
                <a:ext uri="{FF2B5EF4-FFF2-40B4-BE49-F238E27FC236}">
                  <a16:creationId xmlns:a16="http://schemas.microsoft.com/office/drawing/2014/main" xmlns="" id="{8C67A5D9-12A9-41AC-B8BF-FADADF7631A8}"/>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等腰三角形 28">
              <a:extLst>
                <a:ext uri="{FF2B5EF4-FFF2-40B4-BE49-F238E27FC236}">
                  <a16:creationId xmlns:a16="http://schemas.microsoft.com/office/drawing/2014/main" xmlns="" id="{E66425B0-926E-4032-A1F5-17A761D7C4E9}"/>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0" name="PA-文本框 10">
            <a:extLst>
              <a:ext uri="{FF2B5EF4-FFF2-40B4-BE49-F238E27FC236}">
                <a16:creationId xmlns:a16="http://schemas.microsoft.com/office/drawing/2014/main" xmlns="" id="{4D4A5FFB-7DD5-408B-ADF6-61EE1A6D6255}"/>
              </a:ext>
            </a:extLst>
          </p:cNvPr>
          <p:cNvSpPr txBox="1"/>
          <p:nvPr>
            <p:custDataLst>
              <p:tags r:id="rId2"/>
            </p:custDataLst>
          </p:nvPr>
        </p:nvSpPr>
        <p:spPr>
          <a:xfrm>
            <a:off x="5370025" y="2767832"/>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HAN</a:t>
            </a:r>
            <a:endParaRPr lang="zh-CN" altLang="en-US" sz="2800" dirty="0">
              <a:sym typeface="+mn-lt"/>
            </a:endParaRPr>
          </a:p>
        </p:txBody>
      </p:sp>
      <p:grpSp>
        <p:nvGrpSpPr>
          <p:cNvPr id="31" name="组合 30">
            <a:extLst>
              <a:ext uri="{FF2B5EF4-FFF2-40B4-BE49-F238E27FC236}">
                <a16:creationId xmlns:a16="http://schemas.microsoft.com/office/drawing/2014/main" xmlns="" id="{9618F2A8-186D-4557-99D2-B08B8A16D3FD}"/>
              </a:ext>
            </a:extLst>
          </p:cNvPr>
          <p:cNvGrpSpPr/>
          <p:nvPr/>
        </p:nvGrpSpPr>
        <p:grpSpPr>
          <a:xfrm>
            <a:off x="4520469" y="3831421"/>
            <a:ext cx="551180" cy="587865"/>
            <a:chOff x="7335520" y="-437099"/>
            <a:chExt cx="914400" cy="975261"/>
          </a:xfrm>
          <a:solidFill>
            <a:srgbClr val="ECCEC4"/>
          </a:solidFill>
        </p:grpSpPr>
        <p:sp>
          <p:nvSpPr>
            <p:cNvPr id="32" name="矩形 31">
              <a:extLst>
                <a:ext uri="{FF2B5EF4-FFF2-40B4-BE49-F238E27FC236}">
                  <a16:creationId xmlns:a16="http://schemas.microsoft.com/office/drawing/2014/main" xmlns="" id="{37C6AE03-2234-459E-AC04-63EBB332C530}"/>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等腰三角形 32">
              <a:extLst>
                <a:ext uri="{FF2B5EF4-FFF2-40B4-BE49-F238E27FC236}">
                  <a16:creationId xmlns:a16="http://schemas.microsoft.com/office/drawing/2014/main" xmlns="" id="{92E29780-7A22-4AB4-A556-7F182C73D817}"/>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PA-文本框 10">
            <a:extLst>
              <a:ext uri="{FF2B5EF4-FFF2-40B4-BE49-F238E27FC236}">
                <a16:creationId xmlns:a16="http://schemas.microsoft.com/office/drawing/2014/main" xmlns="" id="{13B365A3-C3ED-402B-893E-DBBAE9533D54}"/>
              </a:ext>
            </a:extLst>
          </p:cNvPr>
          <p:cNvSpPr txBox="1"/>
          <p:nvPr>
            <p:custDataLst>
              <p:tags r:id="rId3"/>
            </p:custDataLst>
          </p:nvPr>
        </p:nvSpPr>
        <p:spPr>
          <a:xfrm>
            <a:off x="5370025" y="3836793"/>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Conclusion</a:t>
            </a:r>
            <a:endParaRPr lang="zh-CN" altLang="en-US" sz="2800" dirty="0">
              <a:sym typeface="+mn-lt"/>
            </a:endParaRPr>
          </a:p>
        </p:txBody>
      </p:sp>
    </p:spTree>
    <p:extLst>
      <p:ext uri="{BB962C8B-B14F-4D97-AF65-F5344CB8AC3E}">
        <p14:creationId xmlns:p14="http://schemas.microsoft.com/office/powerpoint/2010/main" val="224354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xmlns="" id="{D0BE53CD-BD33-465A-B773-1F8E891AAD2E}"/>
              </a:ext>
            </a:extLst>
          </p:cNvPr>
          <p:cNvPicPr>
            <a:picLocks noChangeAspect="1"/>
          </p:cNvPicPr>
          <p:nvPr/>
        </p:nvPicPr>
        <p:blipFill>
          <a:blip r:embed="rId3"/>
          <a:stretch>
            <a:fillRect/>
          </a:stretch>
        </p:blipFill>
        <p:spPr>
          <a:xfrm>
            <a:off x="6837078" y="1903725"/>
            <a:ext cx="4451579" cy="4197566"/>
          </a:xfrm>
          <a:prstGeom prst="rect">
            <a:avLst/>
          </a:prstGeom>
        </p:spPr>
      </p:pic>
      <p:sp>
        <p:nvSpPr>
          <p:cNvPr id="7" name="文本框 6">
            <a:extLst>
              <a:ext uri="{FF2B5EF4-FFF2-40B4-BE49-F238E27FC236}">
                <a16:creationId xmlns:a16="http://schemas.microsoft.com/office/drawing/2014/main" xmlns=""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Definition of HAN</a:t>
            </a:r>
          </a:p>
        </p:txBody>
      </p:sp>
      <p:sp>
        <p:nvSpPr>
          <p:cNvPr id="8" name="矩形 7">
            <a:extLst>
              <a:ext uri="{FF2B5EF4-FFF2-40B4-BE49-F238E27FC236}">
                <a16:creationId xmlns:a16="http://schemas.microsoft.com/office/drawing/2014/main" xmlns="" id="{E586F640-CEA4-4814-8F7C-4FAA94C7E8A0}"/>
              </a:ext>
            </a:extLst>
          </p:cNvPr>
          <p:cNvSpPr/>
          <p:nvPr/>
        </p:nvSpPr>
        <p:spPr>
          <a:xfrm>
            <a:off x="1071649" y="2025654"/>
            <a:ext cx="7916229" cy="498663"/>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 Heterogeneous Graph</a:t>
            </a:r>
            <a:endParaRPr lang="zh-CN" altLang="en-US" sz="20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xmlns="" id="{D882596F-57CE-493A-A7BA-98E9BE32C421}"/>
              </a:ext>
            </a:extLst>
          </p:cNvPr>
          <p:cNvSpPr/>
          <p:nvPr/>
        </p:nvSpPr>
        <p:spPr>
          <a:xfrm>
            <a:off x="1071649" y="3602198"/>
            <a:ext cx="3958115" cy="498663"/>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Meta-path (Φ)</a:t>
            </a:r>
            <a:endParaRPr lang="zh-CN" altLang="en-US" sz="20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xmlns="" id="{906A2C1A-4C6B-47E2-AC3D-5709E0B4CC29}"/>
              </a:ext>
            </a:extLst>
          </p:cNvPr>
          <p:cNvSpPr/>
          <p:nvPr/>
        </p:nvSpPr>
        <p:spPr>
          <a:xfrm>
            <a:off x="1071648" y="5024856"/>
            <a:ext cx="3691737" cy="498663"/>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Meta-path based Neighbors</a:t>
            </a:r>
            <a:endParaRPr lang="zh-CN" altLang="en-US" sz="2000"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xmlns="" id="{5FE82144-DCEC-4D3C-B5F3-EF174349A5C7}"/>
              </a:ext>
            </a:extLst>
          </p:cNvPr>
          <p:cNvPicPr>
            <a:picLocks noChangeAspect="1"/>
          </p:cNvPicPr>
          <p:nvPr/>
        </p:nvPicPr>
        <p:blipFill>
          <a:blip r:embed="rId4"/>
          <a:stretch>
            <a:fillRect/>
          </a:stretch>
        </p:blipFill>
        <p:spPr>
          <a:xfrm>
            <a:off x="1945916" y="2691763"/>
            <a:ext cx="971600" cy="247663"/>
          </a:xfrm>
          <a:prstGeom prst="rect">
            <a:avLst/>
          </a:prstGeom>
        </p:spPr>
      </p:pic>
      <p:pic>
        <p:nvPicPr>
          <p:cNvPr id="15" name="图片 14">
            <a:extLst>
              <a:ext uri="{FF2B5EF4-FFF2-40B4-BE49-F238E27FC236}">
                <a16:creationId xmlns:a16="http://schemas.microsoft.com/office/drawing/2014/main" xmlns="" id="{A8BBFC7E-5564-4A74-AE32-683FB6AA596D}"/>
              </a:ext>
            </a:extLst>
          </p:cNvPr>
          <p:cNvPicPr>
            <a:picLocks noChangeAspect="1"/>
          </p:cNvPicPr>
          <p:nvPr/>
        </p:nvPicPr>
        <p:blipFill>
          <a:blip r:embed="rId5"/>
          <a:stretch>
            <a:fillRect/>
          </a:stretch>
        </p:blipFill>
        <p:spPr>
          <a:xfrm>
            <a:off x="1945916" y="3044206"/>
            <a:ext cx="1085906" cy="285765"/>
          </a:xfrm>
          <a:prstGeom prst="rect">
            <a:avLst/>
          </a:prstGeom>
        </p:spPr>
      </p:pic>
      <p:pic>
        <p:nvPicPr>
          <p:cNvPr id="17" name="图片 16">
            <a:extLst>
              <a:ext uri="{FF2B5EF4-FFF2-40B4-BE49-F238E27FC236}">
                <a16:creationId xmlns:a16="http://schemas.microsoft.com/office/drawing/2014/main" xmlns="" id="{AB3CFA61-7398-4542-9641-0E8C1E78B7F8}"/>
              </a:ext>
            </a:extLst>
          </p:cNvPr>
          <p:cNvPicPr>
            <a:picLocks noChangeAspect="1"/>
          </p:cNvPicPr>
          <p:nvPr/>
        </p:nvPicPr>
        <p:blipFill>
          <a:blip r:embed="rId6"/>
          <a:stretch>
            <a:fillRect/>
          </a:stretch>
        </p:blipFill>
        <p:spPr>
          <a:xfrm>
            <a:off x="1945916" y="3443054"/>
            <a:ext cx="920797" cy="260363"/>
          </a:xfrm>
          <a:prstGeom prst="rect">
            <a:avLst/>
          </a:prstGeom>
        </p:spPr>
      </p:pic>
      <p:pic>
        <p:nvPicPr>
          <p:cNvPr id="18" name="图片 17">
            <a:extLst>
              <a:ext uri="{FF2B5EF4-FFF2-40B4-BE49-F238E27FC236}">
                <a16:creationId xmlns:a16="http://schemas.microsoft.com/office/drawing/2014/main" xmlns="" id="{90C37CD1-95A5-44BF-8AD0-58BC3A51DD1B}"/>
              </a:ext>
            </a:extLst>
          </p:cNvPr>
          <p:cNvPicPr>
            <a:picLocks noChangeAspect="1"/>
          </p:cNvPicPr>
          <p:nvPr/>
        </p:nvPicPr>
        <p:blipFill>
          <a:blip r:embed="rId7"/>
          <a:stretch>
            <a:fillRect/>
          </a:stretch>
        </p:blipFill>
        <p:spPr>
          <a:xfrm>
            <a:off x="3309413" y="3255802"/>
            <a:ext cx="1136708" cy="241312"/>
          </a:xfrm>
          <a:prstGeom prst="rect">
            <a:avLst/>
          </a:prstGeom>
        </p:spPr>
      </p:pic>
      <p:pic>
        <p:nvPicPr>
          <p:cNvPr id="20" name="图片 19">
            <a:extLst>
              <a:ext uri="{FF2B5EF4-FFF2-40B4-BE49-F238E27FC236}">
                <a16:creationId xmlns:a16="http://schemas.microsoft.com/office/drawing/2014/main" xmlns="" id="{31C00095-D95E-4283-B05B-104CFDB83566}"/>
              </a:ext>
            </a:extLst>
          </p:cNvPr>
          <p:cNvPicPr>
            <a:picLocks noChangeAspect="1"/>
          </p:cNvPicPr>
          <p:nvPr/>
        </p:nvPicPr>
        <p:blipFill>
          <a:blip r:embed="rId8"/>
          <a:stretch>
            <a:fillRect/>
          </a:stretch>
        </p:blipFill>
        <p:spPr>
          <a:xfrm>
            <a:off x="1758414" y="4259175"/>
            <a:ext cx="2584583" cy="323867"/>
          </a:xfrm>
          <a:prstGeom prst="rect">
            <a:avLst/>
          </a:prstGeom>
        </p:spPr>
      </p:pic>
      <p:pic>
        <p:nvPicPr>
          <p:cNvPr id="21" name="图片 20">
            <a:extLst>
              <a:ext uri="{FF2B5EF4-FFF2-40B4-BE49-F238E27FC236}">
                <a16:creationId xmlns:a16="http://schemas.microsoft.com/office/drawing/2014/main" xmlns="" id="{62748050-CC3E-430F-AD3F-5148447D9A17}"/>
              </a:ext>
            </a:extLst>
          </p:cNvPr>
          <p:cNvPicPr>
            <a:picLocks noChangeAspect="1"/>
          </p:cNvPicPr>
          <p:nvPr/>
        </p:nvPicPr>
        <p:blipFill>
          <a:blip r:embed="rId9"/>
          <a:stretch>
            <a:fillRect/>
          </a:stretch>
        </p:blipFill>
        <p:spPr>
          <a:xfrm>
            <a:off x="2672728" y="4767830"/>
            <a:ext cx="1130358" cy="273064"/>
          </a:xfrm>
          <a:prstGeom prst="rect">
            <a:avLst/>
          </a:prstGeom>
        </p:spPr>
      </p:pic>
      <p:sp>
        <p:nvSpPr>
          <p:cNvPr id="22" name="矩形 21">
            <a:extLst>
              <a:ext uri="{FF2B5EF4-FFF2-40B4-BE49-F238E27FC236}">
                <a16:creationId xmlns:a16="http://schemas.microsoft.com/office/drawing/2014/main" xmlns="" id="{EBCFBC6C-BA3B-4DCD-8FC2-BAF979771273}"/>
              </a:ext>
            </a:extLst>
          </p:cNvPr>
          <p:cNvSpPr/>
          <p:nvPr/>
        </p:nvSpPr>
        <p:spPr>
          <a:xfrm>
            <a:off x="1643362" y="5673837"/>
            <a:ext cx="4319449" cy="646331"/>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the set of nodes which connect with node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via meta-path Φ, including itself</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99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xmlns=""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Framework of HAN</a:t>
            </a:r>
          </a:p>
        </p:txBody>
      </p:sp>
      <p:sp>
        <p:nvSpPr>
          <p:cNvPr id="8" name="矩形 7">
            <a:extLst>
              <a:ext uri="{FF2B5EF4-FFF2-40B4-BE49-F238E27FC236}">
                <a16:creationId xmlns:a16="http://schemas.microsoft.com/office/drawing/2014/main" xmlns="" id="{CD7C4310-2814-4F32-A954-4384042F7AAA}"/>
              </a:ext>
            </a:extLst>
          </p:cNvPr>
          <p:cNvSpPr/>
          <p:nvPr/>
        </p:nvSpPr>
        <p:spPr>
          <a:xfrm>
            <a:off x="1001135" y="2156486"/>
            <a:ext cx="2606867" cy="400110"/>
          </a:xfrm>
          <a:prstGeom prst="rect">
            <a:avLst/>
          </a:prstGeom>
        </p:spPr>
        <p:txBody>
          <a:bodyPr wrap="none">
            <a:spAutoFit/>
          </a:bodyPr>
          <a:lstStyle/>
          <a:p>
            <a:pPr marL="285750" indent="-285750">
              <a:buFont typeface="Wingdings" panose="05000000000000000000" pitchFamily="2" charset="2"/>
              <a:buChar char="l"/>
            </a:pPr>
            <a:r>
              <a:rPr lang="en-US" altLang="zh-CN" sz="2000" b="1" dirty="0">
                <a:solidFill>
                  <a:srgbClr val="C00000"/>
                </a:solidFill>
                <a:latin typeface="Times New Roman" panose="02020603050405020304" pitchFamily="18" charset="0"/>
                <a:cs typeface="Times New Roman" panose="02020603050405020304" pitchFamily="18" charset="0"/>
              </a:rPr>
              <a:t>Node-level</a:t>
            </a:r>
            <a:r>
              <a:rPr lang="en-US" altLang="zh-CN" b="1" dirty="0">
                <a:solidFill>
                  <a:srgbClr val="C00000"/>
                </a:solidFill>
                <a:latin typeface="Times New Roman" panose="02020603050405020304" pitchFamily="18" charset="0"/>
                <a:cs typeface="Times New Roman" panose="02020603050405020304" pitchFamily="18" charset="0"/>
              </a:rPr>
              <a:t> Attention</a:t>
            </a:r>
            <a:endParaRPr lang="zh-CN" altLang="en-US" b="1" dirty="0">
              <a:solidFill>
                <a:srgbClr val="C00000"/>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xmlns="" id="{D57EF89D-D049-4245-ACAB-07E966281D8C}"/>
              </a:ext>
            </a:extLst>
          </p:cNvPr>
          <p:cNvPicPr>
            <a:picLocks noChangeAspect="1"/>
          </p:cNvPicPr>
          <p:nvPr/>
        </p:nvPicPr>
        <p:blipFill>
          <a:blip r:embed="rId3"/>
          <a:stretch>
            <a:fillRect/>
          </a:stretch>
        </p:blipFill>
        <p:spPr>
          <a:xfrm>
            <a:off x="2265202" y="2707423"/>
            <a:ext cx="1162110" cy="368319"/>
          </a:xfrm>
          <a:prstGeom prst="rect">
            <a:avLst/>
          </a:prstGeom>
        </p:spPr>
      </p:pic>
      <p:pic>
        <p:nvPicPr>
          <p:cNvPr id="11" name="图片 10">
            <a:extLst>
              <a:ext uri="{FF2B5EF4-FFF2-40B4-BE49-F238E27FC236}">
                <a16:creationId xmlns:a16="http://schemas.microsoft.com/office/drawing/2014/main" xmlns="" id="{12141740-5C72-4DF4-BB24-0E0367EAEEC6}"/>
              </a:ext>
            </a:extLst>
          </p:cNvPr>
          <p:cNvPicPr>
            <a:picLocks noChangeAspect="1"/>
          </p:cNvPicPr>
          <p:nvPr/>
        </p:nvPicPr>
        <p:blipFill>
          <a:blip r:embed="rId4"/>
          <a:stretch>
            <a:fillRect/>
          </a:stretch>
        </p:blipFill>
        <p:spPr>
          <a:xfrm>
            <a:off x="2022017" y="3115902"/>
            <a:ext cx="1917799" cy="406421"/>
          </a:xfrm>
          <a:prstGeom prst="rect">
            <a:avLst/>
          </a:prstGeom>
        </p:spPr>
      </p:pic>
      <p:pic>
        <p:nvPicPr>
          <p:cNvPr id="12" name="图片 11">
            <a:extLst>
              <a:ext uri="{FF2B5EF4-FFF2-40B4-BE49-F238E27FC236}">
                <a16:creationId xmlns:a16="http://schemas.microsoft.com/office/drawing/2014/main" xmlns="" id="{D25CFD07-2C77-4E7F-B4C3-00AC7BDA4A57}"/>
              </a:ext>
            </a:extLst>
          </p:cNvPr>
          <p:cNvPicPr>
            <a:picLocks noChangeAspect="1"/>
          </p:cNvPicPr>
          <p:nvPr/>
        </p:nvPicPr>
        <p:blipFill>
          <a:blip r:embed="rId5"/>
          <a:stretch>
            <a:fillRect/>
          </a:stretch>
        </p:blipFill>
        <p:spPr>
          <a:xfrm>
            <a:off x="1676290" y="3659023"/>
            <a:ext cx="4267419" cy="717587"/>
          </a:xfrm>
          <a:prstGeom prst="rect">
            <a:avLst/>
          </a:prstGeom>
        </p:spPr>
      </p:pic>
      <p:pic>
        <p:nvPicPr>
          <p:cNvPr id="13" name="图片 12">
            <a:extLst>
              <a:ext uri="{FF2B5EF4-FFF2-40B4-BE49-F238E27FC236}">
                <a16:creationId xmlns:a16="http://schemas.microsoft.com/office/drawing/2014/main" xmlns="" id="{7ABFE20C-C045-4FCD-80E5-A47EBCA150E6}"/>
              </a:ext>
            </a:extLst>
          </p:cNvPr>
          <p:cNvPicPr>
            <a:picLocks noChangeAspect="1"/>
          </p:cNvPicPr>
          <p:nvPr/>
        </p:nvPicPr>
        <p:blipFill>
          <a:blip r:embed="rId6"/>
          <a:stretch>
            <a:fillRect/>
          </a:stretch>
        </p:blipFill>
        <p:spPr>
          <a:xfrm>
            <a:off x="2126672" y="4513310"/>
            <a:ext cx="1860646" cy="673135"/>
          </a:xfrm>
          <a:prstGeom prst="rect">
            <a:avLst/>
          </a:prstGeom>
        </p:spPr>
      </p:pic>
      <p:pic>
        <p:nvPicPr>
          <p:cNvPr id="14" name="图片 13">
            <a:extLst>
              <a:ext uri="{FF2B5EF4-FFF2-40B4-BE49-F238E27FC236}">
                <a16:creationId xmlns:a16="http://schemas.microsoft.com/office/drawing/2014/main" xmlns="" id="{EBEE705D-A291-4657-9E69-F496F1EE70A4}"/>
              </a:ext>
            </a:extLst>
          </p:cNvPr>
          <p:cNvPicPr>
            <a:picLocks noChangeAspect="1"/>
          </p:cNvPicPr>
          <p:nvPr/>
        </p:nvPicPr>
        <p:blipFill>
          <a:blip r:embed="rId7"/>
          <a:stretch>
            <a:fillRect/>
          </a:stretch>
        </p:blipFill>
        <p:spPr>
          <a:xfrm>
            <a:off x="2126672" y="5208537"/>
            <a:ext cx="2152761" cy="742988"/>
          </a:xfrm>
          <a:prstGeom prst="rect">
            <a:avLst/>
          </a:prstGeom>
        </p:spPr>
      </p:pic>
      <p:pic>
        <p:nvPicPr>
          <p:cNvPr id="15" name="图片 14">
            <a:extLst>
              <a:ext uri="{FF2B5EF4-FFF2-40B4-BE49-F238E27FC236}">
                <a16:creationId xmlns:a16="http://schemas.microsoft.com/office/drawing/2014/main" xmlns="" id="{8F780244-68B4-4F59-879F-FA9DE9E9E85E}"/>
              </a:ext>
            </a:extLst>
          </p:cNvPr>
          <p:cNvPicPr>
            <a:picLocks noChangeAspect="1"/>
          </p:cNvPicPr>
          <p:nvPr/>
        </p:nvPicPr>
        <p:blipFill>
          <a:blip r:embed="rId8"/>
          <a:stretch>
            <a:fillRect/>
          </a:stretch>
        </p:blipFill>
        <p:spPr>
          <a:xfrm>
            <a:off x="6470740" y="2156486"/>
            <a:ext cx="4375375" cy="3403775"/>
          </a:xfrm>
          <a:prstGeom prst="rect">
            <a:avLst/>
          </a:prstGeom>
        </p:spPr>
      </p:pic>
    </p:spTree>
    <p:extLst>
      <p:ext uri="{BB962C8B-B14F-4D97-AF65-F5344CB8AC3E}">
        <p14:creationId xmlns:p14="http://schemas.microsoft.com/office/powerpoint/2010/main" val="202433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xmlns=""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Framework of HAN</a:t>
            </a:r>
          </a:p>
        </p:txBody>
      </p:sp>
      <p:sp>
        <p:nvSpPr>
          <p:cNvPr id="10" name="矩形 9">
            <a:extLst>
              <a:ext uri="{FF2B5EF4-FFF2-40B4-BE49-F238E27FC236}">
                <a16:creationId xmlns:a16="http://schemas.microsoft.com/office/drawing/2014/main" xmlns="" id="{B278E57F-7899-4822-8E6A-003BD2B6526E}"/>
              </a:ext>
            </a:extLst>
          </p:cNvPr>
          <p:cNvSpPr/>
          <p:nvPr/>
        </p:nvSpPr>
        <p:spPr>
          <a:xfrm>
            <a:off x="1001135" y="2089109"/>
            <a:ext cx="3046090" cy="400110"/>
          </a:xfrm>
          <a:prstGeom prst="rect">
            <a:avLst/>
          </a:prstGeom>
        </p:spPr>
        <p:txBody>
          <a:bodyPr wrap="none">
            <a:spAutoFit/>
          </a:bodyPr>
          <a:lstStyle/>
          <a:p>
            <a:pPr marL="285750" indent="-285750">
              <a:buFont typeface="Wingdings" panose="05000000000000000000" pitchFamily="2" charset="2"/>
              <a:buChar char="l"/>
            </a:pPr>
            <a:r>
              <a:rPr lang="en-US" altLang="zh-CN" sz="2000" b="1" dirty="0">
                <a:solidFill>
                  <a:srgbClr val="C00000"/>
                </a:solidFill>
                <a:latin typeface="Times New Roman" panose="02020603050405020304" pitchFamily="18" charset="0"/>
                <a:cs typeface="Times New Roman" panose="02020603050405020304" pitchFamily="18" charset="0"/>
              </a:rPr>
              <a:t>Semantic-level</a:t>
            </a:r>
            <a:r>
              <a:rPr lang="en-US" altLang="zh-CN" b="1" dirty="0">
                <a:solidFill>
                  <a:srgbClr val="C00000"/>
                </a:solidFill>
                <a:latin typeface="Times New Roman" panose="02020603050405020304" pitchFamily="18" charset="0"/>
                <a:cs typeface="Times New Roman" panose="02020603050405020304" pitchFamily="18" charset="0"/>
              </a:rPr>
              <a:t> Attention</a:t>
            </a:r>
            <a:endParaRPr lang="zh-CN" altLang="en-US" b="1" dirty="0">
              <a:solidFill>
                <a:srgbClr val="C00000"/>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xmlns="" id="{92B1399B-72A0-4C1C-9D1A-D604386A1068}"/>
              </a:ext>
            </a:extLst>
          </p:cNvPr>
          <p:cNvPicPr>
            <a:picLocks noChangeAspect="1"/>
          </p:cNvPicPr>
          <p:nvPr/>
        </p:nvPicPr>
        <p:blipFill>
          <a:blip r:embed="rId3"/>
          <a:stretch>
            <a:fillRect/>
          </a:stretch>
        </p:blipFill>
        <p:spPr>
          <a:xfrm>
            <a:off x="1650013" y="2590288"/>
            <a:ext cx="3937202" cy="323867"/>
          </a:xfrm>
          <a:prstGeom prst="rect">
            <a:avLst/>
          </a:prstGeom>
        </p:spPr>
      </p:pic>
      <p:pic>
        <p:nvPicPr>
          <p:cNvPr id="11" name="图片 10">
            <a:extLst>
              <a:ext uri="{FF2B5EF4-FFF2-40B4-BE49-F238E27FC236}">
                <a16:creationId xmlns:a16="http://schemas.microsoft.com/office/drawing/2014/main" xmlns="" id="{8F4363E5-68D6-451F-B99A-594802B7184A}"/>
              </a:ext>
            </a:extLst>
          </p:cNvPr>
          <p:cNvPicPr>
            <a:picLocks noChangeAspect="1"/>
          </p:cNvPicPr>
          <p:nvPr/>
        </p:nvPicPr>
        <p:blipFill>
          <a:blip r:embed="rId4"/>
          <a:stretch>
            <a:fillRect/>
          </a:stretch>
        </p:blipFill>
        <p:spPr>
          <a:xfrm>
            <a:off x="1650013" y="3124146"/>
            <a:ext cx="2997354" cy="571529"/>
          </a:xfrm>
          <a:prstGeom prst="rect">
            <a:avLst/>
          </a:prstGeom>
        </p:spPr>
      </p:pic>
      <p:pic>
        <p:nvPicPr>
          <p:cNvPr id="12" name="图片 11">
            <a:extLst>
              <a:ext uri="{FF2B5EF4-FFF2-40B4-BE49-F238E27FC236}">
                <a16:creationId xmlns:a16="http://schemas.microsoft.com/office/drawing/2014/main" xmlns="" id="{9D7B029C-6474-4A67-85A8-AC7E5AC9804A}"/>
              </a:ext>
            </a:extLst>
          </p:cNvPr>
          <p:cNvPicPr>
            <a:picLocks noChangeAspect="1"/>
          </p:cNvPicPr>
          <p:nvPr/>
        </p:nvPicPr>
        <p:blipFill>
          <a:blip r:embed="rId5"/>
          <a:stretch>
            <a:fillRect/>
          </a:stretch>
        </p:blipFill>
        <p:spPr>
          <a:xfrm>
            <a:off x="1650013" y="3695675"/>
            <a:ext cx="1816193" cy="609631"/>
          </a:xfrm>
          <a:prstGeom prst="rect">
            <a:avLst/>
          </a:prstGeom>
        </p:spPr>
      </p:pic>
      <p:pic>
        <p:nvPicPr>
          <p:cNvPr id="13" name="图片 12">
            <a:extLst>
              <a:ext uri="{FF2B5EF4-FFF2-40B4-BE49-F238E27FC236}">
                <a16:creationId xmlns:a16="http://schemas.microsoft.com/office/drawing/2014/main" xmlns="" id="{467B04CC-2314-41D8-B5BB-AC280E50814B}"/>
              </a:ext>
            </a:extLst>
          </p:cNvPr>
          <p:cNvPicPr>
            <a:picLocks noChangeAspect="1"/>
          </p:cNvPicPr>
          <p:nvPr/>
        </p:nvPicPr>
        <p:blipFill>
          <a:blip r:embed="rId6"/>
          <a:stretch>
            <a:fillRect/>
          </a:stretch>
        </p:blipFill>
        <p:spPr>
          <a:xfrm>
            <a:off x="1818296" y="4376492"/>
            <a:ext cx="1479626" cy="660434"/>
          </a:xfrm>
          <a:prstGeom prst="rect">
            <a:avLst/>
          </a:prstGeom>
        </p:spPr>
      </p:pic>
      <p:pic>
        <p:nvPicPr>
          <p:cNvPr id="14" name="图片 13">
            <a:extLst>
              <a:ext uri="{FF2B5EF4-FFF2-40B4-BE49-F238E27FC236}">
                <a16:creationId xmlns:a16="http://schemas.microsoft.com/office/drawing/2014/main" xmlns="" id="{C7D528D0-E51E-452F-B9A3-87587BB4961D}"/>
              </a:ext>
            </a:extLst>
          </p:cNvPr>
          <p:cNvPicPr>
            <a:picLocks noChangeAspect="1"/>
          </p:cNvPicPr>
          <p:nvPr/>
        </p:nvPicPr>
        <p:blipFill>
          <a:blip r:embed="rId7"/>
          <a:stretch>
            <a:fillRect/>
          </a:stretch>
        </p:blipFill>
        <p:spPr>
          <a:xfrm>
            <a:off x="1818296" y="5116601"/>
            <a:ext cx="1987652" cy="571529"/>
          </a:xfrm>
          <a:prstGeom prst="rect">
            <a:avLst/>
          </a:prstGeom>
        </p:spPr>
      </p:pic>
      <p:pic>
        <p:nvPicPr>
          <p:cNvPr id="15" name="图片 14">
            <a:extLst>
              <a:ext uri="{FF2B5EF4-FFF2-40B4-BE49-F238E27FC236}">
                <a16:creationId xmlns:a16="http://schemas.microsoft.com/office/drawing/2014/main" xmlns="" id="{87939BC9-2BC5-4683-A7F7-CB16FBFE1C6B}"/>
              </a:ext>
            </a:extLst>
          </p:cNvPr>
          <p:cNvPicPr>
            <a:picLocks noChangeAspect="1"/>
          </p:cNvPicPr>
          <p:nvPr/>
        </p:nvPicPr>
        <p:blipFill>
          <a:blip r:embed="rId8"/>
          <a:stretch>
            <a:fillRect/>
          </a:stretch>
        </p:blipFill>
        <p:spPr>
          <a:xfrm>
            <a:off x="6470740" y="2156486"/>
            <a:ext cx="4375375" cy="3403775"/>
          </a:xfrm>
          <a:prstGeom prst="rect">
            <a:avLst/>
          </a:prstGeom>
        </p:spPr>
      </p:pic>
    </p:spTree>
    <p:extLst>
      <p:ext uri="{BB962C8B-B14F-4D97-AF65-F5344CB8AC3E}">
        <p14:creationId xmlns:p14="http://schemas.microsoft.com/office/powerpoint/2010/main" val="3660707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xmlns=""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Analysis of HAN</a:t>
            </a:r>
          </a:p>
        </p:txBody>
      </p:sp>
      <p:sp>
        <p:nvSpPr>
          <p:cNvPr id="15" name="矩形 14">
            <a:extLst>
              <a:ext uri="{FF2B5EF4-FFF2-40B4-BE49-F238E27FC236}">
                <a16:creationId xmlns:a16="http://schemas.microsoft.com/office/drawing/2014/main" xmlns="" id="{2A029F57-BD26-40C3-9252-0ED872FCF4A0}"/>
              </a:ext>
            </a:extLst>
          </p:cNvPr>
          <p:cNvSpPr/>
          <p:nvPr/>
        </p:nvSpPr>
        <p:spPr>
          <a:xfrm>
            <a:off x="1527545" y="1909009"/>
            <a:ext cx="10125740" cy="336656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HAN </a:t>
            </a:r>
            <a:r>
              <a:rPr lang="zh-CN" altLang="en-US" dirty="0">
                <a:latin typeface="Times New Roman" panose="02020603050405020304" pitchFamily="18" charset="0"/>
                <a:cs typeface="Times New Roman" panose="02020603050405020304" pitchFamily="18" charset="0"/>
              </a:rPr>
              <a:t>deal with various types of nodes and relations and fuse rich semantics in a heterogeneous graph.</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HAN is highly efficient and can be easily parallelized.</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hierarchical attention is shared for the whole heterogeneous graph which means the number of parameters is not dependent on the scale of a heterogeneous graph and can be used for the inductive problems. (Inductive means the model can generate node embeddings for previous unseen nodes or even unseen graph.)</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HAN has </a:t>
            </a:r>
            <a:r>
              <a:rPr lang="en-US" altLang="zh-CN" dirty="0" err="1">
                <a:latin typeface="Times New Roman" panose="02020603050405020304" pitchFamily="18" charset="0"/>
                <a:cs typeface="Times New Roman" panose="02020603050405020304" pitchFamily="18" charset="0"/>
              </a:rPr>
              <a:t>potentionally</a:t>
            </a:r>
            <a:r>
              <a:rPr lang="en-US" altLang="zh-CN" dirty="0">
                <a:latin typeface="Times New Roman" panose="02020603050405020304" pitchFamily="18" charset="0"/>
                <a:cs typeface="Times New Roman" panose="02020603050405020304" pitchFamily="18" charset="0"/>
              </a:rPr>
              <a:t> good interpretability for the learned node embedding.</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HAN is a big advantage for heterogeneous graph 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884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xmlns="" id="{2E73AE4A-0E0F-451A-9ECD-A0FFA8632EE0}"/>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Datasets</a:t>
            </a:r>
          </a:p>
        </p:txBody>
      </p:sp>
      <p:pic>
        <p:nvPicPr>
          <p:cNvPr id="7" name="图片 6">
            <a:extLst>
              <a:ext uri="{FF2B5EF4-FFF2-40B4-BE49-F238E27FC236}">
                <a16:creationId xmlns:a16="http://schemas.microsoft.com/office/drawing/2014/main" xmlns="" id="{6CA0CAAB-6752-4B74-A44F-8D2BABE92145}"/>
              </a:ext>
            </a:extLst>
          </p:cNvPr>
          <p:cNvPicPr>
            <a:picLocks noChangeAspect="1"/>
          </p:cNvPicPr>
          <p:nvPr/>
        </p:nvPicPr>
        <p:blipFill>
          <a:blip r:embed="rId3"/>
          <a:stretch>
            <a:fillRect/>
          </a:stretch>
        </p:blipFill>
        <p:spPr>
          <a:xfrm>
            <a:off x="1424712" y="2069490"/>
            <a:ext cx="8890457" cy="2159111"/>
          </a:xfrm>
          <a:prstGeom prst="rect">
            <a:avLst/>
          </a:prstGeom>
        </p:spPr>
      </p:pic>
    </p:spTree>
    <p:extLst>
      <p:ext uri="{BB962C8B-B14F-4D97-AF65-F5344CB8AC3E}">
        <p14:creationId xmlns:p14="http://schemas.microsoft.com/office/powerpoint/2010/main" val="627637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xmlns="" id="{2006DCDA-AC06-4158-A27C-C547143C9C30}"/>
              </a:ext>
            </a:extLst>
          </p:cNvPr>
          <p:cNvPicPr>
            <a:picLocks noChangeAspect="1"/>
          </p:cNvPicPr>
          <p:nvPr/>
        </p:nvPicPr>
        <p:blipFill>
          <a:blip r:embed="rId3"/>
          <a:stretch>
            <a:fillRect/>
          </a:stretch>
        </p:blipFill>
        <p:spPr>
          <a:xfrm>
            <a:off x="2514416" y="1895533"/>
            <a:ext cx="7163168" cy="4483330"/>
          </a:xfrm>
          <a:prstGeom prst="rect">
            <a:avLst/>
          </a:prstGeom>
        </p:spPr>
      </p:pic>
      <p:sp>
        <p:nvSpPr>
          <p:cNvPr id="7" name="文本框 6">
            <a:extLst>
              <a:ext uri="{FF2B5EF4-FFF2-40B4-BE49-F238E27FC236}">
                <a16:creationId xmlns:a16="http://schemas.microsoft.com/office/drawing/2014/main" xmlns="" id="{77BF0C4F-EC01-4214-8800-61FD2049A07F}"/>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Results</a:t>
            </a:r>
          </a:p>
        </p:txBody>
      </p:sp>
    </p:spTree>
    <p:extLst>
      <p:ext uri="{BB962C8B-B14F-4D97-AF65-F5344CB8AC3E}">
        <p14:creationId xmlns:p14="http://schemas.microsoft.com/office/powerpoint/2010/main" val="946938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xmlns="" id="{77BF0C4F-EC01-4214-8800-61FD2049A07F}"/>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Results</a:t>
            </a:r>
          </a:p>
        </p:txBody>
      </p:sp>
      <p:pic>
        <p:nvPicPr>
          <p:cNvPr id="8" name="图片 7">
            <a:extLst>
              <a:ext uri="{FF2B5EF4-FFF2-40B4-BE49-F238E27FC236}">
                <a16:creationId xmlns:a16="http://schemas.microsoft.com/office/drawing/2014/main" xmlns="" id="{AE8D6BDC-8737-4EC0-A47C-CA5BFE7DE993}"/>
              </a:ext>
            </a:extLst>
          </p:cNvPr>
          <p:cNvPicPr>
            <a:picLocks noChangeAspect="1"/>
          </p:cNvPicPr>
          <p:nvPr/>
        </p:nvPicPr>
        <p:blipFill>
          <a:blip r:embed="rId3"/>
          <a:stretch>
            <a:fillRect/>
          </a:stretch>
        </p:blipFill>
        <p:spPr>
          <a:xfrm>
            <a:off x="2070416" y="2280928"/>
            <a:ext cx="7817252" cy="1955901"/>
          </a:xfrm>
          <a:prstGeom prst="rect">
            <a:avLst/>
          </a:prstGeom>
        </p:spPr>
      </p:pic>
    </p:spTree>
    <p:extLst>
      <p:ext uri="{BB962C8B-B14F-4D97-AF65-F5344CB8AC3E}">
        <p14:creationId xmlns:p14="http://schemas.microsoft.com/office/powerpoint/2010/main" val="1763182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F3C22F57-759E-44FD-AB4C-5494F554C56D}"/>
              </a:ext>
            </a:extLst>
          </p:cNvPr>
          <p:cNvSpPr/>
          <p:nvPr/>
        </p:nvSpPr>
        <p:spPr>
          <a:xfrm>
            <a:off x="1" y="1"/>
            <a:ext cx="12192000" cy="3428999"/>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图文框 7">
            <a:extLst>
              <a:ext uri="{FF2B5EF4-FFF2-40B4-BE49-F238E27FC236}">
                <a16:creationId xmlns:a16="http://schemas.microsoft.com/office/drawing/2014/main" xmlns="" id="{3D9262F7-26E8-43EE-906D-1C59602EB3A8}"/>
              </a:ext>
            </a:extLst>
          </p:cNvPr>
          <p:cNvSpPr/>
          <p:nvPr/>
        </p:nvSpPr>
        <p:spPr>
          <a:xfrm>
            <a:off x="9274629" y="4683854"/>
            <a:ext cx="979394" cy="1086817"/>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图文框 8">
            <a:extLst>
              <a:ext uri="{FF2B5EF4-FFF2-40B4-BE49-F238E27FC236}">
                <a16:creationId xmlns:a16="http://schemas.microsoft.com/office/drawing/2014/main" xmlns="" id="{2B549945-B347-4B98-A5DE-71522824EF34}"/>
              </a:ext>
            </a:extLst>
          </p:cNvPr>
          <p:cNvSpPr/>
          <p:nvPr/>
        </p:nvSpPr>
        <p:spPr>
          <a:xfrm>
            <a:off x="1937977" y="1087329"/>
            <a:ext cx="2265073" cy="1498552"/>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xmlns="" id="{5B020DD1-6035-4F11-9439-34B3CC4F7841}"/>
              </a:ext>
            </a:extLst>
          </p:cNvPr>
          <p:cNvSpPr/>
          <p:nvPr/>
        </p:nvSpPr>
        <p:spPr>
          <a:xfrm>
            <a:off x="2432958" y="1630737"/>
            <a:ext cx="7326084" cy="3596526"/>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xmlns="" id="{710CD8B7-674E-4426-9A69-4EF7EE23200A}"/>
              </a:ext>
            </a:extLst>
          </p:cNvPr>
          <p:cNvSpPr txBox="1"/>
          <p:nvPr/>
        </p:nvSpPr>
        <p:spPr>
          <a:xfrm>
            <a:off x="2747187" y="3013501"/>
            <a:ext cx="6362299" cy="830997"/>
          </a:xfrm>
          <a:prstGeom prst="rect">
            <a:avLst/>
          </a:prstGeom>
          <a:noFill/>
        </p:spPr>
        <p:txBody>
          <a:bodyPr wrap="square" rtlCol="0">
            <a:spAutoFit/>
          </a:bodyPr>
          <a:lstStyle/>
          <a:p>
            <a:pPr algn="ctr"/>
            <a:r>
              <a:rPr lang="en-US" altLang="zh-CN" sz="4800" dirty="0">
                <a:solidFill>
                  <a:srgbClr val="171919"/>
                </a:solidFill>
                <a:latin typeface="字魂58号-创中黑" panose="00000500000000000000" pitchFamily="2" charset="-122"/>
                <a:ea typeface="字魂58号-创中黑" panose="00000500000000000000" pitchFamily="2" charset="-122"/>
              </a:rPr>
              <a:t>Conclusion</a:t>
            </a:r>
          </a:p>
        </p:txBody>
      </p:sp>
      <p:sp>
        <p:nvSpPr>
          <p:cNvPr id="15" name="图文框 14">
            <a:extLst>
              <a:ext uri="{FF2B5EF4-FFF2-40B4-BE49-F238E27FC236}">
                <a16:creationId xmlns:a16="http://schemas.microsoft.com/office/drawing/2014/main" xmlns="" id="{9C85CCFE-484A-48D3-8703-BA6C12FB2AA1}"/>
              </a:ext>
            </a:extLst>
          </p:cNvPr>
          <p:cNvSpPr/>
          <p:nvPr/>
        </p:nvSpPr>
        <p:spPr>
          <a:xfrm>
            <a:off x="10551299" y="5515697"/>
            <a:ext cx="503144" cy="509948"/>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图文框 15">
            <a:extLst>
              <a:ext uri="{FF2B5EF4-FFF2-40B4-BE49-F238E27FC236}">
                <a16:creationId xmlns:a16="http://schemas.microsoft.com/office/drawing/2014/main" xmlns="" id="{3CA1D614-E7A3-42A0-A28A-87D7499E6A6F}"/>
              </a:ext>
            </a:extLst>
          </p:cNvPr>
          <p:cNvSpPr/>
          <p:nvPr/>
        </p:nvSpPr>
        <p:spPr>
          <a:xfrm>
            <a:off x="3378359" y="640707"/>
            <a:ext cx="1174503" cy="775182"/>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54098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Conclusion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xmlns="" id="{A44F9BB5-937D-428A-8745-E04C41631C02}"/>
              </a:ext>
            </a:extLst>
          </p:cNvPr>
          <p:cNvSpPr/>
          <p:nvPr/>
        </p:nvSpPr>
        <p:spPr>
          <a:xfrm>
            <a:off x="1623238" y="1653828"/>
            <a:ext cx="10125740" cy="208544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highly efficient and can be easily parallelized.</a:t>
            </a:r>
          </a:p>
          <a:p>
            <a:pPr marL="285750" indent="-285750">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good interpretability </a:t>
            </a:r>
          </a:p>
          <a:p>
            <a:pPr marL="285750" indent="-285750">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Capturing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more comprehensive information and rich semantics</a:t>
            </a:r>
          </a:p>
          <a:p>
            <a:pPr marL="285750" indent="-285750">
              <a:lnSpc>
                <a:spcPct val="20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OpenQA</a:t>
            </a:r>
            <a:r>
              <a:rPr lang="en-US" altLang="zh-CN" dirty="0">
                <a:latin typeface="Times New Roman" panose="02020603050405020304" pitchFamily="18" charset="0"/>
                <a:cs typeface="Times New Roman" panose="02020603050405020304" pitchFamily="18" charset="0"/>
              </a:rPr>
              <a:t> Research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491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E7E2"/>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xmlns="" id="{E5301F62-E527-430F-AF58-A8666358B360}"/>
              </a:ext>
            </a:extLst>
          </p:cNvPr>
          <p:cNvSpPr/>
          <p:nvPr/>
        </p:nvSpPr>
        <p:spPr>
          <a:xfrm>
            <a:off x="0" y="0"/>
            <a:ext cx="14810282" cy="7375161"/>
          </a:xfrm>
          <a:prstGeom prst="rtTriangle">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文框 17">
            <a:extLst>
              <a:ext uri="{FF2B5EF4-FFF2-40B4-BE49-F238E27FC236}">
                <a16:creationId xmlns:a16="http://schemas.microsoft.com/office/drawing/2014/main" xmlns="" id="{5FBC000B-BE00-4A5E-B560-58415F21BB8D}"/>
              </a:ext>
            </a:extLst>
          </p:cNvPr>
          <p:cNvSpPr/>
          <p:nvPr/>
        </p:nvSpPr>
        <p:spPr>
          <a:xfrm>
            <a:off x="3475851" y="2030277"/>
            <a:ext cx="5196116" cy="3712315"/>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图文框 10">
            <a:extLst>
              <a:ext uri="{FF2B5EF4-FFF2-40B4-BE49-F238E27FC236}">
                <a16:creationId xmlns:a16="http://schemas.microsoft.com/office/drawing/2014/main" xmlns="" id="{DF9485A3-2D8E-4153-B28A-F12E542FC5CE}"/>
              </a:ext>
            </a:extLst>
          </p:cNvPr>
          <p:cNvSpPr/>
          <p:nvPr/>
        </p:nvSpPr>
        <p:spPr>
          <a:xfrm>
            <a:off x="3475851" y="1073932"/>
            <a:ext cx="5196116" cy="3515618"/>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a:extLst>
              <a:ext uri="{FF2B5EF4-FFF2-40B4-BE49-F238E27FC236}">
                <a16:creationId xmlns:a16="http://schemas.microsoft.com/office/drawing/2014/main" xmlns="" id="{81D8B5E6-ACDC-49F9-84DB-34E7456AF497}"/>
              </a:ext>
            </a:extLst>
          </p:cNvPr>
          <p:cNvSpPr/>
          <p:nvPr/>
        </p:nvSpPr>
        <p:spPr>
          <a:xfrm>
            <a:off x="2228849" y="1793318"/>
            <a:ext cx="7734300" cy="3261472"/>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xmlns="" id="{7C8D3318-B0DA-4E47-86F5-595D7FC8AEEC}"/>
              </a:ext>
            </a:extLst>
          </p:cNvPr>
          <p:cNvSpPr txBox="1"/>
          <p:nvPr/>
        </p:nvSpPr>
        <p:spPr>
          <a:xfrm>
            <a:off x="2717368" y="2177559"/>
            <a:ext cx="6757262" cy="124649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altLang="zh-CN" sz="7500" dirty="0">
                <a:solidFill>
                  <a:srgbClr val="171919"/>
                </a:solidFill>
                <a:latin typeface="字魂59号-创粗黑" panose="00000500000000000000" pitchFamily="2" charset="-122"/>
                <a:ea typeface="字魂59号-创粗黑" panose="00000500000000000000" pitchFamily="2" charset="-122"/>
              </a:rPr>
              <a:t>TANK YOU</a:t>
            </a:r>
            <a:endParaRPr lang="zh-CN" altLang="en-US" sz="7500" dirty="0">
              <a:solidFill>
                <a:srgbClr val="171919"/>
              </a:solidFill>
              <a:latin typeface="字魂59号-创粗黑" panose="00000500000000000000" pitchFamily="2" charset="-122"/>
              <a:ea typeface="字魂59号-创粗黑" panose="00000500000000000000" pitchFamily="2" charset="-122"/>
            </a:endParaRPr>
          </a:p>
        </p:txBody>
      </p:sp>
      <p:sp>
        <p:nvSpPr>
          <p:cNvPr id="17" name="矩形 16">
            <a:extLst>
              <a:ext uri="{FF2B5EF4-FFF2-40B4-BE49-F238E27FC236}">
                <a16:creationId xmlns:a16="http://schemas.microsoft.com/office/drawing/2014/main" xmlns="" id="{D0DCD905-DFB9-40EE-BF7B-CFB2FD80C220}"/>
              </a:ext>
            </a:extLst>
          </p:cNvPr>
          <p:cNvSpPr/>
          <p:nvPr/>
        </p:nvSpPr>
        <p:spPr>
          <a:xfrm>
            <a:off x="5056529" y="1073931"/>
            <a:ext cx="2078940" cy="115032"/>
          </a:xfrm>
          <a:prstGeom prst="rect">
            <a:avLst/>
          </a:prstGeom>
          <a:solidFill>
            <a:srgbClr val="17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xmlns="" id="{0EA98B5C-018E-425A-A0C7-D92CDAD5365E}"/>
              </a:ext>
            </a:extLst>
          </p:cNvPr>
          <p:cNvSpPr/>
          <p:nvPr/>
        </p:nvSpPr>
        <p:spPr>
          <a:xfrm>
            <a:off x="5056529" y="5619006"/>
            <a:ext cx="2078940" cy="115032"/>
          </a:xfrm>
          <a:prstGeom prst="rect">
            <a:avLst/>
          </a:prstGeom>
          <a:solidFill>
            <a:srgbClr val="17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9" name="Rectangle 6">
            <a:extLst>
              <a:ext uri="{FF2B5EF4-FFF2-40B4-BE49-F238E27FC236}">
                <a16:creationId xmlns:a16="http://schemas.microsoft.com/office/drawing/2014/main" xmlns="" id="{B599A18D-AFCD-43BE-808A-C6717CC88226}"/>
              </a:ext>
            </a:extLst>
          </p:cNvPr>
          <p:cNvSpPr/>
          <p:nvPr/>
        </p:nvSpPr>
        <p:spPr>
          <a:xfrm>
            <a:off x="3736736" y="3900973"/>
            <a:ext cx="5196116" cy="461665"/>
          </a:xfrm>
          <a:prstGeom prst="rect">
            <a:avLst/>
          </a:prstGeom>
        </p:spPr>
        <p:txBody>
          <a:bodyPr wrap="square">
            <a:spAutoFit/>
          </a:bodyPr>
          <a:lstStyle/>
          <a:p>
            <a:r>
              <a:rPr 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I am the master of my destiny…</a:t>
            </a:r>
          </a:p>
        </p:txBody>
      </p:sp>
      <p:sp>
        <p:nvSpPr>
          <p:cNvPr id="10" name="Rectangle 6">
            <a:extLst>
              <a:ext uri="{FF2B5EF4-FFF2-40B4-BE49-F238E27FC236}">
                <a16:creationId xmlns:a16="http://schemas.microsoft.com/office/drawing/2014/main" xmlns="" id="{D6FE9369-A6A6-4A19-8D22-2194E04D7B2C}"/>
              </a:ext>
            </a:extLst>
          </p:cNvPr>
          <p:cNvSpPr/>
          <p:nvPr/>
        </p:nvSpPr>
        <p:spPr>
          <a:xfrm>
            <a:off x="4928665" y="4441407"/>
            <a:ext cx="2704169" cy="461665"/>
          </a:xfrm>
          <a:prstGeom prst="rect">
            <a:avLst/>
          </a:prstGeom>
        </p:spPr>
        <p:txBody>
          <a:bodyPr wrap="square">
            <a:spAutoFit/>
          </a:bodyPr>
          <a:lstStyle/>
          <a:p>
            <a:pPr algn="ctr"/>
            <a:r>
              <a:rPr 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Ldruth 2020</a:t>
            </a:r>
          </a:p>
        </p:txBody>
      </p:sp>
    </p:spTree>
    <p:extLst>
      <p:ext uri="{BB962C8B-B14F-4D97-AF65-F5344CB8AC3E}">
        <p14:creationId xmlns:p14="http://schemas.microsoft.com/office/powerpoint/2010/main" val="293530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F3C22F57-759E-44FD-AB4C-5494F554C56D}"/>
              </a:ext>
            </a:extLst>
          </p:cNvPr>
          <p:cNvSpPr/>
          <p:nvPr/>
        </p:nvSpPr>
        <p:spPr>
          <a:xfrm>
            <a:off x="1" y="1"/>
            <a:ext cx="12192000" cy="3428999"/>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图文框 7">
            <a:extLst>
              <a:ext uri="{FF2B5EF4-FFF2-40B4-BE49-F238E27FC236}">
                <a16:creationId xmlns:a16="http://schemas.microsoft.com/office/drawing/2014/main" xmlns="" id="{3D9262F7-26E8-43EE-906D-1C59602EB3A8}"/>
              </a:ext>
            </a:extLst>
          </p:cNvPr>
          <p:cNvSpPr/>
          <p:nvPr/>
        </p:nvSpPr>
        <p:spPr>
          <a:xfrm>
            <a:off x="9274629" y="4683854"/>
            <a:ext cx="979394" cy="1086817"/>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图文框 8">
            <a:extLst>
              <a:ext uri="{FF2B5EF4-FFF2-40B4-BE49-F238E27FC236}">
                <a16:creationId xmlns:a16="http://schemas.microsoft.com/office/drawing/2014/main" xmlns="" id="{2B549945-B347-4B98-A5DE-71522824EF34}"/>
              </a:ext>
            </a:extLst>
          </p:cNvPr>
          <p:cNvSpPr/>
          <p:nvPr/>
        </p:nvSpPr>
        <p:spPr>
          <a:xfrm>
            <a:off x="1937977" y="1087329"/>
            <a:ext cx="2265073" cy="1498552"/>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xmlns="" id="{5B020DD1-6035-4F11-9439-34B3CC4F7841}"/>
              </a:ext>
            </a:extLst>
          </p:cNvPr>
          <p:cNvSpPr/>
          <p:nvPr/>
        </p:nvSpPr>
        <p:spPr>
          <a:xfrm>
            <a:off x="2432958" y="1630737"/>
            <a:ext cx="7326084" cy="3596526"/>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xmlns="" id="{710CD8B7-674E-4426-9A69-4EF7EE23200A}"/>
              </a:ext>
            </a:extLst>
          </p:cNvPr>
          <p:cNvSpPr txBox="1"/>
          <p:nvPr/>
        </p:nvSpPr>
        <p:spPr>
          <a:xfrm>
            <a:off x="2896043" y="2222611"/>
            <a:ext cx="6362299" cy="1569660"/>
          </a:xfrm>
          <a:prstGeom prst="rect">
            <a:avLst/>
          </a:prstGeom>
          <a:noFill/>
        </p:spPr>
        <p:txBody>
          <a:bodyPr wrap="square" rtlCol="0">
            <a:spAutoFit/>
          </a:bodyPr>
          <a:lstStyle/>
          <a:p>
            <a:pPr algn="ctr"/>
            <a:r>
              <a:rPr lang="en-US" altLang="zh-CN" sz="4800" dirty="0">
                <a:solidFill>
                  <a:srgbClr val="171919"/>
                </a:solidFill>
                <a:latin typeface="字魂58号-创中黑" panose="00000500000000000000" pitchFamily="2" charset="-122"/>
                <a:ea typeface="字魂58号-创中黑" panose="00000500000000000000" pitchFamily="2" charset="-122"/>
              </a:rPr>
              <a:t>GRAPH ATTENTION NETWORKS (GAT)</a:t>
            </a:r>
          </a:p>
        </p:txBody>
      </p:sp>
      <p:sp>
        <p:nvSpPr>
          <p:cNvPr id="15" name="图文框 14">
            <a:extLst>
              <a:ext uri="{FF2B5EF4-FFF2-40B4-BE49-F238E27FC236}">
                <a16:creationId xmlns:a16="http://schemas.microsoft.com/office/drawing/2014/main" xmlns="" id="{9C85CCFE-484A-48D3-8703-BA6C12FB2AA1}"/>
              </a:ext>
            </a:extLst>
          </p:cNvPr>
          <p:cNvSpPr/>
          <p:nvPr/>
        </p:nvSpPr>
        <p:spPr>
          <a:xfrm>
            <a:off x="10551299" y="5515697"/>
            <a:ext cx="503144" cy="509948"/>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图文框 15">
            <a:extLst>
              <a:ext uri="{FF2B5EF4-FFF2-40B4-BE49-F238E27FC236}">
                <a16:creationId xmlns:a16="http://schemas.microsoft.com/office/drawing/2014/main" xmlns="" id="{3CA1D614-E7A3-42A0-A28A-87D7499E6A6F}"/>
              </a:ext>
            </a:extLst>
          </p:cNvPr>
          <p:cNvSpPr/>
          <p:nvPr/>
        </p:nvSpPr>
        <p:spPr>
          <a:xfrm>
            <a:off x="3378359" y="640707"/>
            <a:ext cx="1174503" cy="775182"/>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Rectangle 6">
            <a:extLst>
              <a:ext uri="{FF2B5EF4-FFF2-40B4-BE49-F238E27FC236}">
                <a16:creationId xmlns:a16="http://schemas.microsoft.com/office/drawing/2014/main" xmlns="" id="{54F75D15-C9A6-4F4E-B4AA-A4BDA68E55FA}"/>
              </a:ext>
            </a:extLst>
          </p:cNvPr>
          <p:cNvSpPr/>
          <p:nvPr/>
        </p:nvSpPr>
        <p:spPr>
          <a:xfrm>
            <a:off x="4575048" y="4371388"/>
            <a:ext cx="3086275" cy="584775"/>
          </a:xfrm>
          <a:prstGeom prst="rect">
            <a:avLst/>
          </a:prstGeom>
        </p:spPr>
        <p:txBody>
          <a:bodyPr wrap="square">
            <a:spAutoFit/>
          </a:bodyPr>
          <a:lstStyle/>
          <a:p>
            <a:pPr algn="ctr"/>
            <a:r>
              <a:rPr lang="en-US" altLang="zh-CN" sz="3200" dirty="0"/>
              <a:t>ICLR   2018</a:t>
            </a:r>
            <a:endParaRPr lang="zh-CN" altLang="en-US" sz="3200" dirty="0">
              <a:solidFill>
                <a:srgbClr val="171919"/>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302018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5FB3835-ADC2-41D0-8A89-C076CAC2810E}"/>
              </a:ext>
            </a:extLst>
          </p:cNvPr>
          <p:cNvSpPr/>
          <p:nvPr/>
        </p:nvSpPr>
        <p:spPr>
          <a:xfrm>
            <a:off x="0" y="367393"/>
            <a:ext cx="2530929" cy="6123213"/>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6BFC8C4A-EDB4-4542-9575-3CADFD989A07}"/>
              </a:ext>
            </a:extLst>
          </p:cNvPr>
          <p:cNvSpPr/>
          <p:nvPr/>
        </p:nvSpPr>
        <p:spPr>
          <a:xfrm>
            <a:off x="11511642" y="2155371"/>
            <a:ext cx="680357" cy="2542380"/>
          </a:xfrm>
          <a:prstGeom prst="rect">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2347D956-2443-43F8-A569-09F0F3BE4A84}"/>
              </a:ext>
            </a:extLst>
          </p:cNvPr>
          <p:cNvSpPr txBox="1"/>
          <p:nvPr/>
        </p:nvSpPr>
        <p:spPr>
          <a:xfrm>
            <a:off x="242392" y="734786"/>
            <a:ext cx="1338828" cy="5383550"/>
          </a:xfrm>
          <a:prstGeom prst="rect">
            <a:avLst/>
          </a:prstGeom>
          <a:noFill/>
        </p:spPr>
        <p:txBody>
          <a:bodyPr vert="eaVert" wrap="square" rtlCol="0">
            <a:spAutoFit/>
          </a:bodyPr>
          <a:lstStyle/>
          <a:p>
            <a:pPr algn="dist"/>
            <a:r>
              <a:rPr lang="en-US" altLang="zh-CN" sz="7500" dirty="0">
                <a:solidFill>
                  <a:schemeClr val="bg1"/>
                </a:solidFill>
                <a:latin typeface="字魂59号-创粗黑" panose="00000500000000000000" pitchFamily="2" charset="-122"/>
                <a:ea typeface="字魂59号-创粗黑" panose="00000500000000000000" pitchFamily="2" charset="-122"/>
              </a:rPr>
              <a:t>outlines</a:t>
            </a:r>
            <a:endParaRPr lang="zh-CN" altLang="en-US" sz="7500" dirty="0">
              <a:solidFill>
                <a:schemeClr val="bg1"/>
              </a:solidFill>
              <a:latin typeface="字魂59号-创粗黑" panose="00000500000000000000" pitchFamily="2" charset="-122"/>
              <a:ea typeface="字魂59号-创粗黑" panose="00000500000000000000" pitchFamily="2" charset="-122"/>
            </a:endParaRPr>
          </a:p>
        </p:txBody>
      </p:sp>
      <p:grpSp>
        <p:nvGrpSpPr>
          <p:cNvPr id="17" name="组合 16">
            <a:extLst>
              <a:ext uri="{FF2B5EF4-FFF2-40B4-BE49-F238E27FC236}">
                <a16:creationId xmlns:a16="http://schemas.microsoft.com/office/drawing/2014/main" xmlns="" id="{453EA13A-1902-43A4-88EA-C87941F023E4}"/>
              </a:ext>
            </a:extLst>
          </p:cNvPr>
          <p:cNvGrpSpPr/>
          <p:nvPr/>
        </p:nvGrpSpPr>
        <p:grpSpPr>
          <a:xfrm>
            <a:off x="4520469" y="2194013"/>
            <a:ext cx="551180" cy="587865"/>
            <a:chOff x="7335520" y="-437099"/>
            <a:chExt cx="914400" cy="975261"/>
          </a:xfrm>
          <a:solidFill>
            <a:srgbClr val="ECCEC4"/>
          </a:solidFill>
        </p:grpSpPr>
        <p:sp>
          <p:nvSpPr>
            <p:cNvPr id="18" name="矩形 17">
              <a:extLst>
                <a:ext uri="{FF2B5EF4-FFF2-40B4-BE49-F238E27FC236}">
                  <a16:creationId xmlns:a16="http://schemas.microsoft.com/office/drawing/2014/main" xmlns="" id="{85FEB52D-5604-488D-BCA4-5FED37A77C1E}"/>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等腰三角形 18">
              <a:extLst>
                <a:ext uri="{FF2B5EF4-FFF2-40B4-BE49-F238E27FC236}">
                  <a16:creationId xmlns:a16="http://schemas.microsoft.com/office/drawing/2014/main" xmlns="" id="{9854A474-41DD-49BF-AA4B-E2E2BD6F57C6}"/>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6" name="PA-文本框 10">
            <a:extLst>
              <a:ext uri="{FF2B5EF4-FFF2-40B4-BE49-F238E27FC236}">
                <a16:creationId xmlns:a16="http://schemas.microsoft.com/office/drawing/2014/main" xmlns="" id="{AB59DF21-8D4B-4C9E-A05E-AA9B294B966F}"/>
              </a:ext>
            </a:extLst>
          </p:cNvPr>
          <p:cNvSpPr txBox="1"/>
          <p:nvPr>
            <p:custDataLst>
              <p:tags r:id="rId1"/>
            </p:custDataLst>
          </p:nvPr>
        </p:nvSpPr>
        <p:spPr>
          <a:xfrm>
            <a:off x="5370025" y="2199385"/>
            <a:ext cx="3254390" cy="523220"/>
          </a:xfrm>
          <a:prstGeom prst="rect">
            <a:avLst/>
          </a:prstGeom>
          <a:noFill/>
        </p:spPr>
        <p:txBody>
          <a:bodyPr wrap="square" rtlCol="0">
            <a:spAutoFit/>
          </a:bodyPr>
          <a:lstStyle/>
          <a:p>
            <a:r>
              <a:rPr lang="en-US" altLang="zh-CN" sz="2800" b="1"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p>
        </p:txBody>
      </p:sp>
      <p:grpSp>
        <p:nvGrpSpPr>
          <p:cNvPr id="27" name="组合 26">
            <a:extLst>
              <a:ext uri="{FF2B5EF4-FFF2-40B4-BE49-F238E27FC236}">
                <a16:creationId xmlns:a16="http://schemas.microsoft.com/office/drawing/2014/main" xmlns="" id="{B1F63E0F-1773-441D-8BFA-4FC8E0AE94B3}"/>
              </a:ext>
            </a:extLst>
          </p:cNvPr>
          <p:cNvGrpSpPr/>
          <p:nvPr/>
        </p:nvGrpSpPr>
        <p:grpSpPr>
          <a:xfrm>
            <a:off x="4520469" y="3262974"/>
            <a:ext cx="551180" cy="587865"/>
            <a:chOff x="7335520" y="-437099"/>
            <a:chExt cx="914400" cy="975261"/>
          </a:xfrm>
          <a:solidFill>
            <a:srgbClr val="ECCEC4"/>
          </a:solidFill>
        </p:grpSpPr>
        <p:sp>
          <p:nvSpPr>
            <p:cNvPr id="28" name="矩形 27">
              <a:extLst>
                <a:ext uri="{FF2B5EF4-FFF2-40B4-BE49-F238E27FC236}">
                  <a16:creationId xmlns:a16="http://schemas.microsoft.com/office/drawing/2014/main" xmlns="" id="{8C67A5D9-12A9-41AC-B8BF-FADADF7631A8}"/>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等腰三角形 28">
              <a:extLst>
                <a:ext uri="{FF2B5EF4-FFF2-40B4-BE49-F238E27FC236}">
                  <a16:creationId xmlns:a16="http://schemas.microsoft.com/office/drawing/2014/main" xmlns="" id="{E66425B0-926E-4032-A1F5-17A761D7C4E9}"/>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0" name="PA-文本框 10">
            <a:extLst>
              <a:ext uri="{FF2B5EF4-FFF2-40B4-BE49-F238E27FC236}">
                <a16:creationId xmlns:a16="http://schemas.microsoft.com/office/drawing/2014/main" xmlns="" id="{4D4A5FFB-7DD5-408B-ADF6-61EE1A6D6255}"/>
              </a:ext>
            </a:extLst>
          </p:cNvPr>
          <p:cNvSpPr txBox="1"/>
          <p:nvPr>
            <p:custDataLst>
              <p:tags r:id="rId2"/>
            </p:custDataLst>
          </p:nvPr>
        </p:nvSpPr>
        <p:spPr>
          <a:xfrm>
            <a:off x="5370025" y="3268346"/>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GAT</a:t>
            </a:r>
            <a:endParaRPr lang="zh-CN" altLang="en-US" sz="2800" dirty="0">
              <a:sym typeface="+mn-lt"/>
            </a:endParaRPr>
          </a:p>
        </p:txBody>
      </p:sp>
      <p:grpSp>
        <p:nvGrpSpPr>
          <p:cNvPr id="31" name="组合 30">
            <a:extLst>
              <a:ext uri="{FF2B5EF4-FFF2-40B4-BE49-F238E27FC236}">
                <a16:creationId xmlns:a16="http://schemas.microsoft.com/office/drawing/2014/main" xmlns="" id="{9618F2A8-186D-4557-99D2-B08B8A16D3FD}"/>
              </a:ext>
            </a:extLst>
          </p:cNvPr>
          <p:cNvGrpSpPr/>
          <p:nvPr/>
        </p:nvGrpSpPr>
        <p:grpSpPr>
          <a:xfrm>
            <a:off x="4520469" y="4331935"/>
            <a:ext cx="551180" cy="587865"/>
            <a:chOff x="7335520" y="-437099"/>
            <a:chExt cx="914400" cy="975261"/>
          </a:xfrm>
          <a:solidFill>
            <a:srgbClr val="ECCEC4"/>
          </a:solidFill>
        </p:grpSpPr>
        <p:sp>
          <p:nvSpPr>
            <p:cNvPr id="32" name="矩形 31">
              <a:extLst>
                <a:ext uri="{FF2B5EF4-FFF2-40B4-BE49-F238E27FC236}">
                  <a16:creationId xmlns:a16="http://schemas.microsoft.com/office/drawing/2014/main" xmlns="" id="{37C6AE03-2234-459E-AC04-63EBB332C530}"/>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等腰三角形 32">
              <a:extLst>
                <a:ext uri="{FF2B5EF4-FFF2-40B4-BE49-F238E27FC236}">
                  <a16:creationId xmlns:a16="http://schemas.microsoft.com/office/drawing/2014/main" xmlns="" id="{92E29780-7A22-4AB4-A556-7F182C73D817}"/>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PA-文本框 10">
            <a:extLst>
              <a:ext uri="{FF2B5EF4-FFF2-40B4-BE49-F238E27FC236}">
                <a16:creationId xmlns:a16="http://schemas.microsoft.com/office/drawing/2014/main" xmlns="" id="{13B365A3-C3ED-402B-893E-DBBAE9533D54}"/>
              </a:ext>
            </a:extLst>
          </p:cNvPr>
          <p:cNvSpPr txBox="1"/>
          <p:nvPr>
            <p:custDataLst>
              <p:tags r:id="rId3"/>
            </p:custDataLst>
          </p:nvPr>
        </p:nvSpPr>
        <p:spPr>
          <a:xfrm>
            <a:off x="5370025" y="4337307"/>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Experiments</a:t>
            </a:r>
            <a:endParaRPr lang="zh-CN" altLang="en-US" sz="2800" dirty="0">
              <a:sym typeface="+mn-lt"/>
            </a:endParaRPr>
          </a:p>
        </p:txBody>
      </p:sp>
    </p:spTree>
    <p:extLst>
      <p:ext uri="{BB962C8B-B14F-4D97-AF65-F5344CB8AC3E}">
        <p14:creationId xmlns:p14="http://schemas.microsoft.com/office/powerpoint/2010/main" val="382989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grpSp>
      <p:sp>
        <p:nvSpPr>
          <p:cNvPr id="6" name="矩形 5">
            <a:extLst>
              <a:ext uri="{FF2B5EF4-FFF2-40B4-BE49-F238E27FC236}">
                <a16:creationId xmlns:a16="http://schemas.microsoft.com/office/drawing/2014/main" xmlns="" id="{7452137F-BE60-499A-B021-E6BAC1FAE1AC}"/>
              </a:ext>
            </a:extLst>
          </p:cNvPr>
          <p:cNvSpPr/>
          <p:nvPr/>
        </p:nvSpPr>
        <p:spPr>
          <a:xfrm flipH="1">
            <a:off x="-23496" y="2590799"/>
            <a:ext cx="12215495" cy="2465769"/>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7" name="矩形 6">
            <a:extLst>
              <a:ext uri="{FF2B5EF4-FFF2-40B4-BE49-F238E27FC236}">
                <a16:creationId xmlns:a16="http://schemas.microsoft.com/office/drawing/2014/main" xmlns="" id="{93EE8BFE-5448-4E35-93B8-E3F86F21C318}"/>
              </a:ext>
            </a:extLst>
          </p:cNvPr>
          <p:cNvSpPr/>
          <p:nvPr/>
        </p:nvSpPr>
        <p:spPr>
          <a:xfrm>
            <a:off x="4440966" y="1901825"/>
            <a:ext cx="3129728" cy="375031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sp>
        <p:nvSpPr>
          <p:cNvPr id="10" name="文本框 9">
            <a:extLst>
              <a:ext uri="{FF2B5EF4-FFF2-40B4-BE49-F238E27FC236}">
                <a16:creationId xmlns:a16="http://schemas.microsoft.com/office/drawing/2014/main" xmlns="" id="{D9FD3C93-A429-4CAD-B686-36818F80922C}"/>
              </a:ext>
            </a:extLst>
          </p:cNvPr>
          <p:cNvSpPr txBox="1"/>
          <p:nvPr/>
        </p:nvSpPr>
        <p:spPr>
          <a:xfrm>
            <a:off x="475513" y="3352000"/>
            <a:ext cx="4113905" cy="128907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285750" indent="-285750">
              <a:lnSpc>
                <a:spcPct val="150000"/>
              </a:lnSpc>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tasks: image classification, semantic segmentation, machine translation, etc.</a:t>
            </a:r>
          </a:p>
          <a:p>
            <a:pPr marL="285750" indent="-285750">
              <a:lnSpc>
                <a:spcPct val="150000"/>
              </a:lnSpc>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Object: grid-like structure data</a:t>
            </a:r>
          </a:p>
        </p:txBody>
      </p:sp>
      <p:sp>
        <p:nvSpPr>
          <p:cNvPr id="11" name="文本框 10">
            <a:extLst>
              <a:ext uri="{FF2B5EF4-FFF2-40B4-BE49-F238E27FC236}">
                <a16:creationId xmlns:a16="http://schemas.microsoft.com/office/drawing/2014/main" xmlns="" id="{1236A7C7-0D37-4DFB-A0FD-771B0C441ED2}"/>
              </a:ext>
            </a:extLst>
          </p:cNvPr>
          <p:cNvSpPr txBox="1"/>
          <p:nvPr/>
        </p:nvSpPr>
        <p:spPr>
          <a:xfrm>
            <a:off x="814924" y="2695980"/>
            <a:ext cx="2891790"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l"/>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CNN</a:t>
            </a:r>
            <a:endParaRPr lang="zh-CN" altLang="en-US"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grpSp>
        <p:nvGrpSpPr>
          <p:cNvPr id="14" name="组合 13">
            <a:extLst>
              <a:ext uri="{FF2B5EF4-FFF2-40B4-BE49-F238E27FC236}">
                <a16:creationId xmlns:a16="http://schemas.microsoft.com/office/drawing/2014/main" xmlns="" id="{DB7FBCAC-CDD9-424E-9137-595055798598}"/>
              </a:ext>
            </a:extLst>
          </p:cNvPr>
          <p:cNvGrpSpPr/>
          <p:nvPr/>
        </p:nvGrpSpPr>
        <p:grpSpPr>
          <a:xfrm>
            <a:off x="5527061" y="2359610"/>
            <a:ext cx="902542" cy="1417370"/>
            <a:chOff x="660399" y="2063949"/>
            <a:chExt cx="2330196" cy="3659389"/>
          </a:xfrm>
        </p:grpSpPr>
        <p:grpSp>
          <p:nvGrpSpPr>
            <p:cNvPr id="15" name="Group 4">
              <a:extLst>
                <a:ext uri="{FF2B5EF4-FFF2-40B4-BE49-F238E27FC236}">
                  <a16:creationId xmlns:a16="http://schemas.microsoft.com/office/drawing/2014/main" xmlns="" id="{24EA4745-6A1A-4E09-92D2-DB49527F5965}"/>
                </a:ext>
              </a:extLst>
            </p:cNvPr>
            <p:cNvGrpSpPr/>
            <p:nvPr/>
          </p:nvGrpSpPr>
          <p:grpSpPr>
            <a:xfrm>
              <a:off x="1610118" y="5042331"/>
              <a:ext cx="432809" cy="681007"/>
              <a:chOff x="1437030" y="4973753"/>
              <a:chExt cx="427546" cy="672725"/>
            </a:xfrm>
          </p:grpSpPr>
          <p:sp>
            <p:nvSpPr>
              <p:cNvPr id="22" name="Freeform 533">
                <a:extLst>
                  <a:ext uri="{FF2B5EF4-FFF2-40B4-BE49-F238E27FC236}">
                    <a16:creationId xmlns:a16="http://schemas.microsoft.com/office/drawing/2014/main" xmlns="" id="{4B085FB3-D6A8-4E2C-879A-7F052369A803}"/>
                  </a:ext>
                </a:extLst>
              </p:cNvPr>
              <p:cNvSpPr>
                <a:spLocks/>
              </p:cNvSpPr>
              <p:nvPr/>
            </p:nvSpPr>
            <p:spPr bwMode="auto">
              <a:xfrm>
                <a:off x="1655869" y="5097356"/>
                <a:ext cx="50657" cy="56736"/>
              </a:xfrm>
              <a:custGeom>
                <a:avLst/>
                <a:gdLst>
                  <a:gd name="T0" fmla="*/ 0 w 50"/>
                  <a:gd name="T1" fmla="*/ 56 h 56"/>
                  <a:gd name="T2" fmla="*/ 0 w 50"/>
                  <a:gd name="T3" fmla="*/ 22 h 56"/>
                  <a:gd name="T4" fmla="*/ 50 w 50"/>
                  <a:gd name="T5" fmla="*/ 0 h 56"/>
                  <a:gd name="T6" fmla="*/ 50 w 50"/>
                  <a:gd name="T7" fmla="*/ 36 h 56"/>
                  <a:gd name="T8" fmla="*/ 50 w 50"/>
                  <a:gd name="T9" fmla="*/ 36 h 56"/>
                  <a:gd name="T10" fmla="*/ 50 w 50"/>
                  <a:gd name="T11" fmla="*/ 40 h 56"/>
                  <a:gd name="T12" fmla="*/ 46 w 50"/>
                  <a:gd name="T13" fmla="*/ 44 h 56"/>
                  <a:gd name="T14" fmla="*/ 42 w 50"/>
                  <a:gd name="T15" fmla="*/ 48 h 56"/>
                  <a:gd name="T16" fmla="*/ 36 w 50"/>
                  <a:gd name="T17" fmla="*/ 50 h 56"/>
                  <a:gd name="T18" fmla="*/ 36 w 50"/>
                  <a:gd name="T19" fmla="*/ 50 h 56"/>
                  <a:gd name="T20" fmla="*/ 26 w 50"/>
                  <a:gd name="T21" fmla="*/ 54 h 56"/>
                  <a:gd name="T22" fmla="*/ 26 w 50"/>
                  <a:gd name="T23" fmla="*/ 54 h 56"/>
                  <a:gd name="T24" fmla="*/ 16 w 50"/>
                  <a:gd name="T25" fmla="*/ 56 h 56"/>
                  <a:gd name="T26" fmla="*/ 6 w 50"/>
                  <a:gd name="T27" fmla="*/ 56 h 56"/>
                  <a:gd name="T28" fmla="*/ 6 w 50"/>
                  <a:gd name="T29" fmla="*/ 56 h 56"/>
                  <a:gd name="T30" fmla="*/ 0 w 50"/>
                  <a:gd name="T31" fmla="*/ 56 h 56"/>
                  <a:gd name="T32" fmla="*/ 0 w 50"/>
                  <a:gd name="T33"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6">
                    <a:moveTo>
                      <a:pt x="0" y="56"/>
                    </a:moveTo>
                    <a:lnTo>
                      <a:pt x="0" y="22"/>
                    </a:lnTo>
                    <a:lnTo>
                      <a:pt x="50" y="0"/>
                    </a:lnTo>
                    <a:lnTo>
                      <a:pt x="50" y="36"/>
                    </a:lnTo>
                    <a:lnTo>
                      <a:pt x="50" y="36"/>
                    </a:lnTo>
                    <a:lnTo>
                      <a:pt x="50" y="40"/>
                    </a:lnTo>
                    <a:lnTo>
                      <a:pt x="46" y="44"/>
                    </a:lnTo>
                    <a:lnTo>
                      <a:pt x="42" y="48"/>
                    </a:lnTo>
                    <a:lnTo>
                      <a:pt x="36" y="50"/>
                    </a:lnTo>
                    <a:lnTo>
                      <a:pt x="36" y="50"/>
                    </a:lnTo>
                    <a:lnTo>
                      <a:pt x="26" y="54"/>
                    </a:lnTo>
                    <a:lnTo>
                      <a:pt x="26" y="54"/>
                    </a:lnTo>
                    <a:lnTo>
                      <a:pt x="16" y="56"/>
                    </a:lnTo>
                    <a:lnTo>
                      <a:pt x="6" y="56"/>
                    </a:lnTo>
                    <a:lnTo>
                      <a:pt x="6" y="56"/>
                    </a:lnTo>
                    <a:lnTo>
                      <a:pt x="0" y="56"/>
                    </a:lnTo>
                    <a:lnTo>
                      <a:pt x="0" y="56"/>
                    </a:lnTo>
                    <a:close/>
                  </a:path>
                </a:pathLst>
              </a:custGeom>
              <a:solidFill>
                <a:srgbClr val="F1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3" name="Freeform 534">
                <a:extLst>
                  <a:ext uri="{FF2B5EF4-FFF2-40B4-BE49-F238E27FC236}">
                    <a16:creationId xmlns:a16="http://schemas.microsoft.com/office/drawing/2014/main" xmlns="" id="{F94CD6E5-4774-4F45-BE12-2612FEB31457}"/>
                  </a:ext>
                </a:extLst>
              </p:cNvPr>
              <p:cNvSpPr>
                <a:spLocks noEditPoints="1"/>
              </p:cNvSpPr>
              <p:nvPr/>
            </p:nvSpPr>
            <p:spPr bwMode="auto">
              <a:xfrm>
                <a:off x="1605212" y="5115592"/>
                <a:ext cx="50657" cy="38499"/>
              </a:xfrm>
              <a:custGeom>
                <a:avLst/>
                <a:gdLst>
                  <a:gd name="T0" fmla="*/ 50 w 50"/>
                  <a:gd name="T1" fmla="*/ 38 h 38"/>
                  <a:gd name="T2" fmla="*/ 50 w 50"/>
                  <a:gd name="T3" fmla="*/ 38 h 38"/>
                  <a:gd name="T4" fmla="*/ 38 w 50"/>
                  <a:gd name="T5" fmla="*/ 38 h 38"/>
                  <a:gd name="T6" fmla="*/ 38 w 50"/>
                  <a:gd name="T7" fmla="*/ 8 h 38"/>
                  <a:gd name="T8" fmla="*/ 50 w 50"/>
                  <a:gd name="T9" fmla="*/ 4 h 38"/>
                  <a:gd name="T10" fmla="*/ 50 w 50"/>
                  <a:gd name="T11" fmla="*/ 38 h 38"/>
                  <a:gd name="T12" fmla="*/ 0 w 50"/>
                  <a:gd name="T13" fmla="*/ 16 h 38"/>
                  <a:gd name="T14" fmla="*/ 0 w 50"/>
                  <a:gd name="T15" fmla="*/ 0 h 38"/>
                  <a:gd name="T16" fmla="*/ 18 w 50"/>
                  <a:gd name="T17" fmla="*/ 6 h 38"/>
                  <a:gd name="T18" fmla="*/ 18 w 50"/>
                  <a:gd name="T19" fmla="*/ 32 h 38"/>
                  <a:gd name="T20" fmla="*/ 18 w 50"/>
                  <a:gd name="T21" fmla="*/ 32 h 38"/>
                  <a:gd name="T22" fmla="*/ 16 w 50"/>
                  <a:gd name="T23" fmla="*/ 32 h 38"/>
                  <a:gd name="T24" fmla="*/ 16 w 50"/>
                  <a:gd name="T25" fmla="*/ 32 h 38"/>
                  <a:gd name="T26" fmla="*/ 8 w 50"/>
                  <a:gd name="T27" fmla="*/ 30 h 38"/>
                  <a:gd name="T28" fmla="*/ 4 w 50"/>
                  <a:gd name="T29" fmla="*/ 26 h 38"/>
                  <a:gd name="T30" fmla="*/ 0 w 50"/>
                  <a:gd name="T31" fmla="*/ 22 h 38"/>
                  <a:gd name="T32" fmla="*/ 0 w 50"/>
                  <a:gd name="T33" fmla="*/ 18 h 38"/>
                  <a:gd name="T34" fmla="*/ 0 w 50"/>
                  <a:gd name="T35" fmla="*/ 18 h 38"/>
                  <a:gd name="T36" fmla="*/ 0 w 50"/>
                  <a:gd name="T37" fmla="*/ 16 h 38"/>
                  <a:gd name="T38" fmla="*/ 0 w 50"/>
                  <a:gd name="T39"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38">
                    <a:moveTo>
                      <a:pt x="50" y="38"/>
                    </a:moveTo>
                    <a:lnTo>
                      <a:pt x="50" y="38"/>
                    </a:lnTo>
                    <a:lnTo>
                      <a:pt x="38" y="38"/>
                    </a:lnTo>
                    <a:lnTo>
                      <a:pt x="38" y="8"/>
                    </a:lnTo>
                    <a:lnTo>
                      <a:pt x="50" y="4"/>
                    </a:lnTo>
                    <a:lnTo>
                      <a:pt x="50" y="38"/>
                    </a:lnTo>
                    <a:close/>
                    <a:moveTo>
                      <a:pt x="0" y="16"/>
                    </a:moveTo>
                    <a:lnTo>
                      <a:pt x="0" y="0"/>
                    </a:lnTo>
                    <a:lnTo>
                      <a:pt x="18" y="6"/>
                    </a:lnTo>
                    <a:lnTo>
                      <a:pt x="18" y="32"/>
                    </a:lnTo>
                    <a:lnTo>
                      <a:pt x="18" y="32"/>
                    </a:lnTo>
                    <a:lnTo>
                      <a:pt x="16" y="32"/>
                    </a:lnTo>
                    <a:lnTo>
                      <a:pt x="16" y="32"/>
                    </a:lnTo>
                    <a:lnTo>
                      <a:pt x="8" y="30"/>
                    </a:lnTo>
                    <a:lnTo>
                      <a:pt x="4" y="26"/>
                    </a:lnTo>
                    <a:lnTo>
                      <a:pt x="0" y="22"/>
                    </a:lnTo>
                    <a:lnTo>
                      <a:pt x="0" y="18"/>
                    </a:lnTo>
                    <a:lnTo>
                      <a:pt x="0" y="18"/>
                    </a:lnTo>
                    <a:lnTo>
                      <a:pt x="0" y="16"/>
                    </a:lnTo>
                    <a:lnTo>
                      <a:pt x="0" y="16"/>
                    </a:lnTo>
                    <a:close/>
                  </a:path>
                </a:pathLst>
              </a:custGeom>
              <a:solidFill>
                <a:srgbClr val="B4B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4" name="Freeform 535">
                <a:extLst>
                  <a:ext uri="{FF2B5EF4-FFF2-40B4-BE49-F238E27FC236}">
                    <a16:creationId xmlns:a16="http://schemas.microsoft.com/office/drawing/2014/main" xmlns="" id="{4D90F133-0ED4-4E13-907D-22468CBABCE8}"/>
                  </a:ext>
                </a:extLst>
              </p:cNvPr>
              <p:cNvSpPr>
                <a:spLocks/>
              </p:cNvSpPr>
              <p:nvPr/>
            </p:nvSpPr>
            <p:spPr bwMode="auto">
              <a:xfrm>
                <a:off x="1437030" y="5297958"/>
                <a:ext cx="427546" cy="168181"/>
              </a:xfrm>
              <a:custGeom>
                <a:avLst/>
                <a:gdLst>
                  <a:gd name="T0" fmla="*/ 184 w 422"/>
                  <a:gd name="T1" fmla="*/ 166 h 166"/>
                  <a:gd name="T2" fmla="*/ 182 w 422"/>
                  <a:gd name="T3" fmla="*/ 164 h 166"/>
                  <a:gd name="T4" fmla="*/ 170 w 422"/>
                  <a:gd name="T5" fmla="*/ 160 h 166"/>
                  <a:gd name="T6" fmla="*/ 30 w 422"/>
                  <a:gd name="T7" fmla="*/ 82 h 166"/>
                  <a:gd name="T8" fmla="*/ 28 w 422"/>
                  <a:gd name="T9" fmla="*/ 86 h 166"/>
                  <a:gd name="T10" fmla="*/ 32 w 422"/>
                  <a:gd name="T11" fmla="*/ 92 h 166"/>
                  <a:gd name="T12" fmla="*/ 34 w 422"/>
                  <a:gd name="T13" fmla="*/ 94 h 166"/>
                  <a:gd name="T14" fmla="*/ 38 w 422"/>
                  <a:gd name="T15" fmla="*/ 96 h 166"/>
                  <a:gd name="T16" fmla="*/ 48 w 422"/>
                  <a:gd name="T17" fmla="*/ 94 h 166"/>
                  <a:gd name="T18" fmla="*/ 50 w 422"/>
                  <a:gd name="T19" fmla="*/ 92 h 166"/>
                  <a:gd name="T20" fmla="*/ 52 w 422"/>
                  <a:gd name="T21" fmla="*/ 74 h 166"/>
                  <a:gd name="T22" fmla="*/ 184 w 422"/>
                  <a:gd name="T23" fmla="*/ 44 h 166"/>
                  <a:gd name="T24" fmla="*/ 184 w 422"/>
                  <a:gd name="T25" fmla="*/ 136 h 166"/>
                  <a:gd name="T26" fmla="*/ 184 w 422"/>
                  <a:gd name="T27" fmla="*/ 144 h 166"/>
                  <a:gd name="T28" fmla="*/ 186 w 422"/>
                  <a:gd name="T29" fmla="*/ 152 h 166"/>
                  <a:gd name="T30" fmla="*/ 192 w 422"/>
                  <a:gd name="T31" fmla="*/ 154 h 166"/>
                  <a:gd name="T32" fmla="*/ 198 w 422"/>
                  <a:gd name="T33" fmla="*/ 154 h 166"/>
                  <a:gd name="T34" fmla="*/ 202 w 422"/>
                  <a:gd name="T35" fmla="*/ 152 h 166"/>
                  <a:gd name="T36" fmla="*/ 204 w 422"/>
                  <a:gd name="T37" fmla="*/ 144 h 166"/>
                  <a:gd name="T38" fmla="*/ 330 w 422"/>
                  <a:gd name="T39" fmla="*/ 86 h 166"/>
                  <a:gd name="T40" fmla="*/ 354 w 422"/>
                  <a:gd name="T41" fmla="*/ 76 h 166"/>
                  <a:gd name="T42" fmla="*/ 232 w 422"/>
                  <a:gd name="T43" fmla="*/ 26 h 166"/>
                  <a:gd name="T44" fmla="*/ 228 w 422"/>
                  <a:gd name="T45" fmla="*/ 28 h 166"/>
                  <a:gd name="T46" fmla="*/ 204 w 422"/>
                  <a:gd name="T47" fmla="*/ 14 h 166"/>
                  <a:gd name="T48" fmla="*/ 222 w 422"/>
                  <a:gd name="T49" fmla="*/ 8 h 166"/>
                  <a:gd name="T50" fmla="*/ 226 w 422"/>
                  <a:gd name="T51" fmla="*/ 16 h 166"/>
                  <a:gd name="T52" fmla="*/ 228 w 422"/>
                  <a:gd name="T53" fmla="*/ 18 h 166"/>
                  <a:gd name="T54" fmla="*/ 232 w 422"/>
                  <a:gd name="T55" fmla="*/ 18 h 166"/>
                  <a:gd name="T56" fmla="*/ 242 w 422"/>
                  <a:gd name="T57" fmla="*/ 16 h 166"/>
                  <a:gd name="T58" fmla="*/ 242 w 422"/>
                  <a:gd name="T59" fmla="*/ 0 h 166"/>
                  <a:gd name="T60" fmla="*/ 248 w 422"/>
                  <a:gd name="T61" fmla="*/ 2 h 166"/>
                  <a:gd name="T62" fmla="*/ 374 w 422"/>
                  <a:gd name="T63" fmla="*/ 70 h 166"/>
                  <a:gd name="T64" fmla="*/ 374 w 422"/>
                  <a:gd name="T65" fmla="*/ 74 h 166"/>
                  <a:gd name="T66" fmla="*/ 378 w 422"/>
                  <a:gd name="T67" fmla="*/ 76 h 166"/>
                  <a:gd name="T68" fmla="*/ 384 w 422"/>
                  <a:gd name="T69" fmla="*/ 78 h 166"/>
                  <a:gd name="T70" fmla="*/ 392 w 422"/>
                  <a:gd name="T71" fmla="*/ 76 h 166"/>
                  <a:gd name="T72" fmla="*/ 394 w 422"/>
                  <a:gd name="T73" fmla="*/ 72 h 166"/>
                  <a:gd name="T74" fmla="*/ 392 w 422"/>
                  <a:gd name="T75" fmla="*/ 6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2" h="166">
                    <a:moveTo>
                      <a:pt x="422" y="70"/>
                    </a:moveTo>
                    <a:lnTo>
                      <a:pt x="184" y="166"/>
                    </a:lnTo>
                    <a:lnTo>
                      <a:pt x="182" y="166"/>
                    </a:lnTo>
                    <a:lnTo>
                      <a:pt x="182" y="164"/>
                    </a:lnTo>
                    <a:lnTo>
                      <a:pt x="172" y="160"/>
                    </a:lnTo>
                    <a:lnTo>
                      <a:pt x="170" y="160"/>
                    </a:lnTo>
                    <a:lnTo>
                      <a:pt x="0" y="94"/>
                    </a:lnTo>
                    <a:lnTo>
                      <a:pt x="30" y="82"/>
                    </a:lnTo>
                    <a:lnTo>
                      <a:pt x="28" y="86"/>
                    </a:lnTo>
                    <a:lnTo>
                      <a:pt x="28" y="86"/>
                    </a:lnTo>
                    <a:lnTo>
                      <a:pt x="30" y="90"/>
                    </a:lnTo>
                    <a:lnTo>
                      <a:pt x="32" y="92"/>
                    </a:lnTo>
                    <a:lnTo>
                      <a:pt x="32" y="92"/>
                    </a:lnTo>
                    <a:lnTo>
                      <a:pt x="34" y="94"/>
                    </a:lnTo>
                    <a:lnTo>
                      <a:pt x="38" y="96"/>
                    </a:lnTo>
                    <a:lnTo>
                      <a:pt x="38" y="96"/>
                    </a:lnTo>
                    <a:lnTo>
                      <a:pt x="44" y="96"/>
                    </a:lnTo>
                    <a:lnTo>
                      <a:pt x="48" y="94"/>
                    </a:lnTo>
                    <a:lnTo>
                      <a:pt x="48" y="94"/>
                    </a:lnTo>
                    <a:lnTo>
                      <a:pt x="50" y="92"/>
                    </a:lnTo>
                    <a:lnTo>
                      <a:pt x="52" y="88"/>
                    </a:lnTo>
                    <a:lnTo>
                      <a:pt x="52" y="74"/>
                    </a:lnTo>
                    <a:lnTo>
                      <a:pt x="184" y="22"/>
                    </a:lnTo>
                    <a:lnTo>
                      <a:pt x="184" y="44"/>
                    </a:lnTo>
                    <a:lnTo>
                      <a:pt x="68" y="90"/>
                    </a:lnTo>
                    <a:lnTo>
                      <a:pt x="184" y="136"/>
                    </a:lnTo>
                    <a:lnTo>
                      <a:pt x="184" y="144"/>
                    </a:lnTo>
                    <a:lnTo>
                      <a:pt x="184" y="144"/>
                    </a:lnTo>
                    <a:lnTo>
                      <a:pt x="186" y="152"/>
                    </a:lnTo>
                    <a:lnTo>
                      <a:pt x="186" y="152"/>
                    </a:lnTo>
                    <a:lnTo>
                      <a:pt x="190" y="154"/>
                    </a:lnTo>
                    <a:lnTo>
                      <a:pt x="192" y="154"/>
                    </a:lnTo>
                    <a:lnTo>
                      <a:pt x="192" y="154"/>
                    </a:lnTo>
                    <a:lnTo>
                      <a:pt x="198" y="154"/>
                    </a:lnTo>
                    <a:lnTo>
                      <a:pt x="202" y="152"/>
                    </a:lnTo>
                    <a:lnTo>
                      <a:pt x="202" y="152"/>
                    </a:lnTo>
                    <a:lnTo>
                      <a:pt x="204" y="148"/>
                    </a:lnTo>
                    <a:lnTo>
                      <a:pt x="204" y="144"/>
                    </a:lnTo>
                    <a:lnTo>
                      <a:pt x="204" y="136"/>
                    </a:lnTo>
                    <a:lnTo>
                      <a:pt x="330" y="86"/>
                    </a:lnTo>
                    <a:lnTo>
                      <a:pt x="332" y="86"/>
                    </a:lnTo>
                    <a:lnTo>
                      <a:pt x="354" y="76"/>
                    </a:lnTo>
                    <a:lnTo>
                      <a:pt x="234" y="26"/>
                    </a:lnTo>
                    <a:lnTo>
                      <a:pt x="232" y="26"/>
                    </a:lnTo>
                    <a:lnTo>
                      <a:pt x="232" y="26"/>
                    </a:lnTo>
                    <a:lnTo>
                      <a:pt x="228" y="28"/>
                    </a:lnTo>
                    <a:lnTo>
                      <a:pt x="204" y="38"/>
                    </a:lnTo>
                    <a:lnTo>
                      <a:pt x="204" y="14"/>
                    </a:lnTo>
                    <a:lnTo>
                      <a:pt x="222" y="8"/>
                    </a:lnTo>
                    <a:lnTo>
                      <a:pt x="222" y="8"/>
                    </a:lnTo>
                    <a:lnTo>
                      <a:pt x="222" y="12"/>
                    </a:lnTo>
                    <a:lnTo>
                      <a:pt x="226" y="16"/>
                    </a:lnTo>
                    <a:lnTo>
                      <a:pt x="226" y="16"/>
                    </a:lnTo>
                    <a:lnTo>
                      <a:pt x="228" y="18"/>
                    </a:lnTo>
                    <a:lnTo>
                      <a:pt x="232" y="18"/>
                    </a:lnTo>
                    <a:lnTo>
                      <a:pt x="232" y="18"/>
                    </a:lnTo>
                    <a:lnTo>
                      <a:pt x="242" y="16"/>
                    </a:lnTo>
                    <a:lnTo>
                      <a:pt x="242" y="16"/>
                    </a:lnTo>
                    <a:lnTo>
                      <a:pt x="242" y="8"/>
                    </a:lnTo>
                    <a:lnTo>
                      <a:pt x="242" y="0"/>
                    </a:lnTo>
                    <a:lnTo>
                      <a:pt x="246" y="2"/>
                    </a:lnTo>
                    <a:lnTo>
                      <a:pt x="248" y="2"/>
                    </a:lnTo>
                    <a:lnTo>
                      <a:pt x="372" y="50"/>
                    </a:lnTo>
                    <a:lnTo>
                      <a:pt x="374" y="70"/>
                    </a:lnTo>
                    <a:lnTo>
                      <a:pt x="374" y="70"/>
                    </a:lnTo>
                    <a:lnTo>
                      <a:pt x="374" y="74"/>
                    </a:lnTo>
                    <a:lnTo>
                      <a:pt x="378" y="76"/>
                    </a:lnTo>
                    <a:lnTo>
                      <a:pt x="378" y="76"/>
                    </a:lnTo>
                    <a:lnTo>
                      <a:pt x="380" y="78"/>
                    </a:lnTo>
                    <a:lnTo>
                      <a:pt x="384" y="78"/>
                    </a:lnTo>
                    <a:lnTo>
                      <a:pt x="384" y="78"/>
                    </a:lnTo>
                    <a:lnTo>
                      <a:pt x="392" y="76"/>
                    </a:lnTo>
                    <a:lnTo>
                      <a:pt x="392" y="76"/>
                    </a:lnTo>
                    <a:lnTo>
                      <a:pt x="394" y="72"/>
                    </a:lnTo>
                    <a:lnTo>
                      <a:pt x="394" y="68"/>
                    </a:lnTo>
                    <a:lnTo>
                      <a:pt x="392" y="60"/>
                    </a:lnTo>
                    <a:lnTo>
                      <a:pt x="422" y="70"/>
                    </a:lnTo>
                    <a:close/>
                  </a:path>
                </a:pathLst>
              </a:custGeom>
              <a:solidFill>
                <a:srgbClr val="B68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5" name="Freeform 536">
                <a:extLst>
                  <a:ext uri="{FF2B5EF4-FFF2-40B4-BE49-F238E27FC236}">
                    <a16:creationId xmlns:a16="http://schemas.microsoft.com/office/drawing/2014/main" xmlns="" id="{2D7B3C15-E8FE-4A76-ACA8-411E8F24EA1F}"/>
                  </a:ext>
                </a:extLst>
              </p:cNvPr>
              <p:cNvSpPr>
                <a:spLocks noEditPoints="1"/>
              </p:cNvSpPr>
              <p:nvPr/>
            </p:nvSpPr>
            <p:spPr bwMode="auto">
              <a:xfrm>
                <a:off x="1437030" y="5324299"/>
                <a:ext cx="358652" cy="322179"/>
              </a:xfrm>
              <a:custGeom>
                <a:avLst/>
                <a:gdLst>
                  <a:gd name="T0" fmla="*/ 184 w 354"/>
                  <a:gd name="T1" fmla="*/ 140 h 318"/>
                  <a:gd name="T2" fmla="*/ 184 w 354"/>
                  <a:gd name="T3" fmla="*/ 318 h 318"/>
                  <a:gd name="T4" fmla="*/ 182 w 354"/>
                  <a:gd name="T5" fmla="*/ 316 h 318"/>
                  <a:gd name="T6" fmla="*/ 182 w 354"/>
                  <a:gd name="T7" fmla="*/ 316 h 318"/>
                  <a:gd name="T8" fmla="*/ 0 w 354"/>
                  <a:gd name="T9" fmla="*/ 246 h 318"/>
                  <a:gd name="T10" fmla="*/ 0 w 354"/>
                  <a:gd name="T11" fmla="*/ 68 h 318"/>
                  <a:gd name="T12" fmla="*/ 170 w 354"/>
                  <a:gd name="T13" fmla="*/ 134 h 318"/>
                  <a:gd name="T14" fmla="*/ 172 w 354"/>
                  <a:gd name="T15" fmla="*/ 134 h 318"/>
                  <a:gd name="T16" fmla="*/ 182 w 354"/>
                  <a:gd name="T17" fmla="*/ 138 h 318"/>
                  <a:gd name="T18" fmla="*/ 182 w 354"/>
                  <a:gd name="T19" fmla="*/ 140 h 318"/>
                  <a:gd name="T20" fmla="*/ 184 w 354"/>
                  <a:gd name="T21" fmla="*/ 140 h 318"/>
                  <a:gd name="T22" fmla="*/ 184 w 354"/>
                  <a:gd name="T23" fmla="*/ 110 h 318"/>
                  <a:gd name="T24" fmla="*/ 68 w 354"/>
                  <a:gd name="T25" fmla="*/ 64 h 318"/>
                  <a:gd name="T26" fmla="*/ 184 w 354"/>
                  <a:gd name="T27" fmla="*/ 18 h 318"/>
                  <a:gd name="T28" fmla="*/ 184 w 354"/>
                  <a:gd name="T29" fmla="*/ 110 h 318"/>
                  <a:gd name="T30" fmla="*/ 204 w 354"/>
                  <a:gd name="T31" fmla="*/ 12 h 318"/>
                  <a:gd name="T32" fmla="*/ 228 w 354"/>
                  <a:gd name="T33" fmla="*/ 2 h 318"/>
                  <a:gd name="T34" fmla="*/ 232 w 354"/>
                  <a:gd name="T35" fmla="*/ 0 h 318"/>
                  <a:gd name="T36" fmla="*/ 232 w 354"/>
                  <a:gd name="T37" fmla="*/ 0 h 318"/>
                  <a:gd name="T38" fmla="*/ 234 w 354"/>
                  <a:gd name="T39" fmla="*/ 0 h 318"/>
                  <a:gd name="T40" fmla="*/ 354 w 354"/>
                  <a:gd name="T41" fmla="*/ 50 h 318"/>
                  <a:gd name="T42" fmla="*/ 332 w 354"/>
                  <a:gd name="T43" fmla="*/ 60 h 318"/>
                  <a:gd name="T44" fmla="*/ 330 w 354"/>
                  <a:gd name="T45" fmla="*/ 60 h 318"/>
                  <a:gd name="T46" fmla="*/ 204 w 354"/>
                  <a:gd name="T47" fmla="*/ 110 h 318"/>
                  <a:gd name="T48" fmla="*/ 204 w 354"/>
                  <a:gd name="T49"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4" h="318">
                    <a:moveTo>
                      <a:pt x="184" y="140"/>
                    </a:moveTo>
                    <a:lnTo>
                      <a:pt x="184" y="318"/>
                    </a:lnTo>
                    <a:lnTo>
                      <a:pt x="182" y="316"/>
                    </a:lnTo>
                    <a:lnTo>
                      <a:pt x="182" y="316"/>
                    </a:lnTo>
                    <a:lnTo>
                      <a:pt x="0" y="246"/>
                    </a:lnTo>
                    <a:lnTo>
                      <a:pt x="0" y="68"/>
                    </a:lnTo>
                    <a:lnTo>
                      <a:pt x="170" y="134"/>
                    </a:lnTo>
                    <a:lnTo>
                      <a:pt x="172" y="134"/>
                    </a:lnTo>
                    <a:lnTo>
                      <a:pt x="182" y="138"/>
                    </a:lnTo>
                    <a:lnTo>
                      <a:pt x="182" y="140"/>
                    </a:lnTo>
                    <a:lnTo>
                      <a:pt x="184" y="140"/>
                    </a:lnTo>
                    <a:close/>
                    <a:moveTo>
                      <a:pt x="184" y="110"/>
                    </a:moveTo>
                    <a:lnTo>
                      <a:pt x="68" y="64"/>
                    </a:lnTo>
                    <a:lnTo>
                      <a:pt x="184" y="18"/>
                    </a:lnTo>
                    <a:lnTo>
                      <a:pt x="184" y="110"/>
                    </a:lnTo>
                    <a:close/>
                    <a:moveTo>
                      <a:pt x="204" y="12"/>
                    </a:moveTo>
                    <a:lnTo>
                      <a:pt x="228" y="2"/>
                    </a:lnTo>
                    <a:lnTo>
                      <a:pt x="232" y="0"/>
                    </a:lnTo>
                    <a:lnTo>
                      <a:pt x="232" y="0"/>
                    </a:lnTo>
                    <a:lnTo>
                      <a:pt x="234" y="0"/>
                    </a:lnTo>
                    <a:lnTo>
                      <a:pt x="354" y="50"/>
                    </a:lnTo>
                    <a:lnTo>
                      <a:pt x="332" y="60"/>
                    </a:lnTo>
                    <a:lnTo>
                      <a:pt x="330" y="60"/>
                    </a:lnTo>
                    <a:lnTo>
                      <a:pt x="204" y="110"/>
                    </a:lnTo>
                    <a:lnTo>
                      <a:pt x="204" y="12"/>
                    </a:lnTo>
                    <a:close/>
                  </a:path>
                </a:pathLst>
              </a:custGeom>
              <a:solidFill>
                <a:srgbClr val="7B5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6" name="Freeform 537">
                <a:extLst>
                  <a:ext uri="{FF2B5EF4-FFF2-40B4-BE49-F238E27FC236}">
                    <a16:creationId xmlns:a16="http://schemas.microsoft.com/office/drawing/2014/main" xmlns="" id="{2349C16C-E362-41D6-B2BA-66AF7D53D85D}"/>
                  </a:ext>
                </a:extLst>
              </p:cNvPr>
              <p:cNvSpPr>
                <a:spLocks/>
              </p:cNvSpPr>
              <p:nvPr/>
            </p:nvSpPr>
            <p:spPr bwMode="auto">
              <a:xfrm>
                <a:off x="1623448" y="5368877"/>
                <a:ext cx="241128" cy="277601"/>
              </a:xfrm>
              <a:custGeom>
                <a:avLst/>
                <a:gdLst>
                  <a:gd name="T0" fmla="*/ 0 w 238"/>
                  <a:gd name="T1" fmla="*/ 96 h 274"/>
                  <a:gd name="T2" fmla="*/ 238 w 238"/>
                  <a:gd name="T3" fmla="*/ 0 h 274"/>
                  <a:gd name="T4" fmla="*/ 238 w 238"/>
                  <a:gd name="T5" fmla="*/ 180 h 274"/>
                  <a:gd name="T6" fmla="*/ 0 w 238"/>
                  <a:gd name="T7" fmla="*/ 274 h 274"/>
                  <a:gd name="T8" fmla="*/ 0 w 238"/>
                  <a:gd name="T9" fmla="*/ 96 h 274"/>
                </a:gdLst>
                <a:ahLst/>
                <a:cxnLst>
                  <a:cxn ang="0">
                    <a:pos x="T0" y="T1"/>
                  </a:cxn>
                  <a:cxn ang="0">
                    <a:pos x="T2" y="T3"/>
                  </a:cxn>
                  <a:cxn ang="0">
                    <a:pos x="T4" y="T5"/>
                  </a:cxn>
                  <a:cxn ang="0">
                    <a:pos x="T6" y="T7"/>
                  </a:cxn>
                  <a:cxn ang="0">
                    <a:pos x="T8" y="T9"/>
                  </a:cxn>
                </a:cxnLst>
                <a:rect l="0" t="0" r="r" b="b"/>
                <a:pathLst>
                  <a:path w="238" h="274">
                    <a:moveTo>
                      <a:pt x="0" y="96"/>
                    </a:moveTo>
                    <a:lnTo>
                      <a:pt x="238" y="0"/>
                    </a:lnTo>
                    <a:lnTo>
                      <a:pt x="238" y="180"/>
                    </a:lnTo>
                    <a:lnTo>
                      <a:pt x="0" y="274"/>
                    </a:lnTo>
                    <a:lnTo>
                      <a:pt x="0" y="96"/>
                    </a:lnTo>
                    <a:close/>
                  </a:path>
                </a:pathLst>
              </a:custGeom>
              <a:solidFill>
                <a:srgbClr val="91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7" name="Freeform 538">
                <a:extLst>
                  <a:ext uri="{FF2B5EF4-FFF2-40B4-BE49-F238E27FC236}">
                    <a16:creationId xmlns:a16="http://schemas.microsoft.com/office/drawing/2014/main" xmlns="" id="{C0224761-F236-45A4-B117-C4C21738FA9E}"/>
                  </a:ext>
                </a:extLst>
              </p:cNvPr>
              <p:cNvSpPr>
                <a:spLocks noEditPoints="1"/>
              </p:cNvSpPr>
              <p:nvPr/>
            </p:nvSpPr>
            <p:spPr bwMode="auto">
              <a:xfrm>
                <a:off x="1465398" y="4973753"/>
                <a:ext cx="370810" cy="482255"/>
              </a:xfrm>
              <a:custGeom>
                <a:avLst/>
                <a:gdLst>
                  <a:gd name="T0" fmla="*/ 170 w 366"/>
                  <a:gd name="T1" fmla="*/ 130 h 476"/>
                  <a:gd name="T2" fmla="*/ 300 w 366"/>
                  <a:gd name="T3" fmla="*/ 76 h 476"/>
                  <a:gd name="T4" fmla="*/ 330 w 366"/>
                  <a:gd name="T5" fmla="*/ 64 h 476"/>
                  <a:gd name="T6" fmla="*/ 332 w 366"/>
                  <a:gd name="T7" fmla="*/ 66 h 476"/>
                  <a:gd name="T8" fmla="*/ 336 w 366"/>
                  <a:gd name="T9" fmla="*/ 68 h 476"/>
                  <a:gd name="T10" fmla="*/ 338 w 366"/>
                  <a:gd name="T11" fmla="*/ 70 h 476"/>
                  <a:gd name="T12" fmla="*/ 348 w 366"/>
                  <a:gd name="T13" fmla="*/ 174 h 476"/>
                  <a:gd name="T14" fmla="*/ 366 w 366"/>
                  <a:gd name="T15" fmla="*/ 388 h 476"/>
                  <a:gd name="T16" fmla="*/ 364 w 366"/>
                  <a:gd name="T17" fmla="*/ 396 h 476"/>
                  <a:gd name="T18" fmla="*/ 352 w 366"/>
                  <a:gd name="T19" fmla="*/ 400 h 476"/>
                  <a:gd name="T20" fmla="*/ 346 w 366"/>
                  <a:gd name="T21" fmla="*/ 394 h 476"/>
                  <a:gd name="T22" fmla="*/ 238 w 366"/>
                  <a:gd name="T23" fmla="*/ 146 h 476"/>
                  <a:gd name="T24" fmla="*/ 176 w 366"/>
                  <a:gd name="T25" fmla="*/ 466 h 476"/>
                  <a:gd name="T26" fmla="*/ 174 w 366"/>
                  <a:gd name="T27" fmla="*/ 472 h 476"/>
                  <a:gd name="T28" fmla="*/ 164 w 366"/>
                  <a:gd name="T29" fmla="*/ 476 h 476"/>
                  <a:gd name="T30" fmla="*/ 158 w 366"/>
                  <a:gd name="T31" fmla="*/ 472 h 476"/>
                  <a:gd name="T32" fmla="*/ 156 w 366"/>
                  <a:gd name="T33" fmla="*/ 262 h 476"/>
                  <a:gd name="T34" fmla="*/ 24 w 366"/>
                  <a:gd name="T35" fmla="*/ 408 h 476"/>
                  <a:gd name="T36" fmla="*/ 20 w 366"/>
                  <a:gd name="T37" fmla="*/ 414 h 476"/>
                  <a:gd name="T38" fmla="*/ 10 w 366"/>
                  <a:gd name="T39" fmla="*/ 418 h 476"/>
                  <a:gd name="T40" fmla="*/ 4 w 366"/>
                  <a:gd name="T41" fmla="*/ 414 h 476"/>
                  <a:gd name="T42" fmla="*/ 20 w 366"/>
                  <a:gd name="T43" fmla="*/ 200 h 476"/>
                  <a:gd name="T44" fmla="*/ 28 w 366"/>
                  <a:gd name="T45" fmla="*/ 90 h 476"/>
                  <a:gd name="T46" fmla="*/ 30 w 366"/>
                  <a:gd name="T47" fmla="*/ 86 h 476"/>
                  <a:gd name="T48" fmla="*/ 32 w 366"/>
                  <a:gd name="T49" fmla="*/ 82 h 476"/>
                  <a:gd name="T50" fmla="*/ 38 w 366"/>
                  <a:gd name="T51" fmla="*/ 80 h 476"/>
                  <a:gd name="T52" fmla="*/ 138 w 366"/>
                  <a:gd name="T53" fmla="*/ 64 h 476"/>
                  <a:gd name="T54" fmla="*/ 134 w 366"/>
                  <a:gd name="T55" fmla="*/ 116 h 476"/>
                  <a:gd name="T56" fmla="*/ 214 w 366"/>
                  <a:gd name="T57" fmla="*/ 176 h 476"/>
                  <a:gd name="T58" fmla="*/ 214 w 366"/>
                  <a:gd name="T59" fmla="*/ 336 h 476"/>
                  <a:gd name="T60" fmla="*/ 204 w 366"/>
                  <a:gd name="T61" fmla="*/ 338 h 476"/>
                  <a:gd name="T62" fmla="*/ 198 w 366"/>
                  <a:gd name="T63" fmla="*/ 336 h 476"/>
                  <a:gd name="T64" fmla="*/ 194 w 366"/>
                  <a:gd name="T65" fmla="*/ 180 h 476"/>
                  <a:gd name="T66" fmla="*/ 50 w 366"/>
                  <a:gd name="T67" fmla="*/ 106 h 476"/>
                  <a:gd name="T68" fmla="*/ 184 w 366"/>
                  <a:gd name="T69" fmla="*/ 38 h 476"/>
                  <a:gd name="T70" fmla="*/ 150 w 366"/>
                  <a:gd name="T71" fmla="*/ 34 h 476"/>
                  <a:gd name="T72" fmla="*/ 140 w 366"/>
                  <a:gd name="T73" fmla="*/ 28 h 476"/>
                  <a:gd name="T74" fmla="*/ 134 w 366"/>
                  <a:gd name="T75" fmla="*/ 16 h 476"/>
                  <a:gd name="T76" fmla="*/ 150 w 366"/>
                  <a:gd name="T77" fmla="*/ 6 h 476"/>
                  <a:gd name="T78" fmla="*/ 184 w 366"/>
                  <a:gd name="T79" fmla="*/ 0 h 476"/>
                  <a:gd name="T80" fmla="*/ 220 w 366"/>
                  <a:gd name="T81" fmla="*/ 6 h 476"/>
                  <a:gd name="T82" fmla="*/ 234 w 366"/>
                  <a:gd name="T83" fmla="*/ 18 h 476"/>
                  <a:gd name="T84" fmla="*/ 230 w 366"/>
                  <a:gd name="T85" fmla="*/ 28 h 476"/>
                  <a:gd name="T86" fmla="*/ 220 w 366"/>
                  <a:gd name="T87" fmla="*/ 34 h 476"/>
                  <a:gd name="T88" fmla="*/ 184 w 366"/>
                  <a:gd name="T89" fmla="*/ 38 h 476"/>
                  <a:gd name="T90" fmla="*/ 320 w 366"/>
                  <a:gd name="T91" fmla="*/ 92 h 476"/>
                  <a:gd name="T92" fmla="*/ 212 w 366"/>
                  <a:gd name="T93" fmla="*/ 22 h 476"/>
                  <a:gd name="T94" fmla="*/ 214 w 366"/>
                  <a:gd name="T95" fmla="*/ 18 h 476"/>
                  <a:gd name="T96" fmla="*/ 212 w 366"/>
                  <a:gd name="T97" fmla="*/ 14 h 476"/>
                  <a:gd name="T98" fmla="*/ 196 w 366"/>
                  <a:gd name="T99" fmla="*/ 8 h 476"/>
                  <a:gd name="T100" fmla="*/ 172 w 366"/>
                  <a:gd name="T101" fmla="*/ 8 h 476"/>
                  <a:gd name="T102" fmla="*/ 158 w 366"/>
                  <a:gd name="T103" fmla="*/ 12 h 476"/>
                  <a:gd name="T104" fmla="*/ 154 w 366"/>
                  <a:gd name="T105" fmla="*/ 20 h 476"/>
                  <a:gd name="T106" fmla="*/ 164 w 366"/>
                  <a:gd name="T107" fmla="*/ 28 h 476"/>
                  <a:gd name="T108" fmla="*/ 184 w 366"/>
                  <a:gd name="T109" fmla="*/ 30 h 476"/>
                  <a:gd name="T110" fmla="*/ 204 w 366"/>
                  <a:gd name="T111" fmla="*/ 28 h 476"/>
                  <a:gd name="T112" fmla="*/ 212 w 366"/>
                  <a:gd name="T113" fmla="*/ 22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476">
                    <a:moveTo>
                      <a:pt x="134" y="116"/>
                    </a:moveTo>
                    <a:lnTo>
                      <a:pt x="168" y="128"/>
                    </a:lnTo>
                    <a:lnTo>
                      <a:pt x="170" y="130"/>
                    </a:lnTo>
                    <a:lnTo>
                      <a:pt x="216" y="110"/>
                    </a:lnTo>
                    <a:lnTo>
                      <a:pt x="214" y="110"/>
                    </a:lnTo>
                    <a:lnTo>
                      <a:pt x="300" y="76"/>
                    </a:lnTo>
                    <a:lnTo>
                      <a:pt x="238" y="52"/>
                    </a:lnTo>
                    <a:lnTo>
                      <a:pt x="238" y="28"/>
                    </a:lnTo>
                    <a:lnTo>
                      <a:pt x="330" y="64"/>
                    </a:lnTo>
                    <a:lnTo>
                      <a:pt x="330" y="64"/>
                    </a:lnTo>
                    <a:lnTo>
                      <a:pt x="332" y="66"/>
                    </a:lnTo>
                    <a:lnTo>
                      <a:pt x="332" y="66"/>
                    </a:lnTo>
                    <a:lnTo>
                      <a:pt x="334" y="66"/>
                    </a:lnTo>
                    <a:lnTo>
                      <a:pt x="336" y="68"/>
                    </a:lnTo>
                    <a:lnTo>
                      <a:pt x="336" y="68"/>
                    </a:lnTo>
                    <a:lnTo>
                      <a:pt x="336" y="70"/>
                    </a:lnTo>
                    <a:lnTo>
                      <a:pt x="338" y="70"/>
                    </a:lnTo>
                    <a:lnTo>
                      <a:pt x="338" y="70"/>
                    </a:lnTo>
                    <a:lnTo>
                      <a:pt x="338" y="74"/>
                    </a:lnTo>
                    <a:lnTo>
                      <a:pt x="338" y="76"/>
                    </a:lnTo>
                    <a:lnTo>
                      <a:pt x="348" y="174"/>
                    </a:lnTo>
                    <a:lnTo>
                      <a:pt x="348" y="176"/>
                    </a:lnTo>
                    <a:lnTo>
                      <a:pt x="366" y="388"/>
                    </a:lnTo>
                    <a:lnTo>
                      <a:pt x="366" y="388"/>
                    </a:lnTo>
                    <a:lnTo>
                      <a:pt x="366" y="392"/>
                    </a:lnTo>
                    <a:lnTo>
                      <a:pt x="364" y="396"/>
                    </a:lnTo>
                    <a:lnTo>
                      <a:pt x="364" y="396"/>
                    </a:lnTo>
                    <a:lnTo>
                      <a:pt x="356" y="400"/>
                    </a:lnTo>
                    <a:lnTo>
                      <a:pt x="356" y="400"/>
                    </a:lnTo>
                    <a:lnTo>
                      <a:pt x="352" y="400"/>
                    </a:lnTo>
                    <a:lnTo>
                      <a:pt x="350" y="398"/>
                    </a:lnTo>
                    <a:lnTo>
                      <a:pt x="350" y="398"/>
                    </a:lnTo>
                    <a:lnTo>
                      <a:pt x="346" y="394"/>
                    </a:lnTo>
                    <a:lnTo>
                      <a:pt x="346" y="390"/>
                    </a:lnTo>
                    <a:lnTo>
                      <a:pt x="326" y="184"/>
                    </a:lnTo>
                    <a:lnTo>
                      <a:pt x="238" y="146"/>
                    </a:lnTo>
                    <a:lnTo>
                      <a:pt x="238" y="124"/>
                    </a:lnTo>
                    <a:lnTo>
                      <a:pt x="176" y="150"/>
                    </a:lnTo>
                    <a:lnTo>
                      <a:pt x="176" y="466"/>
                    </a:lnTo>
                    <a:lnTo>
                      <a:pt x="176" y="466"/>
                    </a:lnTo>
                    <a:lnTo>
                      <a:pt x="176" y="468"/>
                    </a:lnTo>
                    <a:lnTo>
                      <a:pt x="174" y="472"/>
                    </a:lnTo>
                    <a:lnTo>
                      <a:pt x="174" y="472"/>
                    </a:lnTo>
                    <a:lnTo>
                      <a:pt x="170" y="474"/>
                    </a:lnTo>
                    <a:lnTo>
                      <a:pt x="164" y="476"/>
                    </a:lnTo>
                    <a:lnTo>
                      <a:pt x="164" y="476"/>
                    </a:lnTo>
                    <a:lnTo>
                      <a:pt x="162" y="474"/>
                    </a:lnTo>
                    <a:lnTo>
                      <a:pt x="158" y="472"/>
                    </a:lnTo>
                    <a:lnTo>
                      <a:pt x="158" y="472"/>
                    </a:lnTo>
                    <a:lnTo>
                      <a:pt x="156" y="466"/>
                    </a:lnTo>
                    <a:lnTo>
                      <a:pt x="156" y="262"/>
                    </a:lnTo>
                    <a:lnTo>
                      <a:pt x="40" y="216"/>
                    </a:lnTo>
                    <a:lnTo>
                      <a:pt x="24" y="408"/>
                    </a:lnTo>
                    <a:lnTo>
                      <a:pt x="24" y="408"/>
                    </a:lnTo>
                    <a:lnTo>
                      <a:pt x="22" y="412"/>
                    </a:lnTo>
                    <a:lnTo>
                      <a:pt x="20" y="414"/>
                    </a:lnTo>
                    <a:lnTo>
                      <a:pt x="20" y="414"/>
                    </a:lnTo>
                    <a:lnTo>
                      <a:pt x="16" y="416"/>
                    </a:lnTo>
                    <a:lnTo>
                      <a:pt x="10" y="418"/>
                    </a:lnTo>
                    <a:lnTo>
                      <a:pt x="10" y="418"/>
                    </a:lnTo>
                    <a:lnTo>
                      <a:pt x="6" y="416"/>
                    </a:lnTo>
                    <a:lnTo>
                      <a:pt x="4" y="414"/>
                    </a:lnTo>
                    <a:lnTo>
                      <a:pt x="4" y="414"/>
                    </a:lnTo>
                    <a:lnTo>
                      <a:pt x="2" y="410"/>
                    </a:lnTo>
                    <a:lnTo>
                      <a:pt x="0" y="406"/>
                    </a:lnTo>
                    <a:lnTo>
                      <a:pt x="20" y="200"/>
                    </a:lnTo>
                    <a:lnTo>
                      <a:pt x="20" y="200"/>
                    </a:lnTo>
                    <a:lnTo>
                      <a:pt x="28" y="90"/>
                    </a:lnTo>
                    <a:lnTo>
                      <a:pt x="28" y="90"/>
                    </a:lnTo>
                    <a:lnTo>
                      <a:pt x="28" y="90"/>
                    </a:lnTo>
                    <a:lnTo>
                      <a:pt x="30" y="86"/>
                    </a:lnTo>
                    <a:lnTo>
                      <a:pt x="30" y="86"/>
                    </a:lnTo>
                    <a:lnTo>
                      <a:pt x="30" y="84"/>
                    </a:lnTo>
                    <a:lnTo>
                      <a:pt x="32" y="82"/>
                    </a:lnTo>
                    <a:lnTo>
                      <a:pt x="32" y="82"/>
                    </a:lnTo>
                    <a:lnTo>
                      <a:pt x="32" y="82"/>
                    </a:lnTo>
                    <a:lnTo>
                      <a:pt x="36" y="80"/>
                    </a:lnTo>
                    <a:lnTo>
                      <a:pt x="38" y="80"/>
                    </a:lnTo>
                    <a:lnTo>
                      <a:pt x="134" y="40"/>
                    </a:lnTo>
                    <a:lnTo>
                      <a:pt x="138" y="40"/>
                    </a:lnTo>
                    <a:lnTo>
                      <a:pt x="138" y="64"/>
                    </a:lnTo>
                    <a:lnTo>
                      <a:pt x="134" y="64"/>
                    </a:lnTo>
                    <a:lnTo>
                      <a:pt x="70" y="90"/>
                    </a:lnTo>
                    <a:lnTo>
                      <a:pt x="134" y="116"/>
                    </a:lnTo>
                    <a:close/>
                    <a:moveTo>
                      <a:pt x="194" y="180"/>
                    </a:moveTo>
                    <a:lnTo>
                      <a:pt x="194" y="180"/>
                    </a:lnTo>
                    <a:lnTo>
                      <a:pt x="214" y="176"/>
                    </a:lnTo>
                    <a:lnTo>
                      <a:pt x="214" y="328"/>
                    </a:lnTo>
                    <a:lnTo>
                      <a:pt x="214" y="328"/>
                    </a:lnTo>
                    <a:lnTo>
                      <a:pt x="214" y="336"/>
                    </a:lnTo>
                    <a:lnTo>
                      <a:pt x="214" y="336"/>
                    </a:lnTo>
                    <a:lnTo>
                      <a:pt x="204" y="338"/>
                    </a:lnTo>
                    <a:lnTo>
                      <a:pt x="204" y="338"/>
                    </a:lnTo>
                    <a:lnTo>
                      <a:pt x="200" y="338"/>
                    </a:lnTo>
                    <a:lnTo>
                      <a:pt x="198" y="336"/>
                    </a:lnTo>
                    <a:lnTo>
                      <a:pt x="198" y="336"/>
                    </a:lnTo>
                    <a:lnTo>
                      <a:pt x="194" y="332"/>
                    </a:lnTo>
                    <a:lnTo>
                      <a:pt x="194" y="328"/>
                    </a:lnTo>
                    <a:lnTo>
                      <a:pt x="194" y="180"/>
                    </a:lnTo>
                    <a:close/>
                    <a:moveTo>
                      <a:pt x="156" y="240"/>
                    </a:moveTo>
                    <a:lnTo>
                      <a:pt x="156" y="146"/>
                    </a:lnTo>
                    <a:lnTo>
                      <a:pt x="50" y="106"/>
                    </a:lnTo>
                    <a:lnTo>
                      <a:pt x="42" y="192"/>
                    </a:lnTo>
                    <a:lnTo>
                      <a:pt x="156" y="240"/>
                    </a:lnTo>
                    <a:close/>
                    <a:moveTo>
                      <a:pt x="184" y="38"/>
                    </a:moveTo>
                    <a:lnTo>
                      <a:pt x="184" y="38"/>
                    </a:lnTo>
                    <a:lnTo>
                      <a:pt x="166" y="38"/>
                    </a:lnTo>
                    <a:lnTo>
                      <a:pt x="150" y="34"/>
                    </a:lnTo>
                    <a:lnTo>
                      <a:pt x="150" y="34"/>
                    </a:lnTo>
                    <a:lnTo>
                      <a:pt x="150" y="34"/>
                    </a:lnTo>
                    <a:lnTo>
                      <a:pt x="140" y="28"/>
                    </a:lnTo>
                    <a:lnTo>
                      <a:pt x="134" y="22"/>
                    </a:lnTo>
                    <a:lnTo>
                      <a:pt x="134" y="16"/>
                    </a:lnTo>
                    <a:lnTo>
                      <a:pt x="134" y="16"/>
                    </a:lnTo>
                    <a:lnTo>
                      <a:pt x="140" y="10"/>
                    </a:lnTo>
                    <a:lnTo>
                      <a:pt x="150" y="6"/>
                    </a:lnTo>
                    <a:lnTo>
                      <a:pt x="150" y="6"/>
                    </a:lnTo>
                    <a:lnTo>
                      <a:pt x="166" y="0"/>
                    </a:lnTo>
                    <a:lnTo>
                      <a:pt x="184" y="0"/>
                    </a:lnTo>
                    <a:lnTo>
                      <a:pt x="184" y="0"/>
                    </a:lnTo>
                    <a:lnTo>
                      <a:pt x="204" y="0"/>
                    </a:lnTo>
                    <a:lnTo>
                      <a:pt x="220" y="6"/>
                    </a:lnTo>
                    <a:lnTo>
                      <a:pt x="220" y="6"/>
                    </a:lnTo>
                    <a:lnTo>
                      <a:pt x="230" y="12"/>
                    </a:lnTo>
                    <a:lnTo>
                      <a:pt x="234" y="14"/>
                    </a:lnTo>
                    <a:lnTo>
                      <a:pt x="234" y="18"/>
                    </a:lnTo>
                    <a:lnTo>
                      <a:pt x="234" y="20"/>
                    </a:lnTo>
                    <a:lnTo>
                      <a:pt x="234" y="20"/>
                    </a:lnTo>
                    <a:lnTo>
                      <a:pt x="230" y="28"/>
                    </a:lnTo>
                    <a:lnTo>
                      <a:pt x="230" y="28"/>
                    </a:lnTo>
                    <a:lnTo>
                      <a:pt x="220" y="34"/>
                    </a:lnTo>
                    <a:lnTo>
                      <a:pt x="220" y="34"/>
                    </a:lnTo>
                    <a:lnTo>
                      <a:pt x="204" y="38"/>
                    </a:lnTo>
                    <a:lnTo>
                      <a:pt x="184" y="38"/>
                    </a:lnTo>
                    <a:lnTo>
                      <a:pt x="184" y="38"/>
                    </a:lnTo>
                    <a:close/>
                    <a:moveTo>
                      <a:pt x="238" y="124"/>
                    </a:moveTo>
                    <a:lnTo>
                      <a:pt x="324" y="160"/>
                    </a:lnTo>
                    <a:lnTo>
                      <a:pt x="320" y="92"/>
                    </a:lnTo>
                    <a:lnTo>
                      <a:pt x="238" y="124"/>
                    </a:lnTo>
                    <a:close/>
                    <a:moveTo>
                      <a:pt x="212" y="22"/>
                    </a:moveTo>
                    <a:lnTo>
                      <a:pt x="212" y="22"/>
                    </a:lnTo>
                    <a:lnTo>
                      <a:pt x="214" y="22"/>
                    </a:lnTo>
                    <a:lnTo>
                      <a:pt x="214" y="20"/>
                    </a:lnTo>
                    <a:lnTo>
                      <a:pt x="214" y="18"/>
                    </a:lnTo>
                    <a:lnTo>
                      <a:pt x="214" y="18"/>
                    </a:lnTo>
                    <a:lnTo>
                      <a:pt x="214" y="16"/>
                    </a:lnTo>
                    <a:lnTo>
                      <a:pt x="212" y="14"/>
                    </a:lnTo>
                    <a:lnTo>
                      <a:pt x="204" y="10"/>
                    </a:lnTo>
                    <a:lnTo>
                      <a:pt x="204" y="10"/>
                    </a:lnTo>
                    <a:lnTo>
                      <a:pt x="196" y="8"/>
                    </a:lnTo>
                    <a:lnTo>
                      <a:pt x="184" y="6"/>
                    </a:lnTo>
                    <a:lnTo>
                      <a:pt x="184" y="6"/>
                    </a:lnTo>
                    <a:lnTo>
                      <a:pt x="172" y="8"/>
                    </a:lnTo>
                    <a:lnTo>
                      <a:pt x="162" y="10"/>
                    </a:lnTo>
                    <a:lnTo>
                      <a:pt x="162" y="10"/>
                    </a:lnTo>
                    <a:lnTo>
                      <a:pt x="158" y="12"/>
                    </a:lnTo>
                    <a:lnTo>
                      <a:pt x="154" y="16"/>
                    </a:lnTo>
                    <a:lnTo>
                      <a:pt x="154" y="20"/>
                    </a:lnTo>
                    <a:lnTo>
                      <a:pt x="154" y="20"/>
                    </a:lnTo>
                    <a:lnTo>
                      <a:pt x="162" y="28"/>
                    </a:lnTo>
                    <a:lnTo>
                      <a:pt x="162" y="28"/>
                    </a:lnTo>
                    <a:lnTo>
                      <a:pt x="164" y="28"/>
                    </a:lnTo>
                    <a:lnTo>
                      <a:pt x="164" y="28"/>
                    </a:lnTo>
                    <a:lnTo>
                      <a:pt x="174" y="30"/>
                    </a:lnTo>
                    <a:lnTo>
                      <a:pt x="184" y="30"/>
                    </a:lnTo>
                    <a:lnTo>
                      <a:pt x="184" y="30"/>
                    </a:lnTo>
                    <a:lnTo>
                      <a:pt x="196" y="30"/>
                    </a:lnTo>
                    <a:lnTo>
                      <a:pt x="204" y="28"/>
                    </a:lnTo>
                    <a:lnTo>
                      <a:pt x="204" y="28"/>
                    </a:lnTo>
                    <a:lnTo>
                      <a:pt x="212" y="22"/>
                    </a:lnTo>
                    <a:lnTo>
                      <a:pt x="212" y="22"/>
                    </a:lnTo>
                    <a:close/>
                  </a:path>
                </a:pathLst>
              </a:custGeom>
              <a:solidFill>
                <a:srgbClr val="7B5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8" name="Freeform 540">
                <a:extLst>
                  <a:ext uri="{FF2B5EF4-FFF2-40B4-BE49-F238E27FC236}">
                    <a16:creationId xmlns:a16="http://schemas.microsoft.com/office/drawing/2014/main" xmlns="" id="{364DBEBE-CD17-45FD-AF72-953BA003E7AD}"/>
                  </a:ext>
                </a:extLst>
              </p:cNvPr>
              <p:cNvSpPr>
                <a:spLocks/>
              </p:cNvSpPr>
              <p:nvPr/>
            </p:nvSpPr>
            <p:spPr bwMode="auto">
              <a:xfrm>
                <a:off x="1651816" y="5002121"/>
                <a:ext cx="50657" cy="95235"/>
              </a:xfrm>
              <a:custGeom>
                <a:avLst/>
                <a:gdLst>
                  <a:gd name="T0" fmla="*/ 30 w 50"/>
                  <a:gd name="T1" fmla="*/ 82 h 94"/>
                  <a:gd name="T2" fmla="*/ 0 w 50"/>
                  <a:gd name="T3" fmla="*/ 94 h 94"/>
                  <a:gd name="T4" fmla="*/ 0 w 50"/>
                  <a:gd name="T5" fmla="*/ 10 h 94"/>
                  <a:gd name="T6" fmla="*/ 0 w 50"/>
                  <a:gd name="T7" fmla="*/ 10 h 94"/>
                  <a:gd name="T8" fmla="*/ 20 w 50"/>
                  <a:gd name="T9" fmla="*/ 10 h 94"/>
                  <a:gd name="T10" fmla="*/ 36 w 50"/>
                  <a:gd name="T11" fmla="*/ 6 h 94"/>
                  <a:gd name="T12" fmla="*/ 36 w 50"/>
                  <a:gd name="T13" fmla="*/ 6 h 94"/>
                  <a:gd name="T14" fmla="*/ 46 w 50"/>
                  <a:gd name="T15" fmla="*/ 0 h 94"/>
                  <a:gd name="T16" fmla="*/ 50 w 50"/>
                  <a:gd name="T17" fmla="*/ 0 h 94"/>
                  <a:gd name="T18" fmla="*/ 50 w 50"/>
                  <a:gd name="T19" fmla="*/ 72 h 94"/>
                  <a:gd name="T20" fmla="*/ 26 w 50"/>
                  <a:gd name="T21" fmla="*/ 82 h 94"/>
                  <a:gd name="T22" fmla="*/ 30 w 50"/>
                  <a:gd name="T23"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94">
                    <a:moveTo>
                      <a:pt x="30" y="82"/>
                    </a:moveTo>
                    <a:lnTo>
                      <a:pt x="0" y="94"/>
                    </a:lnTo>
                    <a:lnTo>
                      <a:pt x="0" y="10"/>
                    </a:lnTo>
                    <a:lnTo>
                      <a:pt x="0" y="10"/>
                    </a:lnTo>
                    <a:lnTo>
                      <a:pt x="20" y="10"/>
                    </a:lnTo>
                    <a:lnTo>
                      <a:pt x="36" y="6"/>
                    </a:lnTo>
                    <a:lnTo>
                      <a:pt x="36" y="6"/>
                    </a:lnTo>
                    <a:lnTo>
                      <a:pt x="46" y="0"/>
                    </a:lnTo>
                    <a:lnTo>
                      <a:pt x="50" y="0"/>
                    </a:lnTo>
                    <a:lnTo>
                      <a:pt x="50" y="72"/>
                    </a:lnTo>
                    <a:lnTo>
                      <a:pt x="26" y="82"/>
                    </a:lnTo>
                    <a:lnTo>
                      <a:pt x="30" y="82"/>
                    </a:lnTo>
                    <a:close/>
                  </a:path>
                </a:pathLst>
              </a:custGeom>
              <a:solidFill>
                <a:srgbClr val="F1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9" name="Freeform 541">
                <a:extLst>
                  <a:ext uri="{FF2B5EF4-FFF2-40B4-BE49-F238E27FC236}">
                    <a16:creationId xmlns:a16="http://schemas.microsoft.com/office/drawing/2014/main" xmlns="" id="{25F2ABCD-89F0-464F-96CD-1E407CEB86FD}"/>
                  </a:ext>
                </a:extLst>
              </p:cNvPr>
              <p:cNvSpPr>
                <a:spLocks/>
              </p:cNvSpPr>
              <p:nvPr/>
            </p:nvSpPr>
            <p:spPr bwMode="auto">
              <a:xfrm>
                <a:off x="1601159" y="4996042"/>
                <a:ext cx="50657" cy="107393"/>
              </a:xfrm>
              <a:custGeom>
                <a:avLst/>
                <a:gdLst>
                  <a:gd name="T0" fmla="*/ 50 w 50"/>
                  <a:gd name="T1" fmla="*/ 100 h 106"/>
                  <a:gd name="T2" fmla="*/ 34 w 50"/>
                  <a:gd name="T3" fmla="*/ 106 h 106"/>
                  <a:gd name="T4" fmla="*/ 0 w 50"/>
                  <a:gd name="T5" fmla="*/ 94 h 106"/>
                  <a:gd name="T6" fmla="*/ 0 w 50"/>
                  <a:gd name="T7" fmla="*/ 42 h 106"/>
                  <a:gd name="T8" fmla="*/ 4 w 50"/>
                  <a:gd name="T9" fmla="*/ 42 h 106"/>
                  <a:gd name="T10" fmla="*/ 4 w 50"/>
                  <a:gd name="T11" fmla="*/ 18 h 106"/>
                  <a:gd name="T12" fmla="*/ 0 w 50"/>
                  <a:gd name="T13" fmla="*/ 18 h 106"/>
                  <a:gd name="T14" fmla="*/ 0 w 50"/>
                  <a:gd name="T15" fmla="*/ 0 h 106"/>
                  <a:gd name="T16" fmla="*/ 0 w 50"/>
                  <a:gd name="T17" fmla="*/ 0 h 106"/>
                  <a:gd name="T18" fmla="*/ 6 w 50"/>
                  <a:gd name="T19" fmla="*/ 6 h 106"/>
                  <a:gd name="T20" fmla="*/ 16 w 50"/>
                  <a:gd name="T21" fmla="*/ 12 h 106"/>
                  <a:gd name="T22" fmla="*/ 16 w 50"/>
                  <a:gd name="T23" fmla="*/ 12 h 106"/>
                  <a:gd name="T24" fmla="*/ 16 w 50"/>
                  <a:gd name="T25" fmla="*/ 12 h 106"/>
                  <a:gd name="T26" fmla="*/ 32 w 50"/>
                  <a:gd name="T27" fmla="*/ 16 h 106"/>
                  <a:gd name="T28" fmla="*/ 50 w 50"/>
                  <a:gd name="T29" fmla="*/ 16 h 106"/>
                  <a:gd name="T30" fmla="*/ 50 w 50"/>
                  <a:gd name="T31"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06">
                    <a:moveTo>
                      <a:pt x="50" y="100"/>
                    </a:moveTo>
                    <a:lnTo>
                      <a:pt x="34" y="106"/>
                    </a:lnTo>
                    <a:lnTo>
                      <a:pt x="0" y="94"/>
                    </a:lnTo>
                    <a:lnTo>
                      <a:pt x="0" y="42"/>
                    </a:lnTo>
                    <a:lnTo>
                      <a:pt x="4" y="42"/>
                    </a:lnTo>
                    <a:lnTo>
                      <a:pt x="4" y="18"/>
                    </a:lnTo>
                    <a:lnTo>
                      <a:pt x="0" y="18"/>
                    </a:lnTo>
                    <a:lnTo>
                      <a:pt x="0" y="0"/>
                    </a:lnTo>
                    <a:lnTo>
                      <a:pt x="0" y="0"/>
                    </a:lnTo>
                    <a:lnTo>
                      <a:pt x="6" y="6"/>
                    </a:lnTo>
                    <a:lnTo>
                      <a:pt x="16" y="12"/>
                    </a:lnTo>
                    <a:lnTo>
                      <a:pt x="16" y="12"/>
                    </a:lnTo>
                    <a:lnTo>
                      <a:pt x="16" y="12"/>
                    </a:lnTo>
                    <a:lnTo>
                      <a:pt x="32" y="16"/>
                    </a:lnTo>
                    <a:lnTo>
                      <a:pt x="50" y="16"/>
                    </a:lnTo>
                    <a:lnTo>
                      <a:pt x="50" y="10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grpSp>
          <p:nvGrpSpPr>
            <p:cNvPr id="16" name="Group 62">
              <a:extLst>
                <a:ext uri="{FF2B5EF4-FFF2-40B4-BE49-F238E27FC236}">
                  <a16:creationId xmlns:a16="http://schemas.microsoft.com/office/drawing/2014/main" xmlns="" id="{FEBD9C09-A1FF-4712-8C05-D91BF78652D0}"/>
                </a:ext>
              </a:extLst>
            </p:cNvPr>
            <p:cNvGrpSpPr/>
            <p:nvPr/>
          </p:nvGrpSpPr>
          <p:grpSpPr>
            <a:xfrm>
              <a:off x="660399" y="2063949"/>
              <a:ext cx="2330196" cy="3009148"/>
              <a:chOff x="498861" y="2031592"/>
              <a:chExt cx="2301858" cy="2972554"/>
            </a:xfrm>
            <a:solidFill>
              <a:schemeClr val="bg2">
                <a:lumMod val="10000"/>
              </a:schemeClr>
            </a:solidFill>
            <a:effectLst>
              <a:outerShdw blurRad="50800" dist="38100" dir="18900000" algn="bl" rotWithShape="0">
                <a:prstClr val="black">
                  <a:alpha val="40000"/>
                </a:prstClr>
              </a:outerShdw>
            </a:effectLst>
          </p:grpSpPr>
          <p:sp>
            <p:nvSpPr>
              <p:cNvPr id="17" name="Freeform 529">
                <a:extLst>
                  <a:ext uri="{FF2B5EF4-FFF2-40B4-BE49-F238E27FC236}">
                    <a16:creationId xmlns:a16="http://schemas.microsoft.com/office/drawing/2014/main" xmlns="" id="{5D68A88B-085F-4534-8A3F-A4E2AEDC2038}"/>
                  </a:ext>
                </a:extLst>
              </p:cNvPr>
              <p:cNvSpPr>
                <a:spLocks noEditPoints="1"/>
              </p:cNvSpPr>
              <p:nvPr/>
            </p:nvSpPr>
            <p:spPr bwMode="auto">
              <a:xfrm>
                <a:off x="1668027" y="2035645"/>
                <a:ext cx="1132692" cy="2863136"/>
              </a:xfrm>
              <a:custGeom>
                <a:avLst/>
                <a:gdLst>
                  <a:gd name="T0" fmla="*/ 64 w 1118"/>
                  <a:gd name="T1" fmla="*/ 2820 h 2826"/>
                  <a:gd name="T2" fmla="*/ 152 w 1118"/>
                  <a:gd name="T3" fmla="*/ 2798 h 2826"/>
                  <a:gd name="T4" fmla="*/ 190 w 1118"/>
                  <a:gd name="T5" fmla="*/ 2780 h 2826"/>
                  <a:gd name="T6" fmla="*/ 238 w 1118"/>
                  <a:gd name="T7" fmla="*/ 2750 h 2826"/>
                  <a:gd name="T8" fmla="*/ 258 w 1118"/>
                  <a:gd name="T9" fmla="*/ 2728 h 2826"/>
                  <a:gd name="T10" fmla="*/ 274 w 1118"/>
                  <a:gd name="T11" fmla="*/ 2690 h 2826"/>
                  <a:gd name="T12" fmla="*/ 770 w 1118"/>
                  <a:gd name="T13" fmla="*/ 1686 h 2826"/>
                  <a:gd name="T14" fmla="*/ 820 w 1118"/>
                  <a:gd name="T15" fmla="*/ 1556 h 2826"/>
                  <a:gd name="T16" fmla="*/ 868 w 1118"/>
                  <a:gd name="T17" fmla="*/ 1350 h 2826"/>
                  <a:gd name="T18" fmla="*/ 884 w 1118"/>
                  <a:gd name="T19" fmla="*/ 1128 h 2826"/>
                  <a:gd name="T20" fmla="*/ 880 w 1118"/>
                  <a:gd name="T21" fmla="*/ 1012 h 2826"/>
                  <a:gd name="T22" fmla="*/ 858 w 1118"/>
                  <a:gd name="T23" fmla="*/ 846 h 2826"/>
                  <a:gd name="T24" fmla="*/ 818 w 1118"/>
                  <a:gd name="T25" fmla="*/ 692 h 2826"/>
                  <a:gd name="T26" fmla="*/ 760 w 1118"/>
                  <a:gd name="T27" fmla="*/ 546 h 2826"/>
                  <a:gd name="T28" fmla="*/ 682 w 1118"/>
                  <a:gd name="T29" fmla="*/ 410 h 2826"/>
                  <a:gd name="T30" fmla="*/ 618 w 1118"/>
                  <a:gd name="T31" fmla="*/ 326 h 2826"/>
                  <a:gd name="T32" fmla="*/ 526 w 1118"/>
                  <a:gd name="T33" fmla="*/ 222 h 2826"/>
                  <a:gd name="T34" fmla="*/ 428 w 1118"/>
                  <a:gd name="T35" fmla="*/ 140 h 2826"/>
                  <a:gd name="T36" fmla="*/ 322 w 1118"/>
                  <a:gd name="T37" fmla="*/ 74 h 2826"/>
                  <a:gd name="T38" fmla="*/ 210 w 1118"/>
                  <a:gd name="T39" fmla="*/ 30 h 2826"/>
                  <a:gd name="T40" fmla="*/ 90 w 1118"/>
                  <a:gd name="T41" fmla="*/ 4 h 2826"/>
                  <a:gd name="T42" fmla="*/ 102 w 1118"/>
                  <a:gd name="T43" fmla="*/ 4 h 2826"/>
                  <a:gd name="T44" fmla="*/ 256 w 1118"/>
                  <a:gd name="T45" fmla="*/ 28 h 2826"/>
                  <a:gd name="T46" fmla="*/ 400 w 1118"/>
                  <a:gd name="T47" fmla="*/ 72 h 2826"/>
                  <a:gd name="T48" fmla="*/ 536 w 1118"/>
                  <a:gd name="T49" fmla="*/ 138 h 2826"/>
                  <a:gd name="T50" fmla="*/ 664 w 1118"/>
                  <a:gd name="T51" fmla="*/ 222 h 2826"/>
                  <a:gd name="T52" fmla="*/ 784 w 1118"/>
                  <a:gd name="T53" fmla="*/ 328 h 2826"/>
                  <a:gd name="T54" fmla="*/ 862 w 1118"/>
                  <a:gd name="T55" fmla="*/ 414 h 2826"/>
                  <a:gd name="T56" fmla="*/ 960 w 1118"/>
                  <a:gd name="T57" fmla="*/ 550 h 2826"/>
                  <a:gd name="T58" fmla="*/ 1034 w 1118"/>
                  <a:gd name="T59" fmla="*/ 696 h 2826"/>
                  <a:gd name="T60" fmla="*/ 1084 w 1118"/>
                  <a:gd name="T61" fmla="*/ 852 h 2826"/>
                  <a:gd name="T62" fmla="*/ 1112 w 1118"/>
                  <a:gd name="T63" fmla="*/ 1016 h 2826"/>
                  <a:gd name="T64" fmla="*/ 1118 w 1118"/>
                  <a:gd name="T65" fmla="*/ 1132 h 2826"/>
                  <a:gd name="T66" fmla="*/ 1098 w 1118"/>
                  <a:gd name="T67" fmla="*/ 1356 h 2826"/>
                  <a:gd name="T68" fmla="*/ 1050 w 1118"/>
                  <a:gd name="T69" fmla="*/ 1528 h 2826"/>
                  <a:gd name="T70" fmla="*/ 1008 w 1118"/>
                  <a:gd name="T71" fmla="*/ 1626 h 2826"/>
                  <a:gd name="T72" fmla="*/ 974 w 1118"/>
                  <a:gd name="T73" fmla="*/ 1690 h 2826"/>
                  <a:gd name="T74" fmla="*/ 350 w 1118"/>
                  <a:gd name="T75" fmla="*/ 2690 h 2826"/>
                  <a:gd name="T76" fmla="*/ 338 w 1118"/>
                  <a:gd name="T77" fmla="*/ 2716 h 2826"/>
                  <a:gd name="T78" fmla="*/ 318 w 1118"/>
                  <a:gd name="T79" fmla="*/ 2740 h 2826"/>
                  <a:gd name="T80" fmla="*/ 266 w 1118"/>
                  <a:gd name="T81" fmla="*/ 2772 h 2826"/>
                  <a:gd name="T82" fmla="*/ 218 w 1118"/>
                  <a:gd name="T83" fmla="*/ 2792 h 2826"/>
                  <a:gd name="T84" fmla="*/ 138 w 1118"/>
                  <a:gd name="T85" fmla="*/ 2812 h 2826"/>
                  <a:gd name="T86" fmla="*/ 48 w 1118"/>
                  <a:gd name="T87" fmla="*/ 2824 h 2826"/>
                  <a:gd name="T88" fmla="*/ 0 w 1118"/>
                  <a:gd name="T89" fmla="*/ 2826 h 2826"/>
                  <a:gd name="T90" fmla="*/ 24 w 1118"/>
                  <a:gd name="T91" fmla="*/ 2 h 2826"/>
                  <a:gd name="T92" fmla="*/ 90 w 1118"/>
                  <a:gd name="T93" fmla="*/ 26 h 2826"/>
                  <a:gd name="T94" fmla="*/ 152 w 1118"/>
                  <a:gd name="T95" fmla="*/ 68 h 2826"/>
                  <a:gd name="T96" fmla="*/ 210 w 1118"/>
                  <a:gd name="T97" fmla="*/ 134 h 2826"/>
                  <a:gd name="T98" fmla="*/ 266 w 1118"/>
                  <a:gd name="T99" fmla="*/ 220 h 2826"/>
                  <a:gd name="T100" fmla="*/ 316 w 1118"/>
                  <a:gd name="T101" fmla="*/ 326 h 2826"/>
                  <a:gd name="T102" fmla="*/ 350 w 1118"/>
                  <a:gd name="T103" fmla="*/ 412 h 2826"/>
                  <a:gd name="T104" fmla="*/ 390 w 1118"/>
                  <a:gd name="T105" fmla="*/ 548 h 2826"/>
                  <a:gd name="T106" fmla="*/ 422 w 1118"/>
                  <a:gd name="T107" fmla="*/ 694 h 2826"/>
                  <a:gd name="T108" fmla="*/ 448 w 1118"/>
                  <a:gd name="T109" fmla="*/ 904 h 2826"/>
                  <a:gd name="T110" fmla="*/ 456 w 1118"/>
                  <a:gd name="T111" fmla="*/ 1130 h 2826"/>
                  <a:gd name="T112" fmla="*/ 448 w 1118"/>
                  <a:gd name="T113" fmla="*/ 1354 h 2826"/>
                  <a:gd name="T114" fmla="*/ 422 w 1118"/>
                  <a:gd name="T115" fmla="*/ 1560 h 2826"/>
                  <a:gd name="T116" fmla="*/ 396 w 1118"/>
                  <a:gd name="T117" fmla="*/ 1688 h 2826"/>
                  <a:gd name="T118" fmla="*/ 136 w 1118"/>
                  <a:gd name="T119" fmla="*/ 2690 h 2826"/>
                  <a:gd name="T120" fmla="*/ 122 w 1118"/>
                  <a:gd name="T121" fmla="*/ 2740 h 2826"/>
                  <a:gd name="T122" fmla="*/ 90 w 1118"/>
                  <a:gd name="T123" fmla="*/ 2782 h 2826"/>
                  <a:gd name="T124" fmla="*/ 26 w 1118"/>
                  <a:gd name="T125" fmla="*/ 2820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8" h="2826">
                    <a:moveTo>
                      <a:pt x="14" y="2826"/>
                    </a:moveTo>
                    <a:lnTo>
                      <a:pt x="14" y="2826"/>
                    </a:lnTo>
                    <a:lnTo>
                      <a:pt x="64" y="2820"/>
                    </a:lnTo>
                    <a:lnTo>
                      <a:pt x="110" y="2812"/>
                    </a:lnTo>
                    <a:lnTo>
                      <a:pt x="132" y="2806"/>
                    </a:lnTo>
                    <a:lnTo>
                      <a:pt x="152" y="2798"/>
                    </a:lnTo>
                    <a:lnTo>
                      <a:pt x="172" y="2790"/>
                    </a:lnTo>
                    <a:lnTo>
                      <a:pt x="190" y="2780"/>
                    </a:lnTo>
                    <a:lnTo>
                      <a:pt x="190" y="2780"/>
                    </a:lnTo>
                    <a:lnTo>
                      <a:pt x="208" y="2770"/>
                    </a:lnTo>
                    <a:lnTo>
                      <a:pt x="224" y="2760"/>
                    </a:lnTo>
                    <a:lnTo>
                      <a:pt x="238" y="2750"/>
                    </a:lnTo>
                    <a:lnTo>
                      <a:pt x="250" y="2740"/>
                    </a:lnTo>
                    <a:lnTo>
                      <a:pt x="250" y="2740"/>
                    </a:lnTo>
                    <a:lnTo>
                      <a:pt x="258" y="2728"/>
                    </a:lnTo>
                    <a:lnTo>
                      <a:pt x="266" y="2716"/>
                    </a:lnTo>
                    <a:lnTo>
                      <a:pt x="272" y="2704"/>
                    </a:lnTo>
                    <a:lnTo>
                      <a:pt x="274" y="2690"/>
                    </a:lnTo>
                    <a:lnTo>
                      <a:pt x="738" y="1752"/>
                    </a:lnTo>
                    <a:lnTo>
                      <a:pt x="738" y="1752"/>
                    </a:lnTo>
                    <a:lnTo>
                      <a:pt x="770" y="1686"/>
                    </a:lnTo>
                    <a:lnTo>
                      <a:pt x="770" y="1686"/>
                    </a:lnTo>
                    <a:lnTo>
                      <a:pt x="796" y="1622"/>
                    </a:lnTo>
                    <a:lnTo>
                      <a:pt x="820" y="1556"/>
                    </a:lnTo>
                    <a:lnTo>
                      <a:pt x="840" y="1490"/>
                    </a:lnTo>
                    <a:lnTo>
                      <a:pt x="856" y="1420"/>
                    </a:lnTo>
                    <a:lnTo>
                      <a:pt x="868" y="1350"/>
                    </a:lnTo>
                    <a:lnTo>
                      <a:pt x="878" y="1278"/>
                    </a:lnTo>
                    <a:lnTo>
                      <a:pt x="884" y="1204"/>
                    </a:lnTo>
                    <a:lnTo>
                      <a:pt x="884" y="1128"/>
                    </a:lnTo>
                    <a:lnTo>
                      <a:pt x="884" y="1128"/>
                    </a:lnTo>
                    <a:lnTo>
                      <a:pt x="884" y="1068"/>
                    </a:lnTo>
                    <a:lnTo>
                      <a:pt x="880" y="1012"/>
                    </a:lnTo>
                    <a:lnTo>
                      <a:pt x="876" y="956"/>
                    </a:lnTo>
                    <a:lnTo>
                      <a:pt x="868" y="900"/>
                    </a:lnTo>
                    <a:lnTo>
                      <a:pt x="858" y="846"/>
                    </a:lnTo>
                    <a:lnTo>
                      <a:pt x="848" y="794"/>
                    </a:lnTo>
                    <a:lnTo>
                      <a:pt x="834" y="742"/>
                    </a:lnTo>
                    <a:lnTo>
                      <a:pt x="818" y="692"/>
                    </a:lnTo>
                    <a:lnTo>
                      <a:pt x="800" y="642"/>
                    </a:lnTo>
                    <a:lnTo>
                      <a:pt x="782" y="594"/>
                    </a:lnTo>
                    <a:lnTo>
                      <a:pt x="760" y="546"/>
                    </a:lnTo>
                    <a:lnTo>
                      <a:pt x="736" y="500"/>
                    </a:lnTo>
                    <a:lnTo>
                      <a:pt x="710" y="454"/>
                    </a:lnTo>
                    <a:lnTo>
                      <a:pt x="682" y="410"/>
                    </a:lnTo>
                    <a:lnTo>
                      <a:pt x="652" y="368"/>
                    </a:lnTo>
                    <a:lnTo>
                      <a:pt x="618" y="326"/>
                    </a:lnTo>
                    <a:lnTo>
                      <a:pt x="618" y="326"/>
                    </a:lnTo>
                    <a:lnTo>
                      <a:pt x="588" y="290"/>
                    </a:lnTo>
                    <a:lnTo>
                      <a:pt x="558" y="254"/>
                    </a:lnTo>
                    <a:lnTo>
                      <a:pt x="526" y="222"/>
                    </a:lnTo>
                    <a:lnTo>
                      <a:pt x="494" y="192"/>
                    </a:lnTo>
                    <a:lnTo>
                      <a:pt x="460" y="164"/>
                    </a:lnTo>
                    <a:lnTo>
                      <a:pt x="428" y="140"/>
                    </a:lnTo>
                    <a:lnTo>
                      <a:pt x="392" y="116"/>
                    </a:lnTo>
                    <a:lnTo>
                      <a:pt x="358" y="94"/>
                    </a:lnTo>
                    <a:lnTo>
                      <a:pt x="322" y="74"/>
                    </a:lnTo>
                    <a:lnTo>
                      <a:pt x="284" y="58"/>
                    </a:lnTo>
                    <a:lnTo>
                      <a:pt x="248" y="42"/>
                    </a:lnTo>
                    <a:lnTo>
                      <a:pt x="210" y="30"/>
                    </a:lnTo>
                    <a:lnTo>
                      <a:pt x="170" y="18"/>
                    </a:lnTo>
                    <a:lnTo>
                      <a:pt x="130" y="10"/>
                    </a:lnTo>
                    <a:lnTo>
                      <a:pt x="90" y="4"/>
                    </a:lnTo>
                    <a:lnTo>
                      <a:pt x="50" y="0"/>
                    </a:lnTo>
                    <a:lnTo>
                      <a:pt x="50" y="0"/>
                    </a:lnTo>
                    <a:lnTo>
                      <a:pt x="102" y="4"/>
                    </a:lnTo>
                    <a:lnTo>
                      <a:pt x="154" y="10"/>
                    </a:lnTo>
                    <a:lnTo>
                      <a:pt x="206" y="18"/>
                    </a:lnTo>
                    <a:lnTo>
                      <a:pt x="256" y="28"/>
                    </a:lnTo>
                    <a:lnTo>
                      <a:pt x="304" y="40"/>
                    </a:lnTo>
                    <a:lnTo>
                      <a:pt x="352" y="56"/>
                    </a:lnTo>
                    <a:lnTo>
                      <a:pt x="400" y="72"/>
                    </a:lnTo>
                    <a:lnTo>
                      <a:pt x="446" y="92"/>
                    </a:lnTo>
                    <a:lnTo>
                      <a:pt x="492" y="114"/>
                    </a:lnTo>
                    <a:lnTo>
                      <a:pt x="536" y="138"/>
                    </a:lnTo>
                    <a:lnTo>
                      <a:pt x="580" y="164"/>
                    </a:lnTo>
                    <a:lnTo>
                      <a:pt x="622" y="192"/>
                    </a:lnTo>
                    <a:lnTo>
                      <a:pt x="664" y="222"/>
                    </a:lnTo>
                    <a:lnTo>
                      <a:pt x="706" y="256"/>
                    </a:lnTo>
                    <a:lnTo>
                      <a:pt x="744" y="290"/>
                    </a:lnTo>
                    <a:lnTo>
                      <a:pt x="784" y="328"/>
                    </a:lnTo>
                    <a:lnTo>
                      <a:pt x="784" y="328"/>
                    </a:lnTo>
                    <a:lnTo>
                      <a:pt x="824" y="370"/>
                    </a:lnTo>
                    <a:lnTo>
                      <a:pt x="862" y="414"/>
                    </a:lnTo>
                    <a:lnTo>
                      <a:pt x="898" y="458"/>
                    </a:lnTo>
                    <a:lnTo>
                      <a:pt x="930" y="504"/>
                    </a:lnTo>
                    <a:lnTo>
                      <a:pt x="960" y="550"/>
                    </a:lnTo>
                    <a:lnTo>
                      <a:pt x="986" y="598"/>
                    </a:lnTo>
                    <a:lnTo>
                      <a:pt x="1012" y="646"/>
                    </a:lnTo>
                    <a:lnTo>
                      <a:pt x="1034" y="696"/>
                    </a:lnTo>
                    <a:lnTo>
                      <a:pt x="1054" y="746"/>
                    </a:lnTo>
                    <a:lnTo>
                      <a:pt x="1070" y="798"/>
                    </a:lnTo>
                    <a:lnTo>
                      <a:pt x="1084" y="852"/>
                    </a:lnTo>
                    <a:lnTo>
                      <a:pt x="1096" y="906"/>
                    </a:lnTo>
                    <a:lnTo>
                      <a:pt x="1106" y="960"/>
                    </a:lnTo>
                    <a:lnTo>
                      <a:pt x="1112" y="1016"/>
                    </a:lnTo>
                    <a:lnTo>
                      <a:pt x="1116" y="1074"/>
                    </a:lnTo>
                    <a:lnTo>
                      <a:pt x="1118" y="1132"/>
                    </a:lnTo>
                    <a:lnTo>
                      <a:pt x="1118" y="1132"/>
                    </a:lnTo>
                    <a:lnTo>
                      <a:pt x="1114" y="1208"/>
                    </a:lnTo>
                    <a:lnTo>
                      <a:pt x="1108" y="1282"/>
                    </a:lnTo>
                    <a:lnTo>
                      <a:pt x="1098" y="1356"/>
                    </a:lnTo>
                    <a:lnTo>
                      <a:pt x="1082" y="1426"/>
                    </a:lnTo>
                    <a:lnTo>
                      <a:pt x="1062" y="1494"/>
                    </a:lnTo>
                    <a:lnTo>
                      <a:pt x="1050" y="1528"/>
                    </a:lnTo>
                    <a:lnTo>
                      <a:pt x="1038" y="1562"/>
                    </a:lnTo>
                    <a:lnTo>
                      <a:pt x="1024" y="1594"/>
                    </a:lnTo>
                    <a:lnTo>
                      <a:pt x="1008" y="1626"/>
                    </a:lnTo>
                    <a:lnTo>
                      <a:pt x="992" y="1658"/>
                    </a:lnTo>
                    <a:lnTo>
                      <a:pt x="974" y="1690"/>
                    </a:lnTo>
                    <a:lnTo>
                      <a:pt x="974" y="1690"/>
                    </a:lnTo>
                    <a:lnTo>
                      <a:pt x="954" y="1724"/>
                    </a:lnTo>
                    <a:lnTo>
                      <a:pt x="932" y="1756"/>
                    </a:lnTo>
                    <a:lnTo>
                      <a:pt x="350" y="2690"/>
                    </a:lnTo>
                    <a:lnTo>
                      <a:pt x="350" y="2690"/>
                    </a:lnTo>
                    <a:lnTo>
                      <a:pt x="346" y="2704"/>
                    </a:lnTo>
                    <a:lnTo>
                      <a:pt x="338" y="2716"/>
                    </a:lnTo>
                    <a:lnTo>
                      <a:pt x="330" y="2728"/>
                    </a:lnTo>
                    <a:lnTo>
                      <a:pt x="318" y="2740"/>
                    </a:lnTo>
                    <a:lnTo>
                      <a:pt x="318" y="2740"/>
                    </a:lnTo>
                    <a:lnTo>
                      <a:pt x="304" y="2752"/>
                    </a:lnTo>
                    <a:lnTo>
                      <a:pt x="286" y="2762"/>
                    </a:lnTo>
                    <a:lnTo>
                      <a:pt x="266" y="2772"/>
                    </a:lnTo>
                    <a:lnTo>
                      <a:pt x="244" y="2782"/>
                    </a:lnTo>
                    <a:lnTo>
                      <a:pt x="244" y="2782"/>
                    </a:lnTo>
                    <a:lnTo>
                      <a:pt x="218" y="2792"/>
                    </a:lnTo>
                    <a:lnTo>
                      <a:pt x="194" y="2800"/>
                    </a:lnTo>
                    <a:lnTo>
                      <a:pt x="166" y="2806"/>
                    </a:lnTo>
                    <a:lnTo>
                      <a:pt x="138" y="2812"/>
                    </a:lnTo>
                    <a:lnTo>
                      <a:pt x="110" y="2818"/>
                    </a:lnTo>
                    <a:lnTo>
                      <a:pt x="78" y="2822"/>
                    </a:lnTo>
                    <a:lnTo>
                      <a:pt x="48" y="2824"/>
                    </a:lnTo>
                    <a:lnTo>
                      <a:pt x="14" y="2826"/>
                    </a:lnTo>
                    <a:lnTo>
                      <a:pt x="14" y="2826"/>
                    </a:lnTo>
                    <a:close/>
                    <a:moveTo>
                      <a:pt x="0" y="2826"/>
                    </a:moveTo>
                    <a:lnTo>
                      <a:pt x="0" y="0"/>
                    </a:lnTo>
                    <a:lnTo>
                      <a:pt x="0" y="0"/>
                    </a:lnTo>
                    <a:lnTo>
                      <a:pt x="24" y="2"/>
                    </a:lnTo>
                    <a:lnTo>
                      <a:pt x="46" y="8"/>
                    </a:lnTo>
                    <a:lnTo>
                      <a:pt x="68" y="16"/>
                    </a:lnTo>
                    <a:lnTo>
                      <a:pt x="90" y="26"/>
                    </a:lnTo>
                    <a:lnTo>
                      <a:pt x="112" y="38"/>
                    </a:lnTo>
                    <a:lnTo>
                      <a:pt x="132" y="52"/>
                    </a:lnTo>
                    <a:lnTo>
                      <a:pt x="152" y="68"/>
                    </a:lnTo>
                    <a:lnTo>
                      <a:pt x="172" y="88"/>
                    </a:lnTo>
                    <a:lnTo>
                      <a:pt x="192" y="110"/>
                    </a:lnTo>
                    <a:lnTo>
                      <a:pt x="210" y="134"/>
                    </a:lnTo>
                    <a:lnTo>
                      <a:pt x="230" y="160"/>
                    </a:lnTo>
                    <a:lnTo>
                      <a:pt x="248" y="188"/>
                    </a:lnTo>
                    <a:lnTo>
                      <a:pt x="266" y="220"/>
                    </a:lnTo>
                    <a:lnTo>
                      <a:pt x="284" y="252"/>
                    </a:lnTo>
                    <a:lnTo>
                      <a:pt x="300" y="288"/>
                    </a:lnTo>
                    <a:lnTo>
                      <a:pt x="316" y="326"/>
                    </a:lnTo>
                    <a:lnTo>
                      <a:pt x="316" y="326"/>
                    </a:lnTo>
                    <a:lnTo>
                      <a:pt x="334" y="368"/>
                    </a:lnTo>
                    <a:lnTo>
                      <a:pt x="350" y="412"/>
                    </a:lnTo>
                    <a:lnTo>
                      <a:pt x="364" y="456"/>
                    </a:lnTo>
                    <a:lnTo>
                      <a:pt x="378" y="502"/>
                    </a:lnTo>
                    <a:lnTo>
                      <a:pt x="390" y="548"/>
                    </a:lnTo>
                    <a:lnTo>
                      <a:pt x="402" y="596"/>
                    </a:lnTo>
                    <a:lnTo>
                      <a:pt x="412" y="644"/>
                    </a:lnTo>
                    <a:lnTo>
                      <a:pt x="422" y="694"/>
                    </a:lnTo>
                    <a:lnTo>
                      <a:pt x="430" y="744"/>
                    </a:lnTo>
                    <a:lnTo>
                      <a:pt x="436" y="796"/>
                    </a:lnTo>
                    <a:lnTo>
                      <a:pt x="448" y="904"/>
                    </a:lnTo>
                    <a:lnTo>
                      <a:pt x="454" y="1016"/>
                    </a:lnTo>
                    <a:lnTo>
                      <a:pt x="456" y="1130"/>
                    </a:lnTo>
                    <a:lnTo>
                      <a:pt x="456" y="1130"/>
                    </a:lnTo>
                    <a:lnTo>
                      <a:pt x="456" y="1206"/>
                    </a:lnTo>
                    <a:lnTo>
                      <a:pt x="452" y="1280"/>
                    </a:lnTo>
                    <a:lnTo>
                      <a:pt x="448" y="1354"/>
                    </a:lnTo>
                    <a:lnTo>
                      <a:pt x="442" y="1424"/>
                    </a:lnTo>
                    <a:lnTo>
                      <a:pt x="434" y="1492"/>
                    </a:lnTo>
                    <a:lnTo>
                      <a:pt x="422" y="1560"/>
                    </a:lnTo>
                    <a:lnTo>
                      <a:pt x="410" y="1624"/>
                    </a:lnTo>
                    <a:lnTo>
                      <a:pt x="396" y="1688"/>
                    </a:lnTo>
                    <a:lnTo>
                      <a:pt x="396" y="1688"/>
                    </a:lnTo>
                    <a:lnTo>
                      <a:pt x="380" y="1756"/>
                    </a:lnTo>
                    <a:lnTo>
                      <a:pt x="136" y="2690"/>
                    </a:lnTo>
                    <a:lnTo>
                      <a:pt x="136" y="2690"/>
                    </a:lnTo>
                    <a:lnTo>
                      <a:pt x="130" y="2716"/>
                    </a:lnTo>
                    <a:lnTo>
                      <a:pt x="122" y="2740"/>
                    </a:lnTo>
                    <a:lnTo>
                      <a:pt x="122" y="2740"/>
                    </a:lnTo>
                    <a:lnTo>
                      <a:pt x="108" y="2762"/>
                    </a:lnTo>
                    <a:lnTo>
                      <a:pt x="90" y="2782"/>
                    </a:lnTo>
                    <a:lnTo>
                      <a:pt x="90" y="2782"/>
                    </a:lnTo>
                    <a:lnTo>
                      <a:pt x="70" y="2798"/>
                    </a:lnTo>
                    <a:lnTo>
                      <a:pt x="48" y="2812"/>
                    </a:lnTo>
                    <a:lnTo>
                      <a:pt x="26" y="2820"/>
                    </a:lnTo>
                    <a:lnTo>
                      <a:pt x="0" y="2826"/>
                    </a:lnTo>
                    <a:lnTo>
                      <a:pt x="0" y="2826"/>
                    </a:lnTo>
                    <a:close/>
                  </a:path>
                </a:pathLst>
              </a:cu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Freeform 530">
                <a:extLst>
                  <a:ext uri="{FF2B5EF4-FFF2-40B4-BE49-F238E27FC236}">
                    <a16:creationId xmlns:a16="http://schemas.microsoft.com/office/drawing/2014/main" xmlns="" id="{BCC6D78D-6581-4D52-97E0-CE5B523BC23C}"/>
                  </a:ext>
                </a:extLst>
              </p:cNvPr>
              <p:cNvSpPr>
                <a:spLocks/>
              </p:cNvSpPr>
              <p:nvPr/>
            </p:nvSpPr>
            <p:spPr bwMode="auto">
              <a:xfrm>
                <a:off x="1668027" y="2031592"/>
                <a:ext cx="895617" cy="2867188"/>
              </a:xfrm>
              <a:custGeom>
                <a:avLst/>
                <a:gdLst>
                  <a:gd name="T0" fmla="*/ 0 w 884"/>
                  <a:gd name="T1" fmla="*/ 2830 h 2830"/>
                  <a:gd name="T2" fmla="*/ 48 w 884"/>
                  <a:gd name="T3" fmla="*/ 2816 h 2830"/>
                  <a:gd name="T4" fmla="*/ 90 w 884"/>
                  <a:gd name="T5" fmla="*/ 2786 h 2830"/>
                  <a:gd name="T6" fmla="*/ 108 w 884"/>
                  <a:gd name="T7" fmla="*/ 2766 h 2830"/>
                  <a:gd name="T8" fmla="*/ 122 w 884"/>
                  <a:gd name="T9" fmla="*/ 2744 h 2830"/>
                  <a:gd name="T10" fmla="*/ 136 w 884"/>
                  <a:gd name="T11" fmla="*/ 2694 h 2830"/>
                  <a:gd name="T12" fmla="*/ 380 w 884"/>
                  <a:gd name="T13" fmla="*/ 1760 h 2830"/>
                  <a:gd name="T14" fmla="*/ 396 w 884"/>
                  <a:gd name="T15" fmla="*/ 1692 h 2830"/>
                  <a:gd name="T16" fmla="*/ 422 w 884"/>
                  <a:gd name="T17" fmla="*/ 1564 h 2830"/>
                  <a:gd name="T18" fmla="*/ 442 w 884"/>
                  <a:gd name="T19" fmla="*/ 1428 h 2830"/>
                  <a:gd name="T20" fmla="*/ 452 w 884"/>
                  <a:gd name="T21" fmla="*/ 1284 h 2830"/>
                  <a:gd name="T22" fmla="*/ 456 w 884"/>
                  <a:gd name="T23" fmla="*/ 1134 h 2830"/>
                  <a:gd name="T24" fmla="*/ 454 w 884"/>
                  <a:gd name="T25" fmla="*/ 1020 h 2830"/>
                  <a:gd name="T26" fmla="*/ 436 w 884"/>
                  <a:gd name="T27" fmla="*/ 800 h 2830"/>
                  <a:gd name="T28" fmla="*/ 422 w 884"/>
                  <a:gd name="T29" fmla="*/ 698 h 2830"/>
                  <a:gd name="T30" fmla="*/ 402 w 884"/>
                  <a:gd name="T31" fmla="*/ 600 h 2830"/>
                  <a:gd name="T32" fmla="*/ 378 w 884"/>
                  <a:gd name="T33" fmla="*/ 506 h 2830"/>
                  <a:gd name="T34" fmla="*/ 350 w 884"/>
                  <a:gd name="T35" fmla="*/ 416 h 2830"/>
                  <a:gd name="T36" fmla="*/ 316 w 884"/>
                  <a:gd name="T37" fmla="*/ 330 h 2830"/>
                  <a:gd name="T38" fmla="*/ 300 w 884"/>
                  <a:gd name="T39" fmla="*/ 292 h 2830"/>
                  <a:gd name="T40" fmla="*/ 266 w 884"/>
                  <a:gd name="T41" fmla="*/ 224 h 2830"/>
                  <a:gd name="T42" fmla="*/ 230 w 884"/>
                  <a:gd name="T43" fmla="*/ 164 h 2830"/>
                  <a:gd name="T44" fmla="*/ 192 w 884"/>
                  <a:gd name="T45" fmla="*/ 114 h 2830"/>
                  <a:gd name="T46" fmla="*/ 152 w 884"/>
                  <a:gd name="T47" fmla="*/ 72 h 2830"/>
                  <a:gd name="T48" fmla="*/ 112 w 884"/>
                  <a:gd name="T49" fmla="*/ 42 h 2830"/>
                  <a:gd name="T50" fmla="*/ 68 w 884"/>
                  <a:gd name="T51" fmla="*/ 20 h 2830"/>
                  <a:gd name="T52" fmla="*/ 24 w 884"/>
                  <a:gd name="T53" fmla="*/ 6 h 2830"/>
                  <a:gd name="T54" fmla="*/ 0 w 884"/>
                  <a:gd name="T55" fmla="*/ 0 h 2830"/>
                  <a:gd name="T56" fmla="*/ 6 w 884"/>
                  <a:gd name="T57" fmla="*/ 0 h 2830"/>
                  <a:gd name="T58" fmla="*/ 28 w 884"/>
                  <a:gd name="T59" fmla="*/ 2 h 2830"/>
                  <a:gd name="T60" fmla="*/ 50 w 884"/>
                  <a:gd name="T61" fmla="*/ 4 h 2830"/>
                  <a:gd name="T62" fmla="*/ 130 w 884"/>
                  <a:gd name="T63" fmla="*/ 14 h 2830"/>
                  <a:gd name="T64" fmla="*/ 210 w 884"/>
                  <a:gd name="T65" fmla="*/ 34 h 2830"/>
                  <a:gd name="T66" fmla="*/ 284 w 884"/>
                  <a:gd name="T67" fmla="*/ 62 h 2830"/>
                  <a:gd name="T68" fmla="*/ 358 w 884"/>
                  <a:gd name="T69" fmla="*/ 98 h 2830"/>
                  <a:gd name="T70" fmla="*/ 428 w 884"/>
                  <a:gd name="T71" fmla="*/ 144 h 2830"/>
                  <a:gd name="T72" fmla="*/ 494 w 884"/>
                  <a:gd name="T73" fmla="*/ 196 h 2830"/>
                  <a:gd name="T74" fmla="*/ 558 w 884"/>
                  <a:gd name="T75" fmla="*/ 258 h 2830"/>
                  <a:gd name="T76" fmla="*/ 618 w 884"/>
                  <a:gd name="T77" fmla="*/ 330 h 2830"/>
                  <a:gd name="T78" fmla="*/ 652 w 884"/>
                  <a:gd name="T79" fmla="*/ 372 h 2830"/>
                  <a:gd name="T80" fmla="*/ 710 w 884"/>
                  <a:gd name="T81" fmla="*/ 458 h 2830"/>
                  <a:gd name="T82" fmla="*/ 760 w 884"/>
                  <a:gd name="T83" fmla="*/ 550 h 2830"/>
                  <a:gd name="T84" fmla="*/ 800 w 884"/>
                  <a:gd name="T85" fmla="*/ 646 h 2830"/>
                  <a:gd name="T86" fmla="*/ 834 w 884"/>
                  <a:gd name="T87" fmla="*/ 746 h 2830"/>
                  <a:gd name="T88" fmla="*/ 858 w 884"/>
                  <a:gd name="T89" fmla="*/ 850 h 2830"/>
                  <a:gd name="T90" fmla="*/ 876 w 884"/>
                  <a:gd name="T91" fmla="*/ 960 h 2830"/>
                  <a:gd name="T92" fmla="*/ 884 w 884"/>
                  <a:gd name="T93" fmla="*/ 1072 h 2830"/>
                  <a:gd name="T94" fmla="*/ 884 w 884"/>
                  <a:gd name="T95" fmla="*/ 1132 h 2830"/>
                  <a:gd name="T96" fmla="*/ 878 w 884"/>
                  <a:gd name="T97" fmla="*/ 1282 h 2830"/>
                  <a:gd name="T98" fmla="*/ 856 w 884"/>
                  <a:gd name="T99" fmla="*/ 1424 h 2830"/>
                  <a:gd name="T100" fmla="*/ 820 w 884"/>
                  <a:gd name="T101" fmla="*/ 1560 h 2830"/>
                  <a:gd name="T102" fmla="*/ 770 w 884"/>
                  <a:gd name="T103" fmla="*/ 1690 h 2830"/>
                  <a:gd name="T104" fmla="*/ 738 w 884"/>
                  <a:gd name="T105" fmla="*/ 1756 h 2830"/>
                  <a:gd name="T106" fmla="*/ 274 w 884"/>
                  <a:gd name="T107" fmla="*/ 2694 h 2830"/>
                  <a:gd name="T108" fmla="*/ 266 w 884"/>
                  <a:gd name="T109" fmla="*/ 2720 h 2830"/>
                  <a:gd name="T110" fmla="*/ 250 w 884"/>
                  <a:gd name="T111" fmla="*/ 2744 h 2830"/>
                  <a:gd name="T112" fmla="*/ 238 w 884"/>
                  <a:gd name="T113" fmla="*/ 2754 h 2830"/>
                  <a:gd name="T114" fmla="*/ 208 w 884"/>
                  <a:gd name="T115" fmla="*/ 2774 h 2830"/>
                  <a:gd name="T116" fmla="*/ 190 w 884"/>
                  <a:gd name="T117" fmla="*/ 2784 h 2830"/>
                  <a:gd name="T118" fmla="*/ 152 w 884"/>
                  <a:gd name="T119" fmla="*/ 2802 h 2830"/>
                  <a:gd name="T120" fmla="*/ 110 w 884"/>
                  <a:gd name="T121" fmla="*/ 2816 h 2830"/>
                  <a:gd name="T122" fmla="*/ 14 w 884"/>
                  <a:gd name="T123" fmla="*/ 2830 h 2830"/>
                  <a:gd name="T124" fmla="*/ 0 w 884"/>
                  <a:gd name="T125" fmla="*/ 2830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4" h="2830">
                    <a:moveTo>
                      <a:pt x="0" y="2830"/>
                    </a:moveTo>
                    <a:lnTo>
                      <a:pt x="0" y="2830"/>
                    </a:lnTo>
                    <a:lnTo>
                      <a:pt x="26" y="2824"/>
                    </a:lnTo>
                    <a:lnTo>
                      <a:pt x="48" y="2816"/>
                    </a:lnTo>
                    <a:lnTo>
                      <a:pt x="70" y="2802"/>
                    </a:lnTo>
                    <a:lnTo>
                      <a:pt x="90" y="2786"/>
                    </a:lnTo>
                    <a:lnTo>
                      <a:pt x="90" y="2786"/>
                    </a:lnTo>
                    <a:lnTo>
                      <a:pt x="108" y="2766"/>
                    </a:lnTo>
                    <a:lnTo>
                      <a:pt x="122" y="2744"/>
                    </a:lnTo>
                    <a:lnTo>
                      <a:pt x="122" y="2744"/>
                    </a:lnTo>
                    <a:lnTo>
                      <a:pt x="130" y="2720"/>
                    </a:lnTo>
                    <a:lnTo>
                      <a:pt x="136" y="2694"/>
                    </a:lnTo>
                    <a:lnTo>
                      <a:pt x="380" y="1760"/>
                    </a:lnTo>
                    <a:lnTo>
                      <a:pt x="380" y="1760"/>
                    </a:lnTo>
                    <a:lnTo>
                      <a:pt x="396" y="1692"/>
                    </a:lnTo>
                    <a:lnTo>
                      <a:pt x="396" y="1692"/>
                    </a:lnTo>
                    <a:lnTo>
                      <a:pt x="410" y="1628"/>
                    </a:lnTo>
                    <a:lnTo>
                      <a:pt x="422" y="1564"/>
                    </a:lnTo>
                    <a:lnTo>
                      <a:pt x="434" y="1496"/>
                    </a:lnTo>
                    <a:lnTo>
                      <a:pt x="442" y="1428"/>
                    </a:lnTo>
                    <a:lnTo>
                      <a:pt x="448" y="1358"/>
                    </a:lnTo>
                    <a:lnTo>
                      <a:pt x="452" y="1284"/>
                    </a:lnTo>
                    <a:lnTo>
                      <a:pt x="456" y="1210"/>
                    </a:lnTo>
                    <a:lnTo>
                      <a:pt x="456" y="1134"/>
                    </a:lnTo>
                    <a:lnTo>
                      <a:pt x="456" y="1134"/>
                    </a:lnTo>
                    <a:lnTo>
                      <a:pt x="454" y="1020"/>
                    </a:lnTo>
                    <a:lnTo>
                      <a:pt x="448" y="908"/>
                    </a:lnTo>
                    <a:lnTo>
                      <a:pt x="436" y="800"/>
                    </a:lnTo>
                    <a:lnTo>
                      <a:pt x="430" y="748"/>
                    </a:lnTo>
                    <a:lnTo>
                      <a:pt x="422" y="698"/>
                    </a:lnTo>
                    <a:lnTo>
                      <a:pt x="412" y="648"/>
                    </a:lnTo>
                    <a:lnTo>
                      <a:pt x="402" y="600"/>
                    </a:lnTo>
                    <a:lnTo>
                      <a:pt x="390" y="552"/>
                    </a:lnTo>
                    <a:lnTo>
                      <a:pt x="378" y="506"/>
                    </a:lnTo>
                    <a:lnTo>
                      <a:pt x="364" y="460"/>
                    </a:lnTo>
                    <a:lnTo>
                      <a:pt x="350" y="416"/>
                    </a:lnTo>
                    <a:lnTo>
                      <a:pt x="334" y="372"/>
                    </a:lnTo>
                    <a:lnTo>
                      <a:pt x="316" y="330"/>
                    </a:lnTo>
                    <a:lnTo>
                      <a:pt x="316" y="330"/>
                    </a:lnTo>
                    <a:lnTo>
                      <a:pt x="300" y="292"/>
                    </a:lnTo>
                    <a:lnTo>
                      <a:pt x="284" y="256"/>
                    </a:lnTo>
                    <a:lnTo>
                      <a:pt x="266" y="224"/>
                    </a:lnTo>
                    <a:lnTo>
                      <a:pt x="248" y="192"/>
                    </a:lnTo>
                    <a:lnTo>
                      <a:pt x="230" y="164"/>
                    </a:lnTo>
                    <a:lnTo>
                      <a:pt x="210" y="138"/>
                    </a:lnTo>
                    <a:lnTo>
                      <a:pt x="192" y="114"/>
                    </a:lnTo>
                    <a:lnTo>
                      <a:pt x="172" y="92"/>
                    </a:lnTo>
                    <a:lnTo>
                      <a:pt x="152" y="72"/>
                    </a:lnTo>
                    <a:lnTo>
                      <a:pt x="132" y="56"/>
                    </a:lnTo>
                    <a:lnTo>
                      <a:pt x="112" y="42"/>
                    </a:lnTo>
                    <a:lnTo>
                      <a:pt x="90" y="30"/>
                    </a:lnTo>
                    <a:lnTo>
                      <a:pt x="68" y="20"/>
                    </a:lnTo>
                    <a:lnTo>
                      <a:pt x="46" y="12"/>
                    </a:lnTo>
                    <a:lnTo>
                      <a:pt x="24" y="6"/>
                    </a:lnTo>
                    <a:lnTo>
                      <a:pt x="0" y="4"/>
                    </a:lnTo>
                    <a:lnTo>
                      <a:pt x="0" y="0"/>
                    </a:lnTo>
                    <a:lnTo>
                      <a:pt x="0" y="0"/>
                    </a:lnTo>
                    <a:lnTo>
                      <a:pt x="6" y="0"/>
                    </a:lnTo>
                    <a:lnTo>
                      <a:pt x="6" y="0"/>
                    </a:lnTo>
                    <a:lnTo>
                      <a:pt x="28" y="2"/>
                    </a:lnTo>
                    <a:lnTo>
                      <a:pt x="50" y="4"/>
                    </a:lnTo>
                    <a:lnTo>
                      <a:pt x="50" y="4"/>
                    </a:lnTo>
                    <a:lnTo>
                      <a:pt x="90" y="8"/>
                    </a:lnTo>
                    <a:lnTo>
                      <a:pt x="130" y="14"/>
                    </a:lnTo>
                    <a:lnTo>
                      <a:pt x="170" y="22"/>
                    </a:lnTo>
                    <a:lnTo>
                      <a:pt x="210" y="34"/>
                    </a:lnTo>
                    <a:lnTo>
                      <a:pt x="248" y="46"/>
                    </a:lnTo>
                    <a:lnTo>
                      <a:pt x="284" y="62"/>
                    </a:lnTo>
                    <a:lnTo>
                      <a:pt x="322" y="78"/>
                    </a:lnTo>
                    <a:lnTo>
                      <a:pt x="358" y="98"/>
                    </a:lnTo>
                    <a:lnTo>
                      <a:pt x="392" y="120"/>
                    </a:lnTo>
                    <a:lnTo>
                      <a:pt x="428" y="144"/>
                    </a:lnTo>
                    <a:lnTo>
                      <a:pt x="460" y="168"/>
                    </a:lnTo>
                    <a:lnTo>
                      <a:pt x="494" y="196"/>
                    </a:lnTo>
                    <a:lnTo>
                      <a:pt x="526" y="226"/>
                    </a:lnTo>
                    <a:lnTo>
                      <a:pt x="558" y="258"/>
                    </a:lnTo>
                    <a:lnTo>
                      <a:pt x="588" y="294"/>
                    </a:lnTo>
                    <a:lnTo>
                      <a:pt x="618" y="330"/>
                    </a:lnTo>
                    <a:lnTo>
                      <a:pt x="618" y="330"/>
                    </a:lnTo>
                    <a:lnTo>
                      <a:pt x="652" y="372"/>
                    </a:lnTo>
                    <a:lnTo>
                      <a:pt x="682" y="414"/>
                    </a:lnTo>
                    <a:lnTo>
                      <a:pt x="710" y="458"/>
                    </a:lnTo>
                    <a:lnTo>
                      <a:pt x="736" y="504"/>
                    </a:lnTo>
                    <a:lnTo>
                      <a:pt x="760" y="550"/>
                    </a:lnTo>
                    <a:lnTo>
                      <a:pt x="782" y="598"/>
                    </a:lnTo>
                    <a:lnTo>
                      <a:pt x="800" y="646"/>
                    </a:lnTo>
                    <a:lnTo>
                      <a:pt x="818" y="696"/>
                    </a:lnTo>
                    <a:lnTo>
                      <a:pt x="834" y="746"/>
                    </a:lnTo>
                    <a:lnTo>
                      <a:pt x="848" y="798"/>
                    </a:lnTo>
                    <a:lnTo>
                      <a:pt x="858" y="850"/>
                    </a:lnTo>
                    <a:lnTo>
                      <a:pt x="868" y="904"/>
                    </a:lnTo>
                    <a:lnTo>
                      <a:pt x="876" y="960"/>
                    </a:lnTo>
                    <a:lnTo>
                      <a:pt x="880" y="1016"/>
                    </a:lnTo>
                    <a:lnTo>
                      <a:pt x="884" y="1072"/>
                    </a:lnTo>
                    <a:lnTo>
                      <a:pt x="884" y="1132"/>
                    </a:lnTo>
                    <a:lnTo>
                      <a:pt x="884" y="1132"/>
                    </a:lnTo>
                    <a:lnTo>
                      <a:pt x="884" y="1208"/>
                    </a:lnTo>
                    <a:lnTo>
                      <a:pt x="878" y="1282"/>
                    </a:lnTo>
                    <a:lnTo>
                      <a:pt x="868" y="1354"/>
                    </a:lnTo>
                    <a:lnTo>
                      <a:pt x="856" y="1424"/>
                    </a:lnTo>
                    <a:lnTo>
                      <a:pt x="840" y="1494"/>
                    </a:lnTo>
                    <a:lnTo>
                      <a:pt x="820" y="1560"/>
                    </a:lnTo>
                    <a:lnTo>
                      <a:pt x="796" y="1626"/>
                    </a:lnTo>
                    <a:lnTo>
                      <a:pt x="770" y="1690"/>
                    </a:lnTo>
                    <a:lnTo>
                      <a:pt x="770" y="1690"/>
                    </a:lnTo>
                    <a:lnTo>
                      <a:pt x="738" y="1756"/>
                    </a:lnTo>
                    <a:lnTo>
                      <a:pt x="274" y="2694"/>
                    </a:lnTo>
                    <a:lnTo>
                      <a:pt x="274" y="2694"/>
                    </a:lnTo>
                    <a:lnTo>
                      <a:pt x="272" y="2708"/>
                    </a:lnTo>
                    <a:lnTo>
                      <a:pt x="266" y="2720"/>
                    </a:lnTo>
                    <a:lnTo>
                      <a:pt x="258" y="2732"/>
                    </a:lnTo>
                    <a:lnTo>
                      <a:pt x="250" y="2744"/>
                    </a:lnTo>
                    <a:lnTo>
                      <a:pt x="250" y="2744"/>
                    </a:lnTo>
                    <a:lnTo>
                      <a:pt x="238" y="2754"/>
                    </a:lnTo>
                    <a:lnTo>
                      <a:pt x="224" y="2764"/>
                    </a:lnTo>
                    <a:lnTo>
                      <a:pt x="208" y="2774"/>
                    </a:lnTo>
                    <a:lnTo>
                      <a:pt x="190" y="2784"/>
                    </a:lnTo>
                    <a:lnTo>
                      <a:pt x="190" y="2784"/>
                    </a:lnTo>
                    <a:lnTo>
                      <a:pt x="172" y="2794"/>
                    </a:lnTo>
                    <a:lnTo>
                      <a:pt x="152" y="2802"/>
                    </a:lnTo>
                    <a:lnTo>
                      <a:pt x="132" y="2810"/>
                    </a:lnTo>
                    <a:lnTo>
                      <a:pt x="110" y="2816"/>
                    </a:lnTo>
                    <a:lnTo>
                      <a:pt x="64" y="2824"/>
                    </a:lnTo>
                    <a:lnTo>
                      <a:pt x="14" y="2830"/>
                    </a:lnTo>
                    <a:lnTo>
                      <a:pt x="14" y="2830"/>
                    </a:lnTo>
                    <a:lnTo>
                      <a:pt x="0" y="2830"/>
                    </a:lnTo>
                    <a:lnTo>
                      <a:pt x="0" y="2830"/>
                    </a:lnTo>
                    <a:close/>
                  </a:path>
                </a:pathLst>
              </a:cu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9" name="Freeform 531">
                <a:extLst>
                  <a:ext uri="{FF2B5EF4-FFF2-40B4-BE49-F238E27FC236}">
                    <a16:creationId xmlns:a16="http://schemas.microsoft.com/office/drawing/2014/main" xmlns="" id="{0C562B6B-24CB-42D1-8D81-155A41D3546E}"/>
                  </a:ext>
                </a:extLst>
              </p:cNvPr>
              <p:cNvSpPr>
                <a:spLocks/>
              </p:cNvSpPr>
              <p:nvPr/>
            </p:nvSpPr>
            <p:spPr bwMode="auto">
              <a:xfrm>
                <a:off x="733910" y="2031592"/>
                <a:ext cx="934117" cy="2867188"/>
              </a:xfrm>
              <a:custGeom>
                <a:avLst/>
                <a:gdLst>
                  <a:gd name="T0" fmla="*/ 810 w 922"/>
                  <a:gd name="T1" fmla="*/ 2822 h 2830"/>
                  <a:gd name="T2" fmla="*/ 702 w 922"/>
                  <a:gd name="T3" fmla="*/ 2788 h 2830"/>
                  <a:gd name="T4" fmla="*/ 658 w 922"/>
                  <a:gd name="T5" fmla="*/ 2760 h 2830"/>
                  <a:gd name="T6" fmla="*/ 150 w 922"/>
                  <a:gd name="T7" fmla="*/ 1768 h 2830"/>
                  <a:gd name="T8" fmla="*/ 116 w 922"/>
                  <a:gd name="T9" fmla="*/ 1704 h 2830"/>
                  <a:gd name="T10" fmla="*/ 114 w 922"/>
                  <a:gd name="T11" fmla="*/ 1698 h 2830"/>
                  <a:gd name="T12" fmla="*/ 68 w 922"/>
                  <a:gd name="T13" fmla="*/ 1582 h 2830"/>
                  <a:gd name="T14" fmla="*/ 36 w 922"/>
                  <a:gd name="T15" fmla="*/ 1462 h 2830"/>
                  <a:gd name="T16" fmla="*/ 20 w 922"/>
                  <a:gd name="T17" fmla="*/ 1378 h 2830"/>
                  <a:gd name="T18" fmla="*/ 2 w 922"/>
                  <a:gd name="T19" fmla="*/ 1202 h 2830"/>
                  <a:gd name="T20" fmla="*/ 0 w 922"/>
                  <a:gd name="T21" fmla="*/ 1082 h 2830"/>
                  <a:gd name="T22" fmla="*/ 16 w 922"/>
                  <a:gd name="T23" fmla="*/ 914 h 2830"/>
                  <a:gd name="T24" fmla="*/ 50 w 922"/>
                  <a:gd name="T25" fmla="*/ 756 h 2830"/>
                  <a:gd name="T26" fmla="*/ 102 w 922"/>
                  <a:gd name="T27" fmla="*/ 606 h 2830"/>
                  <a:gd name="T28" fmla="*/ 174 w 922"/>
                  <a:gd name="T29" fmla="*/ 466 h 2830"/>
                  <a:gd name="T30" fmla="*/ 264 w 922"/>
                  <a:gd name="T31" fmla="*/ 336 h 2830"/>
                  <a:gd name="T32" fmla="*/ 328 w 922"/>
                  <a:gd name="T33" fmla="*/ 264 h 2830"/>
                  <a:gd name="T34" fmla="*/ 428 w 922"/>
                  <a:gd name="T35" fmla="*/ 170 h 2830"/>
                  <a:gd name="T36" fmla="*/ 536 w 922"/>
                  <a:gd name="T37" fmla="*/ 96 h 2830"/>
                  <a:gd name="T38" fmla="*/ 650 w 922"/>
                  <a:gd name="T39" fmla="*/ 44 h 2830"/>
                  <a:gd name="T40" fmla="*/ 772 w 922"/>
                  <a:gd name="T41" fmla="*/ 12 h 2830"/>
                  <a:gd name="T42" fmla="*/ 856 w 922"/>
                  <a:gd name="T43" fmla="*/ 2 h 2830"/>
                  <a:gd name="T44" fmla="*/ 922 w 922"/>
                  <a:gd name="T45" fmla="*/ 0 h 2830"/>
                  <a:gd name="T46" fmla="*/ 902 w 922"/>
                  <a:gd name="T47" fmla="*/ 2 h 2830"/>
                  <a:gd name="T48" fmla="*/ 854 w 922"/>
                  <a:gd name="T49" fmla="*/ 8 h 2830"/>
                  <a:gd name="T50" fmla="*/ 784 w 922"/>
                  <a:gd name="T51" fmla="*/ 36 h 2830"/>
                  <a:gd name="T52" fmla="*/ 720 w 922"/>
                  <a:gd name="T53" fmla="*/ 86 h 2830"/>
                  <a:gd name="T54" fmla="*/ 658 w 922"/>
                  <a:gd name="T55" fmla="*/ 160 h 2830"/>
                  <a:gd name="T56" fmla="*/ 600 w 922"/>
                  <a:gd name="T57" fmla="*/ 256 h 2830"/>
                  <a:gd name="T58" fmla="*/ 564 w 922"/>
                  <a:gd name="T59" fmla="*/ 334 h 2830"/>
                  <a:gd name="T60" fmla="*/ 518 w 922"/>
                  <a:gd name="T61" fmla="*/ 464 h 2830"/>
                  <a:gd name="T62" fmla="*/ 480 w 922"/>
                  <a:gd name="T63" fmla="*/ 604 h 2830"/>
                  <a:gd name="T64" fmla="*/ 452 w 922"/>
                  <a:gd name="T65" fmla="*/ 754 h 2830"/>
                  <a:gd name="T66" fmla="*/ 428 w 922"/>
                  <a:gd name="T67" fmla="*/ 1024 h 2830"/>
                  <a:gd name="T68" fmla="*/ 426 w 922"/>
                  <a:gd name="T69" fmla="*/ 1216 h 2830"/>
                  <a:gd name="T70" fmla="*/ 442 w 922"/>
                  <a:gd name="T71" fmla="*/ 1434 h 2830"/>
                  <a:gd name="T72" fmla="*/ 472 w 922"/>
                  <a:gd name="T73" fmla="*/ 1634 h 2830"/>
                  <a:gd name="T74" fmla="*/ 486 w 922"/>
                  <a:gd name="T75" fmla="*/ 1702 h 2830"/>
                  <a:gd name="T76" fmla="*/ 758 w 922"/>
                  <a:gd name="T77" fmla="*/ 2728 h 2830"/>
                  <a:gd name="T78" fmla="*/ 774 w 922"/>
                  <a:gd name="T79" fmla="*/ 2760 h 2830"/>
                  <a:gd name="T80" fmla="*/ 798 w 922"/>
                  <a:gd name="T81" fmla="*/ 2788 h 2830"/>
                  <a:gd name="T82" fmla="*/ 858 w 922"/>
                  <a:gd name="T83" fmla="*/ 2824 h 2830"/>
                  <a:gd name="T84" fmla="*/ 876 w 922"/>
                  <a:gd name="T85" fmla="*/ 2830 h 2830"/>
                  <a:gd name="T86" fmla="*/ 850 w 922"/>
                  <a:gd name="T87" fmla="*/ 2828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2" h="2830">
                    <a:moveTo>
                      <a:pt x="850" y="2828"/>
                    </a:moveTo>
                    <a:lnTo>
                      <a:pt x="850" y="2828"/>
                    </a:lnTo>
                    <a:lnTo>
                      <a:pt x="810" y="2822"/>
                    </a:lnTo>
                    <a:lnTo>
                      <a:pt x="770" y="2814"/>
                    </a:lnTo>
                    <a:lnTo>
                      <a:pt x="734" y="2802"/>
                    </a:lnTo>
                    <a:lnTo>
                      <a:pt x="702" y="2788"/>
                    </a:lnTo>
                    <a:lnTo>
                      <a:pt x="702" y="2788"/>
                    </a:lnTo>
                    <a:lnTo>
                      <a:pt x="678" y="2774"/>
                    </a:lnTo>
                    <a:lnTo>
                      <a:pt x="658" y="2760"/>
                    </a:lnTo>
                    <a:lnTo>
                      <a:pt x="642" y="2744"/>
                    </a:lnTo>
                    <a:lnTo>
                      <a:pt x="630" y="2728"/>
                    </a:lnTo>
                    <a:lnTo>
                      <a:pt x="150" y="1768"/>
                    </a:lnTo>
                    <a:lnTo>
                      <a:pt x="150" y="1768"/>
                    </a:lnTo>
                    <a:lnTo>
                      <a:pt x="132" y="1736"/>
                    </a:lnTo>
                    <a:lnTo>
                      <a:pt x="116" y="1704"/>
                    </a:lnTo>
                    <a:lnTo>
                      <a:pt x="116" y="1704"/>
                    </a:lnTo>
                    <a:lnTo>
                      <a:pt x="114" y="1698"/>
                    </a:lnTo>
                    <a:lnTo>
                      <a:pt x="114" y="1698"/>
                    </a:lnTo>
                    <a:lnTo>
                      <a:pt x="98" y="1660"/>
                    </a:lnTo>
                    <a:lnTo>
                      <a:pt x="82" y="1622"/>
                    </a:lnTo>
                    <a:lnTo>
                      <a:pt x="68" y="1582"/>
                    </a:lnTo>
                    <a:lnTo>
                      <a:pt x="56" y="1542"/>
                    </a:lnTo>
                    <a:lnTo>
                      <a:pt x="46" y="1502"/>
                    </a:lnTo>
                    <a:lnTo>
                      <a:pt x="36" y="1462"/>
                    </a:lnTo>
                    <a:lnTo>
                      <a:pt x="28" y="1420"/>
                    </a:lnTo>
                    <a:lnTo>
                      <a:pt x="20" y="1378"/>
                    </a:lnTo>
                    <a:lnTo>
                      <a:pt x="20" y="1378"/>
                    </a:lnTo>
                    <a:lnTo>
                      <a:pt x="12" y="1320"/>
                    </a:lnTo>
                    <a:lnTo>
                      <a:pt x="4" y="1262"/>
                    </a:lnTo>
                    <a:lnTo>
                      <a:pt x="2" y="1202"/>
                    </a:lnTo>
                    <a:lnTo>
                      <a:pt x="0" y="1140"/>
                    </a:lnTo>
                    <a:lnTo>
                      <a:pt x="0" y="1140"/>
                    </a:lnTo>
                    <a:lnTo>
                      <a:pt x="0" y="1082"/>
                    </a:lnTo>
                    <a:lnTo>
                      <a:pt x="4" y="1024"/>
                    </a:lnTo>
                    <a:lnTo>
                      <a:pt x="10" y="968"/>
                    </a:lnTo>
                    <a:lnTo>
                      <a:pt x="16" y="914"/>
                    </a:lnTo>
                    <a:lnTo>
                      <a:pt x="26" y="860"/>
                    </a:lnTo>
                    <a:lnTo>
                      <a:pt x="36" y="806"/>
                    </a:lnTo>
                    <a:lnTo>
                      <a:pt x="50" y="756"/>
                    </a:lnTo>
                    <a:lnTo>
                      <a:pt x="66" y="704"/>
                    </a:lnTo>
                    <a:lnTo>
                      <a:pt x="84" y="654"/>
                    </a:lnTo>
                    <a:lnTo>
                      <a:pt x="102" y="606"/>
                    </a:lnTo>
                    <a:lnTo>
                      <a:pt x="124" y="558"/>
                    </a:lnTo>
                    <a:lnTo>
                      <a:pt x="148" y="512"/>
                    </a:lnTo>
                    <a:lnTo>
                      <a:pt x="174" y="466"/>
                    </a:lnTo>
                    <a:lnTo>
                      <a:pt x="202" y="422"/>
                    </a:lnTo>
                    <a:lnTo>
                      <a:pt x="232" y="380"/>
                    </a:lnTo>
                    <a:lnTo>
                      <a:pt x="264" y="336"/>
                    </a:lnTo>
                    <a:lnTo>
                      <a:pt x="264" y="336"/>
                    </a:lnTo>
                    <a:lnTo>
                      <a:pt x="294" y="298"/>
                    </a:lnTo>
                    <a:lnTo>
                      <a:pt x="328" y="264"/>
                    </a:lnTo>
                    <a:lnTo>
                      <a:pt x="360" y="230"/>
                    </a:lnTo>
                    <a:lnTo>
                      <a:pt x="394" y="198"/>
                    </a:lnTo>
                    <a:lnTo>
                      <a:pt x="428" y="170"/>
                    </a:lnTo>
                    <a:lnTo>
                      <a:pt x="464" y="142"/>
                    </a:lnTo>
                    <a:lnTo>
                      <a:pt x="500" y="118"/>
                    </a:lnTo>
                    <a:lnTo>
                      <a:pt x="536" y="96"/>
                    </a:lnTo>
                    <a:lnTo>
                      <a:pt x="574" y="76"/>
                    </a:lnTo>
                    <a:lnTo>
                      <a:pt x="612" y="60"/>
                    </a:lnTo>
                    <a:lnTo>
                      <a:pt x="650" y="44"/>
                    </a:lnTo>
                    <a:lnTo>
                      <a:pt x="690" y="32"/>
                    </a:lnTo>
                    <a:lnTo>
                      <a:pt x="730" y="20"/>
                    </a:lnTo>
                    <a:lnTo>
                      <a:pt x="772" y="12"/>
                    </a:lnTo>
                    <a:lnTo>
                      <a:pt x="814" y="6"/>
                    </a:lnTo>
                    <a:lnTo>
                      <a:pt x="856" y="2"/>
                    </a:lnTo>
                    <a:lnTo>
                      <a:pt x="856" y="2"/>
                    </a:lnTo>
                    <a:lnTo>
                      <a:pt x="904" y="0"/>
                    </a:lnTo>
                    <a:lnTo>
                      <a:pt x="904" y="0"/>
                    </a:lnTo>
                    <a:lnTo>
                      <a:pt x="922" y="0"/>
                    </a:lnTo>
                    <a:lnTo>
                      <a:pt x="922" y="4"/>
                    </a:lnTo>
                    <a:lnTo>
                      <a:pt x="922" y="4"/>
                    </a:lnTo>
                    <a:lnTo>
                      <a:pt x="902" y="2"/>
                    </a:lnTo>
                    <a:lnTo>
                      <a:pt x="902" y="2"/>
                    </a:lnTo>
                    <a:lnTo>
                      <a:pt x="878" y="4"/>
                    </a:lnTo>
                    <a:lnTo>
                      <a:pt x="854" y="8"/>
                    </a:lnTo>
                    <a:lnTo>
                      <a:pt x="830" y="14"/>
                    </a:lnTo>
                    <a:lnTo>
                      <a:pt x="808" y="24"/>
                    </a:lnTo>
                    <a:lnTo>
                      <a:pt x="784" y="36"/>
                    </a:lnTo>
                    <a:lnTo>
                      <a:pt x="762" y="50"/>
                    </a:lnTo>
                    <a:lnTo>
                      <a:pt x="740" y="66"/>
                    </a:lnTo>
                    <a:lnTo>
                      <a:pt x="720" y="86"/>
                    </a:lnTo>
                    <a:lnTo>
                      <a:pt x="698" y="108"/>
                    </a:lnTo>
                    <a:lnTo>
                      <a:pt x="678" y="132"/>
                    </a:lnTo>
                    <a:lnTo>
                      <a:pt x="658" y="160"/>
                    </a:lnTo>
                    <a:lnTo>
                      <a:pt x="638" y="190"/>
                    </a:lnTo>
                    <a:lnTo>
                      <a:pt x="620" y="222"/>
                    </a:lnTo>
                    <a:lnTo>
                      <a:pt x="600" y="256"/>
                    </a:lnTo>
                    <a:lnTo>
                      <a:pt x="582" y="294"/>
                    </a:lnTo>
                    <a:lnTo>
                      <a:pt x="564" y="334"/>
                    </a:lnTo>
                    <a:lnTo>
                      <a:pt x="564" y="334"/>
                    </a:lnTo>
                    <a:lnTo>
                      <a:pt x="548" y="376"/>
                    </a:lnTo>
                    <a:lnTo>
                      <a:pt x="532" y="420"/>
                    </a:lnTo>
                    <a:lnTo>
                      <a:pt x="518" y="464"/>
                    </a:lnTo>
                    <a:lnTo>
                      <a:pt x="504" y="510"/>
                    </a:lnTo>
                    <a:lnTo>
                      <a:pt x="492" y="556"/>
                    </a:lnTo>
                    <a:lnTo>
                      <a:pt x="480" y="604"/>
                    </a:lnTo>
                    <a:lnTo>
                      <a:pt x="470" y="654"/>
                    </a:lnTo>
                    <a:lnTo>
                      <a:pt x="460" y="702"/>
                    </a:lnTo>
                    <a:lnTo>
                      <a:pt x="452" y="754"/>
                    </a:lnTo>
                    <a:lnTo>
                      <a:pt x="446" y="806"/>
                    </a:lnTo>
                    <a:lnTo>
                      <a:pt x="434" y="912"/>
                    </a:lnTo>
                    <a:lnTo>
                      <a:pt x="428" y="1024"/>
                    </a:lnTo>
                    <a:lnTo>
                      <a:pt x="426" y="1138"/>
                    </a:lnTo>
                    <a:lnTo>
                      <a:pt x="426" y="1138"/>
                    </a:lnTo>
                    <a:lnTo>
                      <a:pt x="426" y="1216"/>
                    </a:lnTo>
                    <a:lnTo>
                      <a:pt x="430" y="1290"/>
                    </a:lnTo>
                    <a:lnTo>
                      <a:pt x="434" y="1362"/>
                    </a:lnTo>
                    <a:lnTo>
                      <a:pt x="442" y="1434"/>
                    </a:lnTo>
                    <a:lnTo>
                      <a:pt x="450" y="1502"/>
                    </a:lnTo>
                    <a:lnTo>
                      <a:pt x="460" y="1568"/>
                    </a:lnTo>
                    <a:lnTo>
                      <a:pt x="472" y="1634"/>
                    </a:lnTo>
                    <a:lnTo>
                      <a:pt x="486" y="1696"/>
                    </a:lnTo>
                    <a:lnTo>
                      <a:pt x="486" y="1696"/>
                    </a:lnTo>
                    <a:lnTo>
                      <a:pt x="486" y="1702"/>
                    </a:lnTo>
                    <a:lnTo>
                      <a:pt x="486" y="1702"/>
                    </a:lnTo>
                    <a:lnTo>
                      <a:pt x="506" y="1768"/>
                    </a:lnTo>
                    <a:lnTo>
                      <a:pt x="758" y="2728"/>
                    </a:lnTo>
                    <a:lnTo>
                      <a:pt x="758" y="2728"/>
                    </a:lnTo>
                    <a:lnTo>
                      <a:pt x="764" y="2744"/>
                    </a:lnTo>
                    <a:lnTo>
                      <a:pt x="774" y="2760"/>
                    </a:lnTo>
                    <a:lnTo>
                      <a:pt x="784" y="2774"/>
                    </a:lnTo>
                    <a:lnTo>
                      <a:pt x="798" y="2788"/>
                    </a:lnTo>
                    <a:lnTo>
                      <a:pt x="798" y="2788"/>
                    </a:lnTo>
                    <a:lnTo>
                      <a:pt x="816" y="2804"/>
                    </a:lnTo>
                    <a:lnTo>
                      <a:pt x="836" y="2816"/>
                    </a:lnTo>
                    <a:lnTo>
                      <a:pt x="858" y="2824"/>
                    </a:lnTo>
                    <a:lnTo>
                      <a:pt x="882" y="2830"/>
                    </a:lnTo>
                    <a:lnTo>
                      <a:pt x="882" y="2830"/>
                    </a:lnTo>
                    <a:lnTo>
                      <a:pt x="876" y="2830"/>
                    </a:lnTo>
                    <a:lnTo>
                      <a:pt x="876" y="2830"/>
                    </a:lnTo>
                    <a:lnTo>
                      <a:pt x="862" y="2828"/>
                    </a:lnTo>
                    <a:lnTo>
                      <a:pt x="850" y="2828"/>
                    </a:lnTo>
                    <a:lnTo>
                      <a:pt x="850" y="2828"/>
                    </a:lnTo>
                    <a:close/>
                  </a:path>
                </a:pathLst>
              </a:cu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Freeform 532">
                <a:extLst>
                  <a:ext uri="{FF2B5EF4-FFF2-40B4-BE49-F238E27FC236}">
                    <a16:creationId xmlns:a16="http://schemas.microsoft.com/office/drawing/2014/main" xmlns="" id="{83456AED-E102-41F0-8F60-899925EB3DC3}"/>
                  </a:ext>
                </a:extLst>
              </p:cNvPr>
              <p:cNvSpPr>
                <a:spLocks noEditPoints="1"/>
              </p:cNvSpPr>
              <p:nvPr/>
            </p:nvSpPr>
            <p:spPr bwMode="auto">
              <a:xfrm>
                <a:off x="498861" y="2033618"/>
                <a:ext cx="1169166" cy="2865162"/>
              </a:xfrm>
              <a:custGeom>
                <a:avLst/>
                <a:gdLst>
                  <a:gd name="T0" fmla="*/ 1140 w 1154"/>
                  <a:gd name="T1" fmla="*/ 2828 h 2828"/>
                  <a:gd name="T2" fmla="*/ 1090 w 1154"/>
                  <a:gd name="T3" fmla="*/ 2822 h 2828"/>
                  <a:gd name="T4" fmla="*/ 1030 w 1154"/>
                  <a:gd name="T5" fmla="*/ 2786 h 2828"/>
                  <a:gd name="T6" fmla="*/ 990 w 1154"/>
                  <a:gd name="T7" fmla="*/ 2726 h 2828"/>
                  <a:gd name="T8" fmla="*/ 718 w 1154"/>
                  <a:gd name="T9" fmla="*/ 1700 h 2828"/>
                  <a:gd name="T10" fmla="*/ 692 w 1154"/>
                  <a:gd name="T11" fmla="*/ 1566 h 2828"/>
                  <a:gd name="T12" fmla="*/ 662 w 1154"/>
                  <a:gd name="T13" fmla="*/ 1288 h 2828"/>
                  <a:gd name="T14" fmla="*/ 660 w 1154"/>
                  <a:gd name="T15" fmla="*/ 1022 h 2828"/>
                  <a:gd name="T16" fmla="*/ 692 w 1154"/>
                  <a:gd name="T17" fmla="*/ 700 h 2828"/>
                  <a:gd name="T18" fmla="*/ 736 w 1154"/>
                  <a:gd name="T19" fmla="*/ 508 h 2828"/>
                  <a:gd name="T20" fmla="*/ 796 w 1154"/>
                  <a:gd name="T21" fmla="*/ 332 h 2828"/>
                  <a:gd name="T22" fmla="*/ 852 w 1154"/>
                  <a:gd name="T23" fmla="*/ 220 h 2828"/>
                  <a:gd name="T24" fmla="*/ 930 w 1154"/>
                  <a:gd name="T25" fmla="*/ 106 h 2828"/>
                  <a:gd name="T26" fmla="*/ 1016 w 1154"/>
                  <a:gd name="T27" fmla="*/ 34 h 2828"/>
                  <a:gd name="T28" fmla="*/ 1110 w 1154"/>
                  <a:gd name="T29" fmla="*/ 2 h 2828"/>
                  <a:gd name="T30" fmla="*/ 1154 w 1154"/>
                  <a:gd name="T31" fmla="*/ 2 h 2828"/>
                  <a:gd name="T32" fmla="*/ 1004 w 1154"/>
                  <a:gd name="T33" fmla="*/ 10 h 2828"/>
                  <a:gd name="T34" fmla="*/ 844 w 1154"/>
                  <a:gd name="T35" fmla="*/ 58 h 2828"/>
                  <a:gd name="T36" fmla="*/ 696 w 1154"/>
                  <a:gd name="T37" fmla="*/ 140 h 2828"/>
                  <a:gd name="T38" fmla="*/ 560 w 1154"/>
                  <a:gd name="T39" fmla="*/ 262 h 2828"/>
                  <a:gd name="T40" fmla="*/ 464 w 1154"/>
                  <a:gd name="T41" fmla="*/ 378 h 2828"/>
                  <a:gd name="T42" fmla="*/ 356 w 1154"/>
                  <a:gd name="T43" fmla="*/ 556 h 2828"/>
                  <a:gd name="T44" fmla="*/ 282 w 1154"/>
                  <a:gd name="T45" fmla="*/ 754 h 2828"/>
                  <a:gd name="T46" fmla="*/ 242 w 1154"/>
                  <a:gd name="T47" fmla="*/ 966 h 2828"/>
                  <a:gd name="T48" fmla="*/ 232 w 1154"/>
                  <a:gd name="T49" fmla="*/ 1138 h 2828"/>
                  <a:gd name="T50" fmla="*/ 252 w 1154"/>
                  <a:gd name="T51" fmla="*/ 1376 h 2828"/>
                  <a:gd name="T52" fmla="*/ 278 w 1154"/>
                  <a:gd name="T53" fmla="*/ 1500 h 2828"/>
                  <a:gd name="T54" fmla="*/ 330 w 1154"/>
                  <a:gd name="T55" fmla="*/ 1658 h 2828"/>
                  <a:gd name="T56" fmla="*/ 348 w 1154"/>
                  <a:gd name="T57" fmla="*/ 1702 h 2828"/>
                  <a:gd name="T58" fmla="*/ 862 w 1154"/>
                  <a:gd name="T59" fmla="*/ 2726 h 2828"/>
                  <a:gd name="T60" fmla="*/ 934 w 1154"/>
                  <a:gd name="T61" fmla="*/ 2786 h 2828"/>
                  <a:gd name="T62" fmla="*/ 1042 w 1154"/>
                  <a:gd name="T63" fmla="*/ 2820 h 2828"/>
                  <a:gd name="T64" fmla="*/ 974 w 1154"/>
                  <a:gd name="T65" fmla="*/ 2812 h 2828"/>
                  <a:gd name="T66" fmla="*/ 852 w 1154"/>
                  <a:gd name="T67" fmla="*/ 2770 h 2828"/>
                  <a:gd name="T68" fmla="*/ 188 w 1154"/>
                  <a:gd name="T69" fmla="*/ 1762 h 2828"/>
                  <a:gd name="T70" fmla="*/ 144 w 1154"/>
                  <a:gd name="T71" fmla="*/ 1692 h 2828"/>
                  <a:gd name="T72" fmla="*/ 96 w 1154"/>
                  <a:gd name="T73" fmla="*/ 1596 h 2828"/>
                  <a:gd name="T74" fmla="*/ 46 w 1154"/>
                  <a:gd name="T75" fmla="*/ 1462 h 2828"/>
                  <a:gd name="T76" fmla="*/ 8 w 1154"/>
                  <a:gd name="T77" fmla="*/ 1284 h 2828"/>
                  <a:gd name="T78" fmla="*/ 0 w 1154"/>
                  <a:gd name="T79" fmla="*/ 1078 h 2828"/>
                  <a:gd name="T80" fmla="*/ 20 w 1154"/>
                  <a:gd name="T81" fmla="*/ 916 h 2828"/>
                  <a:gd name="T82" fmla="*/ 62 w 1154"/>
                  <a:gd name="T83" fmla="*/ 754 h 2828"/>
                  <a:gd name="T84" fmla="*/ 128 w 1154"/>
                  <a:gd name="T85" fmla="*/ 604 h 2828"/>
                  <a:gd name="T86" fmla="*/ 218 w 1154"/>
                  <a:gd name="T87" fmla="*/ 462 h 2828"/>
                  <a:gd name="T88" fmla="*/ 332 w 1154"/>
                  <a:gd name="T89" fmla="*/ 330 h 2828"/>
                  <a:gd name="T90" fmla="*/ 456 w 1154"/>
                  <a:gd name="T91" fmla="*/ 222 h 2828"/>
                  <a:gd name="T92" fmla="*/ 632 w 1154"/>
                  <a:gd name="T93" fmla="*/ 112 h 2828"/>
                  <a:gd name="T94" fmla="*/ 826 w 1154"/>
                  <a:gd name="T95" fmla="*/ 38 h 2828"/>
                  <a:gd name="T96" fmla="*/ 1034 w 1154"/>
                  <a:gd name="T97" fmla="*/ 4 h 2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4" h="2828">
                    <a:moveTo>
                      <a:pt x="1154" y="2"/>
                    </a:moveTo>
                    <a:lnTo>
                      <a:pt x="1154" y="2828"/>
                    </a:lnTo>
                    <a:lnTo>
                      <a:pt x="1154" y="2828"/>
                    </a:lnTo>
                    <a:lnTo>
                      <a:pt x="1140" y="2828"/>
                    </a:lnTo>
                    <a:lnTo>
                      <a:pt x="1140" y="2828"/>
                    </a:lnTo>
                    <a:lnTo>
                      <a:pt x="1114" y="2828"/>
                    </a:lnTo>
                    <a:lnTo>
                      <a:pt x="1114" y="2828"/>
                    </a:lnTo>
                    <a:lnTo>
                      <a:pt x="1090" y="2822"/>
                    </a:lnTo>
                    <a:lnTo>
                      <a:pt x="1068" y="2814"/>
                    </a:lnTo>
                    <a:lnTo>
                      <a:pt x="1048" y="2802"/>
                    </a:lnTo>
                    <a:lnTo>
                      <a:pt x="1030" y="2786"/>
                    </a:lnTo>
                    <a:lnTo>
                      <a:pt x="1030" y="2786"/>
                    </a:lnTo>
                    <a:lnTo>
                      <a:pt x="1016" y="2772"/>
                    </a:lnTo>
                    <a:lnTo>
                      <a:pt x="1006" y="2758"/>
                    </a:lnTo>
                    <a:lnTo>
                      <a:pt x="996" y="2742"/>
                    </a:lnTo>
                    <a:lnTo>
                      <a:pt x="990" y="2726"/>
                    </a:lnTo>
                    <a:lnTo>
                      <a:pt x="738" y="1766"/>
                    </a:lnTo>
                    <a:lnTo>
                      <a:pt x="738" y="1766"/>
                    </a:lnTo>
                    <a:lnTo>
                      <a:pt x="718" y="1700"/>
                    </a:lnTo>
                    <a:lnTo>
                      <a:pt x="718" y="1700"/>
                    </a:lnTo>
                    <a:lnTo>
                      <a:pt x="718" y="1694"/>
                    </a:lnTo>
                    <a:lnTo>
                      <a:pt x="718" y="1694"/>
                    </a:lnTo>
                    <a:lnTo>
                      <a:pt x="704" y="1632"/>
                    </a:lnTo>
                    <a:lnTo>
                      <a:pt x="692" y="1566"/>
                    </a:lnTo>
                    <a:lnTo>
                      <a:pt x="682" y="1500"/>
                    </a:lnTo>
                    <a:lnTo>
                      <a:pt x="674" y="1432"/>
                    </a:lnTo>
                    <a:lnTo>
                      <a:pt x="666" y="1360"/>
                    </a:lnTo>
                    <a:lnTo>
                      <a:pt x="662" y="1288"/>
                    </a:lnTo>
                    <a:lnTo>
                      <a:pt x="658" y="1214"/>
                    </a:lnTo>
                    <a:lnTo>
                      <a:pt x="658" y="1136"/>
                    </a:lnTo>
                    <a:lnTo>
                      <a:pt x="658" y="1136"/>
                    </a:lnTo>
                    <a:lnTo>
                      <a:pt x="660" y="1022"/>
                    </a:lnTo>
                    <a:lnTo>
                      <a:pt x="666" y="910"/>
                    </a:lnTo>
                    <a:lnTo>
                      <a:pt x="678" y="804"/>
                    </a:lnTo>
                    <a:lnTo>
                      <a:pt x="684" y="752"/>
                    </a:lnTo>
                    <a:lnTo>
                      <a:pt x="692" y="700"/>
                    </a:lnTo>
                    <a:lnTo>
                      <a:pt x="702" y="652"/>
                    </a:lnTo>
                    <a:lnTo>
                      <a:pt x="712" y="602"/>
                    </a:lnTo>
                    <a:lnTo>
                      <a:pt x="724" y="554"/>
                    </a:lnTo>
                    <a:lnTo>
                      <a:pt x="736" y="508"/>
                    </a:lnTo>
                    <a:lnTo>
                      <a:pt x="750" y="462"/>
                    </a:lnTo>
                    <a:lnTo>
                      <a:pt x="764" y="418"/>
                    </a:lnTo>
                    <a:lnTo>
                      <a:pt x="780" y="374"/>
                    </a:lnTo>
                    <a:lnTo>
                      <a:pt x="796" y="332"/>
                    </a:lnTo>
                    <a:lnTo>
                      <a:pt x="796" y="332"/>
                    </a:lnTo>
                    <a:lnTo>
                      <a:pt x="814" y="292"/>
                    </a:lnTo>
                    <a:lnTo>
                      <a:pt x="832" y="254"/>
                    </a:lnTo>
                    <a:lnTo>
                      <a:pt x="852" y="220"/>
                    </a:lnTo>
                    <a:lnTo>
                      <a:pt x="870" y="188"/>
                    </a:lnTo>
                    <a:lnTo>
                      <a:pt x="890" y="158"/>
                    </a:lnTo>
                    <a:lnTo>
                      <a:pt x="910" y="130"/>
                    </a:lnTo>
                    <a:lnTo>
                      <a:pt x="930" y="106"/>
                    </a:lnTo>
                    <a:lnTo>
                      <a:pt x="952" y="84"/>
                    </a:lnTo>
                    <a:lnTo>
                      <a:pt x="972" y="64"/>
                    </a:lnTo>
                    <a:lnTo>
                      <a:pt x="994" y="48"/>
                    </a:lnTo>
                    <a:lnTo>
                      <a:pt x="1016" y="34"/>
                    </a:lnTo>
                    <a:lnTo>
                      <a:pt x="1040" y="22"/>
                    </a:lnTo>
                    <a:lnTo>
                      <a:pt x="1062" y="12"/>
                    </a:lnTo>
                    <a:lnTo>
                      <a:pt x="1086" y="6"/>
                    </a:lnTo>
                    <a:lnTo>
                      <a:pt x="1110" y="2"/>
                    </a:lnTo>
                    <a:lnTo>
                      <a:pt x="1134" y="0"/>
                    </a:lnTo>
                    <a:lnTo>
                      <a:pt x="1134" y="0"/>
                    </a:lnTo>
                    <a:lnTo>
                      <a:pt x="1154" y="2"/>
                    </a:lnTo>
                    <a:lnTo>
                      <a:pt x="1154" y="2"/>
                    </a:lnTo>
                    <a:close/>
                    <a:moveTo>
                      <a:pt x="1088" y="0"/>
                    </a:moveTo>
                    <a:lnTo>
                      <a:pt x="1088" y="0"/>
                    </a:lnTo>
                    <a:lnTo>
                      <a:pt x="1046" y="4"/>
                    </a:lnTo>
                    <a:lnTo>
                      <a:pt x="1004" y="10"/>
                    </a:lnTo>
                    <a:lnTo>
                      <a:pt x="962" y="18"/>
                    </a:lnTo>
                    <a:lnTo>
                      <a:pt x="922" y="30"/>
                    </a:lnTo>
                    <a:lnTo>
                      <a:pt x="882" y="42"/>
                    </a:lnTo>
                    <a:lnTo>
                      <a:pt x="844" y="58"/>
                    </a:lnTo>
                    <a:lnTo>
                      <a:pt x="806" y="74"/>
                    </a:lnTo>
                    <a:lnTo>
                      <a:pt x="768" y="94"/>
                    </a:lnTo>
                    <a:lnTo>
                      <a:pt x="732" y="116"/>
                    </a:lnTo>
                    <a:lnTo>
                      <a:pt x="696" y="140"/>
                    </a:lnTo>
                    <a:lnTo>
                      <a:pt x="660" y="168"/>
                    </a:lnTo>
                    <a:lnTo>
                      <a:pt x="626" y="196"/>
                    </a:lnTo>
                    <a:lnTo>
                      <a:pt x="592" y="228"/>
                    </a:lnTo>
                    <a:lnTo>
                      <a:pt x="560" y="262"/>
                    </a:lnTo>
                    <a:lnTo>
                      <a:pt x="526" y="296"/>
                    </a:lnTo>
                    <a:lnTo>
                      <a:pt x="496" y="334"/>
                    </a:lnTo>
                    <a:lnTo>
                      <a:pt x="496" y="334"/>
                    </a:lnTo>
                    <a:lnTo>
                      <a:pt x="464" y="378"/>
                    </a:lnTo>
                    <a:lnTo>
                      <a:pt x="434" y="420"/>
                    </a:lnTo>
                    <a:lnTo>
                      <a:pt x="406" y="464"/>
                    </a:lnTo>
                    <a:lnTo>
                      <a:pt x="380" y="510"/>
                    </a:lnTo>
                    <a:lnTo>
                      <a:pt x="356" y="556"/>
                    </a:lnTo>
                    <a:lnTo>
                      <a:pt x="334" y="604"/>
                    </a:lnTo>
                    <a:lnTo>
                      <a:pt x="316" y="652"/>
                    </a:lnTo>
                    <a:lnTo>
                      <a:pt x="298" y="702"/>
                    </a:lnTo>
                    <a:lnTo>
                      <a:pt x="282" y="754"/>
                    </a:lnTo>
                    <a:lnTo>
                      <a:pt x="268" y="804"/>
                    </a:lnTo>
                    <a:lnTo>
                      <a:pt x="258" y="858"/>
                    </a:lnTo>
                    <a:lnTo>
                      <a:pt x="248" y="912"/>
                    </a:lnTo>
                    <a:lnTo>
                      <a:pt x="242" y="966"/>
                    </a:lnTo>
                    <a:lnTo>
                      <a:pt x="236" y="1022"/>
                    </a:lnTo>
                    <a:lnTo>
                      <a:pt x="232" y="1080"/>
                    </a:lnTo>
                    <a:lnTo>
                      <a:pt x="232" y="1138"/>
                    </a:lnTo>
                    <a:lnTo>
                      <a:pt x="232" y="1138"/>
                    </a:lnTo>
                    <a:lnTo>
                      <a:pt x="234" y="1200"/>
                    </a:lnTo>
                    <a:lnTo>
                      <a:pt x="236" y="1260"/>
                    </a:lnTo>
                    <a:lnTo>
                      <a:pt x="244" y="1318"/>
                    </a:lnTo>
                    <a:lnTo>
                      <a:pt x="252" y="1376"/>
                    </a:lnTo>
                    <a:lnTo>
                      <a:pt x="252" y="1376"/>
                    </a:lnTo>
                    <a:lnTo>
                      <a:pt x="260" y="1418"/>
                    </a:lnTo>
                    <a:lnTo>
                      <a:pt x="268" y="1460"/>
                    </a:lnTo>
                    <a:lnTo>
                      <a:pt x="278" y="1500"/>
                    </a:lnTo>
                    <a:lnTo>
                      <a:pt x="288" y="1540"/>
                    </a:lnTo>
                    <a:lnTo>
                      <a:pt x="300" y="1580"/>
                    </a:lnTo>
                    <a:lnTo>
                      <a:pt x="314" y="1620"/>
                    </a:lnTo>
                    <a:lnTo>
                      <a:pt x="330" y="1658"/>
                    </a:lnTo>
                    <a:lnTo>
                      <a:pt x="346" y="1696"/>
                    </a:lnTo>
                    <a:lnTo>
                      <a:pt x="346" y="1696"/>
                    </a:lnTo>
                    <a:lnTo>
                      <a:pt x="348" y="1702"/>
                    </a:lnTo>
                    <a:lnTo>
                      <a:pt x="348" y="1702"/>
                    </a:lnTo>
                    <a:lnTo>
                      <a:pt x="364" y="1734"/>
                    </a:lnTo>
                    <a:lnTo>
                      <a:pt x="382" y="1766"/>
                    </a:lnTo>
                    <a:lnTo>
                      <a:pt x="862" y="2726"/>
                    </a:lnTo>
                    <a:lnTo>
                      <a:pt x="862" y="2726"/>
                    </a:lnTo>
                    <a:lnTo>
                      <a:pt x="874" y="2742"/>
                    </a:lnTo>
                    <a:lnTo>
                      <a:pt x="890" y="2758"/>
                    </a:lnTo>
                    <a:lnTo>
                      <a:pt x="910" y="2772"/>
                    </a:lnTo>
                    <a:lnTo>
                      <a:pt x="934" y="2786"/>
                    </a:lnTo>
                    <a:lnTo>
                      <a:pt x="934" y="2786"/>
                    </a:lnTo>
                    <a:lnTo>
                      <a:pt x="966" y="2800"/>
                    </a:lnTo>
                    <a:lnTo>
                      <a:pt x="1002" y="2812"/>
                    </a:lnTo>
                    <a:lnTo>
                      <a:pt x="1042" y="2820"/>
                    </a:lnTo>
                    <a:lnTo>
                      <a:pt x="1082" y="2826"/>
                    </a:lnTo>
                    <a:lnTo>
                      <a:pt x="1082" y="2826"/>
                    </a:lnTo>
                    <a:lnTo>
                      <a:pt x="1026" y="2820"/>
                    </a:lnTo>
                    <a:lnTo>
                      <a:pt x="974" y="2812"/>
                    </a:lnTo>
                    <a:lnTo>
                      <a:pt x="926" y="2800"/>
                    </a:lnTo>
                    <a:lnTo>
                      <a:pt x="882" y="2784"/>
                    </a:lnTo>
                    <a:lnTo>
                      <a:pt x="882" y="2784"/>
                    </a:lnTo>
                    <a:lnTo>
                      <a:pt x="852" y="2770"/>
                    </a:lnTo>
                    <a:lnTo>
                      <a:pt x="828" y="2756"/>
                    </a:lnTo>
                    <a:lnTo>
                      <a:pt x="806" y="2742"/>
                    </a:lnTo>
                    <a:lnTo>
                      <a:pt x="792" y="2726"/>
                    </a:lnTo>
                    <a:lnTo>
                      <a:pt x="188" y="1762"/>
                    </a:lnTo>
                    <a:lnTo>
                      <a:pt x="188" y="1762"/>
                    </a:lnTo>
                    <a:lnTo>
                      <a:pt x="146" y="1698"/>
                    </a:lnTo>
                    <a:lnTo>
                      <a:pt x="146" y="1698"/>
                    </a:lnTo>
                    <a:lnTo>
                      <a:pt x="144" y="1692"/>
                    </a:lnTo>
                    <a:lnTo>
                      <a:pt x="144" y="1692"/>
                    </a:lnTo>
                    <a:lnTo>
                      <a:pt x="126" y="1660"/>
                    </a:lnTo>
                    <a:lnTo>
                      <a:pt x="110" y="1630"/>
                    </a:lnTo>
                    <a:lnTo>
                      <a:pt x="96" y="1596"/>
                    </a:lnTo>
                    <a:lnTo>
                      <a:pt x="82" y="1564"/>
                    </a:lnTo>
                    <a:lnTo>
                      <a:pt x="68" y="1530"/>
                    </a:lnTo>
                    <a:lnTo>
                      <a:pt x="56" y="1496"/>
                    </a:lnTo>
                    <a:lnTo>
                      <a:pt x="46" y="1462"/>
                    </a:lnTo>
                    <a:lnTo>
                      <a:pt x="36" y="1428"/>
                    </a:lnTo>
                    <a:lnTo>
                      <a:pt x="28" y="1392"/>
                    </a:lnTo>
                    <a:lnTo>
                      <a:pt x="20" y="1358"/>
                    </a:lnTo>
                    <a:lnTo>
                      <a:pt x="8" y="1284"/>
                    </a:lnTo>
                    <a:lnTo>
                      <a:pt x="2" y="1210"/>
                    </a:lnTo>
                    <a:lnTo>
                      <a:pt x="0" y="1134"/>
                    </a:lnTo>
                    <a:lnTo>
                      <a:pt x="0" y="1134"/>
                    </a:lnTo>
                    <a:lnTo>
                      <a:pt x="0" y="1078"/>
                    </a:lnTo>
                    <a:lnTo>
                      <a:pt x="4" y="1022"/>
                    </a:lnTo>
                    <a:lnTo>
                      <a:pt x="10" y="968"/>
                    </a:lnTo>
                    <a:lnTo>
                      <a:pt x="20" y="916"/>
                    </a:lnTo>
                    <a:lnTo>
                      <a:pt x="20" y="916"/>
                    </a:lnTo>
                    <a:lnTo>
                      <a:pt x="28" y="874"/>
                    </a:lnTo>
                    <a:lnTo>
                      <a:pt x="38" y="834"/>
                    </a:lnTo>
                    <a:lnTo>
                      <a:pt x="50" y="794"/>
                    </a:lnTo>
                    <a:lnTo>
                      <a:pt x="62" y="754"/>
                    </a:lnTo>
                    <a:lnTo>
                      <a:pt x="76" y="716"/>
                    </a:lnTo>
                    <a:lnTo>
                      <a:pt x="92" y="678"/>
                    </a:lnTo>
                    <a:lnTo>
                      <a:pt x="110" y="640"/>
                    </a:lnTo>
                    <a:lnTo>
                      <a:pt x="128" y="604"/>
                    </a:lnTo>
                    <a:lnTo>
                      <a:pt x="148" y="566"/>
                    </a:lnTo>
                    <a:lnTo>
                      <a:pt x="170" y="532"/>
                    </a:lnTo>
                    <a:lnTo>
                      <a:pt x="194" y="496"/>
                    </a:lnTo>
                    <a:lnTo>
                      <a:pt x="218" y="462"/>
                    </a:lnTo>
                    <a:lnTo>
                      <a:pt x="244" y="428"/>
                    </a:lnTo>
                    <a:lnTo>
                      <a:pt x="272" y="394"/>
                    </a:lnTo>
                    <a:lnTo>
                      <a:pt x="302" y="362"/>
                    </a:lnTo>
                    <a:lnTo>
                      <a:pt x="332" y="330"/>
                    </a:lnTo>
                    <a:lnTo>
                      <a:pt x="332" y="330"/>
                    </a:lnTo>
                    <a:lnTo>
                      <a:pt x="372" y="292"/>
                    </a:lnTo>
                    <a:lnTo>
                      <a:pt x="412" y="256"/>
                    </a:lnTo>
                    <a:lnTo>
                      <a:pt x="456" y="222"/>
                    </a:lnTo>
                    <a:lnTo>
                      <a:pt x="498" y="192"/>
                    </a:lnTo>
                    <a:lnTo>
                      <a:pt x="542" y="162"/>
                    </a:lnTo>
                    <a:lnTo>
                      <a:pt x="586" y="136"/>
                    </a:lnTo>
                    <a:lnTo>
                      <a:pt x="632" y="112"/>
                    </a:lnTo>
                    <a:lnTo>
                      <a:pt x="680" y="90"/>
                    </a:lnTo>
                    <a:lnTo>
                      <a:pt x="728" y="70"/>
                    </a:lnTo>
                    <a:lnTo>
                      <a:pt x="776" y="54"/>
                    </a:lnTo>
                    <a:lnTo>
                      <a:pt x="826" y="38"/>
                    </a:lnTo>
                    <a:lnTo>
                      <a:pt x="876" y="26"/>
                    </a:lnTo>
                    <a:lnTo>
                      <a:pt x="928" y="16"/>
                    </a:lnTo>
                    <a:lnTo>
                      <a:pt x="980" y="8"/>
                    </a:lnTo>
                    <a:lnTo>
                      <a:pt x="1034" y="4"/>
                    </a:lnTo>
                    <a:lnTo>
                      <a:pt x="1088" y="0"/>
                    </a:lnTo>
                    <a:lnTo>
                      <a:pt x="1088" y="0"/>
                    </a:lnTo>
                    <a:close/>
                  </a:path>
                </a:pathLst>
              </a:cu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1" name="Freeform 539">
                <a:extLst>
                  <a:ext uri="{FF2B5EF4-FFF2-40B4-BE49-F238E27FC236}">
                    <a16:creationId xmlns:a16="http://schemas.microsoft.com/office/drawing/2014/main" xmlns="" id="{EB26ABCF-5F8C-45BC-8EC1-AC702F6E8567}"/>
                  </a:ext>
                </a:extLst>
              </p:cNvPr>
              <p:cNvSpPr>
                <a:spLocks/>
              </p:cNvSpPr>
              <p:nvPr/>
            </p:nvSpPr>
            <p:spPr bwMode="auto">
              <a:xfrm>
                <a:off x="1621422" y="4979831"/>
                <a:ext cx="60789" cy="24315"/>
              </a:xfrm>
              <a:custGeom>
                <a:avLst/>
                <a:gdLst>
                  <a:gd name="T0" fmla="*/ 58 w 60"/>
                  <a:gd name="T1" fmla="*/ 16 h 24"/>
                  <a:gd name="T2" fmla="*/ 58 w 60"/>
                  <a:gd name="T3" fmla="*/ 16 h 24"/>
                  <a:gd name="T4" fmla="*/ 50 w 60"/>
                  <a:gd name="T5" fmla="*/ 22 h 24"/>
                  <a:gd name="T6" fmla="*/ 50 w 60"/>
                  <a:gd name="T7" fmla="*/ 22 h 24"/>
                  <a:gd name="T8" fmla="*/ 42 w 60"/>
                  <a:gd name="T9" fmla="*/ 24 h 24"/>
                  <a:gd name="T10" fmla="*/ 30 w 60"/>
                  <a:gd name="T11" fmla="*/ 24 h 24"/>
                  <a:gd name="T12" fmla="*/ 30 w 60"/>
                  <a:gd name="T13" fmla="*/ 24 h 24"/>
                  <a:gd name="T14" fmla="*/ 20 w 60"/>
                  <a:gd name="T15" fmla="*/ 24 h 24"/>
                  <a:gd name="T16" fmla="*/ 10 w 60"/>
                  <a:gd name="T17" fmla="*/ 22 h 24"/>
                  <a:gd name="T18" fmla="*/ 10 w 60"/>
                  <a:gd name="T19" fmla="*/ 22 h 24"/>
                  <a:gd name="T20" fmla="*/ 8 w 60"/>
                  <a:gd name="T21" fmla="*/ 22 h 24"/>
                  <a:gd name="T22" fmla="*/ 8 w 60"/>
                  <a:gd name="T23" fmla="*/ 22 h 24"/>
                  <a:gd name="T24" fmla="*/ 0 w 60"/>
                  <a:gd name="T25" fmla="*/ 14 h 24"/>
                  <a:gd name="T26" fmla="*/ 0 w 60"/>
                  <a:gd name="T27" fmla="*/ 10 h 24"/>
                  <a:gd name="T28" fmla="*/ 0 w 60"/>
                  <a:gd name="T29" fmla="*/ 10 h 24"/>
                  <a:gd name="T30" fmla="*/ 4 w 60"/>
                  <a:gd name="T31" fmla="*/ 6 h 24"/>
                  <a:gd name="T32" fmla="*/ 8 w 60"/>
                  <a:gd name="T33" fmla="*/ 4 h 24"/>
                  <a:gd name="T34" fmla="*/ 8 w 60"/>
                  <a:gd name="T35" fmla="*/ 4 h 24"/>
                  <a:gd name="T36" fmla="*/ 18 w 60"/>
                  <a:gd name="T37" fmla="*/ 2 h 24"/>
                  <a:gd name="T38" fmla="*/ 30 w 60"/>
                  <a:gd name="T39" fmla="*/ 0 h 24"/>
                  <a:gd name="T40" fmla="*/ 30 w 60"/>
                  <a:gd name="T41" fmla="*/ 0 h 24"/>
                  <a:gd name="T42" fmla="*/ 42 w 60"/>
                  <a:gd name="T43" fmla="*/ 2 h 24"/>
                  <a:gd name="T44" fmla="*/ 50 w 60"/>
                  <a:gd name="T45" fmla="*/ 4 h 24"/>
                  <a:gd name="T46" fmla="*/ 50 w 60"/>
                  <a:gd name="T47" fmla="*/ 4 h 24"/>
                  <a:gd name="T48" fmla="*/ 58 w 60"/>
                  <a:gd name="T49" fmla="*/ 8 h 24"/>
                  <a:gd name="T50" fmla="*/ 60 w 60"/>
                  <a:gd name="T51" fmla="*/ 10 h 24"/>
                  <a:gd name="T52" fmla="*/ 60 w 60"/>
                  <a:gd name="T53" fmla="*/ 12 h 24"/>
                  <a:gd name="T54" fmla="*/ 60 w 60"/>
                  <a:gd name="T55" fmla="*/ 14 h 24"/>
                  <a:gd name="T56" fmla="*/ 60 w 60"/>
                  <a:gd name="T57" fmla="*/ 14 h 24"/>
                  <a:gd name="T58" fmla="*/ 60 w 60"/>
                  <a:gd name="T59" fmla="*/ 16 h 24"/>
                  <a:gd name="T60" fmla="*/ 58 w 60"/>
                  <a:gd name="T61" fmla="*/ 16 h 24"/>
                  <a:gd name="T62" fmla="*/ 58 w 60"/>
                  <a:gd name="T63"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24">
                    <a:moveTo>
                      <a:pt x="58" y="16"/>
                    </a:moveTo>
                    <a:lnTo>
                      <a:pt x="58" y="16"/>
                    </a:lnTo>
                    <a:lnTo>
                      <a:pt x="50" y="22"/>
                    </a:lnTo>
                    <a:lnTo>
                      <a:pt x="50" y="22"/>
                    </a:lnTo>
                    <a:lnTo>
                      <a:pt x="42" y="24"/>
                    </a:lnTo>
                    <a:lnTo>
                      <a:pt x="30" y="24"/>
                    </a:lnTo>
                    <a:lnTo>
                      <a:pt x="30" y="24"/>
                    </a:lnTo>
                    <a:lnTo>
                      <a:pt x="20" y="24"/>
                    </a:lnTo>
                    <a:lnTo>
                      <a:pt x="10" y="22"/>
                    </a:lnTo>
                    <a:lnTo>
                      <a:pt x="10" y="22"/>
                    </a:lnTo>
                    <a:lnTo>
                      <a:pt x="8" y="22"/>
                    </a:lnTo>
                    <a:lnTo>
                      <a:pt x="8" y="22"/>
                    </a:lnTo>
                    <a:lnTo>
                      <a:pt x="0" y="14"/>
                    </a:lnTo>
                    <a:lnTo>
                      <a:pt x="0" y="10"/>
                    </a:lnTo>
                    <a:lnTo>
                      <a:pt x="0" y="10"/>
                    </a:lnTo>
                    <a:lnTo>
                      <a:pt x="4" y="6"/>
                    </a:lnTo>
                    <a:lnTo>
                      <a:pt x="8" y="4"/>
                    </a:lnTo>
                    <a:lnTo>
                      <a:pt x="8" y="4"/>
                    </a:lnTo>
                    <a:lnTo>
                      <a:pt x="18" y="2"/>
                    </a:lnTo>
                    <a:lnTo>
                      <a:pt x="30" y="0"/>
                    </a:lnTo>
                    <a:lnTo>
                      <a:pt x="30" y="0"/>
                    </a:lnTo>
                    <a:lnTo>
                      <a:pt x="42" y="2"/>
                    </a:lnTo>
                    <a:lnTo>
                      <a:pt x="50" y="4"/>
                    </a:lnTo>
                    <a:lnTo>
                      <a:pt x="50" y="4"/>
                    </a:lnTo>
                    <a:lnTo>
                      <a:pt x="58" y="8"/>
                    </a:lnTo>
                    <a:lnTo>
                      <a:pt x="60" y="10"/>
                    </a:lnTo>
                    <a:lnTo>
                      <a:pt x="60" y="12"/>
                    </a:lnTo>
                    <a:lnTo>
                      <a:pt x="60" y="14"/>
                    </a:lnTo>
                    <a:lnTo>
                      <a:pt x="60" y="14"/>
                    </a:lnTo>
                    <a:lnTo>
                      <a:pt x="60" y="16"/>
                    </a:lnTo>
                    <a:lnTo>
                      <a:pt x="58" y="16"/>
                    </a:lnTo>
                    <a:lnTo>
                      <a:pt x="58" y="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grpSp>
      <p:sp>
        <p:nvSpPr>
          <p:cNvPr id="30" name="TextBox 82">
            <a:extLst>
              <a:ext uri="{FF2B5EF4-FFF2-40B4-BE49-F238E27FC236}">
                <a16:creationId xmlns:a16="http://schemas.microsoft.com/office/drawing/2014/main" xmlns="" id="{57D29985-05D8-4C79-B200-A6D54A54B7C6}"/>
              </a:ext>
            </a:extLst>
          </p:cNvPr>
          <p:cNvSpPr txBox="1"/>
          <p:nvPr/>
        </p:nvSpPr>
        <p:spPr>
          <a:xfrm>
            <a:off x="4881390" y="4049148"/>
            <a:ext cx="2895276" cy="540091"/>
          </a:xfrm>
          <a:prstGeom prst="rect">
            <a:avLst/>
          </a:prstGeom>
        </p:spPr>
        <p:txBody>
          <a:bodyPr vert="horz" lIns="182880" tIns="91440" rIns="182880" bIns="91440" rtlCol="0" anchor="ctr">
            <a:noAutofit/>
          </a:bodyPr>
          <a:lstStyle>
            <a:defPPr>
              <a:defRPr lang="en-US"/>
            </a:defPPr>
            <a:lvl1pPr defTabSz="914082">
              <a:spcBef>
                <a:spcPct val="0"/>
              </a:spcBef>
              <a:defRPr sz="28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4" rtl="0"/>
            <a:r>
              <a:rPr lang="en-US" sz="2400" kern="120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CNN V.S. GNN</a:t>
            </a:r>
            <a:endParaRPr lang="id-ID" sz="2400" kern="120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xmlns="" id="{BAA0EC53-8987-40C8-AAAB-2254DEDB7EBD}"/>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33" name="文本框 32">
            <a:extLst>
              <a:ext uri="{FF2B5EF4-FFF2-40B4-BE49-F238E27FC236}">
                <a16:creationId xmlns:a16="http://schemas.microsoft.com/office/drawing/2014/main" xmlns="" id="{137AF270-EAAF-4858-A4BF-E69A6076B04A}"/>
              </a:ext>
            </a:extLst>
          </p:cNvPr>
          <p:cNvSpPr txBox="1"/>
          <p:nvPr/>
        </p:nvSpPr>
        <p:spPr>
          <a:xfrm>
            <a:off x="7783754" y="3360023"/>
            <a:ext cx="4294246" cy="170456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285750" indent="-285750">
              <a:lnSpc>
                <a:spcPct val="150000"/>
              </a:lnSpc>
              <a:buFont typeface="Arial" panose="020B0604020202020204" pitchFamily="34" charset="0"/>
              <a:buChar char="•"/>
            </a:pPr>
            <a:r>
              <a:rPr lang="en-US" altLang="zh-CN"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tasks : </a:t>
            </a:r>
            <a:r>
              <a:rPr lang="en-US"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3D meshes, social networks, telecommunication networks, biological networks, etc.</a:t>
            </a:r>
          </a:p>
          <a:p>
            <a:pPr marL="285750" indent="-285750">
              <a:lnSpc>
                <a:spcPct val="150000"/>
              </a:lnSpc>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Object : irregular domain </a:t>
            </a:r>
          </a:p>
        </p:txBody>
      </p:sp>
      <p:sp>
        <p:nvSpPr>
          <p:cNvPr id="34" name="文本框 33">
            <a:extLst>
              <a:ext uri="{FF2B5EF4-FFF2-40B4-BE49-F238E27FC236}">
                <a16:creationId xmlns:a16="http://schemas.microsoft.com/office/drawing/2014/main" xmlns="" id="{E60DD1E8-0F9C-420A-A98F-B4E41D8AF974}"/>
              </a:ext>
            </a:extLst>
          </p:cNvPr>
          <p:cNvSpPr txBox="1"/>
          <p:nvPr/>
        </p:nvSpPr>
        <p:spPr>
          <a:xfrm>
            <a:off x="8484677" y="2704003"/>
            <a:ext cx="2891790"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l"/>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GNN</a:t>
            </a:r>
            <a:endParaRPr lang="zh-CN" altLang="en-US"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Tree>
    <p:extLst>
      <p:ext uri="{BB962C8B-B14F-4D97-AF65-F5344CB8AC3E}">
        <p14:creationId xmlns:p14="http://schemas.microsoft.com/office/powerpoint/2010/main" val="96498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xmlns="" id="{1BAF3733-3D6A-47DB-97A3-2A9FB11606B3}"/>
              </a:ext>
            </a:extLst>
          </p:cNvPr>
          <p:cNvSpPr txBox="1"/>
          <p:nvPr/>
        </p:nvSpPr>
        <p:spPr>
          <a:xfrm>
            <a:off x="535522" y="1155939"/>
            <a:ext cx="2891790"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GNN</a:t>
            </a:r>
            <a:endParaRPr lang="zh-CN" altLang="en-US"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xmlns="" id="{CA3F1067-49CD-46B4-B9E1-A7DBA63EDAAF}"/>
              </a:ext>
            </a:extLst>
          </p:cNvPr>
          <p:cNvSpPr/>
          <p:nvPr/>
        </p:nvSpPr>
        <p:spPr>
          <a:xfrm>
            <a:off x="1981416" y="2364742"/>
            <a:ext cx="9126137" cy="170456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 generalization of recursive neural networks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directly deal with a more general class of graphs (cyclic, directed and undirected graphs)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consist of an iterative process, propagates the node states until equilibrium</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followed by a neural network, which produces an output for each node based on its state</a:t>
            </a:r>
            <a:endParaRPr lang="zh-CN" altLang="en-US"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xmlns="" id="{AFD4F7BD-BF43-4310-8600-FD24ABDEB396}"/>
              </a:ext>
            </a:extLst>
          </p:cNvPr>
          <p:cNvSpPr/>
          <p:nvPr/>
        </p:nvSpPr>
        <p:spPr>
          <a:xfrm>
            <a:off x="1729109" y="4168362"/>
            <a:ext cx="4203395" cy="400110"/>
          </a:xfrm>
          <a:prstGeom prst="rect">
            <a:avLst/>
          </a:prstGeom>
        </p:spPr>
        <p:txBody>
          <a:bodyPr wrap="none">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convolutions to the graph domain</a:t>
            </a:r>
            <a:endParaRPr lang="zh-CN" altLang="en-US" sz="2000" b="1"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xmlns="" id="{B6D84B00-706F-431F-805F-4737474A43FB}"/>
              </a:ext>
            </a:extLst>
          </p:cNvPr>
          <p:cNvSpPr/>
          <p:nvPr/>
        </p:nvSpPr>
        <p:spPr>
          <a:xfrm>
            <a:off x="1981416" y="4663227"/>
            <a:ext cx="2351926" cy="923330"/>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spectral approaches: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xmlns="" id="{C7661083-0E2B-4572-9994-95597600BA0A}"/>
              </a:ext>
            </a:extLst>
          </p:cNvPr>
          <p:cNvSpPr/>
          <p:nvPr/>
        </p:nvSpPr>
        <p:spPr>
          <a:xfrm>
            <a:off x="1727501" y="1904817"/>
            <a:ext cx="2140330" cy="400110"/>
          </a:xfrm>
          <a:prstGeom prst="rect">
            <a:avLst/>
          </a:prstGeom>
        </p:spPr>
        <p:txBody>
          <a:bodyPr wrap="none">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What is GNN?</a:t>
            </a:r>
            <a:endParaRPr lang="zh-CN" altLang="en-US" sz="2000" b="1"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xmlns="" id="{6C49B665-D6C9-4185-AF69-85E4040476C0}"/>
              </a:ext>
            </a:extLst>
          </p:cNvPr>
          <p:cNvSpPr/>
          <p:nvPr/>
        </p:nvSpPr>
        <p:spPr>
          <a:xfrm>
            <a:off x="2565036" y="4992953"/>
            <a:ext cx="6096000" cy="646331"/>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 working with a spectral representation of the graphs </a:t>
            </a:r>
          </a:p>
          <a:p>
            <a:r>
              <a:rPr lang="en-US" altLang="zh-CN" dirty="0">
                <a:latin typeface="Times New Roman" panose="02020603050405020304" pitchFamily="18" charset="0"/>
                <a:cs typeface="Times New Roman" panose="02020603050405020304" pitchFamily="18" charset="0"/>
              </a:rPr>
              <a:t>-- GCN</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xmlns="" id="{0E6954AC-49A1-4F2C-B5E0-4A90EDFF7947}"/>
              </a:ext>
            </a:extLst>
          </p:cNvPr>
          <p:cNvSpPr/>
          <p:nvPr/>
        </p:nvSpPr>
        <p:spPr>
          <a:xfrm>
            <a:off x="2565036" y="5997175"/>
            <a:ext cx="6096000" cy="646331"/>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defin</a:t>
            </a:r>
            <a:r>
              <a:rPr lang="en-US" altLang="zh-CN" dirty="0" err="1">
                <a:latin typeface="Times New Roman" panose="02020603050405020304" pitchFamily="18" charset="0"/>
                <a:cs typeface="Times New Roman" panose="02020603050405020304" pitchFamily="18" charset="0"/>
              </a:rPr>
              <a:t>ing</a:t>
            </a:r>
            <a:r>
              <a:rPr lang="zh-CN" altLang="en-US" dirty="0">
                <a:latin typeface="Times New Roman" panose="02020603050405020304" pitchFamily="18" charset="0"/>
                <a:cs typeface="Times New Roman" panose="02020603050405020304" pitchFamily="18" charset="0"/>
              </a:rPr>
              <a:t> convolutions directly on the graph</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MoNet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GraphSAGE</a:t>
            </a:r>
            <a:endParaRPr lang="zh-CN" altLang="en-US"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xmlns="" id="{1B78FE0A-F60E-40F7-B0F8-5FA62AF1B522}"/>
              </a:ext>
            </a:extLst>
          </p:cNvPr>
          <p:cNvSpPr/>
          <p:nvPr/>
        </p:nvSpPr>
        <p:spPr>
          <a:xfrm>
            <a:off x="1981416" y="5613980"/>
            <a:ext cx="2710999"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non-spectral approaches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5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xmlns="" id="{1BAF3733-3D6A-47DB-97A3-2A9FB11606B3}"/>
              </a:ext>
            </a:extLst>
          </p:cNvPr>
          <p:cNvSpPr txBox="1"/>
          <p:nvPr/>
        </p:nvSpPr>
        <p:spPr>
          <a:xfrm>
            <a:off x="535522" y="1155939"/>
            <a:ext cx="4283366"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Attention Mechanisms</a:t>
            </a:r>
            <a:endParaRPr lang="zh-CN" altLang="en-US"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xmlns="" id="{CA3F1067-49CD-46B4-B9E1-A7DBA63EDAAF}"/>
              </a:ext>
            </a:extLst>
          </p:cNvPr>
          <p:cNvSpPr/>
          <p:nvPr/>
        </p:nvSpPr>
        <p:spPr>
          <a:xfrm>
            <a:off x="1981416" y="2364742"/>
            <a:ext cx="9126137" cy="87357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Self-attention</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Intra-attention/soft-attention</a:t>
            </a:r>
            <a:endParaRPr lang="zh-CN" altLang="en-US"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xmlns="" id="{AFD4F7BD-BF43-4310-8600-FD24ABDEB396}"/>
              </a:ext>
            </a:extLst>
          </p:cNvPr>
          <p:cNvSpPr/>
          <p:nvPr/>
        </p:nvSpPr>
        <p:spPr>
          <a:xfrm>
            <a:off x="1729109" y="3537426"/>
            <a:ext cx="1713931" cy="400110"/>
          </a:xfrm>
          <a:prstGeom prst="rect">
            <a:avLst/>
          </a:prstGeom>
        </p:spPr>
        <p:txBody>
          <a:bodyPr wrap="none">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Advantage</a:t>
            </a:r>
            <a:endParaRPr lang="zh-CN" altLang="en-US" sz="2000" b="1"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xmlns="" id="{B6D84B00-706F-431F-805F-4737474A43FB}"/>
              </a:ext>
            </a:extLst>
          </p:cNvPr>
          <p:cNvSpPr/>
          <p:nvPr/>
        </p:nvSpPr>
        <p:spPr>
          <a:xfrm>
            <a:off x="1981416" y="4078011"/>
            <a:ext cx="6184176" cy="923330"/>
          </a:xfrm>
          <a:prstGeom prst="rect">
            <a:avLst/>
          </a:prstGeom>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they allow for dealing with variable sized inputs, focusing on the most </a:t>
            </a:r>
            <a:r>
              <a:rPr lang="en-US" altLang="zh-CN" dirty="0" err="1">
                <a:latin typeface="Times New Roman" panose="02020603050405020304" pitchFamily="18" charset="0"/>
                <a:cs typeface="Times New Roman" panose="02020603050405020304" pitchFamily="18" charset="0"/>
              </a:rPr>
              <a:t>relvant</a:t>
            </a:r>
            <a:r>
              <a:rPr lang="en-US" altLang="zh-CN" dirty="0">
                <a:latin typeface="Times New Roman" panose="02020603050405020304" pitchFamily="18" charset="0"/>
                <a:cs typeface="Times New Roman" panose="02020603050405020304" pitchFamily="18" charset="0"/>
              </a:rPr>
              <a:t> parts of the input to make decisions</a:t>
            </a:r>
          </a:p>
          <a:p>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xmlns="" id="{C7661083-0E2B-4572-9994-95597600BA0A}"/>
              </a:ext>
            </a:extLst>
          </p:cNvPr>
          <p:cNvSpPr/>
          <p:nvPr/>
        </p:nvSpPr>
        <p:spPr>
          <a:xfrm>
            <a:off x="1727501" y="1904817"/>
            <a:ext cx="1569660" cy="400110"/>
          </a:xfrm>
          <a:prstGeom prst="rect">
            <a:avLst/>
          </a:prstGeom>
        </p:spPr>
        <p:txBody>
          <a:bodyPr wrap="none">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Attention</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04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文本框 5">
            <a:extLst>
              <a:ext uri="{FF2B5EF4-FFF2-40B4-BE49-F238E27FC236}">
                <a16:creationId xmlns:a16="http://schemas.microsoft.com/office/drawing/2014/main" xmlns="" id="{B75B1927-20F3-4FB5-AE7B-ECDB18156CDA}"/>
              </a:ext>
            </a:extLst>
          </p:cNvPr>
          <p:cNvSpPr txBox="1"/>
          <p:nvPr/>
        </p:nvSpPr>
        <p:spPr>
          <a:xfrm>
            <a:off x="461093" y="1157487"/>
            <a:ext cx="77804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GRAPH ATTENTION NETWORKS (GAT)</a:t>
            </a:r>
          </a:p>
        </p:txBody>
      </p:sp>
      <p:sp>
        <p:nvSpPr>
          <p:cNvPr id="7" name="矩形 6">
            <a:extLst>
              <a:ext uri="{FF2B5EF4-FFF2-40B4-BE49-F238E27FC236}">
                <a16:creationId xmlns:a16="http://schemas.microsoft.com/office/drawing/2014/main" xmlns="" id="{773DE161-18BA-4F18-8443-59694F27D6DF}"/>
              </a:ext>
            </a:extLst>
          </p:cNvPr>
          <p:cNvSpPr/>
          <p:nvPr/>
        </p:nvSpPr>
        <p:spPr>
          <a:xfrm>
            <a:off x="1844842" y="1817805"/>
            <a:ext cx="8543167" cy="87357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 novel convolution-style graph neural network, leverages attention mechanism for the homogeneous graph which includes only one type of nodes or links.</a:t>
            </a:r>
            <a:endParaRPr lang="en-US" altLang="zh-CN"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xmlns="" id="{F76893AA-CC47-4B8A-8FC6-A6BBE03EC874}"/>
              </a:ext>
            </a:extLst>
          </p:cNvPr>
          <p:cNvSpPr/>
          <p:nvPr/>
        </p:nvSpPr>
        <p:spPr>
          <a:xfrm>
            <a:off x="1844841" y="2882575"/>
            <a:ext cx="8543167" cy="378206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Object</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graph-structured data</a:t>
            </a:r>
          </a:p>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Target</a:t>
            </a:r>
            <a:r>
              <a:rPr lang="en-US" altLang="zh-CN" dirty="0">
                <a:latin typeface="Times New Roman" panose="02020603050405020304" pitchFamily="18" charset="0"/>
                <a:cs typeface="Times New Roman" panose="02020603050405020304" pitchFamily="18" charset="0"/>
              </a:rPr>
              <a:t>: to address the shortcomings of prior methods based on graph convolutions or </a:t>
            </a:r>
          </a:p>
          <a:p>
            <a:pPr>
              <a:lnSpc>
                <a:spcPct val="150000"/>
              </a:lnSpc>
            </a:pPr>
            <a:r>
              <a:rPr lang="en-US" altLang="zh-CN" dirty="0">
                <a:latin typeface="Times New Roman" panose="02020603050405020304" pitchFamily="18" charset="0"/>
                <a:cs typeface="Times New Roman" panose="02020603050405020304" pitchFamily="18" charset="0"/>
              </a:rPr>
              <a:t>                    their approximations</a:t>
            </a:r>
            <a:endParaRPr lang="en-US" altLang="zh-CN" dirty="0">
              <a:solidFill>
                <a:srgbClr val="FF00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Method</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masked self-attentional layers</a:t>
            </a:r>
          </a:p>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Advantage</a:t>
            </a:r>
            <a:r>
              <a:rPr lang="en-US" altLang="zh-CN" dirty="0">
                <a:latin typeface="Times New Roman" panose="02020603050405020304" pitchFamily="18" charset="0"/>
                <a:cs typeface="Times New Roman" panose="02020603050405020304" pitchFamily="18" charset="0"/>
              </a:rPr>
              <a:t>: By stacking layers in which nodes are able to attend over their </a:t>
            </a:r>
            <a:r>
              <a:rPr lang="en-US" altLang="zh-CN" dirty="0" err="1">
                <a:latin typeface="Times New Roman" panose="02020603050405020304" pitchFamily="18" charset="0"/>
                <a:cs typeface="Times New Roman" panose="02020603050405020304" pitchFamily="18" charset="0"/>
              </a:rPr>
              <a:t>neghborhood's</a:t>
            </a:r>
            <a:r>
              <a:rPr lang="en-US" altLang="zh-CN" dirty="0">
                <a:latin typeface="Times New Roman" panose="02020603050405020304" pitchFamily="18" charset="0"/>
                <a:cs typeface="Times New Roman" panose="02020603050405020304" pitchFamily="18" charset="0"/>
              </a:rPr>
              <a:t> feature. We enables specifying different weights to different nodes in a neighborhood, without requiring any kinds of costly matrix operation or depending on knowing the graph structure upfront. </a:t>
            </a:r>
          </a:p>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Application</a:t>
            </a:r>
            <a:r>
              <a:rPr lang="en-US" altLang="zh-CN" dirty="0">
                <a:latin typeface="Times New Roman" panose="02020603050405020304" pitchFamily="18" charset="0"/>
                <a:cs typeface="Times New Roman" panose="02020603050405020304" pitchFamily="18" charset="0"/>
              </a:rPr>
              <a:t>: applicable to inductive problem and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 problems</a:t>
            </a:r>
            <a:endParaRPr lang="en-US" altLang="zh-CN"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Tree>
    <p:extLst>
      <p:ext uri="{BB962C8B-B14F-4D97-AF65-F5344CB8AC3E}">
        <p14:creationId xmlns:p14="http://schemas.microsoft.com/office/powerpoint/2010/main" val="138780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xmlns=""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xmlns=""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xmlns=""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GAT</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xmlns="" id="{27CC2BAD-521D-4F63-B01A-96F6101EF98D}"/>
              </a:ext>
            </a:extLst>
          </p:cNvPr>
          <p:cNvPicPr>
            <a:picLocks noChangeAspect="1"/>
          </p:cNvPicPr>
          <p:nvPr/>
        </p:nvPicPr>
        <p:blipFill>
          <a:blip r:embed="rId3"/>
          <a:stretch>
            <a:fillRect/>
          </a:stretch>
        </p:blipFill>
        <p:spPr>
          <a:xfrm>
            <a:off x="5429913" y="1735906"/>
            <a:ext cx="6096556" cy="3955045"/>
          </a:xfrm>
          <a:prstGeom prst="rect">
            <a:avLst/>
          </a:prstGeom>
        </p:spPr>
      </p:pic>
      <p:sp>
        <p:nvSpPr>
          <p:cNvPr id="8" name="文本框 7">
            <a:extLst>
              <a:ext uri="{FF2B5EF4-FFF2-40B4-BE49-F238E27FC236}">
                <a16:creationId xmlns:a16="http://schemas.microsoft.com/office/drawing/2014/main" xmlns="" id="{CE7C6482-359B-44FA-9972-0EE2227F1E5F}"/>
              </a:ext>
            </a:extLst>
          </p:cNvPr>
          <p:cNvSpPr txBox="1"/>
          <p:nvPr/>
        </p:nvSpPr>
        <p:spPr>
          <a:xfrm>
            <a:off x="567419" y="1389855"/>
            <a:ext cx="5114507" cy="498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GRAPH ATTENTIONAL LAYER</a:t>
            </a:r>
            <a:endParaRPr lang="zh-CN" altLang="en-US"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xmlns="" id="{105F37B5-9E18-409F-A80F-1EFB54DAEF66}"/>
              </a:ext>
            </a:extLst>
          </p:cNvPr>
          <p:cNvPicPr>
            <a:picLocks noChangeAspect="1"/>
          </p:cNvPicPr>
          <p:nvPr/>
        </p:nvPicPr>
        <p:blipFill>
          <a:blip r:embed="rId4"/>
          <a:stretch>
            <a:fillRect/>
          </a:stretch>
        </p:blipFill>
        <p:spPr>
          <a:xfrm>
            <a:off x="2384436" y="2276016"/>
            <a:ext cx="2425825" cy="273064"/>
          </a:xfrm>
          <a:prstGeom prst="rect">
            <a:avLst/>
          </a:prstGeom>
        </p:spPr>
      </p:pic>
      <p:pic>
        <p:nvPicPr>
          <p:cNvPr id="11" name="图片 10">
            <a:extLst>
              <a:ext uri="{FF2B5EF4-FFF2-40B4-BE49-F238E27FC236}">
                <a16:creationId xmlns:a16="http://schemas.microsoft.com/office/drawing/2014/main" xmlns="" id="{1E5701F1-8292-41CE-B58A-4EF00A20BD07}"/>
              </a:ext>
            </a:extLst>
          </p:cNvPr>
          <p:cNvPicPr>
            <a:picLocks noChangeAspect="1"/>
          </p:cNvPicPr>
          <p:nvPr/>
        </p:nvPicPr>
        <p:blipFill>
          <a:blip r:embed="rId5"/>
          <a:stretch>
            <a:fillRect/>
          </a:stretch>
        </p:blipFill>
        <p:spPr>
          <a:xfrm>
            <a:off x="2387611" y="2809571"/>
            <a:ext cx="2419474" cy="254013"/>
          </a:xfrm>
          <a:prstGeom prst="rect">
            <a:avLst/>
          </a:prstGeom>
        </p:spPr>
      </p:pic>
      <p:sp>
        <p:nvSpPr>
          <p:cNvPr id="12" name="矩形 11">
            <a:extLst>
              <a:ext uri="{FF2B5EF4-FFF2-40B4-BE49-F238E27FC236}">
                <a16:creationId xmlns:a16="http://schemas.microsoft.com/office/drawing/2014/main" xmlns="" id="{D28E9ECA-51F8-427A-9E5A-6AB44F8CFDD1}"/>
              </a:ext>
            </a:extLst>
          </p:cNvPr>
          <p:cNvSpPr/>
          <p:nvPr/>
        </p:nvSpPr>
        <p:spPr>
          <a:xfrm>
            <a:off x="1245681" y="2751911"/>
            <a:ext cx="1178528"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Output:</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xmlns="" id="{FC71A308-4B33-4D39-AEDE-C130B8A98136}"/>
              </a:ext>
            </a:extLst>
          </p:cNvPr>
          <p:cNvSpPr/>
          <p:nvPr/>
        </p:nvSpPr>
        <p:spPr>
          <a:xfrm>
            <a:off x="1249223" y="2255720"/>
            <a:ext cx="1024639"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Input:</a:t>
            </a:r>
            <a:endParaRPr lang="zh-CN" altLang="en-US"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xmlns="" id="{DD92D8CA-8C06-45B9-A612-980576AC7614}"/>
              </a:ext>
            </a:extLst>
          </p:cNvPr>
          <p:cNvPicPr>
            <a:picLocks noChangeAspect="1"/>
          </p:cNvPicPr>
          <p:nvPr/>
        </p:nvPicPr>
        <p:blipFill>
          <a:blip r:embed="rId6"/>
          <a:stretch>
            <a:fillRect/>
          </a:stretch>
        </p:blipFill>
        <p:spPr>
          <a:xfrm>
            <a:off x="3075313" y="3443715"/>
            <a:ext cx="1670136" cy="241312"/>
          </a:xfrm>
          <a:prstGeom prst="rect">
            <a:avLst/>
          </a:prstGeom>
        </p:spPr>
      </p:pic>
      <p:sp>
        <p:nvSpPr>
          <p:cNvPr id="15" name="矩形 14">
            <a:extLst>
              <a:ext uri="{FF2B5EF4-FFF2-40B4-BE49-F238E27FC236}">
                <a16:creationId xmlns:a16="http://schemas.microsoft.com/office/drawing/2014/main" xmlns="" id="{3F2164CD-6BB4-4C2C-A440-5AA3D5F62374}"/>
              </a:ext>
            </a:extLst>
          </p:cNvPr>
          <p:cNvSpPr/>
          <p:nvPr/>
        </p:nvSpPr>
        <p:spPr>
          <a:xfrm>
            <a:off x="1249222" y="3350880"/>
            <a:ext cx="1755609"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self-attention:</a:t>
            </a:r>
            <a:endParaRPr lang="zh-CN" altLang="en-US"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xmlns="" id="{28457F32-8EC5-40E8-8C00-00063DD20A99}"/>
              </a:ext>
            </a:extLst>
          </p:cNvPr>
          <p:cNvPicPr>
            <a:picLocks noChangeAspect="1"/>
          </p:cNvPicPr>
          <p:nvPr/>
        </p:nvPicPr>
        <p:blipFill>
          <a:blip r:embed="rId7"/>
          <a:stretch>
            <a:fillRect/>
          </a:stretch>
        </p:blipFill>
        <p:spPr>
          <a:xfrm>
            <a:off x="1959444" y="4356995"/>
            <a:ext cx="1638384" cy="336567"/>
          </a:xfrm>
          <a:prstGeom prst="rect">
            <a:avLst/>
          </a:prstGeom>
        </p:spPr>
      </p:pic>
      <p:sp>
        <p:nvSpPr>
          <p:cNvPr id="17" name="矩形 16">
            <a:extLst>
              <a:ext uri="{FF2B5EF4-FFF2-40B4-BE49-F238E27FC236}">
                <a16:creationId xmlns:a16="http://schemas.microsoft.com/office/drawing/2014/main" xmlns="" id="{594429D1-C4F4-4406-8635-26B956811CCA}"/>
              </a:ext>
            </a:extLst>
          </p:cNvPr>
          <p:cNvSpPr/>
          <p:nvPr/>
        </p:nvSpPr>
        <p:spPr>
          <a:xfrm>
            <a:off x="1245681" y="3915677"/>
            <a:ext cx="2322111" cy="369332"/>
          </a:xfrm>
          <a:prstGeom prst="rect">
            <a:avLst/>
          </a:prstGeom>
        </p:spPr>
        <p:txBody>
          <a:bodyPr wrap="none">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attention coefficient</a:t>
            </a:r>
          </a:p>
        </p:txBody>
      </p:sp>
      <p:pic>
        <p:nvPicPr>
          <p:cNvPr id="18" name="图片 17">
            <a:extLst>
              <a:ext uri="{FF2B5EF4-FFF2-40B4-BE49-F238E27FC236}">
                <a16:creationId xmlns:a16="http://schemas.microsoft.com/office/drawing/2014/main" xmlns="" id="{BC71DA45-BD63-4E05-87F3-30EE1D823B8C}"/>
              </a:ext>
            </a:extLst>
          </p:cNvPr>
          <p:cNvPicPr>
            <a:picLocks noChangeAspect="1"/>
          </p:cNvPicPr>
          <p:nvPr/>
        </p:nvPicPr>
        <p:blipFill>
          <a:blip r:embed="rId8"/>
          <a:stretch>
            <a:fillRect/>
          </a:stretch>
        </p:blipFill>
        <p:spPr>
          <a:xfrm>
            <a:off x="2152758" y="4754915"/>
            <a:ext cx="984301" cy="222261"/>
          </a:xfrm>
          <a:prstGeom prst="rect">
            <a:avLst/>
          </a:prstGeom>
        </p:spPr>
      </p:pic>
      <p:sp>
        <p:nvSpPr>
          <p:cNvPr id="19" name="矩形 18">
            <a:extLst>
              <a:ext uri="{FF2B5EF4-FFF2-40B4-BE49-F238E27FC236}">
                <a16:creationId xmlns:a16="http://schemas.microsoft.com/office/drawing/2014/main" xmlns="" id="{61202BC5-02F5-4FA1-BC78-4D8688FD3FB7}"/>
              </a:ext>
            </a:extLst>
          </p:cNvPr>
          <p:cNvSpPr/>
          <p:nvPr/>
        </p:nvSpPr>
        <p:spPr>
          <a:xfrm>
            <a:off x="1267443" y="5177151"/>
            <a:ext cx="2044149" cy="369332"/>
          </a:xfrm>
          <a:prstGeom prst="rect">
            <a:avLst/>
          </a:prstGeom>
        </p:spPr>
        <p:txBody>
          <a:bodyPr wrap="none">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masked attention</a:t>
            </a:r>
          </a:p>
        </p:txBody>
      </p:sp>
      <p:grpSp>
        <p:nvGrpSpPr>
          <p:cNvPr id="23" name="组合 22">
            <a:extLst>
              <a:ext uri="{FF2B5EF4-FFF2-40B4-BE49-F238E27FC236}">
                <a16:creationId xmlns:a16="http://schemas.microsoft.com/office/drawing/2014/main" xmlns="" id="{369C2E79-DA14-45E0-898D-DF22A0FEC0B5}"/>
              </a:ext>
            </a:extLst>
          </p:cNvPr>
          <p:cNvGrpSpPr/>
          <p:nvPr/>
        </p:nvGrpSpPr>
        <p:grpSpPr>
          <a:xfrm>
            <a:off x="2053616" y="5652753"/>
            <a:ext cx="2728385" cy="369332"/>
            <a:chOff x="2266271" y="5674019"/>
            <a:chExt cx="2728385" cy="369332"/>
          </a:xfrm>
        </p:grpSpPr>
        <p:sp>
          <p:nvSpPr>
            <p:cNvPr id="20" name="矩形 19">
              <a:extLst>
                <a:ext uri="{FF2B5EF4-FFF2-40B4-BE49-F238E27FC236}">
                  <a16:creationId xmlns:a16="http://schemas.microsoft.com/office/drawing/2014/main" xmlns="" id="{EF3F0126-F9F3-445C-8958-89E78B24187A}"/>
                </a:ext>
              </a:extLst>
            </p:cNvPr>
            <p:cNvSpPr/>
            <p:nvPr/>
          </p:nvSpPr>
          <p:spPr>
            <a:xfrm>
              <a:off x="2266271" y="5674019"/>
              <a:ext cx="222881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compute      for nodes</a:t>
              </a:r>
              <a:endParaRPr lang="zh-CN" altLang="en-US"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xmlns="" id="{FF2D9320-E98D-4F18-96FF-778B4E4C8638}"/>
                </a:ext>
              </a:extLst>
            </p:cNvPr>
            <p:cNvPicPr>
              <a:picLocks noChangeAspect="1"/>
            </p:cNvPicPr>
            <p:nvPr/>
          </p:nvPicPr>
          <p:blipFill>
            <a:blip r:embed="rId9"/>
            <a:stretch>
              <a:fillRect/>
            </a:stretch>
          </p:blipFill>
          <p:spPr>
            <a:xfrm>
              <a:off x="3222880" y="5759507"/>
              <a:ext cx="273064" cy="241312"/>
            </a:xfrm>
            <a:prstGeom prst="rect">
              <a:avLst/>
            </a:prstGeom>
          </p:spPr>
        </p:pic>
        <p:pic>
          <p:nvPicPr>
            <p:cNvPr id="22" name="图片 21">
              <a:extLst>
                <a:ext uri="{FF2B5EF4-FFF2-40B4-BE49-F238E27FC236}">
                  <a16:creationId xmlns:a16="http://schemas.microsoft.com/office/drawing/2014/main" xmlns="" id="{82C232C2-3209-4746-99E4-BE3CE76CDFEB}"/>
                </a:ext>
              </a:extLst>
            </p:cNvPr>
            <p:cNvPicPr>
              <a:picLocks noChangeAspect="1"/>
            </p:cNvPicPr>
            <p:nvPr/>
          </p:nvPicPr>
          <p:blipFill>
            <a:blip r:embed="rId10"/>
            <a:stretch>
              <a:fillRect/>
            </a:stretch>
          </p:blipFill>
          <p:spPr>
            <a:xfrm>
              <a:off x="4423127" y="5784908"/>
              <a:ext cx="571529" cy="215911"/>
            </a:xfrm>
            <a:prstGeom prst="rect">
              <a:avLst/>
            </a:prstGeom>
          </p:spPr>
        </p:pic>
      </p:grpSp>
    </p:spTree>
    <p:extLst>
      <p:ext uri="{BB962C8B-B14F-4D97-AF65-F5344CB8AC3E}">
        <p14:creationId xmlns:p14="http://schemas.microsoft.com/office/powerpoint/2010/main" val="2320862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开题报告"/>
</p:tagLst>
</file>

<file path=ppt/tags/tag10.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5.xml><?xml version="1.0" encoding="utf-8"?>
<p:tagLst xmlns:a="http://schemas.openxmlformats.org/drawingml/2006/main" xmlns:r="http://schemas.openxmlformats.org/officeDocument/2006/relationships" xmlns:p="http://schemas.openxmlformats.org/presentationml/2006/main">
  <p:tag name="PA" val="v4.3.1"/>
</p:tagLst>
</file>

<file path=ppt/tags/tag6.xml><?xml version="1.0" encoding="utf-8"?>
<p:tagLst xmlns:a="http://schemas.openxmlformats.org/drawingml/2006/main" xmlns:r="http://schemas.openxmlformats.org/officeDocument/2006/relationships" xmlns:p="http://schemas.openxmlformats.org/presentationml/2006/main">
  <p:tag name="PA" val="v4.3.1"/>
</p:tagLst>
</file>

<file path=ppt/tags/tag7.xml><?xml version="1.0" encoding="utf-8"?>
<p:tagLst xmlns:a="http://schemas.openxmlformats.org/drawingml/2006/main" xmlns:r="http://schemas.openxmlformats.org/officeDocument/2006/relationships" xmlns:p="http://schemas.openxmlformats.org/presentationml/2006/main">
  <p:tag name="PA" val="v4.3.1"/>
</p:tagLst>
</file>

<file path=ppt/tags/tag8.xml><?xml version="1.0" encoding="utf-8"?>
<p:tagLst xmlns:a="http://schemas.openxmlformats.org/drawingml/2006/main" xmlns:r="http://schemas.openxmlformats.org/officeDocument/2006/relationships" xmlns:p="http://schemas.openxmlformats.org/presentationml/2006/main">
  <p:tag name="PA" val="v4.3.1"/>
</p:tagLst>
</file>

<file path=ppt/tags/tag9.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3828</TotalTime>
  <Words>2126</Words>
  <Application>Microsoft Office PowerPoint</Application>
  <PresentationFormat>宽屏</PresentationFormat>
  <Paragraphs>204</Paragraphs>
  <Slides>29</Slides>
  <Notes>29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Helvetica Neue</vt:lpstr>
      <vt:lpstr>等线</vt:lpstr>
      <vt:lpstr>等线 Light</vt:lpstr>
      <vt:lpstr>思源黑体</vt:lpstr>
      <vt:lpstr>思源黑体 CN Light</vt:lpstr>
      <vt:lpstr>微软雅黑</vt:lpstr>
      <vt:lpstr>字魂58号-创中黑</vt:lpstr>
      <vt:lpstr>字魂59号-创粗黑</vt:lpstr>
      <vt:lpstr>Arial</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 dong</cp:lastModifiedBy>
  <cp:revision>437</cp:revision>
  <dcterms:created xsi:type="dcterms:W3CDTF">2019-07-04T08:14:45Z</dcterms:created>
  <dcterms:modified xsi:type="dcterms:W3CDTF">2020-01-03T07:13:25Z</dcterms:modified>
</cp:coreProperties>
</file>