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64" r:id="rId3"/>
    <p:sldId id="269" r:id="rId4"/>
    <p:sldId id="263" r:id="rId5"/>
    <p:sldId id="266" r:id="rId6"/>
    <p:sldId id="268" r:id="rId7"/>
    <p:sldId id="267" r:id="rId8"/>
    <p:sldId id="278" r:id="rId9"/>
    <p:sldId id="272" r:id="rId10"/>
    <p:sldId id="270" r:id="rId11"/>
    <p:sldId id="261" r:id="rId12"/>
    <p:sldId id="273" r:id="rId13"/>
    <p:sldId id="274" r:id="rId14"/>
    <p:sldId id="275" r:id="rId15"/>
    <p:sldId id="276" r:id="rId16"/>
    <p:sldId id="279" r:id="rId17"/>
    <p:sldId id="280" r:id="rId18"/>
    <p:sldId id="281" r:id="rId19"/>
    <p:sldId id="282" r:id="rId20"/>
    <p:sldId id="283" r:id="rId21"/>
    <p:sldId id="277" r:id="rId22"/>
    <p:sldId id="26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467" autoAdjust="0"/>
  </p:normalViewPr>
  <p:slideViewPr>
    <p:cSldViewPr snapToGrid="0">
      <p:cViewPr varScale="1">
        <p:scale>
          <a:sx n="73" d="100"/>
          <a:sy n="73" d="100"/>
        </p:scale>
        <p:origin x="96"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490F1-6904-4F25-A57E-78FEEE7BA048}" type="datetimeFigureOut">
              <a:rPr lang="zh-CN" altLang="en-US" smtClean="0"/>
              <a:t>2021/10/12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74AF4E-7233-4E23-A850-8EAA505A4B35}" type="slidenum">
              <a:rPr lang="zh-CN" altLang="en-US" smtClean="0"/>
              <a:t>‹#›</a:t>
            </a:fld>
            <a:endParaRPr lang="zh-CN" altLang="en-US"/>
          </a:p>
        </p:txBody>
      </p:sp>
    </p:spTree>
    <p:extLst>
      <p:ext uri="{BB962C8B-B14F-4D97-AF65-F5344CB8AC3E}">
        <p14:creationId xmlns:p14="http://schemas.microsoft.com/office/powerpoint/2010/main" val="3957690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大家好，我是</a:t>
            </a:r>
            <a:r>
              <a:rPr lang="en-US" altLang="zh-CN" dirty="0" smtClean="0"/>
              <a:t>2021</a:t>
            </a:r>
            <a:r>
              <a:rPr lang="zh-CN" altLang="en-US" dirty="0" smtClean="0"/>
              <a:t>级硕士生武涵。在准备今天这次的分享内容的之前，我在回想上一次做汇报好像还是在上一次。</a:t>
            </a:r>
            <a:endParaRPr lang="en-US" altLang="zh-CN" dirty="0" smtClean="0"/>
          </a:p>
          <a:p>
            <a:r>
              <a:rPr lang="zh-CN" altLang="en-US" dirty="0" smtClean="0"/>
              <a:t>因为这段时间主要是在做城管项目的原型搭建，所以就分享一下这个项目涉及到的前后端分离模式以及技术框架。</a:t>
            </a:r>
            <a:endParaRPr lang="en-US" altLang="zh-CN" dirty="0" smtClean="0"/>
          </a:p>
          <a:p>
            <a:r>
              <a:rPr lang="zh-CN" altLang="en-US" dirty="0" smtClean="0"/>
              <a:t>需要提前说明这些技术框架的使用教程官网上都会有更严谨完整的说明，这个</a:t>
            </a:r>
            <a:r>
              <a:rPr lang="en-US" altLang="zh-CN" dirty="0" smtClean="0"/>
              <a:t>PPT</a:t>
            </a:r>
            <a:r>
              <a:rPr lang="zh-CN" altLang="en-US" dirty="0" smtClean="0"/>
              <a:t>侧重于如何快速的把项目架构搭建起来。</a:t>
            </a:r>
            <a:endParaRPr lang="en-US" altLang="zh-CN"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5E6C439-5B31-42A4-9D65-F2D199E8886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79190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后端部分，用的还是比较成熟的</a:t>
            </a:r>
            <a:r>
              <a:rPr lang="en-US" altLang="zh-CN" dirty="0" err="1" smtClean="0"/>
              <a:t>SpringBoot</a:t>
            </a:r>
            <a:r>
              <a:rPr lang="zh-CN" altLang="en-US" dirty="0" smtClean="0"/>
              <a:t>框架。</a:t>
            </a:r>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5E6C439-5B31-42A4-9D65-F2D199E8886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4411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项目创建的话用</a:t>
            </a:r>
            <a:r>
              <a:rPr lang="en-US" altLang="zh-CN" dirty="0" smtClean="0"/>
              <a:t>ide</a:t>
            </a:r>
            <a:r>
              <a:rPr lang="zh-CN" altLang="en-US" dirty="0" smtClean="0"/>
              <a:t>比如</a:t>
            </a:r>
            <a:r>
              <a:rPr lang="en-US" altLang="zh-CN" dirty="0" smtClean="0"/>
              <a:t>idea</a:t>
            </a:r>
            <a:r>
              <a:rPr lang="zh-CN" altLang="en-US" dirty="0" smtClean="0"/>
              <a:t>，就能很快速的创建一个</a:t>
            </a:r>
            <a:r>
              <a:rPr lang="en-US" altLang="zh-CN" dirty="0" err="1" smtClean="0"/>
              <a:t>spingboot</a:t>
            </a:r>
            <a:r>
              <a:rPr lang="zh-CN" altLang="en-US" dirty="0" smtClean="0"/>
              <a:t>项目。网上教程很多，这里就简单过一下。</a:t>
            </a:r>
            <a:endParaRPr lang="zh-CN" altLang="en-US" dirty="0"/>
          </a:p>
        </p:txBody>
      </p:sp>
      <p:sp>
        <p:nvSpPr>
          <p:cNvPr id="4" name="灯片编号占位符 3"/>
          <p:cNvSpPr>
            <a:spLocks noGrp="1"/>
          </p:cNvSpPr>
          <p:nvPr>
            <p:ph type="sldNum" sz="quarter" idx="10"/>
          </p:nvPr>
        </p:nvSpPr>
        <p:spPr/>
        <p:txBody>
          <a:bodyPr/>
          <a:lstStyle/>
          <a:p>
            <a:fld id="{5C608BDF-8702-4BD8-BE8C-A8D2638F87B5}" type="slidenum">
              <a:rPr lang="zh-CN" altLang="en-US" smtClean="0"/>
              <a:t>11</a:t>
            </a:fld>
            <a:endParaRPr lang="zh-CN" altLang="en-US"/>
          </a:p>
        </p:txBody>
      </p:sp>
    </p:spTree>
    <p:extLst>
      <p:ext uri="{BB962C8B-B14F-4D97-AF65-F5344CB8AC3E}">
        <p14:creationId xmlns:p14="http://schemas.microsoft.com/office/powerpoint/2010/main" val="4191901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可以在创建过程选择依赖包，也可以创建后在</a:t>
            </a:r>
            <a:r>
              <a:rPr lang="en-US" altLang="zh-CN" dirty="0" smtClean="0"/>
              <a:t>pom.xml</a:t>
            </a:r>
            <a:r>
              <a:rPr lang="zh-CN" altLang="en-US" dirty="0" smtClean="0"/>
              <a:t>文件中添加。对于一个</a:t>
            </a:r>
            <a:r>
              <a:rPr lang="en-US" altLang="zh-CN" dirty="0" smtClean="0"/>
              <a:t>web</a:t>
            </a:r>
            <a:r>
              <a:rPr lang="zh-CN" altLang="en-US" dirty="0" smtClean="0"/>
              <a:t>项目一般要选择</a:t>
            </a:r>
            <a:r>
              <a:rPr lang="en-US" altLang="zh-CN" dirty="0" smtClean="0"/>
              <a:t>web</a:t>
            </a:r>
            <a:r>
              <a:rPr lang="zh-CN" altLang="en-US" dirty="0" smtClean="0"/>
              <a:t>服务的这个依赖。</a:t>
            </a:r>
            <a:endParaRPr lang="zh-CN" altLang="en-US" dirty="0"/>
          </a:p>
        </p:txBody>
      </p:sp>
      <p:sp>
        <p:nvSpPr>
          <p:cNvPr id="4" name="灯片编号占位符 3"/>
          <p:cNvSpPr>
            <a:spLocks noGrp="1"/>
          </p:cNvSpPr>
          <p:nvPr>
            <p:ph type="sldNum" sz="quarter" idx="10"/>
          </p:nvPr>
        </p:nvSpPr>
        <p:spPr/>
        <p:txBody>
          <a:bodyPr/>
          <a:lstStyle/>
          <a:p>
            <a:fld id="{5C608BDF-8702-4BD8-BE8C-A8D2638F87B5}" type="slidenum">
              <a:rPr lang="zh-CN" altLang="en-US" smtClean="0"/>
              <a:t>12</a:t>
            </a:fld>
            <a:endParaRPr lang="zh-CN" altLang="en-US"/>
          </a:p>
        </p:txBody>
      </p:sp>
    </p:spTree>
    <p:extLst>
      <p:ext uri="{BB962C8B-B14F-4D97-AF65-F5344CB8AC3E}">
        <p14:creationId xmlns:p14="http://schemas.microsoft.com/office/powerpoint/2010/main" val="540701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项目运行就找到项目的主应用类运行它，如果没有什么问题的话就可以在下方看到项目启动的日志输出。项目的相关配置可以在</a:t>
            </a:r>
            <a:r>
              <a:rPr lang="en-US" altLang="zh-CN" dirty="0" err="1" smtClean="0"/>
              <a:t>application.yml</a:t>
            </a:r>
            <a:r>
              <a:rPr lang="zh-CN" altLang="en-US" dirty="0" smtClean="0"/>
              <a:t>文件中进行修改，服务运行的端口，数据库相关的配置，以及其他一些工具的配置都可以在这里进行全局设置。</a:t>
            </a:r>
            <a:endParaRPr lang="zh-CN" altLang="en-US" dirty="0"/>
          </a:p>
        </p:txBody>
      </p:sp>
      <p:sp>
        <p:nvSpPr>
          <p:cNvPr id="4" name="灯片编号占位符 3"/>
          <p:cNvSpPr>
            <a:spLocks noGrp="1"/>
          </p:cNvSpPr>
          <p:nvPr>
            <p:ph type="sldNum" sz="quarter" idx="10"/>
          </p:nvPr>
        </p:nvSpPr>
        <p:spPr/>
        <p:txBody>
          <a:bodyPr/>
          <a:lstStyle/>
          <a:p>
            <a:fld id="{5C608BDF-8702-4BD8-BE8C-A8D2638F87B5}" type="slidenum">
              <a:rPr lang="zh-CN" altLang="en-US" smtClean="0"/>
              <a:t>13</a:t>
            </a:fld>
            <a:endParaRPr lang="zh-CN" altLang="en-US"/>
          </a:p>
        </p:txBody>
      </p:sp>
    </p:spTree>
    <p:extLst>
      <p:ext uri="{BB962C8B-B14F-4D97-AF65-F5344CB8AC3E}">
        <p14:creationId xmlns:p14="http://schemas.microsoft.com/office/powerpoint/2010/main" val="1012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运行起来之后，下一步就是如何提供数据。</a:t>
            </a:r>
            <a:endParaRPr lang="en-US" altLang="zh-CN" dirty="0" smtClean="0"/>
          </a:p>
          <a:p>
            <a:r>
              <a:rPr lang="zh-CN" altLang="en-US" dirty="0" smtClean="0"/>
              <a:t>先以一个简单的例子来说明。后端提供数据首先也需要一个接口，对于不同路径的请求，需要做出不同的数据响应，这就需要一个</a:t>
            </a:r>
            <a:r>
              <a:rPr lang="en-US" altLang="zh-CN" dirty="0" smtClean="0"/>
              <a:t>Controller</a:t>
            </a:r>
            <a:r>
              <a:rPr lang="zh-CN" altLang="en-US" dirty="0" smtClean="0"/>
              <a:t>来做请求的接受与分发。在这个例子里</a:t>
            </a:r>
            <a:r>
              <a:rPr lang="en-US" altLang="zh-CN" dirty="0" err="1" smtClean="0"/>
              <a:t>TestController</a:t>
            </a:r>
            <a:r>
              <a:rPr lang="zh-CN" altLang="en-US" dirty="0" smtClean="0"/>
              <a:t>用来接受</a:t>
            </a:r>
            <a:r>
              <a:rPr lang="en-US" altLang="zh-CN" dirty="0" smtClean="0"/>
              <a:t>/test</a:t>
            </a:r>
            <a:r>
              <a:rPr lang="zh-CN" altLang="en-US" dirty="0" smtClean="0"/>
              <a:t>的请求</a:t>
            </a:r>
            <a:r>
              <a:rPr lang="en-US" altLang="zh-CN" dirty="0" smtClean="0"/>
              <a:t>……</a:t>
            </a:r>
            <a:r>
              <a:rPr lang="zh-CN" altLang="en-US" dirty="0" smtClean="0"/>
              <a:t>。</a:t>
            </a:r>
            <a:endParaRPr lang="en-US" altLang="zh-CN" dirty="0" smtClean="0"/>
          </a:p>
          <a:p>
            <a:r>
              <a:rPr lang="zh-CN" altLang="en-US" dirty="0" smtClean="0"/>
              <a:t>这是一个很简单的例子，实际应用过程有一套比较规范的模式。</a:t>
            </a:r>
            <a:endParaRPr lang="en-US" altLang="zh-CN" dirty="0" smtClean="0"/>
          </a:p>
        </p:txBody>
      </p:sp>
      <p:sp>
        <p:nvSpPr>
          <p:cNvPr id="4" name="灯片编号占位符 3"/>
          <p:cNvSpPr>
            <a:spLocks noGrp="1"/>
          </p:cNvSpPr>
          <p:nvPr>
            <p:ph type="sldNum" sz="quarter" idx="10"/>
          </p:nvPr>
        </p:nvSpPr>
        <p:spPr/>
        <p:txBody>
          <a:bodyPr/>
          <a:lstStyle/>
          <a:p>
            <a:fld id="{5C608BDF-8702-4BD8-BE8C-A8D2638F87B5}" type="slidenum">
              <a:rPr lang="zh-CN" altLang="en-US" smtClean="0"/>
              <a:t>14</a:t>
            </a:fld>
            <a:endParaRPr lang="zh-CN" altLang="en-US"/>
          </a:p>
        </p:txBody>
      </p:sp>
    </p:spTree>
    <p:extLst>
      <p:ext uri="{BB962C8B-B14F-4D97-AF65-F5344CB8AC3E}">
        <p14:creationId xmlns:p14="http://schemas.microsoft.com/office/powerpoint/2010/main" val="2907034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后端操作的数据一般是存放在各种数据库中的，用到比较多的比如关系型数据库</a:t>
            </a:r>
            <a:r>
              <a:rPr lang="en-US" altLang="zh-CN" dirty="0" smtClean="0"/>
              <a:t>MySQL</a:t>
            </a:r>
            <a:r>
              <a:rPr lang="zh-CN" altLang="en-US" dirty="0" smtClean="0"/>
              <a:t>，它的数据是以表的形式存储的。若将其与</a:t>
            </a:r>
            <a:r>
              <a:rPr lang="en-US" altLang="zh-CN" dirty="0" smtClean="0"/>
              <a:t>Java</a:t>
            </a:r>
            <a:r>
              <a:rPr lang="zh-CN" altLang="en-US" dirty="0" smtClean="0"/>
              <a:t>中的对象进行关联，主流的操作就是用</a:t>
            </a:r>
            <a:r>
              <a:rPr lang="en-US" altLang="zh-CN" dirty="0" smtClean="0"/>
              <a:t>ORM</a:t>
            </a:r>
            <a:r>
              <a:rPr lang="zh-CN" altLang="en-US" dirty="0" smtClean="0"/>
              <a:t>对象关系映射框架。结合框架有这样一套完整的数据访问模式。</a:t>
            </a:r>
            <a:r>
              <a:rPr lang="en-US" altLang="zh-CN" dirty="0" smtClean="0"/>
              <a:t>……</a:t>
            </a:r>
          </a:p>
        </p:txBody>
      </p:sp>
      <p:sp>
        <p:nvSpPr>
          <p:cNvPr id="4" name="灯片编号占位符 3"/>
          <p:cNvSpPr>
            <a:spLocks noGrp="1"/>
          </p:cNvSpPr>
          <p:nvPr>
            <p:ph type="sldNum" sz="quarter" idx="10"/>
          </p:nvPr>
        </p:nvSpPr>
        <p:spPr/>
        <p:txBody>
          <a:bodyPr/>
          <a:lstStyle/>
          <a:p>
            <a:fld id="{5C608BDF-8702-4BD8-BE8C-A8D2638F87B5}" type="slidenum">
              <a:rPr lang="zh-CN" altLang="en-US" smtClean="0"/>
              <a:t>15</a:t>
            </a:fld>
            <a:endParaRPr lang="zh-CN" altLang="en-US"/>
          </a:p>
        </p:txBody>
      </p:sp>
    </p:spTree>
    <p:extLst>
      <p:ext uri="{BB962C8B-B14F-4D97-AF65-F5344CB8AC3E}">
        <p14:creationId xmlns:p14="http://schemas.microsoft.com/office/powerpoint/2010/main" val="1714115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还是以城管项目中宣传简报这一项为例，简单介绍一条请求到达后端后是如何逐步处理最终获取到数据库中的数据的。</a:t>
            </a:r>
            <a:endParaRPr lang="en-US" altLang="zh-CN" dirty="0" smtClean="0"/>
          </a:p>
        </p:txBody>
      </p:sp>
      <p:sp>
        <p:nvSpPr>
          <p:cNvPr id="4" name="灯片编号占位符 3"/>
          <p:cNvSpPr>
            <a:spLocks noGrp="1"/>
          </p:cNvSpPr>
          <p:nvPr>
            <p:ph type="sldNum" sz="quarter" idx="10"/>
          </p:nvPr>
        </p:nvSpPr>
        <p:spPr/>
        <p:txBody>
          <a:bodyPr/>
          <a:lstStyle/>
          <a:p>
            <a:fld id="{5C608BDF-8702-4BD8-BE8C-A8D2638F87B5}" type="slidenum">
              <a:rPr lang="zh-CN" altLang="en-US" smtClean="0"/>
              <a:t>16</a:t>
            </a:fld>
            <a:endParaRPr lang="zh-CN" altLang="en-US"/>
          </a:p>
        </p:txBody>
      </p:sp>
    </p:spTree>
    <p:extLst>
      <p:ext uri="{BB962C8B-B14F-4D97-AF65-F5344CB8AC3E}">
        <p14:creationId xmlns:p14="http://schemas.microsoft.com/office/powerpoint/2010/main" val="1109161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上一步获取数据部分交给了</a:t>
            </a:r>
            <a:r>
              <a:rPr lang="en-US" altLang="zh-CN" dirty="0" smtClean="0"/>
              <a:t>Service</a:t>
            </a:r>
            <a:r>
              <a:rPr lang="zh-CN" altLang="en-US" dirty="0" smtClean="0"/>
              <a:t>去处理，那再往下走看一下</a:t>
            </a:r>
            <a:r>
              <a:rPr lang="en-US" altLang="zh-CN" dirty="0" smtClean="0"/>
              <a:t>Service</a:t>
            </a:r>
            <a:r>
              <a:rPr lang="zh-CN" altLang="en-US" dirty="0" smtClean="0"/>
              <a:t>是怎么处理的。</a:t>
            </a:r>
            <a:r>
              <a:rPr lang="en-US" altLang="zh-CN" dirty="0" smtClean="0"/>
              <a:t>Service</a:t>
            </a:r>
            <a:r>
              <a:rPr lang="zh-CN" altLang="en-US" dirty="0" smtClean="0"/>
              <a:t>是一个</a:t>
            </a:r>
            <a:r>
              <a:rPr lang="en-US" altLang="zh-CN" dirty="0" smtClean="0"/>
              <a:t>interface</a:t>
            </a:r>
            <a:r>
              <a:rPr lang="zh-CN" altLang="en-US" dirty="0" smtClean="0"/>
              <a:t>也就是接口，它一般是在设计阶段来定义这个服务都能提供什么样的功能。具体的实现还得往下走。</a:t>
            </a:r>
            <a:endParaRPr lang="en-US" altLang="zh-CN" dirty="0" smtClean="0"/>
          </a:p>
        </p:txBody>
      </p:sp>
      <p:sp>
        <p:nvSpPr>
          <p:cNvPr id="4" name="灯片编号占位符 3"/>
          <p:cNvSpPr>
            <a:spLocks noGrp="1"/>
          </p:cNvSpPr>
          <p:nvPr>
            <p:ph type="sldNum" sz="quarter" idx="10"/>
          </p:nvPr>
        </p:nvSpPr>
        <p:spPr/>
        <p:txBody>
          <a:bodyPr/>
          <a:lstStyle/>
          <a:p>
            <a:fld id="{5C608BDF-8702-4BD8-BE8C-A8D2638F87B5}" type="slidenum">
              <a:rPr lang="zh-CN" altLang="en-US" smtClean="0"/>
              <a:t>17</a:t>
            </a:fld>
            <a:endParaRPr lang="zh-CN" altLang="en-US"/>
          </a:p>
        </p:txBody>
      </p:sp>
    </p:spTree>
    <p:extLst>
      <p:ext uri="{BB962C8B-B14F-4D97-AF65-F5344CB8AC3E}">
        <p14:creationId xmlns:p14="http://schemas.microsoft.com/office/powerpoint/2010/main" val="541384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Service</a:t>
            </a:r>
            <a:r>
              <a:rPr lang="zh-CN" altLang="en-US" dirty="0" smtClean="0"/>
              <a:t>同级目录下一般有个</a:t>
            </a:r>
            <a:r>
              <a:rPr lang="en-US" altLang="zh-CN" dirty="0" err="1" smtClean="0"/>
              <a:t>impl</a:t>
            </a:r>
            <a:r>
              <a:rPr lang="zh-CN" altLang="en-US" dirty="0" smtClean="0"/>
              <a:t>包，里面用来存放</a:t>
            </a:r>
            <a:r>
              <a:rPr lang="en-US" altLang="zh-CN" dirty="0" smtClean="0"/>
              <a:t>service</a:t>
            </a:r>
            <a:r>
              <a:rPr lang="zh-CN" altLang="en-US" dirty="0" smtClean="0"/>
              <a:t>接口的各种实现，它需要通过</a:t>
            </a:r>
            <a:r>
              <a:rPr lang="en-US" altLang="zh-CN" dirty="0" smtClean="0"/>
              <a:t>@Service</a:t>
            </a:r>
            <a:r>
              <a:rPr lang="zh-CN" altLang="en-US" dirty="0" smtClean="0"/>
              <a:t>注解来让框架知道有这个服务的存在，才能在</a:t>
            </a:r>
            <a:r>
              <a:rPr lang="en-US" altLang="zh-CN" dirty="0" smtClean="0"/>
              <a:t>Controller</a:t>
            </a:r>
            <a:r>
              <a:rPr lang="zh-CN" altLang="en-US" dirty="0" smtClean="0"/>
              <a:t>里面调用它提供的服务。</a:t>
            </a:r>
            <a:endParaRPr lang="en-US" altLang="zh-CN" dirty="0" smtClean="0"/>
          </a:p>
          <a:p>
            <a:r>
              <a:rPr lang="zh-CN" altLang="en-US" dirty="0" smtClean="0"/>
              <a:t>看了代码就会发现，到了这里就相当于是</a:t>
            </a:r>
            <a:r>
              <a:rPr lang="en-US" altLang="zh-CN" dirty="0" smtClean="0"/>
              <a:t>Java</a:t>
            </a:r>
            <a:r>
              <a:rPr lang="zh-CN" altLang="en-US" dirty="0" smtClean="0"/>
              <a:t>对象实体和数据库交互的边界。在这里既可以通过</a:t>
            </a:r>
            <a:r>
              <a:rPr lang="en-US" altLang="zh-CN" dirty="0" smtClean="0"/>
              <a:t>Mapper</a:t>
            </a:r>
            <a:r>
              <a:rPr lang="zh-CN" altLang="en-US" dirty="0" smtClean="0"/>
              <a:t>进行数据库层面的操作接口，又可以对获取到的数据进行再处理以更符合业务场景的形式进行返回。</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5C608BDF-8702-4BD8-BE8C-A8D2638F87B5}" type="slidenum">
              <a:rPr lang="zh-CN" altLang="en-US" smtClean="0"/>
              <a:t>18</a:t>
            </a:fld>
            <a:endParaRPr lang="zh-CN" altLang="en-US"/>
          </a:p>
        </p:txBody>
      </p:sp>
    </p:spTree>
    <p:extLst>
      <p:ext uri="{BB962C8B-B14F-4D97-AF65-F5344CB8AC3E}">
        <p14:creationId xmlns:p14="http://schemas.microsoft.com/office/powerpoint/2010/main" val="3980477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一层又一层，到了</a:t>
            </a:r>
            <a:r>
              <a:rPr lang="en-US" altLang="zh-CN" dirty="0" smtClean="0"/>
              <a:t>Mapper</a:t>
            </a:r>
            <a:r>
              <a:rPr lang="zh-CN" altLang="en-US" dirty="0" smtClean="0"/>
              <a:t>层就离数据库很接近了。</a:t>
            </a:r>
            <a:r>
              <a:rPr lang="en-US" altLang="zh-CN" dirty="0" smtClean="0"/>
              <a:t>Mapper</a:t>
            </a:r>
            <a:r>
              <a:rPr lang="zh-CN" altLang="en-US" dirty="0" smtClean="0"/>
              <a:t>定义的接口跟数据库查询语句、操作语句都是对应的。</a:t>
            </a:r>
            <a:endParaRPr lang="en-US" altLang="zh-CN" dirty="0" smtClean="0"/>
          </a:p>
          <a:p>
            <a:r>
              <a:rPr lang="zh-CN" altLang="en-US" dirty="0" smtClean="0"/>
              <a:t>同样的理念，先设计接口确定要提供的功能，然后在对应的</a:t>
            </a:r>
            <a:r>
              <a:rPr lang="en-US" altLang="zh-CN" dirty="0" smtClean="0"/>
              <a:t>xml</a:t>
            </a:r>
            <a:r>
              <a:rPr lang="zh-CN" altLang="en-US" dirty="0" smtClean="0"/>
              <a:t>语句中实现它。</a:t>
            </a:r>
            <a:endParaRPr lang="en-US" altLang="zh-CN" dirty="0" smtClean="0"/>
          </a:p>
        </p:txBody>
      </p:sp>
      <p:sp>
        <p:nvSpPr>
          <p:cNvPr id="4" name="灯片编号占位符 3"/>
          <p:cNvSpPr>
            <a:spLocks noGrp="1"/>
          </p:cNvSpPr>
          <p:nvPr>
            <p:ph type="sldNum" sz="quarter" idx="10"/>
          </p:nvPr>
        </p:nvSpPr>
        <p:spPr/>
        <p:txBody>
          <a:bodyPr/>
          <a:lstStyle/>
          <a:p>
            <a:fld id="{5C608BDF-8702-4BD8-BE8C-A8D2638F87B5}" type="slidenum">
              <a:rPr lang="zh-CN" altLang="en-US" smtClean="0"/>
              <a:t>19</a:t>
            </a:fld>
            <a:endParaRPr lang="zh-CN" altLang="en-US"/>
          </a:p>
        </p:txBody>
      </p:sp>
    </p:spTree>
    <p:extLst>
      <p:ext uri="{BB962C8B-B14F-4D97-AF65-F5344CB8AC3E}">
        <p14:creationId xmlns:p14="http://schemas.microsoft.com/office/powerpoint/2010/main" val="2614574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大概了解一下前后端分离的一些概念。在分离之前那就有不分离的状态。</a:t>
            </a:r>
            <a:endParaRPr lang="en-US" altLang="zh-CN" dirty="0" smtClean="0"/>
          </a:p>
          <a:p>
            <a:r>
              <a:rPr lang="zh-CN" altLang="en-US" dirty="0" smtClean="0"/>
              <a:t>大二的时候初次接触</a:t>
            </a:r>
            <a:r>
              <a:rPr lang="en-US" altLang="zh-CN" dirty="0" smtClean="0"/>
              <a:t>web</a:t>
            </a:r>
            <a:r>
              <a:rPr lang="zh-CN" altLang="en-US" dirty="0" smtClean="0"/>
              <a:t>应用的前后端开发，还不是很懂，当时用的是</a:t>
            </a:r>
            <a:r>
              <a:rPr lang="en-US" altLang="zh-CN" dirty="0" err="1" smtClean="0"/>
              <a:t>django</a:t>
            </a:r>
            <a:r>
              <a:rPr lang="zh-CN" altLang="en-US" dirty="0" smtClean="0"/>
              <a:t>。记得很清晰的一点是，接受</a:t>
            </a:r>
            <a:r>
              <a:rPr lang="en-US" altLang="zh-CN" dirty="0" smtClean="0"/>
              <a:t>request</a:t>
            </a:r>
            <a:r>
              <a:rPr lang="zh-CN" altLang="en-US" dirty="0" smtClean="0"/>
              <a:t>的函数会把数据和前端模板（</a:t>
            </a:r>
            <a:r>
              <a:rPr lang="en-US" altLang="zh-CN" dirty="0" smtClean="0"/>
              <a:t>template</a:t>
            </a:r>
            <a:r>
              <a:rPr lang="zh-CN" altLang="en-US" dirty="0" smtClean="0"/>
              <a:t>文件夹的</a:t>
            </a:r>
            <a:r>
              <a:rPr lang="en-US" altLang="zh-CN" dirty="0" smtClean="0"/>
              <a:t>html</a:t>
            </a:r>
            <a:r>
              <a:rPr lang="zh-CN" altLang="en-US" dirty="0" smtClean="0"/>
              <a:t>文件）送到</a:t>
            </a:r>
            <a:r>
              <a:rPr lang="en-US" altLang="zh-CN" dirty="0" smtClean="0"/>
              <a:t>render</a:t>
            </a:r>
            <a:r>
              <a:rPr lang="zh-CN" altLang="en-US" dirty="0" smtClean="0"/>
              <a:t>函数中进行渲染，直接生成</a:t>
            </a:r>
            <a:r>
              <a:rPr lang="en-US" altLang="zh-CN" dirty="0" smtClean="0"/>
              <a:t>html</a:t>
            </a:r>
            <a:r>
              <a:rPr lang="zh-CN" altLang="en-US" dirty="0" smtClean="0"/>
              <a:t>文件返回给浏览器。所以当时没少花时间跟负责前端的队友沟通数据对接的问题。</a:t>
            </a:r>
            <a:endParaRPr lang="en-US" altLang="zh-CN" dirty="0" smtClean="0"/>
          </a:p>
          <a:p>
            <a:r>
              <a:rPr lang="zh-CN" altLang="en-US" dirty="0" smtClean="0"/>
              <a:t>前后端分离的模式，将前后端工作解耦，通过</a:t>
            </a:r>
            <a:r>
              <a:rPr lang="en-US" altLang="zh-CN" dirty="0" err="1" smtClean="0"/>
              <a:t>RESTFul</a:t>
            </a:r>
            <a:r>
              <a:rPr lang="zh-CN" altLang="en-US" dirty="0" smtClean="0"/>
              <a:t>风格的</a:t>
            </a:r>
            <a:r>
              <a:rPr lang="en-US" altLang="zh-CN" dirty="0" smtClean="0"/>
              <a:t>API</a:t>
            </a:r>
            <a:r>
              <a:rPr lang="zh-CN" altLang="en-US" dirty="0" smtClean="0"/>
              <a:t>接口进行数据沟通。</a:t>
            </a:r>
            <a:r>
              <a:rPr lang="en-US" altLang="zh-CN" dirty="0" smtClean="0"/>
              <a:t>Rest</a:t>
            </a:r>
            <a:r>
              <a:rPr lang="zh-CN" altLang="en-US" dirty="0" smtClean="0"/>
              <a:t>是一种互联网应用程序的</a:t>
            </a:r>
            <a:r>
              <a:rPr lang="en-US" altLang="zh-CN" dirty="0" smtClean="0"/>
              <a:t>API</a:t>
            </a:r>
            <a:r>
              <a:rPr lang="zh-CN" altLang="en-US" dirty="0" smtClean="0"/>
              <a:t>设计理念，用</a:t>
            </a:r>
            <a:r>
              <a:rPr lang="en-US" altLang="zh-CN" dirty="0" smtClean="0"/>
              <a:t>URL</a:t>
            </a:r>
            <a:r>
              <a:rPr lang="zh-CN" altLang="en-US" dirty="0" smtClean="0"/>
              <a:t>定位资源，用</a:t>
            </a:r>
            <a:r>
              <a:rPr lang="en-US" altLang="zh-CN" dirty="0" smtClean="0"/>
              <a:t>HTTP</a:t>
            </a:r>
            <a:r>
              <a:rPr lang="zh-CN" altLang="en-US" dirty="0" smtClean="0"/>
              <a:t>动词来描述操作，比如</a:t>
            </a:r>
            <a:r>
              <a:rPr lang="zh-CN" altLang="en-US" dirty="0" smtClean="0"/>
              <a:t>针对城管项目中的宣传简报，</a:t>
            </a:r>
            <a:r>
              <a:rPr lang="zh-CN" altLang="en-US" dirty="0" smtClean="0"/>
              <a:t>获取表格一般就用</a:t>
            </a:r>
            <a:r>
              <a:rPr lang="en-US" altLang="zh-CN" dirty="0" smtClean="0"/>
              <a:t>GET……</a:t>
            </a:r>
          </a:p>
          <a:p>
            <a:r>
              <a:rPr lang="zh-CN" altLang="en-US" dirty="0" smtClean="0"/>
              <a:t>采用这种模式，前端只需要</a:t>
            </a:r>
            <a:r>
              <a:rPr lang="en-US" altLang="zh-CN" dirty="0" smtClean="0"/>
              <a:t>……</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C608BDF-8702-4BD8-BE8C-A8D2638F87B5}" type="slidenum">
              <a:rPr lang="zh-CN" altLang="en-US" smtClean="0"/>
              <a:t>2</a:t>
            </a:fld>
            <a:endParaRPr lang="zh-CN" altLang="en-US"/>
          </a:p>
        </p:txBody>
      </p:sp>
    </p:spTree>
    <p:extLst>
      <p:ext uri="{BB962C8B-B14F-4D97-AF65-F5344CB8AC3E}">
        <p14:creationId xmlns:p14="http://schemas.microsoft.com/office/powerpoint/2010/main" val="4775437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xml</a:t>
            </a:r>
            <a:r>
              <a:rPr lang="zh-CN" altLang="en-US" dirty="0" smtClean="0"/>
              <a:t>文件里面，就能看到我们比较熟悉的</a:t>
            </a:r>
            <a:r>
              <a:rPr lang="en-US" altLang="zh-CN" dirty="0" err="1" smtClean="0"/>
              <a:t>sql</a:t>
            </a:r>
            <a:r>
              <a:rPr lang="zh-CN" altLang="en-US" dirty="0" smtClean="0"/>
              <a:t>语句了，上面这条查询语句涉及到非空检查所以看起来有一点不太像，下面的这条删除语句就很清晰通过获取变量的值来动态生成查询语句，进行实际的数据库操作。</a:t>
            </a:r>
            <a:endParaRPr lang="en-US" altLang="zh-CN" dirty="0" smtClean="0"/>
          </a:p>
        </p:txBody>
      </p:sp>
      <p:sp>
        <p:nvSpPr>
          <p:cNvPr id="4" name="灯片编号占位符 3"/>
          <p:cNvSpPr>
            <a:spLocks noGrp="1"/>
          </p:cNvSpPr>
          <p:nvPr>
            <p:ph type="sldNum" sz="quarter" idx="10"/>
          </p:nvPr>
        </p:nvSpPr>
        <p:spPr/>
        <p:txBody>
          <a:bodyPr/>
          <a:lstStyle/>
          <a:p>
            <a:fld id="{5C608BDF-8702-4BD8-BE8C-A8D2638F87B5}" type="slidenum">
              <a:rPr lang="zh-CN" altLang="en-US" smtClean="0"/>
              <a:t>20</a:t>
            </a:fld>
            <a:endParaRPr lang="zh-CN" altLang="en-US"/>
          </a:p>
        </p:txBody>
      </p:sp>
    </p:spTree>
    <p:extLst>
      <p:ext uri="{BB962C8B-B14F-4D97-AF65-F5344CB8AC3E}">
        <p14:creationId xmlns:p14="http://schemas.microsoft.com/office/powerpoint/2010/main" val="2090555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至此，基本的数据访问的功能就有了。其他需要用到的功能就可以直接在</a:t>
            </a:r>
            <a:r>
              <a:rPr lang="en-US" altLang="zh-CN" dirty="0" err="1" smtClean="0"/>
              <a:t>pom</a:t>
            </a:r>
            <a:r>
              <a:rPr lang="zh-CN" altLang="en-US" dirty="0" smtClean="0"/>
              <a:t>文件中添加依赖，查看官网文档进行使用了。</a:t>
            </a:r>
            <a:endParaRPr lang="en-US" altLang="zh-CN" dirty="0" smtClean="0"/>
          </a:p>
        </p:txBody>
      </p:sp>
      <p:sp>
        <p:nvSpPr>
          <p:cNvPr id="4" name="灯片编号占位符 3"/>
          <p:cNvSpPr>
            <a:spLocks noGrp="1"/>
          </p:cNvSpPr>
          <p:nvPr>
            <p:ph type="sldNum" sz="quarter" idx="10"/>
          </p:nvPr>
        </p:nvSpPr>
        <p:spPr/>
        <p:txBody>
          <a:bodyPr/>
          <a:lstStyle/>
          <a:p>
            <a:fld id="{5C608BDF-8702-4BD8-BE8C-A8D2638F87B5}" type="slidenum">
              <a:rPr lang="zh-CN" altLang="en-US" smtClean="0"/>
              <a:t>21</a:t>
            </a:fld>
            <a:endParaRPr lang="zh-CN" altLang="en-US"/>
          </a:p>
        </p:txBody>
      </p:sp>
    </p:spTree>
    <p:extLst>
      <p:ext uri="{BB962C8B-B14F-4D97-AF65-F5344CB8AC3E}">
        <p14:creationId xmlns:p14="http://schemas.microsoft.com/office/powerpoint/2010/main" val="3721961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5E6C439-5B31-42A4-9D65-F2D199E8886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88893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先说前端，我们用的是</a:t>
            </a:r>
            <a:r>
              <a:rPr lang="en-US" altLang="zh-CN" dirty="0" err="1" smtClean="0"/>
              <a:t>Vue</a:t>
            </a:r>
            <a:r>
              <a:rPr lang="zh-CN" altLang="en-US" dirty="0" smtClean="0"/>
              <a:t>这个框架。</a:t>
            </a:r>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5E6C439-5B31-42A4-9D65-F2D199E8886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79988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Vue.js </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是一套响应式的前端开发</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库，其他类似的有</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Angular</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React</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，它</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有两种安装方式。</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如果是制作</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，就可以直接在文件中加载</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script</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进行使用。</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如果是来做实际的应用开发的话还是推荐用</a:t>
            </a:r>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npm</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的方式安装，可以方便地使用其他配套的一些工具。</a:t>
            </a:r>
            <a:endParaRPr lang="zh-CN" altLang="en-US" dirty="0"/>
          </a:p>
        </p:txBody>
      </p:sp>
      <p:sp>
        <p:nvSpPr>
          <p:cNvPr id="4" name="灯片编号占位符 3"/>
          <p:cNvSpPr>
            <a:spLocks noGrp="1"/>
          </p:cNvSpPr>
          <p:nvPr>
            <p:ph type="sldNum" sz="quarter" idx="10"/>
          </p:nvPr>
        </p:nvSpPr>
        <p:spPr/>
        <p:txBody>
          <a:bodyPr/>
          <a:lstStyle/>
          <a:p>
            <a:fld id="{5C608BDF-8702-4BD8-BE8C-A8D2638F87B5}" type="slidenum">
              <a:rPr lang="zh-CN" altLang="en-US" smtClean="0"/>
              <a:t>4</a:t>
            </a:fld>
            <a:endParaRPr lang="zh-CN" altLang="en-US"/>
          </a:p>
        </p:txBody>
      </p:sp>
    </p:spTree>
    <p:extLst>
      <p:ext uri="{BB962C8B-B14F-4D97-AF65-F5344CB8AC3E}">
        <p14:creationId xmlns:p14="http://schemas.microsoft.com/office/powerpoint/2010/main" val="3283587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Vue.js</a:t>
            </a:r>
            <a:r>
              <a:rPr lang="zh-CN" altLang="en-US" dirty="0" smtClean="0"/>
              <a:t>的核心</a:t>
            </a:r>
            <a:r>
              <a:rPr lang="en-US" altLang="zh-CN" dirty="0" smtClean="0"/>
              <a:t>……</a:t>
            </a:r>
            <a:r>
              <a:rPr lang="zh-CN" altLang="en-US" dirty="0" smtClean="0"/>
              <a:t>。不管是简单使用还是编写多页面的应用都可以由关键的三部分组成：</a:t>
            </a:r>
            <a:r>
              <a:rPr lang="en-US" altLang="zh-CN" dirty="0" smtClean="0"/>
              <a:t>Template……</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5C608BDF-8702-4BD8-BE8C-A8D2638F87B5}" type="slidenum">
              <a:rPr lang="zh-CN" altLang="en-US" smtClean="0"/>
              <a:t>5</a:t>
            </a:fld>
            <a:endParaRPr lang="zh-CN" altLang="en-US"/>
          </a:p>
        </p:txBody>
      </p:sp>
    </p:spTree>
    <p:extLst>
      <p:ext uri="{BB962C8B-B14F-4D97-AF65-F5344CB8AC3E}">
        <p14:creationId xmlns:p14="http://schemas.microsoft.com/office/powerpoint/2010/main" val="3862429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如果要写一个稍微复杂的页面就需要知道的再多一点，比较重要的一个概念就是组件，就是封装好的可复用的代码。</a:t>
            </a:r>
            <a:endParaRPr lang="en-US" altLang="zh-CN" dirty="0" smtClean="0"/>
          </a:p>
          <a:p>
            <a:r>
              <a:rPr lang="zh-CN" altLang="en-US" dirty="0" smtClean="0"/>
              <a:t>比如图中这一个页面</a:t>
            </a:r>
            <a:r>
              <a:rPr lang="en-US" altLang="zh-CN" dirty="0" smtClean="0"/>
              <a:t>……</a:t>
            </a:r>
            <a:r>
              <a:rPr lang="zh-CN" altLang="en-US" dirty="0" smtClean="0"/>
              <a:t>。我们可以先不去管如何创建组件，只知道怎么用就行，网上也有很多优秀的开源组件库可以去使用，就像搭积木一样。</a:t>
            </a:r>
            <a:endParaRPr lang="en-US" altLang="zh-CN" dirty="0" smtClean="0"/>
          </a:p>
        </p:txBody>
      </p:sp>
      <p:sp>
        <p:nvSpPr>
          <p:cNvPr id="4" name="灯片编号占位符 3"/>
          <p:cNvSpPr>
            <a:spLocks noGrp="1"/>
          </p:cNvSpPr>
          <p:nvPr>
            <p:ph type="sldNum" sz="quarter" idx="10"/>
          </p:nvPr>
        </p:nvSpPr>
        <p:spPr/>
        <p:txBody>
          <a:bodyPr/>
          <a:lstStyle/>
          <a:p>
            <a:fld id="{5C608BDF-8702-4BD8-BE8C-A8D2638F87B5}" type="slidenum">
              <a:rPr lang="zh-CN" altLang="en-US" smtClean="0"/>
              <a:t>6</a:t>
            </a:fld>
            <a:endParaRPr lang="zh-CN" altLang="en-US"/>
          </a:p>
        </p:txBody>
      </p:sp>
    </p:spTree>
    <p:extLst>
      <p:ext uri="{BB962C8B-B14F-4D97-AF65-F5344CB8AC3E}">
        <p14:creationId xmlns:p14="http://schemas.microsoft.com/office/powerpoint/2010/main" val="1000580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这里以上一页涉及到的卡片和表格的部分为例，使用它很简单，就是通过在代码中加入标签就可以在页面中添加该组件，它的使用参数可以在组件库的网站查到。比如卡片，直观意义上它应该有表头</a:t>
            </a:r>
            <a:r>
              <a:rPr lang="en-US" altLang="zh-CN" dirty="0" smtClean="0"/>
              <a:t>······</a:t>
            </a:r>
            <a:r>
              <a:rPr lang="zh-CN" altLang="en-US" dirty="0" smtClean="0"/>
              <a:t>。</a:t>
            </a:r>
            <a:endParaRPr lang="en-US" altLang="zh-CN" dirty="0" smtClean="0"/>
          </a:p>
          <a:p>
            <a:r>
              <a:rPr lang="zh-CN" altLang="en-US" dirty="0" smtClean="0"/>
              <a:t>利用</a:t>
            </a:r>
            <a:r>
              <a:rPr lang="en-US" altLang="zh-CN" dirty="0" err="1" smtClean="0"/>
              <a:t>vue</a:t>
            </a:r>
            <a:r>
              <a:rPr lang="en-US" altLang="zh-CN" dirty="0" smtClean="0"/>
              <a:t>-cli</a:t>
            </a:r>
            <a:r>
              <a:rPr lang="zh-CN" altLang="en-US" dirty="0" smtClean="0"/>
              <a:t>快速搭建项目的脚手架后，一个页面其实就对应一个</a:t>
            </a:r>
            <a:r>
              <a:rPr lang="en-US" altLang="zh-CN" dirty="0" err="1" smtClean="0"/>
              <a:t>index.vue</a:t>
            </a:r>
            <a:r>
              <a:rPr lang="zh-CN" altLang="en-US" dirty="0" smtClean="0"/>
              <a:t>文件，这个文件跟前面说的是一致的，也是由三个主要部分构成。</a:t>
            </a:r>
            <a:endParaRPr lang="en-US" altLang="zh-CN" dirty="0" smtClean="0"/>
          </a:p>
          <a:p>
            <a:r>
              <a:rPr lang="zh-CN" altLang="en-US" dirty="0" smtClean="0"/>
              <a:t>第一个部分模板就是放一些组件或</a:t>
            </a:r>
            <a:r>
              <a:rPr lang="en-US" altLang="zh-CN" dirty="0" smtClean="0"/>
              <a:t>html</a:t>
            </a:r>
            <a:r>
              <a:rPr lang="zh-CN" altLang="en-US" dirty="0" smtClean="0"/>
              <a:t>代码。第二个部分</a:t>
            </a:r>
            <a:r>
              <a:rPr lang="en-US" altLang="zh-CN" dirty="0" smtClean="0"/>
              <a:t>script</a:t>
            </a:r>
            <a:r>
              <a:rPr lang="zh-CN" altLang="en-US" dirty="0" smtClean="0"/>
              <a:t>代码比较重要的是</a:t>
            </a:r>
            <a:r>
              <a:rPr lang="en-US" altLang="zh-CN" dirty="0" smtClean="0"/>
              <a:t>data</a:t>
            </a:r>
            <a:r>
              <a:rPr lang="zh-CN" altLang="en-US" dirty="0" smtClean="0"/>
              <a:t>和</a:t>
            </a:r>
            <a:r>
              <a:rPr lang="en-US" altLang="zh-CN" dirty="0" smtClean="0"/>
              <a:t>methods</a:t>
            </a:r>
            <a:r>
              <a:rPr lang="zh-CN" altLang="en-US" dirty="0" smtClean="0"/>
              <a:t>，</a:t>
            </a:r>
            <a:r>
              <a:rPr lang="en-US" altLang="zh-CN" dirty="0" smtClean="0"/>
              <a:t>data</a:t>
            </a:r>
            <a:r>
              <a:rPr lang="zh-CN" altLang="en-US" dirty="0" smtClean="0"/>
              <a:t>组织模板中需要用到的数据，</a:t>
            </a:r>
            <a:r>
              <a:rPr lang="en-US" altLang="zh-CN" dirty="0" smtClean="0"/>
              <a:t>methods</a:t>
            </a:r>
            <a:r>
              <a:rPr lang="zh-CN" altLang="en-US" dirty="0" smtClean="0"/>
              <a:t>处理数据的获取以及一些交互事件，比如按钮的点击、表单提交、表格排序等。第三个部分就是样式的设置，值得注意的是在标签中加上</a:t>
            </a:r>
            <a:r>
              <a:rPr lang="en-US" altLang="zh-CN" dirty="0" smtClean="0"/>
              <a:t>scoped</a:t>
            </a:r>
            <a:r>
              <a:rPr lang="zh-CN" altLang="en-US" dirty="0" smtClean="0"/>
              <a:t>属性使</a:t>
            </a:r>
            <a:r>
              <a:rPr lang="en-US" altLang="zh-CN" dirty="0" smtClean="0"/>
              <a:t>CSS</a:t>
            </a:r>
            <a:r>
              <a:rPr lang="zh-CN" altLang="en-US" dirty="0" smtClean="0"/>
              <a:t>只作用于当前组件中的元素。</a:t>
            </a:r>
            <a:endParaRPr lang="zh-CN" altLang="en-US" dirty="0"/>
          </a:p>
        </p:txBody>
      </p:sp>
      <p:sp>
        <p:nvSpPr>
          <p:cNvPr id="4" name="灯片编号占位符 3"/>
          <p:cNvSpPr>
            <a:spLocks noGrp="1"/>
          </p:cNvSpPr>
          <p:nvPr>
            <p:ph type="sldNum" sz="quarter" idx="10"/>
          </p:nvPr>
        </p:nvSpPr>
        <p:spPr/>
        <p:txBody>
          <a:bodyPr/>
          <a:lstStyle/>
          <a:p>
            <a:fld id="{5C608BDF-8702-4BD8-BE8C-A8D2638F87B5}" type="slidenum">
              <a:rPr lang="zh-CN" altLang="en-US" smtClean="0"/>
              <a:t>7</a:t>
            </a:fld>
            <a:endParaRPr lang="zh-CN" altLang="en-US"/>
          </a:p>
        </p:txBody>
      </p:sp>
    </p:spTree>
    <p:extLst>
      <p:ext uri="{BB962C8B-B14F-4D97-AF65-F5344CB8AC3E}">
        <p14:creationId xmlns:p14="http://schemas.microsoft.com/office/powerpoint/2010/main" val="3458075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Vue</a:t>
            </a:r>
            <a:r>
              <a:rPr lang="en-US" altLang="zh-CN" dirty="0" smtClean="0"/>
              <a:t>-cli</a:t>
            </a:r>
            <a:r>
              <a:rPr lang="zh-CN" altLang="en-US" dirty="0" smtClean="0"/>
              <a:t>是基于</a:t>
            </a:r>
            <a:r>
              <a:rPr lang="en-US" altLang="zh-CN" dirty="0" smtClean="0"/>
              <a:t>Vue.js</a:t>
            </a:r>
            <a:r>
              <a:rPr lang="zh-CN" altLang="en-US" dirty="0" smtClean="0"/>
              <a:t>进行快速开发的完整系统，方便我们搭建项目脚手架。通过</a:t>
            </a:r>
            <a:r>
              <a:rPr lang="en-US" altLang="zh-CN" dirty="0" err="1" smtClean="0"/>
              <a:t>npm</a:t>
            </a:r>
            <a:r>
              <a:rPr lang="zh-CN" altLang="en-US" dirty="0" smtClean="0"/>
              <a:t>安装之后，通过</a:t>
            </a:r>
            <a:r>
              <a:rPr lang="en-US" altLang="zh-CN" dirty="0" err="1" smtClean="0"/>
              <a:t>vue</a:t>
            </a:r>
            <a:r>
              <a:rPr lang="en-US" altLang="zh-CN" dirty="0" smtClean="0"/>
              <a:t> create</a:t>
            </a:r>
            <a:r>
              <a:rPr lang="zh-CN" altLang="en-US" dirty="0" smtClean="0"/>
              <a:t>命令就可以创建一个项目，创建好的目录是这样的。</a:t>
            </a:r>
            <a:endParaRPr lang="zh-CN" altLang="en-US" dirty="0"/>
          </a:p>
        </p:txBody>
      </p:sp>
      <p:sp>
        <p:nvSpPr>
          <p:cNvPr id="4" name="灯片编号占位符 3"/>
          <p:cNvSpPr>
            <a:spLocks noGrp="1"/>
          </p:cNvSpPr>
          <p:nvPr>
            <p:ph type="sldNum" sz="quarter" idx="10"/>
          </p:nvPr>
        </p:nvSpPr>
        <p:spPr/>
        <p:txBody>
          <a:bodyPr/>
          <a:lstStyle/>
          <a:p>
            <a:fld id="{5C608BDF-8702-4BD8-BE8C-A8D2638F87B5}" type="slidenum">
              <a:rPr lang="zh-CN" altLang="en-US" smtClean="0"/>
              <a:t>8</a:t>
            </a:fld>
            <a:endParaRPr lang="zh-CN" altLang="en-US"/>
          </a:p>
        </p:txBody>
      </p:sp>
    </p:spTree>
    <p:extLst>
      <p:ext uri="{BB962C8B-B14F-4D97-AF65-F5344CB8AC3E}">
        <p14:creationId xmlns:p14="http://schemas.microsoft.com/office/powerpoint/2010/main" val="2524936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更改前端项目运行的端口有很多方式，这里介绍两种。</a:t>
            </a:r>
            <a:endParaRPr lang="en-US" altLang="zh-CN" dirty="0" smtClean="0"/>
          </a:p>
          <a:p>
            <a:r>
              <a:rPr lang="zh-CN" altLang="en-US" dirty="0" smtClean="0"/>
              <a:t>一是在命令行运行项目时指定端口，这种是优先级比较高的。</a:t>
            </a:r>
            <a:endParaRPr lang="en-US" altLang="zh-CN" dirty="0" smtClean="0"/>
          </a:p>
          <a:p>
            <a:r>
              <a:rPr lang="zh-CN" altLang="en-US" dirty="0" smtClean="0"/>
              <a:t>第二种是通过配置文件的方式进行修改。我们通过</a:t>
            </a:r>
            <a:r>
              <a:rPr lang="en-US" altLang="zh-CN" dirty="0" err="1" smtClean="0"/>
              <a:t>vue</a:t>
            </a:r>
            <a:r>
              <a:rPr lang="en-US" altLang="zh-CN" dirty="0" smtClean="0"/>
              <a:t>-cli</a:t>
            </a:r>
            <a:r>
              <a:rPr lang="zh-CN" altLang="en-US" dirty="0" smtClean="0"/>
              <a:t>创建的</a:t>
            </a:r>
            <a:r>
              <a:rPr lang="en-US" altLang="zh-CN" dirty="0" err="1" smtClean="0"/>
              <a:t>vue</a:t>
            </a:r>
            <a:r>
              <a:rPr lang="zh-CN" altLang="en-US" dirty="0" smtClean="0"/>
              <a:t>项目有一个可选的配置文件</a:t>
            </a:r>
            <a:r>
              <a:rPr lang="en-US" altLang="zh-CN" dirty="0" smtClean="0"/>
              <a:t>@</a:t>
            </a:r>
            <a:r>
              <a:rPr lang="zh-CN" altLang="en-US" dirty="0" smtClean="0"/>
              <a:t>，这个文件导出一个包含了配置选项的对象，里面的配置参数可以在官网文档查到，跟端口配置相关的有</a:t>
            </a:r>
            <a:r>
              <a:rPr lang="en-US" altLang="zh-CN" dirty="0" smtClean="0"/>
              <a:t>port</a:t>
            </a:r>
            <a:r>
              <a:rPr lang="zh-CN" altLang="en-US" dirty="0" smtClean="0"/>
              <a:t>，我们用的开源模板里是如图这样配置的，优先通过环境配置文件获取端口设置，同时给一个默认值。</a:t>
            </a:r>
            <a:endParaRPr lang="en-US" altLang="zh-CN" dirty="0" smtClean="0"/>
          </a:p>
          <a:p>
            <a:r>
              <a:rPr lang="zh-CN" altLang="en-US" dirty="0" smtClean="0"/>
              <a:t>前后端项目往往运行在不同主机上，或同主机的不同端口上。所以还需要通过配置代理，将请求映射到对应的地址上。</a:t>
            </a:r>
            <a:endParaRPr lang="en-US" altLang="zh-CN" dirty="0" smtClean="0"/>
          </a:p>
          <a:p>
            <a:r>
              <a:rPr lang="zh-CN" altLang="en-US" dirty="0" smtClean="0"/>
              <a:t>简单点的情况就是后端服务都在一台主机的一个端口上，就只需要指定后端位置就可以。稍微复杂点的不同的服务部署在不同机器或者端口上，就可以将指定路径下的请求代理到指定的主机地址并对路径进行重写。</a:t>
            </a:r>
            <a:endParaRPr lang="en-US" altLang="zh-CN" dirty="0" smtClean="0"/>
          </a:p>
        </p:txBody>
      </p:sp>
      <p:sp>
        <p:nvSpPr>
          <p:cNvPr id="4" name="灯片编号占位符 3"/>
          <p:cNvSpPr>
            <a:spLocks noGrp="1"/>
          </p:cNvSpPr>
          <p:nvPr>
            <p:ph type="sldNum" sz="quarter" idx="10"/>
          </p:nvPr>
        </p:nvSpPr>
        <p:spPr/>
        <p:txBody>
          <a:bodyPr/>
          <a:lstStyle/>
          <a:p>
            <a:fld id="{5C608BDF-8702-4BD8-BE8C-A8D2638F87B5}" type="slidenum">
              <a:rPr lang="zh-CN" altLang="en-US" smtClean="0"/>
              <a:t>9</a:t>
            </a:fld>
            <a:endParaRPr lang="zh-CN" altLang="en-US"/>
          </a:p>
        </p:txBody>
      </p:sp>
    </p:spTree>
    <p:extLst>
      <p:ext uri="{BB962C8B-B14F-4D97-AF65-F5344CB8AC3E}">
        <p14:creationId xmlns:p14="http://schemas.microsoft.com/office/powerpoint/2010/main" val="2661708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EEF4CB8B-3205-4985-A287-C393CD8A9C82}" type="datetime1">
              <a:rPr lang="zh-CN" altLang="en-US" smtClean="0"/>
              <a:t>2021/10/12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7E96E2-938D-4E6C-A1D7-375792490202}" type="slidenum">
              <a:rPr lang="zh-CN" altLang="en-US" smtClean="0"/>
              <a:t>‹#›</a:t>
            </a:fld>
            <a:endParaRPr lang="zh-CN" altLang="en-US"/>
          </a:p>
        </p:txBody>
      </p:sp>
    </p:spTree>
    <p:extLst>
      <p:ext uri="{BB962C8B-B14F-4D97-AF65-F5344CB8AC3E}">
        <p14:creationId xmlns:p14="http://schemas.microsoft.com/office/powerpoint/2010/main" val="3728353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678547-DBE1-478B-87A0-E36B564FAEAA}" type="datetime1">
              <a:rPr lang="zh-CN" altLang="en-US" smtClean="0"/>
              <a:t>2021/10/12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7E96E2-938D-4E6C-A1D7-375792490202}" type="slidenum">
              <a:rPr lang="zh-CN" altLang="en-US" smtClean="0"/>
              <a:t>‹#›</a:t>
            </a:fld>
            <a:endParaRPr lang="zh-CN" altLang="en-US"/>
          </a:p>
        </p:txBody>
      </p:sp>
    </p:spTree>
    <p:extLst>
      <p:ext uri="{BB962C8B-B14F-4D97-AF65-F5344CB8AC3E}">
        <p14:creationId xmlns:p14="http://schemas.microsoft.com/office/powerpoint/2010/main" val="223962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7330C0-24F6-4BFC-AEEB-0691A27E1079}" type="datetime1">
              <a:rPr lang="zh-CN" altLang="en-US" smtClean="0"/>
              <a:t>2021/10/12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7E96E2-938D-4E6C-A1D7-375792490202}" type="slidenum">
              <a:rPr lang="zh-CN" altLang="en-US" smtClean="0"/>
              <a:t>‹#›</a:t>
            </a:fld>
            <a:endParaRPr lang="zh-CN" altLang="en-US"/>
          </a:p>
        </p:txBody>
      </p:sp>
    </p:spTree>
    <p:extLst>
      <p:ext uri="{BB962C8B-B14F-4D97-AF65-F5344CB8AC3E}">
        <p14:creationId xmlns:p14="http://schemas.microsoft.com/office/powerpoint/2010/main" val="2930459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96481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37606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143080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ACBE091-2768-4FC7-BF16-778D0FAA5013}" type="datetime1">
              <a:rPr lang="zh-CN" altLang="en-US" smtClean="0"/>
              <a:t>2021/10/12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7E96E2-938D-4E6C-A1D7-375792490202}" type="slidenum">
              <a:rPr lang="zh-CN" altLang="en-US" smtClean="0"/>
              <a:t>‹#›</a:t>
            </a:fld>
            <a:endParaRPr lang="zh-CN" altLang="en-US"/>
          </a:p>
        </p:txBody>
      </p:sp>
    </p:spTree>
    <p:extLst>
      <p:ext uri="{BB962C8B-B14F-4D97-AF65-F5344CB8AC3E}">
        <p14:creationId xmlns:p14="http://schemas.microsoft.com/office/powerpoint/2010/main" val="2370365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A89362D-FB3A-41A4-AD68-E811B6C7619C}" type="datetime1">
              <a:rPr lang="zh-CN" altLang="en-US" smtClean="0"/>
              <a:t>2021/10/12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7E96E2-938D-4E6C-A1D7-375792490202}" type="slidenum">
              <a:rPr lang="zh-CN" altLang="en-US" smtClean="0"/>
              <a:t>‹#›</a:t>
            </a:fld>
            <a:endParaRPr lang="zh-CN" altLang="en-US"/>
          </a:p>
        </p:txBody>
      </p:sp>
    </p:spTree>
    <p:extLst>
      <p:ext uri="{BB962C8B-B14F-4D97-AF65-F5344CB8AC3E}">
        <p14:creationId xmlns:p14="http://schemas.microsoft.com/office/powerpoint/2010/main" val="2248215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7590149-A6D7-40A1-B5A8-EDBD0C93EE03}" type="datetime1">
              <a:rPr lang="zh-CN" altLang="en-US" smtClean="0"/>
              <a:t>2021/10/12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7E96E2-938D-4E6C-A1D7-375792490202}" type="slidenum">
              <a:rPr lang="zh-CN" altLang="en-US" smtClean="0"/>
              <a:t>‹#›</a:t>
            </a:fld>
            <a:endParaRPr lang="zh-CN" altLang="en-US"/>
          </a:p>
        </p:txBody>
      </p:sp>
    </p:spTree>
    <p:extLst>
      <p:ext uri="{BB962C8B-B14F-4D97-AF65-F5344CB8AC3E}">
        <p14:creationId xmlns:p14="http://schemas.microsoft.com/office/powerpoint/2010/main" val="1568224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3E7872A-1815-4B40-BE20-AAB2C3AAB1FF}" type="datetime1">
              <a:rPr lang="zh-CN" altLang="en-US" smtClean="0"/>
              <a:t>2021/10/12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E7E96E2-938D-4E6C-A1D7-375792490202}" type="slidenum">
              <a:rPr lang="zh-CN" altLang="en-US" smtClean="0"/>
              <a:t>‹#›</a:t>
            </a:fld>
            <a:endParaRPr lang="zh-CN" altLang="en-US"/>
          </a:p>
        </p:txBody>
      </p:sp>
    </p:spTree>
    <p:extLst>
      <p:ext uri="{BB962C8B-B14F-4D97-AF65-F5344CB8AC3E}">
        <p14:creationId xmlns:p14="http://schemas.microsoft.com/office/powerpoint/2010/main" val="3306000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3D869E2-5651-4BA0-8F95-CC48F29DD190}" type="datetime1">
              <a:rPr lang="zh-CN" altLang="en-US" smtClean="0"/>
              <a:t>2021/10/12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E7E96E2-938D-4E6C-A1D7-375792490202}" type="slidenum">
              <a:rPr lang="zh-CN" altLang="en-US" smtClean="0"/>
              <a:t>‹#›</a:t>
            </a:fld>
            <a:endParaRPr lang="zh-CN" altLang="en-US"/>
          </a:p>
        </p:txBody>
      </p:sp>
    </p:spTree>
    <p:extLst>
      <p:ext uri="{BB962C8B-B14F-4D97-AF65-F5344CB8AC3E}">
        <p14:creationId xmlns:p14="http://schemas.microsoft.com/office/powerpoint/2010/main" val="1790669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8920289-32C2-4674-8D08-D69DFF3A021A}" type="datetime1">
              <a:rPr lang="zh-CN" altLang="en-US" smtClean="0"/>
              <a:t>2021/10/12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E7E96E2-938D-4E6C-A1D7-375792490202}" type="slidenum">
              <a:rPr lang="zh-CN" altLang="en-US" smtClean="0"/>
              <a:t>‹#›</a:t>
            </a:fld>
            <a:endParaRPr lang="zh-CN" altLang="en-US"/>
          </a:p>
        </p:txBody>
      </p:sp>
    </p:spTree>
    <p:extLst>
      <p:ext uri="{BB962C8B-B14F-4D97-AF65-F5344CB8AC3E}">
        <p14:creationId xmlns:p14="http://schemas.microsoft.com/office/powerpoint/2010/main" val="2501153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2533080-6632-45B3-BCF9-CA469C38DE22}" type="datetime1">
              <a:rPr lang="zh-CN" altLang="en-US" smtClean="0"/>
              <a:t>2021/10/12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7E96E2-938D-4E6C-A1D7-375792490202}" type="slidenum">
              <a:rPr lang="zh-CN" altLang="en-US" smtClean="0"/>
              <a:t>‹#›</a:t>
            </a:fld>
            <a:endParaRPr lang="zh-CN" altLang="en-US"/>
          </a:p>
        </p:txBody>
      </p:sp>
    </p:spTree>
    <p:extLst>
      <p:ext uri="{BB962C8B-B14F-4D97-AF65-F5344CB8AC3E}">
        <p14:creationId xmlns:p14="http://schemas.microsoft.com/office/powerpoint/2010/main" val="2060799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B4B680D-07E4-47F5-B5C8-FA828A70B1B5}" type="datetime1">
              <a:rPr lang="zh-CN" altLang="en-US" smtClean="0"/>
              <a:t>2021/10/12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7E96E2-938D-4E6C-A1D7-375792490202}" type="slidenum">
              <a:rPr lang="zh-CN" altLang="en-US" smtClean="0"/>
              <a:t>‹#›</a:t>
            </a:fld>
            <a:endParaRPr lang="zh-CN" altLang="en-US"/>
          </a:p>
        </p:txBody>
      </p:sp>
    </p:spTree>
    <p:extLst>
      <p:ext uri="{BB962C8B-B14F-4D97-AF65-F5344CB8AC3E}">
        <p14:creationId xmlns:p14="http://schemas.microsoft.com/office/powerpoint/2010/main" val="3785791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0CE8E-1CA8-4F4C-88F1-46CF3DCE5EE8}" type="datetime1">
              <a:rPr lang="zh-CN" altLang="en-US" smtClean="0"/>
              <a:t>2021/10/12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7E96E2-938D-4E6C-A1D7-375792490202}" type="slidenum">
              <a:rPr lang="zh-CN" altLang="en-US" smtClean="0"/>
              <a:t>‹#›</a:t>
            </a:fld>
            <a:endParaRPr lang="zh-CN" altLang="en-US"/>
          </a:p>
        </p:txBody>
      </p:sp>
    </p:spTree>
    <p:extLst>
      <p:ext uri="{BB962C8B-B14F-4D97-AF65-F5344CB8AC3E}">
        <p14:creationId xmlns:p14="http://schemas.microsoft.com/office/powerpoint/2010/main" val="2779549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3.png"/><Relationship Id="rId10" Type="http://schemas.openxmlformats.org/officeDocument/2006/relationships/image" Target="../media/image21.png"/><Relationship Id="rId4" Type="http://schemas.microsoft.com/office/2007/relationships/hdphoto" Target="../media/hdphoto1.wdp"/><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microsoft.com/office/2007/relationships/hdphoto" Target="../media/hdphoto2.wdp"/><Relationship Id="rId11" Type="http://schemas.openxmlformats.org/officeDocument/2006/relationships/image" Target="../media/image24.png"/><Relationship Id="rId5" Type="http://schemas.openxmlformats.org/officeDocument/2006/relationships/image" Target="../media/image3.png"/><Relationship Id="rId10" Type="http://schemas.openxmlformats.org/officeDocument/2006/relationships/image" Target="../media/image23.png"/><Relationship Id="rId4" Type="http://schemas.microsoft.com/office/2007/relationships/hdphoto" Target="../media/hdphoto1.wdp"/><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microsoft.com/office/2007/relationships/hdphoto" Target="../media/hdphoto2.wdp"/><Relationship Id="rId11" Type="http://schemas.openxmlformats.org/officeDocument/2006/relationships/image" Target="../media/image28.png"/><Relationship Id="rId5" Type="http://schemas.openxmlformats.org/officeDocument/2006/relationships/image" Target="../media/image3.png"/><Relationship Id="rId10" Type="http://schemas.openxmlformats.org/officeDocument/2006/relationships/image" Target="../media/image27.png"/><Relationship Id="rId4" Type="http://schemas.microsoft.com/office/2007/relationships/hdphoto" Target="../media/hdphoto1.wdp"/><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 Id="rId9" Type="http://schemas.openxmlformats.org/officeDocument/2006/relationships/image" Target="../media/image29.png"/></Relationships>
</file>

<file path=ppt/slides/_rels/slide16.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microsoft.com/office/2007/relationships/hdphoto" Target="../media/hdphoto2.wdp"/><Relationship Id="rId11" Type="http://schemas.openxmlformats.org/officeDocument/2006/relationships/image" Target="../media/image32.png"/><Relationship Id="rId5" Type="http://schemas.openxmlformats.org/officeDocument/2006/relationships/image" Target="../media/image3.png"/><Relationship Id="rId10" Type="http://schemas.openxmlformats.org/officeDocument/2006/relationships/image" Target="../media/image31.png"/><Relationship Id="rId4" Type="http://schemas.microsoft.com/office/2007/relationships/hdphoto" Target="../media/hdphoto1.wdp"/><Relationship Id="rId9"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 Id="rId9" Type="http://schemas.openxmlformats.org/officeDocument/2006/relationships/image" Target="../media/image33.png"/></Relationships>
</file>

<file path=ppt/slides/_rels/slide18.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 Id="rId9" Type="http://schemas.openxmlformats.org/officeDocument/2006/relationships/image" Target="../media/image34.png"/></Relationships>
</file>

<file path=ppt/slides/_rels/slide19.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 Id="rId9" Type="http://schemas.openxmlformats.org/officeDocument/2006/relationships/image" Target="../media/image35.png"/></Relationships>
</file>

<file path=ppt/slides/_rels/slide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3.png"/><Relationship Id="rId10" Type="http://schemas.openxmlformats.org/officeDocument/2006/relationships/image" Target="../media/image6.png"/><Relationship Id="rId4" Type="http://schemas.microsoft.com/office/2007/relationships/hdphoto" Target="../media/hdphoto1.wdp"/><Relationship Id="rId9"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3.png"/><Relationship Id="rId10" Type="http://schemas.openxmlformats.org/officeDocument/2006/relationships/image" Target="../media/image37.png"/><Relationship Id="rId4" Type="http://schemas.microsoft.com/office/2007/relationships/hdphoto" Target="../media/hdphoto1.wdp"/><Relationship Id="rId9" Type="http://schemas.openxmlformats.org/officeDocument/2006/relationships/image" Target="../media/image36.png"/></Relationships>
</file>

<file path=ppt/slides/_rels/slide21.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3.png"/><Relationship Id="rId10"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microsoft.com/office/2007/relationships/hdphoto" Target="../media/hdphoto2.wdp"/><Relationship Id="rId11" Type="http://schemas.openxmlformats.org/officeDocument/2006/relationships/image" Target="../media/image11.png"/><Relationship Id="rId5" Type="http://schemas.openxmlformats.org/officeDocument/2006/relationships/image" Target="../media/image3.png"/><Relationship Id="rId10" Type="http://schemas.openxmlformats.org/officeDocument/2006/relationships/image" Target="../media/image10.png"/><Relationship Id="rId4" Type="http://schemas.microsoft.com/office/2007/relationships/hdphoto" Target="../media/hdphoto1.wdp"/><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3.png"/><Relationship Id="rId10" Type="http://schemas.openxmlformats.org/officeDocument/2006/relationships/image" Target="../media/image14.png"/><Relationship Id="rId4" Type="http://schemas.microsoft.com/office/2007/relationships/hdphoto" Target="../media/hdphoto1.wdp"/><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3.png"/><Relationship Id="rId10" Type="http://schemas.openxmlformats.org/officeDocument/2006/relationships/image" Target="../media/image16.png"/><Relationship Id="rId4" Type="http://schemas.microsoft.com/office/2007/relationships/hdphoto" Target="../media/hdphoto1.wdp"/><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3.png"/><Relationship Id="rId10" Type="http://schemas.openxmlformats.org/officeDocument/2006/relationships/image" Target="../media/image18.png"/><Relationship Id="rId4" Type="http://schemas.microsoft.com/office/2007/relationships/hdphoto" Target="../media/hdphoto1.wdp"/><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id="{1A9AF916-AE05-4AE2-B782-32B6C7063C37}"/>
              </a:ext>
            </a:extLst>
          </p:cNvPr>
          <p:cNvSpPr/>
          <p:nvPr/>
        </p:nvSpPr>
        <p:spPr>
          <a:xfrm rot="16200000">
            <a:off x="8569975" y="3212109"/>
            <a:ext cx="3668184" cy="3668184"/>
          </a:xfrm>
          <a:prstGeom prst="rtTriangle">
            <a:avLst/>
          </a:prstGeom>
          <a:solidFill>
            <a:srgbClr val="325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zh-CN" altLang="en-US">
              <a:solidFill>
                <a:prstClr val="white"/>
              </a:solidFill>
              <a:latin typeface="Calibri Light"/>
              <a:ea typeface="微软雅黑 Light"/>
            </a:endParaRPr>
          </a:p>
        </p:txBody>
      </p:sp>
      <p:sp>
        <p:nvSpPr>
          <p:cNvPr id="12" name="直角三角形 11">
            <a:extLst>
              <a:ext uri="{FF2B5EF4-FFF2-40B4-BE49-F238E27FC236}">
                <a16:creationId xmlns:a16="http://schemas.microsoft.com/office/drawing/2014/main" id="{7188C06A-1C9C-456B-AA6F-BBD0BB7FA8DE}"/>
              </a:ext>
            </a:extLst>
          </p:cNvPr>
          <p:cNvSpPr/>
          <p:nvPr/>
        </p:nvSpPr>
        <p:spPr>
          <a:xfrm rot="5400000">
            <a:off x="-37680" y="0"/>
            <a:ext cx="3668184" cy="3668184"/>
          </a:xfrm>
          <a:prstGeom prst="rtTriangle">
            <a:avLst/>
          </a:prstGeom>
          <a:solidFill>
            <a:srgbClr val="325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zh-CN" altLang="en-US">
              <a:solidFill>
                <a:prstClr val="white"/>
              </a:solidFill>
              <a:latin typeface="Calibri Light"/>
              <a:ea typeface="微软雅黑 Light"/>
            </a:endParaRPr>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t="13352" b="20122"/>
          <a:stretch/>
        </p:blipFill>
        <p:spPr>
          <a:xfrm>
            <a:off x="329932" y="542214"/>
            <a:ext cx="11532141" cy="5753677"/>
          </a:xfrm>
          <a:prstGeom prst="rect">
            <a:avLst/>
          </a:prstGeom>
        </p:spPr>
      </p:pic>
      <p:sp>
        <p:nvSpPr>
          <p:cNvPr id="93" name="矩形 92">
            <a:extLst>
              <a:ext uri="{FF2B5EF4-FFF2-40B4-BE49-F238E27FC236}">
                <a16:creationId xmlns:a16="http://schemas.microsoft.com/office/drawing/2014/main" id="{5C5A02B4-8189-447B-AF33-6A3BB73FAC34}"/>
              </a:ext>
            </a:extLst>
          </p:cNvPr>
          <p:cNvSpPr/>
          <p:nvPr/>
        </p:nvSpPr>
        <p:spPr>
          <a:xfrm>
            <a:off x="328065" y="542214"/>
            <a:ext cx="11532141" cy="5753677"/>
          </a:xfrm>
          <a:prstGeom prst="rect">
            <a:avLst/>
          </a:prstGeom>
          <a:solidFill>
            <a:schemeClr val="bg1">
              <a:alpha val="65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zh-CN" altLang="en-US">
              <a:solidFill>
                <a:prstClr val="white"/>
              </a:solidFill>
              <a:latin typeface="Calibri Light"/>
              <a:ea typeface="微软雅黑 Light"/>
            </a:endParaRPr>
          </a:p>
        </p:txBody>
      </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566675" y="2678954"/>
            <a:ext cx="7191467" cy="1405641"/>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685766" fontAlgn="base">
              <a:spcBef>
                <a:spcPct val="0"/>
              </a:spcBef>
              <a:spcAft>
                <a:spcPct val="0"/>
              </a:spcAft>
              <a:tabLst>
                <a:tab pos="2865823" algn="l"/>
              </a:tabLst>
            </a:pPr>
            <a:r>
              <a:rPr lang="zh-CN" altLang="en-US" sz="4267" b="1" dirty="0" smtClean="0">
                <a:solidFill>
                  <a:srgbClr val="325F3E"/>
                </a:solidFill>
                <a:latin typeface="微软雅黑"/>
                <a:ea typeface="微软雅黑"/>
                <a:sym typeface="Calibri" panose="020F0502020204030204" pitchFamily="34" charset="0"/>
              </a:rPr>
              <a:t>快速搭建前后端分离</a:t>
            </a:r>
            <a:endParaRPr lang="en-US" altLang="zh-CN" sz="4267" b="1" dirty="0">
              <a:solidFill>
                <a:srgbClr val="325F3E"/>
              </a:solidFill>
              <a:latin typeface="微软雅黑"/>
              <a:ea typeface="微软雅黑"/>
              <a:sym typeface="Calibri" panose="020F0502020204030204" pitchFamily="34" charset="0"/>
            </a:endParaRPr>
          </a:p>
          <a:p>
            <a:pPr algn="ctr" defTabSz="685766" fontAlgn="base">
              <a:spcBef>
                <a:spcPct val="0"/>
              </a:spcBef>
              <a:spcAft>
                <a:spcPct val="0"/>
              </a:spcAft>
              <a:tabLst>
                <a:tab pos="2865823" algn="l"/>
              </a:tabLst>
            </a:pPr>
            <a:r>
              <a:rPr lang="zh-CN" altLang="en-US" sz="4267" b="1" dirty="0" smtClean="0">
                <a:solidFill>
                  <a:srgbClr val="325F3E"/>
                </a:solidFill>
                <a:latin typeface="微软雅黑"/>
                <a:ea typeface="微软雅黑"/>
                <a:sym typeface="Calibri" panose="020F0502020204030204" pitchFamily="34" charset="0"/>
              </a:rPr>
              <a:t>以</a:t>
            </a:r>
            <a:r>
              <a:rPr lang="en-US" altLang="zh-CN" sz="4267" b="1" dirty="0" err="1" smtClean="0">
                <a:solidFill>
                  <a:srgbClr val="325F3E"/>
                </a:solidFill>
                <a:latin typeface="微软雅黑"/>
                <a:ea typeface="微软雅黑"/>
                <a:sym typeface="Calibri" panose="020F0502020204030204" pitchFamily="34" charset="0"/>
              </a:rPr>
              <a:t>SpringBoot</a:t>
            </a:r>
            <a:r>
              <a:rPr lang="zh-CN" altLang="en-US" sz="4267" b="1" dirty="0" smtClean="0">
                <a:solidFill>
                  <a:srgbClr val="325F3E"/>
                </a:solidFill>
                <a:latin typeface="微软雅黑"/>
                <a:ea typeface="微软雅黑"/>
                <a:sym typeface="Calibri" panose="020F0502020204030204" pitchFamily="34" charset="0"/>
              </a:rPr>
              <a:t>和</a:t>
            </a:r>
            <a:r>
              <a:rPr lang="en-US" altLang="zh-CN" sz="4267" b="1" dirty="0" err="1" smtClean="0">
                <a:solidFill>
                  <a:srgbClr val="325F3E"/>
                </a:solidFill>
                <a:latin typeface="微软雅黑"/>
                <a:ea typeface="微软雅黑"/>
                <a:sym typeface="Calibri" panose="020F0502020204030204" pitchFamily="34" charset="0"/>
              </a:rPr>
              <a:t>Vue</a:t>
            </a:r>
            <a:r>
              <a:rPr lang="zh-CN" altLang="en-US" sz="4267" b="1" dirty="0" smtClean="0">
                <a:solidFill>
                  <a:srgbClr val="325F3E"/>
                </a:solidFill>
                <a:latin typeface="微软雅黑"/>
                <a:ea typeface="微软雅黑"/>
                <a:sym typeface="Calibri" panose="020F0502020204030204" pitchFamily="34" charset="0"/>
              </a:rPr>
              <a:t>为例</a:t>
            </a:r>
            <a:endParaRPr lang="zh-CN" altLang="en-US" sz="4267" b="1" dirty="0">
              <a:solidFill>
                <a:srgbClr val="325F3E"/>
              </a:solidFill>
              <a:latin typeface="微软雅黑"/>
              <a:ea typeface="微软雅黑"/>
              <a:sym typeface="Calibri" panose="020F0502020204030204" pitchFamily="34" charset="0"/>
            </a:endParaRPr>
          </a:p>
        </p:txBody>
      </p:sp>
      <p:cxnSp>
        <p:nvCxnSpPr>
          <p:cNvPr id="65" name="直接连接符 64"/>
          <p:cNvCxnSpPr/>
          <p:nvPr/>
        </p:nvCxnSpPr>
        <p:spPr>
          <a:xfrm>
            <a:off x="5348411" y="3362942"/>
            <a:ext cx="1512764" cy="0"/>
          </a:xfrm>
          <a:prstGeom prst="line">
            <a:avLst/>
          </a:prstGeom>
          <a:ln w="19050">
            <a:solidFill>
              <a:srgbClr val="325F3E"/>
            </a:solidFill>
          </a:ln>
        </p:spPr>
        <p:style>
          <a:lnRef idx="1">
            <a:schemeClr val="accent1"/>
          </a:lnRef>
          <a:fillRef idx="0">
            <a:schemeClr val="accent1"/>
          </a:fillRef>
          <a:effectRef idx="0">
            <a:schemeClr val="accent1"/>
          </a:effectRef>
          <a:fontRef idx="minor">
            <a:schemeClr val="tx1"/>
          </a:fontRef>
        </p:style>
      </p:cxn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691568" y="5419542"/>
            <a:ext cx="826449" cy="37965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685766" fontAlgn="base">
              <a:spcBef>
                <a:spcPct val="0"/>
              </a:spcBef>
              <a:spcAft>
                <a:spcPct val="0"/>
              </a:spcAft>
              <a:tabLst>
                <a:tab pos="2865823" algn="l"/>
              </a:tabLst>
            </a:pPr>
            <a:r>
              <a:rPr lang="zh-CN" altLang="en-US" sz="1867" dirty="0" smtClean="0">
                <a:solidFill>
                  <a:srgbClr val="243B2B"/>
                </a:solidFill>
                <a:latin typeface="黑体" panose="02010609060101010101" pitchFamily="49" charset="-122"/>
                <a:ea typeface="黑体" panose="02010609060101010101" pitchFamily="49" charset="-122"/>
                <a:sym typeface="Calibri" panose="020F0502020204030204" pitchFamily="34" charset="0"/>
              </a:rPr>
              <a:t>武 涵</a:t>
            </a:r>
            <a:endParaRPr lang="en-US" altLang="zh-CN" sz="1867" dirty="0">
              <a:solidFill>
                <a:srgbClr val="243B2B"/>
              </a:solidFill>
              <a:latin typeface="黑体" panose="02010609060101010101" pitchFamily="49" charset="-122"/>
              <a:ea typeface="黑体" panose="02010609060101010101" pitchFamily="49" charset="-122"/>
              <a:sym typeface="Calibri" panose="020F0502020204030204" pitchFamily="34" charset="0"/>
            </a:endParaRPr>
          </a:p>
        </p:txBody>
      </p:sp>
      <p:sp>
        <p:nvSpPr>
          <p:cNvPr id="3" name="矩形 2"/>
          <p:cNvSpPr/>
          <p:nvPr/>
        </p:nvSpPr>
        <p:spPr>
          <a:xfrm>
            <a:off x="5230902" y="5841679"/>
            <a:ext cx="1863011" cy="379656"/>
          </a:xfrm>
          <a:prstGeom prst="rect">
            <a:avLst/>
          </a:prstGeom>
        </p:spPr>
        <p:txBody>
          <a:bodyPr wrap="none">
            <a:spAutoFit/>
          </a:bodyPr>
          <a:lstStyle/>
          <a:p>
            <a:pPr defTabSz="685766" fontAlgn="base">
              <a:spcBef>
                <a:spcPct val="0"/>
              </a:spcBef>
              <a:spcAft>
                <a:spcPct val="0"/>
              </a:spcAft>
              <a:tabLst>
                <a:tab pos="2865823" algn="l"/>
              </a:tabLst>
            </a:pPr>
            <a:r>
              <a:rPr lang="en-US" altLang="zh-CN" sz="1867" dirty="0" smtClean="0">
                <a:solidFill>
                  <a:srgbClr val="243B2B"/>
                </a:solidFill>
                <a:latin typeface="黑体" panose="02010609060101010101" pitchFamily="49" charset="-122"/>
                <a:ea typeface="黑体" panose="02010609060101010101" pitchFamily="49" charset="-122"/>
                <a:sym typeface="Calibri" panose="020F0502020204030204" pitchFamily="34" charset="0"/>
              </a:rPr>
              <a:t>2021</a:t>
            </a:r>
            <a:r>
              <a:rPr lang="zh-CN" altLang="en-US" sz="1867" dirty="0" smtClean="0">
                <a:solidFill>
                  <a:srgbClr val="243B2B"/>
                </a:solidFill>
                <a:latin typeface="黑体" panose="02010609060101010101" pitchFamily="49" charset="-122"/>
                <a:ea typeface="黑体" panose="02010609060101010101" pitchFamily="49" charset="-122"/>
                <a:sym typeface="Calibri" panose="020F0502020204030204" pitchFamily="34" charset="0"/>
              </a:rPr>
              <a:t>年</a:t>
            </a:r>
            <a:r>
              <a:rPr lang="en-US" altLang="zh-CN" sz="1867" dirty="0" smtClean="0">
                <a:solidFill>
                  <a:srgbClr val="243B2B"/>
                </a:solidFill>
                <a:latin typeface="黑体" panose="02010609060101010101" pitchFamily="49" charset="-122"/>
                <a:ea typeface="黑体" panose="02010609060101010101" pitchFamily="49" charset="-122"/>
                <a:sym typeface="Calibri" panose="020F0502020204030204" pitchFamily="34" charset="0"/>
              </a:rPr>
              <a:t>10</a:t>
            </a:r>
            <a:r>
              <a:rPr lang="zh-CN" altLang="en-US" sz="1867" dirty="0" smtClean="0">
                <a:solidFill>
                  <a:srgbClr val="243B2B"/>
                </a:solidFill>
                <a:latin typeface="黑体" panose="02010609060101010101" pitchFamily="49" charset="-122"/>
                <a:ea typeface="黑体" panose="02010609060101010101" pitchFamily="49" charset="-122"/>
                <a:sym typeface="Calibri" panose="020F0502020204030204" pitchFamily="34" charset="0"/>
              </a:rPr>
              <a:t>月</a:t>
            </a:r>
            <a:r>
              <a:rPr lang="en-US" altLang="zh-CN" sz="1867" dirty="0" smtClean="0">
                <a:solidFill>
                  <a:srgbClr val="243B2B"/>
                </a:solidFill>
                <a:latin typeface="黑体" panose="02010609060101010101" pitchFamily="49" charset="-122"/>
                <a:ea typeface="黑体" panose="02010609060101010101" pitchFamily="49" charset="-122"/>
                <a:sym typeface="Calibri" panose="020F0502020204030204" pitchFamily="34" charset="0"/>
              </a:rPr>
              <a:t>13</a:t>
            </a:r>
            <a:r>
              <a:rPr lang="zh-CN" altLang="en-US" sz="1867" dirty="0" smtClean="0">
                <a:solidFill>
                  <a:srgbClr val="243B2B"/>
                </a:solidFill>
                <a:latin typeface="黑体" panose="02010609060101010101" pitchFamily="49" charset="-122"/>
                <a:ea typeface="黑体" panose="02010609060101010101" pitchFamily="49" charset="-122"/>
                <a:sym typeface="Calibri" panose="020F0502020204030204" pitchFamily="34" charset="0"/>
              </a:rPr>
              <a:t>日</a:t>
            </a:r>
            <a:endParaRPr lang="zh-CN" altLang="en-US" sz="1867" dirty="0">
              <a:solidFill>
                <a:srgbClr val="243B2B"/>
              </a:solidFill>
              <a:latin typeface="黑体" panose="02010609060101010101" pitchFamily="49" charset="-122"/>
              <a:ea typeface="黑体" panose="02010609060101010101" pitchFamily="49" charset="-122"/>
              <a:sym typeface="Calibri" panose="020F0502020204030204" pitchFamily="34" charset="0"/>
            </a:endParaRPr>
          </a:p>
        </p:txBody>
      </p:sp>
    </p:spTree>
    <p:extLst>
      <p:ext uri="{BB962C8B-B14F-4D97-AF65-F5344CB8AC3E}">
        <p14:creationId xmlns:p14="http://schemas.microsoft.com/office/powerpoint/2010/main" val="2585134807"/>
      </p:ext>
    </p:extLst>
  </p:cSld>
  <p:clrMapOvr>
    <a:masterClrMapping/>
  </p:clrMapOvr>
  <mc:AlternateContent xmlns:mc="http://schemas.openxmlformats.org/markup-compatibility/2006" xmlns:p14="http://schemas.microsoft.com/office/powerpoint/2010/main">
    <mc:Choice Requires="p14">
      <p:transition spd="med" p14:dur="700" advTm="499">
        <p:fade/>
      </p:transition>
    </mc:Choice>
    <mc:Fallback xmlns="">
      <p:transition spd="med" advTm="499">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2"/>
            <a:ext cx="12192000" cy="3746925"/>
          </a:xfrm>
          <a:prstGeom prst="rect">
            <a:avLst/>
          </a:prstGeom>
          <a:solidFill>
            <a:srgbClr val="325F3E"/>
          </a:solidFill>
          <a:ln>
            <a:solidFill>
              <a:srgbClr val="2128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zh-CN" altLang="en-US" dirty="0">
              <a:solidFill>
                <a:srgbClr val="325F3E"/>
              </a:solidFill>
              <a:latin typeface="Calibri Light"/>
              <a:ea typeface="微软雅黑 Light"/>
            </a:endParaRPr>
          </a:p>
        </p:txBody>
      </p:sp>
      <p:sp>
        <p:nvSpPr>
          <p:cNvPr id="4" name="矩形 3">
            <a:extLst>
              <a:ext uri="{FF2B5EF4-FFF2-40B4-BE49-F238E27FC236}">
                <a16:creationId xmlns:a16="http://schemas.microsoft.com/office/drawing/2014/main" id="{82AD984A-7542-478E-BA3D-713A46CD0092}"/>
              </a:ext>
            </a:extLst>
          </p:cNvPr>
          <p:cNvSpPr/>
          <p:nvPr/>
        </p:nvSpPr>
        <p:spPr>
          <a:xfrm>
            <a:off x="358005" y="998839"/>
            <a:ext cx="11450595" cy="4860325"/>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zh-CN" altLang="en-US">
              <a:solidFill>
                <a:srgbClr val="325F3E"/>
              </a:solidFill>
              <a:latin typeface="Calibri Light"/>
              <a:ea typeface="微软雅黑 Light"/>
            </a:endParaRPr>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4231416" y="2915930"/>
            <a:ext cx="370377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54" fontAlgn="base">
              <a:spcBef>
                <a:spcPct val="0"/>
              </a:spcBef>
              <a:spcAft>
                <a:spcPct val="0"/>
              </a:spcAft>
              <a:defRPr/>
            </a:pPr>
            <a:r>
              <a:rPr lang="en-US" altLang="zh-CN" sz="4800" b="1" dirty="0" err="1" smtClean="0">
                <a:solidFill>
                  <a:srgbClr val="325F3E"/>
                </a:solidFill>
                <a:latin typeface="微软雅黑"/>
                <a:ea typeface="微软雅黑"/>
              </a:rPr>
              <a:t>SpringBoot</a:t>
            </a:r>
            <a:endParaRPr lang="zh-CN" altLang="en-US" sz="4800" b="1" dirty="0">
              <a:solidFill>
                <a:srgbClr val="325F3E"/>
              </a:solidFill>
              <a:latin typeface="微软雅黑"/>
              <a:ea typeface="微软雅黑"/>
            </a:endParaRPr>
          </a:p>
        </p:txBody>
      </p:sp>
    </p:spTree>
    <p:extLst>
      <p:ext uri="{BB962C8B-B14F-4D97-AF65-F5344CB8AC3E}">
        <p14:creationId xmlns:p14="http://schemas.microsoft.com/office/powerpoint/2010/main" val="164002053"/>
      </p:ext>
    </p:extLst>
  </p:cSld>
  <p:clrMapOvr>
    <a:masterClrMapping/>
  </p:clrMapOvr>
  <mc:AlternateContent xmlns:mc="http://schemas.openxmlformats.org/markup-compatibility/2006" xmlns:p14="http://schemas.microsoft.com/office/powerpoint/2010/main">
    <mc:Choice Requires="p14">
      <p:transition spd="med" p14:dur="700" advTm="304">
        <p:fade/>
      </p:transition>
    </mc:Choice>
    <mc:Fallback xmlns="">
      <p:transition spd="med" advTm="30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asvg="http://schemas.microsoft.com/office/drawing/2016/SVG/main" xmlns="" r:embed="rId8"/>
              </a:ext>
            </a:extLst>
          </a:blip>
          <a:srcRect r="76037"/>
          <a:stretch/>
        </p:blipFill>
        <p:spPr>
          <a:xfrm>
            <a:off x="11517747" y="343010"/>
            <a:ext cx="498764" cy="478977"/>
          </a:xfrm>
          <a:prstGeom prst="rect">
            <a:avLst/>
          </a:prstGeom>
        </p:spPr>
      </p:pic>
      <p:sp>
        <p:nvSpPr>
          <p:cNvPr id="2" name="文本框 1"/>
          <p:cNvSpPr txBox="1"/>
          <p:nvPr/>
        </p:nvSpPr>
        <p:spPr>
          <a:xfrm>
            <a:off x="4" y="329543"/>
            <a:ext cx="2093201" cy="461665"/>
          </a:xfrm>
          <a:prstGeom prst="rect">
            <a:avLst/>
          </a:prstGeom>
          <a:solidFill>
            <a:srgbClr val="325F3E"/>
          </a:solid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prstClr val="white"/>
                </a:solidFill>
                <a:effectLst/>
                <a:uLnTx/>
                <a:uFillTx/>
                <a:latin typeface="Fira Code Retina" panose="020B0809050000020004" pitchFamily="49" charset="0"/>
                <a:ea typeface="Fira Code Retina" panose="020B0809050000020004" pitchFamily="49" charset="0"/>
              </a:rPr>
              <a:t>SpringBoot</a:t>
            </a:r>
            <a:endParaRPr kumimoji="0" lang="zh-CN" altLang="en-US" sz="2400" b="0" i="0" u="none" strike="noStrike" kern="1200" cap="none" spc="0" normalizeH="0" baseline="0" noProof="0" dirty="0">
              <a:ln>
                <a:noFill/>
              </a:ln>
              <a:solidFill>
                <a:prstClr val="white"/>
              </a:solidFill>
              <a:effectLst/>
              <a:uLnTx/>
              <a:uFillTx/>
              <a:latin typeface="Fira Code Retina" panose="020B0809050000020004" pitchFamily="49" charset="0"/>
              <a:ea typeface="黑体" panose="02010609060101010101" pitchFamily="49" charset="-122"/>
            </a:endParaRPr>
          </a:p>
        </p:txBody>
      </p:sp>
      <p:sp>
        <p:nvSpPr>
          <p:cNvPr id="5" name="文本框 4"/>
          <p:cNvSpPr txBox="1"/>
          <p:nvPr/>
        </p:nvSpPr>
        <p:spPr>
          <a:xfrm>
            <a:off x="2093205" y="391415"/>
            <a:ext cx="143827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325F3E"/>
                </a:solidFill>
                <a:effectLst/>
                <a:uLnTx/>
                <a:uFillTx/>
                <a:latin typeface="黑体" panose="02010609060101010101" pitchFamily="49" charset="-122"/>
                <a:ea typeface="黑体" panose="02010609060101010101" pitchFamily="49" charset="-122"/>
                <a:cs typeface="+mn-cs"/>
              </a:rPr>
              <a:t>项目创建</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pic>
        <p:nvPicPr>
          <p:cNvPr id="6" name="图片 5"/>
          <p:cNvPicPr>
            <a:picLocks noChangeAspect="1"/>
          </p:cNvPicPr>
          <p:nvPr/>
        </p:nvPicPr>
        <p:blipFill>
          <a:blip r:embed="rId9"/>
          <a:stretch>
            <a:fillRect/>
          </a:stretch>
        </p:blipFill>
        <p:spPr>
          <a:xfrm>
            <a:off x="118452" y="895839"/>
            <a:ext cx="9781115" cy="5214130"/>
          </a:xfrm>
          <a:prstGeom prst="rect">
            <a:avLst/>
          </a:prstGeom>
        </p:spPr>
      </p:pic>
    </p:spTree>
    <p:extLst>
      <p:ext uri="{BB962C8B-B14F-4D97-AF65-F5344CB8AC3E}">
        <p14:creationId xmlns:p14="http://schemas.microsoft.com/office/powerpoint/2010/main" val="1875504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asvg="http://schemas.microsoft.com/office/drawing/2016/SVG/main" xmlns="" r:embed="rId8"/>
              </a:ext>
            </a:extLst>
          </a:blip>
          <a:srcRect r="76037"/>
          <a:stretch/>
        </p:blipFill>
        <p:spPr>
          <a:xfrm>
            <a:off x="11517747" y="343010"/>
            <a:ext cx="498764" cy="478977"/>
          </a:xfrm>
          <a:prstGeom prst="rect">
            <a:avLst/>
          </a:prstGeom>
        </p:spPr>
      </p:pic>
      <p:sp>
        <p:nvSpPr>
          <p:cNvPr id="2" name="文本框 1"/>
          <p:cNvSpPr txBox="1"/>
          <p:nvPr/>
        </p:nvSpPr>
        <p:spPr>
          <a:xfrm>
            <a:off x="4" y="329543"/>
            <a:ext cx="2093201" cy="461665"/>
          </a:xfrm>
          <a:prstGeom prst="rect">
            <a:avLst/>
          </a:prstGeom>
          <a:solidFill>
            <a:srgbClr val="325F3E"/>
          </a:solid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prstClr val="white"/>
                </a:solidFill>
                <a:effectLst/>
                <a:uLnTx/>
                <a:uFillTx/>
                <a:latin typeface="Fira Code Retina" panose="020B0809050000020004" pitchFamily="49" charset="0"/>
                <a:ea typeface="Fira Code Retina" panose="020B0809050000020004" pitchFamily="49" charset="0"/>
              </a:rPr>
              <a:t>SpringBoot</a:t>
            </a:r>
            <a:endParaRPr kumimoji="0" lang="zh-CN" altLang="en-US" sz="2400" b="0" i="0" u="none" strike="noStrike" kern="1200" cap="none" spc="0" normalizeH="0" baseline="0" noProof="0" dirty="0">
              <a:ln>
                <a:noFill/>
              </a:ln>
              <a:solidFill>
                <a:prstClr val="white"/>
              </a:solidFill>
              <a:effectLst/>
              <a:uLnTx/>
              <a:uFillTx/>
              <a:latin typeface="Fira Code Retina" panose="020B0809050000020004" pitchFamily="49" charset="0"/>
              <a:ea typeface="黑体" panose="02010609060101010101" pitchFamily="49" charset="-122"/>
            </a:endParaRPr>
          </a:p>
        </p:txBody>
      </p:sp>
      <p:sp>
        <p:nvSpPr>
          <p:cNvPr id="5" name="文本框 4"/>
          <p:cNvSpPr txBox="1"/>
          <p:nvPr/>
        </p:nvSpPr>
        <p:spPr>
          <a:xfrm>
            <a:off x="2093205" y="391415"/>
            <a:ext cx="143827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325F3E"/>
                </a:solidFill>
                <a:effectLst/>
                <a:uLnTx/>
                <a:uFillTx/>
                <a:latin typeface="黑体" panose="02010609060101010101" pitchFamily="49" charset="-122"/>
                <a:ea typeface="黑体" panose="02010609060101010101" pitchFamily="49" charset="-122"/>
                <a:cs typeface="+mn-cs"/>
              </a:rPr>
              <a:t>项目创建</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pic>
        <p:nvPicPr>
          <p:cNvPr id="8" name="图片 7"/>
          <p:cNvPicPr>
            <a:picLocks noChangeAspect="1"/>
          </p:cNvPicPr>
          <p:nvPr/>
        </p:nvPicPr>
        <p:blipFill>
          <a:blip r:embed="rId9"/>
          <a:stretch>
            <a:fillRect/>
          </a:stretch>
        </p:blipFill>
        <p:spPr>
          <a:xfrm>
            <a:off x="114416" y="895838"/>
            <a:ext cx="8274636" cy="4415197"/>
          </a:xfrm>
          <a:prstGeom prst="rect">
            <a:avLst/>
          </a:prstGeom>
        </p:spPr>
      </p:pic>
      <p:pic>
        <p:nvPicPr>
          <p:cNvPr id="10" name="图片 9"/>
          <p:cNvPicPr>
            <a:picLocks noChangeAspect="1"/>
          </p:cNvPicPr>
          <p:nvPr/>
        </p:nvPicPr>
        <p:blipFill>
          <a:blip r:embed="rId10"/>
          <a:stretch>
            <a:fillRect/>
          </a:stretch>
        </p:blipFill>
        <p:spPr>
          <a:xfrm>
            <a:off x="114416" y="5460782"/>
            <a:ext cx="5047619" cy="961905"/>
          </a:xfrm>
          <a:prstGeom prst="rect">
            <a:avLst/>
          </a:prstGeom>
        </p:spPr>
      </p:pic>
    </p:spTree>
    <p:extLst>
      <p:ext uri="{BB962C8B-B14F-4D97-AF65-F5344CB8AC3E}">
        <p14:creationId xmlns:p14="http://schemas.microsoft.com/office/powerpoint/2010/main" val="29002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asvg="http://schemas.microsoft.com/office/drawing/2016/SVG/main" xmlns="" r:embed="rId8"/>
              </a:ext>
            </a:extLst>
          </a:blip>
          <a:srcRect r="76037"/>
          <a:stretch/>
        </p:blipFill>
        <p:spPr>
          <a:xfrm>
            <a:off x="11517747" y="343010"/>
            <a:ext cx="498764" cy="478977"/>
          </a:xfrm>
          <a:prstGeom prst="rect">
            <a:avLst/>
          </a:prstGeom>
        </p:spPr>
      </p:pic>
      <p:sp>
        <p:nvSpPr>
          <p:cNvPr id="2" name="文本框 1"/>
          <p:cNvSpPr txBox="1"/>
          <p:nvPr/>
        </p:nvSpPr>
        <p:spPr>
          <a:xfrm>
            <a:off x="4" y="329543"/>
            <a:ext cx="2093201" cy="461665"/>
          </a:xfrm>
          <a:prstGeom prst="rect">
            <a:avLst/>
          </a:prstGeom>
          <a:solidFill>
            <a:srgbClr val="325F3E"/>
          </a:solid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prstClr val="white"/>
                </a:solidFill>
                <a:effectLst/>
                <a:uLnTx/>
                <a:uFillTx/>
                <a:latin typeface="Fira Code Retina" panose="020B0809050000020004" pitchFamily="49" charset="0"/>
                <a:ea typeface="Fira Code Retina" panose="020B0809050000020004" pitchFamily="49" charset="0"/>
              </a:rPr>
              <a:t>SpringBoot</a:t>
            </a:r>
            <a:endParaRPr kumimoji="0" lang="zh-CN" altLang="en-US" sz="2400" b="0" i="0" u="none" strike="noStrike" kern="1200" cap="none" spc="0" normalizeH="0" baseline="0" noProof="0" dirty="0">
              <a:ln>
                <a:noFill/>
              </a:ln>
              <a:solidFill>
                <a:prstClr val="white"/>
              </a:solidFill>
              <a:effectLst/>
              <a:uLnTx/>
              <a:uFillTx/>
              <a:latin typeface="Fira Code Retina" panose="020B0809050000020004" pitchFamily="49" charset="0"/>
              <a:ea typeface="黑体" panose="02010609060101010101" pitchFamily="49" charset="-122"/>
            </a:endParaRPr>
          </a:p>
        </p:txBody>
      </p:sp>
      <p:sp>
        <p:nvSpPr>
          <p:cNvPr id="5" name="文本框 4"/>
          <p:cNvSpPr txBox="1"/>
          <p:nvPr/>
        </p:nvSpPr>
        <p:spPr>
          <a:xfrm>
            <a:off x="2093205" y="391415"/>
            <a:ext cx="143827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325F3E"/>
                </a:solidFill>
                <a:effectLst/>
                <a:uLnTx/>
                <a:uFillTx/>
                <a:latin typeface="黑体" panose="02010609060101010101" pitchFamily="49" charset="-122"/>
                <a:ea typeface="黑体" panose="02010609060101010101" pitchFamily="49" charset="-122"/>
                <a:cs typeface="+mn-cs"/>
              </a:rPr>
              <a:t>项目运行</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pic>
        <p:nvPicPr>
          <p:cNvPr id="7" name="图片 6"/>
          <p:cNvPicPr>
            <a:picLocks noChangeAspect="1"/>
          </p:cNvPicPr>
          <p:nvPr/>
        </p:nvPicPr>
        <p:blipFill>
          <a:blip r:embed="rId9"/>
          <a:stretch>
            <a:fillRect/>
          </a:stretch>
        </p:blipFill>
        <p:spPr>
          <a:xfrm>
            <a:off x="4060922" y="1184109"/>
            <a:ext cx="6400000" cy="2028571"/>
          </a:xfrm>
          <a:prstGeom prst="rect">
            <a:avLst/>
          </a:prstGeom>
        </p:spPr>
      </p:pic>
      <p:pic>
        <p:nvPicPr>
          <p:cNvPr id="10" name="图片 9"/>
          <p:cNvPicPr>
            <a:picLocks noChangeAspect="1"/>
          </p:cNvPicPr>
          <p:nvPr/>
        </p:nvPicPr>
        <p:blipFill>
          <a:blip r:embed="rId10"/>
          <a:stretch>
            <a:fillRect/>
          </a:stretch>
        </p:blipFill>
        <p:spPr>
          <a:xfrm>
            <a:off x="876952" y="5457256"/>
            <a:ext cx="10438095" cy="1019048"/>
          </a:xfrm>
          <a:prstGeom prst="rect">
            <a:avLst/>
          </a:prstGeom>
        </p:spPr>
      </p:pic>
      <p:pic>
        <p:nvPicPr>
          <p:cNvPr id="11" name="图片 10"/>
          <p:cNvPicPr>
            <a:picLocks noChangeAspect="1"/>
          </p:cNvPicPr>
          <p:nvPr/>
        </p:nvPicPr>
        <p:blipFill>
          <a:blip r:embed="rId11"/>
          <a:stretch>
            <a:fillRect/>
          </a:stretch>
        </p:blipFill>
        <p:spPr>
          <a:xfrm>
            <a:off x="0" y="1857734"/>
            <a:ext cx="2647458" cy="2028571"/>
          </a:xfrm>
          <a:prstGeom prst="rect">
            <a:avLst/>
          </a:prstGeom>
        </p:spPr>
      </p:pic>
      <p:pic>
        <p:nvPicPr>
          <p:cNvPr id="12" name="图片 11"/>
          <p:cNvPicPr>
            <a:picLocks noChangeAspect="1"/>
          </p:cNvPicPr>
          <p:nvPr/>
        </p:nvPicPr>
        <p:blipFill>
          <a:blip r:embed="rId12"/>
          <a:stretch>
            <a:fillRect/>
          </a:stretch>
        </p:blipFill>
        <p:spPr>
          <a:xfrm>
            <a:off x="4060922" y="3760191"/>
            <a:ext cx="6354468" cy="836861"/>
          </a:xfrm>
          <a:prstGeom prst="rect">
            <a:avLst/>
          </a:prstGeom>
        </p:spPr>
      </p:pic>
      <p:cxnSp>
        <p:nvCxnSpPr>
          <p:cNvPr id="14" name="直接箭头连接符 13"/>
          <p:cNvCxnSpPr>
            <a:endCxn id="7" idx="1"/>
          </p:cNvCxnSpPr>
          <p:nvPr/>
        </p:nvCxnSpPr>
        <p:spPr>
          <a:xfrm flipV="1">
            <a:off x="2392471" y="2198395"/>
            <a:ext cx="1668451" cy="673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12" idx="1"/>
          </p:cNvCxnSpPr>
          <p:nvPr/>
        </p:nvCxnSpPr>
        <p:spPr>
          <a:xfrm>
            <a:off x="2093205" y="3760191"/>
            <a:ext cx="1967717" cy="418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258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asvg="http://schemas.microsoft.com/office/drawing/2016/SVG/main" xmlns="" r:embed="rId8"/>
              </a:ext>
            </a:extLst>
          </a:blip>
          <a:srcRect r="76037"/>
          <a:stretch/>
        </p:blipFill>
        <p:spPr>
          <a:xfrm>
            <a:off x="11517747" y="343010"/>
            <a:ext cx="498764" cy="478977"/>
          </a:xfrm>
          <a:prstGeom prst="rect">
            <a:avLst/>
          </a:prstGeom>
        </p:spPr>
      </p:pic>
      <p:sp>
        <p:nvSpPr>
          <p:cNvPr id="2" name="文本框 1"/>
          <p:cNvSpPr txBox="1"/>
          <p:nvPr/>
        </p:nvSpPr>
        <p:spPr>
          <a:xfrm>
            <a:off x="4" y="329543"/>
            <a:ext cx="2093201" cy="461665"/>
          </a:xfrm>
          <a:prstGeom prst="rect">
            <a:avLst/>
          </a:prstGeom>
          <a:solidFill>
            <a:srgbClr val="325F3E"/>
          </a:solid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prstClr val="white"/>
                </a:solidFill>
                <a:effectLst/>
                <a:uLnTx/>
                <a:uFillTx/>
                <a:latin typeface="Fira Code Retina" panose="020B0809050000020004" pitchFamily="49" charset="0"/>
                <a:ea typeface="Fira Code Retina" panose="020B0809050000020004" pitchFamily="49" charset="0"/>
              </a:rPr>
              <a:t>SpringBoot</a:t>
            </a:r>
            <a:endParaRPr kumimoji="0" lang="zh-CN" altLang="en-US" sz="2400" b="0" i="0" u="none" strike="noStrike" kern="1200" cap="none" spc="0" normalizeH="0" baseline="0" noProof="0" dirty="0">
              <a:ln>
                <a:noFill/>
              </a:ln>
              <a:solidFill>
                <a:prstClr val="white"/>
              </a:solidFill>
              <a:effectLst/>
              <a:uLnTx/>
              <a:uFillTx/>
              <a:latin typeface="Fira Code Retina" panose="020B0809050000020004" pitchFamily="49" charset="0"/>
              <a:ea typeface="黑体" panose="02010609060101010101" pitchFamily="49" charset="-122"/>
            </a:endParaRPr>
          </a:p>
        </p:txBody>
      </p:sp>
      <p:sp>
        <p:nvSpPr>
          <p:cNvPr id="5" name="文本框 4"/>
          <p:cNvSpPr txBox="1"/>
          <p:nvPr/>
        </p:nvSpPr>
        <p:spPr>
          <a:xfrm>
            <a:off x="2093205" y="391415"/>
            <a:ext cx="143827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325F3E"/>
                </a:solidFill>
                <a:effectLst/>
                <a:uLnTx/>
                <a:uFillTx/>
                <a:latin typeface="黑体" panose="02010609060101010101" pitchFamily="49" charset="-122"/>
                <a:ea typeface="黑体" panose="02010609060101010101" pitchFamily="49" charset="-122"/>
                <a:cs typeface="+mn-cs"/>
              </a:rPr>
              <a:t>提供数据</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pic>
        <p:nvPicPr>
          <p:cNvPr id="6" name="图片 5"/>
          <p:cNvPicPr>
            <a:picLocks noChangeAspect="1"/>
          </p:cNvPicPr>
          <p:nvPr/>
        </p:nvPicPr>
        <p:blipFill>
          <a:blip r:embed="rId9"/>
          <a:stretch>
            <a:fillRect/>
          </a:stretch>
        </p:blipFill>
        <p:spPr>
          <a:xfrm>
            <a:off x="3293486" y="895838"/>
            <a:ext cx="4826772" cy="2122935"/>
          </a:xfrm>
          <a:prstGeom prst="rect">
            <a:avLst/>
          </a:prstGeom>
        </p:spPr>
      </p:pic>
      <p:pic>
        <p:nvPicPr>
          <p:cNvPr id="9" name="图片 8"/>
          <p:cNvPicPr>
            <a:picLocks noChangeAspect="1"/>
          </p:cNvPicPr>
          <p:nvPr/>
        </p:nvPicPr>
        <p:blipFill>
          <a:blip r:embed="rId10"/>
          <a:stretch>
            <a:fillRect/>
          </a:stretch>
        </p:blipFill>
        <p:spPr>
          <a:xfrm>
            <a:off x="0" y="895839"/>
            <a:ext cx="2364127" cy="1606249"/>
          </a:xfrm>
          <a:prstGeom prst="rect">
            <a:avLst/>
          </a:prstGeom>
        </p:spPr>
      </p:pic>
      <p:cxnSp>
        <p:nvCxnSpPr>
          <p:cNvPr id="12" name="直接箭头连接符 11"/>
          <p:cNvCxnSpPr>
            <a:endCxn id="6" idx="1"/>
          </p:cNvCxnSpPr>
          <p:nvPr/>
        </p:nvCxnSpPr>
        <p:spPr>
          <a:xfrm flipV="1">
            <a:off x="2364127" y="1957306"/>
            <a:ext cx="929359" cy="179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11"/>
          <a:stretch>
            <a:fillRect/>
          </a:stretch>
        </p:blipFill>
        <p:spPr>
          <a:xfrm>
            <a:off x="3293486" y="3719284"/>
            <a:ext cx="4619048" cy="1028571"/>
          </a:xfrm>
          <a:prstGeom prst="rect">
            <a:avLst/>
          </a:prstGeom>
        </p:spPr>
      </p:pic>
    </p:spTree>
    <p:extLst>
      <p:ext uri="{BB962C8B-B14F-4D97-AF65-F5344CB8AC3E}">
        <p14:creationId xmlns:p14="http://schemas.microsoft.com/office/powerpoint/2010/main" val="2532858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asvg="http://schemas.microsoft.com/office/drawing/2016/SVG/main" xmlns="" r:embed="rId8"/>
              </a:ext>
            </a:extLst>
          </a:blip>
          <a:srcRect r="76037"/>
          <a:stretch/>
        </p:blipFill>
        <p:spPr>
          <a:xfrm>
            <a:off x="11517747" y="343010"/>
            <a:ext cx="498764" cy="478977"/>
          </a:xfrm>
          <a:prstGeom prst="rect">
            <a:avLst/>
          </a:prstGeom>
        </p:spPr>
      </p:pic>
      <p:sp>
        <p:nvSpPr>
          <p:cNvPr id="2" name="文本框 1"/>
          <p:cNvSpPr txBox="1"/>
          <p:nvPr/>
        </p:nvSpPr>
        <p:spPr>
          <a:xfrm>
            <a:off x="4" y="329543"/>
            <a:ext cx="2093201" cy="461665"/>
          </a:xfrm>
          <a:prstGeom prst="rect">
            <a:avLst/>
          </a:prstGeom>
          <a:solidFill>
            <a:srgbClr val="325F3E"/>
          </a:solid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prstClr val="white"/>
                </a:solidFill>
                <a:effectLst/>
                <a:uLnTx/>
                <a:uFillTx/>
                <a:latin typeface="Fira Code Retina" panose="020B0809050000020004" pitchFamily="49" charset="0"/>
                <a:ea typeface="Fira Code Retina" panose="020B0809050000020004" pitchFamily="49" charset="0"/>
              </a:rPr>
              <a:t>SpringBoot</a:t>
            </a:r>
            <a:endParaRPr kumimoji="0" lang="zh-CN" altLang="en-US" sz="2400" b="0" i="0" u="none" strike="noStrike" kern="1200" cap="none" spc="0" normalizeH="0" baseline="0" noProof="0" dirty="0">
              <a:ln>
                <a:noFill/>
              </a:ln>
              <a:solidFill>
                <a:prstClr val="white"/>
              </a:solidFill>
              <a:effectLst/>
              <a:uLnTx/>
              <a:uFillTx/>
              <a:latin typeface="Fira Code Retina" panose="020B0809050000020004" pitchFamily="49" charset="0"/>
              <a:ea typeface="黑体" panose="02010609060101010101" pitchFamily="49" charset="-122"/>
            </a:endParaRPr>
          </a:p>
        </p:txBody>
      </p:sp>
      <p:sp>
        <p:nvSpPr>
          <p:cNvPr id="5" name="文本框 4"/>
          <p:cNvSpPr txBox="1"/>
          <p:nvPr/>
        </p:nvSpPr>
        <p:spPr>
          <a:xfrm>
            <a:off x="2093205" y="391415"/>
            <a:ext cx="143827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325F3E"/>
                </a:solidFill>
                <a:effectLst/>
                <a:uLnTx/>
                <a:uFillTx/>
                <a:latin typeface="黑体" panose="02010609060101010101" pitchFamily="49" charset="-122"/>
                <a:ea typeface="黑体" panose="02010609060101010101" pitchFamily="49" charset="-122"/>
                <a:cs typeface="+mn-cs"/>
              </a:rPr>
              <a:t>数据</a:t>
            </a:r>
            <a:r>
              <a:rPr lang="zh-CN" altLang="en-US" sz="2000" noProof="0" dirty="0">
                <a:solidFill>
                  <a:srgbClr val="325F3E"/>
                </a:solidFill>
                <a:latin typeface="黑体" panose="02010609060101010101" pitchFamily="49" charset="-122"/>
                <a:ea typeface="黑体" panose="02010609060101010101" pitchFamily="49" charset="-122"/>
              </a:rPr>
              <a:t>处理</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sp>
        <p:nvSpPr>
          <p:cNvPr id="14" name="文本框 13"/>
          <p:cNvSpPr txBox="1"/>
          <p:nvPr/>
        </p:nvSpPr>
        <p:spPr>
          <a:xfrm>
            <a:off x="3885305" y="1324571"/>
            <a:ext cx="7632442" cy="646331"/>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处理前台发送的请求，将结果以一定的格式返回。一般使用包含状态码</a:t>
            </a:r>
            <a:r>
              <a:rPr lang="en-US" altLang="zh-CN" dirty="0" smtClean="0">
                <a:latin typeface="黑体" panose="02010609060101010101" pitchFamily="49" charset="-122"/>
                <a:ea typeface="黑体" panose="02010609060101010101" pitchFamily="49" charset="-122"/>
              </a:rPr>
              <a:t>code</a:t>
            </a:r>
            <a:r>
              <a:rPr lang="zh-CN" altLang="en-US" dirty="0" smtClean="0">
                <a:latin typeface="黑体" panose="02010609060101010101" pitchFamily="49" charset="-122"/>
                <a:ea typeface="黑体" panose="02010609060101010101" pitchFamily="49" charset="-122"/>
              </a:rPr>
              <a:t>、提示信息</a:t>
            </a:r>
            <a:r>
              <a:rPr lang="en-US" altLang="zh-CN" dirty="0" smtClean="0">
                <a:latin typeface="黑体" panose="02010609060101010101" pitchFamily="49" charset="-122"/>
                <a:ea typeface="黑体" panose="02010609060101010101" pitchFamily="49" charset="-122"/>
              </a:rPr>
              <a:t>message</a:t>
            </a:r>
            <a:r>
              <a:rPr lang="zh-CN" altLang="en-US" dirty="0" smtClean="0">
                <a:latin typeface="黑体" panose="02010609060101010101" pitchFamily="49" charset="-122"/>
                <a:ea typeface="黑体" panose="02010609060101010101" pitchFamily="49" charset="-122"/>
              </a:rPr>
              <a:t>和数据</a:t>
            </a:r>
            <a:r>
              <a:rPr lang="en-US" altLang="zh-CN" dirty="0" smtClean="0">
                <a:latin typeface="黑体" panose="02010609060101010101" pitchFamily="49" charset="-122"/>
                <a:ea typeface="黑体" panose="02010609060101010101" pitchFamily="49" charset="-122"/>
              </a:rPr>
              <a:t>data</a:t>
            </a:r>
            <a:r>
              <a:rPr lang="zh-CN" altLang="en-US" dirty="0" smtClean="0">
                <a:latin typeface="黑体" panose="02010609060101010101" pitchFamily="49" charset="-122"/>
                <a:ea typeface="黑体" panose="02010609060101010101" pitchFamily="49" charset="-122"/>
              </a:rPr>
              <a:t>的结果类。</a:t>
            </a:r>
            <a:endParaRPr lang="zh-CN" altLang="en-US" dirty="0">
              <a:latin typeface="黑体" panose="02010609060101010101" pitchFamily="49" charset="-122"/>
              <a:ea typeface="黑体" panose="02010609060101010101" pitchFamily="49" charset="-122"/>
            </a:endParaRPr>
          </a:p>
        </p:txBody>
      </p:sp>
      <p:sp>
        <p:nvSpPr>
          <p:cNvPr id="16" name="文本框 15"/>
          <p:cNvSpPr txBox="1"/>
          <p:nvPr/>
        </p:nvSpPr>
        <p:spPr>
          <a:xfrm>
            <a:off x="3885305" y="2197191"/>
            <a:ext cx="7632442"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和数据库中表对应实体类，定义类属性，提供</a:t>
            </a:r>
            <a:r>
              <a:rPr lang="en-US" altLang="zh-CN" dirty="0" smtClean="0">
                <a:latin typeface="黑体" panose="02010609060101010101" pitchFamily="49" charset="-122"/>
                <a:ea typeface="黑体" panose="02010609060101010101" pitchFamily="49" charset="-122"/>
              </a:rPr>
              <a:t>set</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get</a:t>
            </a:r>
            <a:r>
              <a:rPr lang="zh-CN" altLang="en-US" dirty="0" smtClean="0">
                <a:latin typeface="黑体" panose="02010609060101010101" pitchFamily="49" charset="-122"/>
                <a:ea typeface="黑体" panose="02010609060101010101" pitchFamily="49" charset="-122"/>
              </a:rPr>
              <a:t>和</a:t>
            </a:r>
            <a:r>
              <a:rPr lang="en-US" altLang="zh-CN" dirty="0" err="1" smtClean="0">
                <a:latin typeface="黑体" panose="02010609060101010101" pitchFamily="49" charset="-122"/>
                <a:ea typeface="黑体" panose="02010609060101010101" pitchFamily="49" charset="-122"/>
              </a:rPr>
              <a:t>toString</a:t>
            </a:r>
            <a:r>
              <a:rPr lang="zh-CN" altLang="en-US" dirty="0" smtClean="0">
                <a:latin typeface="黑体" panose="02010609060101010101" pitchFamily="49" charset="-122"/>
                <a:ea typeface="黑体" panose="02010609060101010101" pitchFamily="49" charset="-122"/>
              </a:rPr>
              <a:t>等方法。</a:t>
            </a:r>
            <a:endParaRPr lang="zh-CN" altLang="en-US" dirty="0">
              <a:latin typeface="黑体" panose="02010609060101010101" pitchFamily="49" charset="-122"/>
              <a:ea typeface="黑体" panose="02010609060101010101" pitchFamily="49" charset="-122"/>
            </a:endParaRPr>
          </a:p>
        </p:txBody>
      </p:sp>
      <p:sp>
        <p:nvSpPr>
          <p:cNvPr id="17" name="文本框 16"/>
          <p:cNvSpPr txBox="1"/>
          <p:nvPr/>
        </p:nvSpPr>
        <p:spPr>
          <a:xfrm>
            <a:off x="3885305" y="2848544"/>
            <a:ext cx="7632442" cy="646331"/>
          </a:xfrm>
          <a:prstGeom prst="rect">
            <a:avLst/>
          </a:prstGeom>
          <a:noFill/>
        </p:spPr>
        <p:txBody>
          <a:bodyPr wrap="square" rtlCol="0">
            <a:spAutoFit/>
          </a:bodyPr>
          <a:lstStyle/>
          <a:p>
            <a:r>
              <a:rPr lang="en-US" altLang="zh-CN" dirty="0" smtClean="0">
                <a:latin typeface="黑体" panose="02010609060101010101" pitchFamily="49" charset="-122"/>
                <a:ea typeface="黑体" panose="02010609060101010101" pitchFamily="49" charset="-122"/>
              </a:rPr>
              <a:t>Mapper</a:t>
            </a:r>
            <a:r>
              <a:rPr lang="zh-CN" altLang="en-US" dirty="0" smtClean="0">
                <a:latin typeface="黑体" panose="02010609060101010101" pitchFamily="49" charset="-122"/>
                <a:ea typeface="黑体" panose="02010609060101010101" pitchFamily="49" charset="-122"/>
              </a:rPr>
              <a:t>接口，提供</a:t>
            </a:r>
            <a:r>
              <a:rPr lang="en-US" altLang="zh-CN" dirty="0" smtClean="0">
                <a:latin typeface="黑体" panose="02010609060101010101" pitchFamily="49" charset="-122"/>
                <a:ea typeface="黑体" panose="02010609060101010101" pitchFamily="49" charset="-122"/>
              </a:rPr>
              <a:t>service</a:t>
            </a:r>
            <a:r>
              <a:rPr lang="zh-CN" altLang="en-US" dirty="0" smtClean="0">
                <a:latin typeface="黑体" panose="02010609060101010101" pitchFamily="49" charset="-122"/>
                <a:ea typeface="黑体" panose="02010609060101010101" pitchFamily="49" charset="-122"/>
              </a:rPr>
              <a:t>调用的数据访问接口，与</a:t>
            </a:r>
            <a:r>
              <a:rPr lang="en-US" altLang="zh-CN" dirty="0" smtClean="0">
                <a:latin typeface="黑体" panose="02010609060101010101" pitchFamily="49" charset="-122"/>
                <a:ea typeface="黑体" panose="02010609060101010101" pitchFamily="49" charset="-122"/>
              </a:rPr>
              <a:t>mapper.xml</a:t>
            </a:r>
            <a:r>
              <a:rPr lang="zh-CN" altLang="en-US" dirty="0" smtClean="0">
                <a:latin typeface="黑体" panose="02010609060101010101" pitchFamily="49" charset="-122"/>
                <a:ea typeface="黑体" panose="02010609060101010101" pitchFamily="49" charset="-122"/>
              </a:rPr>
              <a:t>中定义的数据库操作语句对应。</a:t>
            </a:r>
            <a:endParaRPr lang="zh-CN" altLang="en-US" dirty="0">
              <a:latin typeface="黑体" panose="02010609060101010101" pitchFamily="49" charset="-122"/>
              <a:ea typeface="黑体" panose="02010609060101010101" pitchFamily="49" charset="-122"/>
            </a:endParaRPr>
          </a:p>
        </p:txBody>
      </p:sp>
      <p:pic>
        <p:nvPicPr>
          <p:cNvPr id="10" name="图片 9"/>
          <p:cNvPicPr>
            <a:picLocks noChangeAspect="1"/>
          </p:cNvPicPr>
          <p:nvPr/>
        </p:nvPicPr>
        <p:blipFill>
          <a:blip r:embed="rId9"/>
          <a:stretch>
            <a:fillRect/>
          </a:stretch>
        </p:blipFill>
        <p:spPr>
          <a:xfrm>
            <a:off x="0" y="1391470"/>
            <a:ext cx="2634127" cy="3905774"/>
          </a:xfrm>
          <a:prstGeom prst="rect">
            <a:avLst/>
          </a:prstGeom>
        </p:spPr>
      </p:pic>
      <p:sp>
        <p:nvSpPr>
          <p:cNvPr id="18" name="文本框 17"/>
          <p:cNvSpPr txBox="1"/>
          <p:nvPr/>
        </p:nvSpPr>
        <p:spPr>
          <a:xfrm>
            <a:off x="3885305" y="5012134"/>
            <a:ext cx="7632442" cy="369332"/>
          </a:xfrm>
          <a:prstGeom prst="rect">
            <a:avLst/>
          </a:prstGeom>
          <a:noFill/>
        </p:spPr>
        <p:txBody>
          <a:bodyPr wrap="square" rtlCol="0">
            <a:spAutoFit/>
          </a:bodyPr>
          <a:lstStyle/>
          <a:p>
            <a:r>
              <a:rPr lang="en-US" altLang="zh-CN" dirty="0" smtClean="0">
                <a:latin typeface="黑体" panose="02010609060101010101" pitchFamily="49" charset="-122"/>
                <a:ea typeface="黑体" panose="02010609060101010101" pitchFamily="49" charset="-122"/>
              </a:rPr>
              <a:t>Mapper.xml</a:t>
            </a:r>
            <a:r>
              <a:rPr lang="zh-CN" altLang="en-US" dirty="0" smtClean="0">
                <a:latin typeface="黑体" panose="02010609060101010101" pitchFamily="49" charset="-122"/>
                <a:ea typeface="黑体" panose="02010609060101010101" pitchFamily="49" charset="-122"/>
              </a:rPr>
              <a:t>文件，实际的数据库查询、操作语句。</a:t>
            </a:r>
            <a:endParaRPr lang="zh-CN" altLang="en-US" dirty="0">
              <a:latin typeface="黑体" panose="02010609060101010101" pitchFamily="49" charset="-122"/>
              <a:ea typeface="黑体" panose="02010609060101010101" pitchFamily="49" charset="-122"/>
            </a:endParaRPr>
          </a:p>
        </p:txBody>
      </p:sp>
      <p:sp>
        <p:nvSpPr>
          <p:cNvPr id="19" name="文本框 18"/>
          <p:cNvSpPr txBox="1"/>
          <p:nvPr/>
        </p:nvSpPr>
        <p:spPr>
          <a:xfrm>
            <a:off x="3885305" y="3902576"/>
            <a:ext cx="7632442" cy="646331"/>
          </a:xfrm>
          <a:prstGeom prst="rect">
            <a:avLst/>
          </a:prstGeom>
          <a:noFill/>
        </p:spPr>
        <p:txBody>
          <a:bodyPr wrap="square" rtlCol="0">
            <a:spAutoFit/>
          </a:bodyPr>
          <a:lstStyle/>
          <a:p>
            <a:r>
              <a:rPr lang="en-US" altLang="zh-CN" dirty="0" smtClean="0">
                <a:latin typeface="黑体" panose="02010609060101010101" pitchFamily="49" charset="-122"/>
                <a:ea typeface="黑体" panose="02010609060101010101" pitchFamily="49" charset="-122"/>
              </a:rPr>
              <a:t>Service</a:t>
            </a:r>
            <a:r>
              <a:rPr lang="zh-CN" altLang="en-US" dirty="0" smtClean="0">
                <a:latin typeface="黑体" panose="02010609060101010101" pitchFamily="49" charset="-122"/>
                <a:ea typeface="黑体" panose="02010609060101010101" pitchFamily="49" charset="-122"/>
              </a:rPr>
              <a:t>定义接口，</a:t>
            </a:r>
            <a:r>
              <a:rPr lang="en-US" altLang="zh-CN" dirty="0" err="1" smtClean="0">
                <a:latin typeface="黑体" panose="02010609060101010101" pitchFamily="49" charset="-122"/>
                <a:ea typeface="黑体" panose="02010609060101010101" pitchFamily="49" charset="-122"/>
              </a:rPr>
              <a:t>serviceImpl</a:t>
            </a:r>
            <a:r>
              <a:rPr lang="zh-CN" altLang="en-US" dirty="0" smtClean="0">
                <a:latin typeface="黑体" panose="02010609060101010101" pitchFamily="49" charset="-122"/>
                <a:ea typeface="黑体" panose="02010609060101010101" pitchFamily="49" charset="-122"/>
              </a:rPr>
              <a:t>调用</a:t>
            </a:r>
            <a:r>
              <a:rPr lang="en-US" altLang="zh-CN" dirty="0" smtClean="0">
                <a:latin typeface="黑体" panose="02010609060101010101" pitchFamily="49" charset="-122"/>
                <a:ea typeface="黑体" panose="02010609060101010101" pitchFamily="49" charset="-122"/>
              </a:rPr>
              <a:t>mapper</a:t>
            </a:r>
            <a:r>
              <a:rPr lang="zh-CN" altLang="en-US" dirty="0" smtClean="0">
                <a:latin typeface="黑体" panose="02010609060101010101" pitchFamily="49" charset="-122"/>
                <a:ea typeface="黑体" panose="02010609060101010101" pitchFamily="49" charset="-122"/>
              </a:rPr>
              <a:t>接口结合业务逻辑对功能进行实现。</a:t>
            </a:r>
            <a:endParaRPr lang="zh-CN" altLang="en-US" dirty="0">
              <a:latin typeface="黑体" panose="02010609060101010101" pitchFamily="49" charset="-122"/>
              <a:ea typeface="黑体" panose="02010609060101010101" pitchFamily="49" charset="-122"/>
            </a:endParaRPr>
          </a:p>
        </p:txBody>
      </p:sp>
      <p:cxnSp>
        <p:nvCxnSpPr>
          <p:cNvPr id="13" name="直接箭头连接符 12"/>
          <p:cNvCxnSpPr>
            <a:endCxn id="14" idx="1"/>
          </p:cNvCxnSpPr>
          <p:nvPr/>
        </p:nvCxnSpPr>
        <p:spPr>
          <a:xfrm flipV="1">
            <a:off x="1966586" y="1647737"/>
            <a:ext cx="1918719" cy="549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16" idx="1"/>
          </p:cNvCxnSpPr>
          <p:nvPr/>
        </p:nvCxnSpPr>
        <p:spPr>
          <a:xfrm flipV="1">
            <a:off x="2093205" y="2381857"/>
            <a:ext cx="1792100" cy="12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17" idx="1"/>
          </p:cNvCxnSpPr>
          <p:nvPr/>
        </p:nvCxnSpPr>
        <p:spPr>
          <a:xfrm>
            <a:off x="1966586" y="2848544"/>
            <a:ext cx="1918719" cy="323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19" idx="1"/>
          </p:cNvCxnSpPr>
          <p:nvPr/>
        </p:nvCxnSpPr>
        <p:spPr>
          <a:xfrm>
            <a:off x="1716066" y="3171709"/>
            <a:ext cx="2169239" cy="1054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endCxn id="18" idx="1"/>
          </p:cNvCxnSpPr>
          <p:nvPr/>
        </p:nvCxnSpPr>
        <p:spPr>
          <a:xfrm>
            <a:off x="1590805" y="3698725"/>
            <a:ext cx="2294500" cy="1498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085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asvg="http://schemas.microsoft.com/office/drawing/2016/SVG/main" xmlns="" r:embed="rId8"/>
              </a:ext>
            </a:extLst>
          </a:blip>
          <a:srcRect r="76037"/>
          <a:stretch/>
        </p:blipFill>
        <p:spPr>
          <a:xfrm>
            <a:off x="11517747" y="343010"/>
            <a:ext cx="498764" cy="478977"/>
          </a:xfrm>
          <a:prstGeom prst="rect">
            <a:avLst/>
          </a:prstGeom>
        </p:spPr>
      </p:pic>
      <p:sp>
        <p:nvSpPr>
          <p:cNvPr id="2" name="文本框 1"/>
          <p:cNvSpPr txBox="1"/>
          <p:nvPr/>
        </p:nvSpPr>
        <p:spPr>
          <a:xfrm>
            <a:off x="4" y="329543"/>
            <a:ext cx="2093201" cy="461665"/>
          </a:xfrm>
          <a:prstGeom prst="rect">
            <a:avLst/>
          </a:prstGeom>
          <a:solidFill>
            <a:srgbClr val="325F3E"/>
          </a:solid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prstClr val="white"/>
                </a:solidFill>
                <a:effectLst/>
                <a:uLnTx/>
                <a:uFillTx/>
                <a:latin typeface="Fira Code Retina" panose="020B0809050000020004" pitchFamily="49" charset="0"/>
                <a:ea typeface="Fira Code Retina" panose="020B0809050000020004" pitchFamily="49" charset="0"/>
              </a:rPr>
              <a:t>SpringBoot</a:t>
            </a:r>
            <a:endParaRPr kumimoji="0" lang="zh-CN" altLang="en-US" sz="2400" b="0" i="0" u="none" strike="noStrike" kern="1200" cap="none" spc="0" normalizeH="0" baseline="0" noProof="0" dirty="0">
              <a:ln>
                <a:noFill/>
              </a:ln>
              <a:solidFill>
                <a:prstClr val="white"/>
              </a:solidFill>
              <a:effectLst/>
              <a:uLnTx/>
              <a:uFillTx/>
              <a:latin typeface="Fira Code Retina" panose="020B0809050000020004" pitchFamily="49" charset="0"/>
              <a:ea typeface="黑体" panose="02010609060101010101" pitchFamily="49" charset="-122"/>
            </a:endParaRPr>
          </a:p>
        </p:txBody>
      </p:sp>
      <p:sp>
        <p:nvSpPr>
          <p:cNvPr id="5" name="文本框 4"/>
          <p:cNvSpPr txBox="1"/>
          <p:nvPr/>
        </p:nvSpPr>
        <p:spPr>
          <a:xfrm>
            <a:off x="2093205" y="391415"/>
            <a:ext cx="4124759" cy="400110"/>
          </a:xfrm>
          <a:prstGeom prst="rect">
            <a:avLst/>
          </a:prstGeom>
          <a:noFill/>
        </p:spPr>
        <p:txBody>
          <a:bodyPr wrap="square" rtlCol="0">
            <a:spAutoFit/>
          </a:bodyPr>
          <a:lstStyle/>
          <a:p>
            <a:r>
              <a:rPr lang="en-US" altLang="zh-CN" sz="2000" dirty="0">
                <a:latin typeface="Fira Code Retina" panose="020B0809050000020004" pitchFamily="49" charset="0"/>
                <a:ea typeface="Fira Code Retina" panose="020B0809050000020004" pitchFamily="49" charset="0"/>
              </a:rPr>
              <a:t>PropReportController.java</a:t>
            </a:r>
            <a:endParaRPr lang="zh-CN" altLang="en-US" sz="2000" dirty="0">
              <a:latin typeface="Fira Code Retina" panose="020B0809050000020004" pitchFamily="49" charset="0"/>
            </a:endParaRPr>
          </a:p>
        </p:txBody>
      </p:sp>
      <p:pic>
        <p:nvPicPr>
          <p:cNvPr id="6" name="图片 5"/>
          <p:cNvPicPr>
            <a:picLocks noChangeAspect="1"/>
          </p:cNvPicPr>
          <p:nvPr/>
        </p:nvPicPr>
        <p:blipFill>
          <a:blip r:embed="rId9"/>
          <a:stretch>
            <a:fillRect/>
          </a:stretch>
        </p:blipFill>
        <p:spPr>
          <a:xfrm>
            <a:off x="-16255" y="991208"/>
            <a:ext cx="5600000" cy="1533333"/>
          </a:xfrm>
          <a:prstGeom prst="rect">
            <a:avLst/>
          </a:prstGeom>
        </p:spPr>
      </p:pic>
      <p:pic>
        <p:nvPicPr>
          <p:cNvPr id="9" name="图片 8"/>
          <p:cNvPicPr>
            <a:picLocks noChangeAspect="1"/>
          </p:cNvPicPr>
          <p:nvPr/>
        </p:nvPicPr>
        <p:blipFill>
          <a:blip r:embed="rId10"/>
          <a:stretch>
            <a:fillRect/>
          </a:stretch>
        </p:blipFill>
        <p:spPr>
          <a:xfrm>
            <a:off x="0" y="2723907"/>
            <a:ext cx="6942857" cy="1695238"/>
          </a:xfrm>
          <a:prstGeom prst="rect">
            <a:avLst/>
          </a:prstGeom>
        </p:spPr>
      </p:pic>
      <p:pic>
        <p:nvPicPr>
          <p:cNvPr id="10" name="图片 9"/>
          <p:cNvPicPr>
            <a:picLocks noChangeAspect="1"/>
          </p:cNvPicPr>
          <p:nvPr/>
        </p:nvPicPr>
        <p:blipFill>
          <a:blip r:embed="rId11"/>
          <a:stretch>
            <a:fillRect/>
          </a:stretch>
        </p:blipFill>
        <p:spPr>
          <a:xfrm>
            <a:off x="-16255" y="4618511"/>
            <a:ext cx="8019048" cy="1495238"/>
          </a:xfrm>
          <a:prstGeom prst="rect">
            <a:avLst/>
          </a:prstGeom>
        </p:spPr>
      </p:pic>
    </p:spTree>
    <p:extLst>
      <p:ext uri="{BB962C8B-B14F-4D97-AF65-F5344CB8AC3E}">
        <p14:creationId xmlns:p14="http://schemas.microsoft.com/office/powerpoint/2010/main" val="49412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asvg="http://schemas.microsoft.com/office/drawing/2016/SVG/main" xmlns="" r:embed="rId8"/>
              </a:ext>
            </a:extLst>
          </a:blip>
          <a:srcRect r="76037"/>
          <a:stretch/>
        </p:blipFill>
        <p:spPr>
          <a:xfrm>
            <a:off x="11517747" y="343010"/>
            <a:ext cx="498764" cy="478977"/>
          </a:xfrm>
          <a:prstGeom prst="rect">
            <a:avLst/>
          </a:prstGeom>
        </p:spPr>
      </p:pic>
      <p:sp>
        <p:nvSpPr>
          <p:cNvPr id="2" name="文本框 1"/>
          <p:cNvSpPr txBox="1"/>
          <p:nvPr/>
        </p:nvSpPr>
        <p:spPr>
          <a:xfrm>
            <a:off x="4" y="329543"/>
            <a:ext cx="2093201" cy="461665"/>
          </a:xfrm>
          <a:prstGeom prst="rect">
            <a:avLst/>
          </a:prstGeom>
          <a:solidFill>
            <a:srgbClr val="325F3E"/>
          </a:solid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prstClr val="white"/>
                </a:solidFill>
                <a:effectLst/>
                <a:uLnTx/>
                <a:uFillTx/>
                <a:latin typeface="Fira Code Retina" panose="020B0809050000020004" pitchFamily="49" charset="0"/>
                <a:ea typeface="Fira Code Retina" panose="020B0809050000020004" pitchFamily="49" charset="0"/>
              </a:rPr>
              <a:t>SpringBoot</a:t>
            </a:r>
            <a:endParaRPr kumimoji="0" lang="zh-CN" altLang="en-US" sz="2400" b="0" i="0" u="none" strike="noStrike" kern="1200" cap="none" spc="0" normalizeH="0" baseline="0" noProof="0" dirty="0">
              <a:ln>
                <a:noFill/>
              </a:ln>
              <a:solidFill>
                <a:prstClr val="white"/>
              </a:solidFill>
              <a:effectLst/>
              <a:uLnTx/>
              <a:uFillTx/>
              <a:latin typeface="Fira Code Retina" panose="020B0809050000020004" pitchFamily="49" charset="0"/>
              <a:ea typeface="黑体" panose="02010609060101010101" pitchFamily="49" charset="-122"/>
            </a:endParaRPr>
          </a:p>
        </p:txBody>
      </p:sp>
      <p:sp>
        <p:nvSpPr>
          <p:cNvPr id="5" name="文本框 4"/>
          <p:cNvSpPr txBox="1"/>
          <p:nvPr/>
        </p:nvSpPr>
        <p:spPr>
          <a:xfrm>
            <a:off x="2093205" y="391415"/>
            <a:ext cx="4124759" cy="400110"/>
          </a:xfrm>
          <a:prstGeom prst="rect">
            <a:avLst/>
          </a:prstGeom>
          <a:noFill/>
        </p:spPr>
        <p:txBody>
          <a:bodyPr wrap="square" rtlCol="0">
            <a:spAutoFit/>
          </a:bodyPr>
          <a:lstStyle/>
          <a:p>
            <a:r>
              <a:rPr lang="en-US" altLang="zh-CN" sz="2000" dirty="0" smtClean="0">
                <a:latin typeface="Fira Code Retina" panose="020B0809050000020004" pitchFamily="49" charset="0"/>
                <a:ea typeface="Fira Code Retina" panose="020B0809050000020004" pitchFamily="49" charset="0"/>
              </a:rPr>
              <a:t>IPropReportService.java</a:t>
            </a:r>
            <a:endParaRPr lang="zh-CN" altLang="en-US" sz="2000" dirty="0">
              <a:latin typeface="Fira Code Retina" panose="020B0809050000020004" pitchFamily="49" charset="0"/>
            </a:endParaRPr>
          </a:p>
        </p:txBody>
      </p:sp>
      <p:pic>
        <p:nvPicPr>
          <p:cNvPr id="8" name="图片 7"/>
          <p:cNvPicPr>
            <a:picLocks noChangeAspect="1"/>
          </p:cNvPicPr>
          <p:nvPr/>
        </p:nvPicPr>
        <p:blipFill>
          <a:blip r:embed="rId9"/>
          <a:stretch>
            <a:fillRect/>
          </a:stretch>
        </p:blipFill>
        <p:spPr>
          <a:xfrm>
            <a:off x="0" y="1039530"/>
            <a:ext cx="7602030" cy="4695064"/>
          </a:xfrm>
          <a:prstGeom prst="rect">
            <a:avLst/>
          </a:prstGeom>
        </p:spPr>
      </p:pic>
    </p:spTree>
    <p:extLst>
      <p:ext uri="{BB962C8B-B14F-4D97-AF65-F5344CB8AC3E}">
        <p14:creationId xmlns:p14="http://schemas.microsoft.com/office/powerpoint/2010/main" val="137442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asvg="http://schemas.microsoft.com/office/drawing/2016/SVG/main" xmlns="" r:embed="rId8"/>
              </a:ext>
            </a:extLst>
          </a:blip>
          <a:srcRect r="76037"/>
          <a:stretch/>
        </p:blipFill>
        <p:spPr>
          <a:xfrm>
            <a:off x="11517747" y="343010"/>
            <a:ext cx="498764" cy="478977"/>
          </a:xfrm>
          <a:prstGeom prst="rect">
            <a:avLst/>
          </a:prstGeom>
        </p:spPr>
      </p:pic>
      <p:sp>
        <p:nvSpPr>
          <p:cNvPr id="2" name="文本框 1"/>
          <p:cNvSpPr txBox="1"/>
          <p:nvPr/>
        </p:nvSpPr>
        <p:spPr>
          <a:xfrm>
            <a:off x="4" y="329543"/>
            <a:ext cx="2093201" cy="461665"/>
          </a:xfrm>
          <a:prstGeom prst="rect">
            <a:avLst/>
          </a:prstGeom>
          <a:solidFill>
            <a:srgbClr val="325F3E"/>
          </a:solid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prstClr val="white"/>
                </a:solidFill>
                <a:effectLst/>
                <a:uLnTx/>
                <a:uFillTx/>
                <a:latin typeface="Fira Code Retina" panose="020B0809050000020004" pitchFamily="49" charset="0"/>
                <a:ea typeface="Fira Code Retina" panose="020B0809050000020004" pitchFamily="49" charset="0"/>
              </a:rPr>
              <a:t>SpringBoot</a:t>
            </a:r>
            <a:endParaRPr kumimoji="0" lang="zh-CN" altLang="en-US" sz="2400" b="0" i="0" u="none" strike="noStrike" kern="1200" cap="none" spc="0" normalizeH="0" baseline="0" noProof="0" dirty="0">
              <a:ln>
                <a:noFill/>
              </a:ln>
              <a:solidFill>
                <a:prstClr val="white"/>
              </a:solidFill>
              <a:effectLst/>
              <a:uLnTx/>
              <a:uFillTx/>
              <a:latin typeface="Fira Code Retina" panose="020B0809050000020004" pitchFamily="49" charset="0"/>
              <a:ea typeface="黑体" panose="02010609060101010101" pitchFamily="49" charset="-122"/>
            </a:endParaRPr>
          </a:p>
        </p:txBody>
      </p:sp>
      <p:sp>
        <p:nvSpPr>
          <p:cNvPr id="5" name="文本框 4"/>
          <p:cNvSpPr txBox="1"/>
          <p:nvPr/>
        </p:nvSpPr>
        <p:spPr>
          <a:xfrm>
            <a:off x="2093205" y="391415"/>
            <a:ext cx="4268406" cy="400110"/>
          </a:xfrm>
          <a:prstGeom prst="rect">
            <a:avLst/>
          </a:prstGeom>
          <a:noFill/>
        </p:spPr>
        <p:txBody>
          <a:bodyPr wrap="square" rtlCol="0">
            <a:spAutoFit/>
          </a:bodyPr>
          <a:lstStyle/>
          <a:p>
            <a:r>
              <a:rPr lang="en-US" altLang="zh-CN" sz="2000" dirty="0">
                <a:latin typeface="Fira Code Retina" panose="020B0809050000020004" pitchFamily="49" charset="0"/>
                <a:ea typeface="Fira Code Retina" panose="020B0809050000020004" pitchFamily="49" charset="0"/>
              </a:rPr>
              <a:t>PropReportServiceImpl.java</a:t>
            </a:r>
            <a:endParaRPr lang="zh-CN" altLang="en-US" sz="2000" dirty="0">
              <a:latin typeface="Fira Code Retina" panose="020B0809050000020004" pitchFamily="49" charset="0"/>
            </a:endParaRPr>
          </a:p>
        </p:txBody>
      </p:sp>
      <p:pic>
        <p:nvPicPr>
          <p:cNvPr id="6" name="图片 5"/>
          <p:cNvPicPr>
            <a:picLocks noChangeAspect="1"/>
          </p:cNvPicPr>
          <p:nvPr/>
        </p:nvPicPr>
        <p:blipFill>
          <a:blip r:embed="rId9"/>
          <a:stretch>
            <a:fillRect/>
          </a:stretch>
        </p:blipFill>
        <p:spPr>
          <a:xfrm>
            <a:off x="0" y="1029331"/>
            <a:ext cx="7072410" cy="4783639"/>
          </a:xfrm>
          <a:prstGeom prst="rect">
            <a:avLst/>
          </a:prstGeom>
        </p:spPr>
      </p:pic>
    </p:spTree>
    <p:extLst>
      <p:ext uri="{BB962C8B-B14F-4D97-AF65-F5344CB8AC3E}">
        <p14:creationId xmlns:p14="http://schemas.microsoft.com/office/powerpoint/2010/main" val="1594183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asvg="http://schemas.microsoft.com/office/drawing/2016/SVG/main" xmlns="" r:embed="rId8"/>
              </a:ext>
            </a:extLst>
          </a:blip>
          <a:srcRect r="76037"/>
          <a:stretch/>
        </p:blipFill>
        <p:spPr>
          <a:xfrm>
            <a:off x="11517747" y="343010"/>
            <a:ext cx="498764" cy="478977"/>
          </a:xfrm>
          <a:prstGeom prst="rect">
            <a:avLst/>
          </a:prstGeom>
        </p:spPr>
      </p:pic>
      <p:sp>
        <p:nvSpPr>
          <p:cNvPr id="2" name="文本框 1"/>
          <p:cNvSpPr txBox="1"/>
          <p:nvPr/>
        </p:nvSpPr>
        <p:spPr>
          <a:xfrm>
            <a:off x="4" y="329543"/>
            <a:ext cx="2093201" cy="461665"/>
          </a:xfrm>
          <a:prstGeom prst="rect">
            <a:avLst/>
          </a:prstGeom>
          <a:solidFill>
            <a:srgbClr val="325F3E"/>
          </a:solid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prstClr val="white"/>
                </a:solidFill>
                <a:effectLst/>
                <a:uLnTx/>
                <a:uFillTx/>
                <a:latin typeface="Fira Code Retina" panose="020B0809050000020004" pitchFamily="49" charset="0"/>
                <a:ea typeface="Fira Code Retina" panose="020B0809050000020004" pitchFamily="49" charset="0"/>
              </a:rPr>
              <a:t>SpringBoot</a:t>
            </a:r>
            <a:endParaRPr kumimoji="0" lang="zh-CN" altLang="en-US" sz="2400" b="0" i="0" u="none" strike="noStrike" kern="1200" cap="none" spc="0" normalizeH="0" baseline="0" noProof="0" dirty="0">
              <a:ln>
                <a:noFill/>
              </a:ln>
              <a:solidFill>
                <a:prstClr val="white"/>
              </a:solidFill>
              <a:effectLst/>
              <a:uLnTx/>
              <a:uFillTx/>
              <a:latin typeface="Fira Code Retina" panose="020B0809050000020004" pitchFamily="49" charset="0"/>
              <a:ea typeface="黑体" panose="02010609060101010101" pitchFamily="49" charset="-122"/>
            </a:endParaRPr>
          </a:p>
        </p:txBody>
      </p:sp>
      <p:sp>
        <p:nvSpPr>
          <p:cNvPr id="5" name="文本框 4"/>
          <p:cNvSpPr txBox="1"/>
          <p:nvPr/>
        </p:nvSpPr>
        <p:spPr>
          <a:xfrm>
            <a:off x="2093205" y="391415"/>
            <a:ext cx="4268406" cy="400110"/>
          </a:xfrm>
          <a:prstGeom prst="rect">
            <a:avLst/>
          </a:prstGeom>
          <a:noFill/>
        </p:spPr>
        <p:txBody>
          <a:bodyPr wrap="square" rtlCol="0">
            <a:spAutoFit/>
          </a:bodyPr>
          <a:lstStyle/>
          <a:p>
            <a:r>
              <a:rPr lang="en-US" altLang="zh-CN" sz="2000" dirty="0">
                <a:latin typeface="Fira Code Retina" panose="020B0809050000020004" pitchFamily="49" charset="0"/>
                <a:ea typeface="Fira Code Retina" panose="020B0809050000020004" pitchFamily="49" charset="0"/>
              </a:rPr>
              <a:t>PropReportMapper.java</a:t>
            </a:r>
            <a:endParaRPr lang="zh-CN" altLang="en-US" sz="2000" dirty="0">
              <a:latin typeface="Fira Code Retina" panose="020B0809050000020004" pitchFamily="49" charset="0"/>
            </a:endParaRPr>
          </a:p>
        </p:txBody>
      </p:sp>
      <p:pic>
        <p:nvPicPr>
          <p:cNvPr id="7" name="图片 6"/>
          <p:cNvPicPr>
            <a:picLocks noChangeAspect="1"/>
          </p:cNvPicPr>
          <p:nvPr/>
        </p:nvPicPr>
        <p:blipFill>
          <a:blip r:embed="rId9"/>
          <a:stretch>
            <a:fillRect/>
          </a:stretch>
        </p:blipFill>
        <p:spPr>
          <a:xfrm>
            <a:off x="-1" y="1034093"/>
            <a:ext cx="7551427" cy="4582935"/>
          </a:xfrm>
          <a:prstGeom prst="rect">
            <a:avLst/>
          </a:prstGeom>
        </p:spPr>
      </p:pic>
    </p:spTree>
    <p:extLst>
      <p:ext uri="{BB962C8B-B14F-4D97-AF65-F5344CB8AC3E}">
        <p14:creationId xmlns:p14="http://schemas.microsoft.com/office/powerpoint/2010/main" val="1885831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asvg="http://schemas.microsoft.com/office/drawing/2016/SVG/main" xmlns="" r:embed="rId8"/>
              </a:ext>
            </a:extLst>
          </a:blip>
          <a:srcRect r="76037"/>
          <a:stretch/>
        </p:blipFill>
        <p:spPr>
          <a:xfrm>
            <a:off x="11517747" y="343010"/>
            <a:ext cx="498764" cy="478977"/>
          </a:xfrm>
          <a:prstGeom prst="rect">
            <a:avLst/>
          </a:prstGeom>
        </p:spPr>
      </p:pic>
      <p:sp>
        <p:nvSpPr>
          <p:cNvPr id="2" name="文本框 1"/>
          <p:cNvSpPr txBox="1"/>
          <p:nvPr/>
        </p:nvSpPr>
        <p:spPr>
          <a:xfrm>
            <a:off x="4" y="329543"/>
            <a:ext cx="1787469" cy="461665"/>
          </a:xfrm>
          <a:prstGeom prst="rect">
            <a:avLst/>
          </a:prstGeom>
          <a:solidFill>
            <a:srgbClr val="325F3E"/>
          </a:solid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white"/>
                </a:solidFill>
                <a:effectLst/>
                <a:uLnTx/>
                <a:uFillTx/>
                <a:latin typeface="黑体" panose="02010609060101010101" pitchFamily="49" charset="-122"/>
                <a:ea typeface="黑体" panose="02010609060101010101" pitchFamily="49" charset="-122"/>
                <a:cs typeface="+mn-cs"/>
              </a:rPr>
              <a:t>前后端分离</a:t>
            </a:r>
            <a:endParaRPr kumimoji="0" lang="zh-CN" altLang="en-US" sz="2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9" name="文本框 8"/>
          <p:cNvSpPr txBox="1"/>
          <p:nvPr/>
        </p:nvSpPr>
        <p:spPr>
          <a:xfrm>
            <a:off x="6436801" y="2378538"/>
            <a:ext cx="2446422" cy="923330"/>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前端只需要关注页面的样式与动态数据的解析及</a:t>
            </a:r>
            <a:r>
              <a:rPr lang="zh-CN" altLang="en-US" dirty="0" smtClean="0">
                <a:latin typeface="黑体" panose="02010609060101010101" pitchFamily="49" charset="-122"/>
                <a:ea typeface="黑体" panose="02010609060101010101" pitchFamily="49" charset="-122"/>
              </a:rPr>
              <a:t>渲染。</a:t>
            </a:r>
            <a:endParaRPr lang="zh-CN" altLang="en-US" dirty="0">
              <a:latin typeface="黑体" panose="02010609060101010101" pitchFamily="49" charset="-122"/>
              <a:ea typeface="黑体" panose="02010609060101010101" pitchFamily="49" charset="-122"/>
            </a:endParaRPr>
          </a:p>
        </p:txBody>
      </p:sp>
      <p:sp>
        <p:nvSpPr>
          <p:cNvPr id="6" name="矩形 5"/>
          <p:cNvSpPr/>
          <p:nvPr/>
        </p:nvSpPr>
        <p:spPr>
          <a:xfrm>
            <a:off x="9579624" y="2378538"/>
            <a:ext cx="2510261" cy="923330"/>
          </a:xfrm>
          <a:prstGeom prst="rect">
            <a:avLst/>
          </a:prstGeom>
        </p:spPr>
        <p:txBody>
          <a:bodyPr wrap="square">
            <a:spAutoFit/>
          </a:bodyPr>
          <a:lstStyle/>
          <a:p>
            <a:r>
              <a:rPr lang="zh-CN" altLang="en-US" dirty="0">
                <a:latin typeface="黑体" panose="02010609060101010101" pitchFamily="49" charset="-122"/>
                <a:ea typeface="黑体" panose="02010609060101010101" pitchFamily="49" charset="-122"/>
              </a:rPr>
              <a:t>后端专注于具体业务</a:t>
            </a:r>
            <a:r>
              <a:rPr lang="zh-CN" altLang="en-US" dirty="0" smtClean="0">
                <a:latin typeface="黑体" panose="02010609060101010101" pitchFamily="49" charset="-122"/>
                <a:ea typeface="黑体" panose="02010609060101010101" pitchFamily="49" charset="-122"/>
              </a:rPr>
              <a:t>逻辑，存储数据并处理数据。</a:t>
            </a:r>
            <a:endParaRPr lang="zh-CN" altLang="en-US" dirty="0"/>
          </a:p>
        </p:txBody>
      </p:sp>
      <p:pic>
        <p:nvPicPr>
          <p:cNvPr id="13" name="图片 12"/>
          <p:cNvPicPr>
            <a:picLocks noChangeAspect="1"/>
          </p:cNvPicPr>
          <p:nvPr/>
        </p:nvPicPr>
        <p:blipFill>
          <a:blip r:embed="rId9"/>
          <a:stretch>
            <a:fillRect/>
          </a:stretch>
        </p:blipFill>
        <p:spPr>
          <a:xfrm>
            <a:off x="4460926" y="4378730"/>
            <a:ext cx="7565120" cy="1957674"/>
          </a:xfrm>
          <a:prstGeom prst="rect">
            <a:avLst/>
          </a:prstGeom>
        </p:spPr>
      </p:pic>
      <p:pic>
        <p:nvPicPr>
          <p:cNvPr id="1026" name="Picture 2" descr="在这里插入图片描述"/>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717" y="895523"/>
            <a:ext cx="6016511" cy="4227622"/>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254007" y="5199877"/>
            <a:ext cx="4206919" cy="1200329"/>
          </a:xfrm>
          <a:prstGeom prst="rect">
            <a:avLst/>
          </a:prstGeom>
          <a:noFill/>
        </p:spPr>
        <p:txBody>
          <a:bodyPr wrap="square" rtlCol="0">
            <a:spAutoFit/>
          </a:bodyPr>
          <a:lstStyle/>
          <a:p>
            <a:r>
              <a:rPr lang="en-US" altLang="zh-CN" dirty="0" smtClean="0">
                <a:latin typeface="黑体" panose="02010609060101010101" pitchFamily="49" charset="-122"/>
                <a:ea typeface="黑体" panose="02010609060101010101" pitchFamily="49" charset="-122"/>
              </a:rPr>
              <a:t>GET      /list   </a:t>
            </a:r>
            <a:r>
              <a:rPr lang="zh-CN" altLang="en-US" dirty="0" smtClean="0">
                <a:latin typeface="黑体" panose="02010609060101010101" pitchFamily="49" charset="-122"/>
                <a:ea typeface="黑体" panose="02010609060101010101" pitchFamily="49" charset="-122"/>
              </a:rPr>
              <a:t>获取简报列表</a:t>
            </a:r>
            <a:endParaRPr lang="en-US" altLang="zh-CN" dirty="0" smtClean="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POST             </a:t>
            </a:r>
            <a:r>
              <a:rPr lang="zh-CN" altLang="en-US" dirty="0" smtClean="0">
                <a:latin typeface="黑体" panose="02010609060101010101" pitchFamily="49" charset="-122"/>
                <a:ea typeface="黑体" panose="02010609060101010101" pitchFamily="49" charset="-122"/>
              </a:rPr>
              <a:t>新增宣传简报</a:t>
            </a:r>
            <a:endParaRPr lang="en-US" altLang="zh-CN" dirty="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DELETE   /{id}   </a:t>
            </a:r>
            <a:r>
              <a:rPr lang="zh-CN" altLang="en-US" dirty="0" smtClean="0">
                <a:latin typeface="黑体" panose="02010609060101010101" pitchFamily="49" charset="-122"/>
                <a:ea typeface="黑体" panose="02010609060101010101" pitchFamily="49" charset="-122"/>
              </a:rPr>
              <a:t>删除宣传简报</a:t>
            </a:r>
            <a:endParaRPr lang="en-US" altLang="zh-CN" dirty="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PUT		 </a:t>
            </a:r>
            <a:r>
              <a:rPr lang="zh-CN" altLang="en-US" dirty="0" smtClean="0">
                <a:latin typeface="黑体" panose="02010609060101010101" pitchFamily="49" charset="-122"/>
                <a:ea typeface="黑体" panose="02010609060101010101" pitchFamily="49" charset="-122"/>
              </a:rPr>
              <a:t>更新操作</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7355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asvg="http://schemas.microsoft.com/office/drawing/2016/SVG/main" xmlns="" r:embed="rId8"/>
              </a:ext>
            </a:extLst>
          </a:blip>
          <a:srcRect r="76037"/>
          <a:stretch/>
        </p:blipFill>
        <p:spPr>
          <a:xfrm>
            <a:off x="11517747" y="343010"/>
            <a:ext cx="498764" cy="478977"/>
          </a:xfrm>
          <a:prstGeom prst="rect">
            <a:avLst/>
          </a:prstGeom>
        </p:spPr>
      </p:pic>
      <p:sp>
        <p:nvSpPr>
          <p:cNvPr id="2" name="文本框 1"/>
          <p:cNvSpPr txBox="1"/>
          <p:nvPr/>
        </p:nvSpPr>
        <p:spPr>
          <a:xfrm>
            <a:off x="4" y="329543"/>
            <a:ext cx="2093201" cy="461665"/>
          </a:xfrm>
          <a:prstGeom prst="rect">
            <a:avLst/>
          </a:prstGeom>
          <a:solidFill>
            <a:srgbClr val="325F3E"/>
          </a:solid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prstClr val="white"/>
                </a:solidFill>
                <a:effectLst/>
                <a:uLnTx/>
                <a:uFillTx/>
                <a:latin typeface="Fira Code Retina" panose="020B0809050000020004" pitchFamily="49" charset="0"/>
                <a:ea typeface="Fira Code Retina" panose="020B0809050000020004" pitchFamily="49" charset="0"/>
              </a:rPr>
              <a:t>SpringBoot</a:t>
            </a:r>
            <a:endParaRPr kumimoji="0" lang="zh-CN" altLang="en-US" sz="2400" b="0" i="0" u="none" strike="noStrike" kern="1200" cap="none" spc="0" normalizeH="0" baseline="0" noProof="0" dirty="0">
              <a:ln>
                <a:noFill/>
              </a:ln>
              <a:solidFill>
                <a:prstClr val="white"/>
              </a:solidFill>
              <a:effectLst/>
              <a:uLnTx/>
              <a:uFillTx/>
              <a:latin typeface="Fira Code Retina" panose="020B0809050000020004" pitchFamily="49" charset="0"/>
              <a:ea typeface="黑体" panose="02010609060101010101" pitchFamily="49" charset="-122"/>
            </a:endParaRPr>
          </a:p>
        </p:txBody>
      </p:sp>
      <p:sp>
        <p:nvSpPr>
          <p:cNvPr id="5" name="文本框 4"/>
          <p:cNvSpPr txBox="1"/>
          <p:nvPr/>
        </p:nvSpPr>
        <p:spPr>
          <a:xfrm>
            <a:off x="2093205" y="391415"/>
            <a:ext cx="4268406" cy="400110"/>
          </a:xfrm>
          <a:prstGeom prst="rect">
            <a:avLst/>
          </a:prstGeom>
          <a:noFill/>
        </p:spPr>
        <p:txBody>
          <a:bodyPr wrap="square" rtlCol="0">
            <a:spAutoFit/>
          </a:bodyPr>
          <a:lstStyle/>
          <a:p>
            <a:r>
              <a:rPr lang="en-US" altLang="zh-CN" sz="2000" dirty="0" smtClean="0">
                <a:latin typeface="Fira Code Retina" panose="020B0809050000020004" pitchFamily="49" charset="0"/>
                <a:ea typeface="Fira Code Retina" panose="020B0809050000020004" pitchFamily="49" charset="0"/>
              </a:rPr>
              <a:t>PropReportMapper.xml</a:t>
            </a:r>
            <a:endParaRPr lang="zh-CN" altLang="en-US" sz="2000" dirty="0">
              <a:latin typeface="Fira Code Retina" panose="020B0809050000020004" pitchFamily="49" charset="0"/>
            </a:endParaRPr>
          </a:p>
        </p:txBody>
      </p:sp>
      <p:pic>
        <p:nvPicPr>
          <p:cNvPr id="6" name="图片 5"/>
          <p:cNvPicPr>
            <a:picLocks noChangeAspect="1"/>
          </p:cNvPicPr>
          <p:nvPr/>
        </p:nvPicPr>
        <p:blipFill>
          <a:blip r:embed="rId9"/>
          <a:stretch>
            <a:fillRect/>
          </a:stretch>
        </p:blipFill>
        <p:spPr>
          <a:xfrm>
            <a:off x="0" y="1031461"/>
            <a:ext cx="8819048" cy="2809524"/>
          </a:xfrm>
          <a:prstGeom prst="rect">
            <a:avLst/>
          </a:prstGeom>
        </p:spPr>
      </p:pic>
      <p:pic>
        <p:nvPicPr>
          <p:cNvPr id="8" name="图片 7"/>
          <p:cNvPicPr>
            <a:picLocks noChangeAspect="1"/>
          </p:cNvPicPr>
          <p:nvPr/>
        </p:nvPicPr>
        <p:blipFill>
          <a:blip r:embed="rId10"/>
          <a:stretch>
            <a:fillRect/>
          </a:stretch>
        </p:blipFill>
        <p:spPr>
          <a:xfrm>
            <a:off x="-1" y="4080604"/>
            <a:ext cx="8840805" cy="1013910"/>
          </a:xfrm>
          <a:prstGeom prst="rect">
            <a:avLst/>
          </a:prstGeom>
        </p:spPr>
      </p:pic>
    </p:spTree>
    <p:extLst>
      <p:ext uri="{BB962C8B-B14F-4D97-AF65-F5344CB8AC3E}">
        <p14:creationId xmlns:p14="http://schemas.microsoft.com/office/powerpoint/2010/main" val="43745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asvg="http://schemas.microsoft.com/office/drawing/2016/SVG/main" xmlns="" r:embed="rId8"/>
              </a:ext>
            </a:extLst>
          </a:blip>
          <a:srcRect r="76037"/>
          <a:stretch/>
        </p:blipFill>
        <p:spPr>
          <a:xfrm>
            <a:off x="11517747" y="343010"/>
            <a:ext cx="498764" cy="478977"/>
          </a:xfrm>
          <a:prstGeom prst="rect">
            <a:avLst/>
          </a:prstGeom>
        </p:spPr>
      </p:pic>
      <p:sp>
        <p:nvSpPr>
          <p:cNvPr id="2" name="文本框 1"/>
          <p:cNvSpPr txBox="1"/>
          <p:nvPr/>
        </p:nvSpPr>
        <p:spPr>
          <a:xfrm>
            <a:off x="4" y="329543"/>
            <a:ext cx="2093201" cy="461665"/>
          </a:xfrm>
          <a:prstGeom prst="rect">
            <a:avLst/>
          </a:prstGeom>
          <a:solidFill>
            <a:srgbClr val="325F3E"/>
          </a:solid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prstClr val="white"/>
                </a:solidFill>
                <a:effectLst/>
                <a:uLnTx/>
                <a:uFillTx/>
                <a:latin typeface="Fira Code Retina" panose="020B0809050000020004" pitchFamily="49" charset="0"/>
                <a:ea typeface="Fira Code Retina" panose="020B0809050000020004" pitchFamily="49" charset="0"/>
              </a:rPr>
              <a:t>SpringBoot</a:t>
            </a:r>
            <a:endParaRPr kumimoji="0" lang="zh-CN" altLang="en-US" sz="2400" b="0" i="0" u="none" strike="noStrike" kern="1200" cap="none" spc="0" normalizeH="0" baseline="0" noProof="0" dirty="0">
              <a:ln>
                <a:noFill/>
              </a:ln>
              <a:solidFill>
                <a:prstClr val="white"/>
              </a:solidFill>
              <a:effectLst/>
              <a:uLnTx/>
              <a:uFillTx/>
              <a:latin typeface="Fira Code Retina" panose="020B0809050000020004" pitchFamily="49" charset="0"/>
              <a:ea typeface="黑体" panose="02010609060101010101" pitchFamily="49" charset="-122"/>
            </a:endParaRPr>
          </a:p>
        </p:txBody>
      </p:sp>
      <p:sp>
        <p:nvSpPr>
          <p:cNvPr id="5" name="文本框 4"/>
          <p:cNvSpPr txBox="1"/>
          <p:nvPr/>
        </p:nvSpPr>
        <p:spPr>
          <a:xfrm>
            <a:off x="2093205" y="391415"/>
            <a:ext cx="143827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325F3E"/>
                </a:solidFill>
                <a:effectLst/>
                <a:uLnTx/>
                <a:uFillTx/>
                <a:latin typeface="黑体" panose="02010609060101010101" pitchFamily="49" charset="-122"/>
                <a:ea typeface="黑体" panose="02010609060101010101" pitchFamily="49" charset="-122"/>
                <a:cs typeface="+mn-cs"/>
              </a:rPr>
              <a:t>补充</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sp>
        <p:nvSpPr>
          <p:cNvPr id="20" name="文本框 19"/>
          <p:cNvSpPr txBox="1"/>
          <p:nvPr/>
        </p:nvSpPr>
        <p:spPr>
          <a:xfrm>
            <a:off x="261644" y="1296265"/>
            <a:ext cx="4281941" cy="2169825"/>
          </a:xfrm>
          <a:prstGeom prst="rect">
            <a:avLst/>
          </a:prstGeom>
          <a:noFill/>
        </p:spPr>
        <p:txBody>
          <a:bodyPr wrap="none" rtlCol="0">
            <a:spAutoFit/>
          </a:bodyPr>
          <a:lstStyle/>
          <a:p>
            <a:pPr marL="285750" indent="-285750">
              <a:lnSpc>
                <a:spcPct val="150000"/>
              </a:lnSpc>
              <a:buFont typeface="Wingdings" panose="05000000000000000000" pitchFamily="2" charset="2"/>
              <a:buChar char="n"/>
            </a:pPr>
            <a:r>
              <a:rPr lang="en-US" altLang="zh-CN" dirty="0" smtClean="0">
                <a:latin typeface="黑体" panose="02010609060101010101" pitchFamily="49" charset="-122"/>
                <a:ea typeface="黑体" panose="02010609060101010101" pitchFamily="49" charset="-122"/>
              </a:rPr>
              <a:t>ORM</a:t>
            </a:r>
            <a:r>
              <a:rPr lang="zh-CN" altLang="en-US" dirty="0" smtClean="0">
                <a:latin typeface="黑体" panose="02010609060101010101" pitchFamily="49" charset="-122"/>
                <a:ea typeface="黑体" panose="02010609060101010101" pitchFamily="49" charset="-122"/>
              </a:rPr>
              <a:t>对象关系映射：</a:t>
            </a:r>
            <a:r>
              <a:rPr lang="en-US" altLang="zh-CN" dirty="0" err="1" smtClean="0">
                <a:latin typeface="黑体" panose="02010609060101010101" pitchFamily="49" charset="-122"/>
                <a:ea typeface="黑体" panose="02010609060101010101" pitchFamily="49" charset="-122"/>
              </a:rPr>
              <a:t>MyBatis</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n"/>
            </a:pPr>
            <a:r>
              <a:rPr lang="zh-CN" altLang="en-US" dirty="0" smtClean="0">
                <a:latin typeface="黑体" panose="02010609060101010101" pitchFamily="49" charset="-122"/>
                <a:ea typeface="黑体" panose="02010609060101010101" pitchFamily="49" charset="-122"/>
              </a:rPr>
              <a:t>授权与验证：</a:t>
            </a:r>
            <a:r>
              <a:rPr lang="en-US" altLang="zh-CN" dirty="0" err="1" smtClean="0">
                <a:latin typeface="黑体" panose="02010609060101010101" pitchFamily="49" charset="-122"/>
                <a:ea typeface="黑体" panose="02010609060101010101" pitchFamily="49" charset="-122"/>
              </a:rPr>
              <a:t>SpringSecurity</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JWT</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n"/>
            </a:pPr>
            <a:r>
              <a:rPr lang="zh-CN" altLang="en-US" dirty="0" smtClean="0">
                <a:latin typeface="黑体" panose="02010609060101010101" pitchFamily="49" charset="-122"/>
                <a:ea typeface="黑体" panose="02010609060101010101" pitchFamily="49" charset="-122"/>
              </a:rPr>
              <a:t>前后端接口文档：</a:t>
            </a:r>
            <a:r>
              <a:rPr lang="en-US" altLang="zh-CN" dirty="0" smtClean="0">
                <a:latin typeface="黑体" panose="02010609060101010101" pitchFamily="49" charset="-122"/>
                <a:ea typeface="黑体" panose="02010609060101010101" pitchFamily="49" charset="-122"/>
              </a:rPr>
              <a:t>Swagger</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n"/>
            </a:pPr>
            <a:r>
              <a:rPr lang="zh-CN" altLang="en-US" dirty="0" smtClean="0">
                <a:latin typeface="黑体" panose="02010609060101010101" pitchFamily="49" charset="-122"/>
                <a:ea typeface="黑体" panose="02010609060101010101" pitchFamily="49" charset="-122"/>
              </a:rPr>
              <a:t>缓存：</a:t>
            </a:r>
            <a:r>
              <a:rPr lang="en-US" altLang="zh-CN" dirty="0" err="1" smtClean="0">
                <a:latin typeface="黑体" panose="02010609060101010101" pitchFamily="49" charset="-122"/>
                <a:ea typeface="黑体" panose="02010609060101010101" pitchFamily="49" charset="-122"/>
              </a:rPr>
              <a:t>Redis</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n"/>
            </a:pPr>
            <a:r>
              <a:rPr lang="zh-CN" altLang="en-US" dirty="0" smtClean="0">
                <a:latin typeface="黑体" panose="02010609060101010101" pitchFamily="49" charset="-122"/>
                <a:ea typeface="黑体" panose="02010609060101010101" pitchFamily="49" charset="-122"/>
              </a:rPr>
              <a:t>文档操作：</a:t>
            </a:r>
            <a:r>
              <a:rPr lang="en-US" altLang="zh-CN" dirty="0" smtClean="0">
                <a:latin typeface="黑体" panose="02010609060101010101" pitchFamily="49" charset="-122"/>
                <a:ea typeface="黑体" panose="02010609060101010101" pitchFamily="49" charset="-122"/>
              </a:rPr>
              <a:t>MongoDB</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65299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id="{1A9AF916-AE05-4AE2-B782-32B6C7063C37}"/>
              </a:ext>
            </a:extLst>
          </p:cNvPr>
          <p:cNvSpPr/>
          <p:nvPr/>
        </p:nvSpPr>
        <p:spPr>
          <a:xfrm rot="16200000">
            <a:off x="8569975" y="3212109"/>
            <a:ext cx="3668184" cy="3668184"/>
          </a:xfrm>
          <a:prstGeom prst="rtTriangle">
            <a:avLst/>
          </a:prstGeom>
          <a:solidFill>
            <a:srgbClr val="325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defRPr/>
            </a:pPr>
            <a:endParaRPr lang="zh-CN" altLang="en-US" dirty="0">
              <a:solidFill>
                <a:prstClr val="white"/>
              </a:solidFill>
              <a:latin typeface="Calibri Light"/>
              <a:ea typeface="微软雅黑 Light"/>
            </a:endParaRPr>
          </a:p>
        </p:txBody>
      </p:sp>
      <p:sp>
        <p:nvSpPr>
          <p:cNvPr id="12" name="直角三角形 11">
            <a:extLst>
              <a:ext uri="{FF2B5EF4-FFF2-40B4-BE49-F238E27FC236}">
                <a16:creationId xmlns:a16="http://schemas.microsoft.com/office/drawing/2014/main" id="{7188C06A-1C9C-456B-AA6F-BBD0BB7FA8DE}"/>
              </a:ext>
            </a:extLst>
          </p:cNvPr>
          <p:cNvSpPr/>
          <p:nvPr/>
        </p:nvSpPr>
        <p:spPr>
          <a:xfrm rot="5400000">
            <a:off x="-37680" y="0"/>
            <a:ext cx="3668184" cy="3668184"/>
          </a:xfrm>
          <a:prstGeom prst="rtTriangle">
            <a:avLst/>
          </a:prstGeom>
          <a:solidFill>
            <a:srgbClr val="325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defRPr/>
            </a:pPr>
            <a:endParaRPr lang="zh-CN" altLang="en-US" dirty="0">
              <a:solidFill>
                <a:prstClr val="white"/>
              </a:solidFill>
              <a:latin typeface="Calibri Light"/>
              <a:ea typeface="微软雅黑 Light"/>
            </a:endParaRPr>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t="13352" b="20122"/>
          <a:stretch/>
        </p:blipFill>
        <p:spPr>
          <a:xfrm>
            <a:off x="329932" y="542214"/>
            <a:ext cx="11532141" cy="5753677"/>
          </a:xfrm>
          <a:prstGeom prst="rect">
            <a:avLst/>
          </a:prstGeom>
        </p:spPr>
      </p:pic>
      <p:sp>
        <p:nvSpPr>
          <p:cNvPr id="93" name="矩形 92">
            <a:extLst>
              <a:ext uri="{FF2B5EF4-FFF2-40B4-BE49-F238E27FC236}">
                <a16:creationId xmlns:a16="http://schemas.microsoft.com/office/drawing/2014/main" id="{5C5A02B4-8189-447B-AF33-6A3BB73FAC34}"/>
              </a:ext>
            </a:extLst>
          </p:cNvPr>
          <p:cNvSpPr/>
          <p:nvPr/>
        </p:nvSpPr>
        <p:spPr>
          <a:xfrm>
            <a:off x="329932" y="542214"/>
            <a:ext cx="11532141" cy="5753677"/>
          </a:xfrm>
          <a:prstGeom prst="rect">
            <a:avLst/>
          </a:prstGeom>
          <a:solidFill>
            <a:schemeClr val="bg1">
              <a:alpha val="65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defRPr/>
            </a:pPr>
            <a:endParaRPr lang="zh-CN" altLang="en-US" dirty="0">
              <a:solidFill>
                <a:prstClr val="white"/>
              </a:solidFill>
              <a:latin typeface="Calibri Light"/>
              <a:ea typeface="微软雅黑 Light"/>
            </a:endParaRPr>
          </a:p>
        </p:txBody>
      </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500270" y="3040053"/>
            <a:ext cx="7191467" cy="748988"/>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685766" fontAlgn="base">
              <a:spcBef>
                <a:spcPct val="0"/>
              </a:spcBef>
              <a:spcAft>
                <a:spcPct val="0"/>
              </a:spcAft>
              <a:tabLst>
                <a:tab pos="2865823" algn="l"/>
              </a:tabLst>
              <a:defRPr/>
            </a:pPr>
            <a:r>
              <a:rPr lang="zh-CN" altLang="en-US" sz="4267" b="1" dirty="0" smtClean="0">
                <a:solidFill>
                  <a:srgbClr val="325F3E"/>
                </a:solidFill>
                <a:latin typeface="微软雅黑"/>
                <a:ea typeface="微软雅黑"/>
                <a:sym typeface="Calibri" panose="020F0502020204030204" pitchFamily="34" charset="0"/>
              </a:rPr>
              <a:t>感谢大家聆听</a:t>
            </a:r>
            <a:endParaRPr lang="zh-CN" altLang="en-US" sz="4267" b="1" dirty="0">
              <a:solidFill>
                <a:srgbClr val="325F3E"/>
              </a:solidFill>
              <a:latin typeface="微软雅黑"/>
              <a:ea typeface="微软雅黑"/>
              <a:sym typeface="Calibri" panose="020F0502020204030204" pitchFamily="34" charset="0"/>
            </a:endParaRPr>
          </a:p>
        </p:txBody>
      </p:sp>
      <p:cxnSp>
        <p:nvCxnSpPr>
          <p:cNvPr id="65" name="直接连接符 64"/>
          <p:cNvCxnSpPr/>
          <p:nvPr/>
        </p:nvCxnSpPr>
        <p:spPr>
          <a:xfrm>
            <a:off x="5339619" y="4492660"/>
            <a:ext cx="1512764" cy="0"/>
          </a:xfrm>
          <a:prstGeom prst="line">
            <a:avLst/>
          </a:prstGeom>
          <a:ln w="19050">
            <a:solidFill>
              <a:srgbClr val="325F3E"/>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394576" y="3895242"/>
            <a:ext cx="5564367" cy="420564"/>
          </a:xfrm>
          <a:prstGeom prst="rect">
            <a:avLst/>
          </a:prstGeom>
          <a:noFill/>
        </p:spPr>
        <p:txBody>
          <a:bodyPr wrap="square" rtlCol="0">
            <a:spAutoFit/>
          </a:bodyPr>
          <a:lstStyle/>
          <a:p>
            <a:pPr algn="ctr" defTabSz="914354"/>
            <a:r>
              <a:rPr lang="en-US" altLang="zh-CN" sz="2133" dirty="0">
                <a:solidFill>
                  <a:srgbClr val="325F3E"/>
                </a:solidFill>
                <a:latin typeface="Bahnschrift SemiBold" panose="020B0502040204020203" pitchFamily="34" charset="0"/>
              </a:rPr>
              <a:t>Thank </a:t>
            </a:r>
            <a:r>
              <a:rPr lang="en-US" altLang="zh-CN" sz="2133" dirty="0" smtClean="0">
                <a:solidFill>
                  <a:srgbClr val="325F3E"/>
                </a:solidFill>
                <a:latin typeface="Bahnschrift SemiBold" panose="020B0502040204020203" pitchFamily="34" charset="0"/>
              </a:rPr>
              <a:t>you!</a:t>
            </a:r>
            <a:endParaRPr lang="en-US" altLang="zh-CN" sz="2133" dirty="0">
              <a:solidFill>
                <a:srgbClr val="325F3E"/>
              </a:solidFill>
              <a:latin typeface="Bahnschrift SemiBold" panose="020B0502040204020203" pitchFamily="34" charset="0"/>
              <a:ea typeface="微软雅黑 Light"/>
            </a:endParaRPr>
          </a:p>
        </p:txBody>
      </p:sp>
    </p:spTree>
    <p:extLst>
      <p:ext uri="{BB962C8B-B14F-4D97-AF65-F5344CB8AC3E}">
        <p14:creationId xmlns:p14="http://schemas.microsoft.com/office/powerpoint/2010/main" val="116975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2"/>
            <a:ext cx="12192000" cy="3746925"/>
          </a:xfrm>
          <a:prstGeom prst="rect">
            <a:avLst/>
          </a:prstGeom>
          <a:solidFill>
            <a:srgbClr val="325F3E"/>
          </a:solidFill>
          <a:ln>
            <a:solidFill>
              <a:srgbClr val="2128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zh-CN" altLang="en-US" dirty="0">
              <a:solidFill>
                <a:srgbClr val="325F3E"/>
              </a:solidFill>
              <a:latin typeface="Calibri Light"/>
              <a:ea typeface="微软雅黑 Light"/>
            </a:endParaRPr>
          </a:p>
        </p:txBody>
      </p:sp>
      <p:sp>
        <p:nvSpPr>
          <p:cNvPr id="4" name="矩形 3">
            <a:extLst>
              <a:ext uri="{FF2B5EF4-FFF2-40B4-BE49-F238E27FC236}">
                <a16:creationId xmlns:a16="http://schemas.microsoft.com/office/drawing/2014/main" id="{82AD984A-7542-478E-BA3D-713A46CD0092}"/>
              </a:ext>
            </a:extLst>
          </p:cNvPr>
          <p:cNvSpPr/>
          <p:nvPr/>
        </p:nvSpPr>
        <p:spPr>
          <a:xfrm>
            <a:off x="358005" y="998839"/>
            <a:ext cx="11450595" cy="4860325"/>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zh-CN" altLang="en-US">
              <a:solidFill>
                <a:srgbClr val="325F3E"/>
              </a:solidFill>
              <a:latin typeface="Calibri Light"/>
              <a:ea typeface="微软雅黑 Light"/>
            </a:endParaRPr>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5400775" y="2915930"/>
            <a:ext cx="136505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354" fontAlgn="base">
              <a:spcBef>
                <a:spcPct val="0"/>
              </a:spcBef>
              <a:spcAft>
                <a:spcPct val="0"/>
              </a:spcAft>
              <a:defRPr/>
            </a:pPr>
            <a:r>
              <a:rPr lang="en-US" altLang="zh-CN" sz="4800" b="1" dirty="0" err="1" smtClean="0">
                <a:solidFill>
                  <a:srgbClr val="325F3E"/>
                </a:solidFill>
                <a:latin typeface="微软雅黑"/>
                <a:ea typeface="微软雅黑"/>
              </a:rPr>
              <a:t>Vue</a:t>
            </a:r>
            <a:endParaRPr lang="zh-CN" altLang="en-US" sz="4800" b="1" dirty="0">
              <a:solidFill>
                <a:srgbClr val="325F3E"/>
              </a:solidFill>
              <a:latin typeface="微软雅黑"/>
              <a:ea typeface="微软雅黑"/>
            </a:endParaRPr>
          </a:p>
        </p:txBody>
      </p:sp>
    </p:spTree>
    <p:extLst>
      <p:ext uri="{BB962C8B-B14F-4D97-AF65-F5344CB8AC3E}">
        <p14:creationId xmlns:p14="http://schemas.microsoft.com/office/powerpoint/2010/main" val="1745467056"/>
      </p:ext>
    </p:extLst>
  </p:cSld>
  <p:clrMapOvr>
    <a:masterClrMapping/>
  </p:clrMapOvr>
  <mc:AlternateContent xmlns:mc="http://schemas.openxmlformats.org/markup-compatibility/2006" xmlns:p14="http://schemas.microsoft.com/office/powerpoint/2010/main">
    <mc:Choice Requires="p14">
      <p:transition spd="med" p14:dur="700" advTm="304">
        <p:fade/>
      </p:transition>
    </mc:Choice>
    <mc:Fallback xmlns="">
      <p:transition spd="med" advTm="30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asvg="http://schemas.microsoft.com/office/drawing/2016/SVG/main" xmlns="" r:embed="rId8"/>
              </a:ext>
            </a:extLst>
          </a:blip>
          <a:srcRect r="76037"/>
          <a:stretch/>
        </p:blipFill>
        <p:spPr>
          <a:xfrm>
            <a:off x="11517747" y="343010"/>
            <a:ext cx="498764" cy="478977"/>
          </a:xfrm>
          <a:prstGeom prst="rect">
            <a:avLst/>
          </a:prstGeom>
        </p:spPr>
      </p:pic>
      <p:sp>
        <p:nvSpPr>
          <p:cNvPr id="2" name="文本框 1"/>
          <p:cNvSpPr txBox="1"/>
          <p:nvPr/>
        </p:nvSpPr>
        <p:spPr>
          <a:xfrm>
            <a:off x="5" y="329543"/>
            <a:ext cx="790409" cy="461665"/>
          </a:xfrm>
          <a:prstGeom prst="rect">
            <a:avLst/>
          </a:prstGeom>
          <a:solidFill>
            <a:srgbClr val="325F3E"/>
          </a:solid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prstClr val="white"/>
                </a:solidFill>
                <a:effectLst/>
                <a:uLnTx/>
                <a:uFillTx/>
                <a:latin typeface="Fira Code SemiBold" panose="020B0809050000020004" pitchFamily="49" charset="0"/>
                <a:ea typeface="Fira Code SemiBold" panose="020B0809050000020004" pitchFamily="49" charset="0"/>
              </a:rPr>
              <a:t>Vue</a:t>
            </a:r>
            <a:endParaRPr kumimoji="0" lang="zh-CN" altLang="en-US" sz="2400" b="0" i="0" u="none" strike="noStrike" kern="1200" cap="none" spc="0" normalizeH="0" baseline="0" noProof="0" dirty="0">
              <a:ln>
                <a:noFill/>
              </a:ln>
              <a:solidFill>
                <a:prstClr val="white"/>
              </a:solidFill>
              <a:effectLst/>
              <a:uLnTx/>
              <a:uFillTx/>
              <a:latin typeface="Fira Code SemiBold" panose="020B0809050000020004" pitchFamily="49" charset="0"/>
              <a:ea typeface="黑体" panose="02010609060101010101" pitchFamily="49" charset="-122"/>
            </a:endParaRPr>
          </a:p>
        </p:txBody>
      </p:sp>
      <p:sp>
        <p:nvSpPr>
          <p:cNvPr id="16" name="文本框 15"/>
          <p:cNvSpPr txBox="1"/>
          <p:nvPr/>
        </p:nvSpPr>
        <p:spPr>
          <a:xfrm>
            <a:off x="1638302" y="1179314"/>
            <a:ext cx="6723892" cy="369332"/>
          </a:xfrm>
          <a:prstGeom prst="rect">
            <a:avLst/>
          </a:prstGeom>
          <a:noFill/>
        </p:spPr>
        <p:txBody>
          <a:bodyPr wrap="none" rtlCol="0">
            <a:spAutoFit/>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Vue.js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是一套响应式的前端开发</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库，其他类似的有</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Angular</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React</a:t>
            </a:r>
            <a:endParaRPr lang="zh-CN" altLang="en-US" dirty="0">
              <a:latin typeface="Fira Code Retina" panose="020B0809050000020004" pitchFamily="49" charset="0"/>
              <a:ea typeface="黑体" panose="02010609060101010101" pitchFamily="49" charset="-122"/>
              <a:cs typeface="Times New Roman" panose="02020603050405020304" pitchFamily="18" charset="0"/>
            </a:endParaRPr>
          </a:p>
        </p:txBody>
      </p:sp>
      <p:sp>
        <p:nvSpPr>
          <p:cNvPr id="8" name="AutoShape 2" descr="vu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4" descr="vue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图片 9"/>
          <p:cNvPicPr>
            <a:picLocks noChangeAspect="1"/>
          </p:cNvPicPr>
          <p:nvPr/>
        </p:nvPicPr>
        <p:blipFill>
          <a:blip r:embed="rId9"/>
          <a:stretch>
            <a:fillRect/>
          </a:stretch>
        </p:blipFill>
        <p:spPr>
          <a:xfrm>
            <a:off x="307975" y="1111599"/>
            <a:ext cx="1180952" cy="504762"/>
          </a:xfrm>
          <a:prstGeom prst="rect">
            <a:avLst/>
          </a:prstGeom>
        </p:spPr>
      </p:pic>
      <p:sp>
        <p:nvSpPr>
          <p:cNvPr id="19" name="矩形: 圆角 19">
            <a:extLst>
              <a:ext uri="{FF2B5EF4-FFF2-40B4-BE49-F238E27FC236}">
                <a16:creationId xmlns:a16="http://schemas.microsoft.com/office/drawing/2014/main" id="{E57DC044-253D-4DB5-9E19-9E944279F7A1}"/>
              </a:ext>
            </a:extLst>
          </p:cNvPr>
          <p:cNvSpPr/>
          <p:nvPr/>
        </p:nvSpPr>
        <p:spPr>
          <a:xfrm>
            <a:off x="307975" y="1900082"/>
            <a:ext cx="1934308" cy="389463"/>
          </a:xfrm>
          <a:prstGeom prst="roundRect">
            <a:avLst>
              <a:gd name="adj" fmla="val 50000"/>
            </a:avLst>
          </a:prstGeom>
          <a:solidFill>
            <a:srgbClr val="325F3E"/>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dirty="0" smtClean="0">
                <a:solidFill>
                  <a:prstClr val="white"/>
                </a:solidFill>
                <a:latin typeface="黑体" panose="02010609060101010101" pitchFamily="49" charset="-122"/>
                <a:ea typeface="黑体" panose="02010609060101010101" pitchFamily="49" charset="-122"/>
              </a:rPr>
              <a:t>制作原型或学习</a:t>
            </a:r>
            <a:endParaRPr lang="zh-CN" altLang="en-US" dirty="0">
              <a:solidFill>
                <a:prstClr val="white"/>
              </a:solidFill>
              <a:latin typeface="黑体" panose="02010609060101010101" pitchFamily="49" charset="-122"/>
              <a:ea typeface="黑体" panose="02010609060101010101" pitchFamily="49" charset="-122"/>
            </a:endParaRPr>
          </a:p>
        </p:txBody>
      </p:sp>
      <p:pic>
        <p:nvPicPr>
          <p:cNvPr id="11" name="图片 10"/>
          <p:cNvPicPr>
            <a:picLocks noChangeAspect="1"/>
          </p:cNvPicPr>
          <p:nvPr/>
        </p:nvPicPr>
        <p:blipFill>
          <a:blip r:embed="rId10"/>
          <a:stretch>
            <a:fillRect/>
          </a:stretch>
        </p:blipFill>
        <p:spPr>
          <a:xfrm>
            <a:off x="307975" y="2688788"/>
            <a:ext cx="7865128" cy="597209"/>
          </a:xfrm>
          <a:prstGeom prst="rect">
            <a:avLst/>
          </a:prstGeom>
        </p:spPr>
      </p:pic>
      <p:sp>
        <p:nvSpPr>
          <p:cNvPr id="21" name="矩形: 圆角 19">
            <a:extLst>
              <a:ext uri="{FF2B5EF4-FFF2-40B4-BE49-F238E27FC236}">
                <a16:creationId xmlns:a16="http://schemas.microsoft.com/office/drawing/2014/main" id="{E57DC044-253D-4DB5-9E19-9E944279F7A1}"/>
              </a:ext>
            </a:extLst>
          </p:cNvPr>
          <p:cNvSpPr/>
          <p:nvPr/>
        </p:nvSpPr>
        <p:spPr>
          <a:xfrm>
            <a:off x="307975" y="3749907"/>
            <a:ext cx="1934308" cy="389463"/>
          </a:xfrm>
          <a:prstGeom prst="roundRect">
            <a:avLst>
              <a:gd name="adj" fmla="val 50000"/>
            </a:avLst>
          </a:prstGeom>
          <a:solidFill>
            <a:srgbClr val="325F3E"/>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dirty="0" smtClean="0">
                <a:solidFill>
                  <a:prstClr val="white"/>
                </a:solidFill>
                <a:latin typeface="黑体" panose="02010609060101010101" pitchFamily="49" charset="-122"/>
                <a:ea typeface="黑体" panose="02010609060101010101" pitchFamily="49" charset="-122"/>
              </a:rPr>
              <a:t>构建应用</a:t>
            </a:r>
            <a:endParaRPr lang="zh-CN" altLang="en-US" dirty="0">
              <a:solidFill>
                <a:prstClr val="white"/>
              </a:solidFill>
              <a:latin typeface="黑体" panose="02010609060101010101" pitchFamily="49" charset="-122"/>
              <a:ea typeface="黑体" panose="02010609060101010101" pitchFamily="49" charset="-122"/>
            </a:endParaRPr>
          </a:p>
        </p:txBody>
      </p:sp>
      <p:sp>
        <p:nvSpPr>
          <p:cNvPr id="12" name="矩形 11"/>
          <p:cNvSpPr/>
          <p:nvPr/>
        </p:nvSpPr>
        <p:spPr>
          <a:xfrm>
            <a:off x="460375" y="4654410"/>
            <a:ext cx="2324675" cy="369332"/>
          </a:xfrm>
          <a:prstGeom prst="rect">
            <a:avLst/>
          </a:prstGeom>
        </p:spPr>
        <p:txBody>
          <a:bodyPr wrap="none">
            <a:spAutoFit/>
          </a:bodyPr>
          <a:lstStyle/>
          <a:p>
            <a:r>
              <a:rPr lang="en-US" altLang="zh-CN" dirty="0" err="1">
                <a:solidFill>
                  <a:srgbClr val="525252"/>
                </a:solidFill>
                <a:latin typeface="Fira Code Retina" panose="020B0809050000020004" pitchFamily="49" charset="0"/>
                <a:ea typeface="Fira Code Retina" panose="020B0809050000020004" pitchFamily="49" charset="0"/>
              </a:rPr>
              <a:t>npm</a:t>
            </a:r>
            <a:r>
              <a:rPr lang="en-US" altLang="zh-CN" dirty="0">
                <a:solidFill>
                  <a:srgbClr val="525252"/>
                </a:solidFill>
                <a:latin typeface="Fira Code Retina" panose="020B0809050000020004" pitchFamily="49" charset="0"/>
                <a:ea typeface="Fira Code Retina" panose="020B0809050000020004" pitchFamily="49" charset="0"/>
              </a:rPr>
              <a:t> install </a:t>
            </a:r>
            <a:r>
              <a:rPr lang="en-US" altLang="zh-CN" dirty="0" err="1">
                <a:solidFill>
                  <a:srgbClr val="525252"/>
                </a:solidFill>
                <a:latin typeface="Fira Code Retina" panose="020B0809050000020004" pitchFamily="49" charset="0"/>
                <a:ea typeface="Fira Code Retina" panose="020B0809050000020004" pitchFamily="49" charset="0"/>
              </a:rPr>
              <a:t>vue</a:t>
            </a:r>
            <a:endParaRPr lang="zh-CN" altLang="en-US" dirty="0">
              <a:latin typeface="Fira Code Retina" panose="020B0809050000020004" pitchFamily="49" charset="0"/>
            </a:endParaRPr>
          </a:p>
        </p:txBody>
      </p:sp>
      <p:sp>
        <p:nvSpPr>
          <p:cNvPr id="24" name="文本框 23"/>
          <p:cNvSpPr txBox="1"/>
          <p:nvPr/>
        </p:nvSpPr>
        <p:spPr>
          <a:xfrm>
            <a:off x="790414" y="374336"/>
            <a:ext cx="143827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325F3E"/>
                </a:solidFill>
                <a:effectLst/>
                <a:uLnTx/>
                <a:uFillTx/>
                <a:latin typeface="黑体" panose="02010609060101010101" pitchFamily="49" charset="-122"/>
                <a:ea typeface="黑体" panose="02010609060101010101" pitchFamily="49" charset="-122"/>
                <a:cs typeface="+mn-cs"/>
              </a:rPr>
              <a:t>安装</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73142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asvg="http://schemas.microsoft.com/office/drawing/2016/SVG/main" xmlns="" r:embed="rId8"/>
              </a:ext>
            </a:extLst>
          </a:blip>
          <a:srcRect r="76037"/>
          <a:stretch/>
        </p:blipFill>
        <p:spPr>
          <a:xfrm>
            <a:off x="11517747" y="343010"/>
            <a:ext cx="498764" cy="478977"/>
          </a:xfrm>
          <a:prstGeom prst="rect">
            <a:avLst/>
          </a:prstGeom>
        </p:spPr>
      </p:pic>
      <p:sp>
        <p:nvSpPr>
          <p:cNvPr id="2" name="文本框 1"/>
          <p:cNvSpPr txBox="1"/>
          <p:nvPr/>
        </p:nvSpPr>
        <p:spPr>
          <a:xfrm>
            <a:off x="4" y="329543"/>
            <a:ext cx="759413" cy="461665"/>
          </a:xfrm>
          <a:prstGeom prst="rect">
            <a:avLst/>
          </a:prstGeom>
          <a:solidFill>
            <a:srgbClr val="325F3E"/>
          </a:solid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2400" dirty="0" err="1" smtClean="0">
                <a:solidFill>
                  <a:prstClr val="white"/>
                </a:solidFill>
                <a:latin typeface="Fira Code SemiBold" panose="020B0809050000020004" pitchFamily="49" charset="0"/>
                <a:ea typeface="Fira Code SemiBold" panose="020B0809050000020004" pitchFamily="49" charset="0"/>
              </a:rPr>
              <a:t>Vue</a:t>
            </a:r>
            <a:endParaRPr kumimoji="0" lang="zh-CN" altLang="en-US" sz="2400" b="0" i="0" u="none" strike="noStrike" kern="1200" cap="none" spc="0" normalizeH="0" baseline="0" noProof="0" dirty="0">
              <a:ln>
                <a:noFill/>
              </a:ln>
              <a:solidFill>
                <a:prstClr val="white"/>
              </a:solidFill>
              <a:effectLst/>
              <a:uLnTx/>
              <a:uFillTx/>
              <a:latin typeface="Fira Code SemiBold" panose="020B0809050000020004" pitchFamily="49" charset="0"/>
              <a:ea typeface="黑体" panose="02010609060101010101" pitchFamily="49" charset="-122"/>
            </a:endParaRPr>
          </a:p>
        </p:txBody>
      </p:sp>
      <p:sp>
        <p:nvSpPr>
          <p:cNvPr id="11" name="文本框 10"/>
          <p:cNvSpPr txBox="1"/>
          <p:nvPr/>
        </p:nvSpPr>
        <p:spPr>
          <a:xfrm>
            <a:off x="201241" y="927567"/>
            <a:ext cx="8865504" cy="369332"/>
          </a:xfrm>
          <a:prstGeom prst="rect">
            <a:avLst/>
          </a:prstGeom>
          <a:noFill/>
        </p:spPr>
        <p:txBody>
          <a:bodyPr wrap="none" rtlCol="0">
            <a:spAutoFit/>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Vue.js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的核心是一个允许采用简洁的模板语法来声明式地将数据渲染进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DOM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的</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系统</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dirty="0">
              <a:latin typeface="Fira Code Retina" panose="020B0809050000020004" pitchFamily="49" charset="0"/>
              <a:ea typeface="黑体" panose="02010609060101010101" pitchFamily="49" charset="-122"/>
              <a:cs typeface="Times New Roman" panose="02020603050405020304" pitchFamily="18" charset="0"/>
            </a:endParaRPr>
          </a:p>
        </p:txBody>
      </p:sp>
      <p:sp>
        <p:nvSpPr>
          <p:cNvPr id="12" name="文本框 11"/>
          <p:cNvSpPr txBox="1"/>
          <p:nvPr/>
        </p:nvSpPr>
        <p:spPr>
          <a:xfrm>
            <a:off x="759417" y="391098"/>
            <a:ext cx="143827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325F3E"/>
                </a:solidFill>
                <a:effectLst/>
                <a:uLnTx/>
                <a:uFillTx/>
                <a:latin typeface="黑体" panose="02010609060101010101" pitchFamily="49" charset="-122"/>
                <a:ea typeface="黑体" panose="02010609060101010101" pitchFamily="49" charset="-122"/>
                <a:cs typeface="+mn-cs"/>
              </a:rPr>
              <a:t>使用</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sp>
        <p:nvSpPr>
          <p:cNvPr id="14" name="矩形: 圆角 19">
            <a:extLst>
              <a:ext uri="{FF2B5EF4-FFF2-40B4-BE49-F238E27FC236}">
                <a16:creationId xmlns:a16="http://schemas.microsoft.com/office/drawing/2014/main" id="{E57DC044-253D-4DB5-9E19-9E944279F7A1}"/>
              </a:ext>
            </a:extLst>
          </p:cNvPr>
          <p:cNvSpPr/>
          <p:nvPr/>
        </p:nvSpPr>
        <p:spPr>
          <a:xfrm>
            <a:off x="1211209" y="1430718"/>
            <a:ext cx="1972965" cy="389463"/>
          </a:xfrm>
          <a:prstGeom prst="roundRect">
            <a:avLst>
              <a:gd name="adj" fmla="val 50000"/>
            </a:avLst>
          </a:prstGeom>
          <a:solidFill>
            <a:srgbClr val="325F3E"/>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smtClean="0">
                <a:solidFill>
                  <a:prstClr val="white"/>
                </a:solidFill>
                <a:latin typeface="Fira Code Retina" panose="020B0809050000020004" pitchFamily="49" charset="0"/>
                <a:ea typeface="Fira Code Retina" panose="020B0809050000020004" pitchFamily="49" charset="0"/>
              </a:rPr>
              <a:t>&lt;template&gt;</a:t>
            </a:r>
            <a:endParaRPr lang="zh-CN" altLang="en-US" dirty="0">
              <a:solidFill>
                <a:prstClr val="white"/>
              </a:solidFill>
              <a:latin typeface="Fira Code Retina" panose="020B0809050000020004" pitchFamily="49" charset="0"/>
              <a:ea typeface="黑体" panose="02010609060101010101" pitchFamily="49" charset="-122"/>
            </a:endParaRPr>
          </a:p>
        </p:txBody>
      </p:sp>
      <p:sp>
        <p:nvSpPr>
          <p:cNvPr id="15" name="矩形: 圆角 19">
            <a:extLst>
              <a:ext uri="{FF2B5EF4-FFF2-40B4-BE49-F238E27FC236}">
                <a16:creationId xmlns:a16="http://schemas.microsoft.com/office/drawing/2014/main" id="{E57DC044-253D-4DB5-9E19-9E944279F7A1}"/>
              </a:ext>
            </a:extLst>
          </p:cNvPr>
          <p:cNvSpPr/>
          <p:nvPr/>
        </p:nvSpPr>
        <p:spPr>
          <a:xfrm>
            <a:off x="5529743" y="1430718"/>
            <a:ext cx="1972965" cy="389463"/>
          </a:xfrm>
          <a:prstGeom prst="roundRect">
            <a:avLst>
              <a:gd name="adj" fmla="val 50000"/>
            </a:avLst>
          </a:prstGeom>
          <a:solidFill>
            <a:srgbClr val="325F3E"/>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smtClean="0">
                <a:solidFill>
                  <a:prstClr val="white"/>
                </a:solidFill>
                <a:latin typeface="Fira Code Retina" panose="020B0809050000020004" pitchFamily="49" charset="0"/>
                <a:ea typeface="Fira Code Retina" panose="020B0809050000020004" pitchFamily="49" charset="0"/>
              </a:rPr>
              <a:t>&lt;script&gt;</a:t>
            </a:r>
            <a:endParaRPr lang="zh-CN" altLang="en-US" dirty="0">
              <a:solidFill>
                <a:prstClr val="white"/>
              </a:solidFill>
              <a:latin typeface="Fira Code Retina" panose="020B0809050000020004" pitchFamily="49" charset="0"/>
              <a:ea typeface="黑体" panose="02010609060101010101" pitchFamily="49" charset="-122"/>
            </a:endParaRPr>
          </a:p>
        </p:txBody>
      </p:sp>
      <p:sp>
        <p:nvSpPr>
          <p:cNvPr id="16" name="矩形: 圆角 19">
            <a:extLst>
              <a:ext uri="{FF2B5EF4-FFF2-40B4-BE49-F238E27FC236}">
                <a16:creationId xmlns:a16="http://schemas.microsoft.com/office/drawing/2014/main" id="{E57DC044-253D-4DB5-9E19-9E944279F7A1}"/>
              </a:ext>
            </a:extLst>
          </p:cNvPr>
          <p:cNvSpPr/>
          <p:nvPr/>
        </p:nvSpPr>
        <p:spPr>
          <a:xfrm>
            <a:off x="9436294" y="1430718"/>
            <a:ext cx="1972965" cy="389463"/>
          </a:xfrm>
          <a:prstGeom prst="roundRect">
            <a:avLst>
              <a:gd name="adj" fmla="val 50000"/>
            </a:avLst>
          </a:prstGeom>
          <a:solidFill>
            <a:srgbClr val="325F3E"/>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smtClean="0">
                <a:solidFill>
                  <a:prstClr val="white"/>
                </a:solidFill>
                <a:latin typeface="Fira Code Retina" panose="020B0809050000020004" pitchFamily="49" charset="0"/>
                <a:ea typeface="Fira Code Retina" panose="020B0809050000020004" pitchFamily="49" charset="0"/>
              </a:rPr>
              <a:t>&lt;style&gt;</a:t>
            </a:r>
            <a:endParaRPr lang="zh-CN" altLang="en-US" dirty="0">
              <a:solidFill>
                <a:prstClr val="white"/>
              </a:solidFill>
              <a:latin typeface="Fira Code Retina" panose="020B0809050000020004" pitchFamily="49" charset="0"/>
              <a:ea typeface="黑体" panose="02010609060101010101" pitchFamily="49" charset="-122"/>
            </a:endParaRPr>
          </a:p>
        </p:txBody>
      </p:sp>
      <p:sp>
        <p:nvSpPr>
          <p:cNvPr id="9" name="矩形 8"/>
          <p:cNvSpPr/>
          <p:nvPr/>
        </p:nvSpPr>
        <p:spPr>
          <a:xfrm>
            <a:off x="0" y="1952623"/>
            <a:ext cx="4633993" cy="4524315"/>
          </a:xfrm>
          <a:prstGeom prst="rect">
            <a:avLst/>
          </a:prstGeom>
          <a:solidFill>
            <a:schemeClr val="tx1">
              <a:lumMod val="95000"/>
              <a:lumOff val="5000"/>
            </a:schemeClr>
          </a:solidFill>
        </p:spPr>
        <p:txBody>
          <a:bodyPr wrap="square">
            <a:spAutoFit/>
          </a:bodyPr>
          <a:lstStyle/>
          <a:p>
            <a:r>
              <a:rPr lang="en-US" altLang="zh-CN" dirty="0">
                <a:solidFill>
                  <a:srgbClr val="808080"/>
                </a:solidFill>
                <a:latin typeface="Fira Code Retina" panose="020B0809050000020004" pitchFamily="49" charset="0"/>
                <a:ea typeface="Fira Code Retina" panose="020B0809050000020004" pitchFamily="49" charset="0"/>
              </a:rPr>
              <a:t>&lt;</a:t>
            </a:r>
            <a:r>
              <a:rPr lang="en-US" altLang="zh-CN" dirty="0">
                <a:solidFill>
                  <a:srgbClr val="F1D787"/>
                </a:solidFill>
                <a:latin typeface="Fira Code Retina" panose="020B0809050000020004" pitchFamily="49" charset="0"/>
                <a:ea typeface="Fira Code Retina" panose="020B0809050000020004" pitchFamily="49" charset="0"/>
              </a:rPr>
              <a:t>html</a:t>
            </a:r>
            <a:r>
              <a:rPr lang="en-US" altLang="zh-CN" dirty="0">
                <a:solidFill>
                  <a:srgbClr val="808080"/>
                </a:solidFill>
                <a:latin typeface="Fira Code Retina" panose="020B0809050000020004" pitchFamily="49" charset="0"/>
                <a:ea typeface="Fira Code Retina" panose="020B0809050000020004" pitchFamily="49" charset="0"/>
              </a:rPr>
              <a:t>&gt;</a:t>
            </a:r>
            <a:endParaRPr lang="en-US" altLang="zh-CN" dirty="0">
              <a:solidFill>
                <a:srgbClr val="D4D4D4"/>
              </a:solidFill>
              <a:latin typeface="Fira Code Retina" panose="020B0809050000020004" pitchFamily="49" charset="0"/>
              <a:ea typeface="Fira Code Retina" panose="020B0809050000020004" pitchFamily="49" charset="0"/>
            </a:endParaRPr>
          </a:p>
          <a:p>
            <a:r>
              <a:rPr lang="en-US" altLang="zh-CN" dirty="0">
                <a:solidFill>
                  <a:srgbClr val="808080"/>
                </a:solidFill>
                <a:latin typeface="Fira Code Retina" panose="020B0809050000020004" pitchFamily="49" charset="0"/>
                <a:ea typeface="Fira Code Retina" panose="020B0809050000020004" pitchFamily="49" charset="0"/>
              </a:rPr>
              <a:t>&lt;</a:t>
            </a:r>
            <a:r>
              <a:rPr lang="en-US" altLang="zh-CN" dirty="0">
                <a:solidFill>
                  <a:srgbClr val="F1D787"/>
                </a:solidFill>
                <a:latin typeface="Fira Code Retina" panose="020B0809050000020004" pitchFamily="49" charset="0"/>
                <a:ea typeface="Fira Code Retina" panose="020B0809050000020004" pitchFamily="49" charset="0"/>
              </a:rPr>
              <a:t>head</a:t>
            </a:r>
            <a:r>
              <a:rPr lang="en-US" altLang="zh-CN" dirty="0">
                <a:solidFill>
                  <a:srgbClr val="808080"/>
                </a:solidFill>
                <a:latin typeface="Fira Code Retina" panose="020B0809050000020004" pitchFamily="49" charset="0"/>
                <a:ea typeface="Fira Code Retina" panose="020B0809050000020004" pitchFamily="49" charset="0"/>
              </a:rPr>
              <a:t>&gt;</a:t>
            </a:r>
            <a:endParaRPr lang="en-US" altLang="zh-CN" dirty="0">
              <a:solidFill>
                <a:srgbClr val="D4D4D4"/>
              </a:solidFill>
              <a:latin typeface="Fira Code Retina" panose="020B0809050000020004" pitchFamily="49" charset="0"/>
              <a:ea typeface="Fira Code Retina" panose="020B0809050000020004" pitchFamily="49" charset="0"/>
            </a:endParaRPr>
          </a:p>
          <a:p>
            <a:r>
              <a:rPr lang="en-US" altLang="zh-CN" dirty="0">
                <a:solidFill>
                  <a:srgbClr val="808080"/>
                </a:solidFill>
                <a:latin typeface="Fira Code Retina" panose="020B0809050000020004" pitchFamily="49" charset="0"/>
                <a:ea typeface="Fira Code Retina" panose="020B0809050000020004" pitchFamily="49" charset="0"/>
              </a:rPr>
              <a:t>&lt;</a:t>
            </a:r>
            <a:r>
              <a:rPr lang="en-US" altLang="zh-CN" dirty="0">
                <a:solidFill>
                  <a:srgbClr val="F1D787"/>
                </a:solidFill>
                <a:latin typeface="Fira Code Retina" panose="020B0809050000020004" pitchFamily="49" charset="0"/>
                <a:ea typeface="Fira Code Retina" panose="020B0809050000020004" pitchFamily="49" charset="0"/>
              </a:rPr>
              <a:t>link</a:t>
            </a:r>
            <a:r>
              <a:rPr lang="en-US" altLang="zh-CN" dirty="0">
                <a:solidFill>
                  <a:srgbClr val="D4D4D4"/>
                </a:solidFill>
                <a:latin typeface="Fira Code Retina" panose="020B0809050000020004" pitchFamily="49" charset="0"/>
                <a:ea typeface="Fira Code Retina" panose="020B0809050000020004" pitchFamily="49" charset="0"/>
              </a:rPr>
              <a:t> </a:t>
            </a:r>
            <a:r>
              <a:rPr lang="en-US" altLang="zh-CN" dirty="0" err="1">
                <a:solidFill>
                  <a:srgbClr val="A7C9DE"/>
                </a:solidFill>
                <a:latin typeface="Fira Code Retina" panose="020B0809050000020004" pitchFamily="49" charset="0"/>
                <a:ea typeface="Fira Code Retina" panose="020B0809050000020004" pitchFamily="49" charset="0"/>
              </a:rPr>
              <a:t>rel</a:t>
            </a:r>
            <a:r>
              <a:rPr lang="en-US" altLang="zh-CN" dirty="0">
                <a:solidFill>
                  <a:srgbClr val="808080"/>
                </a:solidFill>
                <a:latin typeface="Fira Code Retina" panose="020B0809050000020004" pitchFamily="49" charset="0"/>
                <a:ea typeface="Fira Code Retina" panose="020B0809050000020004" pitchFamily="49" charset="0"/>
              </a:rPr>
              <a:t>=</a:t>
            </a:r>
            <a:r>
              <a:rPr lang="en-US" altLang="zh-CN" dirty="0">
                <a:solidFill>
                  <a:srgbClr val="598DA6"/>
                </a:solidFill>
                <a:latin typeface="Fira Code Retina" panose="020B0809050000020004" pitchFamily="49" charset="0"/>
                <a:ea typeface="Fira Code Retina" panose="020B0809050000020004" pitchFamily="49" charset="0"/>
              </a:rPr>
              <a:t>"stylesheet"</a:t>
            </a:r>
            <a:r>
              <a:rPr lang="en-US" altLang="zh-CN" dirty="0">
                <a:solidFill>
                  <a:srgbClr val="D4D4D4"/>
                </a:solidFill>
                <a:latin typeface="Fira Code Retina" panose="020B0809050000020004" pitchFamily="49" charset="0"/>
                <a:ea typeface="Fira Code Retina" panose="020B0809050000020004" pitchFamily="49" charset="0"/>
              </a:rPr>
              <a:t> </a:t>
            </a:r>
            <a:r>
              <a:rPr lang="en-US" altLang="zh-CN" dirty="0" err="1">
                <a:solidFill>
                  <a:srgbClr val="A7C9DE"/>
                </a:solidFill>
                <a:latin typeface="Fira Code Retina" panose="020B0809050000020004" pitchFamily="49" charset="0"/>
                <a:ea typeface="Fira Code Retina" panose="020B0809050000020004" pitchFamily="49" charset="0"/>
              </a:rPr>
              <a:t>href</a:t>
            </a:r>
            <a:r>
              <a:rPr lang="en-US" altLang="zh-CN" dirty="0">
                <a:solidFill>
                  <a:srgbClr val="808080"/>
                </a:solidFill>
                <a:latin typeface="Fira Code Retina" panose="020B0809050000020004" pitchFamily="49" charset="0"/>
                <a:ea typeface="Fira Code Retina" panose="020B0809050000020004" pitchFamily="49" charset="0"/>
              </a:rPr>
              <a:t>=</a:t>
            </a:r>
            <a:r>
              <a:rPr lang="en-US" altLang="zh-CN" dirty="0">
                <a:solidFill>
                  <a:srgbClr val="598DA6"/>
                </a:solidFill>
                <a:latin typeface="Fira Code Retina" panose="020B0809050000020004" pitchFamily="49" charset="0"/>
                <a:ea typeface="Fira Code Retina" panose="020B0809050000020004" pitchFamily="49" charset="0"/>
              </a:rPr>
              <a:t>"index.css"</a:t>
            </a:r>
            <a:r>
              <a:rPr lang="en-US" altLang="zh-CN" dirty="0">
                <a:solidFill>
                  <a:srgbClr val="808080"/>
                </a:solidFill>
                <a:latin typeface="Fira Code Retina" panose="020B0809050000020004" pitchFamily="49" charset="0"/>
                <a:ea typeface="Fira Code Retina" panose="020B0809050000020004" pitchFamily="49" charset="0"/>
              </a:rPr>
              <a:t>&gt;</a:t>
            </a:r>
            <a:endParaRPr lang="en-US" altLang="zh-CN" dirty="0">
              <a:solidFill>
                <a:srgbClr val="D4D4D4"/>
              </a:solidFill>
              <a:latin typeface="Fira Code Retina" panose="020B0809050000020004" pitchFamily="49" charset="0"/>
              <a:ea typeface="Fira Code Retina" panose="020B0809050000020004" pitchFamily="49" charset="0"/>
            </a:endParaRPr>
          </a:p>
          <a:p>
            <a:r>
              <a:rPr lang="en-US" altLang="zh-CN" dirty="0">
                <a:solidFill>
                  <a:srgbClr val="808080"/>
                </a:solidFill>
                <a:latin typeface="Fira Code Retina" panose="020B0809050000020004" pitchFamily="49" charset="0"/>
                <a:ea typeface="Fira Code Retina" panose="020B0809050000020004" pitchFamily="49" charset="0"/>
              </a:rPr>
              <a:t>&lt;</a:t>
            </a:r>
            <a:r>
              <a:rPr lang="en-US" altLang="zh-CN" dirty="0">
                <a:solidFill>
                  <a:srgbClr val="F1D787"/>
                </a:solidFill>
                <a:latin typeface="Fira Code Retina" panose="020B0809050000020004" pitchFamily="49" charset="0"/>
                <a:ea typeface="Fira Code Retina" panose="020B0809050000020004" pitchFamily="49" charset="0"/>
              </a:rPr>
              <a:t>script</a:t>
            </a:r>
            <a:r>
              <a:rPr lang="en-US" altLang="zh-CN" dirty="0">
                <a:solidFill>
                  <a:srgbClr val="D4D4D4"/>
                </a:solidFill>
                <a:latin typeface="Fira Code Retina" panose="020B0809050000020004" pitchFamily="49" charset="0"/>
                <a:ea typeface="Fira Code Retina" panose="020B0809050000020004" pitchFamily="49" charset="0"/>
              </a:rPr>
              <a:t> </a:t>
            </a:r>
            <a:r>
              <a:rPr lang="en-US" altLang="zh-CN" dirty="0" err="1">
                <a:solidFill>
                  <a:srgbClr val="A7C9DE"/>
                </a:solidFill>
                <a:latin typeface="Fira Code Retina" panose="020B0809050000020004" pitchFamily="49" charset="0"/>
                <a:ea typeface="Fira Code Retina" panose="020B0809050000020004" pitchFamily="49" charset="0"/>
              </a:rPr>
              <a:t>src</a:t>
            </a:r>
            <a:r>
              <a:rPr lang="en-US" altLang="zh-CN" dirty="0">
                <a:solidFill>
                  <a:srgbClr val="808080"/>
                </a:solidFill>
                <a:latin typeface="Fira Code Retina" panose="020B0809050000020004" pitchFamily="49" charset="0"/>
                <a:ea typeface="Fira Code Retina" panose="020B0809050000020004" pitchFamily="49" charset="0"/>
              </a:rPr>
              <a:t>=</a:t>
            </a:r>
            <a:r>
              <a:rPr lang="en-US" altLang="zh-CN" dirty="0">
                <a:solidFill>
                  <a:srgbClr val="598DA6"/>
                </a:solidFill>
                <a:latin typeface="Fira Code Retina" panose="020B0809050000020004" pitchFamily="49" charset="0"/>
                <a:ea typeface="Fira Code Retina" panose="020B0809050000020004" pitchFamily="49" charset="0"/>
              </a:rPr>
              <a:t>"https://cdn.jsdelivr.net/</a:t>
            </a:r>
            <a:r>
              <a:rPr lang="en-US" altLang="zh-CN" dirty="0" err="1">
                <a:solidFill>
                  <a:srgbClr val="598DA6"/>
                </a:solidFill>
                <a:latin typeface="Fira Code Retina" panose="020B0809050000020004" pitchFamily="49" charset="0"/>
                <a:ea typeface="Fira Code Retina" panose="020B0809050000020004" pitchFamily="49" charset="0"/>
              </a:rPr>
              <a:t>npm</a:t>
            </a:r>
            <a:r>
              <a:rPr lang="en-US" altLang="zh-CN" dirty="0">
                <a:solidFill>
                  <a:srgbClr val="598DA6"/>
                </a:solidFill>
                <a:latin typeface="Fira Code Retina" panose="020B0809050000020004" pitchFamily="49" charset="0"/>
                <a:ea typeface="Fira Code Retina" panose="020B0809050000020004" pitchFamily="49" charset="0"/>
              </a:rPr>
              <a:t>/</a:t>
            </a:r>
            <a:r>
              <a:rPr lang="en-US" altLang="zh-CN" dirty="0" err="1">
                <a:solidFill>
                  <a:srgbClr val="598DA6"/>
                </a:solidFill>
                <a:latin typeface="Fira Code Retina" panose="020B0809050000020004" pitchFamily="49" charset="0"/>
                <a:ea typeface="Fira Code Retina" panose="020B0809050000020004" pitchFamily="49" charset="0"/>
              </a:rPr>
              <a:t>vue</a:t>
            </a:r>
            <a:r>
              <a:rPr lang="en-US" altLang="zh-CN" dirty="0">
                <a:solidFill>
                  <a:srgbClr val="598DA6"/>
                </a:solidFill>
                <a:latin typeface="Fira Code Retina" panose="020B0809050000020004" pitchFamily="49" charset="0"/>
                <a:ea typeface="Fira Code Retina" panose="020B0809050000020004" pitchFamily="49" charset="0"/>
              </a:rPr>
              <a:t>/</a:t>
            </a:r>
            <a:r>
              <a:rPr lang="en-US" altLang="zh-CN" dirty="0" err="1">
                <a:solidFill>
                  <a:srgbClr val="598DA6"/>
                </a:solidFill>
                <a:latin typeface="Fira Code Retina" panose="020B0809050000020004" pitchFamily="49" charset="0"/>
                <a:ea typeface="Fira Code Retina" panose="020B0809050000020004" pitchFamily="49" charset="0"/>
              </a:rPr>
              <a:t>dist</a:t>
            </a:r>
            <a:r>
              <a:rPr lang="en-US" altLang="zh-CN" dirty="0">
                <a:solidFill>
                  <a:srgbClr val="598DA6"/>
                </a:solidFill>
                <a:latin typeface="Fira Code Retina" panose="020B0809050000020004" pitchFamily="49" charset="0"/>
                <a:ea typeface="Fira Code Retina" panose="020B0809050000020004" pitchFamily="49" charset="0"/>
              </a:rPr>
              <a:t>/vue.js"</a:t>
            </a:r>
            <a:r>
              <a:rPr lang="en-US" altLang="zh-CN" dirty="0">
                <a:solidFill>
                  <a:srgbClr val="808080"/>
                </a:solidFill>
                <a:latin typeface="Fira Code Retina" panose="020B0809050000020004" pitchFamily="49" charset="0"/>
                <a:ea typeface="Fira Code Retina" panose="020B0809050000020004" pitchFamily="49" charset="0"/>
              </a:rPr>
              <a:t>&gt;&lt;/</a:t>
            </a:r>
            <a:r>
              <a:rPr lang="en-US" altLang="zh-CN" dirty="0">
                <a:solidFill>
                  <a:srgbClr val="F1D787"/>
                </a:solidFill>
                <a:latin typeface="Fira Code Retina" panose="020B0809050000020004" pitchFamily="49" charset="0"/>
                <a:ea typeface="Fira Code Retina" panose="020B0809050000020004" pitchFamily="49" charset="0"/>
              </a:rPr>
              <a:t>script</a:t>
            </a:r>
            <a:r>
              <a:rPr lang="en-US" altLang="zh-CN" dirty="0">
                <a:solidFill>
                  <a:srgbClr val="808080"/>
                </a:solidFill>
                <a:latin typeface="Fira Code Retina" panose="020B0809050000020004" pitchFamily="49" charset="0"/>
                <a:ea typeface="Fira Code Retina" panose="020B0809050000020004" pitchFamily="49" charset="0"/>
              </a:rPr>
              <a:t>&gt;</a:t>
            </a:r>
            <a:endParaRPr lang="en-US" altLang="zh-CN" dirty="0">
              <a:solidFill>
                <a:srgbClr val="D4D4D4"/>
              </a:solidFill>
              <a:latin typeface="Fira Code Retina" panose="020B0809050000020004" pitchFamily="49" charset="0"/>
              <a:ea typeface="Fira Code Retina" panose="020B0809050000020004" pitchFamily="49" charset="0"/>
            </a:endParaRPr>
          </a:p>
          <a:p>
            <a:r>
              <a:rPr lang="en-US" altLang="zh-CN" dirty="0">
                <a:solidFill>
                  <a:srgbClr val="808080"/>
                </a:solidFill>
                <a:latin typeface="Fira Code Retina" panose="020B0809050000020004" pitchFamily="49" charset="0"/>
                <a:ea typeface="Fira Code Retina" panose="020B0809050000020004" pitchFamily="49" charset="0"/>
              </a:rPr>
              <a:t>&lt;/</a:t>
            </a:r>
            <a:r>
              <a:rPr lang="en-US" altLang="zh-CN" dirty="0">
                <a:solidFill>
                  <a:srgbClr val="F1D787"/>
                </a:solidFill>
                <a:latin typeface="Fira Code Retina" panose="020B0809050000020004" pitchFamily="49" charset="0"/>
                <a:ea typeface="Fira Code Retina" panose="020B0809050000020004" pitchFamily="49" charset="0"/>
              </a:rPr>
              <a:t>head</a:t>
            </a:r>
            <a:r>
              <a:rPr lang="en-US" altLang="zh-CN" dirty="0">
                <a:solidFill>
                  <a:srgbClr val="808080"/>
                </a:solidFill>
                <a:latin typeface="Fira Code Retina" panose="020B0809050000020004" pitchFamily="49" charset="0"/>
                <a:ea typeface="Fira Code Retina" panose="020B0809050000020004" pitchFamily="49" charset="0"/>
              </a:rPr>
              <a:t>&gt;</a:t>
            </a:r>
            <a:endParaRPr lang="en-US" altLang="zh-CN" dirty="0">
              <a:solidFill>
                <a:srgbClr val="D4D4D4"/>
              </a:solidFill>
              <a:latin typeface="Fira Code Retina" panose="020B0809050000020004" pitchFamily="49" charset="0"/>
              <a:ea typeface="Fira Code Retina" panose="020B0809050000020004" pitchFamily="49" charset="0"/>
            </a:endParaRPr>
          </a:p>
          <a:p>
            <a:r>
              <a:rPr lang="en-US" altLang="zh-CN" dirty="0">
                <a:solidFill>
                  <a:srgbClr val="808080"/>
                </a:solidFill>
                <a:latin typeface="Fira Code Retina" panose="020B0809050000020004" pitchFamily="49" charset="0"/>
                <a:ea typeface="Fira Code Retina" panose="020B0809050000020004" pitchFamily="49" charset="0"/>
              </a:rPr>
              <a:t>&lt;</a:t>
            </a:r>
            <a:r>
              <a:rPr lang="en-US" altLang="zh-CN" dirty="0">
                <a:solidFill>
                  <a:srgbClr val="F1D787"/>
                </a:solidFill>
                <a:latin typeface="Fira Code Retina" panose="020B0809050000020004" pitchFamily="49" charset="0"/>
                <a:ea typeface="Fira Code Retina" panose="020B0809050000020004" pitchFamily="49" charset="0"/>
              </a:rPr>
              <a:t>body</a:t>
            </a:r>
            <a:r>
              <a:rPr lang="en-US" altLang="zh-CN" dirty="0">
                <a:solidFill>
                  <a:srgbClr val="808080"/>
                </a:solidFill>
                <a:latin typeface="Fira Code Retina" panose="020B0809050000020004" pitchFamily="49" charset="0"/>
                <a:ea typeface="Fira Code Retina" panose="020B0809050000020004" pitchFamily="49" charset="0"/>
              </a:rPr>
              <a:t>&gt;</a:t>
            </a:r>
            <a:r>
              <a:rPr lang="en-US" altLang="zh-CN" dirty="0">
                <a:solidFill>
                  <a:srgbClr val="D4D4D4"/>
                </a:solidFill>
                <a:latin typeface="Fira Code Retina" panose="020B0809050000020004" pitchFamily="49" charset="0"/>
                <a:ea typeface="Fira Code Retina" panose="020B0809050000020004" pitchFamily="49" charset="0"/>
              </a:rPr>
              <a:t> </a:t>
            </a:r>
          </a:p>
          <a:p>
            <a:r>
              <a:rPr lang="en-US" altLang="zh-CN" dirty="0">
                <a:solidFill>
                  <a:srgbClr val="808080"/>
                </a:solidFill>
                <a:latin typeface="Fira Code Retina" panose="020B0809050000020004" pitchFamily="49" charset="0"/>
                <a:ea typeface="Fira Code Retina" panose="020B0809050000020004" pitchFamily="49" charset="0"/>
              </a:rPr>
              <a:t>&lt;</a:t>
            </a:r>
            <a:r>
              <a:rPr lang="en-US" altLang="zh-CN" dirty="0">
                <a:solidFill>
                  <a:srgbClr val="F1D787"/>
                </a:solidFill>
                <a:latin typeface="Fira Code Retina" panose="020B0809050000020004" pitchFamily="49" charset="0"/>
                <a:ea typeface="Fira Code Retina" panose="020B0809050000020004" pitchFamily="49" charset="0"/>
              </a:rPr>
              <a:t>div</a:t>
            </a:r>
            <a:r>
              <a:rPr lang="en-US" altLang="zh-CN" dirty="0">
                <a:solidFill>
                  <a:srgbClr val="D4D4D4"/>
                </a:solidFill>
                <a:latin typeface="Fira Code Retina" panose="020B0809050000020004" pitchFamily="49" charset="0"/>
                <a:ea typeface="Fira Code Retina" panose="020B0809050000020004" pitchFamily="49" charset="0"/>
              </a:rPr>
              <a:t> </a:t>
            </a:r>
            <a:r>
              <a:rPr lang="en-US" altLang="zh-CN" dirty="0">
                <a:solidFill>
                  <a:srgbClr val="A7C9DE"/>
                </a:solidFill>
                <a:latin typeface="Fira Code Retina" panose="020B0809050000020004" pitchFamily="49" charset="0"/>
                <a:ea typeface="Fira Code Retina" panose="020B0809050000020004" pitchFamily="49" charset="0"/>
              </a:rPr>
              <a:t>id</a:t>
            </a:r>
            <a:r>
              <a:rPr lang="en-US" altLang="zh-CN" dirty="0">
                <a:solidFill>
                  <a:srgbClr val="808080"/>
                </a:solidFill>
                <a:latin typeface="Fira Code Retina" panose="020B0809050000020004" pitchFamily="49" charset="0"/>
                <a:ea typeface="Fira Code Retina" panose="020B0809050000020004" pitchFamily="49" charset="0"/>
              </a:rPr>
              <a:t>=</a:t>
            </a:r>
            <a:r>
              <a:rPr lang="en-US" altLang="zh-CN" dirty="0">
                <a:solidFill>
                  <a:srgbClr val="598DA6"/>
                </a:solidFill>
                <a:latin typeface="Fira Code Retina" panose="020B0809050000020004" pitchFamily="49" charset="0"/>
                <a:ea typeface="Fira Code Retina" panose="020B0809050000020004" pitchFamily="49" charset="0"/>
              </a:rPr>
              <a:t>"app"</a:t>
            </a:r>
            <a:r>
              <a:rPr lang="en-US" altLang="zh-CN" dirty="0">
                <a:solidFill>
                  <a:srgbClr val="808080"/>
                </a:solidFill>
                <a:latin typeface="Fira Code Retina" panose="020B0809050000020004" pitchFamily="49" charset="0"/>
                <a:ea typeface="Fira Code Retina" panose="020B0809050000020004" pitchFamily="49" charset="0"/>
              </a:rPr>
              <a:t>&gt;</a:t>
            </a:r>
            <a:endParaRPr lang="en-US" altLang="zh-CN" dirty="0">
              <a:solidFill>
                <a:srgbClr val="D4D4D4"/>
              </a:solidFill>
              <a:latin typeface="Fira Code Retina" panose="020B0809050000020004" pitchFamily="49" charset="0"/>
              <a:ea typeface="Fira Code Retina" panose="020B0809050000020004" pitchFamily="49" charset="0"/>
            </a:endParaRPr>
          </a:p>
          <a:p>
            <a:r>
              <a:rPr lang="en-US" altLang="zh-CN" dirty="0">
                <a:solidFill>
                  <a:srgbClr val="D4D4D4"/>
                </a:solidFill>
                <a:latin typeface="Fira Code Retina" panose="020B0809050000020004" pitchFamily="49" charset="0"/>
                <a:ea typeface="Fira Code Retina" panose="020B0809050000020004" pitchFamily="49" charset="0"/>
              </a:rPr>
              <a:t>{{ message }}</a:t>
            </a:r>
          </a:p>
          <a:p>
            <a:r>
              <a:rPr lang="en-US" altLang="zh-CN" dirty="0">
                <a:solidFill>
                  <a:srgbClr val="808080"/>
                </a:solidFill>
                <a:latin typeface="Fira Code Retina" panose="020B0809050000020004" pitchFamily="49" charset="0"/>
                <a:ea typeface="Fira Code Retina" panose="020B0809050000020004" pitchFamily="49" charset="0"/>
              </a:rPr>
              <a:t>&lt;/</a:t>
            </a:r>
            <a:r>
              <a:rPr lang="en-US" altLang="zh-CN" dirty="0">
                <a:solidFill>
                  <a:srgbClr val="F1D787"/>
                </a:solidFill>
                <a:latin typeface="Fira Code Retina" panose="020B0809050000020004" pitchFamily="49" charset="0"/>
                <a:ea typeface="Fira Code Retina" panose="020B0809050000020004" pitchFamily="49" charset="0"/>
              </a:rPr>
              <a:t>div</a:t>
            </a:r>
            <a:r>
              <a:rPr lang="en-US" altLang="zh-CN" dirty="0">
                <a:solidFill>
                  <a:srgbClr val="808080"/>
                </a:solidFill>
                <a:latin typeface="Fira Code Retina" panose="020B0809050000020004" pitchFamily="49" charset="0"/>
                <a:ea typeface="Fira Code Retina" panose="020B0809050000020004" pitchFamily="49" charset="0"/>
              </a:rPr>
              <a:t>&gt;</a:t>
            </a:r>
            <a:endParaRPr lang="en-US" altLang="zh-CN" dirty="0">
              <a:solidFill>
                <a:srgbClr val="D4D4D4"/>
              </a:solidFill>
              <a:latin typeface="Fira Code Retina" panose="020B0809050000020004" pitchFamily="49" charset="0"/>
              <a:ea typeface="Fira Code Retina" panose="020B0809050000020004" pitchFamily="49" charset="0"/>
            </a:endParaRPr>
          </a:p>
          <a:p>
            <a:r>
              <a:rPr lang="en-US" altLang="zh-CN" dirty="0">
                <a:solidFill>
                  <a:srgbClr val="808080"/>
                </a:solidFill>
                <a:latin typeface="Fira Code Retina" panose="020B0809050000020004" pitchFamily="49" charset="0"/>
                <a:ea typeface="Fira Code Retina" panose="020B0809050000020004" pitchFamily="49" charset="0"/>
              </a:rPr>
              <a:t>&lt;</a:t>
            </a:r>
            <a:r>
              <a:rPr lang="en-US" altLang="zh-CN" dirty="0">
                <a:solidFill>
                  <a:srgbClr val="F1D787"/>
                </a:solidFill>
                <a:latin typeface="Fira Code Retina" panose="020B0809050000020004" pitchFamily="49" charset="0"/>
                <a:ea typeface="Fira Code Retina" panose="020B0809050000020004" pitchFamily="49" charset="0"/>
              </a:rPr>
              <a:t>script</a:t>
            </a:r>
            <a:r>
              <a:rPr lang="en-US" altLang="zh-CN" dirty="0">
                <a:solidFill>
                  <a:srgbClr val="D4D4D4"/>
                </a:solidFill>
                <a:latin typeface="Fira Code Retina" panose="020B0809050000020004" pitchFamily="49" charset="0"/>
                <a:ea typeface="Fira Code Retina" panose="020B0809050000020004" pitchFamily="49" charset="0"/>
              </a:rPr>
              <a:t> </a:t>
            </a:r>
            <a:r>
              <a:rPr lang="en-US" altLang="zh-CN" dirty="0" err="1">
                <a:solidFill>
                  <a:srgbClr val="A7C9DE"/>
                </a:solidFill>
                <a:latin typeface="Fira Code Retina" panose="020B0809050000020004" pitchFamily="49" charset="0"/>
                <a:ea typeface="Fira Code Retina" panose="020B0809050000020004" pitchFamily="49" charset="0"/>
              </a:rPr>
              <a:t>src</a:t>
            </a:r>
            <a:r>
              <a:rPr lang="en-US" altLang="zh-CN" dirty="0">
                <a:solidFill>
                  <a:srgbClr val="808080"/>
                </a:solidFill>
                <a:latin typeface="Fira Code Retina" panose="020B0809050000020004" pitchFamily="49" charset="0"/>
                <a:ea typeface="Fira Code Retina" panose="020B0809050000020004" pitchFamily="49" charset="0"/>
              </a:rPr>
              <a:t>=</a:t>
            </a:r>
            <a:r>
              <a:rPr lang="en-US" altLang="zh-CN" dirty="0">
                <a:solidFill>
                  <a:srgbClr val="598DA6"/>
                </a:solidFill>
                <a:latin typeface="Fira Code Retina" panose="020B0809050000020004" pitchFamily="49" charset="0"/>
                <a:ea typeface="Fira Code Retina" panose="020B0809050000020004" pitchFamily="49" charset="0"/>
              </a:rPr>
              <a:t>"index.js"</a:t>
            </a:r>
            <a:r>
              <a:rPr lang="en-US" altLang="zh-CN" dirty="0">
                <a:solidFill>
                  <a:srgbClr val="808080"/>
                </a:solidFill>
                <a:latin typeface="Fira Code Retina" panose="020B0809050000020004" pitchFamily="49" charset="0"/>
                <a:ea typeface="Fira Code Retina" panose="020B0809050000020004" pitchFamily="49" charset="0"/>
              </a:rPr>
              <a:t>&gt;&lt;/</a:t>
            </a:r>
            <a:r>
              <a:rPr lang="en-US" altLang="zh-CN" dirty="0">
                <a:solidFill>
                  <a:srgbClr val="F1D787"/>
                </a:solidFill>
                <a:latin typeface="Fira Code Retina" panose="020B0809050000020004" pitchFamily="49" charset="0"/>
                <a:ea typeface="Fira Code Retina" panose="020B0809050000020004" pitchFamily="49" charset="0"/>
              </a:rPr>
              <a:t>script</a:t>
            </a:r>
            <a:r>
              <a:rPr lang="en-US" altLang="zh-CN" dirty="0">
                <a:solidFill>
                  <a:srgbClr val="808080"/>
                </a:solidFill>
                <a:latin typeface="Fira Code Retina" panose="020B0809050000020004" pitchFamily="49" charset="0"/>
                <a:ea typeface="Fira Code Retina" panose="020B0809050000020004" pitchFamily="49" charset="0"/>
              </a:rPr>
              <a:t>&gt;</a:t>
            </a:r>
            <a:endParaRPr lang="en-US" altLang="zh-CN" dirty="0">
              <a:solidFill>
                <a:srgbClr val="D4D4D4"/>
              </a:solidFill>
              <a:latin typeface="Fira Code Retina" panose="020B0809050000020004" pitchFamily="49" charset="0"/>
              <a:ea typeface="Fira Code Retina" panose="020B0809050000020004" pitchFamily="49" charset="0"/>
            </a:endParaRPr>
          </a:p>
          <a:p>
            <a:r>
              <a:rPr lang="en-US" altLang="zh-CN" dirty="0">
                <a:solidFill>
                  <a:srgbClr val="808080"/>
                </a:solidFill>
                <a:latin typeface="Fira Code Retina" panose="020B0809050000020004" pitchFamily="49" charset="0"/>
                <a:ea typeface="Fira Code Retina" panose="020B0809050000020004" pitchFamily="49" charset="0"/>
              </a:rPr>
              <a:t>&lt;/</a:t>
            </a:r>
            <a:r>
              <a:rPr lang="en-US" altLang="zh-CN" dirty="0">
                <a:solidFill>
                  <a:srgbClr val="F1D787"/>
                </a:solidFill>
                <a:latin typeface="Fira Code Retina" panose="020B0809050000020004" pitchFamily="49" charset="0"/>
                <a:ea typeface="Fira Code Retina" panose="020B0809050000020004" pitchFamily="49" charset="0"/>
              </a:rPr>
              <a:t>body</a:t>
            </a:r>
            <a:r>
              <a:rPr lang="en-US" altLang="zh-CN" dirty="0">
                <a:solidFill>
                  <a:srgbClr val="808080"/>
                </a:solidFill>
                <a:latin typeface="Fira Code Retina" panose="020B0809050000020004" pitchFamily="49" charset="0"/>
                <a:ea typeface="Fira Code Retina" panose="020B0809050000020004" pitchFamily="49" charset="0"/>
              </a:rPr>
              <a:t>&gt;</a:t>
            </a:r>
            <a:endParaRPr lang="en-US" altLang="zh-CN" dirty="0">
              <a:solidFill>
                <a:srgbClr val="D4D4D4"/>
              </a:solidFill>
              <a:latin typeface="Fira Code Retina" panose="020B0809050000020004" pitchFamily="49" charset="0"/>
              <a:ea typeface="Fira Code Retina" panose="020B0809050000020004" pitchFamily="49" charset="0"/>
            </a:endParaRPr>
          </a:p>
          <a:p>
            <a:r>
              <a:rPr lang="en-US" altLang="zh-CN" dirty="0">
                <a:solidFill>
                  <a:srgbClr val="808080"/>
                </a:solidFill>
                <a:latin typeface="Fira Code Retina" panose="020B0809050000020004" pitchFamily="49" charset="0"/>
                <a:ea typeface="Fira Code Retina" panose="020B0809050000020004" pitchFamily="49" charset="0"/>
              </a:rPr>
              <a:t>&lt;/</a:t>
            </a:r>
            <a:r>
              <a:rPr lang="en-US" altLang="zh-CN" dirty="0">
                <a:solidFill>
                  <a:srgbClr val="F1D787"/>
                </a:solidFill>
                <a:latin typeface="Fira Code Retina" panose="020B0809050000020004" pitchFamily="49" charset="0"/>
                <a:ea typeface="Fira Code Retina" panose="020B0809050000020004" pitchFamily="49" charset="0"/>
              </a:rPr>
              <a:t>html</a:t>
            </a:r>
            <a:r>
              <a:rPr lang="en-US" altLang="zh-CN" dirty="0">
                <a:solidFill>
                  <a:srgbClr val="808080"/>
                </a:solidFill>
                <a:latin typeface="Fira Code Retina" panose="020B0809050000020004" pitchFamily="49" charset="0"/>
                <a:ea typeface="Fira Code Retina" panose="020B0809050000020004" pitchFamily="49" charset="0"/>
              </a:rPr>
              <a:t>&gt;</a:t>
            </a:r>
            <a:endParaRPr lang="en-US" altLang="zh-CN" b="0" dirty="0">
              <a:solidFill>
                <a:srgbClr val="D4D4D4"/>
              </a:solidFill>
              <a:effectLst/>
              <a:latin typeface="Fira Code Retina" panose="020B0809050000020004" pitchFamily="49" charset="0"/>
              <a:ea typeface="Fira Code Retina" panose="020B0809050000020004" pitchFamily="49" charset="0"/>
            </a:endParaRPr>
          </a:p>
        </p:txBody>
      </p:sp>
      <p:sp>
        <p:nvSpPr>
          <p:cNvPr id="10" name="矩形 9"/>
          <p:cNvSpPr/>
          <p:nvPr/>
        </p:nvSpPr>
        <p:spPr>
          <a:xfrm>
            <a:off x="4881478" y="1960469"/>
            <a:ext cx="3531518" cy="1754326"/>
          </a:xfrm>
          <a:prstGeom prst="rect">
            <a:avLst/>
          </a:prstGeom>
          <a:solidFill>
            <a:schemeClr val="tx1">
              <a:lumMod val="95000"/>
              <a:lumOff val="5000"/>
            </a:schemeClr>
          </a:solidFill>
        </p:spPr>
        <p:txBody>
          <a:bodyPr wrap="square">
            <a:spAutoFit/>
          </a:bodyPr>
          <a:lstStyle/>
          <a:p>
            <a:r>
              <a:rPr lang="nn-NO" altLang="zh-CN" dirty="0">
                <a:solidFill>
                  <a:srgbClr val="EA9B80"/>
                </a:solidFill>
                <a:latin typeface="Fira Code Retina" panose="020B0809050000020004" pitchFamily="49" charset="0"/>
                <a:ea typeface="Fira Code Retina" panose="020B0809050000020004" pitchFamily="49" charset="0"/>
              </a:rPr>
              <a:t>var</a:t>
            </a:r>
            <a:r>
              <a:rPr lang="nn-NO" altLang="zh-CN" dirty="0">
                <a:solidFill>
                  <a:srgbClr val="D4D4D4"/>
                </a:solidFill>
                <a:latin typeface="Fira Code Retina" panose="020B0809050000020004" pitchFamily="49" charset="0"/>
                <a:ea typeface="Fira Code Retina" panose="020B0809050000020004" pitchFamily="49" charset="0"/>
              </a:rPr>
              <a:t> app </a:t>
            </a:r>
            <a:r>
              <a:rPr lang="nn-NO" altLang="zh-CN" dirty="0">
                <a:solidFill>
                  <a:srgbClr val="EA9B80"/>
                </a:solidFill>
                <a:latin typeface="Fira Code Retina" panose="020B0809050000020004" pitchFamily="49" charset="0"/>
                <a:ea typeface="Fira Code Retina" panose="020B0809050000020004" pitchFamily="49" charset="0"/>
              </a:rPr>
              <a:t>=</a:t>
            </a:r>
            <a:r>
              <a:rPr lang="nn-NO" altLang="zh-CN" dirty="0">
                <a:solidFill>
                  <a:srgbClr val="D4D4D4"/>
                </a:solidFill>
                <a:latin typeface="Fira Code Retina" panose="020B0809050000020004" pitchFamily="49" charset="0"/>
                <a:ea typeface="Fira Code Retina" panose="020B0809050000020004" pitchFamily="49" charset="0"/>
              </a:rPr>
              <a:t> </a:t>
            </a:r>
            <a:r>
              <a:rPr lang="nn-NO" altLang="zh-CN" dirty="0">
                <a:solidFill>
                  <a:srgbClr val="EA9B80"/>
                </a:solidFill>
                <a:latin typeface="Fira Code Retina" panose="020B0809050000020004" pitchFamily="49" charset="0"/>
                <a:ea typeface="Fira Code Retina" panose="020B0809050000020004" pitchFamily="49" charset="0"/>
              </a:rPr>
              <a:t>new</a:t>
            </a:r>
            <a:r>
              <a:rPr lang="nn-NO" altLang="zh-CN" dirty="0">
                <a:solidFill>
                  <a:srgbClr val="D4D4D4"/>
                </a:solidFill>
                <a:latin typeface="Fira Code Retina" panose="020B0809050000020004" pitchFamily="49" charset="0"/>
                <a:ea typeface="Fira Code Retina" panose="020B0809050000020004" pitchFamily="49" charset="0"/>
              </a:rPr>
              <a:t> Vue({ </a:t>
            </a:r>
          </a:p>
          <a:p>
            <a:r>
              <a:rPr lang="nn-NO" altLang="zh-CN" dirty="0">
                <a:solidFill>
                  <a:srgbClr val="A7C9DE"/>
                </a:solidFill>
                <a:latin typeface="Fira Code Retina" panose="020B0809050000020004" pitchFamily="49" charset="0"/>
                <a:ea typeface="Fira Code Retina" panose="020B0809050000020004" pitchFamily="49" charset="0"/>
              </a:rPr>
              <a:t>el</a:t>
            </a:r>
            <a:r>
              <a:rPr lang="nn-NO" altLang="zh-CN" dirty="0">
                <a:solidFill>
                  <a:srgbClr val="DCDCDC"/>
                </a:solidFill>
                <a:latin typeface="Fira Code Retina" panose="020B0809050000020004" pitchFamily="49" charset="0"/>
                <a:ea typeface="Fira Code Retina" panose="020B0809050000020004" pitchFamily="49" charset="0"/>
              </a:rPr>
              <a:t>:</a:t>
            </a:r>
            <a:r>
              <a:rPr lang="nn-NO" altLang="zh-CN" dirty="0">
                <a:solidFill>
                  <a:srgbClr val="D4D4D4"/>
                </a:solidFill>
                <a:latin typeface="Fira Code Retina" panose="020B0809050000020004" pitchFamily="49" charset="0"/>
                <a:ea typeface="Fira Code Retina" panose="020B0809050000020004" pitchFamily="49" charset="0"/>
              </a:rPr>
              <a:t> </a:t>
            </a:r>
            <a:r>
              <a:rPr lang="nn-NO" altLang="zh-CN" dirty="0">
                <a:solidFill>
                  <a:srgbClr val="72B9DA"/>
                </a:solidFill>
                <a:latin typeface="Fira Code Retina" panose="020B0809050000020004" pitchFamily="49" charset="0"/>
                <a:ea typeface="Fira Code Retina" panose="020B0809050000020004" pitchFamily="49" charset="0"/>
              </a:rPr>
              <a:t>'#app'</a:t>
            </a:r>
            <a:r>
              <a:rPr lang="nn-NO" altLang="zh-CN" dirty="0">
                <a:solidFill>
                  <a:srgbClr val="DCDCDC"/>
                </a:solidFill>
                <a:latin typeface="Fira Code Retina" panose="020B0809050000020004" pitchFamily="49" charset="0"/>
                <a:ea typeface="Fira Code Retina" panose="020B0809050000020004" pitchFamily="49" charset="0"/>
              </a:rPr>
              <a:t>,</a:t>
            </a:r>
            <a:endParaRPr lang="nn-NO" altLang="zh-CN" dirty="0">
              <a:solidFill>
                <a:srgbClr val="D4D4D4"/>
              </a:solidFill>
              <a:latin typeface="Fira Code Retina" panose="020B0809050000020004" pitchFamily="49" charset="0"/>
              <a:ea typeface="Fira Code Retina" panose="020B0809050000020004" pitchFamily="49" charset="0"/>
            </a:endParaRPr>
          </a:p>
          <a:p>
            <a:r>
              <a:rPr lang="nn-NO" altLang="zh-CN" dirty="0">
                <a:solidFill>
                  <a:srgbClr val="A7C9DE"/>
                </a:solidFill>
                <a:latin typeface="Fira Code Retina" panose="020B0809050000020004" pitchFamily="49" charset="0"/>
                <a:ea typeface="Fira Code Retina" panose="020B0809050000020004" pitchFamily="49" charset="0"/>
              </a:rPr>
              <a:t>data</a:t>
            </a:r>
            <a:r>
              <a:rPr lang="nn-NO" altLang="zh-CN" dirty="0">
                <a:solidFill>
                  <a:srgbClr val="DCDCDC"/>
                </a:solidFill>
                <a:latin typeface="Fira Code Retina" panose="020B0809050000020004" pitchFamily="49" charset="0"/>
                <a:ea typeface="Fira Code Retina" panose="020B0809050000020004" pitchFamily="49" charset="0"/>
              </a:rPr>
              <a:t>:</a:t>
            </a:r>
            <a:r>
              <a:rPr lang="nn-NO" altLang="zh-CN" dirty="0">
                <a:solidFill>
                  <a:srgbClr val="D4D4D4"/>
                </a:solidFill>
                <a:latin typeface="Fira Code Retina" panose="020B0809050000020004" pitchFamily="49" charset="0"/>
                <a:ea typeface="Fira Code Retina" panose="020B0809050000020004" pitchFamily="49" charset="0"/>
              </a:rPr>
              <a:t> {</a:t>
            </a:r>
          </a:p>
          <a:p>
            <a:r>
              <a:rPr lang="nn-NO" altLang="zh-CN" dirty="0">
                <a:solidFill>
                  <a:srgbClr val="A7C9DE"/>
                </a:solidFill>
                <a:latin typeface="Fira Code Retina" panose="020B0809050000020004" pitchFamily="49" charset="0"/>
                <a:ea typeface="Fira Code Retina" panose="020B0809050000020004" pitchFamily="49" charset="0"/>
              </a:rPr>
              <a:t>message</a:t>
            </a:r>
            <a:r>
              <a:rPr lang="nn-NO" altLang="zh-CN" dirty="0">
                <a:solidFill>
                  <a:srgbClr val="DCDCDC"/>
                </a:solidFill>
                <a:latin typeface="Fira Code Retina" panose="020B0809050000020004" pitchFamily="49" charset="0"/>
                <a:ea typeface="Fira Code Retina" panose="020B0809050000020004" pitchFamily="49" charset="0"/>
              </a:rPr>
              <a:t>:</a:t>
            </a:r>
            <a:r>
              <a:rPr lang="nn-NO" altLang="zh-CN" dirty="0">
                <a:solidFill>
                  <a:srgbClr val="D4D4D4"/>
                </a:solidFill>
                <a:latin typeface="Fira Code Retina" panose="020B0809050000020004" pitchFamily="49" charset="0"/>
                <a:ea typeface="Fira Code Retina" panose="020B0809050000020004" pitchFamily="49" charset="0"/>
              </a:rPr>
              <a:t> </a:t>
            </a:r>
            <a:r>
              <a:rPr lang="nn-NO" altLang="zh-CN" dirty="0">
                <a:solidFill>
                  <a:srgbClr val="72B9DA"/>
                </a:solidFill>
                <a:latin typeface="Fira Code Retina" panose="020B0809050000020004" pitchFamily="49" charset="0"/>
                <a:ea typeface="Fira Code Retina" panose="020B0809050000020004" pitchFamily="49" charset="0"/>
              </a:rPr>
              <a:t>'Hello </a:t>
            </a:r>
            <a:r>
              <a:rPr lang="nn-NO" altLang="zh-CN" dirty="0" smtClean="0">
                <a:solidFill>
                  <a:srgbClr val="72B9DA"/>
                </a:solidFill>
                <a:latin typeface="Fira Code Retina" panose="020B0809050000020004" pitchFamily="49" charset="0"/>
                <a:ea typeface="Fira Code Retina" panose="020B0809050000020004" pitchFamily="49" charset="0"/>
              </a:rPr>
              <a:t>World!'</a:t>
            </a:r>
            <a:endParaRPr lang="nn-NO" altLang="zh-CN" dirty="0">
              <a:solidFill>
                <a:srgbClr val="D4D4D4"/>
              </a:solidFill>
              <a:latin typeface="Fira Code Retina" panose="020B0809050000020004" pitchFamily="49" charset="0"/>
              <a:ea typeface="Fira Code Retina" panose="020B0809050000020004" pitchFamily="49" charset="0"/>
            </a:endParaRPr>
          </a:p>
          <a:p>
            <a:r>
              <a:rPr lang="nn-NO" altLang="zh-CN" dirty="0">
                <a:solidFill>
                  <a:srgbClr val="D4D4D4"/>
                </a:solidFill>
                <a:latin typeface="Fira Code Retina" panose="020B0809050000020004" pitchFamily="49" charset="0"/>
                <a:ea typeface="Fira Code Retina" panose="020B0809050000020004" pitchFamily="49" charset="0"/>
              </a:rPr>
              <a:t>}</a:t>
            </a:r>
          </a:p>
          <a:p>
            <a:r>
              <a:rPr lang="nn-NO" altLang="zh-CN" dirty="0">
                <a:solidFill>
                  <a:srgbClr val="D4D4D4"/>
                </a:solidFill>
                <a:latin typeface="Fira Code Retina" panose="020B0809050000020004" pitchFamily="49" charset="0"/>
                <a:ea typeface="Fira Code Retina" panose="020B0809050000020004" pitchFamily="49" charset="0"/>
              </a:rPr>
              <a:t>})</a:t>
            </a:r>
            <a:r>
              <a:rPr lang="nn-NO" altLang="zh-CN" dirty="0">
                <a:solidFill>
                  <a:srgbClr val="DCDCDC"/>
                </a:solidFill>
                <a:latin typeface="Fira Code Retina" panose="020B0809050000020004" pitchFamily="49" charset="0"/>
                <a:ea typeface="Fira Code Retina" panose="020B0809050000020004" pitchFamily="49" charset="0"/>
              </a:rPr>
              <a:t>;</a:t>
            </a:r>
            <a:endParaRPr lang="nn-NO" altLang="zh-CN" b="0" dirty="0">
              <a:solidFill>
                <a:srgbClr val="D4D4D4"/>
              </a:solidFill>
              <a:effectLst/>
              <a:latin typeface="Fira Code Retina" panose="020B0809050000020004" pitchFamily="49" charset="0"/>
              <a:ea typeface="Fira Code Retina" panose="020B0809050000020004" pitchFamily="49" charset="0"/>
            </a:endParaRPr>
          </a:p>
        </p:txBody>
      </p:sp>
      <p:sp>
        <p:nvSpPr>
          <p:cNvPr id="13" name="矩形 12"/>
          <p:cNvSpPr/>
          <p:nvPr/>
        </p:nvSpPr>
        <p:spPr>
          <a:xfrm>
            <a:off x="8660481" y="1952623"/>
            <a:ext cx="3356030" cy="1200329"/>
          </a:xfrm>
          <a:prstGeom prst="rect">
            <a:avLst/>
          </a:prstGeom>
          <a:solidFill>
            <a:schemeClr val="tx1">
              <a:lumMod val="95000"/>
              <a:lumOff val="5000"/>
            </a:schemeClr>
          </a:solidFill>
        </p:spPr>
        <p:txBody>
          <a:bodyPr wrap="square">
            <a:spAutoFit/>
          </a:bodyPr>
          <a:lstStyle/>
          <a:p>
            <a:r>
              <a:rPr lang="en-US" altLang="zh-CN" dirty="0">
                <a:solidFill>
                  <a:srgbClr val="F1D787"/>
                </a:solidFill>
                <a:latin typeface="Fira Code Retina" panose="020B0809050000020004" pitchFamily="49" charset="0"/>
                <a:ea typeface="Fira Code Retina" panose="020B0809050000020004" pitchFamily="49" charset="0"/>
              </a:rPr>
              <a:t>html</a:t>
            </a:r>
            <a:r>
              <a:rPr lang="en-US" altLang="zh-CN" dirty="0">
                <a:solidFill>
                  <a:srgbClr val="DCDCDC"/>
                </a:solidFill>
                <a:latin typeface="Fira Code Retina" panose="020B0809050000020004" pitchFamily="49" charset="0"/>
                <a:ea typeface="Fira Code Retina" panose="020B0809050000020004" pitchFamily="49" charset="0"/>
              </a:rPr>
              <a:t>,</a:t>
            </a:r>
            <a:r>
              <a:rPr lang="en-US" altLang="zh-CN" dirty="0">
                <a:solidFill>
                  <a:srgbClr val="D4D4D4"/>
                </a:solidFill>
                <a:latin typeface="Fira Code Retina" panose="020B0809050000020004" pitchFamily="49" charset="0"/>
                <a:ea typeface="Fira Code Retina" panose="020B0809050000020004" pitchFamily="49" charset="0"/>
              </a:rPr>
              <a:t> </a:t>
            </a:r>
            <a:r>
              <a:rPr lang="en-US" altLang="zh-CN" dirty="0">
                <a:solidFill>
                  <a:srgbClr val="F1D787"/>
                </a:solidFill>
                <a:latin typeface="Fira Code Retina" panose="020B0809050000020004" pitchFamily="49" charset="0"/>
                <a:ea typeface="Fira Code Retina" panose="020B0809050000020004" pitchFamily="49" charset="0"/>
              </a:rPr>
              <a:t>body</a:t>
            </a:r>
            <a:r>
              <a:rPr lang="en-US" altLang="zh-CN" dirty="0">
                <a:solidFill>
                  <a:srgbClr val="D4D4D4"/>
                </a:solidFill>
                <a:latin typeface="Fira Code Retina" panose="020B0809050000020004" pitchFamily="49" charset="0"/>
                <a:ea typeface="Fira Code Retina" panose="020B0809050000020004" pitchFamily="49" charset="0"/>
              </a:rPr>
              <a:t> </a:t>
            </a:r>
            <a:r>
              <a:rPr lang="en-US" altLang="zh-CN" dirty="0">
                <a:solidFill>
                  <a:srgbClr val="DCDCDC"/>
                </a:solidFill>
                <a:latin typeface="Fira Code Retina" panose="020B0809050000020004" pitchFamily="49" charset="0"/>
                <a:ea typeface="Fira Code Retina" panose="020B0809050000020004" pitchFamily="49" charset="0"/>
              </a:rPr>
              <a:t>{</a:t>
            </a:r>
            <a:endParaRPr lang="en-US" altLang="zh-CN" dirty="0">
              <a:solidFill>
                <a:srgbClr val="D4D4D4"/>
              </a:solidFill>
              <a:latin typeface="Fira Code Retina" panose="020B0809050000020004" pitchFamily="49" charset="0"/>
              <a:ea typeface="Fira Code Retina" panose="020B0809050000020004" pitchFamily="49" charset="0"/>
            </a:endParaRPr>
          </a:p>
          <a:p>
            <a:r>
              <a:rPr lang="en-US" altLang="zh-CN" dirty="0">
                <a:solidFill>
                  <a:srgbClr val="A7C9DE"/>
                </a:solidFill>
                <a:latin typeface="Fira Code Retina" panose="020B0809050000020004" pitchFamily="49" charset="0"/>
                <a:ea typeface="Fira Code Retina" panose="020B0809050000020004" pitchFamily="49" charset="0"/>
              </a:rPr>
              <a:t>margin:</a:t>
            </a:r>
            <a:r>
              <a:rPr lang="en-US" altLang="zh-CN" dirty="0">
                <a:solidFill>
                  <a:srgbClr val="D4D4D4"/>
                </a:solidFill>
                <a:latin typeface="Fira Code Retina" panose="020B0809050000020004" pitchFamily="49" charset="0"/>
                <a:ea typeface="Fira Code Retina" panose="020B0809050000020004" pitchFamily="49" charset="0"/>
              </a:rPr>
              <a:t> </a:t>
            </a:r>
            <a:r>
              <a:rPr lang="en-US" altLang="zh-CN" dirty="0">
                <a:solidFill>
                  <a:srgbClr val="598DA6"/>
                </a:solidFill>
                <a:latin typeface="Fira Code Retina" panose="020B0809050000020004" pitchFamily="49" charset="0"/>
                <a:ea typeface="Fira Code Retina" panose="020B0809050000020004" pitchFamily="49" charset="0"/>
              </a:rPr>
              <a:t>5px</a:t>
            </a:r>
            <a:r>
              <a:rPr lang="en-US" altLang="zh-CN" dirty="0">
                <a:solidFill>
                  <a:srgbClr val="DCDCDC"/>
                </a:solidFill>
                <a:latin typeface="Fira Code Retina" panose="020B0809050000020004" pitchFamily="49" charset="0"/>
                <a:ea typeface="Fira Code Retina" panose="020B0809050000020004" pitchFamily="49" charset="0"/>
              </a:rPr>
              <a:t>;</a:t>
            </a:r>
            <a:endParaRPr lang="en-US" altLang="zh-CN" dirty="0">
              <a:solidFill>
                <a:srgbClr val="D4D4D4"/>
              </a:solidFill>
              <a:latin typeface="Fira Code Retina" panose="020B0809050000020004" pitchFamily="49" charset="0"/>
              <a:ea typeface="Fira Code Retina" panose="020B0809050000020004" pitchFamily="49" charset="0"/>
            </a:endParaRPr>
          </a:p>
          <a:p>
            <a:r>
              <a:rPr lang="en-US" altLang="zh-CN" dirty="0">
                <a:solidFill>
                  <a:srgbClr val="A7C9DE"/>
                </a:solidFill>
                <a:latin typeface="Fira Code Retina" panose="020B0809050000020004" pitchFamily="49" charset="0"/>
                <a:ea typeface="Fira Code Retina" panose="020B0809050000020004" pitchFamily="49" charset="0"/>
              </a:rPr>
              <a:t>padding:</a:t>
            </a:r>
            <a:r>
              <a:rPr lang="en-US" altLang="zh-CN" dirty="0">
                <a:solidFill>
                  <a:srgbClr val="D4D4D4"/>
                </a:solidFill>
                <a:latin typeface="Fira Code Retina" panose="020B0809050000020004" pitchFamily="49" charset="0"/>
                <a:ea typeface="Fira Code Retina" panose="020B0809050000020004" pitchFamily="49" charset="0"/>
              </a:rPr>
              <a:t> </a:t>
            </a:r>
            <a:r>
              <a:rPr lang="en-US" altLang="zh-CN" dirty="0">
                <a:solidFill>
                  <a:srgbClr val="598DA6"/>
                </a:solidFill>
                <a:latin typeface="Fira Code Retina" panose="020B0809050000020004" pitchFamily="49" charset="0"/>
                <a:ea typeface="Fira Code Retina" panose="020B0809050000020004" pitchFamily="49" charset="0"/>
              </a:rPr>
              <a:t>0</a:t>
            </a:r>
            <a:r>
              <a:rPr lang="en-US" altLang="zh-CN" dirty="0">
                <a:solidFill>
                  <a:srgbClr val="DCDCDC"/>
                </a:solidFill>
                <a:latin typeface="Fira Code Retina" panose="020B0809050000020004" pitchFamily="49" charset="0"/>
                <a:ea typeface="Fira Code Retina" panose="020B0809050000020004" pitchFamily="49" charset="0"/>
              </a:rPr>
              <a:t>;</a:t>
            </a:r>
            <a:endParaRPr lang="en-US" altLang="zh-CN" dirty="0">
              <a:solidFill>
                <a:srgbClr val="D4D4D4"/>
              </a:solidFill>
              <a:latin typeface="Fira Code Retina" panose="020B0809050000020004" pitchFamily="49" charset="0"/>
              <a:ea typeface="Fira Code Retina" panose="020B0809050000020004" pitchFamily="49" charset="0"/>
            </a:endParaRPr>
          </a:p>
          <a:p>
            <a:r>
              <a:rPr lang="en-US" altLang="zh-CN" dirty="0">
                <a:solidFill>
                  <a:srgbClr val="DCDCDC"/>
                </a:solidFill>
                <a:latin typeface="Fira Code Retina" panose="020B0809050000020004" pitchFamily="49" charset="0"/>
                <a:ea typeface="Fira Code Retina" panose="020B0809050000020004" pitchFamily="49" charset="0"/>
              </a:rPr>
              <a:t>}</a:t>
            </a:r>
            <a:endParaRPr lang="en-US" altLang="zh-CN" b="0" dirty="0">
              <a:solidFill>
                <a:srgbClr val="D4D4D4"/>
              </a:solidFill>
              <a:effectLst/>
              <a:latin typeface="Fira Code Retina" panose="020B0809050000020004" pitchFamily="49" charset="0"/>
              <a:ea typeface="Fira Code Retina" panose="020B0809050000020004" pitchFamily="49" charset="0"/>
            </a:endParaRPr>
          </a:p>
        </p:txBody>
      </p:sp>
    </p:spTree>
    <p:extLst>
      <p:ext uri="{BB962C8B-B14F-4D97-AF65-F5344CB8AC3E}">
        <p14:creationId xmlns:p14="http://schemas.microsoft.com/office/powerpoint/2010/main" val="3853617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asvg="http://schemas.microsoft.com/office/drawing/2016/SVG/main" xmlns="" r:embed="rId8"/>
              </a:ext>
            </a:extLst>
          </a:blip>
          <a:srcRect r="76037"/>
          <a:stretch/>
        </p:blipFill>
        <p:spPr>
          <a:xfrm>
            <a:off x="11517747" y="343010"/>
            <a:ext cx="498764" cy="478977"/>
          </a:xfrm>
          <a:prstGeom prst="rect">
            <a:avLst/>
          </a:prstGeom>
        </p:spPr>
      </p:pic>
      <p:sp>
        <p:nvSpPr>
          <p:cNvPr id="2" name="文本框 1"/>
          <p:cNvSpPr txBox="1"/>
          <p:nvPr/>
        </p:nvSpPr>
        <p:spPr>
          <a:xfrm>
            <a:off x="4" y="329543"/>
            <a:ext cx="759413" cy="461665"/>
          </a:xfrm>
          <a:prstGeom prst="rect">
            <a:avLst/>
          </a:prstGeom>
          <a:solidFill>
            <a:srgbClr val="325F3E"/>
          </a:solid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2400" dirty="0" err="1" smtClean="0">
                <a:solidFill>
                  <a:prstClr val="white"/>
                </a:solidFill>
                <a:latin typeface="Fira Code SemiBold" panose="020B0809050000020004" pitchFamily="49" charset="0"/>
                <a:ea typeface="Fira Code SemiBold" panose="020B0809050000020004" pitchFamily="49" charset="0"/>
              </a:rPr>
              <a:t>Vue</a:t>
            </a:r>
            <a:endParaRPr kumimoji="0" lang="zh-CN" altLang="en-US" sz="2400" b="0" i="0" u="none" strike="noStrike" kern="1200" cap="none" spc="0" normalizeH="0" baseline="0" noProof="0" dirty="0">
              <a:ln>
                <a:noFill/>
              </a:ln>
              <a:solidFill>
                <a:prstClr val="white"/>
              </a:solidFill>
              <a:effectLst/>
              <a:uLnTx/>
              <a:uFillTx/>
              <a:latin typeface="Fira Code SemiBold" panose="020B0809050000020004" pitchFamily="49" charset="0"/>
              <a:ea typeface="黑体" panose="02010609060101010101" pitchFamily="49" charset="-122"/>
            </a:endParaRPr>
          </a:p>
        </p:txBody>
      </p:sp>
      <p:sp>
        <p:nvSpPr>
          <p:cNvPr id="12" name="文本框 11"/>
          <p:cNvSpPr txBox="1"/>
          <p:nvPr/>
        </p:nvSpPr>
        <p:spPr>
          <a:xfrm>
            <a:off x="759417" y="391098"/>
            <a:ext cx="143827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325F3E"/>
                </a:solidFill>
                <a:effectLst/>
                <a:uLnTx/>
                <a:uFillTx/>
                <a:latin typeface="黑体" panose="02010609060101010101" pitchFamily="49" charset="-122"/>
                <a:ea typeface="黑体" panose="02010609060101010101" pitchFamily="49" charset="-122"/>
                <a:cs typeface="+mn-cs"/>
              </a:rPr>
              <a:t>使用</a:t>
            </a:r>
            <a:r>
              <a:rPr lang="zh-CN" altLang="en-US" sz="2000" dirty="0">
                <a:solidFill>
                  <a:srgbClr val="325F3E"/>
                </a:solidFill>
                <a:latin typeface="黑体" panose="02010609060101010101" pitchFamily="49" charset="-122"/>
                <a:ea typeface="黑体" panose="02010609060101010101" pitchFamily="49" charset="-122"/>
              </a:rPr>
              <a:t>组件</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pic>
        <p:nvPicPr>
          <p:cNvPr id="17" name="图片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1355" y="821987"/>
            <a:ext cx="8582139" cy="5423968"/>
          </a:xfrm>
          <a:prstGeom prst="rect">
            <a:avLst/>
          </a:prstGeom>
        </p:spPr>
      </p:pic>
      <p:pic>
        <p:nvPicPr>
          <p:cNvPr id="13" name="图片 12"/>
          <p:cNvPicPr>
            <a:picLocks noChangeAspect="1"/>
          </p:cNvPicPr>
          <p:nvPr/>
        </p:nvPicPr>
        <p:blipFill>
          <a:blip r:embed="rId10"/>
          <a:stretch>
            <a:fillRect/>
          </a:stretch>
        </p:blipFill>
        <p:spPr>
          <a:xfrm>
            <a:off x="8901839" y="1002896"/>
            <a:ext cx="1590476" cy="504762"/>
          </a:xfrm>
          <a:prstGeom prst="rect">
            <a:avLst/>
          </a:prstGeom>
        </p:spPr>
      </p:pic>
      <p:pic>
        <p:nvPicPr>
          <p:cNvPr id="8" name="图片 7"/>
          <p:cNvPicPr>
            <a:picLocks noChangeAspect="1"/>
          </p:cNvPicPr>
          <p:nvPr/>
        </p:nvPicPr>
        <p:blipFill>
          <a:blip r:embed="rId11"/>
          <a:stretch>
            <a:fillRect/>
          </a:stretch>
        </p:blipFill>
        <p:spPr>
          <a:xfrm>
            <a:off x="9170442" y="1802854"/>
            <a:ext cx="1053270" cy="841832"/>
          </a:xfrm>
          <a:prstGeom prst="rect">
            <a:avLst/>
          </a:prstGeom>
        </p:spPr>
      </p:pic>
      <p:sp>
        <p:nvSpPr>
          <p:cNvPr id="9" name="文本框 8"/>
          <p:cNvSpPr txBox="1"/>
          <p:nvPr/>
        </p:nvSpPr>
        <p:spPr>
          <a:xfrm>
            <a:off x="10580661" y="2159557"/>
            <a:ext cx="898003" cy="369332"/>
          </a:xfrm>
          <a:prstGeom prst="rect">
            <a:avLst/>
          </a:prstGeom>
          <a:noFill/>
        </p:spPr>
        <p:txBody>
          <a:bodyPr wrap="none" rtlCol="0">
            <a:spAutoFit/>
          </a:bodyPr>
          <a:lstStyle/>
          <a:p>
            <a:r>
              <a:rPr lang="en-US" altLang="zh-CN" dirty="0" smtClean="0">
                <a:latin typeface="Fira Code Retina" panose="020B0809050000020004" pitchFamily="49" charset="0"/>
                <a:ea typeface="Fira Code Retina" panose="020B0809050000020004" pitchFamily="49" charset="0"/>
              </a:rPr>
              <a:t>iView</a:t>
            </a:r>
            <a:endParaRPr lang="zh-CN" altLang="en-US" dirty="0">
              <a:latin typeface="Fira Code Retina" panose="020B0809050000020004" pitchFamily="49" charset="0"/>
            </a:endParaRPr>
          </a:p>
        </p:txBody>
      </p:sp>
      <p:sp>
        <p:nvSpPr>
          <p:cNvPr id="15" name="文本框 14"/>
          <p:cNvSpPr txBox="1"/>
          <p:nvPr/>
        </p:nvSpPr>
        <p:spPr>
          <a:xfrm>
            <a:off x="10580661" y="1070611"/>
            <a:ext cx="1611339" cy="369332"/>
          </a:xfrm>
          <a:prstGeom prst="rect">
            <a:avLst/>
          </a:prstGeom>
          <a:noFill/>
        </p:spPr>
        <p:txBody>
          <a:bodyPr wrap="none" rtlCol="0">
            <a:spAutoFit/>
          </a:bodyPr>
          <a:lstStyle/>
          <a:p>
            <a:r>
              <a:rPr lang="en-US" altLang="zh-CN" dirty="0" smtClean="0">
                <a:latin typeface="Fira Code Retina" panose="020B0809050000020004" pitchFamily="49" charset="0"/>
                <a:ea typeface="Fira Code Retina" panose="020B0809050000020004" pitchFamily="49" charset="0"/>
              </a:rPr>
              <a:t>Element-UI</a:t>
            </a:r>
            <a:endParaRPr lang="zh-CN" altLang="en-US" dirty="0">
              <a:latin typeface="Fira Code Retina" panose="020B0809050000020004" pitchFamily="49" charset="0"/>
            </a:endParaRPr>
          </a:p>
        </p:txBody>
      </p:sp>
      <p:sp>
        <p:nvSpPr>
          <p:cNvPr id="16" name="文本框 15"/>
          <p:cNvSpPr txBox="1"/>
          <p:nvPr/>
        </p:nvSpPr>
        <p:spPr>
          <a:xfrm>
            <a:off x="9831514" y="4365980"/>
            <a:ext cx="1040670" cy="369332"/>
          </a:xfrm>
          <a:prstGeom prst="rect">
            <a:avLst/>
          </a:prstGeom>
          <a:noFill/>
        </p:spPr>
        <p:txBody>
          <a:bodyPr wrap="none" rtlCol="0">
            <a:spAutoFit/>
          </a:bodyPr>
          <a:lstStyle/>
          <a:p>
            <a:r>
              <a:rPr lang="en-US" altLang="zh-CN" dirty="0" smtClean="0">
                <a:latin typeface="Fira Code Retina" panose="020B0809050000020004" pitchFamily="49" charset="0"/>
                <a:ea typeface="Fira Code Retina" panose="020B0809050000020004" pitchFamily="49" charset="0"/>
              </a:rPr>
              <a:t>······</a:t>
            </a:r>
            <a:endParaRPr lang="zh-CN" altLang="en-US" dirty="0">
              <a:latin typeface="Fira Code Retina" panose="020B0809050000020004" pitchFamily="49" charset="0"/>
            </a:endParaRPr>
          </a:p>
        </p:txBody>
      </p:sp>
      <p:sp>
        <p:nvSpPr>
          <p:cNvPr id="10" name="矩形 9"/>
          <p:cNvSpPr/>
          <p:nvPr/>
        </p:nvSpPr>
        <p:spPr>
          <a:xfrm>
            <a:off x="10580661" y="3033978"/>
            <a:ext cx="1762699" cy="646331"/>
          </a:xfrm>
          <a:prstGeom prst="rect">
            <a:avLst/>
          </a:prstGeom>
        </p:spPr>
        <p:txBody>
          <a:bodyPr wrap="square">
            <a:spAutoFit/>
          </a:bodyPr>
          <a:lstStyle/>
          <a:p>
            <a:r>
              <a:rPr lang="en-US" altLang="zh-CN" dirty="0">
                <a:solidFill>
                  <a:srgbClr val="0D1A26"/>
                </a:solidFill>
                <a:latin typeface="Fira Code Retina" panose="020B0809050000020004" pitchFamily="49" charset="0"/>
                <a:ea typeface="Fira Code Retina" panose="020B0809050000020004" pitchFamily="49" charset="0"/>
              </a:rPr>
              <a:t>Ant Design of </a:t>
            </a:r>
            <a:r>
              <a:rPr lang="en-US" altLang="zh-CN" dirty="0" err="1">
                <a:solidFill>
                  <a:srgbClr val="0D1A26"/>
                </a:solidFill>
                <a:latin typeface="Fira Code Retina" panose="020B0809050000020004" pitchFamily="49" charset="0"/>
                <a:ea typeface="Fira Code Retina" panose="020B0809050000020004" pitchFamily="49" charset="0"/>
              </a:rPr>
              <a:t>Vue</a:t>
            </a:r>
            <a:endParaRPr lang="en-US" altLang="zh-CN" b="0" i="0" dirty="0">
              <a:solidFill>
                <a:srgbClr val="0D1A26"/>
              </a:solidFill>
              <a:effectLst/>
              <a:latin typeface="Fira Code Retina" panose="020B0809050000020004" pitchFamily="49" charset="0"/>
              <a:ea typeface="Fira Code Retina" panose="020B0809050000020004" pitchFamily="49" charset="0"/>
            </a:endParaRPr>
          </a:p>
        </p:txBody>
      </p:sp>
      <p:pic>
        <p:nvPicPr>
          <p:cNvPr id="11" name="图片 10"/>
          <p:cNvPicPr>
            <a:picLocks noChangeAspect="1"/>
          </p:cNvPicPr>
          <p:nvPr/>
        </p:nvPicPr>
        <p:blipFill>
          <a:blip r:embed="rId12"/>
          <a:stretch>
            <a:fillRect/>
          </a:stretch>
        </p:blipFill>
        <p:spPr>
          <a:xfrm>
            <a:off x="8901839" y="3021242"/>
            <a:ext cx="1542361" cy="671801"/>
          </a:xfrm>
          <a:prstGeom prst="rect">
            <a:avLst/>
          </a:prstGeom>
        </p:spPr>
      </p:pic>
    </p:spTree>
    <p:extLst>
      <p:ext uri="{BB962C8B-B14F-4D97-AF65-F5344CB8AC3E}">
        <p14:creationId xmlns:p14="http://schemas.microsoft.com/office/powerpoint/2010/main" val="24433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asvg="http://schemas.microsoft.com/office/drawing/2016/SVG/main" xmlns="" r:embed="rId8"/>
              </a:ext>
            </a:extLst>
          </a:blip>
          <a:srcRect r="76037"/>
          <a:stretch/>
        </p:blipFill>
        <p:spPr>
          <a:xfrm>
            <a:off x="11517747" y="343010"/>
            <a:ext cx="498764" cy="478977"/>
          </a:xfrm>
          <a:prstGeom prst="rect">
            <a:avLst/>
          </a:prstGeom>
        </p:spPr>
      </p:pic>
      <p:sp>
        <p:nvSpPr>
          <p:cNvPr id="2" name="文本框 1"/>
          <p:cNvSpPr txBox="1"/>
          <p:nvPr/>
        </p:nvSpPr>
        <p:spPr>
          <a:xfrm>
            <a:off x="4" y="329543"/>
            <a:ext cx="759413" cy="461665"/>
          </a:xfrm>
          <a:prstGeom prst="rect">
            <a:avLst/>
          </a:prstGeom>
          <a:solidFill>
            <a:srgbClr val="325F3E"/>
          </a:solid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2400" dirty="0" err="1" smtClean="0">
                <a:solidFill>
                  <a:prstClr val="white"/>
                </a:solidFill>
                <a:latin typeface="Fira Code SemiBold" panose="020B0809050000020004" pitchFamily="49" charset="0"/>
                <a:ea typeface="Fira Code SemiBold" panose="020B0809050000020004" pitchFamily="49" charset="0"/>
              </a:rPr>
              <a:t>Vue</a:t>
            </a:r>
            <a:endParaRPr kumimoji="0" lang="zh-CN" altLang="en-US" sz="2400" b="0" i="0" u="none" strike="noStrike" kern="1200" cap="none" spc="0" normalizeH="0" baseline="0" noProof="0" dirty="0">
              <a:ln>
                <a:noFill/>
              </a:ln>
              <a:solidFill>
                <a:prstClr val="white"/>
              </a:solidFill>
              <a:effectLst/>
              <a:uLnTx/>
              <a:uFillTx/>
              <a:latin typeface="Fira Code SemiBold" panose="020B0809050000020004" pitchFamily="49" charset="0"/>
              <a:ea typeface="黑体" panose="02010609060101010101" pitchFamily="49" charset="-122"/>
            </a:endParaRPr>
          </a:p>
        </p:txBody>
      </p:sp>
      <p:sp>
        <p:nvSpPr>
          <p:cNvPr id="12" name="文本框 11"/>
          <p:cNvSpPr txBox="1"/>
          <p:nvPr/>
        </p:nvSpPr>
        <p:spPr>
          <a:xfrm>
            <a:off x="759417" y="391098"/>
            <a:ext cx="143827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325F3E"/>
                </a:solidFill>
                <a:effectLst/>
                <a:uLnTx/>
                <a:uFillTx/>
                <a:latin typeface="黑体" panose="02010609060101010101" pitchFamily="49" charset="-122"/>
                <a:ea typeface="黑体" panose="02010609060101010101" pitchFamily="49" charset="-122"/>
                <a:cs typeface="+mn-cs"/>
              </a:rPr>
              <a:t>使用</a:t>
            </a:r>
            <a:r>
              <a:rPr lang="zh-CN" altLang="en-US" sz="2000" dirty="0">
                <a:solidFill>
                  <a:srgbClr val="325F3E"/>
                </a:solidFill>
                <a:latin typeface="黑体" panose="02010609060101010101" pitchFamily="49" charset="-122"/>
                <a:ea typeface="黑体" panose="02010609060101010101" pitchFamily="49" charset="-122"/>
              </a:rPr>
              <a:t>组件</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pic>
        <p:nvPicPr>
          <p:cNvPr id="6" name="图片 5"/>
          <p:cNvPicPr>
            <a:picLocks noChangeAspect="1"/>
          </p:cNvPicPr>
          <p:nvPr/>
        </p:nvPicPr>
        <p:blipFill>
          <a:blip r:embed="rId9"/>
          <a:stretch>
            <a:fillRect/>
          </a:stretch>
        </p:blipFill>
        <p:spPr>
          <a:xfrm>
            <a:off x="146015" y="895522"/>
            <a:ext cx="4965812" cy="1301869"/>
          </a:xfrm>
          <a:prstGeom prst="rect">
            <a:avLst/>
          </a:prstGeom>
        </p:spPr>
      </p:pic>
      <p:pic>
        <p:nvPicPr>
          <p:cNvPr id="7" name="图片 6"/>
          <p:cNvPicPr>
            <a:picLocks noChangeAspect="1"/>
          </p:cNvPicPr>
          <p:nvPr/>
        </p:nvPicPr>
        <p:blipFill>
          <a:blip r:embed="rId10"/>
          <a:stretch>
            <a:fillRect/>
          </a:stretch>
        </p:blipFill>
        <p:spPr>
          <a:xfrm>
            <a:off x="146015" y="2415702"/>
            <a:ext cx="4965812" cy="3842924"/>
          </a:xfrm>
          <a:prstGeom prst="rect">
            <a:avLst/>
          </a:prstGeom>
        </p:spPr>
      </p:pic>
      <p:sp>
        <p:nvSpPr>
          <p:cNvPr id="18" name="文本框 17"/>
          <p:cNvSpPr txBox="1"/>
          <p:nvPr/>
        </p:nvSpPr>
        <p:spPr>
          <a:xfrm>
            <a:off x="6018882" y="843659"/>
            <a:ext cx="1468672" cy="369332"/>
          </a:xfrm>
          <a:prstGeom prst="rect">
            <a:avLst/>
          </a:prstGeom>
          <a:noFill/>
        </p:spPr>
        <p:txBody>
          <a:bodyPr wrap="none" rtlCol="0">
            <a:spAutoFit/>
          </a:bodyPr>
          <a:lstStyle/>
          <a:p>
            <a:r>
              <a:rPr lang="en-US" altLang="zh-CN" dirty="0" err="1">
                <a:latin typeface="Fira Code Retina" panose="020B0809050000020004" pitchFamily="49" charset="0"/>
                <a:ea typeface="Fira Code Retina" panose="020B0809050000020004" pitchFamily="49" charset="0"/>
              </a:rPr>
              <a:t>i</a:t>
            </a:r>
            <a:r>
              <a:rPr lang="en-US" altLang="zh-CN" dirty="0" err="1" smtClean="0">
                <a:latin typeface="Fira Code Retina" panose="020B0809050000020004" pitchFamily="49" charset="0"/>
                <a:ea typeface="Fira Code Retina" panose="020B0809050000020004" pitchFamily="49" charset="0"/>
              </a:rPr>
              <a:t>ndex.vue</a:t>
            </a:r>
            <a:endParaRPr lang="zh-CN" altLang="en-US" dirty="0">
              <a:latin typeface="Fira Code Retina" panose="020B0809050000020004" pitchFamily="49" charset="0"/>
            </a:endParaRPr>
          </a:p>
        </p:txBody>
      </p:sp>
      <p:sp>
        <p:nvSpPr>
          <p:cNvPr id="20" name="矩形 19"/>
          <p:cNvSpPr/>
          <p:nvPr/>
        </p:nvSpPr>
        <p:spPr>
          <a:xfrm>
            <a:off x="6096000" y="1180313"/>
            <a:ext cx="6010756" cy="5078313"/>
          </a:xfrm>
          <a:prstGeom prst="rect">
            <a:avLst/>
          </a:prstGeom>
          <a:solidFill>
            <a:schemeClr val="tx1">
              <a:lumMod val="95000"/>
              <a:lumOff val="5000"/>
            </a:schemeClr>
          </a:solidFill>
        </p:spPr>
        <p:txBody>
          <a:bodyPr wrap="square">
            <a:spAutoFit/>
          </a:bodyPr>
          <a:lstStyle/>
          <a:p>
            <a:r>
              <a:rPr lang="en-US" altLang="zh-CN" sz="1200" dirty="0">
                <a:solidFill>
                  <a:srgbClr val="808080"/>
                </a:solidFill>
                <a:latin typeface="Fira Code" panose="020B0809050000020004" pitchFamily="49" charset="0"/>
              </a:rPr>
              <a:t>&lt;</a:t>
            </a:r>
            <a:r>
              <a:rPr lang="en-US" altLang="zh-CN" sz="1200" dirty="0">
                <a:solidFill>
                  <a:srgbClr val="569CD6"/>
                </a:solidFill>
                <a:latin typeface="Fira Code" panose="020B0809050000020004" pitchFamily="49" charset="0"/>
              </a:rPr>
              <a:t>template</a:t>
            </a:r>
            <a:r>
              <a:rPr lang="en-US" altLang="zh-CN" sz="1200" dirty="0">
                <a:solidFill>
                  <a:srgbClr val="808080"/>
                </a:solidFill>
                <a:latin typeface="Fira Code" panose="020B0809050000020004" pitchFamily="49" charset="0"/>
              </a:rPr>
              <a:t>&gt;&lt;/</a:t>
            </a:r>
            <a:r>
              <a:rPr lang="en-US" altLang="zh-CN" sz="1200" dirty="0">
                <a:solidFill>
                  <a:srgbClr val="569CD6"/>
                </a:solidFill>
                <a:latin typeface="Fira Code" panose="020B0809050000020004" pitchFamily="49" charset="0"/>
              </a:rPr>
              <a:t>template</a:t>
            </a:r>
            <a:r>
              <a:rPr lang="en-US" altLang="zh-CN" sz="1200" dirty="0" smtClean="0">
                <a:solidFill>
                  <a:srgbClr val="808080"/>
                </a:solidFill>
                <a:latin typeface="Fira Code" panose="020B0809050000020004" pitchFamily="49" charset="0"/>
              </a:rPr>
              <a:t>&gt;</a:t>
            </a:r>
            <a:r>
              <a:rPr lang="en-US" altLang="zh-CN" sz="1200" dirty="0">
                <a:solidFill>
                  <a:srgbClr val="D4D4D4"/>
                </a:solidFill>
                <a:latin typeface="Fira Code" panose="020B0809050000020004" pitchFamily="49" charset="0"/>
              </a:rPr>
              <a:t/>
            </a:r>
            <a:br>
              <a:rPr lang="en-US" altLang="zh-CN" sz="1200" dirty="0">
                <a:solidFill>
                  <a:srgbClr val="D4D4D4"/>
                </a:solidFill>
                <a:latin typeface="Fira Code" panose="020B0809050000020004" pitchFamily="49" charset="0"/>
              </a:rPr>
            </a:br>
            <a:r>
              <a:rPr lang="en-US" altLang="zh-CN" sz="1200" dirty="0">
                <a:solidFill>
                  <a:srgbClr val="808080"/>
                </a:solidFill>
                <a:latin typeface="Fira Code" panose="020B0809050000020004" pitchFamily="49" charset="0"/>
              </a:rPr>
              <a:t>&lt;</a:t>
            </a:r>
            <a:r>
              <a:rPr lang="en-US" altLang="zh-CN" sz="1200" dirty="0">
                <a:solidFill>
                  <a:srgbClr val="569CD6"/>
                </a:solidFill>
                <a:latin typeface="Fira Code" panose="020B0809050000020004" pitchFamily="49" charset="0"/>
              </a:rPr>
              <a:t>script</a:t>
            </a:r>
            <a:r>
              <a:rPr lang="en-US" altLang="zh-CN" sz="1200" dirty="0">
                <a:solidFill>
                  <a:srgbClr val="808080"/>
                </a:solidFill>
                <a:latin typeface="Fira Code" panose="020B0809050000020004" pitchFamily="49" charset="0"/>
              </a:rPr>
              <a:t>&gt;</a:t>
            </a:r>
            <a:endParaRPr lang="en-US" altLang="zh-CN" sz="1200" dirty="0">
              <a:solidFill>
                <a:srgbClr val="D4D4D4"/>
              </a:solidFill>
              <a:latin typeface="Fira Code" panose="020B0809050000020004" pitchFamily="49" charset="0"/>
            </a:endParaRPr>
          </a:p>
          <a:p>
            <a:r>
              <a:rPr lang="en-US" altLang="zh-CN" sz="1200" dirty="0">
                <a:solidFill>
                  <a:srgbClr val="C586C0"/>
                </a:solidFill>
                <a:latin typeface="Fira Code" panose="020B0809050000020004" pitchFamily="49" charset="0"/>
              </a:rPr>
              <a:t>export</a:t>
            </a:r>
            <a:r>
              <a:rPr lang="en-US" altLang="zh-CN" sz="1200" dirty="0">
                <a:solidFill>
                  <a:srgbClr val="D4D4D4"/>
                </a:solidFill>
                <a:latin typeface="Fira Code" panose="020B0809050000020004" pitchFamily="49" charset="0"/>
              </a:rPr>
              <a:t> </a:t>
            </a:r>
            <a:r>
              <a:rPr lang="en-US" altLang="zh-CN" sz="1200" dirty="0">
                <a:solidFill>
                  <a:srgbClr val="C586C0"/>
                </a:solidFill>
                <a:latin typeface="Fira Code" panose="020B0809050000020004" pitchFamily="49" charset="0"/>
              </a:rPr>
              <a:t>default</a:t>
            </a:r>
            <a:r>
              <a:rPr lang="en-US" altLang="zh-CN" sz="1200" dirty="0">
                <a:solidFill>
                  <a:srgbClr val="D4D4D4"/>
                </a:solidFill>
                <a:latin typeface="Fira Code" panose="020B0809050000020004" pitchFamily="49" charset="0"/>
              </a:rPr>
              <a:t> {</a:t>
            </a:r>
          </a:p>
          <a:p>
            <a:r>
              <a:rPr lang="en-US" altLang="zh-CN" sz="1200" dirty="0">
                <a:solidFill>
                  <a:srgbClr val="D4D4D4"/>
                </a:solidFill>
                <a:latin typeface="Fira Code" panose="020B0809050000020004" pitchFamily="49" charset="0"/>
              </a:rPr>
              <a:t>  </a:t>
            </a:r>
            <a:r>
              <a:rPr lang="en-US" altLang="zh-CN" sz="1200" dirty="0">
                <a:solidFill>
                  <a:srgbClr val="9CDCFE"/>
                </a:solidFill>
                <a:latin typeface="Fira Code" panose="020B0809050000020004" pitchFamily="49" charset="0"/>
              </a:rPr>
              <a:t>name:</a:t>
            </a:r>
            <a:r>
              <a:rPr lang="en-US" altLang="zh-CN" sz="1200" dirty="0">
                <a:solidFill>
                  <a:srgbClr val="D4D4D4"/>
                </a:solidFill>
                <a:latin typeface="Fira Code" panose="020B0809050000020004" pitchFamily="49" charset="0"/>
              </a:rPr>
              <a:t> </a:t>
            </a:r>
            <a:r>
              <a:rPr lang="en-US" altLang="zh-CN" sz="1200" dirty="0">
                <a:solidFill>
                  <a:srgbClr val="CE9178"/>
                </a:solidFill>
                <a:latin typeface="Fira Code" panose="020B0809050000020004" pitchFamily="49" charset="0"/>
              </a:rPr>
              <a:t>"</a:t>
            </a:r>
            <a:r>
              <a:rPr lang="en-US" altLang="zh-CN" sz="1200" dirty="0" err="1">
                <a:solidFill>
                  <a:srgbClr val="CE9178"/>
                </a:solidFill>
                <a:latin typeface="Fira Code" panose="020B0809050000020004" pitchFamily="49" charset="0"/>
              </a:rPr>
              <a:t>ReportUpload</a:t>
            </a:r>
            <a:r>
              <a:rPr lang="en-US" altLang="zh-CN" sz="1200" dirty="0">
                <a:solidFill>
                  <a:srgbClr val="CE9178"/>
                </a:solidFill>
                <a:latin typeface="Fira Code" panose="020B0809050000020004" pitchFamily="49" charset="0"/>
              </a:rPr>
              <a:t>"</a:t>
            </a:r>
            <a:r>
              <a:rPr lang="en-US" altLang="zh-CN" sz="1200" dirty="0">
                <a:solidFill>
                  <a:srgbClr val="D4D4D4"/>
                </a:solidFill>
                <a:latin typeface="Fira Code" panose="020B0809050000020004" pitchFamily="49" charset="0"/>
              </a:rPr>
              <a:t>,</a:t>
            </a:r>
          </a:p>
          <a:p>
            <a:r>
              <a:rPr lang="en-US" altLang="zh-CN" sz="1200" dirty="0">
                <a:solidFill>
                  <a:srgbClr val="D4D4D4"/>
                </a:solidFill>
                <a:latin typeface="Fira Code" panose="020B0809050000020004" pitchFamily="49" charset="0"/>
              </a:rPr>
              <a:t>  </a:t>
            </a:r>
            <a:r>
              <a:rPr lang="en-US" altLang="zh-CN" sz="1200" dirty="0">
                <a:solidFill>
                  <a:srgbClr val="DCDCAA"/>
                </a:solidFill>
                <a:latin typeface="Fira Code" panose="020B0809050000020004" pitchFamily="49" charset="0"/>
              </a:rPr>
              <a:t>data</a:t>
            </a:r>
            <a:r>
              <a:rPr lang="en-US" altLang="zh-CN" sz="1200" dirty="0">
                <a:solidFill>
                  <a:srgbClr val="D4D4D4"/>
                </a:solidFill>
                <a:latin typeface="Fira Code" panose="020B0809050000020004" pitchFamily="49" charset="0"/>
              </a:rPr>
              <a:t>() {</a:t>
            </a:r>
          </a:p>
          <a:p>
            <a:r>
              <a:rPr lang="en-US" altLang="zh-CN" sz="1200" dirty="0">
                <a:solidFill>
                  <a:srgbClr val="D4D4D4"/>
                </a:solidFill>
                <a:latin typeface="Fira Code" panose="020B0809050000020004" pitchFamily="49" charset="0"/>
              </a:rPr>
              <a:t>    </a:t>
            </a:r>
            <a:r>
              <a:rPr lang="en-US" altLang="zh-CN" sz="1200" dirty="0">
                <a:solidFill>
                  <a:srgbClr val="C586C0"/>
                </a:solidFill>
                <a:latin typeface="Fira Code" panose="020B0809050000020004" pitchFamily="49" charset="0"/>
              </a:rPr>
              <a:t>return</a:t>
            </a:r>
            <a:r>
              <a:rPr lang="en-US" altLang="zh-CN" sz="1200" dirty="0">
                <a:solidFill>
                  <a:srgbClr val="D4D4D4"/>
                </a:solidFill>
                <a:latin typeface="Fira Code" panose="020B0809050000020004" pitchFamily="49" charset="0"/>
              </a:rPr>
              <a:t> {</a:t>
            </a:r>
          </a:p>
          <a:p>
            <a:r>
              <a:rPr lang="en-US" altLang="zh-CN" sz="1200" dirty="0">
                <a:solidFill>
                  <a:srgbClr val="D4D4D4"/>
                </a:solidFill>
                <a:latin typeface="Fira Code" panose="020B0809050000020004" pitchFamily="49" charset="0"/>
              </a:rPr>
              <a:t>      </a:t>
            </a:r>
            <a:r>
              <a:rPr lang="en-US" altLang="zh-CN" sz="1200" dirty="0">
                <a:solidFill>
                  <a:srgbClr val="9CDCFE"/>
                </a:solidFill>
                <a:latin typeface="Fira Code" panose="020B0809050000020004" pitchFamily="49" charset="0"/>
              </a:rPr>
              <a:t>form:</a:t>
            </a:r>
            <a:r>
              <a:rPr lang="en-US" altLang="zh-CN" sz="1200" dirty="0">
                <a:solidFill>
                  <a:srgbClr val="D4D4D4"/>
                </a:solidFill>
                <a:latin typeface="Fira Code" panose="020B0809050000020004" pitchFamily="49" charset="0"/>
              </a:rPr>
              <a:t> {</a:t>
            </a:r>
          </a:p>
          <a:p>
            <a:r>
              <a:rPr lang="en-US" altLang="zh-CN" sz="1200" dirty="0">
                <a:solidFill>
                  <a:srgbClr val="D4D4D4"/>
                </a:solidFill>
                <a:latin typeface="Fira Code" panose="020B0809050000020004" pitchFamily="49" charset="0"/>
              </a:rPr>
              <a:t>        </a:t>
            </a:r>
            <a:r>
              <a:rPr lang="en-US" altLang="zh-CN" sz="1200" dirty="0">
                <a:solidFill>
                  <a:srgbClr val="9CDCFE"/>
                </a:solidFill>
                <a:latin typeface="Fira Code" panose="020B0809050000020004" pitchFamily="49" charset="0"/>
              </a:rPr>
              <a:t>title:</a:t>
            </a:r>
            <a:r>
              <a:rPr lang="en-US" altLang="zh-CN" sz="1200" dirty="0">
                <a:solidFill>
                  <a:srgbClr val="D4D4D4"/>
                </a:solidFill>
                <a:latin typeface="Fira Code" panose="020B0809050000020004" pitchFamily="49" charset="0"/>
              </a:rPr>
              <a:t> </a:t>
            </a:r>
            <a:r>
              <a:rPr lang="en-US" altLang="zh-CN" sz="1200" dirty="0">
                <a:solidFill>
                  <a:srgbClr val="569CD6"/>
                </a:solidFill>
                <a:latin typeface="Fira Code" panose="020B0809050000020004" pitchFamily="49" charset="0"/>
              </a:rPr>
              <a:t>null</a:t>
            </a:r>
            <a:r>
              <a:rPr lang="en-US" altLang="zh-CN" sz="1200" dirty="0">
                <a:solidFill>
                  <a:srgbClr val="D4D4D4"/>
                </a:solidFill>
                <a:latin typeface="Fira Code" panose="020B0809050000020004" pitchFamily="49" charset="0"/>
              </a:rPr>
              <a:t>,</a:t>
            </a:r>
          </a:p>
          <a:p>
            <a:r>
              <a:rPr lang="en-US" altLang="zh-CN" sz="1200" dirty="0">
                <a:solidFill>
                  <a:srgbClr val="D4D4D4"/>
                </a:solidFill>
                <a:latin typeface="Fira Code" panose="020B0809050000020004" pitchFamily="49" charset="0"/>
              </a:rPr>
              <a:t>        </a:t>
            </a:r>
            <a:r>
              <a:rPr lang="en-US" altLang="zh-CN" sz="1200" dirty="0" err="1">
                <a:solidFill>
                  <a:srgbClr val="9CDCFE"/>
                </a:solidFill>
                <a:latin typeface="Fira Code" panose="020B0809050000020004" pitchFamily="49" charset="0"/>
              </a:rPr>
              <a:t>filePath</a:t>
            </a:r>
            <a:r>
              <a:rPr lang="en-US" altLang="zh-CN" sz="1200" dirty="0">
                <a:solidFill>
                  <a:srgbClr val="9CDCFE"/>
                </a:solidFill>
                <a:latin typeface="Fira Code" panose="020B0809050000020004" pitchFamily="49" charset="0"/>
              </a:rPr>
              <a:t>:</a:t>
            </a:r>
            <a:r>
              <a:rPr lang="en-US" altLang="zh-CN" sz="1200" dirty="0">
                <a:solidFill>
                  <a:srgbClr val="D4D4D4"/>
                </a:solidFill>
                <a:latin typeface="Fira Code" panose="020B0809050000020004" pitchFamily="49" charset="0"/>
              </a:rPr>
              <a:t> </a:t>
            </a:r>
            <a:r>
              <a:rPr lang="en-US" altLang="zh-CN" sz="1200" dirty="0">
                <a:solidFill>
                  <a:srgbClr val="569CD6"/>
                </a:solidFill>
                <a:latin typeface="Fira Code" panose="020B0809050000020004" pitchFamily="49" charset="0"/>
              </a:rPr>
              <a:t>null</a:t>
            </a:r>
            <a:r>
              <a:rPr lang="en-US" altLang="zh-CN" sz="1200" dirty="0">
                <a:solidFill>
                  <a:srgbClr val="D4D4D4"/>
                </a:solidFill>
                <a:latin typeface="Fira Code" panose="020B0809050000020004" pitchFamily="49" charset="0"/>
              </a:rPr>
              <a:t>,</a:t>
            </a:r>
          </a:p>
          <a:p>
            <a:r>
              <a:rPr lang="en-US" altLang="zh-CN" sz="1200" dirty="0">
                <a:solidFill>
                  <a:srgbClr val="D4D4D4"/>
                </a:solidFill>
                <a:latin typeface="Fira Code" panose="020B0809050000020004" pitchFamily="49" charset="0"/>
              </a:rPr>
              <a:t>      },</a:t>
            </a:r>
          </a:p>
          <a:p>
            <a:r>
              <a:rPr lang="en-US" altLang="zh-CN" sz="1200" dirty="0">
                <a:solidFill>
                  <a:srgbClr val="D4D4D4"/>
                </a:solidFill>
                <a:latin typeface="Fira Code" panose="020B0809050000020004" pitchFamily="49" charset="0"/>
              </a:rPr>
              <a:t>      </a:t>
            </a:r>
            <a:r>
              <a:rPr lang="en-US" altLang="zh-CN" sz="1200" dirty="0" err="1">
                <a:solidFill>
                  <a:srgbClr val="9CDCFE"/>
                </a:solidFill>
                <a:latin typeface="Fira Code" panose="020B0809050000020004" pitchFamily="49" charset="0"/>
              </a:rPr>
              <a:t>filterList</a:t>
            </a:r>
            <a:r>
              <a:rPr lang="en-US" altLang="zh-CN" sz="1200" dirty="0">
                <a:solidFill>
                  <a:srgbClr val="9CDCFE"/>
                </a:solidFill>
                <a:latin typeface="Fira Code" panose="020B0809050000020004" pitchFamily="49" charset="0"/>
              </a:rPr>
              <a:t>:</a:t>
            </a:r>
            <a:r>
              <a:rPr lang="en-US" altLang="zh-CN" sz="1200" dirty="0">
                <a:solidFill>
                  <a:srgbClr val="D4D4D4"/>
                </a:solidFill>
                <a:latin typeface="Fira Code" panose="020B0809050000020004" pitchFamily="49" charset="0"/>
              </a:rPr>
              <a:t> [],</a:t>
            </a:r>
          </a:p>
          <a:p>
            <a:r>
              <a:rPr lang="en-US" altLang="zh-CN" sz="1200" dirty="0">
                <a:solidFill>
                  <a:srgbClr val="D4D4D4"/>
                </a:solidFill>
                <a:latin typeface="Fira Code" panose="020B0809050000020004" pitchFamily="49" charset="0"/>
              </a:rPr>
              <a:t>    };</a:t>
            </a:r>
          </a:p>
          <a:p>
            <a:r>
              <a:rPr lang="en-US" altLang="zh-CN" sz="1200" dirty="0">
                <a:solidFill>
                  <a:srgbClr val="D4D4D4"/>
                </a:solidFill>
                <a:latin typeface="Fira Code" panose="020B0809050000020004" pitchFamily="49" charset="0"/>
              </a:rPr>
              <a:t>  },</a:t>
            </a:r>
          </a:p>
          <a:p>
            <a:r>
              <a:rPr lang="en-US" altLang="zh-CN" sz="1200" dirty="0">
                <a:solidFill>
                  <a:srgbClr val="D4D4D4"/>
                </a:solidFill>
                <a:latin typeface="Fira Code" panose="020B0809050000020004" pitchFamily="49" charset="0"/>
              </a:rPr>
              <a:t>  </a:t>
            </a:r>
            <a:r>
              <a:rPr lang="en-US" altLang="zh-CN" sz="1200" dirty="0">
                <a:solidFill>
                  <a:srgbClr val="9CDCFE"/>
                </a:solidFill>
                <a:latin typeface="Fira Code" panose="020B0809050000020004" pitchFamily="49" charset="0"/>
              </a:rPr>
              <a:t>methods:</a:t>
            </a:r>
            <a:r>
              <a:rPr lang="en-US" altLang="zh-CN" sz="1200" dirty="0">
                <a:solidFill>
                  <a:srgbClr val="D4D4D4"/>
                </a:solidFill>
                <a:latin typeface="Fira Code" panose="020B0809050000020004" pitchFamily="49" charset="0"/>
              </a:rPr>
              <a:t> {</a:t>
            </a:r>
          </a:p>
          <a:p>
            <a:r>
              <a:rPr lang="en-US" altLang="zh-CN" sz="1200" dirty="0">
                <a:solidFill>
                  <a:srgbClr val="D4D4D4"/>
                </a:solidFill>
                <a:latin typeface="Fira Code" panose="020B0809050000020004" pitchFamily="49" charset="0"/>
              </a:rPr>
              <a:t>    </a:t>
            </a:r>
            <a:r>
              <a:rPr lang="en-US" altLang="zh-CN" sz="1200" dirty="0" err="1">
                <a:solidFill>
                  <a:srgbClr val="DCDCAA"/>
                </a:solidFill>
                <a:latin typeface="Fira Code" panose="020B0809050000020004" pitchFamily="49" charset="0"/>
              </a:rPr>
              <a:t>handleFilter</a:t>
            </a:r>
            <a:r>
              <a:rPr lang="en-US" altLang="zh-CN" sz="1200" dirty="0">
                <a:solidFill>
                  <a:srgbClr val="D4D4D4"/>
                </a:solidFill>
                <a:latin typeface="Fira Code" panose="020B0809050000020004" pitchFamily="49" charset="0"/>
              </a:rPr>
              <a:t>() {},</a:t>
            </a:r>
          </a:p>
          <a:p>
            <a:r>
              <a:rPr lang="en-US" altLang="zh-CN" sz="1200" dirty="0">
                <a:solidFill>
                  <a:srgbClr val="D4D4D4"/>
                </a:solidFill>
                <a:latin typeface="Fira Code" panose="020B0809050000020004" pitchFamily="49" charset="0"/>
              </a:rPr>
              <a:t>    </a:t>
            </a:r>
            <a:r>
              <a:rPr lang="en-US" altLang="zh-CN" sz="1200" dirty="0" err="1">
                <a:solidFill>
                  <a:srgbClr val="DCDCAA"/>
                </a:solidFill>
                <a:latin typeface="Fira Code" panose="020B0809050000020004" pitchFamily="49" charset="0"/>
              </a:rPr>
              <a:t>handleClick</a:t>
            </a:r>
            <a:r>
              <a:rPr lang="en-US" altLang="zh-CN" sz="1200" dirty="0">
                <a:solidFill>
                  <a:srgbClr val="D4D4D4"/>
                </a:solidFill>
                <a:latin typeface="Fira Code" panose="020B0809050000020004" pitchFamily="49" charset="0"/>
              </a:rPr>
              <a:t>() {},</a:t>
            </a:r>
          </a:p>
          <a:p>
            <a:r>
              <a:rPr lang="en-US" altLang="zh-CN" sz="1200" dirty="0">
                <a:solidFill>
                  <a:srgbClr val="D4D4D4"/>
                </a:solidFill>
                <a:latin typeface="Fira Code" panose="020B0809050000020004" pitchFamily="49" charset="0"/>
              </a:rPr>
              <a:t>    </a:t>
            </a:r>
            <a:r>
              <a:rPr lang="en-US" altLang="zh-CN" sz="1200" dirty="0">
                <a:solidFill>
                  <a:srgbClr val="DCDCAA"/>
                </a:solidFill>
                <a:latin typeface="Fira Code" panose="020B0809050000020004" pitchFamily="49" charset="0"/>
              </a:rPr>
              <a:t>submit</a:t>
            </a:r>
            <a:r>
              <a:rPr lang="en-US" altLang="zh-CN" sz="1200" dirty="0">
                <a:solidFill>
                  <a:srgbClr val="D4D4D4"/>
                </a:solidFill>
                <a:latin typeface="Fira Code" panose="020B0809050000020004" pitchFamily="49" charset="0"/>
              </a:rPr>
              <a:t>() {}</a:t>
            </a:r>
          </a:p>
          <a:p>
            <a:r>
              <a:rPr lang="en-US" altLang="zh-CN" sz="1200" dirty="0">
                <a:solidFill>
                  <a:srgbClr val="D4D4D4"/>
                </a:solidFill>
                <a:latin typeface="Fira Code" panose="020B0809050000020004" pitchFamily="49" charset="0"/>
              </a:rPr>
              <a:t>  }</a:t>
            </a:r>
          </a:p>
          <a:p>
            <a:r>
              <a:rPr lang="en-US" altLang="zh-CN" sz="1200" dirty="0">
                <a:solidFill>
                  <a:srgbClr val="D4D4D4"/>
                </a:solidFill>
                <a:latin typeface="Fira Code" panose="020B0809050000020004" pitchFamily="49" charset="0"/>
              </a:rPr>
              <a:t>};</a:t>
            </a:r>
          </a:p>
          <a:p>
            <a:r>
              <a:rPr lang="en-US" altLang="zh-CN" sz="1200" dirty="0">
                <a:solidFill>
                  <a:srgbClr val="808080"/>
                </a:solidFill>
                <a:latin typeface="Fira Code" panose="020B0809050000020004" pitchFamily="49" charset="0"/>
              </a:rPr>
              <a:t>&lt;/</a:t>
            </a:r>
            <a:r>
              <a:rPr lang="en-US" altLang="zh-CN" sz="1200" dirty="0">
                <a:solidFill>
                  <a:srgbClr val="569CD6"/>
                </a:solidFill>
                <a:latin typeface="Fira Code" panose="020B0809050000020004" pitchFamily="49" charset="0"/>
              </a:rPr>
              <a:t>script</a:t>
            </a:r>
            <a:r>
              <a:rPr lang="en-US" altLang="zh-CN" sz="1200" dirty="0">
                <a:solidFill>
                  <a:srgbClr val="808080"/>
                </a:solidFill>
                <a:latin typeface="Fira Code" panose="020B0809050000020004" pitchFamily="49" charset="0"/>
              </a:rPr>
              <a:t>&gt;</a:t>
            </a:r>
            <a:endParaRPr lang="en-US" altLang="zh-CN" sz="1200" dirty="0">
              <a:solidFill>
                <a:srgbClr val="D4D4D4"/>
              </a:solidFill>
              <a:latin typeface="Fira Code" panose="020B0809050000020004" pitchFamily="49" charset="0"/>
            </a:endParaRPr>
          </a:p>
          <a:p>
            <a:r>
              <a:rPr lang="en-US" altLang="zh-CN" sz="1200" dirty="0">
                <a:solidFill>
                  <a:srgbClr val="D4D4D4"/>
                </a:solidFill>
                <a:latin typeface="Fira Code" panose="020B0809050000020004" pitchFamily="49" charset="0"/>
              </a:rPr>
              <a:t/>
            </a:r>
            <a:br>
              <a:rPr lang="en-US" altLang="zh-CN" sz="1200" dirty="0">
                <a:solidFill>
                  <a:srgbClr val="D4D4D4"/>
                </a:solidFill>
                <a:latin typeface="Fira Code" panose="020B0809050000020004" pitchFamily="49" charset="0"/>
              </a:rPr>
            </a:br>
            <a:r>
              <a:rPr lang="en-US" altLang="zh-CN" sz="1200" dirty="0">
                <a:solidFill>
                  <a:srgbClr val="808080"/>
                </a:solidFill>
                <a:latin typeface="Fira Code" panose="020B0809050000020004" pitchFamily="49" charset="0"/>
              </a:rPr>
              <a:t>&lt;</a:t>
            </a:r>
            <a:r>
              <a:rPr lang="en-US" altLang="zh-CN" sz="1200" dirty="0">
                <a:solidFill>
                  <a:srgbClr val="569CD6"/>
                </a:solidFill>
                <a:latin typeface="Fira Code" panose="020B0809050000020004" pitchFamily="49" charset="0"/>
              </a:rPr>
              <a:t>style</a:t>
            </a:r>
            <a:r>
              <a:rPr lang="en-US" altLang="zh-CN" sz="1200" dirty="0">
                <a:solidFill>
                  <a:srgbClr val="D4D4D4"/>
                </a:solidFill>
                <a:latin typeface="Fira Code" panose="020B0809050000020004" pitchFamily="49" charset="0"/>
              </a:rPr>
              <a:t> </a:t>
            </a:r>
            <a:r>
              <a:rPr lang="en-US" altLang="zh-CN" sz="1200" dirty="0">
                <a:solidFill>
                  <a:srgbClr val="9CDCFE"/>
                </a:solidFill>
                <a:latin typeface="Fira Code" panose="020B0809050000020004" pitchFamily="49" charset="0"/>
              </a:rPr>
              <a:t>scoped</a:t>
            </a:r>
            <a:r>
              <a:rPr lang="en-US" altLang="zh-CN" sz="1200" dirty="0">
                <a:solidFill>
                  <a:srgbClr val="808080"/>
                </a:solidFill>
                <a:latin typeface="Fira Code" panose="020B0809050000020004" pitchFamily="49" charset="0"/>
              </a:rPr>
              <a:t>&gt;</a:t>
            </a:r>
            <a:endParaRPr lang="en-US" altLang="zh-CN" sz="1200" dirty="0">
              <a:solidFill>
                <a:srgbClr val="D4D4D4"/>
              </a:solidFill>
              <a:latin typeface="Fira Code" panose="020B0809050000020004" pitchFamily="49" charset="0"/>
            </a:endParaRPr>
          </a:p>
          <a:p>
            <a:r>
              <a:rPr lang="en-US" altLang="zh-CN" sz="1200" dirty="0">
                <a:solidFill>
                  <a:srgbClr val="D7BA7D"/>
                </a:solidFill>
                <a:latin typeface="Fira Code" panose="020B0809050000020004" pitchFamily="49" charset="0"/>
              </a:rPr>
              <a:t>.box-card</a:t>
            </a:r>
            <a:r>
              <a:rPr lang="en-US" altLang="zh-CN" sz="1200" dirty="0">
                <a:solidFill>
                  <a:srgbClr val="D4D4D4"/>
                </a:solidFill>
                <a:latin typeface="Fira Code" panose="020B0809050000020004" pitchFamily="49" charset="0"/>
              </a:rPr>
              <a:t> {</a:t>
            </a:r>
          </a:p>
          <a:p>
            <a:r>
              <a:rPr lang="en-US" altLang="zh-CN" sz="1200" dirty="0">
                <a:solidFill>
                  <a:srgbClr val="D4D4D4"/>
                </a:solidFill>
                <a:latin typeface="Fira Code" panose="020B0809050000020004" pitchFamily="49" charset="0"/>
              </a:rPr>
              <a:t>  </a:t>
            </a:r>
            <a:r>
              <a:rPr lang="en-US" altLang="zh-CN" sz="1200" dirty="0">
                <a:solidFill>
                  <a:srgbClr val="9CDCFE"/>
                </a:solidFill>
                <a:latin typeface="Fira Code" panose="020B0809050000020004" pitchFamily="49" charset="0"/>
              </a:rPr>
              <a:t>margin-bottom</a:t>
            </a:r>
            <a:r>
              <a:rPr lang="en-US" altLang="zh-CN" sz="1200" dirty="0">
                <a:solidFill>
                  <a:srgbClr val="D4D4D4"/>
                </a:solidFill>
                <a:latin typeface="Fira Code" panose="020B0809050000020004" pitchFamily="49" charset="0"/>
              </a:rPr>
              <a:t>: </a:t>
            </a:r>
            <a:r>
              <a:rPr lang="en-US" altLang="zh-CN" sz="1200" dirty="0">
                <a:solidFill>
                  <a:srgbClr val="B5CEA8"/>
                </a:solidFill>
                <a:latin typeface="Fira Code" panose="020B0809050000020004" pitchFamily="49" charset="0"/>
              </a:rPr>
              <a:t>12px</a:t>
            </a:r>
            <a:r>
              <a:rPr lang="en-US" altLang="zh-CN" sz="1200" dirty="0">
                <a:solidFill>
                  <a:srgbClr val="D4D4D4"/>
                </a:solidFill>
                <a:latin typeface="Fira Code" panose="020B0809050000020004" pitchFamily="49" charset="0"/>
              </a:rPr>
              <a:t>;</a:t>
            </a:r>
          </a:p>
          <a:p>
            <a:r>
              <a:rPr lang="en-US" altLang="zh-CN" sz="1200" dirty="0">
                <a:solidFill>
                  <a:srgbClr val="D4D4D4"/>
                </a:solidFill>
                <a:latin typeface="Fira Code" panose="020B0809050000020004" pitchFamily="49" charset="0"/>
              </a:rPr>
              <a:t>  </a:t>
            </a:r>
            <a:r>
              <a:rPr lang="en-US" altLang="zh-CN" sz="1200" dirty="0">
                <a:solidFill>
                  <a:srgbClr val="9CDCFE"/>
                </a:solidFill>
                <a:latin typeface="Fira Code" panose="020B0809050000020004" pitchFamily="49" charset="0"/>
              </a:rPr>
              <a:t>margin-top</a:t>
            </a:r>
            <a:r>
              <a:rPr lang="en-US" altLang="zh-CN" sz="1200" dirty="0">
                <a:solidFill>
                  <a:srgbClr val="D4D4D4"/>
                </a:solidFill>
                <a:latin typeface="Fira Code" panose="020B0809050000020004" pitchFamily="49" charset="0"/>
              </a:rPr>
              <a:t>: </a:t>
            </a:r>
            <a:r>
              <a:rPr lang="en-US" altLang="zh-CN" sz="1200" dirty="0">
                <a:solidFill>
                  <a:srgbClr val="B5CEA8"/>
                </a:solidFill>
                <a:latin typeface="Fira Code" panose="020B0809050000020004" pitchFamily="49" charset="0"/>
              </a:rPr>
              <a:t>-10px</a:t>
            </a:r>
            <a:r>
              <a:rPr lang="en-US" altLang="zh-CN" sz="1200" dirty="0">
                <a:solidFill>
                  <a:srgbClr val="D4D4D4"/>
                </a:solidFill>
                <a:latin typeface="Fira Code" panose="020B0809050000020004" pitchFamily="49" charset="0"/>
              </a:rPr>
              <a:t>;</a:t>
            </a:r>
          </a:p>
          <a:p>
            <a:r>
              <a:rPr lang="en-US" altLang="zh-CN" sz="1200" dirty="0">
                <a:solidFill>
                  <a:srgbClr val="D4D4D4"/>
                </a:solidFill>
                <a:latin typeface="Fira Code" panose="020B0809050000020004" pitchFamily="49" charset="0"/>
              </a:rPr>
              <a:t>}</a:t>
            </a:r>
          </a:p>
          <a:p>
            <a:r>
              <a:rPr lang="en-US" altLang="zh-CN" sz="1200" dirty="0">
                <a:solidFill>
                  <a:srgbClr val="808080"/>
                </a:solidFill>
                <a:latin typeface="Fira Code" panose="020B0809050000020004" pitchFamily="49" charset="0"/>
              </a:rPr>
              <a:t>&lt;/</a:t>
            </a:r>
            <a:r>
              <a:rPr lang="en-US" altLang="zh-CN" sz="1200" dirty="0">
                <a:solidFill>
                  <a:srgbClr val="569CD6"/>
                </a:solidFill>
                <a:latin typeface="Fira Code" panose="020B0809050000020004" pitchFamily="49" charset="0"/>
              </a:rPr>
              <a:t>style</a:t>
            </a:r>
            <a:r>
              <a:rPr lang="en-US" altLang="zh-CN" sz="1200" dirty="0">
                <a:solidFill>
                  <a:srgbClr val="808080"/>
                </a:solidFill>
                <a:latin typeface="Fira Code" panose="020B0809050000020004" pitchFamily="49" charset="0"/>
              </a:rPr>
              <a:t>&gt;</a:t>
            </a:r>
            <a:endParaRPr lang="en-US" altLang="zh-CN" sz="1200" b="0" dirty="0">
              <a:solidFill>
                <a:srgbClr val="D4D4D4"/>
              </a:solidFill>
              <a:effectLst/>
              <a:latin typeface="Fira Code" panose="020B0809050000020004" pitchFamily="49" charset="0"/>
            </a:endParaRPr>
          </a:p>
        </p:txBody>
      </p:sp>
      <p:cxnSp>
        <p:nvCxnSpPr>
          <p:cNvPr id="22" name="直接箭头连接符 21"/>
          <p:cNvCxnSpPr>
            <a:stCxn id="7" idx="3"/>
          </p:cNvCxnSpPr>
          <p:nvPr/>
        </p:nvCxnSpPr>
        <p:spPr>
          <a:xfrm flipV="1">
            <a:off x="5111827" y="1322024"/>
            <a:ext cx="984173" cy="3015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6" idx="3"/>
          </p:cNvCxnSpPr>
          <p:nvPr/>
        </p:nvCxnSpPr>
        <p:spPr>
          <a:xfrm flipV="1">
            <a:off x="5111827" y="1322024"/>
            <a:ext cx="984173" cy="224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473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asvg="http://schemas.microsoft.com/office/drawing/2016/SVG/main" xmlns="" r:embed="rId8"/>
              </a:ext>
            </a:extLst>
          </a:blip>
          <a:srcRect r="76037"/>
          <a:stretch/>
        </p:blipFill>
        <p:spPr>
          <a:xfrm>
            <a:off x="11517747" y="343010"/>
            <a:ext cx="498764" cy="478977"/>
          </a:xfrm>
          <a:prstGeom prst="rect">
            <a:avLst/>
          </a:prstGeom>
        </p:spPr>
      </p:pic>
      <p:sp>
        <p:nvSpPr>
          <p:cNvPr id="2" name="文本框 1"/>
          <p:cNvSpPr txBox="1"/>
          <p:nvPr/>
        </p:nvSpPr>
        <p:spPr>
          <a:xfrm>
            <a:off x="5" y="329543"/>
            <a:ext cx="790409" cy="461665"/>
          </a:xfrm>
          <a:prstGeom prst="rect">
            <a:avLst/>
          </a:prstGeom>
          <a:solidFill>
            <a:srgbClr val="325F3E"/>
          </a:solid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prstClr val="white"/>
                </a:solidFill>
                <a:effectLst/>
                <a:uLnTx/>
                <a:uFillTx/>
                <a:latin typeface="Fira Code SemiBold" panose="020B0809050000020004" pitchFamily="49" charset="0"/>
                <a:ea typeface="Fira Code SemiBold" panose="020B0809050000020004" pitchFamily="49" charset="0"/>
              </a:rPr>
              <a:t>Vue</a:t>
            </a:r>
            <a:endParaRPr kumimoji="0" lang="zh-CN" altLang="en-US" sz="2400" b="0" i="0" u="none" strike="noStrike" kern="1200" cap="none" spc="0" normalizeH="0" baseline="0" noProof="0" dirty="0">
              <a:ln>
                <a:noFill/>
              </a:ln>
              <a:solidFill>
                <a:prstClr val="white"/>
              </a:solidFill>
              <a:effectLst/>
              <a:uLnTx/>
              <a:uFillTx/>
              <a:latin typeface="Fira Code SemiBold" panose="020B0809050000020004" pitchFamily="49" charset="0"/>
              <a:ea typeface="黑体" panose="02010609060101010101" pitchFamily="49" charset="-122"/>
            </a:endParaRPr>
          </a:p>
        </p:txBody>
      </p:sp>
      <p:sp>
        <p:nvSpPr>
          <p:cNvPr id="8" name="AutoShape 2" descr="vu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4" descr="vue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矩形: 圆角 19">
            <a:extLst>
              <a:ext uri="{FF2B5EF4-FFF2-40B4-BE49-F238E27FC236}">
                <a16:creationId xmlns:a16="http://schemas.microsoft.com/office/drawing/2014/main" id="{E57DC044-253D-4DB5-9E19-9E944279F7A1}"/>
              </a:ext>
            </a:extLst>
          </p:cNvPr>
          <p:cNvSpPr/>
          <p:nvPr/>
        </p:nvSpPr>
        <p:spPr>
          <a:xfrm>
            <a:off x="307975" y="1006476"/>
            <a:ext cx="1395565" cy="405863"/>
          </a:xfrm>
          <a:prstGeom prst="roundRect">
            <a:avLst>
              <a:gd name="adj" fmla="val 50000"/>
            </a:avLst>
          </a:prstGeom>
          <a:solidFill>
            <a:srgbClr val="325F3E"/>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a:solidFill>
                  <a:prstClr val="white"/>
                </a:solidFill>
                <a:latin typeface="Fira Code Retina" panose="020B0809050000020004" pitchFamily="49" charset="0"/>
                <a:ea typeface="Fira Code Retina" panose="020B0809050000020004" pitchFamily="49" charset="0"/>
              </a:rPr>
              <a:t>Install</a:t>
            </a:r>
            <a:endParaRPr lang="zh-CN" altLang="en-US" dirty="0">
              <a:solidFill>
                <a:prstClr val="white"/>
              </a:solidFill>
              <a:latin typeface="Fira Code Retina" panose="020B0809050000020004" pitchFamily="49" charset="0"/>
              <a:ea typeface="黑体" panose="02010609060101010101" pitchFamily="49" charset="-122"/>
            </a:endParaRPr>
          </a:p>
        </p:txBody>
      </p:sp>
      <p:sp>
        <p:nvSpPr>
          <p:cNvPr id="21" name="矩形: 圆角 19">
            <a:extLst>
              <a:ext uri="{FF2B5EF4-FFF2-40B4-BE49-F238E27FC236}">
                <a16:creationId xmlns:a16="http://schemas.microsoft.com/office/drawing/2014/main" id="{E57DC044-253D-4DB5-9E19-9E944279F7A1}"/>
              </a:ext>
            </a:extLst>
          </p:cNvPr>
          <p:cNvSpPr/>
          <p:nvPr/>
        </p:nvSpPr>
        <p:spPr>
          <a:xfrm>
            <a:off x="307975" y="2418691"/>
            <a:ext cx="1395565" cy="387139"/>
          </a:xfrm>
          <a:prstGeom prst="roundRect">
            <a:avLst>
              <a:gd name="adj" fmla="val 50000"/>
            </a:avLst>
          </a:prstGeom>
          <a:solidFill>
            <a:srgbClr val="325F3E"/>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smtClean="0">
                <a:solidFill>
                  <a:prstClr val="white"/>
                </a:solidFill>
                <a:latin typeface="Fira Code Retina" panose="020B0809050000020004" pitchFamily="49" charset="0"/>
                <a:ea typeface="Fira Code Retina" panose="020B0809050000020004" pitchFamily="49" charset="0"/>
              </a:rPr>
              <a:t>Create</a:t>
            </a:r>
            <a:endParaRPr lang="zh-CN" altLang="en-US" dirty="0">
              <a:solidFill>
                <a:prstClr val="white"/>
              </a:solidFill>
              <a:latin typeface="Fira Code Retina" panose="020B0809050000020004" pitchFamily="49" charset="0"/>
              <a:ea typeface="黑体" panose="02010609060101010101" pitchFamily="49" charset="-122"/>
            </a:endParaRPr>
          </a:p>
        </p:txBody>
      </p:sp>
      <p:sp>
        <p:nvSpPr>
          <p:cNvPr id="17" name="文本框 16"/>
          <p:cNvSpPr txBox="1"/>
          <p:nvPr/>
        </p:nvSpPr>
        <p:spPr>
          <a:xfrm>
            <a:off x="759417" y="391098"/>
            <a:ext cx="402552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325F3E"/>
                </a:solidFill>
                <a:effectLst/>
                <a:uLnTx/>
                <a:uFillTx/>
                <a:latin typeface="黑体" panose="02010609060101010101" pitchFamily="49" charset="-122"/>
                <a:ea typeface="黑体" panose="02010609060101010101" pitchFamily="49" charset="-122"/>
                <a:cs typeface="+mn-cs"/>
              </a:rPr>
              <a:t>快速项目搭建 </a:t>
            </a:r>
            <a:r>
              <a:rPr kumimoji="0" lang="en-US" altLang="zh-CN" sz="2000" b="0" i="0" u="none" strike="noStrike" kern="1200" cap="none" spc="0" normalizeH="0" baseline="0" noProof="0" dirty="0" err="1" smtClean="0">
                <a:ln>
                  <a:noFill/>
                </a:ln>
                <a:solidFill>
                  <a:srgbClr val="325F3E"/>
                </a:solidFill>
                <a:effectLst/>
                <a:uLnTx/>
                <a:uFillTx/>
                <a:latin typeface="黑体" panose="02010609060101010101" pitchFamily="49" charset="-122"/>
                <a:ea typeface="黑体" panose="02010609060101010101" pitchFamily="49" charset="-122"/>
                <a:cs typeface="+mn-cs"/>
              </a:rPr>
              <a:t>vue</a:t>
            </a:r>
            <a:r>
              <a:rPr kumimoji="0" lang="en-US" altLang="zh-CN" sz="2000" b="0" i="0" u="none" strike="noStrike" kern="1200" cap="none" spc="0" normalizeH="0" baseline="0" noProof="0" dirty="0" smtClean="0">
                <a:ln>
                  <a:noFill/>
                </a:ln>
                <a:solidFill>
                  <a:srgbClr val="325F3E"/>
                </a:solidFill>
                <a:effectLst/>
                <a:uLnTx/>
                <a:uFillTx/>
                <a:latin typeface="黑体" panose="02010609060101010101" pitchFamily="49" charset="-122"/>
                <a:ea typeface="黑体" panose="02010609060101010101" pitchFamily="49" charset="-122"/>
                <a:cs typeface="+mn-cs"/>
              </a:rPr>
              <a:t>-cli</a:t>
            </a:r>
            <a:endParaRPr kumimoji="0" lang="zh-CN" altLang="en-US" sz="2000" b="0" i="0" u="none" strike="noStrike" kern="1200" cap="none" spc="0" normalizeH="0" baseline="0" noProof="0" dirty="0">
              <a:ln>
                <a:noFill/>
              </a:ln>
              <a:solidFill>
                <a:srgbClr val="325F3E"/>
              </a:solidFill>
              <a:effectLst/>
              <a:uLnTx/>
              <a:uFillTx/>
              <a:latin typeface="黑体" panose="02010609060101010101" pitchFamily="49" charset="-122"/>
              <a:ea typeface="黑体" panose="02010609060101010101" pitchFamily="49" charset="-122"/>
              <a:cs typeface="+mn-cs"/>
            </a:endParaRPr>
          </a:p>
        </p:txBody>
      </p:sp>
      <p:sp>
        <p:nvSpPr>
          <p:cNvPr id="13" name="矩形 12"/>
          <p:cNvSpPr/>
          <p:nvPr/>
        </p:nvSpPr>
        <p:spPr>
          <a:xfrm>
            <a:off x="395209" y="1716242"/>
            <a:ext cx="3466013" cy="369332"/>
          </a:xfrm>
          <a:prstGeom prst="rect">
            <a:avLst/>
          </a:prstGeom>
        </p:spPr>
        <p:txBody>
          <a:bodyPr wrap="none">
            <a:spAutoFit/>
          </a:bodyPr>
          <a:lstStyle/>
          <a:p>
            <a:r>
              <a:rPr lang="en-US" altLang="zh-CN" dirty="0" err="1">
                <a:latin typeface="Fira Code Retina" panose="020B0809050000020004" pitchFamily="49" charset="0"/>
                <a:ea typeface="Fira Code Retina" panose="020B0809050000020004" pitchFamily="49" charset="0"/>
              </a:rPr>
              <a:t>npm</a:t>
            </a:r>
            <a:r>
              <a:rPr lang="en-US" altLang="zh-CN" dirty="0">
                <a:latin typeface="Fira Code Retina" panose="020B0809050000020004" pitchFamily="49" charset="0"/>
                <a:ea typeface="Fira Code Retina" panose="020B0809050000020004" pitchFamily="49" charset="0"/>
              </a:rPr>
              <a:t> install -g @</a:t>
            </a:r>
            <a:r>
              <a:rPr lang="en-US" altLang="zh-CN" dirty="0" err="1">
                <a:latin typeface="Fira Code Retina" panose="020B0809050000020004" pitchFamily="49" charset="0"/>
                <a:ea typeface="Fira Code Retina" panose="020B0809050000020004" pitchFamily="49" charset="0"/>
              </a:rPr>
              <a:t>vue</a:t>
            </a:r>
            <a:r>
              <a:rPr lang="en-US" altLang="zh-CN" dirty="0">
                <a:latin typeface="Fira Code Retina" panose="020B0809050000020004" pitchFamily="49" charset="0"/>
                <a:ea typeface="Fira Code Retina" panose="020B0809050000020004" pitchFamily="49" charset="0"/>
              </a:rPr>
              <a:t>/cli</a:t>
            </a:r>
            <a:endParaRPr lang="zh-CN" altLang="en-US" dirty="0">
              <a:latin typeface="Fira Code Retina" panose="020B0809050000020004" pitchFamily="49" charset="0"/>
            </a:endParaRPr>
          </a:p>
        </p:txBody>
      </p:sp>
      <p:sp>
        <p:nvSpPr>
          <p:cNvPr id="14" name="矩形 13"/>
          <p:cNvSpPr/>
          <p:nvPr/>
        </p:nvSpPr>
        <p:spPr>
          <a:xfrm>
            <a:off x="460375" y="3192109"/>
            <a:ext cx="2752677" cy="369332"/>
          </a:xfrm>
          <a:prstGeom prst="rect">
            <a:avLst/>
          </a:prstGeom>
        </p:spPr>
        <p:txBody>
          <a:bodyPr wrap="none">
            <a:spAutoFit/>
          </a:bodyPr>
          <a:lstStyle/>
          <a:p>
            <a:r>
              <a:rPr lang="en-US" altLang="zh-CN" dirty="0">
                <a:latin typeface="Fira Code Retina" panose="020B0809050000020004" pitchFamily="49" charset="0"/>
                <a:ea typeface="Fira Code Retina" panose="020B0809050000020004" pitchFamily="49" charset="0"/>
              </a:rPr>
              <a:t>&gt;</a:t>
            </a:r>
            <a:r>
              <a:rPr lang="en-US" altLang="zh-CN" dirty="0" err="1">
                <a:latin typeface="Fira Code Retina" panose="020B0809050000020004" pitchFamily="49" charset="0"/>
                <a:ea typeface="Fira Code Retina" panose="020B0809050000020004" pitchFamily="49" charset="0"/>
              </a:rPr>
              <a:t>vue</a:t>
            </a:r>
            <a:r>
              <a:rPr lang="en-US" altLang="zh-CN" dirty="0">
                <a:latin typeface="Fira Code Retina" panose="020B0809050000020004" pitchFamily="49" charset="0"/>
                <a:ea typeface="Fira Code Retina" panose="020B0809050000020004" pitchFamily="49" charset="0"/>
              </a:rPr>
              <a:t> create my-</a:t>
            </a:r>
            <a:r>
              <a:rPr lang="en-US" altLang="zh-CN" dirty="0" err="1">
                <a:latin typeface="Fira Code Retina" panose="020B0809050000020004" pitchFamily="49" charset="0"/>
                <a:ea typeface="Fira Code Retina" panose="020B0809050000020004" pitchFamily="49" charset="0"/>
              </a:rPr>
              <a:t>vue</a:t>
            </a:r>
            <a:endParaRPr lang="zh-CN" altLang="en-US" dirty="0">
              <a:latin typeface="Fira Code Retina" panose="020B0809050000020004" pitchFamily="49" charset="0"/>
            </a:endParaRPr>
          </a:p>
        </p:txBody>
      </p:sp>
      <p:pic>
        <p:nvPicPr>
          <p:cNvPr id="18" name="图片 17"/>
          <p:cNvPicPr>
            <a:picLocks noChangeAspect="1"/>
          </p:cNvPicPr>
          <p:nvPr/>
        </p:nvPicPr>
        <p:blipFill>
          <a:blip r:embed="rId9"/>
          <a:stretch>
            <a:fillRect/>
          </a:stretch>
        </p:blipFill>
        <p:spPr>
          <a:xfrm>
            <a:off x="460375" y="3737634"/>
            <a:ext cx="2008942" cy="2612858"/>
          </a:xfrm>
          <a:prstGeom prst="rect">
            <a:avLst/>
          </a:prstGeom>
        </p:spPr>
      </p:pic>
      <p:sp>
        <p:nvSpPr>
          <p:cNvPr id="25" name="文本框 24"/>
          <p:cNvSpPr txBox="1"/>
          <p:nvPr/>
        </p:nvSpPr>
        <p:spPr>
          <a:xfrm>
            <a:off x="4650437" y="5208383"/>
            <a:ext cx="4685898" cy="646331"/>
          </a:xfrm>
          <a:prstGeom prst="rect">
            <a:avLst/>
          </a:prstGeom>
          <a:noFill/>
        </p:spPr>
        <p:txBody>
          <a:bodyPr wrap="none" rtlCol="0">
            <a:spAutoFit/>
          </a:bodyPr>
          <a:lstStyle/>
          <a:p>
            <a:r>
              <a:rPr lang="zh-CN" altLang="en-US" dirty="0" smtClean="0">
                <a:latin typeface="黑体" panose="02010609060101010101" pitchFamily="49" charset="-122"/>
                <a:ea typeface="黑体" panose="02010609060101010101" pitchFamily="49" charset="-122"/>
              </a:rPr>
              <a:t>项目依赖，例如</a:t>
            </a:r>
            <a:r>
              <a:rPr lang="en-US" altLang="zh-CN" dirty="0" err="1" smtClean="0">
                <a:latin typeface="黑体" panose="02010609060101010101" pitchFamily="49" charset="-122"/>
                <a:ea typeface="黑体" panose="02010609060101010101" pitchFamily="49" charset="-122"/>
              </a:rPr>
              <a:t>echarts</a:t>
            </a:r>
            <a:r>
              <a:rPr lang="zh-CN" altLang="en-US" dirty="0" smtClean="0">
                <a:latin typeface="黑体" panose="02010609060101010101" pitchFamily="49" charset="-122"/>
                <a:ea typeface="黑体" panose="02010609060101010101" pitchFamily="49" charset="-122"/>
              </a:rPr>
              <a:t>、</a:t>
            </a:r>
            <a:r>
              <a:rPr lang="en-US" altLang="zh-CN" dirty="0" err="1" smtClean="0">
                <a:latin typeface="黑体" panose="02010609060101010101" pitchFamily="49" charset="-122"/>
                <a:ea typeface="黑体" panose="02010609060101010101" pitchFamily="49" charset="-122"/>
              </a:rPr>
              <a:t>vuex</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element-</a:t>
            </a:r>
            <a:r>
              <a:rPr lang="en-US" altLang="zh-CN" dirty="0" err="1" smtClean="0">
                <a:latin typeface="黑体" panose="02010609060101010101" pitchFamily="49" charset="-122"/>
                <a:ea typeface="黑体" panose="02010609060101010101" pitchFamily="49" charset="-122"/>
              </a:rPr>
              <a:t>ui</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运行脚本</a:t>
            </a:r>
            <a:endParaRPr lang="zh-CN" altLang="en-US" dirty="0">
              <a:latin typeface="黑体" panose="02010609060101010101" pitchFamily="49" charset="-122"/>
              <a:ea typeface="黑体" panose="02010609060101010101" pitchFamily="49" charset="-122"/>
            </a:endParaRPr>
          </a:p>
        </p:txBody>
      </p:sp>
      <p:sp>
        <p:nvSpPr>
          <p:cNvPr id="30" name="文本框 29"/>
          <p:cNvSpPr txBox="1"/>
          <p:nvPr/>
        </p:nvSpPr>
        <p:spPr>
          <a:xfrm>
            <a:off x="4650437" y="5981160"/>
            <a:ext cx="3877985" cy="369332"/>
          </a:xfrm>
          <a:prstGeom prst="rect">
            <a:avLst/>
          </a:prstGeom>
          <a:noFill/>
        </p:spPr>
        <p:txBody>
          <a:bodyPr wrap="none" rtlCol="0">
            <a:spAutoFit/>
          </a:bodyPr>
          <a:lstStyle/>
          <a:p>
            <a:r>
              <a:rPr lang="zh-CN" altLang="en-US" dirty="0" smtClean="0">
                <a:latin typeface="黑体" panose="02010609060101010101" pitchFamily="49" charset="-122"/>
                <a:ea typeface="黑体" panose="02010609060101010101" pitchFamily="49" charset="-122"/>
              </a:rPr>
              <a:t>配置文件，设置端口、后端地址代理</a:t>
            </a:r>
            <a:endParaRPr lang="zh-CN" altLang="en-US" dirty="0">
              <a:latin typeface="黑体" panose="02010609060101010101" pitchFamily="49" charset="-122"/>
              <a:ea typeface="黑体" panose="02010609060101010101" pitchFamily="49" charset="-122"/>
            </a:endParaRPr>
          </a:p>
        </p:txBody>
      </p:sp>
      <p:cxnSp>
        <p:nvCxnSpPr>
          <p:cNvPr id="31" name="直接箭头连接符 30"/>
          <p:cNvCxnSpPr>
            <a:endCxn id="30" idx="1"/>
          </p:cNvCxnSpPr>
          <p:nvPr/>
        </p:nvCxnSpPr>
        <p:spPr>
          <a:xfrm>
            <a:off x="1593669" y="6165826"/>
            <a:ext cx="30567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endCxn id="25" idx="1"/>
          </p:cNvCxnSpPr>
          <p:nvPr/>
        </p:nvCxnSpPr>
        <p:spPr>
          <a:xfrm>
            <a:off x="1836713" y="5421086"/>
            <a:ext cx="2813724" cy="110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4" name="图片 33"/>
          <p:cNvPicPr>
            <a:picLocks noChangeAspect="1"/>
          </p:cNvPicPr>
          <p:nvPr/>
        </p:nvPicPr>
        <p:blipFill>
          <a:blip r:embed="rId10"/>
          <a:stretch>
            <a:fillRect/>
          </a:stretch>
        </p:blipFill>
        <p:spPr>
          <a:xfrm>
            <a:off x="4457080" y="1003911"/>
            <a:ext cx="1746487" cy="3722775"/>
          </a:xfrm>
          <a:prstGeom prst="rect">
            <a:avLst/>
          </a:prstGeom>
        </p:spPr>
      </p:pic>
      <p:cxnSp>
        <p:nvCxnSpPr>
          <p:cNvPr id="36" name="直接箭头连接符 35"/>
          <p:cNvCxnSpPr>
            <a:endCxn id="34" idx="1"/>
          </p:cNvCxnSpPr>
          <p:nvPr/>
        </p:nvCxnSpPr>
        <p:spPr>
          <a:xfrm flipV="1">
            <a:off x="1005757" y="2865299"/>
            <a:ext cx="3451323" cy="1803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6810365" y="1182081"/>
            <a:ext cx="2146742" cy="369332"/>
          </a:xfrm>
          <a:prstGeom prst="rect">
            <a:avLst/>
          </a:prstGeom>
          <a:noFill/>
        </p:spPr>
        <p:txBody>
          <a:bodyPr wrap="none" rtlCol="0">
            <a:spAutoFit/>
          </a:bodyPr>
          <a:lstStyle/>
          <a:p>
            <a:r>
              <a:rPr lang="zh-CN" altLang="en-US" dirty="0" smtClean="0">
                <a:latin typeface="黑体" panose="02010609060101010101" pitchFamily="49" charset="-122"/>
                <a:ea typeface="黑体" panose="02010609060101010101" pitchFamily="49" charset="-122"/>
              </a:rPr>
              <a:t>访问后端的</a:t>
            </a:r>
            <a:r>
              <a:rPr lang="en-US" altLang="zh-CN" dirty="0" err="1" smtClean="0">
                <a:latin typeface="黑体" panose="02010609060101010101" pitchFamily="49" charset="-122"/>
                <a:ea typeface="黑体" panose="02010609060101010101" pitchFamily="49" charset="-122"/>
              </a:rPr>
              <a:t>api</a:t>
            </a:r>
            <a:r>
              <a:rPr lang="zh-CN" altLang="en-US" dirty="0" smtClean="0">
                <a:latin typeface="黑体" panose="02010609060101010101" pitchFamily="49" charset="-122"/>
                <a:ea typeface="黑体" panose="02010609060101010101" pitchFamily="49" charset="-122"/>
              </a:rPr>
              <a:t>接口</a:t>
            </a:r>
            <a:endParaRPr lang="zh-CN" altLang="en-US" dirty="0">
              <a:latin typeface="黑体" panose="02010609060101010101" pitchFamily="49" charset="-122"/>
              <a:ea typeface="黑体" panose="02010609060101010101" pitchFamily="49" charset="-122"/>
            </a:endParaRPr>
          </a:p>
        </p:txBody>
      </p:sp>
      <p:sp>
        <p:nvSpPr>
          <p:cNvPr id="41" name="文本框 40"/>
          <p:cNvSpPr txBox="1"/>
          <p:nvPr/>
        </p:nvSpPr>
        <p:spPr>
          <a:xfrm>
            <a:off x="6799425" y="3737634"/>
            <a:ext cx="2839239" cy="369332"/>
          </a:xfrm>
          <a:prstGeom prst="rect">
            <a:avLst/>
          </a:prstGeom>
          <a:noFill/>
        </p:spPr>
        <p:txBody>
          <a:bodyPr wrap="none" rtlCol="0">
            <a:spAutoFit/>
          </a:bodyPr>
          <a:lstStyle/>
          <a:p>
            <a:r>
              <a:rPr lang="zh-CN" altLang="en-US" dirty="0" smtClean="0">
                <a:latin typeface="黑体" panose="02010609060101010101" pitchFamily="49" charset="-122"/>
                <a:ea typeface="黑体" panose="02010609060101010101" pitchFamily="49" charset="-122"/>
              </a:rPr>
              <a:t>不同页面的</a:t>
            </a:r>
            <a:r>
              <a:rPr lang="en-US" altLang="zh-CN" dirty="0" err="1" smtClean="0">
                <a:latin typeface="黑体" panose="02010609060101010101" pitchFamily="49" charset="-122"/>
                <a:ea typeface="黑体" panose="02010609060101010101" pitchFamily="49" charset="-122"/>
              </a:rPr>
              <a:t>index.vue</a:t>
            </a:r>
            <a:r>
              <a:rPr lang="zh-CN" altLang="en-US" dirty="0" smtClean="0">
                <a:latin typeface="黑体" panose="02010609060101010101" pitchFamily="49" charset="-122"/>
                <a:ea typeface="黑体" panose="02010609060101010101" pitchFamily="49" charset="-122"/>
              </a:rPr>
              <a:t>文件</a:t>
            </a:r>
            <a:endParaRPr lang="zh-CN" altLang="en-US" dirty="0">
              <a:latin typeface="黑体" panose="02010609060101010101" pitchFamily="49" charset="-122"/>
              <a:ea typeface="黑体" panose="02010609060101010101" pitchFamily="49" charset="-122"/>
            </a:endParaRPr>
          </a:p>
        </p:txBody>
      </p:sp>
      <p:cxnSp>
        <p:nvCxnSpPr>
          <p:cNvPr id="43" name="直接箭头连接符 42"/>
          <p:cNvCxnSpPr>
            <a:endCxn id="40" idx="1"/>
          </p:cNvCxnSpPr>
          <p:nvPr/>
        </p:nvCxnSpPr>
        <p:spPr>
          <a:xfrm>
            <a:off x="4990011" y="1182081"/>
            <a:ext cx="1820354"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endCxn id="41" idx="1"/>
          </p:cNvCxnSpPr>
          <p:nvPr/>
        </p:nvCxnSpPr>
        <p:spPr>
          <a:xfrm>
            <a:off x="4990011" y="3561441"/>
            <a:ext cx="1809414" cy="360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96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5824"/>
            <a:ext cx="12192000" cy="292608"/>
          </a:xfrm>
          <a:prstGeom prst="rect">
            <a:avLst/>
          </a:prstGeom>
        </p:spPr>
      </p:pic>
      <p:pic>
        <p:nvPicPr>
          <p:cNvPr id="4" name="图片 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0000" contrast="20000"/>
                    </a14:imgEffect>
                  </a14:imgLayer>
                </a14:imgProps>
              </a:ext>
              <a:ext uri="{28A0092B-C50C-407E-A947-70E740481C1C}">
                <a14:useLocalDpi xmlns:a14="http://schemas.microsoft.com/office/drawing/2010/main" val="0"/>
              </a:ext>
            </a:extLst>
          </a:blip>
          <a:stretch>
            <a:fillRect/>
          </a:stretch>
        </p:blipFill>
        <p:spPr>
          <a:xfrm>
            <a:off x="0" y="6476938"/>
            <a:ext cx="12192000" cy="390300"/>
          </a:xfrm>
          <a:prstGeom prst="rect">
            <a:avLst/>
          </a:prstGeom>
        </p:spPr>
      </p:pic>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0" y="79184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图形 23">
            <a:extLst>
              <a:ext uri="{FF2B5EF4-FFF2-40B4-BE49-F238E27FC236}">
                <a16:creationId xmlns:a16="http://schemas.microsoft.com/office/drawing/2014/main" id="{2D710D45-1126-4FD9-8956-3491DB37B60D}"/>
              </a:ext>
            </a:extLst>
          </p:cNvPr>
          <p:cNvPicPr>
            <a:picLocks noChangeAspect="1"/>
          </p:cNvPicPr>
          <p:nvPr/>
        </p:nvPicPr>
        <p:blipFill rotWithShape="1">
          <a:blip r:embed="rId7">
            <a:extLst>
              <a:ext uri="{96DAC541-7B7A-43D3-8B79-37D633B846F1}">
                <asvg:svgBlip xmlns:asvg="http://schemas.microsoft.com/office/drawing/2016/SVG/main" xmlns="" r:embed="rId8"/>
              </a:ext>
            </a:extLst>
          </a:blip>
          <a:srcRect r="76037"/>
          <a:stretch/>
        </p:blipFill>
        <p:spPr>
          <a:xfrm>
            <a:off x="11517747" y="343010"/>
            <a:ext cx="498764" cy="478977"/>
          </a:xfrm>
          <a:prstGeom prst="rect">
            <a:avLst/>
          </a:prstGeom>
        </p:spPr>
      </p:pic>
      <p:sp>
        <p:nvSpPr>
          <p:cNvPr id="2" name="文本框 1"/>
          <p:cNvSpPr txBox="1"/>
          <p:nvPr/>
        </p:nvSpPr>
        <p:spPr>
          <a:xfrm>
            <a:off x="5" y="329543"/>
            <a:ext cx="776609" cy="461665"/>
          </a:xfrm>
          <a:prstGeom prst="rect">
            <a:avLst/>
          </a:prstGeom>
          <a:solidFill>
            <a:srgbClr val="325F3E"/>
          </a:solidFill>
        </p:spPr>
        <p:txBody>
          <a:bodyPr wrap="square" rtlCol="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prstClr val="white"/>
                </a:solidFill>
                <a:effectLst/>
                <a:uLnTx/>
                <a:uFillTx/>
                <a:latin typeface="Fira Code SemiBold" panose="020B0809050000020004" pitchFamily="49" charset="0"/>
                <a:ea typeface="Fira Code SemiBold" panose="020B0809050000020004" pitchFamily="49" charset="0"/>
              </a:rPr>
              <a:t>Vue</a:t>
            </a:r>
            <a:endParaRPr kumimoji="0" lang="zh-CN" altLang="en-US" sz="2400" b="0" i="0" u="none" strike="noStrike" kern="1200" cap="none" spc="0" normalizeH="0" baseline="0" noProof="0" dirty="0">
              <a:ln>
                <a:noFill/>
              </a:ln>
              <a:solidFill>
                <a:prstClr val="white"/>
              </a:solidFill>
              <a:effectLst/>
              <a:uLnTx/>
              <a:uFillTx/>
              <a:latin typeface="Fira Code SemiBold" panose="020B0809050000020004" pitchFamily="49" charset="0"/>
              <a:ea typeface="黑体" panose="02010609060101010101" pitchFamily="49" charset="-122"/>
            </a:endParaRPr>
          </a:p>
        </p:txBody>
      </p:sp>
      <p:sp>
        <p:nvSpPr>
          <p:cNvPr id="5" name="文本框 4"/>
          <p:cNvSpPr txBox="1"/>
          <p:nvPr/>
        </p:nvSpPr>
        <p:spPr>
          <a:xfrm>
            <a:off x="776614" y="391415"/>
            <a:ext cx="247592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srgbClr val="325F3E"/>
                </a:solidFill>
                <a:effectLst/>
                <a:uLnTx/>
                <a:uFillTx/>
                <a:latin typeface="Fira Code Retina" panose="020B0809050000020004" pitchFamily="49" charset="0"/>
                <a:ea typeface="黑体" panose="02010609060101010101" pitchFamily="49" charset="-122"/>
              </a:rPr>
              <a:t>端口配置</a:t>
            </a:r>
            <a:endParaRPr kumimoji="0" lang="zh-CN" altLang="en-US" sz="2000" b="0" i="0" u="none" strike="noStrike" kern="1200" cap="none" spc="0" normalizeH="0" baseline="0" noProof="0" dirty="0">
              <a:ln>
                <a:noFill/>
              </a:ln>
              <a:solidFill>
                <a:srgbClr val="325F3E"/>
              </a:solidFill>
              <a:effectLst/>
              <a:uLnTx/>
              <a:uFillTx/>
              <a:latin typeface="Fira Code Retina" panose="020B0809050000020004" pitchFamily="49" charset="0"/>
              <a:ea typeface="黑体" panose="02010609060101010101" pitchFamily="49" charset="-122"/>
            </a:endParaRPr>
          </a:p>
        </p:txBody>
      </p:sp>
      <p:sp>
        <p:nvSpPr>
          <p:cNvPr id="8" name="矩形: 圆角 19">
            <a:extLst>
              <a:ext uri="{FF2B5EF4-FFF2-40B4-BE49-F238E27FC236}">
                <a16:creationId xmlns:a16="http://schemas.microsoft.com/office/drawing/2014/main" id="{E57DC044-253D-4DB5-9E19-9E944279F7A1}"/>
              </a:ext>
            </a:extLst>
          </p:cNvPr>
          <p:cNvSpPr/>
          <p:nvPr/>
        </p:nvSpPr>
        <p:spPr>
          <a:xfrm>
            <a:off x="5419514" y="936551"/>
            <a:ext cx="2158732" cy="389463"/>
          </a:xfrm>
          <a:prstGeom prst="roundRect">
            <a:avLst>
              <a:gd name="adj" fmla="val 50000"/>
            </a:avLst>
          </a:prstGeom>
          <a:solidFill>
            <a:srgbClr val="325F3E"/>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a:solidFill>
                  <a:prstClr val="white"/>
                </a:solidFill>
                <a:latin typeface="Fira Code Retina" panose="020B0809050000020004" pitchFamily="49" charset="0"/>
                <a:ea typeface="Fira Code Retina" panose="020B0809050000020004" pitchFamily="49" charset="0"/>
              </a:rPr>
              <a:t>v</a:t>
            </a:r>
            <a:r>
              <a:rPr lang="en-US" altLang="zh-CN" dirty="0" smtClean="0">
                <a:solidFill>
                  <a:prstClr val="white"/>
                </a:solidFill>
                <a:latin typeface="Fira Code Retina" panose="020B0809050000020004" pitchFamily="49" charset="0"/>
                <a:ea typeface="Fira Code Retina" panose="020B0809050000020004" pitchFamily="49" charset="0"/>
              </a:rPr>
              <a:t>ue.config.js</a:t>
            </a:r>
            <a:endParaRPr lang="zh-CN" altLang="en-US" dirty="0">
              <a:solidFill>
                <a:prstClr val="white"/>
              </a:solidFill>
              <a:latin typeface="Fira Code Retina" panose="020B0809050000020004" pitchFamily="49" charset="0"/>
              <a:ea typeface="黑体" panose="02010609060101010101" pitchFamily="49" charset="-122"/>
            </a:endParaRPr>
          </a:p>
        </p:txBody>
      </p:sp>
      <p:sp>
        <p:nvSpPr>
          <p:cNvPr id="9" name="矩形: 圆角 19">
            <a:extLst>
              <a:ext uri="{FF2B5EF4-FFF2-40B4-BE49-F238E27FC236}">
                <a16:creationId xmlns:a16="http://schemas.microsoft.com/office/drawing/2014/main" id="{E57DC044-253D-4DB5-9E19-9E944279F7A1}"/>
              </a:ext>
            </a:extLst>
          </p:cNvPr>
          <p:cNvSpPr/>
          <p:nvPr/>
        </p:nvSpPr>
        <p:spPr>
          <a:xfrm>
            <a:off x="281731" y="936552"/>
            <a:ext cx="1557483" cy="389463"/>
          </a:xfrm>
          <a:prstGeom prst="roundRect">
            <a:avLst>
              <a:gd name="adj" fmla="val 50000"/>
            </a:avLst>
          </a:prstGeom>
          <a:solidFill>
            <a:srgbClr val="325F3E"/>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dirty="0" smtClean="0">
                <a:solidFill>
                  <a:prstClr val="white"/>
                </a:solidFill>
                <a:latin typeface="Fira Code Retina" panose="020B0809050000020004" pitchFamily="49" charset="0"/>
                <a:ea typeface="黑体" panose="02010609060101010101" pitchFamily="49" charset="-122"/>
              </a:rPr>
              <a:t>命令行更改</a:t>
            </a:r>
            <a:endParaRPr lang="zh-CN" altLang="en-US" dirty="0">
              <a:solidFill>
                <a:prstClr val="white"/>
              </a:solidFill>
              <a:latin typeface="Fira Code Retina" panose="020B0809050000020004" pitchFamily="49" charset="0"/>
              <a:ea typeface="黑体" panose="02010609060101010101" pitchFamily="49" charset="-122"/>
            </a:endParaRPr>
          </a:p>
        </p:txBody>
      </p:sp>
      <p:pic>
        <p:nvPicPr>
          <p:cNvPr id="12" name="图片 11"/>
          <p:cNvPicPr>
            <a:picLocks noChangeAspect="1"/>
          </p:cNvPicPr>
          <p:nvPr/>
        </p:nvPicPr>
        <p:blipFill>
          <a:blip r:embed="rId9"/>
          <a:stretch>
            <a:fillRect/>
          </a:stretch>
        </p:blipFill>
        <p:spPr>
          <a:xfrm>
            <a:off x="281731" y="2148579"/>
            <a:ext cx="4551188" cy="1795510"/>
          </a:xfrm>
          <a:prstGeom prst="rect">
            <a:avLst/>
          </a:prstGeom>
        </p:spPr>
      </p:pic>
      <p:pic>
        <p:nvPicPr>
          <p:cNvPr id="13" name="图片 12"/>
          <p:cNvPicPr>
            <a:picLocks noChangeAspect="1"/>
          </p:cNvPicPr>
          <p:nvPr/>
        </p:nvPicPr>
        <p:blipFill>
          <a:blip r:embed="rId10"/>
          <a:stretch>
            <a:fillRect/>
          </a:stretch>
        </p:blipFill>
        <p:spPr>
          <a:xfrm>
            <a:off x="281731" y="1639750"/>
            <a:ext cx="4551188" cy="376939"/>
          </a:xfrm>
          <a:prstGeom prst="rect">
            <a:avLst/>
          </a:prstGeom>
        </p:spPr>
      </p:pic>
      <p:sp>
        <p:nvSpPr>
          <p:cNvPr id="14" name="矩形 13"/>
          <p:cNvSpPr/>
          <p:nvPr/>
        </p:nvSpPr>
        <p:spPr>
          <a:xfrm>
            <a:off x="5419514" y="1603064"/>
            <a:ext cx="6098233" cy="2031325"/>
          </a:xfrm>
          <a:prstGeom prst="rect">
            <a:avLst/>
          </a:prstGeom>
          <a:solidFill>
            <a:schemeClr val="tx1">
              <a:lumMod val="95000"/>
              <a:lumOff val="5000"/>
            </a:schemeClr>
          </a:solidFill>
        </p:spPr>
        <p:txBody>
          <a:bodyPr wrap="square">
            <a:spAutoFit/>
          </a:bodyPr>
          <a:lstStyle/>
          <a:p>
            <a:r>
              <a:rPr lang="en-US" altLang="zh-CN" sz="1400" dirty="0" err="1">
                <a:solidFill>
                  <a:srgbClr val="569CD6"/>
                </a:solidFill>
                <a:latin typeface="Fira Code" panose="020B0809050000020004" pitchFamily="49" charset="0"/>
              </a:rPr>
              <a:t>const</a:t>
            </a:r>
            <a:r>
              <a:rPr lang="en-US" altLang="zh-CN" sz="1400" dirty="0">
                <a:solidFill>
                  <a:srgbClr val="D4D4D4"/>
                </a:solidFill>
                <a:latin typeface="Fira Code" panose="020B0809050000020004" pitchFamily="49" charset="0"/>
              </a:rPr>
              <a:t> </a:t>
            </a:r>
            <a:r>
              <a:rPr lang="en-US" altLang="zh-CN" sz="1400" dirty="0">
                <a:solidFill>
                  <a:srgbClr val="4FC1FF"/>
                </a:solidFill>
                <a:latin typeface="Fira Code" panose="020B0809050000020004" pitchFamily="49" charset="0"/>
              </a:rPr>
              <a:t>port</a:t>
            </a:r>
            <a:r>
              <a:rPr lang="en-US" altLang="zh-CN" sz="1400" dirty="0">
                <a:solidFill>
                  <a:srgbClr val="D4D4D4"/>
                </a:solidFill>
                <a:latin typeface="Fira Code" panose="020B0809050000020004" pitchFamily="49" charset="0"/>
              </a:rPr>
              <a:t> = </a:t>
            </a:r>
            <a:r>
              <a:rPr lang="en-US" altLang="zh-CN" sz="1400" dirty="0" err="1">
                <a:solidFill>
                  <a:srgbClr val="9CDCFE"/>
                </a:solidFill>
                <a:latin typeface="Fira Code" panose="020B0809050000020004" pitchFamily="49" charset="0"/>
              </a:rPr>
              <a:t>process</a:t>
            </a:r>
            <a:r>
              <a:rPr lang="en-US" altLang="zh-CN" sz="1400" dirty="0" err="1">
                <a:solidFill>
                  <a:srgbClr val="D4D4D4"/>
                </a:solidFill>
                <a:latin typeface="Fira Code" panose="020B0809050000020004" pitchFamily="49" charset="0"/>
              </a:rPr>
              <a:t>.</a:t>
            </a:r>
            <a:r>
              <a:rPr lang="en-US" altLang="zh-CN" sz="1400" dirty="0" err="1">
                <a:solidFill>
                  <a:srgbClr val="9CDCFE"/>
                </a:solidFill>
                <a:latin typeface="Fira Code" panose="020B0809050000020004" pitchFamily="49" charset="0"/>
              </a:rPr>
              <a:t>env</a:t>
            </a:r>
            <a:r>
              <a:rPr lang="en-US" altLang="zh-CN" sz="1400" dirty="0" err="1">
                <a:solidFill>
                  <a:srgbClr val="D4D4D4"/>
                </a:solidFill>
                <a:latin typeface="Fira Code" panose="020B0809050000020004" pitchFamily="49" charset="0"/>
              </a:rPr>
              <a:t>.</a:t>
            </a:r>
            <a:r>
              <a:rPr lang="en-US" altLang="zh-CN" sz="1400" dirty="0" err="1">
                <a:solidFill>
                  <a:srgbClr val="9CDCFE"/>
                </a:solidFill>
                <a:latin typeface="Fira Code" panose="020B0809050000020004" pitchFamily="49" charset="0"/>
              </a:rPr>
              <a:t>port</a:t>
            </a:r>
            <a:r>
              <a:rPr lang="en-US" altLang="zh-CN" sz="1400" dirty="0">
                <a:solidFill>
                  <a:srgbClr val="D4D4D4"/>
                </a:solidFill>
                <a:latin typeface="Fira Code" panose="020B0809050000020004" pitchFamily="49" charset="0"/>
              </a:rPr>
              <a:t>|| </a:t>
            </a:r>
            <a:r>
              <a:rPr lang="en-US" altLang="zh-CN" sz="1400" dirty="0" err="1">
                <a:solidFill>
                  <a:srgbClr val="9CDCFE"/>
                </a:solidFill>
                <a:latin typeface="Fira Code" panose="020B0809050000020004" pitchFamily="49" charset="0"/>
              </a:rPr>
              <a:t>process</a:t>
            </a:r>
            <a:r>
              <a:rPr lang="en-US" altLang="zh-CN" sz="1400" dirty="0" err="1">
                <a:solidFill>
                  <a:srgbClr val="D4D4D4"/>
                </a:solidFill>
                <a:latin typeface="Fira Code" panose="020B0809050000020004" pitchFamily="49" charset="0"/>
              </a:rPr>
              <a:t>.</a:t>
            </a:r>
            <a:r>
              <a:rPr lang="en-US" altLang="zh-CN" sz="1400" dirty="0" err="1">
                <a:solidFill>
                  <a:srgbClr val="9CDCFE"/>
                </a:solidFill>
                <a:latin typeface="Fira Code" panose="020B0809050000020004" pitchFamily="49" charset="0"/>
              </a:rPr>
              <a:t>env</a:t>
            </a:r>
            <a:r>
              <a:rPr lang="en-US" altLang="zh-CN" sz="1400" dirty="0" err="1">
                <a:solidFill>
                  <a:srgbClr val="D4D4D4"/>
                </a:solidFill>
                <a:latin typeface="Fira Code" panose="020B0809050000020004" pitchFamily="49" charset="0"/>
              </a:rPr>
              <a:t>.</a:t>
            </a:r>
            <a:r>
              <a:rPr lang="en-US" altLang="zh-CN" sz="1400" dirty="0" err="1">
                <a:solidFill>
                  <a:srgbClr val="9CDCFE"/>
                </a:solidFill>
                <a:latin typeface="Fira Code" panose="020B0809050000020004" pitchFamily="49" charset="0"/>
              </a:rPr>
              <a:t>npm_config_port</a:t>
            </a:r>
            <a:r>
              <a:rPr lang="en-US" altLang="zh-CN" sz="1400" dirty="0">
                <a:solidFill>
                  <a:srgbClr val="D4D4D4"/>
                </a:solidFill>
                <a:latin typeface="Fira Code" panose="020B0809050000020004" pitchFamily="49" charset="0"/>
              </a:rPr>
              <a:t> || </a:t>
            </a:r>
            <a:r>
              <a:rPr lang="en-US" altLang="zh-CN" sz="1400" dirty="0" smtClean="0">
                <a:solidFill>
                  <a:srgbClr val="B5CEA8"/>
                </a:solidFill>
                <a:latin typeface="Fira Code" panose="020B0809050000020004" pitchFamily="49" charset="0"/>
              </a:rPr>
              <a:t>2333</a:t>
            </a:r>
            <a:endParaRPr lang="en-US" altLang="zh-CN" sz="1400" dirty="0">
              <a:solidFill>
                <a:srgbClr val="D4D4D4"/>
              </a:solidFill>
              <a:latin typeface="Fira Code" panose="020B0809050000020004" pitchFamily="49" charset="0"/>
            </a:endParaRPr>
          </a:p>
          <a:p>
            <a:r>
              <a:rPr lang="en-US" altLang="zh-CN" sz="1400" dirty="0">
                <a:solidFill>
                  <a:srgbClr val="D4D4D4"/>
                </a:solidFill>
                <a:latin typeface="Fira Code" panose="020B0809050000020004" pitchFamily="49" charset="0"/>
              </a:rPr>
              <a:t/>
            </a:r>
            <a:br>
              <a:rPr lang="en-US" altLang="zh-CN" sz="1400" dirty="0">
                <a:solidFill>
                  <a:srgbClr val="D4D4D4"/>
                </a:solidFill>
                <a:latin typeface="Fira Code" panose="020B0809050000020004" pitchFamily="49" charset="0"/>
              </a:rPr>
            </a:br>
            <a:r>
              <a:rPr lang="en-US" altLang="zh-CN" sz="1400" dirty="0" err="1">
                <a:solidFill>
                  <a:srgbClr val="4EC9B0"/>
                </a:solidFill>
                <a:latin typeface="Fira Code" panose="020B0809050000020004" pitchFamily="49" charset="0"/>
              </a:rPr>
              <a:t>module</a:t>
            </a:r>
            <a:r>
              <a:rPr lang="en-US" altLang="zh-CN" sz="1400" dirty="0" err="1">
                <a:solidFill>
                  <a:srgbClr val="D4D4D4"/>
                </a:solidFill>
                <a:latin typeface="Fira Code" panose="020B0809050000020004" pitchFamily="49" charset="0"/>
              </a:rPr>
              <a:t>.</a:t>
            </a:r>
            <a:r>
              <a:rPr lang="en-US" altLang="zh-CN" sz="1400" dirty="0" err="1">
                <a:solidFill>
                  <a:srgbClr val="4EC9B0"/>
                </a:solidFill>
                <a:latin typeface="Fira Code" panose="020B0809050000020004" pitchFamily="49" charset="0"/>
              </a:rPr>
              <a:t>exports</a:t>
            </a:r>
            <a:r>
              <a:rPr lang="en-US" altLang="zh-CN" sz="1400" dirty="0">
                <a:solidFill>
                  <a:srgbClr val="D4D4D4"/>
                </a:solidFill>
                <a:latin typeface="Fira Code" panose="020B0809050000020004" pitchFamily="49" charset="0"/>
              </a:rPr>
              <a:t> = {</a:t>
            </a:r>
          </a:p>
          <a:p>
            <a:r>
              <a:rPr lang="en-US" altLang="zh-CN" sz="1400" dirty="0">
                <a:solidFill>
                  <a:srgbClr val="D4D4D4"/>
                </a:solidFill>
                <a:latin typeface="Fira Code" panose="020B0809050000020004" pitchFamily="49" charset="0"/>
              </a:rPr>
              <a:t>  </a:t>
            </a:r>
            <a:r>
              <a:rPr lang="en-US" altLang="zh-CN" sz="1400" dirty="0" err="1">
                <a:solidFill>
                  <a:srgbClr val="9CDCFE"/>
                </a:solidFill>
                <a:latin typeface="Fira Code" panose="020B0809050000020004" pitchFamily="49" charset="0"/>
              </a:rPr>
              <a:t>devServer</a:t>
            </a:r>
            <a:r>
              <a:rPr lang="en-US" altLang="zh-CN" sz="1400" dirty="0">
                <a:solidFill>
                  <a:srgbClr val="9CDCFE"/>
                </a:solidFill>
                <a:latin typeface="Fira Code" panose="020B0809050000020004" pitchFamily="49" charset="0"/>
              </a:rPr>
              <a:t>:</a:t>
            </a:r>
            <a:r>
              <a:rPr lang="en-US" altLang="zh-CN" sz="1400" dirty="0">
                <a:solidFill>
                  <a:srgbClr val="D4D4D4"/>
                </a:solidFill>
                <a:latin typeface="Fira Code" panose="020B0809050000020004" pitchFamily="49" charset="0"/>
              </a:rPr>
              <a:t> </a:t>
            </a:r>
            <a:r>
              <a:rPr lang="en-US" altLang="zh-CN" sz="1400" dirty="0" smtClean="0">
                <a:solidFill>
                  <a:srgbClr val="D4D4D4"/>
                </a:solidFill>
                <a:latin typeface="Fira Code" panose="020B0809050000020004" pitchFamily="49" charset="0"/>
              </a:rPr>
              <a:t>{</a:t>
            </a:r>
          </a:p>
          <a:p>
            <a:r>
              <a:rPr lang="en-US" altLang="zh-CN" sz="1400" dirty="0">
                <a:solidFill>
                  <a:srgbClr val="D4D4D4"/>
                </a:solidFill>
                <a:latin typeface="Fira Code" panose="020B0809050000020004" pitchFamily="49" charset="0"/>
              </a:rPr>
              <a:t>    </a:t>
            </a:r>
            <a:r>
              <a:rPr lang="en-US" altLang="zh-CN" sz="1400" dirty="0">
                <a:solidFill>
                  <a:srgbClr val="9CDCFE"/>
                </a:solidFill>
                <a:latin typeface="Fira Code" panose="020B0809050000020004" pitchFamily="49" charset="0"/>
              </a:rPr>
              <a:t>port:</a:t>
            </a:r>
            <a:r>
              <a:rPr lang="en-US" altLang="zh-CN" sz="1400" dirty="0">
                <a:solidFill>
                  <a:srgbClr val="D4D4D4"/>
                </a:solidFill>
                <a:latin typeface="Fira Code" panose="020B0809050000020004" pitchFamily="49" charset="0"/>
              </a:rPr>
              <a:t> </a:t>
            </a:r>
            <a:r>
              <a:rPr lang="en-US" altLang="zh-CN" sz="1400" dirty="0">
                <a:solidFill>
                  <a:srgbClr val="4FC1FF"/>
                </a:solidFill>
                <a:latin typeface="Fira Code" panose="020B0809050000020004" pitchFamily="49" charset="0"/>
              </a:rPr>
              <a:t>port</a:t>
            </a:r>
            <a:r>
              <a:rPr lang="en-US" altLang="zh-CN" sz="1400" dirty="0" smtClean="0">
                <a:solidFill>
                  <a:srgbClr val="D4D4D4"/>
                </a:solidFill>
                <a:latin typeface="Fira Code" panose="020B0809050000020004" pitchFamily="49" charset="0"/>
              </a:rPr>
              <a:t>,</a:t>
            </a:r>
            <a:r>
              <a:rPr lang="en-US" altLang="zh-CN" sz="1400" dirty="0">
                <a:solidFill>
                  <a:srgbClr val="D4D4D4"/>
                </a:solidFill>
                <a:latin typeface="Fira Code" panose="020B0809050000020004" pitchFamily="49" charset="0"/>
              </a:rPr>
              <a:t/>
            </a:r>
            <a:br>
              <a:rPr lang="en-US" altLang="zh-CN" sz="1400" dirty="0">
                <a:solidFill>
                  <a:srgbClr val="D4D4D4"/>
                </a:solidFill>
                <a:latin typeface="Fira Code" panose="020B0809050000020004" pitchFamily="49" charset="0"/>
              </a:rPr>
            </a:br>
            <a:r>
              <a:rPr lang="en-US" altLang="zh-CN" sz="1400" dirty="0">
                <a:solidFill>
                  <a:srgbClr val="D4D4D4"/>
                </a:solidFill>
                <a:latin typeface="Fira Code" panose="020B0809050000020004" pitchFamily="49" charset="0"/>
              </a:rPr>
              <a:t>    </a:t>
            </a:r>
            <a:r>
              <a:rPr lang="en-US" altLang="zh-CN" sz="1400" dirty="0">
                <a:solidFill>
                  <a:srgbClr val="9CDCFE"/>
                </a:solidFill>
                <a:latin typeface="Fira Code" panose="020B0809050000020004" pitchFamily="49" charset="0"/>
              </a:rPr>
              <a:t>proxy:</a:t>
            </a:r>
            <a:r>
              <a:rPr lang="en-US" altLang="zh-CN" sz="1400" dirty="0">
                <a:solidFill>
                  <a:srgbClr val="D4D4D4"/>
                </a:solidFill>
                <a:latin typeface="Fira Code" panose="020B0809050000020004" pitchFamily="49" charset="0"/>
              </a:rPr>
              <a:t> </a:t>
            </a:r>
            <a:r>
              <a:rPr lang="en-US" altLang="zh-CN" sz="1400" dirty="0">
                <a:solidFill>
                  <a:srgbClr val="CE9178"/>
                </a:solidFill>
                <a:latin typeface="Fira Code" panose="020B0809050000020004" pitchFamily="49" charset="0"/>
              </a:rPr>
              <a:t>'http://localhost:8080</a:t>
            </a:r>
            <a:r>
              <a:rPr lang="en-US" altLang="zh-CN" sz="1400" dirty="0" smtClean="0">
                <a:solidFill>
                  <a:srgbClr val="CE9178"/>
                </a:solidFill>
                <a:latin typeface="Fira Code" panose="020B0809050000020004" pitchFamily="49" charset="0"/>
              </a:rPr>
              <a:t>'</a:t>
            </a:r>
            <a:r>
              <a:rPr lang="en-US" altLang="zh-CN" sz="1400" dirty="0" smtClean="0">
                <a:solidFill>
                  <a:srgbClr val="D4D4D4"/>
                </a:solidFill>
                <a:latin typeface="Fira Code" panose="020B0809050000020004" pitchFamily="49" charset="0"/>
              </a:rPr>
              <a:t>,</a:t>
            </a:r>
            <a:endParaRPr lang="en-US" altLang="zh-CN" sz="1400" dirty="0">
              <a:solidFill>
                <a:srgbClr val="D4D4D4"/>
              </a:solidFill>
              <a:latin typeface="Fira Code" panose="020B0809050000020004" pitchFamily="49" charset="0"/>
            </a:endParaRPr>
          </a:p>
          <a:p>
            <a:r>
              <a:rPr lang="en-US" altLang="zh-CN" sz="1400" dirty="0">
                <a:solidFill>
                  <a:srgbClr val="D4D4D4"/>
                </a:solidFill>
                <a:latin typeface="Fira Code" panose="020B0809050000020004" pitchFamily="49" charset="0"/>
              </a:rPr>
              <a:t>  }</a:t>
            </a:r>
          </a:p>
          <a:p>
            <a:r>
              <a:rPr lang="en-US" altLang="zh-CN" sz="1400" dirty="0">
                <a:solidFill>
                  <a:srgbClr val="D4D4D4"/>
                </a:solidFill>
                <a:latin typeface="Fira Code" panose="020B0809050000020004" pitchFamily="49" charset="0"/>
              </a:rPr>
              <a:t>}</a:t>
            </a:r>
            <a:endParaRPr lang="en-US" altLang="zh-CN" sz="1400" b="0" dirty="0">
              <a:solidFill>
                <a:srgbClr val="D4D4D4"/>
              </a:solidFill>
              <a:effectLst/>
              <a:latin typeface="Fira Code" panose="020B0809050000020004" pitchFamily="49" charset="0"/>
            </a:endParaRPr>
          </a:p>
        </p:txBody>
      </p:sp>
      <p:sp>
        <p:nvSpPr>
          <p:cNvPr id="15" name="矩形 14"/>
          <p:cNvSpPr/>
          <p:nvPr/>
        </p:nvSpPr>
        <p:spPr>
          <a:xfrm>
            <a:off x="5419514" y="3812878"/>
            <a:ext cx="6096000" cy="2462213"/>
          </a:xfrm>
          <a:prstGeom prst="rect">
            <a:avLst/>
          </a:prstGeom>
          <a:solidFill>
            <a:schemeClr val="tx1">
              <a:lumMod val="95000"/>
              <a:lumOff val="5000"/>
            </a:schemeClr>
          </a:solidFill>
        </p:spPr>
        <p:txBody>
          <a:bodyPr>
            <a:spAutoFit/>
          </a:bodyPr>
          <a:lstStyle/>
          <a:p>
            <a:r>
              <a:rPr lang="en-US" altLang="zh-CN" sz="1400" dirty="0">
                <a:solidFill>
                  <a:srgbClr val="9CDCFE"/>
                </a:solidFill>
                <a:latin typeface="Fira Code" panose="020B0809050000020004" pitchFamily="49" charset="0"/>
              </a:rPr>
              <a:t>proxy:</a:t>
            </a:r>
            <a:r>
              <a:rPr lang="en-US" altLang="zh-CN" sz="1400" dirty="0">
                <a:solidFill>
                  <a:srgbClr val="D4D4D4"/>
                </a:solidFill>
                <a:latin typeface="Fira Code" panose="020B0809050000020004" pitchFamily="49" charset="0"/>
              </a:rPr>
              <a:t> {</a:t>
            </a:r>
          </a:p>
          <a:p>
            <a:r>
              <a:rPr lang="en-US" altLang="zh-CN" sz="1400" dirty="0">
                <a:solidFill>
                  <a:srgbClr val="D4D4D4"/>
                </a:solidFill>
                <a:latin typeface="Fira Code" panose="020B0809050000020004" pitchFamily="49" charset="0"/>
              </a:rPr>
              <a:t>      </a:t>
            </a:r>
            <a:r>
              <a:rPr lang="en-US" altLang="zh-CN" sz="1400" dirty="0">
                <a:solidFill>
                  <a:srgbClr val="CE9178"/>
                </a:solidFill>
                <a:latin typeface="Fira Code" panose="020B0809050000020004" pitchFamily="49" charset="0"/>
              </a:rPr>
              <a:t>'/security'</a:t>
            </a:r>
            <a:r>
              <a:rPr lang="en-US" altLang="zh-CN" sz="1400" dirty="0">
                <a:solidFill>
                  <a:srgbClr val="9CDCFE"/>
                </a:solidFill>
                <a:latin typeface="Fira Code" panose="020B0809050000020004" pitchFamily="49" charset="0"/>
              </a:rPr>
              <a:t>:</a:t>
            </a:r>
            <a:r>
              <a:rPr lang="en-US" altLang="zh-CN" sz="1400" dirty="0">
                <a:solidFill>
                  <a:srgbClr val="D4D4D4"/>
                </a:solidFill>
                <a:latin typeface="Fira Code" panose="020B0809050000020004" pitchFamily="49" charset="0"/>
              </a:rPr>
              <a:t> </a:t>
            </a:r>
            <a:r>
              <a:rPr lang="en-US" altLang="zh-CN" sz="1400" dirty="0" smtClean="0">
                <a:solidFill>
                  <a:srgbClr val="D4D4D4"/>
                </a:solidFill>
                <a:latin typeface="Fira Code" panose="020B0809050000020004" pitchFamily="49" charset="0"/>
              </a:rPr>
              <a:t>{</a:t>
            </a:r>
          </a:p>
          <a:p>
            <a:r>
              <a:rPr lang="en-US" altLang="zh-CN" sz="1400" dirty="0">
                <a:solidFill>
                  <a:srgbClr val="D4D4D4"/>
                </a:solidFill>
                <a:latin typeface="Fira Code" panose="020B0809050000020004" pitchFamily="49" charset="0"/>
              </a:rPr>
              <a:t>        </a:t>
            </a:r>
            <a:r>
              <a:rPr lang="en-US" altLang="zh-CN" sz="1400" dirty="0">
                <a:solidFill>
                  <a:srgbClr val="9CDCFE"/>
                </a:solidFill>
                <a:latin typeface="Fira Code" panose="020B0809050000020004" pitchFamily="49" charset="0"/>
              </a:rPr>
              <a:t>target:</a:t>
            </a:r>
            <a:r>
              <a:rPr lang="en-US" altLang="zh-CN" sz="1400" dirty="0">
                <a:solidFill>
                  <a:srgbClr val="D4D4D4"/>
                </a:solidFill>
                <a:latin typeface="Fira Code" panose="020B0809050000020004" pitchFamily="49" charset="0"/>
              </a:rPr>
              <a:t> </a:t>
            </a:r>
            <a:r>
              <a:rPr lang="en-US" altLang="zh-CN" sz="1400" dirty="0">
                <a:solidFill>
                  <a:srgbClr val="CE9178"/>
                </a:solidFill>
                <a:latin typeface="Fira Code" panose="020B0809050000020004" pitchFamily="49" charset="0"/>
              </a:rPr>
              <a:t>'http://127.0.0.1:8080'</a:t>
            </a:r>
            <a:r>
              <a:rPr lang="en-US" altLang="zh-CN" sz="1400" dirty="0">
                <a:solidFill>
                  <a:srgbClr val="D4D4D4"/>
                </a:solidFill>
                <a:latin typeface="Fira Code" panose="020B0809050000020004" pitchFamily="49" charset="0"/>
              </a:rPr>
              <a:t>,</a:t>
            </a:r>
          </a:p>
          <a:p>
            <a:r>
              <a:rPr lang="en-US" altLang="zh-CN" sz="1400" dirty="0">
                <a:solidFill>
                  <a:srgbClr val="D4D4D4"/>
                </a:solidFill>
                <a:latin typeface="Fira Code" panose="020B0809050000020004" pitchFamily="49" charset="0"/>
              </a:rPr>
              <a:t>        </a:t>
            </a:r>
            <a:r>
              <a:rPr lang="en-US" altLang="zh-CN" sz="1400" dirty="0" err="1">
                <a:solidFill>
                  <a:srgbClr val="9CDCFE"/>
                </a:solidFill>
                <a:latin typeface="Fira Code" panose="020B0809050000020004" pitchFamily="49" charset="0"/>
              </a:rPr>
              <a:t>changeOrigin</a:t>
            </a:r>
            <a:r>
              <a:rPr lang="en-US" altLang="zh-CN" sz="1400" dirty="0">
                <a:solidFill>
                  <a:srgbClr val="9CDCFE"/>
                </a:solidFill>
                <a:latin typeface="Fira Code" panose="020B0809050000020004" pitchFamily="49" charset="0"/>
              </a:rPr>
              <a:t>:</a:t>
            </a:r>
            <a:r>
              <a:rPr lang="en-US" altLang="zh-CN" sz="1400" dirty="0">
                <a:solidFill>
                  <a:srgbClr val="D4D4D4"/>
                </a:solidFill>
                <a:latin typeface="Fira Code" panose="020B0809050000020004" pitchFamily="49" charset="0"/>
              </a:rPr>
              <a:t> </a:t>
            </a:r>
            <a:r>
              <a:rPr lang="en-US" altLang="zh-CN" sz="1400" dirty="0">
                <a:solidFill>
                  <a:srgbClr val="569CD6"/>
                </a:solidFill>
                <a:latin typeface="Fira Code" panose="020B0809050000020004" pitchFamily="49" charset="0"/>
              </a:rPr>
              <a:t>true</a:t>
            </a:r>
            <a:r>
              <a:rPr lang="en-US" altLang="zh-CN" sz="1400" dirty="0">
                <a:solidFill>
                  <a:srgbClr val="D4D4D4"/>
                </a:solidFill>
                <a:latin typeface="Fira Code" panose="020B0809050000020004" pitchFamily="49" charset="0"/>
              </a:rPr>
              <a:t>,</a:t>
            </a:r>
          </a:p>
          <a:p>
            <a:r>
              <a:rPr lang="en-US" altLang="zh-CN" sz="1400" dirty="0">
                <a:solidFill>
                  <a:srgbClr val="D4D4D4"/>
                </a:solidFill>
                <a:latin typeface="Fira Code" panose="020B0809050000020004" pitchFamily="49" charset="0"/>
              </a:rPr>
              <a:t>        </a:t>
            </a:r>
            <a:r>
              <a:rPr lang="en-US" altLang="zh-CN" sz="1400" dirty="0" err="1">
                <a:solidFill>
                  <a:srgbClr val="9CDCFE"/>
                </a:solidFill>
                <a:latin typeface="Fira Code" panose="020B0809050000020004" pitchFamily="49" charset="0"/>
              </a:rPr>
              <a:t>pathRewrite</a:t>
            </a:r>
            <a:r>
              <a:rPr lang="en-US" altLang="zh-CN" sz="1400" dirty="0">
                <a:solidFill>
                  <a:srgbClr val="9CDCFE"/>
                </a:solidFill>
                <a:latin typeface="Fira Code" panose="020B0809050000020004" pitchFamily="49" charset="0"/>
              </a:rPr>
              <a:t>:</a:t>
            </a:r>
            <a:r>
              <a:rPr lang="en-US" altLang="zh-CN" sz="1400" dirty="0">
                <a:solidFill>
                  <a:srgbClr val="D4D4D4"/>
                </a:solidFill>
                <a:latin typeface="Fira Code" panose="020B0809050000020004" pitchFamily="49" charset="0"/>
              </a:rPr>
              <a:t> </a:t>
            </a:r>
            <a:r>
              <a:rPr lang="en-US" altLang="zh-CN" sz="1400" dirty="0" smtClean="0">
                <a:solidFill>
                  <a:srgbClr val="D4D4D4"/>
                </a:solidFill>
                <a:latin typeface="Fira Code" panose="020B0809050000020004" pitchFamily="49" charset="0"/>
              </a:rPr>
              <a:t>{</a:t>
            </a:r>
            <a:r>
              <a:rPr lang="en-US" altLang="zh-CN" sz="1400" dirty="0" smtClean="0">
                <a:solidFill>
                  <a:srgbClr val="CE9178"/>
                </a:solidFill>
                <a:latin typeface="Fira Code" panose="020B0809050000020004" pitchFamily="49" charset="0"/>
              </a:rPr>
              <a:t>'^/</a:t>
            </a:r>
            <a:r>
              <a:rPr lang="en-US" altLang="zh-CN" sz="1400" dirty="0">
                <a:solidFill>
                  <a:srgbClr val="CE9178"/>
                </a:solidFill>
                <a:latin typeface="Fira Code" panose="020B0809050000020004" pitchFamily="49" charset="0"/>
              </a:rPr>
              <a:t>security'</a:t>
            </a:r>
            <a:r>
              <a:rPr lang="en-US" altLang="zh-CN" sz="1400" dirty="0">
                <a:solidFill>
                  <a:srgbClr val="9CDCFE"/>
                </a:solidFill>
                <a:latin typeface="Fira Code" panose="020B0809050000020004" pitchFamily="49" charset="0"/>
              </a:rPr>
              <a:t>:</a:t>
            </a:r>
            <a:r>
              <a:rPr lang="en-US" altLang="zh-CN" sz="1400" dirty="0">
                <a:solidFill>
                  <a:srgbClr val="D4D4D4"/>
                </a:solidFill>
                <a:latin typeface="Fira Code" panose="020B0809050000020004" pitchFamily="49" charset="0"/>
              </a:rPr>
              <a:t> </a:t>
            </a:r>
            <a:r>
              <a:rPr lang="en-US" altLang="zh-CN" sz="1400" dirty="0" smtClean="0">
                <a:solidFill>
                  <a:srgbClr val="CE9178"/>
                </a:solidFill>
                <a:latin typeface="Fira Code" panose="020B0809050000020004" pitchFamily="49" charset="0"/>
              </a:rPr>
              <a:t>''</a:t>
            </a:r>
            <a:r>
              <a:rPr lang="en-US" altLang="zh-CN" sz="1400" dirty="0" smtClean="0">
                <a:solidFill>
                  <a:srgbClr val="D4D4D4"/>
                </a:solidFill>
                <a:latin typeface="Fira Code" panose="020B0809050000020004" pitchFamily="49" charset="0"/>
              </a:rPr>
              <a:t>}</a:t>
            </a:r>
            <a:endParaRPr lang="en-US" altLang="zh-CN" sz="1400" dirty="0">
              <a:solidFill>
                <a:srgbClr val="D4D4D4"/>
              </a:solidFill>
              <a:latin typeface="Fira Code" panose="020B0809050000020004" pitchFamily="49" charset="0"/>
            </a:endParaRPr>
          </a:p>
          <a:p>
            <a:r>
              <a:rPr lang="en-US" altLang="zh-CN" sz="1400" dirty="0">
                <a:solidFill>
                  <a:srgbClr val="D4D4D4"/>
                </a:solidFill>
                <a:latin typeface="Fira Code" panose="020B0809050000020004" pitchFamily="49" charset="0"/>
              </a:rPr>
              <a:t>      },</a:t>
            </a:r>
          </a:p>
          <a:p>
            <a:r>
              <a:rPr lang="en-US" altLang="zh-CN" sz="1400" dirty="0">
                <a:solidFill>
                  <a:srgbClr val="D4D4D4"/>
                </a:solidFill>
                <a:latin typeface="Fira Code" panose="020B0809050000020004" pitchFamily="49" charset="0"/>
              </a:rPr>
              <a:t>      </a:t>
            </a:r>
            <a:r>
              <a:rPr lang="en-US" altLang="zh-CN" sz="1400" dirty="0">
                <a:solidFill>
                  <a:srgbClr val="CE9178"/>
                </a:solidFill>
                <a:latin typeface="Fira Code" panose="020B0809050000020004" pitchFamily="49" charset="0"/>
              </a:rPr>
              <a:t>'/system'</a:t>
            </a:r>
            <a:r>
              <a:rPr lang="en-US" altLang="zh-CN" sz="1400" dirty="0">
                <a:solidFill>
                  <a:srgbClr val="9CDCFE"/>
                </a:solidFill>
                <a:latin typeface="Fira Code" panose="020B0809050000020004" pitchFamily="49" charset="0"/>
              </a:rPr>
              <a:t>:</a:t>
            </a:r>
            <a:r>
              <a:rPr lang="en-US" altLang="zh-CN" sz="1400" dirty="0">
                <a:solidFill>
                  <a:srgbClr val="D4D4D4"/>
                </a:solidFill>
                <a:latin typeface="Fira Code" panose="020B0809050000020004" pitchFamily="49" charset="0"/>
              </a:rPr>
              <a:t> {</a:t>
            </a:r>
          </a:p>
          <a:p>
            <a:r>
              <a:rPr lang="en-US" altLang="zh-CN" sz="1400" dirty="0">
                <a:solidFill>
                  <a:srgbClr val="D4D4D4"/>
                </a:solidFill>
                <a:latin typeface="Fira Code" panose="020B0809050000020004" pitchFamily="49" charset="0"/>
              </a:rPr>
              <a:t>        </a:t>
            </a:r>
            <a:r>
              <a:rPr lang="en-US" altLang="zh-CN" sz="1400" dirty="0" smtClean="0">
                <a:solidFill>
                  <a:srgbClr val="9CDCFE"/>
                </a:solidFill>
                <a:latin typeface="Fira Code" panose="020B0809050000020004" pitchFamily="49" charset="0"/>
              </a:rPr>
              <a:t>target</a:t>
            </a:r>
            <a:r>
              <a:rPr lang="en-US" altLang="zh-CN" sz="1400" dirty="0">
                <a:solidFill>
                  <a:srgbClr val="9CDCFE"/>
                </a:solidFill>
                <a:latin typeface="Fira Code" panose="020B0809050000020004" pitchFamily="49" charset="0"/>
              </a:rPr>
              <a:t>:</a:t>
            </a:r>
            <a:r>
              <a:rPr lang="en-US" altLang="zh-CN" sz="1400" dirty="0">
                <a:solidFill>
                  <a:srgbClr val="D4D4D4"/>
                </a:solidFill>
                <a:latin typeface="Fira Code" panose="020B0809050000020004" pitchFamily="49" charset="0"/>
              </a:rPr>
              <a:t> </a:t>
            </a:r>
            <a:r>
              <a:rPr lang="en-US" altLang="zh-CN" sz="1400" dirty="0">
                <a:solidFill>
                  <a:srgbClr val="CE9178"/>
                </a:solidFill>
                <a:latin typeface="Fira Code" panose="020B0809050000020004" pitchFamily="49" charset="0"/>
              </a:rPr>
              <a:t>'http://127.0.0.1:8080'</a:t>
            </a:r>
            <a:r>
              <a:rPr lang="en-US" altLang="zh-CN" sz="1400" dirty="0">
                <a:solidFill>
                  <a:srgbClr val="D4D4D4"/>
                </a:solidFill>
                <a:latin typeface="Fira Code" panose="020B0809050000020004" pitchFamily="49" charset="0"/>
              </a:rPr>
              <a:t>,</a:t>
            </a:r>
          </a:p>
          <a:p>
            <a:r>
              <a:rPr lang="en-US" altLang="zh-CN" sz="1400" dirty="0">
                <a:solidFill>
                  <a:srgbClr val="D4D4D4"/>
                </a:solidFill>
                <a:latin typeface="Fira Code" panose="020B0809050000020004" pitchFamily="49" charset="0"/>
              </a:rPr>
              <a:t>        </a:t>
            </a:r>
            <a:r>
              <a:rPr lang="en-US" altLang="zh-CN" sz="1400" dirty="0" err="1">
                <a:solidFill>
                  <a:srgbClr val="9CDCFE"/>
                </a:solidFill>
                <a:latin typeface="Fira Code" panose="020B0809050000020004" pitchFamily="49" charset="0"/>
              </a:rPr>
              <a:t>changeOrigin</a:t>
            </a:r>
            <a:r>
              <a:rPr lang="en-US" altLang="zh-CN" sz="1400" dirty="0">
                <a:solidFill>
                  <a:srgbClr val="9CDCFE"/>
                </a:solidFill>
                <a:latin typeface="Fira Code" panose="020B0809050000020004" pitchFamily="49" charset="0"/>
              </a:rPr>
              <a:t>:</a:t>
            </a:r>
            <a:r>
              <a:rPr lang="en-US" altLang="zh-CN" sz="1400" dirty="0">
                <a:solidFill>
                  <a:srgbClr val="D4D4D4"/>
                </a:solidFill>
                <a:latin typeface="Fira Code" panose="020B0809050000020004" pitchFamily="49" charset="0"/>
              </a:rPr>
              <a:t> </a:t>
            </a:r>
            <a:r>
              <a:rPr lang="en-US" altLang="zh-CN" sz="1400" dirty="0">
                <a:solidFill>
                  <a:srgbClr val="569CD6"/>
                </a:solidFill>
                <a:latin typeface="Fira Code" panose="020B0809050000020004" pitchFamily="49" charset="0"/>
              </a:rPr>
              <a:t>true</a:t>
            </a:r>
            <a:r>
              <a:rPr lang="en-US" altLang="zh-CN" sz="1400" dirty="0">
                <a:solidFill>
                  <a:srgbClr val="D4D4D4"/>
                </a:solidFill>
                <a:latin typeface="Fira Code" panose="020B0809050000020004" pitchFamily="49" charset="0"/>
              </a:rPr>
              <a:t>,</a:t>
            </a:r>
          </a:p>
          <a:p>
            <a:r>
              <a:rPr lang="en-US" altLang="zh-CN" sz="1400" dirty="0">
                <a:solidFill>
                  <a:srgbClr val="D4D4D4"/>
                </a:solidFill>
                <a:latin typeface="Fira Code" panose="020B0809050000020004" pitchFamily="49" charset="0"/>
              </a:rPr>
              <a:t>        </a:t>
            </a:r>
            <a:r>
              <a:rPr lang="en-US" altLang="zh-CN" sz="1400" dirty="0" err="1">
                <a:solidFill>
                  <a:srgbClr val="9CDCFE"/>
                </a:solidFill>
                <a:latin typeface="Fira Code" panose="020B0809050000020004" pitchFamily="49" charset="0"/>
              </a:rPr>
              <a:t>pathRewrite</a:t>
            </a:r>
            <a:r>
              <a:rPr lang="en-US" altLang="zh-CN" sz="1400" dirty="0">
                <a:solidFill>
                  <a:srgbClr val="9CDCFE"/>
                </a:solidFill>
                <a:latin typeface="Fira Code" panose="020B0809050000020004" pitchFamily="49" charset="0"/>
              </a:rPr>
              <a:t>:</a:t>
            </a:r>
            <a:r>
              <a:rPr lang="en-US" altLang="zh-CN" sz="1400" dirty="0">
                <a:solidFill>
                  <a:srgbClr val="D4D4D4"/>
                </a:solidFill>
                <a:latin typeface="Fira Code" panose="020B0809050000020004" pitchFamily="49" charset="0"/>
              </a:rPr>
              <a:t> </a:t>
            </a:r>
            <a:r>
              <a:rPr lang="en-US" altLang="zh-CN" sz="1400" dirty="0" smtClean="0">
                <a:solidFill>
                  <a:srgbClr val="D4D4D4"/>
                </a:solidFill>
                <a:latin typeface="Fira Code" panose="020B0809050000020004" pitchFamily="49" charset="0"/>
              </a:rPr>
              <a:t>{</a:t>
            </a:r>
            <a:r>
              <a:rPr lang="en-US" altLang="zh-CN" sz="1400" dirty="0" smtClean="0">
                <a:solidFill>
                  <a:srgbClr val="CE9178"/>
                </a:solidFill>
                <a:latin typeface="Fira Code" panose="020B0809050000020004" pitchFamily="49" charset="0"/>
              </a:rPr>
              <a:t>'^/</a:t>
            </a:r>
            <a:r>
              <a:rPr lang="en-US" altLang="zh-CN" sz="1400" dirty="0">
                <a:solidFill>
                  <a:srgbClr val="CE9178"/>
                </a:solidFill>
                <a:latin typeface="Fira Code" panose="020B0809050000020004" pitchFamily="49" charset="0"/>
              </a:rPr>
              <a:t>system'</a:t>
            </a:r>
            <a:r>
              <a:rPr lang="en-US" altLang="zh-CN" sz="1400" dirty="0">
                <a:solidFill>
                  <a:srgbClr val="9CDCFE"/>
                </a:solidFill>
                <a:latin typeface="Fira Code" panose="020B0809050000020004" pitchFamily="49" charset="0"/>
              </a:rPr>
              <a:t>:</a:t>
            </a:r>
            <a:r>
              <a:rPr lang="en-US" altLang="zh-CN" sz="1400" dirty="0">
                <a:solidFill>
                  <a:srgbClr val="D4D4D4"/>
                </a:solidFill>
                <a:latin typeface="Fira Code" panose="020B0809050000020004" pitchFamily="49" charset="0"/>
              </a:rPr>
              <a:t> </a:t>
            </a:r>
            <a:r>
              <a:rPr lang="en-US" altLang="zh-CN" sz="1400" dirty="0" smtClean="0">
                <a:solidFill>
                  <a:srgbClr val="CE9178"/>
                </a:solidFill>
                <a:latin typeface="Fira Code" panose="020B0809050000020004" pitchFamily="49" charset="0"/>
              </a:rPr>
              <a:t>''</a:t>
            </a:r>
            <a:r>
              <a:rPr lang="en-US" altLang="zh-CN" sz="1400" dirty="0" smtClean="0">
                <a:solidFill>
                  <a:srgbClr val="D4D4D4"/>
                </a:solidFill>
                <a:latin typeface="Fira Code" panose="020B0809050000020004" pitchFamily="49" charset="0"/>
              </a:rPr>
              <a:t>}</a:t>
            </a:r>
            <a:endParaRPr lang="en-US" altLang="zh-CN" sz="1400" dirty="0">
              <a:solidFill>
                <a:srgbClr val="D4D4D4"/>
              </a:solidFill>
              <a:latin typeface="Fira Code" panose="020B0809050000020004" pitchFamily="49" charset="0"/>
            </a:endParaRPr>
          </a:p>
          <a:p>
            <a:r>
              <a:rPr lang="en-US" altLang="zh-CN" sz="1400" dirty="0">
                <a:solidFill>
                  <a:srgbClr val="D4D4D4"/>
                </a:solidFill>
                <a:latin typeface="Fira Code" panose="020B0809050000020004" pitchFamily="49" charset="0"/>
              </a:rPr>
              <a:t>      </a:t>
            </a:r>
            <a:r>
              <a:rPr lang="en-US" altLang="zh-CN" sz="1400" dirty="0" smtClean="0">
                <a:solidFill>
                  <a:srgbClr val="D4D4D4"/>
                </a:solidFill>
                <a:latin typeface="Fira Code" panose="020B0809050000020004" pitchFamily="49" charset="0"/>
              </a:rPr>
              <a:t>}}</a:t>
            </a:r>
            <a:endParaRPr lang="en-US" altLang="zh-CN" sz="1400" b="0" dirty="0">
              <a:solidFill>
                <a:srgbClr val="D4D4D4"/>
              </a:solidFill>
              <a:effectLst/>
              <a:latin typeface="Fira Code" panose="020B0809050000020004" pitchFamily="49" charset="0"/>
            </a:endParaRPr>
          </a:p>
        </p:txBody>
      </p:sp>
    </p:spTree>
    <p:extLst>
      <p:ext uri="{BB962C8B-B14F-4D97-AF65-F5344CB8AC3E}">
        <p14:creationId xmlns:p14="http://schemas.microsoft.com/office/powerpoint/2010/main" val="137186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2487</TotalTime>
  <Words>2016</Words>
  <Application>Microsoft Office PowerPoint</Application>
  <PresentationFormat>宽屏</PresentationFormat>
  <Paragraphs>208</Paragraphs>
  <Slides>22</Slides>
  <Notes>22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22</vt:i4>
      </vt:variant>
    </vt:vector>
  </HeadingPairs>
  <TitlesOfParts>
    <vt:vector size="38" baseType="lpstr">
      <vt:lpstr>等线</vt:lpstr>
      <vt:lpstr>等线 Light</vt:lpstr>
      <vt:lpstr>黑体</vt:lpstr>
      <vt:lpstr>宋体</vt:lpstr>
      <vt:lpstr>微软雅黑</vt:lpstr>
      <vt:lpstr>微软雅黑 Light</vt:lpstr>
      <vt:lpstr>Arial</vt:lpstr>
      <vt:lpstr>Bahnschrift SemiBold</vt:lpstr>
      <vt:lpstr>Calibri</vt:lpstr>
      <vt:lpstr>Calibri Light</vt:lpstr>
      <vt:lpstr>Fira Code</vt:lpstr>
      <vt:lpstr>Fira Code Retina</vt:lpstr>
      <vt:lpstr>Fira Code SemiBold</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WuHan</dc:creator>
  <cp:lastModifiedBy>WuHan</cp:lastModifiedBy>
  <cp:revision>84</cp:revision>
  <dcterms:created xsi:type="dcterms:W3CDTF">2021-05-19T08:49:05Z</dcterms:created>
  <dcterms:modified xsi:type="dcterms:W3CDTF">2021-10-12T02:44:52Z</dcterms:modified>
</cp:coreProperties>
</file>