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38"/>
  </p:notesMasterIdLst>
  <p:sldIdLst>
    <p:sldId id="288" r:id="rId3"/>
    <p:sldId id="261" r:id="rId4"/>
    <p:sldId id="287" r:id="rId5"/>
    <p:sldId id="270" r:id="rId6"/>
    <p:sldId id="294" r:id="rId7"/>
    <p:sldId id="289" r:id="rId8"/>
    <p:sldId id="268" r:id="rId9"/>
    <p:sldId id="298" r:id="rId10"/>
    <p:sldId id="299" r:id="rId11"/>
    <p:sldId id="300" r:id="rId12"/>
    <p:sldId id="295" r:id="rId13"/>
    <p:sldId id="301" r:id="rId14"/>
    <p:sldId id="302" r:id="rId15"/>
    <p:sldId id="303" r:id="rId16"/>
    <p:sldId id="297" r:id="rId17"/>
    <p:sldId id="306" r:id="rId18"/>
    <p:sldId id="305" r:id="rId19"/>
    <p:sldId id="307" r:id="rId20"/>
    <p:sldId id="278"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290" r:id="rId35"/>
    <p:sldId id="263" r:id="rId36"/>
    <p:sldId id="293"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D9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79779" autoAdjust="0"/>
  </p:normalViewPr>
  <p:slideViewPr>
    <p:cSldViewPr snapToGrid="0">
      <p:cViewPr varScale="1">
        <p:scale>
          <a:sx n="68" d="100"/>
          <a:sy n="68" d="100"/>
        </p:scale>
        <p:origin x="461"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ADBDF8-02FE-4C90-A584-59947C62452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30602FD-D6CE-47CE-9D6D-E9F4C3B19AED}">
      <dgm:prSet phldrT="[文本]"/>
      <dgm:spPr>
        <a:solidFill>
          <a:schemeClr val="accent1">
            <a:hueOff val="0"/>
            <a:satOff val="0"/>
            <a:lumOff val="0"/>
          </a:schemeClr>
        </a:solidFill>
      </dgm:spPr>
      <dgm:t>
        <a:bodyPr/>
        <a:lstStyle/>
        <a:p>
          <a:r>
            <a:rPr lang="zh-CN" altLang="en-US" dirty="0"/>
            <a:t>完成对话生成情感识别的</a:t>
          </a:r>
          <a:r>
            <a:rPr lang="en-US" altLang="zh-CN" dirty="0"/>
            <a:t>baseline </a:t>
          </a:r>
          <a:r>
            <a:rPr lang="zh-CN" altLang="en-US" dirty="0"/>
            <a:t>实验（基本完成，但是还有一点点）</a:t>
          </a:r>
        </a:p>
      </dgm:t>
    </dgm:pt>
    <dgm:pt modelId="{F69A798C-EF17-44D3-AA00-D848A3C5CFC5}" type="parTrans" cxnId="{F67500C9-8E17-44C4-B572-CDC0356A1124}">
      <dgm:prSet/>
      <dgm:spPr/>
      <dgm:t>
        <a:bodyPr/>
        <a:lstStyle/>
        <a:p>
          <a:endParaRPr lang="zh-CN" altLang="en-US"/>
        </a:p>
      </dgm:t>
    </dgm:pt>
    <dgm:pt modelId="{0FA460C2-53CD-4C3E-BAAA-2B17587E18E4}" type="sibTrans" cxnId="{F67500C9-8E17-44C4-B572-CDC0356A1124}">
      <dgm:prSet/>
      <dgm:spPr/>
      <dgm:t>
        <a:bodyPr/>
        <a:lstStyle/>
        <a:p>
          <a:endParaRPr lang="zh-CN" altLang="en-US"/>
        </a:p>
      </dgm:t>
    </dgm:pt>
    <dgm:pt modelId="{2BC1D79A-D852-4298-922E-F6CEFD9DF1F3}">
      <dgm:prSet phldrT="[文本]"/>
      <dgm:spPr>
        <a:solidFill>
          <a:srgbClr val="0070C0"/>
        </a:solidFill>
      </dgm:spPr>
      <dgm:t>
        <a:bodyPr/>
        <a:lstStyle/>
        <a:p>
          <a:r>
            <a:rPr lang="zh-CN" altLang="en-US" dirty="0"/>
            <a:t>构建对话情感修复和情感</a:t>
          </a:r>
          <a:r>
            <a:rPr lang="en-US" altLang="zh-CN" dirty="0"/>
            <a:t>-</a:t>
          </a:r>
          <a:r>
            <a:rPr lang="zh-CN" altLang="en-US" dirty="0"/>
            <a:t>风格绑定模型并完成实验（预计</a:t>
          </a:r>
          <a:r>
            <a:rPr lang="en-US" altLang="zh-CN" dirty="0"/>
            <a:t>11</a:t>
          </a:r>
          <a:r>
            <a:rPr lang="zh-CN" altLang="en-US" dirty="0"/>
            <a:t>月中旬）</a:t>
          </a:r>
        </a:p>
      </dgm:t>
    </dgm:pt>
    <dgm:pt modelId="{8B6AE91B-EE6F-4C33-80E0-313FEB02ED1F}" type="parTrans" cxnId="{64E45500-41B3-4A76-B8EC-220A0A1D0F10}">
      <dgm:prSet/>
      <dgm:spPr/>
      <dgm:t>
        <a:bodyPr/>
        <a:lstStyle/>
        <a:p>
          <a:endParaRPr lang="zh-CN" altLang="en-US"/>
        </a:p>
      </dgm:t>
    </dgm:pt>
    <dgm:pt modelId="{4B0146A4-6D4C-4E50-AC4E-7EA5CF91FC54}" type="sibTrans" cxnId="{64E45500-41B3-4A76-B8EC-220A0A1D0F10}">
      <dgm:prSet/>
      <dgm:spPr/>
      <dgm:t>
        <a:bodyPr/>
        <a:lstStyle/>
        <a:p>
          <a:endParaRPr lang="zh-CN" altLang="en-US"/>
        </a:p>
      </dgm:t>
    </dgm:pt>
    <dgm:pt modelId="{4153BF98-6CCF-4198-9AF8-289D8F702406}">
      <dgm:prSet phldrT="[文本]"/>
      <dgm:spPr>
        <a:solidFill>
          <a:srgbClr val="00B0F0"/>
        </a:solidFill>
      </dgm:spPr>
      <dgm:t>
        <a:bodyPr/>
        <a:lstStyle/>
        <a:p>
          <a:r>
            <a:rPr lang="zh-CN" altLang="en-US" dirty="0"/>
            <a:t>成文（预计</a:t>
          </a:r>
          <a:r>
            <a:rPr lang="en-US" altLang="zh-CN" dirty="0"/>
            <a:t>11</a:t>
          </a:r>
          <a:r>
            <a:rPr lang="zh-CN" altLang="en-US" dirty="0"/>
            <a:t>月底开始）</a:t>
          </a:r>
        </a:p>
      </dgm:t>
    </dgm:pt>
    <dgm:pt modelId="{C69CC47F-C41D-4598-83C8-AEF886425C7E}" type="parTrans" cxnId="{2D30CFD5-E2BD-4499-A13C-611EA24E66D3}">
      <dgm:prSet/>
      <dgm:spPr/>
      <dgm:t>
        <a:bodyPr/>
        <a:lstStyle/>
        <a:p>
          <a:endParaRPr lang="zh-CN" altLang="en-US"/>
        </a:p>
      </dgm:t>
    </dgm:pt>
    <dgm:pt modelId="{54B8849F-4491-484E-A4D3-8A6F390D5100}" type="sibTrans" cxnId="{2D30CFD5-E2BD-4499-A13C-611EA24E66D3}">
      <dgm:prSet/>
      <dgm:spPr/>
      <dgm:t>
        <a:bodyPr/>
        <a:lstStyle/>
        <a:p>
          <a:endParaRPr lang="zh-CN" altLang="en-US"/>
        </a:p>
      </dgm:t>
    </dgm:pt>
    <dgm:pt modelId="{E5FE226B-BF0D-4C72-96DC-0A70E2839D69}" type="pres">
      <dgm:prSet presAssocID="{24ADBDF8-02FE-4C90-A584-59947C62452B}" presName="linear" presStyleCnt="0">
        <dgm:presLayoutVars>
          <dgm:dir/>
          <dgm:animLvl val="lvl"/>
          <dgm:resizeHandles val="exact"/>
        </dgm:presLayoutVars>
      </dgm:prSet>
      <dgm:spPr/>
    </dgm:pt>
    <dgm:pt modelId="{ED893E85-101D-4BD4-992B-A8A94BAF3DB8}" type="pres">
      <dgm:prSet presAssocID="{A30602FD-D6CE-47CE-9D6D-E9F4C3B19AED}" presName="parentLin" presStyleCnt="0"/>
      <dgm:spPr/>
    </dgm:pt>
    <dgm:pt modelId="{019DF364-BC42-462B-87F4-A6CB2CB4B026}" type="pres">
      <dgm:prSet presAssocID="{A30602FD-D6CE-47CE-9D6D-E9F4C3B19AED}" presName="parentLeftMargin" presStyleLbl="node1" presStyleIdx="0" presStyleCnt="3"/>
      <dgm:spPr/>
    </dgm:pt>
    <dgm:pt modelId="{6CBE7269-B450-484A-9EBD-1954DB536314}" type="pres">
      <dgm:prSet presAssocID="{A30602FD-D6CE-47CE-9D6D-E9F4C3B19AED}" presName="parentText" presStyleLbl="node1" presStyleIdx="0" presStyleCnt="3">
        <dgm:presLayoutVars>
          <dgm:chMax val="0"/>
          <dgm:bulletEnabled val="1"/>
        </dgm:presLayoutVars>
      </dgm:prSet>
      <dgm:spPr/>
    </dgm:pt>
    <dgm:pt modelId="{9318C935-728E-4021-A84B-CA57D5D38924}" type="pres">
      <dgm:prSet presAssocID="{A30602FD-D6CE-47CE-9D6D-E9F4C3B19AED}" presName="negativeSpace" presStyleCnt="0"/>
      <dgm:spPr/>
    </dgm:pt>
    <dgm:pt modelId="{38AF213B-5A6A-47AB-BB05-9C7B2E78ABD7}" type="pres">
      <dgm:prSet presAssocID="{A30602FD-D6CE-47CE-9D6D-E9F4C3B19AED}" presName="childText" presStyleLbl="conFgAcc1" presStyleIdx="0" presStyleCnt="3">
        <dgm:presLayoutVars>
          <dgm:bulletEnabled val="1"/>
        </dgm:presLayoutVars>
      </dgm:prSet>
      <dgm:spPr>
        <a:solidFill>
          <a:srgbClr val="00B050">
            <a:alpha val="90000"/>
          </a:srgbClr>
        </a:solidFill>
      </dgm:spPr>
    </dgm:pt>
    <dgm:pt modelId="{96CE29D9-D9BE-4FC7-AA3B-291E6ADD9315}" type="pres">
      <dgm:prSet presAssocID="{0FA460C2-53CD-4C3E-BAAA-2B17587E18E4}" presName="spaceBetweenRectangles" presStyleCnt="0"/>
      <dgm:spPr/>
    </dgm:pt>
    <dgm:pt modelId="{E8344061-DBA2-4EF4-BC8B-2CDE6E74EAC7}" type="pres">
      <dgm:prSet presAssocID="{2BC1D79A-D852-4298-922E-F6CEFD9DF1F3}" presName="parentLin" presStyleCnt="0"/>
      <dgm:spPr/>
    </dgm:pt>
    <dgm:pt modelId="{26603BCA-4361-4C0A-A7B2-8AA3EE889135}" type="pres">
      <dgm:prSet presAssocID="{2BC1D79A-D852-4298-922E-F6CEFD9DF1F3}" presName="parentLeftMargin" presStyleLbl="node1" presStyleIdx="0" presStyleCnt="3"/>
      <dgm:spPr/>
    </dgm:pt>
    <dgm:pt modelId="{1EE718EC-63F0-4ACD-9276-52CD85A9B4CA}" type="pres">
      <dgm:prSet presAssocID="{2BC1D79A-D852-4298-922E-F6CEFD9DF1F3}" presName="parentText" presStyleLbl="node1" presStyleIdx="1" presStyleCnt="3">
        <dgm:presLayoutVars>
          <dgm:chMax val="0"/>
          <dgm:bulletEnabled val="1"/>
        </dgm:presLayoutVars>
      </dgm:prSet>
      <dgm:spPr/>
    </dgm:pt>
    <dgm:pt modelId="{C3DB57D9-1706-41DC-A746-73951B3E465F}" type="pres">
      <dgm:prSet presAssocID="{2BC1D79A-D852-4298-922E-F6CEFD9DF1F3}" presName="negativeSpace" presStyleCnt="0"/>
      <dgm:spPr/>
    </dgm:pt>
    <dgm:pt modelId="{C60E53F6-4AC2-4394-B8DA-809D619A9E38}" type="pres">
      <dgm:prSet presAssocID="{2BC1D79A-D852-4298-922E-F6CEFD9DF1F3}" presName="childText" presStyleLbl="conFgAcc1" presStyleIdx="1" presStyleCnt="3">
        <dgm:presLayoutVars>
          <dgm:bulletEnabled val="1"/>
        </dgm:presLayoutVars>
      </dgm:prSet>
      <dgm:spPr>
        <a:solidFill>
          <a:schemeClr val="accent5">
            <a:lumMod val="60000"/>
            <a:lumOff val="40000"/>
            <a:alpha val="90000"/>
          </a:schemeClr>
        </a:solidFill>
      </dgm:spPr>
    </dgm:pt>
    <dgm:pt modelId="{508C48D8-C8F8-4152-8335-4D0FD2ACB156}" type="pres">
      <dgm:prSet presAssocID="{4B0146A4-6D4C-4E50-AC4E-7EA5CF91FC54}" presName="spaceBetweenRectangles" presStyleCnt="0"/>
      <dgm:spPr/>
    </dgm:pt>
    <dgm:pt modelId="{20994FC4-19EC-402E-9DB6-65C57FEF1687}" type="pres">
      <dgm:prSet presAssocID="{4153BF98-6CCF-4198-9AF8-289D8F702406}" presName="parentLin" presStyleCnt="0"/>
      <dgm:spPr/>
    </dgm:pt>
    <dgm:pt modelId="{72043CC2-5C11-46D5-A643-C05CA4E6A410}" type="pres">
      <dgm:prSet presAssocID="{4153BF98-6CCF-4198-9AF8-289D8F702406}" presName="parentLeftMargin" presStyleLbl="node1" presStyleIdx="1" presStyleCnt="3"/>
      <dgm:spPr/>
    </dgm:pt>
    <dgm:pt modelId="{0D024056-2FDB-4F5E-B437-DB7B2B6D0B4F}" type="pres">
      <dgm:prSet presAssocID="{4153BF98-6CCF-4198-9AF8-289D8F702406}" presName="parentText" presStyleLbl="node1" presStyleIdx="2" presStyleCnt="3">
        <dgm:presLayoutVars>
          <dgm:chMax val="0"/>
          <dgm:bulletEnabled val="1"/>
        </dgm:presLayoutVars>
      </dgm:prSet>
      <dgm:spPr/>
    </dgm:pt>
    <dgm:pt modelId="{F3CD4EAC-6471-4981-8C45-311F4EC90EB0}" type="pres">
      <dgm:prSet presAssocID="{4153BF98-6CCF-4198-9AF8-289D8F702406}" presName="negativeSpace" presStyleCnt="0"/>
      <dgm:spPr/>
    </dgm:pt>
    <dgm:pt modelId="{C9F88179-88A5-4A0E-AF03-E697EDFF9E26}" type="pres">
      <dgm:prSet presAssocID="{4153BF98-6CCF-4198-9AF8-289D8F702406}" presName="childText" presStyleLbl="conFgAcc1" presStyleIdx="2" presStyleCnt="3">
        <dgm:presLayoutVars>
          <dgm:bulletEnabled val="1"/>
        </dgm:presLayoutVars>
      </dgm:prSet>
      <dgm:spPr>
        <a:solidFill>
          <a:schemeClr val="accent3">
            <a:lumMod val="60000"/>
            <a:lumOff val="40000"/>
            <a:alpha val="90000"/>
          </a:schemeClr>
        </a:solidFill>
      </dgm:spPr>
    </dgm:pt>
  </dgm:ptLst>
  <dgm:cxnLst>
    <dgm:cxn modelId="{64E45500-41B3-4A76-B8EC-220A0A1D0F10}" srcId="{24ADBDF8-02FE-4C90-A584-59947C62452B}" destId="{2BC1D79A-D852-4298-922E-F6CEFD9DF1F3}" srcOrd="1" destOrd="0" parTransId="{8B6AE91B-EE6F-4C33-80E0-313FEB02ED1F}" sibTransId="{4B0146A4-6D4C-4E50-AC4E-7EA5CF91FC54}"/>
    <dgm:cxn modelId="{699BDF02-D2F7-429F-96D8-0355C4382FE7}" type="presOf" srcId="{4153BF98-6CCF-4198-9AF8-289D8F702406}" destId="{0D024056-2FDB-4F5E-B437-DB7B2B6D0B4F}" srcOrd="1" destOrd="0" presId="urn:microsoft.com/office/officeart/2005/8/layout/list1"/>
    <dgm:cxn modelId="{3983FF63-52D5-4A78-8EF8-99999EF45627}" type="presOf" srcId="{2BC1D79A-D852-4298-922E-F6CEFD9DF1F3}" destId="{1EE718EC-63F0-4ACD-9276-52CD85A9B4CA}" srcOrd="1" destOrd="0" presId="urn:microsoft.com/office/officeart/2005/8/layout/list1"/>
    <dgm:cxn modelId="{117FF286-3A8F-4511-8BDF-49DF3A455027}" type="presOf" srcId="{A30602FD-D6CE-47CE-9D6D-E9F4C3B19AED}" destId="{6CBE7269-B450-484A-9EBD-1954DB536314}" srcOrd="1" destOrd="0" presId="urn:microsoft.com/office/officeart/2005/8/layout/list1"/>
    <dgm:cxn modelId="{653463C2-16CE-49D1-BBE3-667F3A7393A7}" type="presOf" srcId="{24ADBDF8-02FE-4C90-A584-59947C62452B}" destId="{E5FE226B-BF0D-4C72-96DC-0A70E2839D69}" srcOrd="0" destOrd="0" presId="urn:microsoft.com/office/officeart/2005/8/layout/list1"/>
    <dgm:cxn modelId="{F67500C9-8E17-44C4-B572-CDC0356A1124}" srcId="{24ADBDF8-02FE-4C90-A584-59947C62452B}" destId="{A30602FD-D6CE-47CE-9D6D-E9F4C3B19AED}" srcOrd="0" destOrd="0" parTransId="{F69A798C-EF17-44D3-AA00-D848A3C5CFC5}" sibTransId="{0FA460C2-53CD-4C3E-BAAA-2B17587E18E4}"/>
    <dgm:cxn modelId="{75C304CE-6B0F-44D3-862E-86CFA48E50CD}" type="presOf" srcId="{A30602FD-D6CE-47CE-9D6D-E9F4C3B19AED}" destId="{019DF364-BC42-462B-87F4-A6CB2CB4B026}" srcOrd="0" destOrd="0" presId="urn:microsoft.com/office/officeart/2005/8/layout/list1"/>
    <dgm:cxn modelId="{7BBD45D0-143C-48A3-B441-4BAC8D186D8B}" type="presOf" srcId="{4153BF98-6CCF-4198-9AF8-289D8F702406}" destId="{72043CC2-5C11-46D5-A643-C05CA4E6A410}" srcOrd="0" destOrd="0" presId="urn:microsoft.com/office/officeart/2005/8/layout/list1"/>
    <dgm:cxn modelId="{83123BD1-46B2-4A0F-BCA6-9FD6F3F663F4}" type="presOf" srcId="{2BC1D79A-D852-4298-922E-F6CEFD9DF1F3}" destId="{26603BCA-4361-4C0A-A7B2-8AA3EE889135}" srcOrd="0" destOrd="0" presId="urn:microsoft.com/office/officeart/2005/8/layout/list1"/>
    <dgm:cxn modelId="{2D30CFD5-E2BD-4499-A13C-611EA24E66D3}" srcId="{24ADBDF8-02FE-4C90-A584-59947C62452B}" destId="{4153BF98-6CCF-4198-9AF8-289D8F702406}" srcOrd="2" destOrd="0" parTransId="{C69CC47F-C41D-4598-83C8-AEF886425C7E}" sibTransId="{54B8849F-4491-484E-A4D3-8A6F390D5100}"/>
    <dgm:cxn modelId="{DB463AC9-53CC-4A7E-AB25-504ED28FA3DB}" type="presParOf" srcId="{E5FE226B-BF0D-4C72-96DC-0A70E2839D69}" destId="{ED893E85-101D-4BD4-992B-A8A94BAF3DB8}" srcOrd="0" destOrd="0" presId="urn:microsoft.com/office/officeart/2005/8/layout/list1"/>
    <dgm:cxn modelId="{83E03379-A8BD-4D45-B1FB-7A9C48A073A1}" type="presParOf" srcId="{ED893E85-101D-4BD4-992B-A8A94BAF3DB8}" destId="{019DF364-BC42-462B-87F4-A6CB2CB4B026}" srcOrd="0" destOrd="0" presId="urn:microsoft.com/office/officeart/2005/8/layout/list1"/>
    <dgm:cxn modelId="{CEC9222E-8172-4F43-8B92-F6C95159C2C4}" type="presParOf" srcId="{ED893E85-101D-4BD4-992B-A8A94BAF3DB8}" destId="{6CBE7269-B450-484A-9EBD-1954DB536314}" srcOrd="1" destOrd="0" presId="urn:microsoft.com/office/officeart/2005/8/layout/list1"/>
    <dgm:cxn modelId="{CF266447-4097-4DC5-8624-3527C6F0B84E}" type="presParOf" srcId="{E5FE226B-BF0D-4C72-96DC-0A70E2839D69}" destId="{9318C935-728E-4021-A84B-CA57D5D38924}" srcOrd="1" destOrd="0" presId="urn:microsoft.com/office/officeart/2005/8/layout/list1"/>
    <dgm:cxn modelId="{49E0E990-46EC-47CA-AA9A-9E1CF6E82F0B}" type="presParOf" srcId="{E5FE226B-BF0D-4C72-96DC-0A70E2839D69}" destId="{38AF213B-5A6A-47AB-BB05-9C7B2E78ABD7}" srcOrd="2" destOrd="0" presId="urn:microsoft.com/office/officeart/2005/8/layout/list1"/>
    <dgm:cxn modelId="{5F8673BF-75CB-44FA-9D56-8C4217780AAF}" type="presParOf" srcId="{E5FE226B-BF0D-4C72-96DC-0A70E2839D69}" destId="{96CE29D9-D9BE-4FC7-AA3B-291E6ADD9315}" srcOrd="3" destOrd="0" presId="urn:microsoft.com/office/officeart/2005/8/layout/list1"/>
    <dgm:cxn modelId="{A6EE7B42-7C88-4E07-B874-F3076AD20864}" type="presParOf" srcId="{E5FE226B-BF0D-4C72-96DC-0A70E2839D69}" destId="{E8344061-DBA2-4EF4-BC8B-2CDE6E74EAC7}" srcOrd="4" destOrd="0" presId="urn:microsoft.com/office/officeart/2005/8/layout/list1"/>
    <dgm:cxn modelId="{AAA01006-4C0E-4BE2-A386-B7CA17C4D68B}" type="presParOf" srcId="{E8344061-DBA2-4EF4-BC8B-2CDE6E74EAC7}" destId="{26603BCA-4361-4C0A-A7B2-8AA3EE889135}" srcOrd="0" destOrd="0" presId="urn:microsoft.com/office/officeart/2005/8/layout/list1"/>
    <dgm:cxn modelId="{125BA0D8-4722-42F4-8EA7-B94B95F0347A}" type="presParOf" srcId="{E8344061-DBA2-4EF4-BC8B-2CDE6E74EAC7}" destId="{1EE718EC-63F0-4ACD-9276-52CD85A9B4CA}" srcOrd="1" destOrd="0" presId="urn:microsoft.com/office/officeart/2005/8/layout/list1"/>
    <dgm:cxn modelId="{8E0212CF-E530-4F6E-A2AA-DAD242CB6A83}" type="presParOf" srcId="{E5FE226B-BF0D-4C72-96DC-0A70E2839D69}" destId="{C3DB57D9-1706-41DC-A746-73951B3E465F}" srcOrd="5" destOrd="0" presId="urn:microsoft.com/office/officeart/2005/8/layout/list1"/>
    <dgm:cxn modelId="{052A4AF8-29DB-4641-820C-3CF8D6DB56CB}" type="presParOf" srcId="{E5FE226B-BF0D-4C72-96DC-0A70E2839D69}" destId="{C60E53F6-4AC2-4394-B8DA-809D619A9E38}" srcOrd="6" destOrd="0" presId="urn:microsoft.com/office/officeart/2005/8/layout/list1"/>
    <dgm:cxn modelId="{7D0E34C5-A6DB-4A0B-B4FB-F3A09654A0CE}" type="presParOf" srcId="{E5FE226B-BF0D-4C72-96DC-0A70E2839D69}" destId="{508C48D8-C8F8-4152-8335-4D0FD2ACB156}" srcOrd="7" destOrd="0" presId="urn:microsoft.com/office/officeart/2005/8/layout/list1"/>
    <dgm:cxn modelId="{94515D34-0B44-48F3-BEAC-947D9253E5B3}" type="presParOf" srcId="{E5FE226B-BF0D-4C72-96DC-0A70E2839D69}" destId="{20994FC4-19EC-402E-9DB6-65C57FEF1687}" srcOrd="8" destOrd="0" presId="urn:microsoft.com/office/officeart/2005/8/layout/list1"/>
    <dgm:cxn modelId="{C641DF25-EE8A-4688-A45D-14C83DC81685}" type="presParOf" srcId="{20994FC4-19EC-402E-9DB6-65C57FEF1687}" destId="{72043CC2-5C11-46D5-A643-C05CA4E6A410}" srcOrd="0" destOrd="0" presId="urn:microsoft.com/office/officeart/2005/8/layout/list1"/>
    <dgm:cxn modelId="{C7381D4D-AA1D-4612-A534-1A10DD3C76A4}" type="presParOf" srcId="{20994FC4-19EC-402E-9DB6-65C57FEF1687}" destId="{0D024056-2FDB-4F5E-B437-DB7B2B6D0B4F}" srcOrd="1" destOrd="0" presId="urn:microsoft.com/office/officeart/2005/8/layout/list1"/>
    <dgm:cxn modelId="{9E8E4BD2-C6C5-4C80-AB28-391F0AB77385}" type="presParOf" srcId="{E5FE226B-BF0D-4C72-96DC-0A70E2839D69}" destId="{F3CD4EAC-6471-4981-8C45-311F4EC90EB0}" srcOrd="9" destOrd="0" presId="urn:microsoft.com/office/officeart/2005/8/layout/list1"/>
    <dgm:cxn modelId="{6A9C26CA-4181-40C2-8297-39BB273E4A25}" type="presParOf" srcId="{E5FE226B-BF0D-4C72-96DC-0A70E2839D69}" destId="{C9F88179-88A5-4A0E-AF03-E697EDFF9E2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F213B-5A6A-47AB-BB05-9C7B2E78ABD7}">
      <dsp:nvSpPr>
        <dsp:cNvPr id="0" name=""/>
        <dsp:cNvSpPr/>
      </dsp:nvSpPr>
      <dsp:spPr>
        <a:xfrm>
          <a:off x="0" y="1874794"/>
          <a:ext cx="9843912" cy="403200"/>
        </a:xfrm>
        <a:prstGeom prst="rect">
          <a:avLst/>
        </a:prstGeom>
        <a:solidFill>
          <a:srgbClr val="00B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BE7269-B450-484A-9EBD-1954DB536314}">
      <dsp:nvSpPr>
        <dsp:cNvPr id="0" name=""/>
        <dsp:cNvSpPr/>
      </dsp:nvSpPr>
      <dsp:spPr>
        <a:xfrm>
          <a:off x="492195" y="1638634"/>
          <a:ext cx="6890738" cy="472320"/>
        </a:xfrm>
        <a:prstGeom prst="roundRect">
          <a:avLst/>
        </a:prstGeom>
        <a:solidFill>
          <a:schemeClr val="accent1">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454" tIns="0" rIns="260454" bIns="0" numCol="1" spcCol="1270" anchor="ctr" anchorCtr="0">
          <a:noAutofit/>
        </a:bodyPr>
        <a:lstStyle/>
        <a:p>
          <a:pPr marL="0" lvl="0" indent="0" algn="l" defTabSz="711200">
            <a:lnSpc>
              <a:spcPct val="90000"/>
            </a:lnSpc>
            <a:spcBef>
              <a:spcPct val="0"/>
            </a:spcBef>
            <a:spcAft>
              <a:spcPct val="35000"/>
            </a:spcAft>
            <a:buNone/>
          </a:pPr>
          <a:r>
            <a:rPr lang="zh-CN" altLang="en-US" sz="1600" kern="1200" dirty="0"/>
            <a:t>完成对话生成情感识别的</a:t>
          </a:r>
          <a:r>
            <a:rPr lang="en-US" altLang="zh-CN" sz="1600" kern="1200" dirty="0"/>
            <a:t>baseline </a:t>
          </a:r>
          <a:r>
            <a:rPr lang="zh-CN" altLang="en-US" sz="1600" kern="1200" dirty="0"/>
            <a:t>实验（基本完成，但是还有一点点）</a:t>
          </a:r>
        </a:p>
      </dsp:txBody>
      <dsp:txXfrm>
        <a:off x="515252" y="1661691"/>
        <a:ext cx="6844624" cy="426206"/>
      </dsp:txXfrm>
    </dsp:sp>
    <dsp:sp modelId="{C60E53F6-4AC2-4394-B8DA-809D619A9E38}">
      <dsp:nvSpPr>
        <dsp:cNvPr id="0" name=""/>
        <dsp:cNvSpPr/>
      </dsp:nvSpPr>
      <dsp:spPr>
        <a:xfrm>
          <a:off x="0" y="2600554"/>
          <a:ext cx="9843912" cy="403200"/>
        </a:xfrm>
        <a:prstGeom prst="rect">
          <a:avLst/>
        </a:prstGeom>
        <a:solidFill>
          <a:schemeClr val="accent5">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E718EC-63F0-4ACD-9276-52CD85A9B4CA}">
      <dsp:nvSpPr>
        <dsp:cNvPr id="0" name=""/>
        <dsp:cNvSpPr/>
      </dsp:nvSpPr>
      <dsp:spPr>
        <a:xfrm>
          <a:off x="492195" y="2364394"/>
          <a:ext cx="6890738" cy="47232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454" tIns="0" rIns="260454" bIns="0" numCol="1" spcCol="1270" anchor="ctr" anchorCtr="0">
          <a:noAutofit/>
        </a:bodyPr>
        <a:lstStyle/>
        <a:p>
          <a:pPr marL="0" lvl="0" indent="0" algn="l" defTabSz="711200">
            <a:lnSpc>
              <a:spcPct val="90000"/>
            </a:lnSpc>
            <a:spcBef>
              <a:spcPct val="0"/>
            </a:spcBef>
            <a:spcAft>
              <a:spcPct val="35000"/>
            </a:spcAft>
            <a:buNone/>
          </a:pPr>
          <a:r>
            <a:rPr lang="zh-CN" altLang="en-US" sz="1600" kern="1200" dirty="0"/>
            <a:t>构建对话情感修复和情感</a:t>
          </a:r>
          <a:r>
            <a:rPr lang="en-US" altLang="zh-CN" sz="1600" kern="1200" dirty="0"/>
            <a:t>-</a:t>
          </a:r>
          <a:r>
            <a:rPr lang="zh-CN" altLang="en-US" sz="1600" kern="1200" dirty="0"/>
            <a:t>风格绑定模型并完成实验（预计</a:t>
          </a:r>
          <a:r>
            <a:rPr lang="en-US" altLang="zh-CN" sz="1600" kern="1200" dirty="0"/>
            <a:t>11</a:t>
          </a:r>
          <a:r>
            <a:rPr lang="zh-CN" altLang="en-US" sz="1600" kern="1200" dirty="0"/>
            <a:t>月中旬）</a:t>
          </a:r>
        </a:p>
      </dsp:txBody>
      <dsp:txXfrm>
        <a:off x="515252" y="2387451"/>
        <a:ext cx="6844624" cy="426206"/>
      </dsp:txXfrm>
    </dsp:sp>
    <dsp:sp modelId="{C9F88179-88A5-4A0E-AF03-E697EDFF9E26}">
      <dsp:nvSpPr>
        <dsp:cNvPr id="0" name=""/>
        <dsp:cNvSpPr/>
      </dsp:nvSpPr>
      <dsp:spPr>
        <a:xfrm>
          <a:off x="0" y="3326313"/>
          <a:ext cx="9843912" cy="403200"/>
        </a:xfrm>
        <a:prstGeom prst="rect">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024056-2FDB-4F5E-B437-DB7B2B6D0B4F}">
      <dsp:nvSpPr>
        <dsp:cNvPr id="0" name=""/>
        <dsp:cNvSpPr/>
      </dsp:nvSpPr>
      <dsp:spPr>
        <a:xfrm>
          <a:off x="492195" y="3090154"/>
          <a:ext cx="6890738" cy="47232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454" tIns="0" rIns="260454" bIns="0" numCol="1" spcCol="1270" anchor="ctr" anchorCtr="0">
          <a:noAutofit/>
        </a:bodyPr>
        <a:lstStyle/>
        <a:p>
          <a:pPr marL="0" lvl="0" indent="0" algn="l" defTabSz="711200">
            <a:lnSpc>
              <a:spcPct val="90000"/>
            </a:lnSpc>
            <a:spcBef>
              <a:spcPct val="0"/>
            </a:spcBef>
            <a:spcAft>
              <a:spcPct val="35000"/>
            </a:spcAft>
            <a:buNone/>
          </a:pPr>
          <a:r>
            <a:rPr lang="zh-CN" altLang="en-US" sz="1600" kern="1200" dirty="0"/>
            <a:t>成文（预计</a:t>
          </a:r>
          <a:r>
            <a:rPr lang="en-US" altLang="zh-CN" sz="1600" kern="1200" dirty="0"/>
            <a:t>11</a:t>
          </a:r>
          <a:r>
            <a:rPr lang="zh-CN" altLang="en-US" sz="1600" kern="1200" dirty="0"/>
            <a:t>月底开始）</a:t>
          </a:r>
        </a:p>
      </dsp:txBody>
      <dsp:txXfrm>
        <a:off x="515252" y="3113211"/>
        <a:ext cx="6844624"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M" panose="00020600040101010101" pitchFamily="18" charset="-122"/>
                <a:ea typeface="阿里巴巴普惠体 M" panose="00020600040101010101" pitchFamily="18" charset="-122"/>
              </a:defRPr>
            </a:lvl1pPr>
          </a:lstStyle>
          <a:p>
            <a:fld id="{18387E6D-879A-4C3F-B90B-CB5B7D8C9D92}" type="datetimeFigureOut">
              <a:rPr lang="zh-CN" altLang="en-US" smtClean="0"/>
              <a:t>2021/10/27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M" panose="00020600040101010101" pitchFamily="18" charset="-122"/>
                <a:ea typeface="阿里巴巴普惠体 M" panose="00020600040101010101" pitchFamily="18" charset="-122"/>
              </a:defRPr>
            </a:lvl1pPr>
          </a:lstStyle>
          <a:p>
            <a:fld id="{4DD70E93-9BC9-4DA2-8CAC-F4FC08D1C8CE}" type="slidenum">
              <a:rPr lang="zh-CN" altLang="en-US" smtClean="0"/>
              <a:t>‹#›</a:t>
            </a:fld>
            <a:endParaRPr lang="zh-CN" altLang="en-US" dirty="0"/>
          </a:p>
        </p:txBody>
      </p:sp>
    </p:spTree>
    <p:extLst>
      <p:ext uri="{BB962C8B-B14F-4D97-AF65-F5344CB8AC3E}">
        <p14:creationId xmlns:p14="http://schemas.microsoft.com/office/powerpoint/2010/main" val="1727502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1pPr>
    <a:lvl2pPr marL="4572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2pPr>
    <a:lvl3pPr marL="9144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3pPr>
    <a:lvl4pPr marL="13716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4pPr>
    <a:lvl5pPr marL="18288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851985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PL:</a:t>
            </a:r>
            <a:r>
              <a:rPr lang="zh-CN" altLang="en-US" dirty="0"/>
              <a:t>在</a:t>
            </a:r>
            <a:r>
              <a:rPr lang="en-US" altLang="zh-CN" dirty="0"/>
              <a:t>rule-based</a:t>
            </a:r>
            <a:r>
              <a:rPr lang="zh-CN" altLang="en-US" dirty="0"/>
              <a:t>的对话系统中，如果输入了一个专业名词，那么对话系统可能会自动标注这个商品的属性，或者介绍，或者对比</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5F21BD8-9A8B-41C1-86B0-A1BFB6F2FD69}" type="slidenum">
              <a:rPr lang="zh-CN" altLang="en-US" smtClean="0"/>
              <a:t>10</a:t>
            </a:fld>
            <a:endParaRPr lang="zh-CN" altLang="en-US"/>
          </a:p>
        </p:txBody>
      </p:sp>
    </p:spTree>
    <p:extLst>
      <p:ext uri="{BB962C8B-B14F-4D97-AF65-F5344CB8AC3E}">
        <p14:creationId xmlns:p14="http://schemas.microsoft.com/office/powerpoint/2010/main" val="62535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F21BD8-9A8B-41C1-86B0-A1BFB6F2FD69}" type="slidenum">
              <a:rPr lang="zh-CN" altLang="en-US" smtClean="0"/>
              <a:t>11</a:t>
            </a:fld>
            <a:endParaRPr lang="zh-CN" altLang="en-US"/>
          </a:p>
        </p:txBody>
      </p:sp>
    </p:spTree>
    <p:extLst>
      <p:ext uri="{BB962C8B-B14F-4D97-AF65-F5344CB8AC3E}">
        <p14:creationId xmlns:p14="http://schemas.microsoft.com/office/powerpoint/2010/main" val="375762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这是一个</a:t>
            </a:r>
            <a:r>
              <a:rPr lang="en-US" altLang="zh-CN" dirty="0"/>
              <a:t>RNN-base</a:t>
            </a:r>
            <a:r>
              <a:rPr lang="zh-CN" altLang="en-US" dirty="0"/>
              <a:t>的模型，模型最终目标如第一个公式，跟之前任务描述基本一致，</a:t>
            </a:r>
            <a:r>
              <a:rPr lang="en-US" altLang="zh-CN" dirty="0"/>
              <a:t>c</a:t>
            </a:r>
            <a:r>
              <a:rPr lang="zh-CN" altLang="en-US" dirty="0"/>
              <a:t>是当前的输入信息，</a:t>
            </a:r>
            <a:r>
              <a:rPr lang="en-US" altLang="zh-CN" dirty="0"/>
              <a:t>g</a:t>
            </a:r>
            <a:r>
              <a:rPr lang="zh-CN" altLang="en-US" dirty="0"/>
              <a:t>是多层感知机，</a:t>
            </a:r>
            <a:r>
              <a:rPr lang="en-US" altLang="zh-CN" dirty="0"/>
              <a:t>h</a:t>
            </a:r>
            <a:r>
              <a:rPr lang="zh-CN" altLang="en-US" dirty="0"/>
              <a:t>是输入隐藏状态，</a:t>
            </a:r>
            <a:r>
              <a:rPr lang="en-US" altLang="zh-CN" dirty="0"/>
              <a:t>s</a:t>
            </a:r>
            <a:r>
              <a:rPr lang="zh-CN" altLang="en-US" dirty="0"/>
              <a:t>是输出隐藏状态</a:t>
            </a:r>
          </a:p>
        </p:txBody>
      </p:sp>
      <p:sp>
        <p:nvSpPr>
          <p:cNvPr id="4" name="灯片编号占位符 3"/>
          <p:cNvSpPr>
            <a:spLocks noGrp="1"/>
          </p:cNvSpPr>
          <p:nvPr>
            <p:ph type="sldNum" sz="quarter" idx="10"/>
          </p:nvPr>
        </p:nvSpPr>
        <p:spPr/>
        <p:txBody>
          <a:bodyPr/>
          <a:lstStyle/>
          <a:p>
            <a:fld id="{25F21BD8-9A8B-41C1-86B0-A1BFB6F2FD69}" type="slidenum">
              <a:rPr lang="zh-CN" altLang="en-US" smtClean="0"/>
              <a:t>12</a:t>
            </a:fld>
            <a:endParaRPr lang="zh-CN" altLang="en-US"/>
          </a:p>
        </p:txBody>
      </p:sp>
    </p:spTree>
    <p:extLst>
      <p:ext uri="{BB962C8B-B14F-4D97-AF65-F5344CB8AC3E}">
        <p14:creationId xmlns:p14="http://schemas.microsoft.com/office/powerpoint/2010/main" val="1835387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目标函数包括</a:t>
            </a:r>
            <a:r>
              <a:rPr lang="en-US" altLang="zh-CN" dirty="0"/>
              <a:t>MMI maximum mutual information,</a:t>
            </a:r>
            <a:r>
              <a:rPr lang="zh-CN" altLang="en-US" dirty="0"/>
              <a:t>或者</a:t>
            </a:r>
            <a:r>
              <a:rPr lang="en-US" altLang="zh-CN" dirty="0"/>
              <a:t>IDF </a:t>
            </a:r>
            <a:r>
              <a:rPr lang="zh-CN" altLang="en-US" dirty="0"/>
              <a:t>倒排文档频率，解码搜索包括增强集束搜素，引入</a:t>
            </a:r>
            <a:r>
              <a:rPr lang="en-US" altLang="zh-CN" dirty="0"/>
              <a:t>PMI(point wise mutual information)</a:t>
            </a:r>
            <a:endParaRPr lang="zh-CN" altLang="en-US" dirty="0"/>
          </a:p>
        </p:txBody>
      </p:sp>
      <p:sp>
        <p:nvSpPr>
          <p:cNvPr id="4" name="灯片编号占位符 3"/>
          <p:cNvSpPr>
            <a:spLocks noGrp="1"/>
          </p:cNvSpPr>
          <p:nvPr>
            <p:ph type="sldNum" sz="quarter" idx="10"/>
          </p:nvPr>
        </p:nvSpPr>
        <p:spPr/>
        <p:txBody>
          <a:bodyPr/>
          <a:lstStyle/>
          <a:p>
            <a:fld id="{25F21BD8-9A8B-41C1-86B0-A1BFB6F2FD69}" type="slidenum">
              <a:rPr lang="zh-CN" altLang="en-US" smtClean="0"/>
              <a:t>13</a:t>
            </a:fld>
            <a:endParaRPr lang="zh-CN" altLang="en-US"/>
          </a:p>
        </p:txBody>
      </p:sp>
    </p:spTree>
    <p:extLst>
      <p:ext uri="{BB962C8B-B14F-4D97-AF65-F5344CB8AC3E}">
        <p14:creationId xmlns:p14="http://schemas.microsoft.com/office/powerpoint/2010/main" val="3103987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与任务型对话相比，开放对话系统（对话生成）评价起来要困难的多，尽管存在</a:t>
            </a:r>
            <a:r>
              <a:rPr lang="en-US" altLang="zh-CN" dirty="0"/>
              <a:t>BLEU</a:t>
            </a:r>
            <a:r>
              <a:rPr lang="zh-CN" altLang="en-US" dirty="0"/>
              <a:t>，</a:t>
            </a:r>
            <a:r>
              <a:rPr lang="en-US" altLang="zh-CN" dirty="0"/>
              <a:t>METEOR,ROUGE </a:t>
            </a:r>
            <a:r>
              <a:rPr lang="zh-CN" altLang="en-US" dirty="0"/>
              <a:t>这些指标在很多论文都被拿来评价，但是最好的评价方式还是人工，采用图灵测试的方式，目前我看的几篇论文都会有这个评测阶段，不过就是比较花钱</a:t>
            </a:r>
          </a:p>
        </p:txBody>
      </p:sp>
      <p:sp>
        <p:nvSpPr>
          <p:cNvPr id="4" name="灯片编号占位符 3"/>
          <p:cNvSpPr>
            <a:spLocks noGrp="1"/>
          </p:cNvSpPr>
          <p:nvPr>
            <p:ph type="sldNum" sz="quarter" idx="10"/>
          </p:nvPr>
        </p:nvSpPr>
        <p:spPr/>
        <p:txBody>
          <a:bodyPr/>
          <a:lstStyle/>
          <a:p>
            <a:fld id="{25F21BD8-9A8B-41C1-86B0-A1BFB6F2FD69}" type="slidenum">
              <a:rPr lang="zh-CN" altLang="en-US" smtClean="0"/>
              <a:t>14</a:t>
            </a:fld>
            <a:endParaRPr lang="zh-CN" altLang="en-US"/>
          </a:p>
        </p:txBody>
      </p:sp>
    </p:spTree>
    <p:extLst>
      <p:ext uri="{BB962C8B-B14F-4D97-AF65-F5344CB8AC3E}">
        <p14:creationId xmlns:p14="http://schemas.microsoft.com/office/powerpoint/2010/main" val="1192127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 for document Q for query F for framework to match D and Q ,R is ranking model</a:t>
            </a:r>
          </a:p>
          <a:p>
            <a:endParaRPr lang="zh-CN" altLang="en-US" dirty="0"/>
          </a:p>
        </p:txBody>
      </p:sp>
      <p:sp>
        <p:nvSpPr>
          <p:cNvPr id="4" name="灯片编号占位符 3"/>
          <p:cNvSpPr>
            <a:spLocks noGrp="1"/>
          </p:cNvSpPr>
          <p:nvPr>
            <p:ph type="sldNum" sz="quarter" idx="10"/>
          </p:nvPr>
        </p:nvSpPr>
        <p:spPr/>
        <p:txBody>
          <a:bodyPr/>
          <a:lstStyle/>
          <a:p>
            <a:fld id="{25F21BD8-9A8B-41C1-86B0-A1BFB6F2FD69}" type="slidenum">
              <a:rPr lang="zh-CN" altLang="en-US" smtClean="0"/>
              <a:t>15</a:t>
            </a:fld>
            <a:endParaRPr lang="zh-CN" altLang="en-US"/>
          </a:p>
        </p:txBody>
      </p:sp>
    </p:spTree>
    <p:extLst>
      <p:ext uri="{BB962C8B-B14F-4D97-AF65-F5344CB8AC3E}">
        <p14:creationId xmlns:p14="http://schemas.microsoft.com/office/powerpoint/2010/main" val="3810349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F21BD8-9A8B-41C1-86B0-A1BFB6F2FD69}" type="slidenum">
              <a:rPr lang="zh-CN" altLang="en-US" smtClean="0"/>
              <a:t>16</a:t>
            </a:fld>
            <a:endParaRPr lang="zh-CN" altLang="en-US"/>
          </a:p>
        </p:txBody>
      </p:sp>
    </p:spTree>
    <p:extLst>
      <p:ext uri="{BB962C8B-B14F-4D97-AF65-F5344CB8AC3E}">
        <p14:creationId xmlns:p14="http://schemas.microsoft.com/office/powerpoint/2010/main" val="27886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F21BD8-9A8B-41C1-86B0-A1BFB6F2FD69}" type="slidenum">
              <a:rPr lang="zh-CN" altLang="en-US" smtClean="0"/>
              <a:t>17</a:t>
            </a:fld>
            <a:endParaRPr lang="zh-CN" altLang="en-US"/>
          </a:p>
        </p:txBody>
      </p:sp>
    </p:spTree>
    <p:extLst>
      <p:ext uri="{BB962C8B-B14F-4D97-AF65-F5344CB8AC3E}">
        <p14:creationId xmlns:p14="http://schemas.microsoft.com/office/powerpoint/2010/main" val="1116012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F21BD8-9A8B-41C1-86B0-A1BFB6F2FD69}" type="slidenum">
              <a:rPr lang="zh-CN" altLang="en-US" smtClean="0"/>
              <a:t>18</a:t>
            </a:fld>
            <a:endParaRPr lang="zh-CN" altLang="en-US"/>
          </a:p>
        </p:txBody>
      </p:sp>
    </p:spTree>
    <p:extLst>
      <p:ext uri="{BB962C8B-B14F-4D97-AF65-F5344CB8AC3E}">
        <p14:creationId xmlns:p14="http://schemas.microsoft.com/office/powerpoint/2010/main" val="2025236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19</a:t>
            </a:fld>
            <a:endParaRPr lang="zh-CN" altLang="en-US"/>
          </a:p>
        </p:txBody>
      </p:sp>
    </p:spTree>
    <p:extLst>
      <p:ext uri="{BB962C8B-B14F-4D97-AF65-F5344CB8AC3E}">
        <p14:creationId xmlns:p14="http://schemas.microsoft.com/office/powerpoint/2010/main" val="2697738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879522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提出了一个基于概念导向的非自回归模型</a:t>
            </a:r>
            <a:endParaRPr lang="en-US" altLang="zh-CN" dirty="0"/>
          </a:p>
          <a:p>
            <a:r>
              <a:rPr lang="zh-CN" altLang="en-US" dirty="0"/>
              <a:t>使用了概念图来指导训练过程中的概念转换</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20</a:t>
            </a:fld>
            <a:endParaRPr lang="zh-CN" altLang="en-US"/>
          </a:p>
        </p:txBody>
      </p:sp>
    </p:spTree>
    <p:extLst>
      <p:ext uri="{BB962C8B-B14F-4D97-AF65-F5344CB8AC3E}">
        <p14:creationId xmlns:p14="http://schemas.microsoft.com/office/powerpoint/2010/main" val="2384499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当然这个流程当中还有一个步骤是概念图的构建，主要是基于规则的突出关键词抽取，边际关系利用</a:t>
            </a:r>
            <a:r>
              <a:rPr lang="en-US" altLang="zh-CN" dirty="0"/>
              <a:t>PMI</a:t>
            </a:r>
            <a:r>
              <a:rPr lang="zh-CN" altLang="en-US" dirty="0"/>
              <a:t>进行计算</a:t>
            </a:r>
            <a:endParaRPr lang="en-US" altLang="zh-CN" dirty="0"/>
          </a:p>
          <a:p>
            <a:r>
              <a:rPr lang="en-US" altLang="zh-CN" dirty="0"/>
              <a:t>MCP</a:t>
            </a:r>
            <a:r>
              <a:rPr lang="zh-CN" altLang="en-US" dirty="0"/>
              <a:t>的目的是在上下文和概念图基础上进行预测目标概念。</a:t>
            </a:r>
            <a:endParaRPr lang="en-US" altLang="zh-CN" dirty="0"/>
          </a:p>
          <a:p>
            <a:r>
              <a:rPr lang="zh-CN" altLang="en-US" dirty="0"/>
              <a:t>之所以使用非自回归，就是因为</a:t>
            </a:r>
            <a:r>
              <a:rPr lang="en-US" altLang="zh-CN" dirty="0" err="1"/>
              <a:t>ar</a:t>
            </a:r>
            <a:r>
              <a:rPr lang="zh-CN" altLang="en-US" dirty="0"/>
              <a:t>模型倾向生成泛化的内容，但是这里我们引入了固定的内容，</a:t>
            </a:r>
            <a:r>
              <a:rPr lang="en-US" altLang="zh-CN" dirty="0"/>
              <a:t>IT</a:t>
            </a:r>
            <a:r>
              <a:rPr lang="zh-CN" altLang="en-US" dirty="0"/>
              <a:t>更适合</a:t>
            </a:r>
          </a:p>
        </p:txBody>
      </p:sp>
      <p:sp>
        <p:nvSpPr>
          <p:cNvPr id="4" name="灯片编号占位符 3"/>
          <p:cNvSpPr>
            <a:spLocks noGrp="1"/>
          </p:cNvSpPr>
          <p:nvPr>
            <p:ph type="sldNum" sz="quarter" idx="10"/>
          </p:nvPr>
        </p:nvSpPr>
        <p:spPr/>
        <p:txBody>
          <a:bodyPr/>
          <a:lstStyle/>
          <a:p>
            <a:fld id="{344135CD-E861-41A7-81F0-F3B524A28841}" type="slidenum">
              <a:rPr lang="zh-CN" altLang="en-US" smtClean="0"/>
              <a:t>21</a:t>
            </a:fld>
            <a:endParaRPr lang="zh-CN" altLang="en-US"/>
          </a:p>
        </p:txBody>
      </p:sp>
    </p:spTree>
    <p:extLst>
      <p:ext uri="{BB962C8B-B14F-4D97-AF65-F5344CB8AC3E}">
        <p14:creationId xmlns:p14="http://schemas.microsoft.com/office/powerpoint/2010/main" val="592458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主要是在微博和</a:t>
            </a:r>
            <a:r>
              <a:rPr lang="en-US" altLang="zh-CN" dirty="0"/>
              <a:t>persona-chat</a:t>
            </a:r>
            <a:r>
              <a:rPr lang="zh-CN" altLang="en-US" dirty="0"/>
              <a:t>中训练，模型分为带概念指导和不带概念指导，最好的结果进行了加粗显示</a:t>
            </a:r>
            <a:endParaRPr lang="en-US" altLang="zh-CN" dirty="0"/>
          </a:p>
          <a:p>
            <a:r>
              <a:rPr lang="zh-CN" altLang="en-US" dirty="0"/>
              <a:t>人工评测雇人，后续还有消歧和运算加速（主要是测试）。</a:t>
            </a:r>
          </a:p>
        </p:txBody>
      </p:sp>
      <p:sp>
        <p:nvSpPr>
          <p:cNvPr id="4" name="灯片编号占位符 3"/>
          <p:cNvSpPr>
            <a:spLocks noGrp="1"/>
          </p:cNvSpPr>
          <p:nvPr>
            <p:ph type="sldNum" sz="quarter" idx="10"/>
          </p:nvPr>
        </p:nvSpPr>
        <p:spPr/>
        <p:txBody>
          <a:bodyPr/>
          <a:lstStyle/>
          <a:p>
            <a:fld id="{344135CD-E861-41A7-81F0-F3B524A28841}" type="slidenum">
              <a:rPr lang="zh-CN" altLang="en-US" smtClean="0"/>
              <a:t>22</a:t>
            </a:fld>
            <a:endParaRPr lang="zh-CN" altLang="en-US"/>
          </a:p>
        </p:txBody>
      </p:sp>
    </p:spTree>
    <p:extLst>
      <p:ext uri="{BB962C8B-B14F-4D97-AF65-F5344CB8AC3E}">
        <p14:creationId xmlns:p14="http://schemas.microsoft.com/office/powerpoint/2010/main" val="2328632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主要工作流程是先用</a:t>
            </a:r>
            <a:r>
              <a:rPr lang="en-US" altLang="zh-CN" dirty="0"/>
              <a:t>GEE</a:t>
            </a:r>
            <a:r>
              <a:rPr lang="zh-CN" altLang="en-US" dirty="0"/>
              <a:t>模型进行情感词抽取，然后利用这些抽取情感进行生成</a:t>
            </a:r>
            <a:endParaRPr lang="en-US" altLang="zh-CN"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23</a:t>
            </a:fld>
            <a:endParaRPr lang="zh-CN" altLang="en-US"/>
          </a:p>
        </p:txBody>
      </p:sp>
    </p:spTree>
    <p:extLst>
      <p:ext uri="{BB962C8B-B14F-4D97-AF65-F5344CB8AC3E}">
        <p14:creationId xmlns:p14="http://schemas.microsoft.com/office/powerpoint/2010/main" val="3269938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主要是这个</a:t>
            </a:r>
            <a:r>
              <a:rPr lang="en-US" altLang="zh-CN" dirty="0"/>
              <a:t>GEE</a:t>
            </a:r>
          </a:p>
          <a:p>
            <a:r>
              <a:rPr lang="en-US" altLang="zh-CN" dirty="0"/>
              <a:t>Bert based </a:t>
            </a:r>
            <a:r>
              <a:rPr lang="zh-CN" altLang="en-US" dirty="0"/>
              <a:t>模型</a:t>
            </a:r>
          </a:p>
        </p:txBody>
      </p:sp>
      <p:sp>
        <p:nvSpPr>
          <p:cNvPr id="4" name="灯片编号占位符 3"/>
          <p:cNvSpPr>
            <a:spLocks noGrp="1"/>
          </p:cNvSpPr>
          <p:nvPr>
            <p:ph type="sldNum" sz="quarter" idx="10"/>
          </p:nvPr>
        </p:nvSpPr>
        <p:spPr/>
        <p:txBody>
          <a:bodyPr/>
          <a:lstStyle/>
          <a:p>
            <a:fld id="{344135CD-E861-41A7-81F0-F3B524A28841}" type="slidenum">
              <a:rPr lang="zh-CN" altLang="en-US" smtClean="0"/>
              <a:t>24</a:t>
            </a:fld>
            <a:endParaRPr lang="zh-CN" altLang="en-US"/>
          </a:p>
        </p:txBody>
      </p:sp>
    </p:spTree>
    <p:extLst>
      <p:ext uri="{BB962C8B-B14F-4D97-AF65-F5344CB8AC3E}">
        <p14:creationId xmlns:p14="http://schemas.microsoft.com/office/powerpoint/2010/main" val="3892187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25</a:t>
            </a:fld>
            <a:endParaRPr lang="zh-CN" altLang="en-US"/>
          </a:p>
        </p:txBody>
      </p:sp>
    </p:spTree>
    <p:extLst>
      <p:ext uri="{BB962C8B-B14F-4D97-AF65-F5344CB8AC3E}">
        <p14:creationId xmlns:p14="http://schemas.microsoft.com/office/powerpoint/2010/main" val="1163352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26</a:t>
            </a:fld>
            <a:endParaRPr lang="zh-CN" altLang="en-US"/>
          </a:p>
        </p:txBody>
      </p:sp>
    </p:spTree>
    <p:extLst>
      <p:ext uri="{BB962C8B-B14F-4D97-AF65-F5344CB8AC3E}">
        <p14:creationId xmlns:p14="http://schemas.microsoft.com/office/powerpoint/2010/main" val="3162341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是基础预训练模型，</a:t>
            </a:r>
            <a:r>
              <a:rPr lang="en-US" altLang="zh-CN" dirty="0"/>
              <a:t>S</a:t>
            </a:r>
            <a:r>
              <a:rPr lang="zh-CN" altLang="en-US" dirty="0"/>
              <a:t>是调控模型，将调控因子编码到模型，</a:t>
            </a:r>
            <a:endParaRPr lang="en-US" altLang="zh-CN" dirty="0"/>
          </a:p>
          <a:p>
            <a:r>
              <a:rPr lang="zh-CN" altLang="en-US" dirty="0"/>
              <a:t>与多层次模型不同的是，因为</a:t>
            </a:r>
            <a:r>
              <a:rPr lang="en-US" altLang="zh-CN" dirty="0"/>
              <a:t>Base </a:t>
            </a:r>
            <a:r>
              <a:rPr lang="zh-CN" altLang="en-US" dirty="0"/>
              <a:t>模型已经可以生成比较流利</a:t>
            </a:r>
            <a:r>
              <a:rPr lang="en-US" altLang="zh-CN" dirty="0"/>
              <a:t>response</a:t>
            </a:r>
            <a:r>
              <a:rPr lang="zh-CN" altLang="en-US" dirty="0"/>
              <a:t>，所以在训练</a:t>
            </a:r>
            <a:r>
              <a:rPr lang="en-US" altLang="zh-CN" dirty="0"/>
              <a:t>S</a:t>
            </a:r>
            <a:r>
              <a:rPr lang="zh-CN" altLang="en-US" dirty="0"/>
              <a:t>的时候会冻结</a:t>
            </a:r>
            <a:r>
              <a:rPr lang="en-US" altLang="zh-CN" dirty="0"/>
              <a:t>Base</a:t>
            </a:r>
            <a:r>
              <a:rPr lang="zh-CN" altLang="en-US" dirty="0"/>
              <a:t>的参数，并且对目标函数进行了平滑参数带入，</a:t>
            </a:r>
            <a:endParaRPr lang="en-US" altLang="zh-CN" dirty="0"/>
          </a:p>
          <a:p>
            <a:r>
              <a:rPr lang="zh-CN" altLang="en-US" dirty="0"/>
              <a:t>两种方式在数学模型上的解答有点类似，唯一区别是概率分布</a:t>
            </a:r>
          </a:p>
        </p:txBody>
      </p:sp>
      <p:sp>
        <p:nvSpPr>
          <p:cNvPr id="4" name="灯片编号占位符 3"/>
          <p:cNvSpPr>
            <a:spLocks noGrp="1"/>
          </p:cNvSpPr>
          <p:nvPr>
            <p:ph type="sldNum" sz="quarter" idx="10"/>
          </p:nvPr>
        </p:nvSpPr>
        <p:spPr/>
        <p:txBody>
          <a:bodyPr/>
          <a:lstStyle/>
          <a:p>
            <a:fld id="{344135CD-E861-41A7-81F0-F3B524A28841}" type="slidenum">
              <a:rPr lang="zh-CN" altLang="en-US" smtClean="0"/>
              <a:t>27</a:t>
            </a:fld>
            <a:endParaRPr lang="zh-CN" altLang="en-US"/>
          </a:p>
        </p:txBody>
      </p:sp>
    </p:spTree>
    <p:extLst>
      <p:ext uri="{BB962C8B-B14F-4D97-AF65-F5344CB8AC3E}">
        <p14:creationId xmlns:p14="http://schemas.microsoft.com/office/powerpoint/2010/main" val="2867310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Controllability</a:t>
            </a:r>
            <a:r>
              <a:rPr lang="zh-CN" altLang="en-US" dirty="0"/>
              <a:t>是本文提出的指标对于语义标签，用一个独立训练的</a:t>
            </a:r>
            <a:r>
              <a:rPr lang="en-US" altLang="zh-CN" dirty="0" err="1"/>
              <a:t>bert</a:t>
            </a:r>
            <a:r>
              <a:rPr lang="zh-CN" altLang="en-US" dirty="0"/>
              <a:t>分类器计算分类准确率表示，对于知识文本计算词向量与外部文本的余弦相似度</a:t>
            </a:r>
            <a:endParaRPr lang="en-US" altLang="zh-CN" dirty="0"/>
          </a:p>
          <a:p>
            <a:r>
              <a:rPr lang="en-US" altLang="zh-CN" dirty="0"/>
              <a:t>Text quality</a:t>
            </a:r>
            <a:r>
              <a:rPr lang="zh-CN" altLang="en-US" dirty="0"/>
              <a:t>是通用的</a:t>
            </a:r>
            <a:r>
              <a:rPr lang="en-US" altLang="zh-CN" dirty="0" err="1"/>
              <a:t>nlp</a:t>
            </a:r>
            <a:r>
              <a:rPr lang="zh-CN" altLang="en-US" dirty="0"/>
              <a:t>评价指标的综合</a:t>
            </a:r>
            <a:endParaRPr lang="en-US" altLang="zh-CN" dirty="0"/>
          </a:p>
          <a:p>
            <a:r>
              <a:rPr lang="zh-CN" altLang="en-US" dirty="0"/>
              <a:t>解码效率是</a:t>
            </a:r>
            <a:r>
              <a:rPr lang="en-US" altLang="zh-CN" dirty="0"/>
              <a:t>10</a:t>
            </a:r>
            <a:r>
              <a:rPr lang="zh-CN" altLang="en-US" dirty="0"/>
              <a:t>组对话的解码时间</a:t>
            </a:r>
            <a:endParaRPr lang="en-US" altLang="zh-CN" dirty="0"/>
          </a:p>
          <a:p>
            <a:r>
              <a:rPr lang="zh-CN" altLang="en-US" dirty="0"/>
              <a:t>数据集是</a:t>
            </a:r>
            <a:r>
              <a:rPr lang="en-US" altLang="zh-CN" dirty="0" err="1"/>
              <a:t>ConvAi</a:t>
            </a:r>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28</a:t>
            </a:fld>
            <a:endParaRPr lang="zh-CN" altLang="en-US"/>
          </a:p>
        </p:txBody>
      </p:sp>
    </p:spTree>
    <p:extLst>
      <p:ext uri="{BB962C8B-B14F-4D97-AF65-F5344CB8AC3E}">
        <p14:creationId xmlns:p14="http://schemas.microsoft.com/office/powerpoint/2010/main" val="3248670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代码和数据的可重复性</a:t>
            </a:r>
            <a:endParaRPr lang="en-US" altLang="zh-CN" dirty="0"/>
          </a:p>
          <a:p>
            <a:r>
              <a:rPr lang="en-US" altLang="zh-CN" dirty="0"/>
              <a:t>2.</a:t>
            </a:r>
            <a:r>
              <a:rPr lang="zh-CN" altLang="en-US" dirty="0"/>
              <a:t>多任务并行</a:t>
            </a:r>
            <a:endParaRPr lang="en-US" altLang="zh-CN" dirty="0"/>
          </a:p>
          <a:p>
            <a:r>
              <a:rPr lang="en-US" altLang="zh-CN" dirty="0"/>
              <a:t>3.</a:t>
            </a:r>
            <a:r>
              <a:rPr lang="zh-CN" altLang="en-US" dirty="0"/>
              <a:t>连接亚马逊人工数据评测平台和</a:t>
            </a:r>
            <a:r>
              <a:rPr lang="en-US" altLang="zh-CN" dirty="0"/>
              <a:t>messenger </a:t>
            </a:r>
            <a:r>
              <a:rPr lang="zh-CN" altLang="en-US" dirty="0"/>
              <a:t>以及 </a:t>
            </a:r>
            <a:r>
              <a:rPr lang="en-US" altLang="zh-CN" dirty="0"/>
              <a:t>telegram</a:t>
            </a:r>
            <a:r>
              <a:rPr lang="zh-CN" altLang="en-US" dirty="0"/>
              <a:t>电报机器人</a:t>
            </a:r>
            <a:endParaRPr lang="en-US" altLang="zh-CN" dirty="0"/>
          </a:p>
          <a:p>
            <a:r>
              <a:rPr lang="en-US" altLang="zh-CN" dirty="0"/>
              <a:t>4.</a:t>
            </a:r>
            <a:r>
              <a:rPr lang="zh-CN" altLang="en-US" dirty="0"/>
              <a:t>一个新的模型很容易被适用到其他任务上。</a:t>
            </a:r>
          </a:p>
        </p:txBody>
      </p:sp>
      <p:sp>
        <p:nvSpPr>
          <p:cNvPr id="4" name="灯片编号占位符 3"/>
          <p:cNvSpPr>
            <a:spLocks noGrp="1"/>
          </p:cNvSpPr>
          <p:nvPr>
            <p:ph type="sldNum" sz="quarter" idx="10"/>
          </p:nvPr>
        </p:nvSpPr>
        <p:spPr/>
        <p:txBody>
          <a:bodyPr/>
          <a:lstStyle/>
          <a:p>
            <a:fld id="{344135CD-E861-41A7-81F0-F3B524A28841}" type="slidenum">
              <a:rPr lang="zh-CN" altLang="en-US" smtClean="0"/>
              <a:t>29</a:t>
            </a:fld>
            <a:endParaRPr lang="zh-CN" altLang="en-US"/>
          </a:p>
        </p:txBody>
      </p:sp>
    </p:spTree>
    <p:extLst>
      <p:ext uri="{BB962C8B-B14F-4D97-AF65-F5344CB8AC3E}">
        <p14:creationId xmlns:p14="http://schemas.microsoft.com/office/powerpoint/2010/main" val="3670708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2798606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30</a:t>
            </a:fld>
            <a:endParaRPr lang="zh-CN" altLang="en-US"/>
          </a:p>
        </p:txBody>
      </p:sp>
    </p:spTree>
    <p:extLst>
      <p:ext uri="{BB962C8B-B14F-4D97-AF65-F5344CB8AC3E}">
        <p14:creationId xmlns:p14="http://schemas.microsoft.com/office/powerpoint/2010/main" val="1546348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31</a:t>
            </a:fld>
            <a:endParaRPr lang="zh-CN" altLang="en-US"/>
          </a:p>
        </p:txBody>
      </p:sp>
    </p:spTree>
    <p:extLst>
      <p:ext uri="{BB962C8B-B14F-4D97-AF65-F5344CB8AC3E}">
        <p14:creationId xmlns:p14="http://schemas.microsoft.com/office/powerpoint/2010/main" val="2793459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32</a:t>
            </a:fld>
            <a:endParaRPr lang="zh-CN" altLang="en-US"/>
          </a:p>
        </p:txBody>
      </p:sp>
    </p:spTree>
    <p:extLst>
      <p:ext uri="{BB962C8B-B14F-4D97-AF65-F5344CB8AC3E}">
        <p14:creationId xmlns:p14="http://schemas.microsoft.com/office/powerpoint/2010/main" val="3172691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33</a:t>
            </a:fld>
            <a:endParaRPr lang="zh-CN" altLang="en-US"/>
          </a:p>
        </p:txBody>
      </p:sp>
    </p:spTree>
    <p:extLst>
      <p:ext uri="{BB962C8B-B14F-4D97-AF65-F5344CB8AC3E}">
        <p14:creationId xmlns:p14="http://schemas.microsoft.com/office/powerpoint/2010/main" val="30653739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AC0059-71F0-4354-824B-2FFE6EC8EA2C}" type="slidenum">
              <a:rPr lang="zh-CN" altLang="en-US" smtClean="0"/>
              <a:t>34</a:t>
            </a:fld>
            <a:endParaRPr lang="zh-CN" altLang="en-US"/>
          </a:p>
        </p:txBody>
      </p:sp>
    </p:spTree>
    <p:extLst>
      <p:ext uri="{BB962C8B-B14F-4D97-AF65-F5344CB8AC3E}">
        <p14:creationId xmlns:p14="http://schemas.microsoft.com/office/powerpoint/2010/main" val="7379016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35</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22953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4</a:t>
            </a:fld>
            <a:endParaRPr lang="zh-CN" altLang="en-US"/>
          </a:p>
        </p:txBody>
      </p:sp>
    </p:spTree>
    <p:extLst>
      <p:ext uri="{BB962C8B-B14F-4D97-AF65-F5344CB8AC3E}">
        <p14:creationId xmlns:p14="http://schemas.microsoft.com/office/powerpoint/2010/main" val="4107861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5</a:t>
            </a:fld>
            <a:endParaRPr lang="zh-CN" altLang="en-US"/>
          </a:p>
        </p:txBody>
      </p:sp>
    </p:spTree>
    <p:extLst>
      <p:ext uri="{BB962C8B-B14F-4D97-AF65-F5344CB8AC3E}">
        <p14:creationId xmlns:p14="http://schemas.microsoft.com/office/powerpoint/2010/main" val="4151903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306600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Nlu</a:t>
            </a:r>
            <a:r>
              <a:rPr lang="en-US" altLang="zh-CN" dirty="0"/>
              <a:t> :natural language understanding , parse utterances into predefined semantic slots</a:t>
            </a:r>
            <a:r>
              <a:rPr lang="zh-CN" altLang="en-US" dirty="0"/>
              <a:t>，</a:t>
            </a:r>
            <a:r>
              <a:rPr lang="en-US" altLang="zh-CN" dirty="0"/>
              <a:t>typically there are two types </a:t>
            </a:r>
          </a:p>
          <a:p>
            <a:r>
              <a:rPr lang="en-US" altLang="zh-CN" dirty="0"/>
              <a:t>DST: managing the input of each turn which the context and output its current state</a:t>
            </a:r>
          </a:p>
          <a:p>
            <a:r>
              <a:rPr lang="en-US" altLang="zh-CN" dirty="0"/>
              <a:t>DPL: learning next action based on current state</a:t>
            </a:r>
          </a:p>
          <a:p>
            <a:r>
              <a:rPr lang="en-US" altLang="zh-CN" dirty="0"/>
              <a:t>NLG: mapping action  to its surface and generate the response</a:t>
            </a:r>
          </a:p>
          <a:p>
            <a:r>
              <a:rPr lang="zh-CN" altLang="en-US" dirty="0"/>
              <a:t>具体的算法后续的论文会讲到</a:t>
            </a:r>
          </a:p>
        </p:txBody>
      </p:sp>
      <p:sp>
        <p:nvSpPr>
          <p:cNvPr id="4" name="灯片编号占位符 3"/>
          <p:cNvSpPr>
            <a:spLocks noGrp="1"/>
          </p:cNvSpPr>
          <p:nvPr>
            <p:ph type="sldNum" sz="quarter" idx="10"/>
          </p:nvPr>
        </p:nvSpPr>
        <p:spPr/>
        <p:txBody>
          <a:bodyPr/>
          <a:lstStyle/>
          <a:p>
            <a:fld id="{25F21BD8-9A8B-41C1-86B0-A1BFB6F2FD69}" type="slidenum">
              <a:rPr lang="zh-CN" altLang="en-US" smtClean="0"/>
              <a:t>7</a:t>
            </a:fld>
            <a:endParaRPr lang="zh-CN" altLang="en-US"/>
          </a:p>
        </p:txBody>
      </p:sp>
    </p:spTree>
    <p:extLst>
      <p:ext uri="{BB962C8B-B14F-4D97-AF65-F5344CB8AC3E}">
        <p14:creationId xmlns:p14="http://schemas.microsoft.com/office/powerpoint/2010/main" val="3798028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Nlu</a:t>
            </a:r>
            <a:r>
              <a:rPr lang="en-US" altLang="zh-CN" dirty="0"/>
              <a:t> :natural language understanding , parse utterances into predefined semantic slots</a:t>
            </a:r>
            <a:r>
              <a:rPr lang="zh-CN" altLang="en-US" dirty="0"/>
              <a:t>，</a:t>
            </a:r>
            <a:r>
              <a:rPr lang="en-US" altLang="zh-CN" dirty="0"/>
              <a:t>typically there are two types </a:t>
            </a:r>
          </a:p>
          <a:p>
            <a:r>
              <a:rPr lang="en-US" altLang="zh-CN" dirty="0"/>
              <a:t>DST: managing the input of each turn which the context and output its current state</a:t>
            </a:r>
          </a:p>
          <a:p>
            <a:r>
              <a:rPr lang="en-US" altLang="zh-CN" dirty="0"/>
              <a:t>DPL: learning next action based on current state</a:t>
            </a:r>
          </a:p>
          <a:p>
            <a:r>
              <a:rPr lang="en-US" altLang="zh-CN" dirty="0"/>
              <a:t>NLG: mapping action  to its surface and generate the response</a:t>
            </a:r>
          </a:p>
          <a:p>
            <a:r>
              <a:rPr lang="zh-CN" altLang="en-US" dirty="0"/>
              <a:t>具体的算法后续的论文会讲到</a:t>
            </a:r>
          </a:p>
        </p:txBody>
      </p:sp>
      <p:sp>
        <p:nvSpPr>
          <p:cNvPr id="4" name="灯片编号占位符 3"/>
          <p:cNvSpPr>
            <a:spLocks noGrp="1"/>
          </p:cNvSpPr>
          <p:nvPr>
            <p:ph type="sldNum" sz="quarter" idx="10"/>
          </p:nvPr>
        </p:nvSpPr>
        <p:spPr/>
        <p:txBody>
          <a:bodyPr/>
          <a:lstStyle/>
          <a:p>
            <a:fld id="{25F21BD8-9A8B-41C1-86B0-A1BFB6F2FD69}" type="slidenum">
              <a:rPr lang="zh-CN" altLang="en-US" smtClean="0"/>
              <a:t>8</a:t>
            </a:fld>
            <a:endParaRPr lang="zh-CN" altLang="en-US"/>
          </a:p>
        </p:txBody>
      </p:sp>
    </p:spTree>
    <p:extLst>
      <p:ext uri="{BB962C8B-B14F-4D97-AF65-F5344CB8AC3E}">
        <p14:creationId xmlns:p14="http://schemas.microsoft.com/office/powerpoint/2010/main" val="4201120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PL:</a:t>
            </a:r>
            <a:r>
              <a:rPr lang="zh-CN" altLang="en-US" dirty="0"/>
              <a:t>在</a:t>
            </a:r>
            <a:r>
              <a:rPr lang="en-US" altLang="zh-CN" dirty="0"/>
              <a:t>rule-based</a:t>
            </a:r>
            <a:r>
              <a:rPr lang="zh-CN" altLang="en-US" dirty="0"/>
              <a:t>的对话系统中，如果输入了一个专业名词，那么对话系统可能会自动标注这个商品的属性，或者介绍，或者对比</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5F21BD8-9A8B-41C1-86B0-A1BFB6F2FD69}" type="slidenum">
              <a:rPr lang="zh-CN" altLang="en-US" smtClean="0"/>
              <a:t>9</a:t>
            </a:fld>
            <a:endParaRPr lang="zh-CN" altLang="en-US"/>
          </a:p>
        </p:txBody>
      </p:sp>
    </p:spTree>
    <p:extLst>
      <p:ext uri="{BB962C8B-B14F-4D97-AF65-F5344CB8AC3E}">
        <p14:creationId xmlns:p14="http://schemas.microsoft.com/office/powerpoint/2010/main" val="316209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2021/10/27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2021/10/27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15190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560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5924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810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7677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4964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268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2021/10/27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15193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2492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63720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052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2021/10/27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C128AD-E0BD-45AD-BE26-E627024D0FC7}" type="datetimeFigureOut">
              <a:rPr lang="zh-CN" altLang="en-US" smtClean="0"/>
              <a:t>2021/10/27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C128AD-E0BD-45AD-BE26-E627024D0FC7}" type="datetimeFigureOut">
              <a:rPr lang="zh-CN" altLang="en-US" smtClean="0"/>
              <a:t>2021/10/27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C128AD-E0BD-45AD-BE26-E627024D0FC7}" type="datetimeFigureOut">
              <a:rPr lang="zh-CN" altLang="en-US" smtClean="0"/>
              <a:t>2021/10/27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2021/10/27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2021/10/27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2021/10/27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C0C128AD-E0BD-45AD-BE26-E627024D0FC7}" type="datetimeFigureOut">
              <a:rPr lang="zh-CN" altLang="en-US" smtClean="0"/>
              <a:t>2021/10/27</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DCFF0EAC-093A-487A-84BB-5268A719D53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阿里巴巴普惠体 L" panose="00020600040101010101" pitchFamily="18" charset="-122"/>
          <a:ea typeface="阿里巴巴普惠体 L"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M" panose="00020600040101010101" pitchFamily="18" charset="-122"/>
          <a:ea typeface="阿里巴巴普惠体 M"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M" panose="00020600040101010101" pitchFamily="18" charset="-122"/>
          <a:ea typeface="阿里巴巴普惠体 M"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M" panose="00020600040101010101" pitchFamily="18" charset="-122"/>
          <a:ea typeface="阿里巴巴普惠体 M"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2021/10/27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532256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3" name="文本框 22"/>
          <p:cNvSpPr txBox="1"/>
          <p:nvPr/>
        </p:nvSpPr>
        <p:spPr>
          <a:xfrm>
            <a:off x="909106" y="2145796"/>
            <a:ext cx="328936"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rgbClr val="5D999F"/>
                </a:solidFill>
                <a:latin typeface="Century Gothic" panose="020B0502020202020204" pitchFamily="34" charset="0"/>
                <a:ea typeface="阿里巴巴普惠体 M" panose="00020600040101010101" pitchFamily="18" charset="-122"/>
              </a:rPr>
              <a:t> </a:t>
            </a:r>
            <a:endParaRPr lang="zh-CN" altLang="en-US" sz="4000" b="1" dirty="0">
              <a:solidFill>
                <a:srgbClr val="5D999F"/>
              </a:solidFill>
              <a:latin typeface="Century Gothic" panose="020B0502020202020204" pitchFamily="34" charset="0"/>
              <a:ea typeface="阿里巴巴普惠体 M" panose="00020600040101010101" pitchFamily="18" charset="-122"/>
            </a:endParaRPr>
          </a:p>
        </p:txBody>
      </p:sp>
      <p:sp>
        <p:nvSpPr>
          <p:cNvPr id="24" name="文本框 23"/>
          <p:cNvSpPr txBox="1"/>
          <p:nvPr/>
        </p:nvSpPr>
        <p:spPr>
          <a:xfrm>
            <a:off x="871006" y="2804367"/>
            <a:ext cx="6765470" cy="923330"/>
          </a:xfrm>
          <a:prstGeom prst="rect">
            <a:avLst/>
          </a:prstGeom>
          <a:noFill/>
        </p:spPr>
        <p:txBody>
          <a:bodyPr wrap="square" rtlCol="0">
            <a:spAutoFit/>
            <a:scene3d>
              <a:camera prst="orthographicFront"/>
              <a:lightRig rig="threePt" dir="t"/>
            </a:scene3d>
            <a:sp3d contourW="12700"/>
          </a:bodyPr>
          <a:lstStyle/>
          <a:p>
            <a:r>
              <a:rPr lang="en-US" altLang="zh-CN" sz="5400" b="1" dirty="0">
                <a:solidFill>
                  <a:schemeClr val="tx1">
                    <a:lumMod val="75000"/>
                    <a:lumOff val="25000"/>
                  </a:schemeClr>
                </a:solidFill>
                <a:latin typeface="Century Gothic" panose="020B0502020202020204" pitchFamily="34" charset="0"/>
                <a:ea typeface="阿里巴巴普惠体 M" panose="00020600040101010101" pitchFamily="18" charset="-122"/>
              </a:rPr>
              <a:t>9-10</a:t>
            </a:r>
            <a:r>
              <a:rPr lang="zh-CN" altLang="en-US" sz="5400" b="1" dirty="0">
                <a:solidFill>
                  <a:schemeClr val="tx1">
                    <a:lumMod val="75000"/>
                    <a:lumOff val="25000"/>
                  </a:schemeClr>
                </a:solidFill>
                <a:latin typeface="Century Gothic" panose="020B0502020202020204" pitchFamily="34" charset="0"/>
                <a:ea typeface="阿里巴巴普惠体 M" panose="00020600040101010101" pitchFamily="18" charset="-122"/>
              </a:rPr>
              <a:t>月工作学习汇报</a:t>
            </a:r>
          </a:p>
        </p:txBody>
      </p:sp>
      <p:grpSp>
        <p:nvGrpSpPr>
          <p:cNvPr id="26" name="组合 25"/>
          <p:cNvGrpSpPr/>
          <p:nvPr/>
        </p:nvGrpSpPr>
        <p:grpSpPr>
          <a:xfrm>
            <a:off x="990534" y="4242080"/>
            <a:ext cx="2767734" cy="316802"/>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8" name="文本框 27"/>
            <p:cNvSpPr txBox="1"/>
            <p:nvPr/>
          </p:nvSpPr>
          <p:spPr>
            <a:xfrm>
              <a:off x="1309077" y="3526647"/>
              <a:ext cx="2365178" cy="306705"/>
            </a:xfrm>
            <a:prstGeom prst="rect">
              <a:avLst/>
            </a:prstGeom>
            <a:noFill/>
          </p:spPr>
          <p:txBody>
            <a:bodyPr wrap="square" rtlCol="0">
              <a:spAutoFit/>
              <a:scene3d>
                <a:camera prst="orthographicFront"/>
                <a:lightRig rig="threePt" dir="t"/>
              </a:scene3d>
              <a:sp3d contourW="12700"/>
            </a:bodyPr>
            <a:lstStyle/>
            <a:p>
              <a:pPr algn="ctr"/>
              <a:r>
                <a:rPr lang="zh-CN" altLang="en-US" sz="1400" dirty="0">
                  <a:solidFill>
                    <a:schemeClr val="bg1"/>
                  </a:solidFill>
                  <a:latin typeface="Century Gothic" panose="020B0502020202020204" pitchFamily="34" charset="0"/>
                  <a:ea typeface="阿里巴巴普惠体 M" panose="00020600040101010101" pitchFamily="18" charset="-122"/>
                </a:rPr>
                <a:t>汇报人：柳凯</a:t>
              </a:r>
              <a:endParaRPr lang="en-US" altLang="zh-CN" sz="1400" dirty="0">
                <a:solidFill>
                  <a:schemeClr val="bg1"/>
                </a:solidFill>
                <a:latin typeface="Century Gothic" panose="020B0502020202020204" pitchFamily="34" charset="0"/>
                <a:ea typeface="阿里巴巴普惠体 M" panose="00020600040101010101" pitchFamily="18" charset="-122"/>
              </a:endParaRP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3" name="任意多边形 32"/>
          <p:cNvSpPr/>
          <p:nvPr/>
        </p:nvSpPr>
        <p:spPr>
          <a:xfrm rot="2700000">
            <a:off x="4935484" y="465347"/>
            <a:ext cx="354223" cy="355992"/>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41" name="组合 40"/>
          <p:cNvGrpSpPr/>
          <p:nvPr/>
        </p:nvGrpSpPr>
        <p:grpSpPr>
          <a:xfrm>
            <a:off x="458272" y="546208"/>
            <a:ext cx="311151" cy="194270"/>
            <a:chOff x="207558" y="206734"/>
            <a:chExt cx="380545" cy="157163"/>
          </a:xfrm>
        </p:grpSpPr>
        <p:cxnSp>
          <p:nvCxnSpPr>
            <p:cNvPr id="35" name="直接连接符 34"/>
            <p:cNvCxnSpPr/>
            <p:nvPr/>
          </p:nvCxnSpPr>
          <p:spPr>
            <a:xfrm>
              <a:off x="207558" y="206734"/>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7558" y="285316"/>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7558" y="363897"/>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nodePh="1">
                                  <p:stCondLst>
                                    <p:cond delay="0"/>
                                  </p:stCondLst>
                                  <p:endCondLst>
                                    <p:cond evt="begin" delay="0">
                                      <p:tn val="25"/>
                                    </p:cond>
                                  </p:end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par>
                          <p:cTn id="39" fill="hold">
                            <p:stCondLst>
                              <p:cond delay="1000"/>
                            </p:stCondLst>
                            <p:childTnLst>
                              <p:par>
                                <p:cTn id="40" presetID="53" presetClass="entr" presetSubtype="16"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0-#ppt_w/2"/>
                                          </p:val>
                                        </p:tav>
                                        <p:tav tm="100000">
                                          <p:val>
                                            <p:strVal val="#ppt_x"/>
                                          </p:val>
                                        </p:tav>
                                      </p:tavLst>
                                    </p:anim>
                                    <p:anim calcmode="lin" valueType="num">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3" grpId="0"/>
      <p:bldP spid="24" grpId="0"/>
      <p:bldP spid="30" grpId="0" animBg="1"/>
      <p:bldP spid="32" grpId="0" animBg="1"/>
      <p:bldP spid="3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8" name="矩形 7">
            <a:extLst>
              <a:ext uri="{FF2B5EF4-FFF2-40B4-BE49-F238E27FC236}">
                <a16:creationId xmlns:a16="http://schemas.microsoft.com/office/drawing/2014/main" id="{66FE0CA8-EA79-4161-92A0-8B5BBB783DDF}"/>
              </a:ext>
            </a:extLst>
          </p:cNvPr>
          <p:cNvSpPr/>
          <p:nvPr/>
        </p:nvSpPr>
        <p:spPr>
          <a:xfrm>
            <a:off x="2227972" y="1566352"/>
            <a:ext cx="6837006" cy="919867"/>
          </a:xfrm>
          <a:prstGeom prst="rect">
            <a:avLst/>
          </a:prstGeom>
        </p:spPr>
        <p:txBody>
          <a:bodyPr wrap="square">
            <a:spAutoFit/>
            <a:scene3d>
              <a:camera prst="orthographicFront"/>
              <a:lightRig rig="threePt" dir="t"/>
            </a:scene3d>
            <a:sp3d contourW="12700"/>
          </a:bodyPr>
          <a:lstStyle/>
          <a:p>
            <a:pPr marL="285750" indent="-285750">
              <a:lnSpc>
                <a:spcPct val="120000"/>
              </a:lnSpc>
              <a:buFont typeface="Arial" panose="020B0604020202020204" pitchFamily="34" charset="0"/>
              <a:buChar char="•"/>
            </a:pPr>
            <a:r>
              <a:rPr lang="zh-CN" altLang="en-US" sz="2400" b="1"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不足之处</a:t>
            </a:r>
            <a:endParaRPr lang="en-US" altLang="zh-CN" sz="2400" b="1"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a:lnSpc>
                <a:spcPct val="120000"/>
              </a:lnSpc>
            </a:pPr>
            <a:endParaRPr lang="zh-CN" altLang="en-US" sz="2400" b="1"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11" name="矩形 10">
            <a:extLst>
              <a:ext uri="{FF2B5EF4-FFF2-40B4-BE49-F238E27FC236}">
                <a16:creationId xmlns:a16="http://schemas.microsoft.com/office/drawing/2014/main" id="{D1063103-8ADF-40A1-BF89-950B702F4171}"/>
              </a:ext>
            </a:extLst>
          </p:cNvPr>
          <p:cNvSpPr/>
          <p:nvPr/>
        </p:nvSpPr>
        <p:spPr>
          <a:xfrm>
            <a:off x="2550981" y="2328352"/>
            <a:ext cx="6837006" cy="2249462"/>
          </a:xfrm>
          <a:prstGeom prst="rect">
            <a:avLst/>
          </a:prstGeom>
        </p:spPr>
        <p:txBody>
          <a:bodyPr wrap="square">
            <a:spAutoFit/>
            <a:scene3d>
              <a:camera prst="orthographicFront"/>
              <a:lightRig rig="threePt" dir="t"/>
            </a:scene3d>
            <a:sp3d contourW="12700"/>
          </a:bodyPr>
          <a:lstStyle/>
          <a:p>
            <a:pPr marL="457200" indent="-457200">
              <a:lnSpc>
                <a:spcPct val="120000"/>
              </a:lnSpc>
              <a:buFont typeface="+mj-lt"/>
              <a:buAutoNum type="arabicPeriod"/>
            </a:pP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可信度分配，末端用户的反馈很难传播到上游模块。</a:t>
            </a:r>
            <a:endParaRPr lang="en-US" altLang="zh-CN" sz="2400" b="1" dirty="0">
              <a:solidFill>
                <a:schemeClr val="tx1">
                  <a:lumMod val="65000"/>
                  <a:lumOff val="35000"/>
                </a:schemeClr>
              </a:solidFill>
              <a:latin typeface="宋体" panose="02010600030101010101" pitchFamily="2" charset="-122"/>
              <a:ea typeface="宋体" panose="02010600030101010101" pitchFamily="2" charset="-122"/>
            </a:endParaRPr>
          </a:p>
          <a:p>
            <a:pPr marL="457200" indent="-457200">
              <a:lnSpc>
                <a:spcPct val="120000"/>
              </a:lnSpc>
              <a:buFont typeface="+mj-lt"/>
              <a:buAutoNum type="arabicPeriod"/>
            </a:pP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第二个问题是处理程序的互相依赖，特别是迁移或者重新训练的时候。需要大量人工调整。</a:t>
            </a:r>
            <a:endParaRPr lang="en-US" altLang="zh-CN" sz="2400" b="1" dirty="0">
              <a:solidFill>
                <a:schemeClr val="tx1">
                  <a:lumMod val="65000"/>
                  <a:lumOff val="35000"/>
                </a:schemeClr>
              </a:solidFill>
              <a:latin typeface="宋体" panose="02010600030101010101" pitchFamily="2" charset="-122"/>
              <a:ea typeface="宋体" panose="02010600030101010101" pitchFamily="2" charset="-122"/>
            </a:endParaRPr>
          </a:p>
          <a:p>
            <a:pPr>
              <a:lnSpc>
                <a:spcPct val="120000"/>
              </a:lnSpc>
            </a:pPr>
            <a:endParaRPr lang="zh-CN" altLang="en-US" sz="2400" b="1"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5890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ACB3B18-7A2C-4E5C-ADF5-9C99046A2E47}"/>
              </a:ext>
            </a:extLst>
          </p:cNvPr>
          <p:cNvPicPr>
            <a:picLocks noChangeAspect="1"/>
          </p:cNvPicPr>
          <p:nvPr/>
        </p:nvPicPr>
        <p:blipFill>
          <a:blip r:embed="rId3"/>
          <a:stretch>
            <a:fillRect/>
          </a:stretch>
        </p:blipFill>
        <p:spPr>
          <a:xfrm>
            <a:off x="-6670" y="1264320"/>
            <a:ext cx="12187848" cy="5774023"/>
          </a:xfrm>
          <a:prstGeom prst="rect">
            <a:avLst/>
          </a:prstGeom>
        </p:spPr>
      </p:pic>
      <p:sp>
        <p:nvSpPr>
          <p:cNvPr id="26" name="文本框 25"/>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1" name="矩形 30">
            <a:extLst>
              <a:ext uri="{FF2B5EF4-FFF2-40B4-BE49-F238E27FC236}">
                <a16:creationId xmlns:a16="http://schemas.microsoft.com/office/drawing/2014/main" id="{3CF2D325-412E-4833-81A5-E9EB1D982C6C}"/>
              </a:ext>
            </a:extLst>
          </p:cNvPr>
          <p:cNvSpPr/>
          <p:nvPr/>
        </p:nvSpPr>
        <p:spPr>
          <a:xfrm>
            <a:off x="2227972" y="1566352"/>
            <a:ext cx="5209776" cy="476669"/>
          </a:xfrm>
          <a:prstGeom prst="rect">
            <a:avLst/>
          </a:prstGeom>
        </p:spPr>
        <p:txBody>
          <a:bodyPr wrap="square">
            <a:spAutoFit/>
            <a:scene3d>
              <a:camera prst="orthographicFront"/>
              <a:lightRig rig="threePt" dir="t"/>
            </a:scene3d>
            <a:sp3d contourW="12700"/>
          </a:bodyPr>
          <a:lstStyle/>
          <a:p>
            <a:pPr marL="285750" indent="-285750">
              <a:lnSpc>
                <a:spcPct val="120000"/>
              </a:lnSpc>
              <a:buFont typeface="Arial" panose="020B0604020202020204" pitchFamily="34" charset="0"/>
              <a:buChar char="•"/>
            </a:pPr>
            <a:r>
              <a:rPr lang="zh-CN" altLang="en-US" sz="2400" b="1" dirty="0">
                <a:solidFill>
                  <a:srgbClr val="00206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端对端方法（</a:t>
            </a:r>
            <a:r>
              <a:rPr lang="en-US" altLang="zh-CN" sz="2400" b="1" dirty="0">
                <a:solidFill>
                  <a:srgbClr val="00206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End-to-end method</a:t>
            </a:r>
            <a:r>
              <a:rPr lang="zh-CN" altLang="en-US" sz="2400" b="1" dirty="0">
                <a:solidFill>
                  <a:srgbClr val="00206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p>
        </p:txBody>
      </p:sp>
      <p:sp>
        <p:nvSpPr>
          <p:cNvPr id="8" name="矩形 7">
            <a:extLst>
              <a:ext uri="{FF2B5EF4-FFF2-40B4-BE49-F238E27FC236}">
                <a16:creationId xmlns:a16="http://schemas.microsoft.com/office/drawing/2014/main" id="{F1E4D898-3A46-4C7B-8C0F-F9D051279EB3}"/>
              </a:ext>
            </a:extLst>
          </p:cNvPr>
          <p:cNvSpPr/>
          <p:nvPr/>
        </p:nvSpPr>
        <p:spPr>
          <a:xfrm>
            <a:off x="2690816" y="2170818"/>
            <a:ext cx="5209776" cy="919867"/>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本质上是用一个大的模型完成了理解，状态记录和生成</a:t>
            </a:r>
          </a:p>
        </p:txBody>
      </p:sp>
    </p:spTree>
    <p:extLst>
      <p:ext uri="{BB962C8B-B14F-4D97-AF65-F5344CB8AC3E}">
        <p14:creationId xmlns:p14="http://schemas.microsoft.com/office/powerpoint/2010/main" val="40573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1" name="矩形 30">
            <a:extLst>
              <a:ext uri="{FF2B5EF4-FFF2-40B4-BE49-F238E27FC236}">
                <a16:creationId xmlns:a16="http://schemas.microsoft.com/office/drawing/2014/main" id="{3CF2D325-412E-4833-81A5-E9EB1D982C6C}"/>
              </a:ext>
            </a:extLst>
          </p:cNvPr>
          <p:cNvSpPr/>
          <p:nvPr/>
        </p:nvSpPr>
        <p:spPr>
          <a:xfrm>
            <a:off x="2227972" y="1566352"/>
            <a:ext cx="6362872" cy="476669"/>
          </a:xfrm>
          <a:prstGeom prst="rect">
            <a:avLst/>
          </a:prstGeom>
        </p:spPr>
        <p:txBody>
          <a:bodyPr wrap="square">
            <a:spAutoFit/>
            <a:scene3d>
              <a:camera prst="orthographicFront"/>
              <a:lightRig rig="threePt" dir="t"/>
            </a:scene3d>
            <a:sp3d contourW="12700"/>
          </a:bodyPr>
          <a:lstStyle/>
          <a:p>
            <a:pPr marL="285750" indent="-285750">
              <a:lnSpc>
                <a:spcPct val="120000"/>
              </a:lnSpc>
              <a:buFont typeface="Arial" panose="020B0604020202020204" pitchFamily="34" charset="0"/>
              <a:buChar char="•"/>
            </a:pPr>
            <a:r>
              <a:rPr lang="zh-CN" altLang="en-US"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网络生成模型 </a:t>
            </a:r>
            <a:r>
              <a:rPr lang="en-US" altLang="zh-CN"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(Neural Generative Model)</a:t>
            </a:r>
            <a:endParaRPr lang="zh-CN" altLang="en-US"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32" name="文本框 31">
            <a:extLst>
              <a:ext uri="{FF2B5EF4-FFF2-40B4-BE49-F238E27FC236}">
                <a16:creationId xmlns:a16="http://schemas.microsoft.com/office/drawing/2014/main" id="{56FBB7A0-8C62-4BD0-9348-4DFE0DF19669}"/>
              </a:ext>
            </a:extLst>
          </p:cNvPr>
          <p:cNvSpPr txBox="1"/>
          <p:nvPr/>
        </p:nvSpPr>
        <p:spPr>
          <a:xfrm>
            <a:off x="2227972" y="1039253"/>
            <a:ext cx="6647974"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rgbClr val="00B0F0"/>
                </a:solidFill>
                <a:latin typeface="阿里巴巴普惠体 M" panose="00020600040101010101" pitchFamily="18" charset="-122"/>
                <a:ea typeface="阿里巴巴普惠体 M" panose="00020600040101010101" pitchFamily="18" charset="-122"/>
              </a:rPr>
              <a:t>非任务性对话（开放领域对话，或者对话生成）</a:t>
            </a:r>
          </a:p>
        </p:txBody>
      </p:sp>
      <p:sp>
        <p:nvSpPr>
          <p:cNvPr id="8" name="矩形 7">
            <a:extLst>
              <a:ext uri="{FF2B5EF4-FFF2-40B4-BE49-F238E27FC236}">
                <a16:creationId xmlns:a16="http://schemas.microsoft.com/office/drawing/2014/main" id="{862B2054-80BF-4DA7-8DA4-71E5ADE26777}"/>
              </a:ext>
            </a:extLst>
          </p:cNvPr>
          <p:cNvSpPr/>
          <p:nvPr/>
        </p:nvSpPr>
        <p:spPr>
          <a:xfrm>
            <a:off x="2799499" y="2204174"/>
            <a:ext cx="8850633" cy="476669"/>
          </a:xfrm>
          <a:prstGeom prst="rect">
            <a:avLst/>
          </a:prstGeom>
        </p:spPr>
        <p:txBody>
          <a:bodyPr wrap="square">
            <a:spAutoFit/>
            <a:scene3d>
              <a:camera prst="orthographicFront"/>
              <a:lightRig rig="threePt" dir="t"/>
            </a:scene3d>
            <a:sp3d contourW="12700"/>
          </a:bodyPr>
          <a:lstStyle/>
          <a:p>
            <a:pPr marL="457200" indent="-457200">
              <a:lnSpc>
                <a:spcPct val="120000"/>
              </a:lnSpc>
              <a:buFont typeface="+mj-lt"/>
              <a:buAutoNum type="arabicPeriod"/>
            </a:pPr>
            <a:r>
              <a:rPr lang="zh-CN" altLang="en-US" sz="2400" b="1" dirty="0">
                <a:latin typeface="宋体" panose="02010600030101010101" pitchFamily="2" charset="-122"/>
                <a:ea typeface="宋体" panose="02010600030101010101" pitchFamily="2" charset="-122"/>
              </a:rPr>
              <a:t>序列到序列的模型（</a:t>
            </a:r>
            <a:r>
              <a:rPr lang="en-US" altLang="zh-CN" sz="2400" b="1" dirty="0">
                <a:latin typeface="宋体" panose="02010600030101010101" pitchFamily="2" charset="-122"/>
                <a:ea typeface="宋体" panose="02010600030101010101" pitchFamily="2" charset="-122"/>
              </a:rPr>
              <a:t>sequence-to-sequence models)</a:t>
            </a:r>
          </a:p>
        </p:txBody>
      </p:sp>
      <p:pic>
        <p:nvPicPr>
          <p:cNvPr id="3" name="图片 2">
            <a:extLst>
              <a:ext uri="{FF2B5EF4-FFF2-40B4-BE49-F238E27FC236}">
                <a16:creationId xmlns:a16="http://schemas.microsoft.com/office/drawing/2014/main" id="{CB147942-933E-4F63-9C63-8D1E35964BE2}"/>
              </a:ext>
            </a:extLst>
          </p:cNvPr>
          <p:cNvPicPr>
            <a:picLocks noChangeAspect="1"/>
          </p:cNvPicPr>
          <p:nvPr/>
        </p:nvPicPr>
        <p:blipFill>
          <a:blip r:embed="rId3"/>
          <a:stretch>
            <a:fillRect/>
          </a:stretch>
        </p:blipFill>
        <p:spPr>
          <a:xfrm>
            <a:off x="6734438" y="2794018"/>
            <a:ext cx="4283016" cy="3570784"/>
          </a:xfrm>
          <a:prstGeom prst="rect">
            <a:avLst/>
          </a:prstGeom>
        </p:spPr>
      </p:pic>
      <p:pic>
        <p:nvPicPr>
          <p:cNvPr id="2" name="图片 1">
            <a:extLst>
              <a:ext uri="{FF2B5EF4-FFF2-40B4-BE49-F238E27FC236}">
                <a16:creationId xmlns:a16="http://schemas.microsoft.com/office/drawing/2014/main" id="{3FA47DCD-8E2D-48E6-872B-997EFD117D89}"/>
              </a:ext>
            </a:extLst>
          </p:cNvPr>
          <p:cNvPicPr>
            <a:picLocks noChangeAspect="1"/>
          </p:cNvPicPr>
          <p:nvPr/>
        </p:nvPicPr>
        <p:blipFill>
          <a:blip r:embed="rId4"/>
          <a:stretch>
            <a:fillRect/>
          </a:stretch>
        </p:blipFill>
        <p:spPr>
          <a:xfrm>
            <a:off x="1887306" y="3075462"/>
            <a:ext cx="4511431" cy="617273"/>
          </a:xfrm>
          <a:prstGeom prst="rect">
            <a:avLst/>
          </a:prstGeom>
        </p:spPr>
      </p:pic>
      <p:pic>
        <p:nvPicPr>
          <p:cNvPr id="4" name="图片 3">
            <a:extLst>
              <a:ext uri="{FF2B5EF4-FFF2-40B4-BE49-F238E27FC236}">
                <a16:creationId xmlns:a16="http://schemas.microsoft.com/office/drawing/2014/main" id="{83BB1FFD-62F2-4B6F-8BE2-1409933AF1D0}"/>
              </a:ext>
            </a:extLst>
          </p:cNvPr>
          <p:cNvPicPr>
            <a:picLocks noChangeAspect="1"/>
          </p:cNvPicPr>
          <p:nvPr/>
        </p:nvPicPr>
        <p:blipFill>
          <a:blip r:embed="rId5"/>
          <a:stretch>
            <a:fillRect/>
          </a:stretch>
        </p:blipFill>
        <p:spPr>
          <a:xfrm>
            <a:off x="2550981" y="3921492"/>
            <a:ext cx="2088061" cy="297206"/>
          </a:xfrm>
          <a:prstGeom prst="rect">
            <a:avLst/>
          </a:prstGeom>
        </p:spPr>
      </p:pic>
      <p:pic>
        <p:nvPicPr>
          <p:cNvPr id="5" name="图片 4">
            <a:extLst>
              <a:ext uri="{FF2B5EF4-FFF2-40B4-BE49-F238E27FC236}">
                <a16:creationId xmlns:a16="http://schemas.microsoft.com/office/drawing/2014/main" id="{1762FE2B-5E0A-4764-B1B7-DAB5875D8720}"/>
              </a:ext>
            </a:extLst>
          </p:cNvPr>
          <p:cNvPicPr>
            <a:picLocks noChangeAspect="1"/>
          </p:cNvPicPr>
          <p:nvPr/>
        </p:nvPicPr>
        <p:blipFill>
          <a:blip r:embed="rId6"/>
          <a:stretch>
            <a:fillRect/>
          </a:stretch>
        </p:blipFill>
        <p:spPr>
          <a:xfrm>
            <a:off x="2013582" y="4405263"/>
            <a:ext cx="3673158" cy="754445"/>
          </a:xfrm>
          <a:prstGeom prst="rect">
            <a:avLst/>
          </a:prstGeom>
        </p:spPr>
      </p:pic>
    </p:spTree>
    <p:extLst>
      <p:ext uri="{BB962C8B-B14F-4D97-AF65-F5344CB8AC3E}">
        <p14:creationId xmlns:p14="http://schemas.microsoft.com/office/powerpoint/2010/main" val="324863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8" name="矩形 7">
            <a:extLst>
              <a:ext uri="{FF2B5EF4-FFF2-40B4-BE49-F238E27FC236}">
                <a16:creationId xmlns:a16="http://schemas.microsoft.com/office/drawing/2014/main" id="{862B2054-80BF-4DA7-8DA4-71E5ADE26777}"/>
              </a:ext>
            </a:extLst>
          </p:cNvPr>
          <p:cNvSpPr/>
          <p:nvPr/>
        </p:nvSpPr>
        <p:spPr>
          <a:xfrm>
            <a:off x="2720476" y="1192904"/>
            <a:ext cx="8850633" cy="476669"/>
          </a:xfrm>
          <a:prstGeom prst="rect">
            <a:avLst/>
          </a:prstGeom>
        </p:spPr>
        <p:txBody>
          <a:bodyPr wrap="square">
            <a:spAutoFit/>
            <a:scene3d>
              <a:camera prst="orthographicFront"/>
              <a:lightRig rig="threePt" dir="t"/>
            </a:scene3d>
            <a:sp3d contourW="12700"/>
          </a:bodyPr>
          <a:lstStyle/>
          <a:p>
            <a:pPr marL="457200" indent="-457200">
              <a:lnSpc>
                <a:spcPct val="120000"/>
              </a:lnSpc>
              <a:buFont typeface="+mj-lt"/>
              <a:buAutoNum type="arabicPeriod" startAt="2"/>
            </a:pPr>
            <a:r>
              <a:rPr lang="zh-CN" altLang="en-US" sz="2400" b="1" dirty="0">
                <a:latin typeface="宋体" panose="02010600030101010101" pitchFamily="2" charset="-122"/>
                <a:ea typeface="宋体" panose="02010600030101010101" pitchFamily="2" charset="-122"/>
              </a:rPr>
              <a:t>对话上下文管理（</a:t>
            </a:r>
            <a:r>
              <a:rPr lang="en-US" altLang="zh-CN" sz="2400" b="1" dirty="0">
                <a:latin typeface="宋体" panose="02010600030101010101" pitchFamily="2" charset="-122"/>
                <a:ea typeface="宋体" panose="02010600030101010101" pitchFamily="2" charset="-122"/>
              </a:rPr>
              <a:t>Dialogue Context)</a:t>
            </a:r>
          </a:p>
        </p:txBody>
      </p:sp>
      <p:sp>
        <p:nvSpPr>
          <p:cNvPr id="9" name="矩形 8">
            <a:extLst>
              <a:ext uri="{FF2B5EF4-FFF2-40B4-BE49-F238E27FC236}">
                <a16:creationId xmlns:a16="http://schemas.microsoft.com/office/drawing/2014/main" id="{C5370B02-D3A3-4DB2-8D1C-400FF659C072}"/>
              </a:ext>
            </a:extLst>
          </p:cNvPr>
          <p:cNvSpPr/>
          <p:nvPr/>
        </p:nvSpPr>
        <p:spPr>
          <a:xfrm>
            <a:off x="3341368" y="1746144"/>
            <a:ext cx="7518544" cy="1363065"/>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b="1" dirty="0">
                <a:latin typeface="宋体" panose="02010600030101010101" pitchFamily="2" charset="-122"/>
                <a:ea typeface="宋体" panose="02010600030101010101" pitchFamily="2" charset="-122"/>
              </a:rPr>
              <a:t>生成上下文敏感的对话内容，现有的方案包括连续表示（</a:t>
            </a:r>
            <a:r>
              <a:rPr lang="en-US" altLang="zh-CN" sz="2400" b="1" dirty="0">
                <a:latin typeface="宋体" panose="02010600030101010101" pitchFamily="2" charset="-122"/>
                <a:ea typeface="宋体" panose="02010600030101010101" pitchFamily="2" charset="-122"/>
              </a:rPr>
              <a:t>continuous representation)</a:t>
            </a:r>
            <a:r>
              <a:rPr lang="zh-CN" altLang="en-US" sz="2400" b="1" dirty="0">
                <a:latin typeface="宋体" panose="02010600030101010101" pitchFamily="2" charset="-122"/>
                <a:ea typeface="宋体" panose="02010600030101010101" pitchFamily="2" charset="-122"/>
              </a:rPr>
              <a:t>或者词与短语的嵌入</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以及层次化与非层次化的模型构建。</a:t>
            </a:r>
            <a:endParaRPr lang="en-US" altLang="zh-CN" sz="2400" b="1" dirty="0">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7E9F1F37-A844-41F7-B30D-98ECEF80EC63}"/>
              </a:ext>
            </a:extLst>
          </p:cNvPr>
          <p:cNvSpPr/>
          <p:nvPr/>
        </p:nvSpPr>
        <p:spPr>
          <a:xfrm>
            <a:off x="2720476" y="3510457"/>
            <a:ext cx="8850633" cy="476669"/>
          </a:xfrm>
          <a:prstGeom prst="rect">
            <a:avLst/>
          </a:prstGeom>
        </p:spPr>
        <p:txBody>
          <a:bodyPr wrap="square">
            <a:spAutoFit/>
            <a:scene3d>
              <a:camera prst="orthographicFront"/>
              <a:lightRig rig="threePt" dir="t"/>
            </a:scene3d>
            <a:sp3d contourW="12700"/>
          </a:bodyPr>
          <a:lstStyle/>
          <a:p>
            <a:pPr marL="457200" indent="-457200">
              <a:lnSpc>
                <a:spcPct val="120000"/>
              </a:lnSpc>
              <a:buFont typeface="+mj-lt"/>
              <a:buAutoNum type="arabicPeriod" startAt="3"/>
            </a:pPr>
            <a:r>
              <a:rPr lang="zh-CN" altLang="en-US" sz="2400" b="1" dirty="0">
                <a:latin typeface="宋体" panose="02010600030101010101" pitchFamily="2" charset="-122"/>
                <a:ea typeface="宋体" panose="02010600030101010101" pitchFamily="2" charset="-122"/>
              </a:rPr>
              <a:t>对话多样性（</a:t>
            </a:r>
            <a:r>
              <a:rPr lang="en-US" altLang="zh-CN" sz="2400" b="1" dirty="0">
                <a:latin typeface="宋体" panose="02010600030101010101" pitchFamily="2" charset="-122"/>
                <a:ea typeface="宋体" panose="02010600030101010101" pitchFamily="2" charset="-122"/>
              </a:rPr>
              <a:t>Dialogue Context)</a:t>
            </a:r>
          </a:p>
        </p:txBody>
      </p:sp>
      <p:sp>
        <p:nvSpPr>
          <p:cNvPr id="11" name="矩形 10">
            <a:extLst>
              <a:ext uri="{FF2B5EF4-FFF2-40B4-BE49-F238E27FC236}">
                <a16:creationId xmlns:a16="http://schemas.microsoft.com/office/drawing/2014/main" id="{BD83A7F7-6A57-4BAF-A6C5-2C161CBCC177}"/>
              </a:ext>
            </a:extLst>
          </p:cNvPr>
          <p:cNvSpPr/>
          <p:nvPr/>
        </p:nvSpPr>
        <p:spPr>
          <a:xfrm>
            <a:off x="3341368" y="4150039"/>
            <a:ext cx="8049122" cy="1806264"/>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b="1" dirty="0">
                <a:latin typeface="宋体" panose="02010600030101010101" pitchFamily="2" charset="-122"/>
                <a:ea typeface="宋体" panose="02010600030101010101" pitchFamily="2" charset="-122"/>
              </a:rPr>
              <a:t>由于数据集中的“废话”</a:t>
            </a:r>
            <a:r>
              <a:rPr lang="en-US" altLang="zh-CN" sz="2400" b="1" dirty="0">
                <a:latin typeface="宋体" panose="02010600030101010101" pitchFamily="2" charset="-122"/>
                <a:ea typeface="宋体" panose="02010600030101010101" pitchFamily="2" charset="-122"/>
              </a:rPr>
              <a:t>(I don’t know, yes, no)</a:t>
            </a:r>
            <a:r>
              <a:rPr lang="zh-CN" altLang="en-US" sz="2400" b="1" dirty="0">
                <a:latin typeface="宋体" panose="02010600030101010101" pitchFamily="2" charset="-122"/>
                <a:ea typeface="宋体" panose="02010600030101010101" pitchFamily="2" charset="-122"/>
              </a:rPr>
              <a:t>等大量出现，从而导致生成的内容也被大量污染。可以从目标函数出发，也可以从解码搜索出发，还可以引入潜在随机变量。</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5455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8" name="矩形 7">
            <a:extLst>
              <a:ext uri="{FF2B5EF4-FFF2-40B4-BE49-F238E27FC236}">
                <a16:creationId xmlns:a16="http://schemas.microsoft.com/office/drawing/2014/main" id="{862B2054-80BF-4DA7-8DA4-71E5ADE26777}"/>
              </a:ext>
            </a:extLst>
          </p:cNvPr>
          <p:cNvSpPr/>
          <p:nvPr/>
        </p:nvSpPr>
        <p:spPr>
          <a:xfrm>
            <a:off x="2720476" y="1192904"/>
            <a:ext cx="8850633" cy="476669"/>
          </a:xfrm>
          <a:prstGeom prst="rect">
            <a:avLst/>
          </a:prstGeom>
        </p:spPr>
        <p:txBody>
          <a:bodyPr wrap="square">
            <a:spAutoFit/>
            <a:scene3d>
              <a:camera prst="orthographicFront"/>
              <a:lightRig rig="threePt" dir="t"/>
            </a:scene3d>
            <a:sp3d contourW="12700"/>
          </a:bodyPr>
          <a:lstStyle/>
          <a:p>
            <a:pPr marL="457200" indent="-457200">
              <a:lnSpc>
                <a:spcPct val="120000"/>
              </a:lnSpc>
              <a:buFont typeface="+mj-lt"/>
              <a:buAutoNum type="arabicPeriod" startAt="4"/>
            </a:pPr>
            <a:r>
              <a:rPr lang="zh-CN" altLang="en-US" sz="2400" b="1" dirty="0">
                <a:latin typeface="宋体" panose="02010600030101010101" pitchFamily="2" charset="-122"/>
                <a:ea typeface="宋体" panose="02010600030101010101" pitchFamily="2" charset="-122"/>
              </a:rPr>
              <a:t>话题与性格（</a:t>
            </a:r>
            <a:r>
              <a:rPr lang="en-US" altLang="zh-CN" sz="2400" b="1" dirty="0">
                <a:latin typeface="宋体" panose="02010600030101010101" pitchFamily="2" charset="-122"/>
                <a:ea typeface="宋体" panose="02010600030101010101" pitchFamily="2" charset="-122"/>
              </a:rPr>
              <a:t>Topic and Personality)</a:t>
            </a:r>
          </a:p>
        </p:txBody>
      </p:sp>
      <p:sp>
        <p:nvSpPr>
          <p:cNvPr id="9" name="矩形 8">
            <a:extLst>
              <a:ext uri="{FF2B5EF4-FFF2-40B4-BE49-F238E27FC236}">
                <a16:creationId xmlns:a16="http://schemas.microsoft.com/office/drawing/2014/main" id="{C5370B02-D3A3-4DB2-8D1C-400FF659C072}"/>
              </a:ext>
            </a:extLst>
          </p:cNvPr>
          <p:cNvSpPr/>
          <p:nvPr/>
        </p:nvSpPr>
        <p:spPr>
          <a:xfrm>
            <a:off x="3341368" y="1746144"/>
            <a:ext cx="7518544" cy="1363065"/>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b="1" dirty="0">
                <a:latin typeface="宋体" panose="02010600030101010101" pitchFamily="2" charset="-122"/>
                <a:ea typeface="宋体" panose="02010600030101010101" pitchFamily="2" charset="-122"/>
              </a:rPr>
              <a:t>主要是检测模型对于对话潜在属性的学习能力，在另一方面话题，性格，情感，概念等附加属性也增加了对话的多样性和一致性。</a:t>
            </a:r>
            <a:endParaRPr lang="en-US" altLang="zh-CN" sz="2400" b="1" dirty="0">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7E9F1F37-A844-41F7-B30D-98ECEF80EC63}"/>
              </a:ext>
            </a:extLst>
          </p:cNvPr>
          <p:cNvSpPr/>
          <p:nvPr/>
        </p:nvSpPr>
        <p:spPr>
          <a:xfrm>
            <a:off x="2720476" y="3510457"/>
            <a:ext cx="8850633" cy="476669"/>
          </a:xfrm>
          <a:prstGeom prst="rect">
            <a:avLst/>
          </a:prstGeom>
        </p:spPr>
        <p:txBody>
          <a:bodyPr wrap="square">
            <a:spAutoFit/>
            <a:scene3d>
              <a:camera prst="orthographicFront"/>
              <a:lightRig rig="threePt" dir="t"/>
            </a:scene3d>
            <a:sp3d contourW="12700"/>
          </a:bodyPr>
          <a:lstStyle/>
          <a:p>
            <a:pPr marL="457200" indent="-457200">
              <a:lnSpc>
                <a:spcPct val="120000"/>
              </a:lnSpc>
              <a:buFont typeface="+mj-lt"/>
              <a:buAutoNum type="arabicPeriod" startAt="5"/>
            </a:pPr>
            <a:r>
              <a:rPr lang="zh-CN" altLang="en-US" sz="2400" b="1" dirty="0">
                <a:latin typeface="宋体" panose="02010600030101010101" pitchFamily="2" charset="-122"/>
                <a:ea typeface="宋体" panose="02010600030101010101" pitchFamily="2" charset="-122"/>
              </a:rPr>
              <a:t>外部知识基础（</a:t>
            </a:r>
            <a:r>
              <a:rPr lang="en-US" altLang="zh-CN" sz="2400" b="1" dirty="0">
                <a:latin typeface="宋体" panose="02010600030101010101" pitchFamily="2" charset="-122"/>
                <a:ea typeface="宋体" panose="02010600030101010101" pitchFamily="2" charset="-122"/>
              </a:rPr>
              <a:t>Outside Knowledge Base)</a:t>
            </a:r>
          </a:p>
        </p:txBody>
      </p:sp>
      <p:sp>
        <p:nvSpPr>
          <p:cNvPr id="11" name="矩形 10">
            <a:extLst>
              <a:ext uri="{FF2B5EF4-FFF2-40B4-BE49-F238E27FC236}">
                <a16:creationId xmlns:a16="http://schemas.microsoft.com/office/drawing/2014/main" id="{BD83A7F7-6A57-4BAF-A6C5-2C161CBCC177}"/>
              </a:ext>
            </a:extLst>
          </p:cNvPr>
          <p:cNvSpPr/>
          <p:nvPr/>
        </p:nvSpPr>
        <p:spPr>
          <a:xfrm>
            <a:off x="3341368" y="4150039"/>
            <a:ext cx="7518544" cy="1363065"/>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b="1" dirty="0">
                <a:latin typeface="宋体" panose="02010600030101010101" pitchFamily="2" charset="-122"/>
                <a:ea typeface="宋体" panose="02010600030101010101" pitchFamily="2" charset="-122"/>
              </a:rPr>
              <a:t>记忆力网络作为经典的问答任务解决方案同样在开放对话也有一席之地，当然这个问题很复杂，不过也是潜在的研究方向。</a:t>
            </a:r>
            <a:endParaRPr lang="en-US" altLang="zh-CN" sz="2400" b="1" dirty="0">
              <a:latin typeface="宋体" panose="02010600030101010101" pitchFamily="2" charset="-122"/>
              <a:ea typeface="宋体" panose="02010600030101010101" pitchFamily="2" charset="-122"/>
            </a:endParaRPr>
          </a:p>
        </p:txBody>
      </p:sp>
      <p:sp>
        <p:nvSpPr>
          <p:cNvPr id="12" name="矩形 11">
            <a:extLst>
              <a:ext uri="{FF2B5EF4-FFF2-40B4-BE49-F238E27FC236}">
                <a16:creationId xmlns:a16="http://schemas.microsoft.com/office/drawing/2014/main" id="{30E41DFA-AA3C-46D5-98C3-43CC168783A4}"/>
              </a:ext>
            </a:extLst>
          </p:cNvPr>
          <p:cNvSpPr/>
          <p:nvPr/>
        </p:nvSpPr>
        <p:spPr>
          <a:xfrm>
            <a:off x="2720476" y="5676017"/>
            <a:ext cx="8850633" cy="476669"/>
          </a:xfrm>
          <a:prstGeom prst="rect">
            <a:avLst/>
          </a:prstGeom>
        </p:spPr>
        <p:txBody>
          <a:bodyPr wrap="square">
            <a:spAutoFit/>
            <a:scene3d>
              <a:camera prst="orthographicFront"/>
              <a:lightRig rig="threePt" dir="t"/>
            </a:scene3d>
            <a:sp3d contourW="12700"/>
          </a:bodyPr>
          <a:lstStyle/>
          <a:p>
            <a:pPr marL="457200" indent="-457200">
              <a:lnSpc>
                <a:spcPct val="120000"/>
              </a:lnSpc>
              <a:buFont typeface="+mj-lt"/>
              <a:buAutoNum type="arabicPeriod" startAt="6"/>
            </a:pPr>
            <a:r>
              <a:rPr lang="zh-CN" altLang="en-US" sz="2400" b="1" dirty="0">
                <a:latin typeface="宋体" panose="02010600030101010101" pitchFamily="2" charset="-122"/>
                <a:ea typeface="宋体" panose="02010600030101010101" pitchFamily="2" charset="-122"/>
              </a:rPr>
              <a:t>评价指标（</a:t>
            </a:r>
            <a:r>
              <a:rPr lang="en-US" altLang="zh-CN" sz="2400" b="1" dirty="0">
                <a:latin typeface="宋体" panose="02010600030101010101" pitchFamily="2" charset="-122"/>
                <a:ea typeface="宋体" panose="02010600030101010101" pitchFamily="2" charset="-122"/>
              </a:rPr>
              <a:t>Evaluation)</a:t>
            </a:r>
          </a:p>
        </p:txBody>
      </p:sp>
    </p:spTree>
    <p:extLst>
      <p:ext uri="{BB962C8B-B14F-4D97-AF65-F5344CB8AC3E}">
        <p14:creationId xmlns:p14="http://schemas.microsoft.com/office/powerpoint/2010/main" val="1162564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1" name="矩形 30">
            <a:extLst>
              <a:ext uri="{FF2B5EF4-FFF2-40B4-BE49-F238E27FC236}">
                <a16:creationId xmlns:a16="http://schemas.microsoft.com/office/drawing/2014/main" id="{3CF2D325-412E-4833-81A5-E9EB1D982C6C}"/>
              </a:ext>
            </a:extLst>
          </p:cNvPr>
          <p:cNvSpPr/>
          <p:nvPr/>
        </p:nvSpPr>
        <p:spPr>
          <a:xfrm>
            <a:off x="2227971" y="1566352"/>
            <a:ext cx="7559495" cy="476669"/>
          </a:xfrm>
          <a:prstGeom prst="rect">
            <a:avLst/>
          </a:prstGeom>
        </p:spPr>
        <p:txBody>
          <a:bodyPr wrap="square">
            <a:spAutoFit/>
            <a:scene3d>
              <a:camera prst="orthographicFront"/>
              <a:lightRig rig="threePt" dir="t"/>
            </a:scene3d>
            <a:sp3d contourW="12700"/>
          </a:bodyPr>
          <a:lstStyle/>
          <a:p>
            <a:pPr marL="285750" indent="-285750">
              <a:lnSpc>
                <a:spcPct val="120000"/>
              </a:lnSpc>
              <a:buFont typeface="Arial" panose="020B0604020202020204" pitchFamily="34" charset="0"/>
              <a:buChar char="•"/>
            </a:pPr>
            <a:r>
              <a:rPr lang="zh-CN" altLang="en-US"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基于信息检索的方式（</a:t>
            </a:r>
            <a:r>
              <a:rPr lang="en-US" altLang="zh-CN"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Retrieval-based Methods)</a:t>
            </a:r>
            <a:endParaRPr lang="zh-CN" altLang="en-US"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13" name="矩形 12">
            <a:extLst>
              <a:ext uri="{FF2B5EF4-FFF2-40B4-BE49-F238E27FC236}">
                <a16:creationId xmlns:a16="http://schemas.microsoft.com/office/drawing/2014/main" id="{95F7325F-43E3-45B3-873B-6672B87F555E}"/>
              </a:ext>
            </a:extLst>
          </p:cNvPr>
          <p:cNvSpPr/>
          <p:nvPr/>
        </p:nvSpPr>
        <p:spPr>
          <a:xfrm>
            <a:off x="2550981" y="2237872"/>
            <a:ext cx="8850633" cy="919867"/>
          </a:xfrm>
          <a:prstGeom prst="rect">
            <a:avLst/>
          </a:prstGeom>
        </p:spPr>
        <p:txBody>
          <a:bodyPr wrap="square">
            <a:spAutoFit/>
            <a:scene3d>
              <a:camera prst="orthographicFront"/>
              <a:lightRig rig="threePt" dir="t"/>
            </a:scene3d>
            <a:sp3d contourW="12700"/>
          </a:bodyPr>
          <a:lstStyle/>
          <a:p>
            <a:pPr marL="457200" indent="-457200">
              <a:lnSpc>
                <a:spcPct val="120000"/>
              </a:lnSpc>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信息检索（</a:t>
            </a:r>
            <a:r>
              <a:rPr lang="en-US" altLang="zh-CN" sz="2400" b="1" dirty="0">
                <a:latin typeface="宋体" panose="02010600030101010101" pitchFamily="2" charset="-122"/>
                <a:ea typeface="宋体" panose="02010600030101010101" pitchFamily="2" charset="-122"/>
              </a:rPr>
              <a:t>Information Retrieval System)</a:t>
            </a:r>
          </a:p>
          <a:p>
            <a:pPr marL="457200" indent="-457200">
              <a:lnSpc>
                <a:spcPct val="120000"/>
              </a:lnSpc>
              <a:buFont typeface="Wingdings" panose="05000000000000000000" pitchFamily="2" charset="2"/>
              <a:buChar char="Ø"/>
            </a:pPr>
            <a:endParaRPr lang="en-US" altLang="zh-CN" sz="2400" b="1" dirty="0">
              <a:latin typeface="宋体" panose="02010600030101010101" pitchFamily="2" charset="-122"/>
              <a:ea typeface="宋体" panose="02010600030101010101" pitchFamily="2" charset="-122"/>
            </a:endParaRPr>
          </a:p>
        </p:txBody>
      </p:sp>
      <p:sp>
        <p:nvSpPr>
          <p:cNvPr id="14" name="矩形 13">
            <a:extLst>
              <a:ext uri="{FF2B5EF4-FFF2-40B4-BE49-F238E27FC236}">
                <a16:creationId xmlns:a16="http://schemas.microsoft.com/office/drawing/2014/main" id="{E8B559C5-9D02-4F76-875B-B92022371E62}"/>
              </a:ext>
            </a:extLst>
          </p:cNvPr>
          <p:cNvSpPr/>
          <p:nvPr/>
        </p:nvSpPr>
        <p:spPr>
          <a:xfrm>
            <a:off x="2951736" y="2892656"/>
            <a:ext cx="8850633" cy="1806264"/>
          </a:xfrm>
          <a:prstGeom prst="rect">
            <a:avLst/>
          </a:prstGeom>
        </p:spPr>
        <p:txBody>
          <a:bodyPr wrap="square">
            <a:spAutoFit/>
            <a:scene3d>
              <a:camera prst="orthographicFront"/>
              <a:lightRig rig="threePt" dir="t"/>
            </a:scene3d>
            <a:sp3d contourW="12700"/>
          </a:bodyPr>
          <a:lstStyle/>
          <a:p>
            <a:pPr marL="457200" indent="-457200">
              <a:lnSpc>
                <a:spcPct val="120000"/>
              </a:lnSpc>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四个基本元素</a:t>
            </a:r>
            <a:r>
              <a:rPr lang="en-US" altLang="zh-CN" sz="2400" b="1" dirty="0">
                <a:latin typeface="宋体" panose="02010600030101010101" pitchFamily="2" charset="-122"/>
                <a:ea typeface="宋体" panose="02010600030101010101" pitchFamily="2" charset="-122"/>
              </a:rPr>
              <a:t>D Q F R</a:t>
            </a:r>
          </a:p>
          <a:p>
            <a:pPr marL="457200" indent="-457200">
              <a:lnSpc>
                <a:spcPct val="120000"/>
              </a:lnSpc>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基本流程，收集，清洗，倒排，召回，反馈（可选）</a:t>
            </a:r>
            <a:endParaRPr lang="en-US" altLang="zh-CN" sz="2400" b="1" dirty="0">
              <a:latin typeface="宋体" panose="02010600030101010101" pitchFamily="2" charset="-122"/>
              <a:ea typeface="宋体" panose="02010600030101010101" pitchFamily="2" charset="-122"/>
            </a:endParaRPr>
          </a:p>
          <a:p>
            <a:pPr marL="457200" indent="-457200">
              <a:lnSpc>
                <a:spcPct val="120000"/>
              </a:lnSpc>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两个主流框架 </a:t>
            </a:r>
            <a:r>
              <a:rPr lang="en-US" altLang="zh-CN" sz="2400" b="1" dirty="0" err="1">
                <a:latin typeface="宋体" panose="02010600030101010101" pitchFamily="2" charset="-122"/>
                <a:ea typeface="宋体" panose="02010600030101010101" pitchFamily="2" charset="-122"/>
              </a:rPr>
              <a:t>lucene</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与 </a:t>
            </a:r>
            <a:r>
              <a:rPr lang="en-US" altLang="zh-CN" sz="2400" b="1" dirty="0" err="1">
                <a:latin typeface="宋体" panose="02010600030101010101" pitchFamily="2" charset="-122"/>
                <a:ea typeface="宋体" panose="02010600030101010101" pitchFamily="2" charset="-122"/>
              </a:rPr>
              <a:t>xapian</a:t>
            </a:r>
            <a:endParaRPr lang="en-US" altLang="zh-CN" sz="2400" b="1" dirty="0">
              <a:latin typeface="宋体" panose="02010600030101010101" pitchFamily="2" charset="-122"/>
              <a:ea typeface="宋体" panose="02010600030101010101" pitchFamily="2" charset="-122"/>
            </a:endParaRPr>
          </a:p>
          <a:p>
            <a:pPr marL="457200" indent="-457200">
              <a:lnSpc>
                <a:spcPct val="120000"/>
              </a:lnSpc>
              <a:buFont typeface="Wingdings" panose="05000000000000000000" pitchFamily="2" charset="2"/>
              <a:buChar char="l"/>
            </a:pP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50161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 name="矩形 6">
            <a:extLst>
              <a:ext uri="{FF2B5EF4-FFF2-40B4-BE49-F238E27FC236}">
                <a16:creationId xmlns:a16="http://schemas.microsoft.com/office/drawing/2014/main" id="{7499FE59-A27D-4780-9DE9-E5E8EBE22BD8}"/>
              </a:ext>
            </a:extLst>
          </p:cNvPr>
          <p:cNvSpPr/>
          <p:nvPr/>
        </p:nvSpPr>
        <p:spPr>
          <a:xfrm>
            <a:off x="2630004" y="1560539"/>
            <a:ext cx="8850633" cy="476669"/>
          </a:xfrm>
          <a:prstGeom prst="rect">
            <a:avLst/>
          </a:prstGeom>
        </p:spPr>
        <p:txBody>
          <a:bodyPr wrap="square">
            <a:spAutoFit/>
            <a:scene3d>
              <a:camera prst="orthographicFront"/>
              <a:lightRig rig="threePt" dir="t"/>
            </a:scene3d>
            <a:sp3d contourW="12700"/>
          </a:bodyPr>
          <a:lstStyle/>
          <a:p>
            <a:pPr marL="457200" indent="-457200">
              <a:lnSpc>
                <a:spcPct val="120000"/>
              </a:lnSpc>
              <a:buFont typeface="+mj-lt"/>
              <a:buAutoNum type="arabicPeriod"/>
            </a:pPr>
            <a:r>
              <a:rPr lang="zh-CN" altLang="en-US" sz="2400" b="1" dirty="0">
                <a:latin typeface="宋体" panose="02010600030101010101" pitchFamily="2" charset="-122"/>
                <a:ea typeface="宋体" panose="02010600030101010101" pitchFamily="2" charset="-122"/>
              </a:rPr>
              <a:t>单轮对话匹配（</a:t>
            </a:r>
            <a:r>
              <a:rPr lang="en-US" altLang="zh-CN" sz="2400" b="1" dirty="0">
                <a:latin typeface="宋体" panose="02010600030101010101" pitchFamily="2" charset="-122"/>
                <a:ea typeface="宋体" panose="02010600030101010101" pitchFamily="2" charset="-122"/>
              </a:rPr>
              <a:t>Single-turn Response Matching)</a:t>
            </a:r>
          </a:p>
        </p:txBody>
      </p:sp>
      <p:sp>
        <p:nvSpPr>
          <p:cNvPr id="8" name="矩形 7">
            <a:extLst>
              <a:ext uri="{FF2B5EF4-FFF2-40B4-BE49-F238E27FC236}">
                <a16:creationId xmlns:a16="http://schemas.microsoft.com/office/drawing/2014/main" id="{150D88F1-BDF1-4626-84D5-0A88B902B9ED}"/>
              </a:ext>
            </a:extLst>
          </p:cNvPr>
          <p:cNvSpPr/>
          <p:nvPr/>
        </p:nvSpPr>
        <p:spPr>
          <a:xfrm>
            <a:off x="2991413" y="2232059"/>
            <a:ext cx="7518544" cy="1806264"/>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b="1" dirty="0">
                <a:latin typeface="宋体" panose="02010600030101010101" pitchFamily="2" charset="-122"/>
                <a:ea typeface="宋体" panose="02010600030101010101" pitchFamily="2" charset="-122"/>
              </a:rPr>
              <a:t>假设</a:t>
            </a:r>
            <a:r>
              <a:rPr lang="en-US" altLang="zh-CN" sz="2400" b="1" dirty="0">
                <a:latin typeface="宋体" panose="02010600030101010101" pitchFamily="2" charset="-122"/>
                <a:ea typeface="宋体" panose="02010600030101010101" pitchFamily="2" charset="-122"/>
              </a:rPr>
              <a:t> x </a:t>
            </a:r>
            <a:r>
              <a:rPr lang="zh-CN" altLang="en-US" sz="2400" b="1" dirty="0">
                <a:latin typeface="宋体" panose="02010600030101010101" pitchFamily="2" charset="-122"/>
                <a:ea typeface="宋体" panose="02010600030101010101" pitchFamily="2" charset="-122"/>
              </a:rPr>
              <a:t>是输入信息的向量表示， </a:t>
            </a:r>
            <a:r>
              <a:rPr lang="en-US" altLang="zh-CN" sz="2400" b="1" dirty="0">
                <a:latin typeface="宋体" panose="02010600030101010101" pitchFamily="2" charset="-122"/>
                <a:ea typeface="宋体" panose="02010600030101010101" pitchFamily="2" charset="-122"/>
              </a:rPr>
              <a:t>y </a:t>
            </a:r>
            <a:r>
              <a:rPr lang="zh-CN" altLang="en-US" sz="2400" b="1" dirty="0">
                <a:latin typeface="宋体" panose="02010600030101010101" pitchFamily="2" charset="-122"/>
                <a:ea typeface="宋体" panose="02010600030101010101" pitchFamily="2" charset="-122"/>
              </a:rPr>
              <a:t>是回应的向量表示，那么匹配可以简单的用双线性函数表示，当然这个双线性矩阵可以被其他更复杂的模型替代，比如基于</a:t>
            </a:r>
            <a:r>
              <a:rPr lang="en-US" altLang="zh-CN" sz="2400" b="1" dirty="0">
                <a:latin typeface="宋体" panose="02010600030101010101" pitchFamily="2" charset="-122"/>
                <a:ea typeface="宋体" panose="02010600030101010101" pitchFamily="2" charset="-122"/>
              </a:rPr>
              <a:t>LDA</a:t>
            </a:r>
            <a:r>
              <a:rPr lang="zh-CN" altLang="en-US" sz="2400" b="1" dirty="0">
                <a:latin typeface="宋体" panose="02010600030101010101" pitchFamily="2" charset="-122"/>
                <a:ea typeface="宋体" panose="02010600030101010101" pitchFamily="2" charset="-122"/>
              </a:rPr>
              <a:t>话题模型的</a:t>
            </a:r>
            <a:r>
              <a:rPr lang="en-US" altLang="zh-CN" sz="2400" b="1" dirty="0">
                <a:latin typeface="宋体" panose="02010600030101010101" pitchFamily="2" charset="-122"/>
                <a:ea typeface="宋体" panose="02010600030101010101" pitchFamily="2" charset="-122"/>
              </a:rPr>
              <a:t>CNN.</a:t>
            </a:r>
          </a:p>
        </p:txBody>
      </p:sp>
      <p:pic>
        <p:nvPicPr>
          <p:cNvPr id="3" name="图片 2">
            <a:extLst>
              <a:ext uri="{FF2B5EF4-FFF2-40B4-BE49-F238E27FC236}">
                <a16:creationId xmlns:a16="http://schemas.microsoft.com/office/drawing/2014/main" id="{EC9626A9-8475-4A8B-8B38-063705EDFEFF}"/>
              </a:ext>
            </a:extLst>
          </p:cNvPr>
          <p:cNvPicPr>
            <a:picLocks noChangeAspect="1"/>
          </p:cNvPicPr>
          <p:nvPr/>
        </p:nvPicPr>
        <p:blipFill>
          <a:blip r:embed="rId3"/>
          <a:stretch>
            <a:fillRect/>
          </a:stretch>
        </p:blipFill>
        <p:spPr>
          <a:xfrm>
            <a:off x="3653161" y="4365465"/>
            <a:ext cx="5043724" cy="942235"/>
          </a:xfrm>
          <a:prstGeom prst="rect">
            <a:avLst/>
          </a:prstGeom>
        </p:spPr>
      </p:pic>
    </p:spTree>
    <p:extLst>
      <p:ext uri="{BB962C8B-B14F-4D97-AF65-F5344CB8AC3E}">
        <p14:creationId xmlns:p14="http://schemas.microsoft.com/office/powerpoint/2010/main" val="2275679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 name="矩形 6">
            <a:extLst>
              <a:ext uri="{FF2B5EF4-FFF2-40B4-BE49-F238E27FC236}">
                <a16:creationId xmlns:a16="http://schemas.microsoft.com/office/drawing/2014/main" id="{7499FE59-A27D-4780-9DE9-E5E8EBE22BD8}"/>
              </a:ext>
            </a:extLst>
          </p:cNvPr>
          <p:cNvSpPr/>
          <p:nvPr/>
        </p:nvSpPr>
        <p:spPr>
          <a:xfrm>
            <a:off x="2550981" y="1464936"/>
            <a:ext cx="8850633" cy="476669"/>
          </a:xfrm>
          <a:prstGeom prst="rect">
            <a:avLst/>
          </a:prstGeom>
        </p:spPr>
        <p:txBody>
          <a:bodyPr wrap="square">
            <a:spAutoFit/>
            <a:scene3d>
              <a:camera prst="orthographicFront"/>
              <a:lightRig rig="threePt" dir="t"/>
            </a:scene3d>
            <a:sp3d contourW="12700"/>
          </a:bodyPr>
          <a:lstStyle/>
          <a:p>
            <a:pPr marL="457200" indent="-457200">
              <a:lnSpc>
                <a:spcPct val="120000"/>
              </a:lnSpc>
              <a:buFont typeface="+mj-lt"/>
              <a:buAutoNum type="arabicPeriod" startAt="2"/>
            </a:pPr>
            <a:r>
              <a:rPr lang="zh-CN" altLang="en-US" sz="2400" b="1" dirty="0">
                <a:latin typeface="宋体" panose="02010600030101010101" pitchFamily="2" charset="-122"/>
                <a:ea typeface="宋体" panose="02010600030101010101" pitchFamily="2" charset="-122"/>
              </a:rPr>
              <a:t>多轮对话匹配（</a:t>
            </a:r>
            <a:r>
              <a:rPr lang="en-US" altLang="zh-CN" sz="2400" b="1" dirty="0">
                <a:latin typeface="宋体" panose="02010600030101010101" pitchFamily="2" charset="-122"/>
                <a:ea typeface="宋体" panose="02010600030101010101" pitchFamily="2" charset="-122"/>
              </a:rPr>
              <a:t>Multi-turn Response Matching)</a:t>
            </a:r>
          </a:p>
        </p:txBody>
      </p:sp>
      <p:sp>
        <p:nvSpPr>
          <p:cNvPr id="8" name="矩形 7">
            <a:extLst>
              <a:ext uri="{FF2B5EF4-FFF2-40B4-BE49-F238E27FC236}">
                <a16:creationId xmlns:a16="http://schemas.microsoft.com/office/drawing/2014/main" id="{150D88F1-BDF1-4626-84D5-0A88B902B9ED}"/>
              </a:ext>
            </a:extLst>
          </p:cNvPr>
          <p:cNvSpPr/>
          <p:nvPr/>
        </p:nvSpPr>
        <p:spPr>
          <a:xfrm>
            <a:off x="2980123" y="2268748"/>
            <a:ext cx="7518544" cy="1363065"/>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b="1" dirty="0">
                <a:latin typeface="宋体" panose="02010600030101010101" pitchFamily="2" charset="-122"/>
                <a:ea typeface="宋体" panose="02010600030101010101" pitchFamily="2" charset="-122"/>
              </a:rPr>
              <a:t>多轮对话中将回答选择，当前信息，和前面信息都作为输入，因此抽取上下文重要信息和选择合适的匹配模型显得至关重要。</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57193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 name="矩形 6">
            <a:extLst>
              <a:ext uri="{FF2B5EF4-FFF2-40B4-BE49-F238E27FC236}">
                <a16:creationId xmlns:a16="http://schemas.microsoft.com/office/drawing/2014/main" id="{7499FE59-A27D-4780-9DE9-E5E8EBE22BD8}"/>
              </a:ext>
            </a:extLst>
          </p:cNvPr>
          <p:cNvSpPr/>
          <p:nvPr/>
        </p:nvSpPr>
        <p:spPr>
          <a:xfrm>
            <a:off x="2550981" y="1882625"/>
            <a:ext cx="8850633" cy="1363065"/>
          </a:xfrm>
          <a:prstGeom prst="rect">
            <a:avLst/>
          </a:prstGeom>
        </p:spPr>
        <p:txBody>
          <a:bodyPr wrap="square">
            <a:spAutoFit/>
            <a:scene3d>
              <a:camera prst="orthographicFront"/>
              <a:lightRig rig="threePt" dir="t"/>
            </a:scene3d>
            <a:sp3d contourW="12700"/>
          </a:bodyPr>
          <a:lstStyle/>
          <a:p>
            <a:pPr marL="457200" indent="-457200">
              <a:lnSpc>
                <a:spcPct val="120000"/>
              </a:lnSpc>
              <a:buFont typeface="Arial" panose="020B0604020202020204" pitchFamily="34" charset="0"/>
              <a:buChar char="•"/>
            </a:pPr>
            <a:r>
              <a:rPr lang="zh-CN" altLang="en-US" sz="2400" b="1" dirty="0">
                <a:latin typeface="宋体" panose="02010600030101010101" pitchFamily="2" charset="-122"/>
                <a:ea typeface="宋体" panose="02010600030101010101" pitchFamily="2" charset="-122"/>
              </a:rPr>
              <a:t>利用模型集成的方式，将召回的候选回答再输入到一个生成模型中，然后利用后排序器进行打分输出最合适的。（效率太低？）</a:t>
            </a:r>
            <a:endParaRPr lang="en-US" altLang="zh-CN" sz="2400" b="1" dirty="0">
              <a:latin typeface="宋体" panose="02010600030101010101" pitchFamily="2" charset="-122"/>
              <a:ea typeface="宋体" panose="02010600030101010101" pitchFamily="2" charset="-122"/>
            </a:endParaRPr>
          </a:p>
        </p:txBody>
      </p:sp>
      <p:sp>
        <p:nvSpPr>
          <p:cNvPr id="9" name="矩形 8">
            <a:extLst>
              <a:ext uri="{FF2B5EF4-FFF2-40B4-BE49-F238E27FC236}">
                <a16:creationId xmlns:a16="http://schemas.microsoft.com/office/drawing/2014/main" id="{A3A6A565-F2B3-4718-A3EF-C79CB53585E3}"/>
              </a:ext>
            </a:extLst>
          </p:cNvPr>
          <p:cNvSpPr/>
          <p:nvPr/>
        </p:nvSpPr>
        <p:spPr>
          <a:xfrm>
            <a:off x="2081524" y="1137793"/>
            <a:ext cx="7559495" cy="476669"/>
          </a:xfrm>
          <a:prstGeom prst="rect">
            <a:avLst/>
          </a:prstGeom>
        </p:spPr>
        <p:txBody>
          <a:bodyPr wrap="square">
            <a:spAutoFit/>
            <a:scene3d>
              <a:camera prst="orthographicFront"/>
              <a:lightRig rig="threePt" dir="t"/>
            </a:scene3d>
            <a:sp3d contourW="12700"/>
          </a:bodyPr>
          <a:lstStyle/>
          <a:p>
            <a:pPr marL="285750" indent="-285750">
              <a:lnSpc>
                <a:spcPct val="120000"/>
              </a:lnSpc>
              <a:buFont typeface="Arial" panose="020B0604020202020204" pitchFamily="34" charset="0"/>
              <a:buChar char="•"/>
            </a:pPr>
            <a:r>
              <a:rPr lang="zh-CN" altLang="en-US"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混合方法（</a:t>
            </a:r>
            <a:r>
              <a:rPr lang="en-US" altLang="zh-CN"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Hybrid Methods)</a:t>
            </a:r>
            <a:endParaRPr lang="zh-CN" altLang="en-US"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57473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414233" y="1106305"/>
            <a:ext cx="7034298"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rgbClr val="00B0F0"/>
                </a:solidFill>
                <a:latin typeface="阿里巴巴普惠体 M" panose="00020600040101010101" pitchFamily="18" charset="-122"/>
                <a:ea typeface="阿里巴巴普惠体 M" panose="00020600040101010101" pitchFamily="18" charset="-122"/>
              </a:rPr>
              <a:t>介绍一下</a:t>
            </a:r>
            <a:r>
              <a:rPr lang="en-US" altLang="zh-CN" sz="2400" dirty="0">
                <a:solidFill>
                  <a:srgbClr val="00B0F0"/>
                </a:solidFill>
                <a:latin typeface="阿里巴巴普惠体 M" panose="00020600040101010101" pitchFamily="18" charset="-122"/>
                <a:ea typeface="阿里巴巴普惠体 M" panose="00020600040101010101" pitchFamily="18" charset="-122"/>
              </a:rPr>
              <a:t>EMNLP-2021</a:t>
            </a:r>
            <a:r>
              <a:rPr lang="zh-CN" altLang="en-US" sz="2400" dirty="0">
                <a:solidFill>
                  <a:srgbClr val="00B0F0"/>
                </a:solidFill>
                <a:latin typeface="阿里巴巴普惠体 M" panose="00020600040101010101" pitchFamily="18" charset="-122"/>
                <a:ea typeface="阿里巴巴普惠体 M" panose="00020600040101010101" pitchFamily="18" charset="-122"/>
              </a:rPr>
              <a:t>上关于对话生成的一些论文</a:t>
            </a:r>
          </a:p>
        </p:txBody>
      </p:sp>
      <p:graphicFrame>
        <p:nvGraphicFramePr>
          <p:cNvPr id="4" name="表格 3">
            <a:extLst>
              <a:ext uri="{FF2B5EF4-FFF2-40B4-BE49-F238E27FC236}">
                <a16:creationId xmlns:a16="http://schemas.microsoft.com/office/drawing/2014/main" id="{8C7E1A8D-A087-4DE2-9161-B9E8712E8382}"/>
              </a:ext>
            </a:extLst>
          </p:cNvPr>
          <p:cNvGraphicFramePr>
            <a:graphicFrameLocks noGrp="1"/>
          </p:cNvGraphicFramePr>
          <p:nvPr>
            <p:extLst>
              <p:ext uri="{D42A27DB-BD31-4B8C-83A1-F6EECF244321}">
                <p14:modId xmlns:p14="http://schemas.microsoft.com/office/powerpoint/2010/main" val="3253437381"/>
              </p:ext>
            </p:extLst>
          </p:nvPr>
        </p:nvGraphicFramePr>
        <p:xfrm>
          <a:off x="1457274" y="1871057"/>
          <a:ext cx="9277452" cy="4107367"/>
        </p:xfrm>
        <a:graphic>
          <a:graphicData uri="http://schemas.openxmlformats.org/drawingml/2006/table">
            <a:tbl>
              <a:tblPr firstRow="1" bandRow="1">
                <a:tableStyleId>{5C22544A-7EE6-4342-B048-85BDC9FD1C3A}</a:tableStyleId>
              </a:tblPr>
              <a:tblGrid>
                <a:gridCol w="6370637">
                  <a:extLst>
                    <a:ext uri="{9D8B030D-6E8A-4147-A177-3AD203B41FA5}">
                      <a16:colId xmlns:a16="http://schemas.microsoft.com/office/drawing/2014/main" val="3888197127"/>
                    </a:ext>
                  </a:extLst>
                </a:gridCol>
                <a:gridCol w="2906815">
                  <a:extLst>
                    <a:ext uri="{9D8B030D-6E8A-4147-A177-3AD203B41FA5}">
                      <a16:colId xmlns:a16="http://schemas.microsoft.com/office/drawing/2014/main" val="1740919035"/>
                    </a:ext>
                  </a:extLst>
                </a:gridCol>
              </a:tblGrid>
              <a:tr h="689155">
                <a:tc>
                  <a:txBody>
                    <a:bodyPr/>
                    <a:lstStyle/>
                    <a:p>
                      <a:r>
                        <a:rPr lang="zh-CN" altLang="en-US" dirty="0"/>
                        <a:t>论文名</a:t>
                      </a:r>
                    </a:p>
                  </a:txBody>
                  <a:tcPr/>
                </a:tc>
                <a:tc>
                  <a:txBody>
                    <a:bodyPr/>
                    <a:lstStyle/>
                    <a:p>
                      <a:r>
                        <a:rPr lang="zh-CN" altLang="en-US" dirty="0"/>
                        <a:t>发表期刊或者会议</a:t>
                      </a:r>
                    </a:p>
                  </a:txBody>
                  <a:tcPr/>
                </a:tc>
                <a:extLst>
                  <a:ext uri="{0D108BD9-81ED-4DB2-BD59-A6C34878D82A}">
                    <a16:rowId xmlns:a16="http://schemas.microsoft.com/office/drawing/2014/main" val="1274861183"/>
                  </a:ext>
                </a:extLst>
              </a:tr>
              <a:tr h="854553">
                <a:tc>
                  <a:txBody>
                    <a:bodyPr/>
                    <a:lstStyle/>
                    <a:p>
                      <a:pPr marL="0" algn="l" defTabSz="914400" rtl="0" eaLnBrk="1" latinLnBrk="0" hangingPunct="1"/>
                      <a:r>
                        <a:rPr lang="en-US" altLang="zh-CN" sz="1800" b="1" i="0" kern="1200" dirty="0">
                          <a:solidFill>
                            <a:schemeClr val="dk1"/>
                          </a:solidFill>
                          <a:effectLst/>
                          <a:latin typeface="+mn-lt"/>
                          <a:ea typeface="+mn-ea"/>
                          <a:cs typeface="+mn-cs"/>
                        </a:rPr>
                        <a:t>CGNA</a:t>
                      </a:r>
                      <a:endParaRPr lang="zh-CN" altLang="en-US" sz="1800" b="1" i="0" kern="1200" dirty="0">
                        <a:solidFill>
                          <a:schemeClr val="dk1"/>
                        </a:solidFill>
                        <a:effectLst/>
                        <a:latin typeface="+mn-lt"/>
                        <a:ea typeface="+mn-ea"/>
                        <a:cs typeface="+mn-cs"/>
                      </a:endParaRPr>
                    </a:p>
                  </a:txBody>
                  <a:tcPr/>
                </a:tc>
                <a:tc>
                  <a:txBody>
                    <a:bodyPr/>
                    <a:lstStyle/>
                    <a:p>
                      <a:r>
                        <a:rPr lang="en-US" altLang="zh-CN" dirty="0"/>
                        <a:t>EMNLP-2021</a:t>
                      </a:r>
                      <a:endParaRPr lang="zh-CN" altLang="en-US" dirty="0"/>
                    </a:p>
                  </a:txBody>
                  <a:tcPr/>
                </a:tc>
                <a:extLst>
                  <a:ext uri="{0D108BD9-81ED-4DB2-BD59-A6C34878D82A}">
                    <a16:rowId xmlns:a16="http://schemas.microsoft.com/office/drawing/2014/main" val="604007267"/>
                  </a:ext>
                </a:extLst>
              </a:tr>
              <a:tr h="937252">
                <a:tc>
                  <a:txBody>
                    <a:bodyPr/>
                    <a:lstStyle/>
                    <a:p>
                      <a:pPr marL="0" algn="l" defTabSz="914400" rtl="0" eaLnBrk="1" latinLnBrk="0" hangingPunct="1"/>
                      <a:r>
                        <a:rPr lang="en-US" altLang="zh-CN" sz="1800" b="1" i="0" kern="1200" dirty="0">
                          <a:solidFill>
                            <a:schemeClr val="dk1"/>
                          </a:solidFill>
                          <a:effectLst/>
                          <a:latin typeface="+mn-lt"/>
                          <a:ea typeface="+mn-ea"/>
                          <a:cs typeface="+mn-cs"/>
                        </a:rPr>
                        <a:t>Focused-Empathy</a:t>
                      </a:r>
                      <a:endParaRPr lang="zh-CN" altLang="en-US" sz="1800" b="1"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EMNLP-2021</a:t>
                      </a:r>
                      <a:endParaRPr lang="zh-CN" altLang="en-US" dirty="0"/>
                    </a:p>
                    <a:p>
                      <a:endParaRPr lang="zh-CN" altLang="en-US" dirty="0"/>
                    </a:p>
                  </a:txBody>
                  <a:tcPr/>
                </a:tc>
                <a:extLst>
                  <a:ext uri="{0D108BD9-81ED-4DB2-BD59-A6C34878D82A}">
                    <a16:rowId xmlns:a16="http://schemas.microsoft.com/office/drawing/2014/main" val="1465635"/>
                  </a:ext>
                </a:extLst>
              </a:tr>
              <a:tr h="937252">
                <a:tc>
                  <a:txBody>
                    <a:bodyPr/>
                    <a:lstStyle/>
                    <a:p>
                      <a:pPr marL="0" algn="l" defTabSz="914400" rtl="0" eaLnBrk="1" latinLnBrk="0" hangingPunct="1"/>
                      <a:r>
                        <a:rPr lang="en-US" altLang="zh-CN" sz="1800" b="1" i="0" kern="1200" dirty="0">
                          <a:solidFill>
                            <a:schemeClr val="dk1"/>
                          </a:solidFill>
                          <a:effectLst/>
                          <a:latin typeface="+mn-lt"/>
                          <a:ea typeface="+mn-ea"/>
                          <a:cs typeface="+mn-cs"/>
                        </a:rPr>
                        <a:t>SIDE CONTROL</a:t>
                      </a:r>
                      <a:endParaRPr lang="zh-CN" altLang="en-US" sz="1800" b="1"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EMNLP-2021</a:t>
                      </a:r>
                      <a:endParaRPr lang="zh-CN" altLang="en-US" dirty="0"/>
                    </a:p>
                    <a:p>
                      <a:endParaRPr lang="zh-CN" altLang="en-US" dirty="0"/>
                    </a:p>
                  </a:txBody>
                  <a:tcPr/>
                </a:tc>
                <a:extLst>
                  <a:ext uri="{0D108BD9-81ED-4DB2-BD59-A6C34878D82A}">
                    <a16:rowId xmlns:a16="http://schemas.microsoft.com/office/drawing/2014/main" val="1748797315"/>
                  </a:ext>
                </a:extLst>
              </a:tr>
              <a:tr h="689155">
                <a:tc>
                  <a:txBody>
                    <a:bodyPr/>
                    <a:lstStyle/>
                    <a:p>
                      <a:r>
                        <a:rPr lang="en-US" altLang="zh-CN" sz="1800" b="1" i="0" kern="1200" dirty="0" err="1">
                          <a:solidFill>
                            <a:schemeClr val="dk1"/>
                          </a:solidFill>
                          <a:effectLst/>
                          <a:latin typeface="+mn-lt"/>
                          <a:ea typeface="+mn-ea"/>
                          <a:cs typeface="+mn-cs"/>
                        </a:rPr>
                        <a:t>ParlAI</a:t>
                      </a:r>
                      <a:br>
                        <a:rPr lang="en-US" altLang="zh-CN" sz="1800" b="1" i="0" kern="1200" dirty="0">
                          <a:solidFill>
                            <a:schemeClr val="dk1"/>
                          </a:solidFill>
                          <a:effectLst/>
                          <a:latin typeface="+mn-lt"/>
                          <a:ea typeface="+mn-ea"/>
                          <a:cs typeface="+mn-cs"/>
                        </a:rPr>
                      </a:br>
                      <a:endParaRPr lang="zh-CN" altLang="en-US" dirty="0"/>
                    </a:p>
                  </a:txBody>
                  <a:tcPr/>
                </a:tc>
                <a:tc>
                  <a:txBody>
                    <a:bodyPr/>
                    <a:lstStyle/>
                    <a:p>
                      <a:r>
                        <a:rPr lang="en-US" altLang="zh-CN" dirty="0"/>
                        <a:t>EMNLP-2017</a:t>
                      </a:r>
                      <a:endParaRPr lang="zh-CN" altLang="en-US" dirty="0"/>
                    </a:p>
                  </a:txBody>
                  <a:tcPr/>
                </a:tc>
                <a:extLst>
                  <a:ext uri="{0D108BD9-81ED-4DB2-BD59-A6C34878D82A}">
                    <a16:rowId xmlns:a16="http://schemas.microsoft.com/office/drawing/2014/main" val="412056093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rot="2700000">
            <a:off x="1128820" y="4853582"/>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1" name="任意多边形 40"/>
          <p:cNvSpPr/>
          <p:nvPr/>
        </p:nvSpPr>
        <p:spPr>
          <a:xfrm rot="2700000">
            <a:off x="10207380" y="562014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2" name="任意多边形 41"/>
          <p:cNvSpPr/>
          <p:nvPr/>
        </p:nvSpPr>
        <p:spPr>
          <a:xfrm rot="2700000">
            <a:off x="9939442" y="577304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8" name="任意多边形 37"/>
          <p:cNvSpPr/>
          <p:nvPr/>
        </p:nvSpPr>
        <p:spPr>
          <a:xfrm rot="2700000">
            <a:off x="-2123438" y="1891897"/>
            <a:ext cx="4407208" cy="4180467"/>
          </a:xfrm>
          <a:custGeom>
            <a:avLst/>
            <a:gdLst>
              <a:gd name="connsiteX0" fmla="*/ 0 w 4407208"/>
              <a:gd name="connsiteY0" fmla="*/ 2 h 4180467"/>
              <a:gd name="connsiteX1" fmla="*/ 3741330 w 4407208"/>
              <a:gd name="connsiteY1" fmla="*/ 0 h 4180467"/>
              <a:gd name="connsiteX2" fmla="*/ 4407208 w 4407208"/>
              <a:gd name="connsiteY2" fmla="*/ 665877 h 4180467"/>
              <a:gd name="connsiteX3" fmla="*/ 4407207 w 4407208"/>
              <a:gd name="connsiteY3" fmla="*/ 3953725 h 4180467"/>
              <a:gd name="connsiteX4" fmla="*/ 4180465 w 4407208"/>
              <a:gd name="connsiteY4" fmla="*/ 4180467 h 418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208" h="4180467">
                <a:moveTo>
                  <a:pt x="0" y="2"/>
                </a:moveTo>
                <a:lnTo>
                  <a:pt x="3741330" y="0"/>
                </a:lnTo>
                <a:cubicBezTo>
                  <a:pt x="4109083" y="1"/>
                  <a:pt x="4407207" y="298124"/>
                  <a:pt x="4407208" y="665877"/>
                </a:cubicBezTo>
                <a:lnTo>
                  <a:pt x="4407207" y="3953725"/>
                </a:lnTo>
                <a:lnTo>
                  <a:pt x="4180465" y="4180467"/>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1" name="任意多边形 30"/>
          <p:cNvSpPr/>
          <p:nvPr/>
        </p:nvSpPr>
        <p:spPr>
          <a:xfrm rot="8100000">
            <a:off x="557094" y="-1876742"/>
            <a:ext cx="4285281" cy="3973762"/>
          </a:xfrm>
          <a:custGeom>
            <a:avLst/>
            <a:gdLst>
              <a:gd name="connsiteX0" fmla="*/ 3973761 w 4285281"/>
              <a:gd name="connsiteY0" fmla="*/ 3973762 h 3973762"/>
              <a:gd name="connsiteX1" fmla="*/ 0 w 4285281"/>
              <a:gd name="connsiteY1" fmla="*/ 1 h 3973762"/>
              <a:gd name="connsiteX2" fmla="*/ 3733660 w 4285281"/>
              <a:gd name="connsiteY2" fmla="*/ 0 h 3973762"/>
              <a:gd name="connsiteX3" fmla="*/ 4285281 w 4285281"/>
              <a:gd name="connsiteY3" fmla="*/ 551621 h 3973762"/>
              <a:gd name="connsiteX4" fmla="*/ 4285281 w 4285281"/>
              <a:gd name="connsiteY4" fmla="*/ 3662241 h 397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5281" h="3973762">
                <a:moveTo>
                  <a:pt x="3973761" y="3973762"/>
                </a:moveTo>
                <a:lnTo>
                  <a:pt x="0" y="1"/>
                </a:lnTo>
                <a:lnTo>
                  <a:pt x="3733660" y="0"/>
                </a:lnTo>
                <a:cubicBezTo>
                  <a:pt x="4038311" y="1"/>
                  <a:pt x="4285281" y="246970"/>
                  <a:pt x="4285281" y="551621"/>
                </a:cubicBezTo>
                <a:lnTo>
                  <a:pt x="4285281" y="3662241"/>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70" name="组合 69"/>
          <p:cNvGrpSpPr/>
          <p:nvPr/>
        </p:nvGrpSpPr>
        <p:grpSpPr>
          <a:xfrm>
            <a:off x="5263148" y="1688698"/>
            <a:ext cx="2813112" cy="639854"/>
            <a:chOff x="5651362" y="1604422"/>
            <a:chExt cx="2813112" cy="639854"/>
          </a:xfrm>
        </p:grpSpPr>
        <p:sp>
          <p:nvSpPr>
            <p:cNvPr id="65" name="任意多边形 64"/>
            <p:cNvSpPr/>
            <p:nvPr/>
          </p:nvSpPr>
          <p:spPr>
            <a:xfrm rot="2700000">
              <a:off x="5652638" y="1603146"/>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4" name="文本框 43"/>
            <p:cNvSpPr txBox="1"/>
            <p:nvPr/>
          </p:nvSpPr>
          <p:spPr>
            <a:xfrm>
              <a:off x="6433149" y="1703015"/>
              <a:ext cx="2031325"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研究方向概述</a:t>
              </a:r>
            </a:p>
          </p:txBody>
        </p:sp>
        <p:sp>
          <p:nvSpPr>
            <p:cNvPr id="47" name="文本框 46"/>
            <p:cNvSpPr txBox="1"/>
            <p:nvPr/>
          </p:nvSpPr>
          <p:spPr>
            <a:xfrm>
              <a:off x="5977209" y="1693626"/>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1</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nvGrpSpPr>
          <p:cNvPr id="72" name="组合 71"/>
          <p:cNvGrpSpPr/>
          <p:nvPr/>
        </p:nvGrpSpPr>
        <p:grpSpPr>
          <a:xfrm>
            <a:off x="5263149" y="2711242"/>
            <a:ext cx="2197558" cy="639854"/>
            <a:chOff x="5651363" y="2580744"/>
            <a:chExt cx="2197558" cy="639854"/>
          </a:xfrm>
        </p:grpSpPr>
        <p:sp>
          <p:nvSpPr>
            <p:cNvPr id="66" name="任意多边形 65"/>
            <p:cNvSpPr/>
            <p:nvPr/>
          </p:nvSpPr>
          <p:spPr>
            <a:xfrm rot="2700000">
              <a:off x="5652639" y="257946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71" name="组合 70"/>
            <p:cNvGrpSpPr/>
            <p:nvPr/>
          </p:nvGrpSpPr>
          <p:grpSpPr>
            <a:xfrm>
              <a:off x="5977209" y="2669947"/>
              <a:ext cx="1871712" cy="471054"/>
              <a:chOff x="5977209" y="2669947"/>
              <a:chExt cx="1871712" cy="471054"/>
            </a:xfrm>
          </p:grpSpPr>
          <p:sp>
            <p:nvSpPr>
              <p:cNvPr id="49" name="文本框 48"/>
              <p:cNvSpPr txBox="1"/>
              <p:nvPr/>
            </p:nvSpPr>
            <p:spPr>
              <a:xfrm>
                <a:off x="6433149" y="2679336"/>
                <a:ext cx="1415772"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研究现状</a:t>
                </a:r>
              </a:p>
            </p:txBody>
          </p:sp>
          <p:sp>
            <p:nvSpPr>
              <p:cNvPr id="52" name="文本框 51"/>
              <p:cNvSpPr txBox="1"/>
              <p:nvPr/>
            </p:nvSpPr>
            <p:spPr>
              <a:xfrm>
                <a:off x="5977209" y="2669947"/>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2</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grpSp>
        <p:nvGrpSpPr>
          <p:cNvPr id="74" name="组合 73"/>
          <p:cNvGrpSpPr/>
          <p:nvPr/>
        </p:nvGrpSpPr>
        <p:grpSpPr>
          <a:xfrm>
            <a:off x="5298310" y="3707140"/>
            <a:ext cx="3810179" cy="639854"/>
            <a:chOff x="5651363" y="4539374"/>
            <a:chExt cx="3810179" cy="639854"/>
          </a:xfrm>
        </p:grpSpPr>
        <p:sp>
          <p:nvSpPr>
            <p:cNvPr id="68" name="任意多边形 67"/>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9" name="文本框 58"/>
            <p:cNvSpPr txBox="1"/>
            <p:nvPr/>
          </p:nvSpPr>
          <p:spPr>
            <a:xfrm>
              <a:off x="6433149" y="4631979"/>
              <a:ext cx="3028393"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目前进度和未来计划</a:t>
              </a:r>
            </a:p>
          </p:txBody>
        </p:sp>
        <p:sp>
          <p:nvSpPr>
            <p:cNvPr id="62" name="文本框 61"/>
            <p:cNvSpPr txBox="1"/>
            <p:nvPr/>
          </p:nvSpPr>
          <p:spPr>
            <a:xfrm>
              <a:off x="5977209" y="4622590"/>
              <a:ext cx="357791"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3</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sp>
        <p:nvSpPr>
          <p:cNvPr id="69" name="文本框 68"/>
          <p:cNvSpPr txBox="1"/>
          <p:nvPr/>
        </p:nvSpPr>
        <p:spPr>
          <a:xfrm>
            <a:off x="1860090" y="568529"/>
            <a:ext cx="2255746"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bg1"/>
                </a:solidFill>
                <a:latin typeface="Century Gothic" panose="020B0502020202020204" pitchFamily="34" charset="0"/>
                <a:ea typeface="阿里巴巴普惠体 M" panose="00020600040101010101" pitchFamily="18" charset="-122"/>
              </a:rPr>
              <a:t>CONTENTS</a:t>
            </a:r>
            <a:endParaRPr lang="zh-CN" altLang="en-US" sz="3200" b="1" i="1" dirty="0">
              <a:solidFill>
                <a:schemeClr val="bg1"/>
              </a:solidFill>
              <a:latin typeface="Century Gothic" panose="020B0502020202020204" pitchFamily="34" charset="0"/>
              <a:ea typeface="阿里巴巴普惠体 M" panose="00020600040101010101" pitchFamily="18" charset="-122"/>
            </a:endParaRPr>
          </a:p>
        </p:txBody>
      </p:sp>
      <p:sp>
        <p:nvSpPr>
          <p:cNvPr id="76" name="任意多边形 75"/>
          <p:cNvSpPr/>
          <p:nvPr/>
        </p:nvSpPr>
        <p:spPr>
          <a:xfrm rot="2700000">
            <a:off x="3427329" y="2269748"/>
            <a:ext cx="593302" cy="596266"/>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 name="文本框 1"/>
          <p:cNvSpPr txBox="1"/>
          <p:nvPr/>
        </p:nvSpPr>
        <p:spPr>
          <a:xfrm>
            <a:off x="6702641" y="568529"/>
            <a:ext cx="2405848"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0-#ppt_w/2"/>
                                          </p:val>
                                        </p:tav>
                                        <p:tav tm="100000">
                                          <p:val>
                                            <p:strVal val="#ppt_x"/>
                                          </p:val>
                                        </p:tav>
                                      </p:tavLst>
                                    </p:anim>
                                    <p:anim calcmode="lin" valueType="num">
                                      <p:cBhvr additive="base">
                                        <p:cTn id="16" dur="500" fill="hold"/>
                                        <p:tgtEl>
                                          <p:spTgt spid="75"/>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p:tgtEl>
                                          <p:spTgt spid="70"/>
                                        </p:tgtEl>
                                        <p:attrNameLst>
                                          <p:attrName>ppt_x</p:attrName>
                                        </p:attrNameLst>
                                      </p:cBhvr>
                                      <p:tavLst>
                                        <p:tav tm="0">
                                          <p:val>
                                            <p:strVal val="#ppt_x-#ppt_w*1.125000"/>
                                          </p:val>
                                        </p:tav>
                                        <p:tav tm="100000">
                                          <p:val>
                                            <p:strVal val="#ppt_x"/>
                                          </p:val>
                                        </p:tav>
                                      </p:tavLst>
                                    </p:anim>
                                    <p:animEffect transition="in" filter="wipe(right)">
                                      <p:cBhvr>
                                        <p:cTn id="38" dur="500"/>
                                        <p:tgtEl>
                                          <p:spTgt spid="70"/>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p:tgtEl>
                                          <p:spTgt spid="72"/>
                                        </p:tgtEl>
                                        <p:attrNameLst>
                                          <p:attrName>ppt_x</p:attrName>
                                        </p:attrNameLst>
                                      </p:cBhvr>
                                      <p:tavLst>
                                        <p:tav tm="0">
                                          <p:val>
                                            <p:strVal val="#ppt_x-#ppt_w*1.125000"/>
                                          </p:val>
                                        </p:tav>
                                        <p:tav tm="100000">
                                          <p:val>
                                            <p:strVal val="#ppt_x"/>
                                          </p:val>
                                        </p:tav>
                                      </p:tavLst>
                                    </p:anim>
                                    <p:animEffect transition="in" filter="wipe(right)">
                                      <p:cBhvr>
                                        <p:cTn id="43" dur="500"/>
                                        <p:tgtEl>
                                          <p:spTgt spid="72"/>
                                        </p:tgtEl>
                                      </p:cBhvr>
                                    </p:animEffect>
                                  </p:childTnLst>
                                </p:cTn>
                              </p:par>
                            </p:childTnLst>
                          </p:cTn>
                        </p:par>
                        <p:par>
                          <p:cTn id="44" fill="hold">
                            <p:stCondLst>
                              <p:cond delay="1500"/>
                            </p:stCondLst>
                            <p:childTnLst>
                              <p:par>
                                <p:cTn id="45" presetID="12" presetClass="entr" presetSubtype="8" fill="hold" nodeType="afterEffect">
                                  <p:stCondLst>
                                    <p:cond delay="0"/>
                                  </p:stCondLst>
                                  <p:childTnLst>
                                    <p:set>
                                      <p:cBhvr>
                                        <p:cTn id="46" dur="1" fill="hold">
                                          <p:stCondLst>
                                            <p:cond delay="0"/>
                                          </p:stCondLst>
                                        </p:cTn>
                                        <p:tgtEl>
                                          <p:spTgt spid="74"/>
                                        </p:tgtEl>
                                        <p:attrNameLst>
                                          <p:attrName>style.visibility</p:attrName>
                                        </p:attrNameLst>
                                      </p:cBhvr>
                                      <p:to>
                                        <p:strVal val="visible"/>
                                      </p:to>
                                    </p:set>
                                    <p:anim calcmode="lin" valueType="num">
                                      <p:cBhvr additive="base">
                                        <p:cTn id="47" dur="500"/>
                                        <p:tgtEl>
                                          <p:spTgt spid="74"/>
                                        </p:tgtEl>
                                        <p:attrNameLst>
                                          <p:attrName>ppt_x</p:attrName>
                                        </p:attrNameLst>
                                      </p:cBhvr>
                                      <p:tavLst>
                                        <p:tav tm="0">
                                          <p:val>
                                            <p:strVal val="#ppt_x-#ppt_w*1.125000"/>
                                          </p:val>
                                        </p:tav>
                                        <p:tav tm="100000">
                                          <p:val>
                                            <p:strVal val="#ppt_x"/>
                                          </p:val>
                                        </p:tav>
                                      </p:tavLst>
                                    </p:anim>
                                    <p:animEffect transition="in" filter="wipe(right)">
                                      <p:cBhvr>
                                        <p:cTn id="4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1" grpId="0" animBg="1"/>
      <p:bldP spid="42" grpId="0" animBg="1"/>
      <p:bldP spid="38" grpId="0" animBg="1"/>
      <p:bldP spid="31" grpId="0" animBg="1"/>
      <p:bldP spid="69" grpId="0"/>
      <p:bldP spid="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137438" cy="830997"/>
          </a:xfrm>
          <a:prstGeom prst="rect">
            <a:avLst/>
          </a:prstGeom>
          <a:noFill/>
        </p:spPr>
        <p:txBody>
          <a:bodyPr wrap="none" rtlCol="0">
            <a:spAutoFit/>
            <a:scene3d>
              <a:camera prst="orthographicFront"/>
              <a:lightRig rig="threePt" dir="t"/>
            </a:scene3d>
            <a:sp3d contourW="12700"/>
          </a:bodyPr>
          <a:lstStyle/>
          <a:p>
            <a:r>
              <a:rPr lang="en-US" altLang="zh-CN" sz="2400" b="1" dirty="0">
                <a:solidFill>
                  <a:srgbClr val="0070C0"/>
                </a:solidFill>
                <a:effectLst>
                  <a:outerShdw blurRad="38100" dist="38100" dir="2700000" algn="tl">
                    <a:srgbClr val="000000">
                      <a:alpha val="43137"/>
                    </a:srgbClr>
                  </a:outerShdw>
                </a:effectLst>
              </a:rPr>
              <a:t>Think Clearly, Talking Fast : Concept-guided Non-autoregressive</a:t>
            </a:r>
          </a:p>
          <a:p>
            <a:r>
              <a:rPr lang="en-US" altLang="zh-CN" sz="2400" b="1" dirty="0">
                <a:solidFill>
                  <a:srgbClr val="0070C0"/>
                </a:solidFill>
                <a:effectLst>
                  <a:outerShdw blurRad="38100" dist="38100" dir="2700000" algn="tl">
                    <a:srgbClr val="000000">
                      <a:alpha val="43137"/>
                    </a:srgbClr>
                  </a:outerShdw>
                </a:effectLst>
              </a:rPr>
              <a:t> generation for Open-domain Dialogue Systems</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67243" y="2409828"/>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Proposed Concept and Solution</a:t>
            </a:r>
            <a:endParaRPr lang="zh-CN" altLang="en-US" sz="2000" b="1" dirty="0">
              <a:solidFill>
                <a:srgbClr val="002060"/>
              </a:solidFill>
              <a:effectLst>
                <a:outerShdw blurRad="38100" dist="38100" dir="2700000" algn="tl">
                  <a:srgbClr val="000000">
                    <a:alpha val="43137"/>
                  </a:srgbClr>
                </a:outerShdw>
              </a:effectLst>
            </a:endParaRPr>
          </a:p>
        </p:txBody>
      </p:sp>
      <p:sp>
        <p:nvSpPr>
          <p:cNvPr id="11" name="矩形 10">
            <a:extLst>
              <a:ext uri="{FF2B5EF4-FFF2-40B4-BE49-F238E27FC236}">
                <a16:creationId xmlns:a16="http://schemas.microsoft.com/office/drawing/2014/main" id="{D24C797D-3DCF-4E64-A377-BCE71A63E836}"/>
              </a:ext>
            </a:extLst>
          </p:cNvPr>
          <p:cNvSpPr/>
          <p:nvPr/>
        </p:nvSpPr>
        <p:spPr>
          <a:xfrm>
            <a:off x="1883905" y="3011513"/>
            <a:ext cx="8850633" cy="1723805"/>
          </a:xfrm>
          <a:prstGeom prst="rect">
            <a:avLst/>
          </a:prstGeom>
        </p:spPr>
        <p:txBody>
          <a:bodyPr wrap="square">
            <a:spAutoFit/>
            <a:scene3d>
              <a:camera prst="orthographicFront"/>
              <a:lightRig rig="threePt" dir="t"/>
            </a:scene3d>
            <a:sp3d contourW="12700"/>
          </a:bodyPr>
          <a:lstStyle/>
          <a:p>
            <a:pPr marL="457200" indent="-4572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they devise a concepted-guided non-autoregressive model to facilitate dialogue coherency by embedding concepts into response</a:t>
            </a:r>
          </a:p>
          <a:p>
            <a:pPr marL="457200" indent="-4572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a concept graph is leveraged to guide the training process, vertices are concepts edges for transitions between concepts</a:t>
            </a:r>
          </a:p>
          <a:p>
            <a:pPr marL="457200" indent="-4572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multi concept planning module are employed to learn to instruct those transitions</a:t>
            </a:r>
          </a:p>
        </p:txBody>
      </p:sp>
    </p:spTree>
    <p:extLst>
      <p:ext uri="{BB962C8B-B14F-4D97-AF65-F5344CB8AC3E}">
        <p14:creationId xmlns:p14="http://schemas.microsoft.com/office/powerpoint/2010/main" val="563391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137438" cy="830997"/>
          </a:xfrm>
          <a:prstGeom prst="rect">
            <a:avLst/>
          </a:prstGeom>
          <a:noFill/>
        </p:spPr>
        <p:txBody>
          <a:bodyPr wrap="none" rtlCol="0">
            <a:spAutoFit/>
            <a:scene3d>
              <a:camera prst="orthographicFront"/>
              <a:lightRig rig="threePt" dir="t"/>
            </a:scene3d>
            <a:sp3d contourW="12700"/>
          </a:bodyPr>
          <a:lstStyle/>
          <a:p>
            <a:r>
              <a:rPr lang="en-US" altLang="zh-CN" sz="2400" b="1" dirty="0">
                <a:solidFill>
                  <a:srgbClr val="0070C0"/>
                </a:solidFill>
                <a:effectLst>
                  <a:outerShdw blurRad="38100" dist="38100" dir="2700000" algn="tl">
                    <a:srgbClr val="000000">
                      <a:alpha val="43137"/>
                    </a:srgbClr>
                  </a:outerShdw>
                </a:effectLst>
              </a:rPr>
              <a:t>Think Clearly, Talking Fast : Concept-guided Non-autoregressive</a:t>
            </a:r>
          </a:p>
          <a:p>
            <a:r>
              <a:rPr lang="en-US" altLang="zh-CN" sz="2400" b="1" dirty="0">
                <a:solidFill>
                  <a:srgbClr val="0070C0"/>
                </a:solidFill>
                <a:effectLst>
                  <a:outerShdw blurRad="38100" dist="38100" dir="2700000" algn="tl">
                    <a:srgbClr val="000000">
                      <a:alpha val="43137"/>
                    </a:srgbClr>
                  </a:outerShdw>
                </a:effectLst>
              </a:rPr>
              <a:t> generation for Open-domain Dialogue Systems</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67243" y="2409828"/>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Model architecture and details</a:t>
            </a:r>
            <a:endParaRPr lang="zh-CN" altLang="en-US" sz="2000" b="1" dirty="0">
              <a:solidFill>
                <a:srgbClr val="002060"/>
              </a:solidFill>
              <a:effectLst>
                <a:outerShdw blurRad="38100" dist="38100" dir="2700000" algn="tl">
                  <a:srgbClr val="000000">
                    <a:alpha val="43137"/>
                  </a:srgbClr>
                </a:outerShdw>
              </a:effectLst>
            </a:endParaRPr>
          </a:p>
        </p:txBody>
      </p:sp>
      <p:sp>
        <p:nvSpPr>
          <p:cNvPr id="2" name="AutoShape 2" descr="Untitled">
            <a:extLst>
              <a:ext uri="{FF2B5EF4-FFF2-40B4-BE49-F238E27FC236}">
                <a16:creationId xmlns:a16="http://schemas.microsoft.com/office/drawing/2014/main" id="{6C8BCB04-8D89-4A6D-A7B3-AACDFB10D74D}"/>
              </a:ext>
            </a:extLst>
          </p:cNvPr>
          <p:cNvSpPr>
            <a:spLocks noChangeAspect="1" noChangeArrowheads="1"/>
          </p:cNvSpPr>
          <p:nvPr/>
        </p:nvSpPr>
        <p:spPr bwMode="auto">
          <a:xfrm>
            <a:off x="5943599" y="3276599"/>
            <a:ext cx="2624667" cy="26246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81B9AFF5-D161-4C21-B3B9-D3EBECC06526}"/>
              </a:ext>
            </a:extLst>
          </p:cNvPr>
          <p:cNvPicPr>
            <a:picLocks noChangeAspect="1"/>
          </p:cNvPicPr>
          <p:nvPr/>
        </p:nvPicPr>
        <p:blipFill>
          <a:blip r:embed="rId3"/>
          <a:stretch>
            <a:fillRect/>
          </a:stretch>
        </p:blipFill>
        <p:spPr>
          <a:xfrm>
            <a:off x="1867243" y="3092048"/>
            <a:ext cx="8687553" cy="3497883"/>
          </a:xfrm>
          <a:prstGeom prst="rect">
            <a:avLst/>
          </a:prstGeom>
        </p:spPr>
      </p:pic>
    </p:spTree>
    <p:extLst>
      <p:ext uri="{BB962C8B-B14F-4D97-AF65-F5344CB8AC3E}">
        <p14:creationId xmlns:p14="http://schemas.microsoft.com/office/powerpoint/2010/main" val="2061605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137438" cy="830997"/>
          </a:xfrm>
          <a:prstGeom prst="rect">
            <a:avLst/>
          </a:prstGeom>
          <a:noFill/>
        </p:spPr>
        <p:txBody>
          <a:bodyPr wrap="none" rtlCol="0">
            <a:spAutoFit/>
            <a:scene3d>
              <a:camera prst="orthographicFront"/>
              <a:lightRig rig="threePt" dir="t"/>
            </a:scene3d>
            <a:sp3d contourW="12700"/>
          </a:bodyPr>
          <a:lstStyle/>
          <a:p>
            <a:r>
              <a:rPr lang="en-US" altLang="zh-CN" sz="2400" b="1" dirty="0">
                <a:solidFill>
                  <a:srgbClr val="0070C0"/>
                </a:solidFill>
                <a:effectLst>
                  <a:outerShdw blurRad="38100" dist="38100" dir="2700000" algn="tl">
                    <a:srgbClr val="000000">
                      <a:alpha val="43137"/>
                    </a:srgbClr>
                  </a:outerShdw>
                </a:effectLst>
              </a:rPr>
              <a:t>Think Clearly, Talking Fast : Concept-guided Non-autoregressive</a:t>
            </a:r>
          </a:p>
          <a:p>
            <a:r>
              <a:rPr lang="en-US" altLang="zh-CN" sz="2400" b="1" dirty="0">
                <a:solidFill>
                  <a:srgbClr val="0070C0"/>
                </a:solidFill>
                <a:effectLst>
                  <a:outerShdw blurRad="38100" dist="38100" dir="2700000" algn="tl">
                    <a:srgbClr val="000000">
                      <a:alpha val="43137"/>
                    </a:srgbClr>
                  </a:outerShdw>
                </a:effectLst>
              </a:rPr>
              <a:t> generation for Open-domain Dialogue Systems</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67243" y="2409828"/>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Results and comparison</a:t>
            </a:r>
            <a:endParaRPr lang="zh-CN" altLang="en-US" sz="2000" b="1" dirty="0">
              <a:solidFill>
                <a:srgbClr val="002060"/>
              </a:solidFill>
              <a:effectLst>
                <a:outerShdw blurRad="38100" dist="38100" dir="2700000" algn="tl">
                  <a:srgbClr val="000000">
                    <a:alpha val="43137"/>
                  </a:srgbClr>
                </a:outerShdw>
              </a:effectLst>
            </a:endParaRPr>
          </a:p>
        </p:txBody>
      </p:sp>
      <p:pic>
        <p:nvPicPr>
          <p:cNvPr id="2" name="图片 1">
            <a:extLst>
              <a:ext uri="{FF2B5EF4-FFF2-40B4-BE49-F238E27FC236}">
                <a16:creationId xmlns:a16="http://schemas.microsoft.com/office/drawing/2014/main" id="{13D02010-1593-41D0-8AB4-D1EB0CB09A3D}"/>
              </a:ext>
            </a:extLst>
          </p:cNvPr>
          <p:cNvPicPr>
            <a:picLocks noChangeAspect="1"/>
          </p:cNvPicPr>
          <p:nvPr/>
        </p:nvPicPr>
        <p:blipFill>
          <a:blip r:embed="rId3"/>
          <a:stretch>
            <a:fillRect/>
          </a:stretch>
        </p:blipFill>
        <p:spPr>
          <a:xfrm>
            <a:off x="1202621" y="3129576"/>
            <a:ext cx="10747474" cy="3422827"/>
          </a:xfrm>
          <a:prstGeom prst="rect">
            <a:avLst/>
          </a:prstGeom>
        </p:spPr>
      </p:pic>
    </p:spTree>
    <p:extLst>
      <p:ext uri="{BB962C8B-B14F-4D97-AF65-F5344CB8AC3E}">
        <p14:creationId xmlns:p14="http://schemas.microsoft.com/office/powerpoint/2010/main" val="1503356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644673" cy="830997"/>
          </a:xfrm>
          <a:prstGeom prst="rect">
            <a:avLst/>
          </a:prstGeom>
          <a:noFill/>
        </p:spPr>
        <p:txBody>
          <a:bodyPr wrap="square" rtlCol="0">
            <a:spAutoFit/>
            <a:scene3d>
              <a:camera prst="orthographicFront"/>
              <a:lightRig rig="threePt" dir="t"/>
            </a:scene3d>
            <a:sp3d contourW="12700"/>
          </a:bodyPr>
          <a:lstStyle/>
          <a:p>
            <a:r>
              <a:rPr lang="en-US" altLang="zh-CN" sz="2400" b="1" dirty="0">
                <a:solidFill>
                  <a:srgbClr val="0070C0"/>
                </a:solidFill>
                <a:effectLst>
                  <a:outerShdw blurRad="38100" dist="38100" dir="2700000" algn="tl">
                    <a:srgbClr val="000000">
                      <a:alpha val="43137"/>
                    </a:srgbClr>
                  </a:outerShdw>
                </a:effectLst>
              </a:rPr>
              <a:t>Perspective-taking and Pragmatics for Generating  Empathetic Responses Focused on Emotion Causes</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67243" y="2409828"/>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Proposed Concept and Solution</a:t>
            </a:r>
            <a:endParaRPr lang="zh-CN" altLang="en-US" sz="2000" b="1" dirty="0">
              <a:solidFill>
                <a:srgbClr val="002060"/>
              </a:solidFill>
              <a:effectLst>
                <a:outerShdw blurRad="38100" dist="38100" dir="2700000" algn="tl">
                  <a:srgbClr val="000000">
                    <a:alpha val="43137"/>
                  </a:srgbClr>
                </a:outerShdw>
              </a:effectLst>
            </a:endParaRPr>
          </a:p>
        </p:txBody>
      </p:sp>
      <p:sp>
        <p:nvSpPr>
          <p:cNvPr id="11" name="矩形 10">
            <a:extLst>
              <a:ext uri="{FF2B5EF4-FFF2-40B4-BE49-F238E27FC236}">
                <a16:creationId xmlns:a16="http://schemas.microsoft.com/office/drawing/2014/main" id="{D24C797D-3DCF-4E64-A377-BCE71A63E836}"/>
              </a:ext>
            </a:extLst>
          </p:cNvPr>
          <p:cNvSpPr/>
          <p:nvPr/>
        </p:nvSpPr>
        <p:spPr>
          <a:xfrm>
            <a:off x="1867243" y="3241436"/>
            <a:ext cx="8850633" cy="1391407"/>
          </a:xfrm>
          <a:prstGeom prst="rect">
            <a:avLst/>
          </a:prstGeom>
        </p:spPr>
        <p:txBody>
          <a:bodyPr wrap="square">
            <a:spAutoFit/>
            <a:scene3d>
              <a:camera prst="orthographicFront"/>
              <a:lightRig rig="threePt" dir="t"/>
            </a:scene3d>
            <a:sp3d contourW="12700"/>
          </a:bodyPr>
          <a:lstStyle/>
          <a:p>
            <a:pPr marL="457200" indent="-4572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Proposed a generative estimator to identify emotion cause words.  </a:t>
            </a:r>
          </a:p>
          <a:p>
            <a:pPr marL="457200" indent="-4572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Devise a new method to control the Rational Speech Acts framework.</a:t>
            </a:r>
          </a:p>
          <a:p>
            <a:pPr marL="457200" indent="-4572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Collect an evaluation of emotion-cause set.</a:t>
            </a:r>
          </a:p>
          <a:p>
            <a:pPr>
              <a:lnSpc>
                <a:spcPct val="120000"/>
              </a:lnSpc>
            </a:pP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556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644673" cy="830997"/>
          </a:xfrm>
          <a:prstGeom prst="rect">
            <a:avLst/>
          </a:prstGeom>
          <a:noFill/>
        </p:spPr>
        <p:txBody>
          <a:bodyPr wrap="square" rtlCol="0">
            <a:spAutoFit/>
            <a:scene3d>
              <a:camera prst="orthographicFront"/>
              <a:lightRig rig="threePt" dir="t"/>
            </a:scene3d>
            <a:sp3d contourW="12700"/>
          </a:bodyPr>
          <a:lstStyle/>
          <a:p>
            <a:r>
              <a:rPr lang="en-US" altLang="zh-CN" sz="2400" b="1" dirty="0">
                <a:solidFill>
                  <a:srgbClr val="0070C0"/>
                </a:solidFill>
                <a:effectLst>
                  <a:outerShdw blurRad="38100" dist="38100" dir="2700000" algn="tl">
                    <a:srgbClr val="000000">
                      <a:alpha val="43137"/>
                    </a:srgbClr>
                  </a:outerShdw>
                </a:effectLst>
              </a:rPr>
              <a:t>Perspective-taking and Pragmatics for Generating  Empathetic Responses Focused on Emotion Causes</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67243" y="2409828"/>
            <a:ext cx="3235335"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Example and Architecture</a:t>
            </a:r>
            <a:endParaRPr lang="zh-CN" altLang="en-US" sz="2000" b="1" dirty="0">
              <a:solidFill>
                <a:srgbClr val="002060"/>
              </a:solidFill>
              <a:effectLst>
                <a:outerShdw blurRad="38100" dist="38100" dir="2700000" algn="tl">
                  <a:srgbClr val="000000">
                    <a:alpha val="43137"/>
                  </a:srgbClr>
                </a:outerShdw>
              </a:effectLst>
            </a:endParaRPr>
          </a:p>
        </p:txBody>
      </p:sp>
      <p:pic>
        <p:nvPicPr>
          <p:cNvPr id="2" name="图片 1">
            <a:extLst>
              <a:ext uri="{FF2B5EF4-FFF2-40B4-BE49-F238E27FC236}">
                <a16:creationId xmlns:a16="http://schemas.microsoft.com/office/drawing/2014/main" id="{7E4C8F04-82FA-4D2E-9E57-61A1901E962F}"/>
              </a:ext>
            </a:extLst>
          </p:cNvPr>
          <p:cNvPicPr>
            <a:picLocks noChangeAspect="1"/>
          </p:cNvPicPr>
          <p:nvPr/>
        </p:nvPicPr>
        <p:blipFill>
          <a:blip r:embed="rId3"/>
          <a:stretch>
            <a:fillRect/>
          </a:stretch>
        </p:blipFill>
        <p:spPr>
          <a:xfrm>
            <a:off x="1867243" y="2986468"/>
            <a:ext cx="3682738" cy="3709044"/>
          </a:xfrm>
          <a:prstGeom prst="rect">
            <a:avLst/>
          </a:prstGeom>
        </p:spPr>
      </p:pic>
      <p:pic>
        <p:nvPicPr>
          <p:cNvPr id="4" name="图片 3">
            <a:extLst>
              <a:ext uri="{FF2B5EF4-FFF2-40B4-BE49-F238E27FC236}">
                <a16:creationId xmlns:a16="http://schemas.microsoft.com/office/drawing/2014/main" id="{DEE010FD-EDA1-4939-8122-FEC07838FCA3}"/>
              </a:ext>
            </a:extLst>
          </p:cNvPr>
          <p:cNvPicPr>
            <a:picLocks noChangeAspect="1"/>
          </p:cNvPicPr>
          <p:nvPr/>
        </p:nvPicPr>
        <p:blipFill>
          <a:blip r:embed="rId4"/>
          <a:stretch>
            <a:fillRect/>
          </a:stretch>
        </p:blipFill>
        <p:spPr>
          <a:xfrm>
            <a:off x="5899756" y="2161940"/>
            <a:ext cx="5016600" cy="4533572"/>
          </a:xfrm>
          <a:prstGeom prst="rect">
            <a:avLst/>
          </a:prstGeom>
        </p:spPr>
      </p:pic>
    </p:spTree>
    <p:extLst>
      <p:ext uri="{BB962C8B-B14F-4D97-AF65-F5344CB8AC3E}">
        <p14:creationId xmlns:p14="http://schemas.microsoft.com/office/powerpoint/2010/main" val="1978038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644673" cy="830997"/>
          </a:xfrm>
          <a:prstGeom prst="rect">
            <a:avLst/>
          </a:prstGeom>
          <a:noFill/>
        </p:spPr>
        <p:txBody>
          <a:bodyPr wrap="square" rtlCol="0">
            <a:spAutoFit/>
            <a:scene3d>
              <a:camera prst="orthographicFront"/>
              <a:lightRig rig="threePt" dir="t"/>
            </a:scene3d>
            <a:sp3d contourW="12700"/>
          </a:bodyPr>
          <a:lstStyle/>
          <a:p>
            <a:r>
              <a:rPr lang="en-US" altLang="zh-CN" sz="2400" b="1" dirty="0">
                <a:solidFill>
                  <a:srgbClr val="0070C0"/>
                </a:solidFill>
                <a:effectLst>
                  <a:outerShdw blurRad="38100" dist="38100" dir="2700000" algn="tl">
                    <a:srgbClr val="000000">
                      <a:alpha val="43137"/>
                    </a:srgbClr>
                  </a:outerShdw>
                </a:effectLst>
              </a:rPr>
              <a:t>Perspective-taking and Pragmatics for Generating  Empathetic Responses Focused on Emotion Causes</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67244" y="2409828"/>
            <a:ext cx="3404668"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Results and comparison</a:t>
            </a:r>
            <a:endParaRPr lang="zh-CN" altLang="en-US" sz="2000" b="1" dirty="0">
              <a:solidFill>
                <a:srgbClr val="002060"/>
              </a:solidFill>
              <a:effectLst>
                <a:outerShdw blurRad="38100" dist="38100" dir="2700000" algn="tl">
                  <a:srgbClr val="000000">
                    <a:alpha val="43137"/>
                  </a:srgbClr>
                </a:outerShdw>
              </a:effectLst>
            </a:endParaRPr>
          </a:p>
        </p:txBody>
      </p:sp>
      <p:pic>
        <p:nvPicPr>
          <p:cNvPr id="2" name="图片 1">
            <a:extLst>
              <a:ext uri="{FF2B5EF4-FFF2-40B4-BE49-F238E27FC236}">
                <a16:creationId xmlns:a16="http://schemas.microsoft.com/office/drawing/2014/main" id="{4888C6FB-A8D9-4E95-80A0-8FCC66FE491D}"/>
              </a:ext>
            </a:extLst>
          </p:cNvPr>
          <p:cNvPicPr>
            <a:picLocks noChangeAspect="1"/>
          </p:cNvPicPr>
          <p:nvPr/>
        </p:nvPicPr>
        <p:blipFill>
          <a:blip r:embed="rId3"/>
          <a:stretch>
            <a:fillRect/>
          </a:stretch>
        </p:blipFill>
        <p:spPr>
          <a:xfrm>
            <a:off x="1740503" y="3429000"/>
            <a:ext cx="5372566" cy="2758679"/>
          </a:xfrm>
          <a:prstGeom prst="rect">
            <a:avLst/>
          </a:prstGeom>
        </p:spPr>
      </p:pic>
      <p:pic>
        <p:nvPicPr>
          <p:cNvPr id="4" name="图片 3">
            <a:extLst>
              <a:ext uri="{FF2B5EF4-FFF2-40B4-BE49-F238E27FC236}">
                <a16:creationId xmlns:a16="http://schemas.microsoft.com/office/drawing/2014/main" id="{A9FD8A0A-AB99-4AE4-9971-BDC233234F36}"/>
              </a:ext>
            </a:extLst>
          </p:cNvPr>
          <p:cNvPicPr>
            <a:picLocks noChangeAspect="1"/>
          </p:cNvPicPr>
          <p:nvPr/>
        </p:nvPicPr>
        <p:blipFill>
          <a:blip r:embed="rId4"/>
          <a:stretch>
            <a:fillRect/>
          </a:stretch>
        </p:blipFill>
        <p:spPr>
          <a:xfrm>
            <a:off x="7198548" y="2327500"/>
            <a:ext cx="4046962" cy="3860179"/>
          </a:xfrm>
          <a:prstGeom prst="rect">
            <a:avLst/>
          </a:prstGeom>
        </p:spPr>
      </p:pic>
    </p:spTree>
    <p:extLst>
      <p:ext uri="{BB962C8B-B14F-4D97-AF65-F5344CB8AC3E}">
        <p14:creationId xmlns:p14="http://schemas.microsoft.com/office/powerpoint/2010/main" val="113288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644673" cy="830997"/>
          </a:xfrm>
          <a:prstGeom prst="rect">
            <a:avLst/>
          </a:prstGeom>
          <a:noFill/>
        </p:spPr>
        <p:txBody>
          <a:bodyPr wrap="square" rtlCol="0">
            <a:spAutoFit/>
            <a:scene3d>
              <a:camera prst="orthographicFront"/>
              <a:lightRig rig="threePt" dir="t"/>
            </a:scene3d>
            <a:sp3d contourW="12700"/>
          </a:bodyPr>
          <a:lstStyle/>
          <a:p>
            <a:r>
              <a:rPr lang="en-US" altLang="zh-CN" sz="2400" b="1" dirty="0">
                <a:solidFill>
                  <a:srgbClr val="0070C0"/>
                </a:solidFill>
                <a:effectLst>
                  <a:outerShdw blurRad="38100" dist="38100" dir="2700000" algn="tl">
                    <a:srgbClr val="000000">
                      <a:alpha val="43137"/>
                    </a:srgbClr>
                  </a:outerShdw>
                </a:effectLst>
              </a:rPr>
              <a:t>Side Control: Controlled Open-domain Dialogue Generation via Additive Side Networks</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67243" y="2409828"/>
            <a:ext cx="4070713"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Proposed Concept and Solution</a:t>
            </a:r>
            <a:endParaRPr lang="zh-CN" altLang="en-US" sz="2000" b="1" dirty="0">
              <a:solidFill>
                <a:srgbClr val="002060"/>
              </a:solidFill>
              <a:effectLst>
                <a:outerShdw blurRad="38100" dist="38100" dir="2700000" algn="tl">
                  <a:srgbClr val="000000">
                    <a:alpha val="43137"/>
                  </a:srgbClr>
                </a:outerShdw>
              </a:effectLst>
            </a:endParaRPr>
          </a:p>
        </p:txBody>
      </p:sp>
      <p:sp>
        <p:nvSpPr>
          <p:cNvPr id="11" name="矩形 10">
            <a:extLst>
              <a:ext uri="{FF2B5EF4-FFF2-40B4-BE49-F238E27FC236}">
                <a16:creationId xmlns:a16="http://schemas.microsoft.com/office/drawing/2014/main" id="{D24C797D-3DCF-4E64-A377-BCE71A63E836}"/>
              </a:ext>
            </a:extLst>
          </p:cNvPr>
          <p:cNvSpPr/>
          <p:nvPr/>
        </p:nvSpPr>
        <p:spPr>
          <a:xfrm>
            <a:off x="1867243" y="3241436"/>
            <a:ext cx="8850633" cy="1391407"/>
          </a:xfrm>
          <a:prstGeom prst="rect">
            <a:avLst/>
          </a:prstGeom>
        </p:spPr>
        <p:txBody>
          <a:bodyPr wrap="square">
            <a:spAutoFit/>
            <a:scene3d>
              <a:camera prst="orthographicFront"/>
              <a:lightRig rig="threePt" dir="t"/>
            </a:scene3d>
            <a:sp3d contourW="12700"/>
          </a:bodyPr>
          <a:lstStyle/>
          <a:p>
            <a:pPr marL="457200" indent="-4572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Proposed two types of control methods. </a:t>
            </a:r>
          </a:p>
          <a:p>
            <a:pPr marL="457200" indent="-4572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Knowledge Document Control.</a:t>
            </a:r>
          </a:p>
          <a:p>
            <a:pPr marL="457200" indent="-4572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Semantic Label Control.</a:t>
            </a:r>
          </a:p>
          <a:p>
            <a:pPr>
              <a:lnSpc>
                <a:spcPct val="120000"/>
              </a:lnSpc>
            </a:pP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7173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644673" cy="830997"/>
          </a:xfrm>
          <a:prstGeom prst="rect">
            <a:avLst/>
          </a:prstGeom>
          <a:noFill/>
        </p:spPr>
        <p:txBody>
          <a:bodyPr wrap="square" rtlCol="0">
            <a:spAutoFit/>
            <a:scene3d>
              <a:camera prst="orthographicFront"/>
              <a:lightRig rig="threePt" dir="t"/>
            </a:scene3d>
            <a:sp3d contourW="12700"/>
          </a:bodyPr>
          <a:lstStyle/>
          <a:p>
            <a:r>
              <a:rPr lang="en-US" altLang="zh-CN" sz="2400" b="1" dirty="0">
                <a:solidFill>
                  <a:srgbClr val="0070C0"/>
                </a:solidFill>
                <a:effectLst>
                  <a:outerShdw blurRad="38100" dist="38100" dir="2700000" algn="tl">
                    <a:srgbClr val="000000">
                      <a:alpha val="43137"/>
                    </a:srgbClr>
                  </a:outerShdw>
                </a:effectLst>
              </a:rPr>
              <a:t>Side Control: Controlled Open-domain Dialogue Generation via Additive Side Networks</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67243" y="2409828"/>
            <a:ext cx="2806357"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Architecture and flow</a:t>
            </a:r>
            <a:endParaRPr lang="zh-CN" altLang="en-US" sz="2000" b="1" dirty="0">
              <a:solidFill>
                <a:srgbClr val="002060"/>
              </a:solidFill>
              <a:effectLst>
                <a:outerShdw blurRad="38100" dist="38100" dir="2700000" algn="tl">
                  <a:srgbClr val="000000">
                    <a:alpha val="43137"/>
                  </a:srgbClr>
                </a:outerShdw>
              </a:effectLst>
            </a:endParaRPr>
          </a:p>
        </p:txBody>
      </p:sp>
      <p:pic>
        <p:nvPicPr>
          <p:cNvPr id="2" name="图片 1">
            <a:extLst>
              <a:ext uri="{FF2B5EF4-FFF2-40B4-BE49-F238E27FC236}">
                <a16:creationId xmlns:a16="http://schemas.microsoft.com/office/drawing/2014/main" id="{FEBE0B26-E60F-467D-97AB-4BA37741497C}"/>
              </a:ext>
            </a:extLst>
          </p:cNvPr>
          <p:cNvPicPr>
            <a:picLocks noChangeAspect="1"/>
          </p:cNvPicPr>
          <p:nvPr/>
        </p:nvPicPr>
        <p:blipFill>
          <a:blip r:embed="rId3"/>
          <a:stretch>
            <a:fillRect/>
          </a:stretch>
        </p:blipFill>
        <p:spPr>
          <a:xfrm>
            <a:off x="1817881" y="2946790"/>
            <a:ext cx="7937596" cy="3788399"/>
          </a:xfrm>
          <a:prstGeom prst="rect">
            <a:avLst/>
          </a:prstGeom>
        </p:spPr>
      </p:pic>
    </p:spTree>
    <p:extLst>
      <p:ext uri="{BB962C8B-B14F-4D97-AF65-F5344CB8AC3E}">
        <p14:creationId xmlns:p14="http://schemas.microsoft.com/office/powerpoint/2010/main" val="163983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644673" cy="830997"/>
          </a:xfrm>
          <a:prstGeom prst="rect">
            <a:avLst/>
          </a:prstGeom>
          <a:noFill/>
        </p:spPr>
        <p:txBody>
          <a:bodyPr wrap="square" rtlCol="0">
            <a:spAutoFit/>
            <a:scene3d>
              <a:camera prst="orthographicFront"/>
              <a:lightRig rig="threePt" dir="t"/>
            </a:scene3d>
            <a:sp3d contourW="12700"/>
          </a:bodyPr>
          <a:lstStyle/>
          <a:p>
            <a:r>
              <a:rPr lang="en-US" altLang="zh-CN" sz="2400" b="1" dirty="0">
                <a:solidFill>
                  <a:srgbClr val="0070C0"/>
                </a:solidFill>
                <a:effectLst>
                  <a:outerShdw blurRad="38100" dist="38100" dir="2700000" algn="tl">
                    <a:srgbClr val="000000">
                      <a:alpha val="43137"/>
                    </a:srgbClr>
                  </a:outerShdw>
                </a:effectLst>
              </a:rPr>
              <a:t>Side Control: Controlled Open-domain Dialogue Generation via Additive Side Networks</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67244" y="2409828"/>
            <a:ext cx="2998268"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Results and comparison</a:t>
            </a:r>
            <a:endParaRPr lang="zh-CN" altLang="en-US" sz="2000" b="1" dirty="0">
              <a:solidFill>
                <a:srgbClr val="002060"/>
              </a:solidFill>
              <a:effectLst>
                <a:outerShdw blurRad="38100" dist="38100" dir="2700000" algn="tl">
                  <a:srgbClr val="000000">
                    <a:alpha val="43137"/>
                  </a:srgbClr>
                </a:outerShdw>
              </a:effectLst>
            </a:endParaRPr>
          </a:p>
        </p:txBody>
      </p:sp>
      <p:pic>
        <p:nvPicPr>
          <p:cNvPr id="4" name="图片 3">
            <a:extLst>
              <a:ext uri="{FF2B5EF4-FFF2-40B4-BE49-F238E27FC236}">
                <a16:creationId xmlns:a16="http://schemas.microsoft.com/office/drawing/2014/main" id="{E726FD27-DA3E-40C2-BAA7-4F6970D4C855}"/>
              </a:ext>
            </a:extLst>
          </p:cNvPr>
          <p:cNvPicPr>
            <a:picLocks noChangeAspect="1"/>
          </p:cNvPicPr>
          <p:nvPr/>
        </p:nvPicPr>
        <p:blipFill>
          <a:blip r:embed="rId3"/>
          <a:stretch>
            <a:fillRect/>
          </a:stretch>
        </p:blipFill>
        <p:spPr>
          <a:xfrm>
            <a:off x="1778896" y="3037096"/>
            <a:ext cx="6701023" cy="1803894"/>
          </a:xfrm>
          <a:prstGeom prst="rect">
            <a:avLst/>
          </a:prstGeom>
        </p:spPr>
      </p:pic>
      <p:pic>
        <p:nvPicPr>
          <p:cNvPr id="5" name="图片 4">
            <a:extLst>
              <a:ext uri="{FF2B5EF4-FFF2-40B4-BE49-F238E27FC236}">
                <a16:creationId xmlns:a16="http://schemas.microsoft.com/office/drawing/2014/main" id="{9D66D1DA-DCB5-4BBA-AE85-3E56A0F29A10}"/>
              </a:ext>
            </a:extLst>
          </p:cNvPr>
          <p:cNvPicPr>
            <a:picLocks noChangeAspect="1"/>
          </p:cNvPicPr>
          <p:nvPr/>
        </p:nvPicPr>
        <p:blipFill>
          <a:blip r:embed="rId4"/>
          <a:stretch>
            <a:fillRect/>
          </a:stretch>
        </p:blipFill>
        <p:spPr>
          <a:xfrm>
            <a:off x="1778896" y="4941384"/>
            <a:ext cx="6701023" cy="1839381"/>
          </a:xfrm>
          <a:prstGeom prst="rect">
            <a:avLst/>
          </a:prstGeom>
        </p:spPr>
      </p:pic>
    </p:spTree>
    <p:extLst>
      <p:ext uri="{BB962C8B-B14F-4D97-AF65-F5344CB8AC3E}">
        <p14:creationId xmlns:p14="http://schemas.microsoft.com/office/powerpoint/2010/main" val="2226886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644673" cy="461665"/>
          </a:xfrm>
          <a:prstGeom prst="rect">
            <a:avLst/>
          </a:prstGeom>
          <a:noFill/>
        </p:spPr>
        <p:txBody>
          <a:bodyPr wrap="square" rtlCol="0">
            <a:spAutoFit/>
            <a:scene3d>
              <a:camera prst="orthographicFront"/>
              <a:lightRig rig="threePt" dir="t"/>
            </a:scene3d>
            <a:sp3d contourW="12700"/>
          </a:bodyPr>
          <a:lstStyle/>
          <a:p>
            <a:r>
              <a:rPr lang="en-US" altLang="zh-CN" sz="2400" b="1" dirty="0" err="1">
                <a:solidFill>
                  <a:srgbClr val="0070C0"/>
                </a:solidFill>
                <a:effectLst>
                  <a:outerShdw blurRad="38100" dist="38100" dir="2700000" algn="tl">
                    <a:srgbClr val="000000">
                      <a:alpha val="43137"/>
                    </a:srgbClr>
                  </a:outerShdw>
                </a:effectLst>
              </a:rPr>
              <a:t>ParlAI</a:t>
            </a:r>
            <a:r>
              <a:rPr lang="en-US" altLang="zh-CN" sz="2400" b="1" dirty="0">
                <a:solidFill>
                  <a:srgbClr val="0070C0"/>
                </a:solidFill>
                <a:effectLst>
                  <a:outerShdw blurRad="38100" dist="38100" dir="2700000" algn="tl">
                    <a:srgbClr val="000000">
                      <a:alpha val="43137"/>
                    </a:srgbClr>
                  </a:outerShdw>
                </a:effectLst>
              </a:rPr>
              <a:t>: A Dialog Research Software Platform</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67243" y="1964429"/>
            <a:ext cx="3133735"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Contributions and Goals</a:t>
            </a:r>
            <a:endParaRPr lang="zh-CN" altLang="en-US" sz="2000" b="1" dirty="0">
              <a:solidFill>
                <a:srgbClr val="002060"/>
              </a:solidFill>
              <a:effectLst>
                <a:outerShdw blurRad="38100" dist="38100" dir="2700000" algn="tl">
                  <a:srgbClr val="000000">
                    <a:alpha val="43137"/>
                  </a:srgbClr>
                </a:outerShdw>
              </a:effectLst>
            </a:endParaRPr>
          </a:p>
        </p:txBody>
      </p:sp>
      <p:sp>
        <p:nvSpPr>
          <p:cNvPr id="11" name="矩形 10">
            <a:extLst>
              <a:ext uri="{FF2B5EF4-FFF2-40B4-BE49-F238E27FC236}">
                <a16:creationId xmlns:a16="http://schemas.microsoft.com/office/drawing/2014/main" id="{D24C797D-3DCF-4E64-A377-BCE71A63E836}"/>
              </a:ext>
            </a:extLst>
          </p:cNvPr>
          <p:cNvSpPr/>
          <p:nvPr/>
        </p:nvSpPr>
        <p:spPr>
          <a:xfrm>
            <a:off x="1867243" y="3022037"/>
            <a:ext cx="8850633" cy="1391407"/>
          </a:xfrm>
          <a:prstGeom prst="rect">
            <a:avLst/>
          </a:prstGeom>
        </p:spPr>
        <p:txBody>
          <a:bodyPr wrap="square">
            <a:spAutoFit/>
            <a:scene3d>
              <a:camera prst="orthographicFront"/>
              <a:lightRig rig="threePt" dir="t"/>
            </a:scene3d>
            <a:sp3d contourW="12700"/>
          </a:bodyPr>
          <a:lstStyle/>
          <a:p>
            <a:pPr marL="457200" indent="-4572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A unified framework for development of dialog models.</a:t>
            </a:r>
          </a:p>
          <a:p>
            <a:pPr marL="457200" indent="-4572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General dialog involving many different skills.</a:t>
            </a:r>
          </a:p>
          <a:p>
            <a:pPr marL="457200" indent="-4572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Real dialog with people.</a:t>
            </a:r>
          </a:p>
          <a:p>
            <a:pPr marL="457200" indent="-4572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Towards a common general dialog model.</a:t>
            </a:r>
          </a:p>
        </p:txBody>
      </p:sp>
    </p:spTree>
    <p:extLst>
      <p:ext uri="{BB962C8B-B14F-4D97-AF65-F5344CB8AC3E}">
        <p14:creationId xmlns:p14="http://schemas.microsoft.com/office/powerpoint/2010/main" val="259590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01</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研究方向概述</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644673" cy="461665"/>
          </a:xfrm>
          <a:prstGeom prst="rect">
            <a:avLst/>
          </a:prstGeom>
          <a:noFill/>
        </p:spPr>
        <p:txBody>
          <a:bodyPr wrap="square" rtlCol="0">
            <a:spAutoFit/>
            <a:scene3d>
              <a:camera prst="orthographicFront"/>
              <a:lightRig rig="threePt" dir="t"/>
            </a:scene3d>
            <a:sp3d contourW="12700"/>
          </a:bodyPr>
          <a:lstStyle/>
          <a:p>
            <a:r>
              <a:rPr lang="en-US" altLang="zh-CN" sz="2400" b="1" dirty="0" err="1">
                <a:solidFill>
                  <a:srgbClr val="0070C0"/>
                </a:solidFill>
                <a:effectLst>
                  <a:outerShdw blurRad="38100" dist="38100" dir="2700000" algn="tl">
                    <a:srgbClr val="000000">
                      <a:alpha val="43137"/>
                    </a:srgbClr>
                  </a:outerShdw>
                </a:effectLst>
              </a:rPr>
              <a:t>ParlAI</a:t>
            </a:r>
            <a:r>
              <a:rPr lang="en-US" altLang="zh-CN" sz="2400" b="1" dirty="0">
                <a:solidFill>
                  <a:srgbClr val="0070C0"/>
                </a:solidFill>
                <a:effectLst>
                  <a:outerShdw blurRad="38100" dist="38100" dir="2700000" algn="tl">
                    <a:srgbClr val="000000">
                      <a:alpha val="43137"/>
                    </a:srgbClr>
                  </a:outerShdw>
                </a:effectLst>
              </a:rPr>
              <a:t>: A Dialog Research Software Platform</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sp>
        <p:nvSpPr>
          <p:cNvPr id="3" name="矩形: 对角圆角 2">
            <a:extLst>
              <a:ext uri="{FF2B5EF4-FFF2-40B4-BE49-F238E27FC236}">
                <a16:creationId xmlns:a16="http://schemas.microsoft.com/office/drawing/2014/main" id="{D972D147-6F98-4617-B3DA-92A0B157367A}"/>
              </a:ext>
            </a:extLst>
          </p:cNvPr>
          <p:cNvSpPr/>
          <p:nvPr/>
        </p:nvSpPr>
        <p:spPr>
          <a:xfrm>
            <a:off x="1867243" y="1964429"/>
            <a:ext cx="3133735" cy="480128"/>
          </a:xfrm>
          <a:prstGeom prst="round2Diag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2000" b="1" dirty="0">
                <a:solidFill>
                  <a:srgbClr val="002060"/>
                </a:solidFill>
                <a:effectLst>
                  <a:outerShdw blurRad="38100" dist="38100" dir="2700000" algn="tl">
                    <a:srgbClr val="000000">
                      <a:alpha val="43137"/>
                    </a:srgbClr>
                  </a:outerShdw>
                </a:effectLst>
              </a:rPr>
              <a:t>Core Concepts and Flows</a:t>
            </a:r>
            <a:endParaRPr lang="zh-CN" altLang="en-US" sz="2000" b="1" dirty="0">
              <a:solidFill>
                <a:srgbClr val="002060"/>
              </a:solidFill>
              <a:effectLst>
                <a:outerShdw blurRad="38100" dist="38100" dir="2700000" algn="tl">
                  <a:srgbClr val="000000">
                    <a:alpha val="43137"/>
                  </a:srgbClr>
                </a:outerShdw>
              </a:effectLst>
            </a:endParaRPr>
          </a:p>
        </p:txBody>
      </p:sp>
      <p:sp>
        <p:nvSpPr>
          <p:cNvPr id="8" name="矩形 7">
            <a:extLst>
              <a:ext uri="{FF2B5EF4-FFF2-40B4-BE49-F238E27FC236}">
                <a16:creationId xmlns:a16="http://schemas.microsoft.com/office/drawing/2014/main" id="{AFD58573-4CC1-4E5B-9AC8-5031BE1EDF2C}"/>
              </a:ext>
            </a:extLst>
          </p:cNvPr>
          <p:cNvSpPr/>
          <p:nvPr/>
        </p:nvSpPr>
        <p:spPr>
          <a:xfrm>
            <a:off x="1867243" y="2886571"/>
            <a:ext cx="8850633" cy="1059008"/>
          </a:xfrm>
          <a:prstGeom prst="rect">
            <a:avLst/>
          </a:prstGeom>
        </p:spPr>
        <p:txBody>
          <a:bodyPr wrap="square">
            <a:spAutoFit/>
            <a:scene3d>
              <a:camera prst="orthographicFront"/>
              <a:lightRig rig="threePt" dir="t"/>
            </a:scene3d>
            <a:sp3d contourW="12700"/>
          </a:bodyPr>
          <a:lstStyle/>
          <a:p>
            <a:pPr marL="457200" indent="-4572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World: instructing in which way agents communicate with each other.</a:t>
            </a:r>
          </a:p>
          <a:p>
            <a:pPr marL="457200" indent="-4572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Agent: an agent is either a learner , a hard-coded bot or a real human.</a:t>
            </a:r>
          </a:p>
          <a:p>
            <a:pPr marL="457200" indent="-457200">
              <a:lnSpc>
                <a:spcPct val="12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Teacher: a type of agent that talks to the learner in order to teach it</a:t>
            </a:r>
          </a:p>
        </p:txBody>
      </p:sp>
    </p:spTree>
    <p:extLst>
      <p:ext uri="{BB962C8B-B14F-4D97-AF65-F5344CB8AC3E}">
        <p14:creationId xmlns:p14="http://schemas.microsoft.com/office/powerpoint/2010/main" val="2603902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644673" cy="461665"/>
          </a:xfrm>
          <a:prstGeom prst="rect">
            <a:avLst/>
          </a:prstGeom>
          <a:noFill/>
        </p:spPr>
        <p:txBody>
          <a:bodyPr wrap="square" rtlCol="0">
            <a:spAutoFit/>
            <a:scene3d>
              <a:camera prst="orthographicFront"/>
              <a:lightRig rig="threePt" dir="t"/>
            </a:scene3d>
            <a:sp3d contourW="12700"/>
          </a:bodyPr>
          <a:lstStyle/>
          <a:p>
            <a:r>
              <a:rPr lang="en-US" altLang="zh-CN" sz="2400" b="1" dirty="0" err="1">
                <a:solidFill>
                  <a:srgbClr val="0070C0"/>
                </a:solidFill>
                <a:effectLst>
                  <a:outerShdw blurRad="38100" dist="38100" dir="2700000" algn="tl">
                    <a:srgbClr val="000000">
                      <a:alpha val="43137"/>
                    </a:srgbClr>
                  </a:outerShdw>
                </a:effectLst>
              </a:rPr>
              <a:t>ParlAI</a:t>
            </a:r>
            <a:r>
              <a:rPr lang="en-US" altLang="zh-CN" sz="2400" b="1" dirty="0">
                <a:solidFill>
                  <a:srgbClr val="0070C0"/>
                </a:solidFill>
                <a:effectLst>
                  <a:outerShdw blurRad="38100" dist="38100" dir="2700000" algn="tl">
                    <a:srgbClr val="000000">
                      <a:alpha val="43137"/>
                    </a:srgbClr>
                  </a:outerShdw>
                </a:effectLst>
              </a:rPr>
              <a:t>: A Dialog Research Software Platform</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pic>
        <p:nvPicPr>
          <p:cNvPr id="4" name="图片 3">
            <a:extLst>
              <a:ext uri="{FF2B5EF4-FFF2-40B4-BE49-F238E27FC236}">
                <a16:creationId xmlns:a16="http://schemas.microsoft.com/office/drawing/2014/main" id="{A1C7AA95-958B-440C-B154-9FC2055D6184}"/>
              </a:ext>
            </a:extLst>
          </p:cNvPr>
          <p:cNvPicPr>
            <a:picLocks noChangeAspect="1"/>
          </p:cNvPicPr>
          <p:nvPr/>
        </p:nvPicPr>
        <p:blipFill>
          <a:blip r:embed="rId3"/>
          <a:stretch>
            <a:fillRect/>
          </a:stretch>
        </p:blipFill>
        <p:spPr>
          <a:xfrm>
            <a:off x="1901758" y="1859874"/>
            <a:ext cx="6424217" cy="4755292"/>
          </a:xfrm>
          <a:prstGeom prst="rect">
            <a:avLst/>
          </a:prstGeom>
        </p:spPr>
      </p:pic>
    </p:spTree>
    <p:extLst>
      <p:ext uri="{BB962C8B-B14F-4D97-AF65-F5344CB8AC3E}">
        <p14:creationId xmlns:p14="http://schemas.microsoft.com/office/powerpoint/2010/main" val="4132987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4" name="文本框 73">
            <a:extLst>
              <a:ext uri="{FF2B5EF4-FFF2-40B4-BE49-F238E27FC236}">
                <a16:creationId xmlns:a16="http://schemas.microsoft.com/office/drawing/2014/main" id="{496E35E1-2D8F-4F7B-B766-A57043AF4398}"/>
              </a:ext>
            </a:extLst>
          </p:cNvPr>
          <p:cNvSpPr txBox="1"/>
          <p:nvPr/>
        </p:nvSpPr>
        <p:spPr>
          <a:xfrm>
            <a:off x="1740503" y="1186014"/>
            <a:ext cx="9644673" cy="461665"/>
          </a:xfrm>
          <a:prstGeom prst="rect">
            <a:avLst/>
          </a:prstGeom>
          <a:noFill/>
        </p:spPr>
        <p:txBody>
          <a:bodyPr wrap="square" rtlCol="0">
            <a:spAutoFit/>
            <a:scene3d>
              <a:camera prst="orthographicFront"/>
              <a:lightRig rig="threePt" dir="t"/>
            </a:scene3d>
            <a:sp3d contourW="12700"/>
          </a:bodyPr>
          <a:lstStyle/>
          <a:p>
            <a:r>
              <a:rPr lang="en-US" altLang="zh-CN" sz="2400" b="1" dirty="0" err="1">
                <a:solidFill>
                  <a:srgbClr val="0070C0"/>
                </a:solidFill>
                <a:effectLst>
                  <a:outerShdw blurRad="38100" dist="38100" dir="2700000" algn="tl">
                    <a:srgbClr val="000000">
                      <a:alpha val="43137"/>
                    </a:srgbClr>
                  </a:outerShdw>
                </a:effectLst>
              </a:rPr>
              <a:t>ParlAI</a:t>
            </a:r>
            <a:r>
              <a:rPr lang="en-US" altLang="zh-CN" sz="2400" b="1" dirty="0">
                <a:solidFill>
                  <a:srgbClr val="0070C0"/>
                </a:solidFill>
                <a:effectLst>
                  <a:outerShdw blurRad="38100" dist="38100" dir="2700000" algn="tl">
                    <a:srgbClr val="000000">
                      <a:alpha val="43137"/>
                    </a:srgbClr>
                  </a:outerShdw>
                </a:effectLst>
              </a:rPr>
              <a:t>: A Dialog Research Software Platform</a:t>
            </a:r>
            <a:endParaRPr lang="zh-CN" altLang="en-US" sz="2400" b="1" dirty="0">
              <a:solidFill>
                <a:srgbClr val="0070C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endParaRPr>
          </a:p>
        </p:txBody>
      </p:sp>
      <p:pic>
        <p:nvPicPr>
          <p:cNvPr id="2" name="图片 1">
            <a:extLst>
              <a:ext uri="{FF2B5EF4-FFF2-40B4-BE49-F238E27FC236}">
                <a16:creationId xmlns:a16="http://schemas.microsoft.com/office/drawing/2014/main" id="{81CFB804-AD0D-4811-B3E3-1C71765B1B16}"/>
              </a:ext>
            </a:extLst>
          </p:cNvPr>
          <p:cNvPicPr>
            <a:picLocks noChangeAspect="1"/>
          </p:cNvPicPr>
          <p:nvPr/>
        </p:nvPicPr>
        <p:blipFill>
          <a:blip r:embed="rId3"/>
          <a:stretch>
            <a:fillRect/>
          </a:stretch>
        </p:blipFill>
        <p:spPr>
          <a:xfrm>
            <a:off x="1740503" y="2124943"/>
            <a:ext cx="7171041" cy="3665538"/>
          </a:xfrm>
          <a:prstGeom prst="rect">
            <a:avLst/>
          </a:prstGeom>
        </p:spPr>
      </p:pic>
    </p:spTree>
    <p:extLst>
      <p:ext uri="{BB962C8B-B14F-4D97-AF65-F5344CB8AC3E}">
        <p14:creationId xmlns:p14="http://schemas.microsoft.com/office/powerpoint/2010/main" val="4288383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03</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5250314"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目前进度和未来计划</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1740503" y="450599"/>
            <a:ext cx="3416320"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目前进度和未来计划</a:t>
            </a:r>
          </a:p>
        </p:txBody>
      </p:sp>
      <p:sp>
        <p:nvSpPr>
          <p:cNvPr id="44"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aphicFrame>
        <p:nvGraphicFramePr>
          <p:cNvPr id="2" name="图示 1">
            <a:extLst>
              <a:ext uri="{FF2B5EF4-FFF2-40B4-BE49-F238E27FC236}">
                <a16:creationId xmlns:a16="http://schemas.microsoft.com/office/drawing/2014/main" id="{5CD19FE8-D165-4C1B-A06C-8E66838B7DD3}"/>
              </a:ext>
            </a:extLst>
          </p:cNvPr>
          <p:cNvGraphicFramePr/>
          <p:nvPr>
            <p:extLst>
              <p:ext uri="{D42A27DB-BD31-4B8C-83A1-F6EECF244321}">
                <p14:modId xmlns:p14="http://schemas.microsoft.com/office/powerpoint/2010/main" val="289332024"/>
              </p:ext>
            </p:extLst>
          </p:nvPr>
        </p:nvGraphicFramePr>
        <p:xfrm>
          <a:off x="2020710" y="1039254"/>
          <a:ext cx="9843912" cy="5368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a:extLst>
              <a:ext uri="{FF2B5EF4-FFF2-40B4-BE49-F238E27FC236}">
                <a16:creationId xmlns:a16="http://schemas.microsoft.com/office/drawing/2014/main" id="{4FD876F9-FE7A-46DC-8A13-4563D54FA4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49024" y="2918949"/>
            <a:ext cx="382957" cy="382957"/>
          </a:xfrm>
          <a:prstGeom prst="rect">
            <a:avLst/>
          </a:prstGeom>
        </p:spPr>
      </p:pic>
      <p:pic>
        <p:nvPicPr>
          <p:cNvPr id="7" name="图片 6">
            <a:extLst>
              <a:ext uri="{FF2B5EF4-FFF2-40B4-BE49-F238E27FC236}">
                <a16:creationId xmlns:a16="http://schemas.microsoft.com/office/drawing/2014/main" id="{663CDEF9-179E-472F-879D-F5363A2DDA3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00252" y="3591600"/>
            <a:ext cx="520458" cy="479685"/>
          </a:xfrm>
          <a:prstGeom prst="rect">
            <a:avLst/>
          </a:prstGeom>
        </p:spPr>
      </p:pic>
      <p:pic>
        <p:nvPicPr>
          <p:cNvPr id="11" name="图片 10">
            <a:extLst>
              <a:ext uri="{FF2B5EF4-FFF2-40B4-BE49-F238E27FC236}">
                <a16:creationId xmlns:a16="http://schemas.microsoft.com/office/drawing/2014/main" id="{EDBDFCE3-F0F0-4D4D-8149-455AECA78B1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00252" y="4360979"/>
            <a:ext cx="520458" cy="47968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thank u</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谢谢</a:t>
            </a:r>
          </a:p>
        </p:txBody>
      </p:sp>
    </p:spTree>
    <p:extLst>
      <p:ext uri="{BB962C8B-B14F-4D97-AF65-F5344CB8AC3E}">
        <p14:creationId xmlns:p14="http://schemas.microsoft.com/office/powerpoint/2010/main" val="187692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5134606" y="3773054"/>
            <a:ext cx="2728517" cy="1135469"/>
            <a:chOff x="7483989" y="3339882"/>
            <a:chExt cx="2728517" cy="1135469"/>
          </a:xfrm>
        </p:grpSpPr>
        <p:sp>
          <p:nvSpPr>
            <p:cNvPr id="34" name="矩形 33"/>
            <p:cNvSpPr/>
            <p:nvPr/>
          </p:nvSpPr>
          <p:spPr>
            <a:xfrm>
              <a:off x="7483989" y="3732519"/>
              <a:ext cx="2728517"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p>
          </p:txBody>
        </p:sp>
        <p:sp>
          <p:nvSpPr>
            <p:cNvPr id="35" name="矩形 34"/>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阿里巴巴普惠体 M" panose="00020600040101010101" pitchFamily="18" charset="-122"/>
                  <a:ea typeface="阿里巴巴普惠体 M" panose="00020600040101010101" pitchFamily="18" charset="-122"/>
                </a:rPr>
                <a:t>工作完成情况</a:t>
              </a:r>
            </a:p>
          </p:txBody>
        </p:sp>
      </p:grpSp>
      <p:grpSp>
        <p:nvGrpSpPr>
          <p:cNvPr id="36" name="组合 35"/>
          <p:cNvGrpSpPr/>
          <p:nvPr/>
        </p:nvGrpSpPr>
        <p:grpSpPr>
          <a:xfrm>
            <a:off x="8144778" y="3452543"/>
            <a:ext cx="2728517" cy="1135469"/>
            <a:chOff x="7483989" y="3339882"/>
            <a:chExt cx="2728517" cy="1135469"/>
          </a:xfrm>
        </p:grpSpPr>
        <p:sp>
          <p:nvSpPr>
            <p:cNvPr id="44" name="矩形 43"/>
            <p:cNvSpPr/>
            <p:nvPr/>
          </p:nvSpPr>
          <p:spPr>
            <a:xfrm>
              <a:off x="7483989" y="3732519"/>
              <a:ext cx="2728517"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p>
          </p:txBody>
        </p:sp>
        <p:sp>
          <p:nvSpPr>
            <p:cNvPr id="45" name="矩形 44"/>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阿里巴巴普惠体 M" panose="00020600040101010101" pitchFamily="18" charset="-122"/>
                  <a:ea typeface="阿里巴巴普惠体 M" panose="00020600040101010101" pitchFamily="18" charset="-122"/>
                </a:rPr>
                <a:t>工作完成情况</a:t>
              </a:r>
            </a:p>
          </p:txBody>
        </p:sp>
      </p:grpSp>
      <p:sp>
        <p:nvSpPr>
          <p:cNvPr id="47" name="椭圆 13"/>
          <p:cNvSpPr/>
          <p:nvPr/>
        </p:nvSpPr>
        <p:spPr>
          <a:xfrm>
            <a:off x="5568500" y="2646592"/>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8" name="椭圆 45"/>
          <p:cNvSpPr/>
          <p:nvPr/>
        </p:nvSpPr>
        <p:spPr>
          <a:xfrm>
            <a:off x="8890542" y="2633985"/>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文本框 17"/>
          <p:cNvSpPr txBox="1"/>
          <p:nvPr/>
        </p:nvSpPr>
        <p:spPr>
          <a:xfrm>
            <a:off x="1740503" y="450599"/>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研究方向概述</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13" name="组合 12">
            <a:extLst>
              <a:ext uri="{FF2B5EF4-FFF2-40B4-BE49-F238E27FC236}">
                <a16:creationId xmlns:a16="http://schemas.microsoft.com/office/drawing/2014/main" id="{71293BB8-FC76-4ABF-9FF9-0726218E5317}"/>
              </a:ext>
            </a:extLst>
          </p:cNvPr>
          <p:cNvGrpSpPr/>
          <p:nvPr/>
        </p:nvGrpSpPr>
        <p:grpSpPr>
          <a:xfrm>
            <a:off x="2161983" y="1799875"/>
            <a:ext cx="7415649" cy="951592"/>
            <a:chOff x="6462712" y="2369581"/>
            <a:chExt cx="4023178" cy="951592"/>
          </a:xfrm>
        </p:grpSpPr>
        <p:sp>
          <p:nvSpPr>
            <p:cNvPr id="14" name="矩形 13">
              <a:extLst>
                <a:ext uri="{FF2B5EF4-FFF2-40B4-BE49-F238E27FC236}">
                  <a16:creationId xmlns:a16="http://schemas.microsoft.com/office/drawing/2014/main" id="{0BF38DDC-4D0D-4D1F-81C5-33FCB8421A83}"/>
                </a:ext>
              </a:extLst>
            </p:cNvPr>
            <p:cNvSpPr/>
            <p:nvPr/>
          </p:nvSpPr>
          <p:spPr>
            <a:xfrm>
              <a:off x="6565009" y="2940620"/>
              <a:ext cx="3327636" cy="380553"/>
            </a:xfrm>
            <a:prstGeom prst="rect">
              <a:avLst/>
            </a:prstGeom>
          </p:spPr>
          <p:txBody>
            <a:bodyPr wrap="square">
              <a:spAutoFit/>
              <a:scene3d>
                <a:camera prst="orthographicFront"/>
                <a:lightRig rig="threePt" dir="t"/>
              </a:scene3d>
              <a:sp3d contourW="12700"/>
            </a:bodyPr>
            <a:lstStyle/>
            <a:p>
              <a:pPr>
                <a:lnSpc>
                  <a:spcPct val="120000"/>
                </a:lnSpc>
              </a:pPr>
              <a:endParaRPr lang="zh-CN" altLang="en-US" b="1" dirty="0">
                <a:solidFill>
                  <a:schemeClr val="tx1">
                    <a:lumMod val="65000"/>
                    <a:lumOff val="35000"/>
                  </a:schemeClr>
                </a:solidFill>
                <a:latin typeface="宋体" panose="02010600030101010101" pitchFamily="2" charset="-122"/>
                <a:ea typeface="宋体" panose="02010600030101010101" pitchFamily="2" charset="-122"/>
              </a:endParaRPr>
            </a:p>
          </p:txBody>
        </p:sp>
        <p:sp>
          <p:nvSpPr>
            <p:cNvPr id="15" name="矩形 14">
              <a:extLst>
                <a:ext uri="{FF2B5EF4-FFF2-40B4-BE49-F238E27FC236}">
                  <a16:creationId xmlns:a16="http://schemas.microsoft.com/office/drawing/2014/main" id="{5F931699-597F-4C78-A77D-8935D361E7C8}"/>
                </a:ext>
              </a:extLst>
            </p:cNvPr>
            <p:cNvSpPr/>
            <p:nvPr/>
          </p:nvSpPr>
          <p:spPr>
            <a:xfrm>
              <a:off x="6462712" y="2369581"/>
              <a:ext cx="4023178" cy="476669"/>
            </a:xfrm>
            <a:prstGeom prst="rect">
              <a:avLst/>
            </a:prstGeom>
          </p:spPr>
          <p:txBody>
            <a:bodyPr wrap="square">
              <a:spAutoFit/>
              <a:scene3d>
                <a:camera prst="orthographicFront"/>
                <a:lightRig rig="threePt" dir="t"/>
              </a:scene3d>
              <a:sp3d contourW="12700"/>
            </a:bodyPr>
            <a:lstStyle/>
            <a:p>
              <a:pPr marL="285750" indent="-285750">
                <a:lnSpc>
                  <a:spcPct val="120000"/>
                </a:lnSpc>
                <a:buFont typeface="Arial" panose="020B0604020202020204" pitchFamily="34" charset="0"/>
                <a:buChar char="•"/>
              </a:pPr>
              <a:r>
                <a:rPr lang="zh-CN" altLang="en-US" sz="2400" b="1"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对话生成（非任务性对话，也即 </a:t>
              </a:r>
              <a:r>
                <a:rPr lang="en-US" altLang="zh-CN" sz="2400" b="1"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chat-bots</a:t>
              </a:r>
              <a:r>
                <a:rPr lang="zh-CN" altLang="en-US" sz="2400" b="1"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p>
          </p:txBody>
        </p:sp>
      </p:grpSp>
      <p:pic>
        <p:nvPicPr>
          <p:cNvPr id="3" name="图片 2">
            <a:extLst>
              <a:ext uri="{FF2B5EF4-FFF2-40B4-BE49-F238E27FC236}">
                <a16:creationId xmlns:a16="http://schemas.microsoft.com/office/drawing/2014/main" id="{780DC52B-A26A-44E7-9D8C-44AB41D6C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967" y="2370914"/>
            <a:ext cx="6767066" cy="3211124"/>
          </a:xfrm>
          <a:prstGeom prst="rect">
            <a:avLst/>
          </a:prstGeom>
        </p:spPr>
      </p:pic>
      <p:sp>
        <p:nvSpPr>
          <p:cNvPr id="25" name="文本框 24">
            <a:extLst>
              <a:ext uri="{FF2B5EF4-FFF2-40B4-BE49-F238E27FC236}">
                <a16:creationId xmlns:a16="http://schemas.microsoft.com/office/drawing/2014/main" id="{417FABF3-9EF4-4CB4-AEF1-8FE373745DB3}"/>
              </a:ext>
            </a:extLst>
          </p:cNvPr>
          <p:cNvSpPr txBox="1"/>
          <p:nvPr/>
        </p:nvSpPr>
        <p:spPr>
          <a:xfrm>
            <a:off x="1958724" y="1126360"/>
            <a:ext cx="3262432"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latin typeface="阿里巴巴普惠体 M" panose="00020600040101010101" pitchFamily="18" charset="-122"/>
                <a:ea typeface="阿里巴巴普惠体 M" panose="00020600040101010101" pitchFamily="18" charset="-122"/>
              </a:rPr>
              <a:t>对话生成（对话系统）</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795241" y="3452543"/>
            <a:ext cx="2728517" cy="1135469"/>
            <a:chOff x="7483989" y="3339882"/>
            <a:chExt cx="2728517" cy="1135469"/>
          </a:xfrm>
        </p:grpSpPr>
        <p:sp>
          <p:nvSpPr>
            <p:cNvPr id="34" name="矩形 33"/>
            <p:cNvSpPr/>
            <p:nvPr/>
          </p:nvSpPr>
          <p:spPr>
            <a:xfrm>
              <a:off x="7483989" y="3732519"/>
              <a:ext cx="2728517"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p>
          </p:txBody>
        </p:sp>
        <p:sp>
          <p:nvSpPr>
            <p:cNvPr id="35" name="矩形 34"/>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阿里巴巴普惠体 M" panose="00020600040101010101" pitchFamily="18" charset="-122"/>
                  <a:ea typeface="阿里巴巴普惠体 M" panose="00020600040101010101" pitchFamily="18" charset="-122"/>
                </a:rPr>
                <a:t>工作完成情况</a:t>
              </a:r>
            </a:p>
          </p:txBody>
        </p:sp>
      </p:grpSp>
      <p:grpSp>
        <p:nvGrpSpPr>
          <p:cNvPr id="36" name="组合 35"/>
          <p:cNvGrpSpPr/>
          <p:nvPr/>
        </p:nvGrpSpPr>
        <p:grpSpPr>
          <a:xfrm>
            <a:off x="8144778" y="3452543"/>
            <a:ext cx="2728517" cy="1135469"/>
            <a:chOff x="7483989" y="3339882"/>
            <a:chExt cx="2728517" cy="1135469"/>
          </a:xfrm>
        </p:grpSpPr>
        <p:sp>
          <p:nvSpPr>
            <p:cNvPr id="44" name="矩形 43"/>
            <p:cNvSpPr/>
            <p:nvPr/>
          </p:nvSpPr>
          <p:spPr>
            <a:xfrm>
              <a:off x="7483989" y="3732519"/>
              <a:ext cx="2728517"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p>
          </p:txBody>
        </p:sp>
        <p:sp>
          <p:nvSpPr>
            <p:cNvPr id="45" name="矩形 44"/>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阿里巴巴普惠体 M" panose="00020600040101010101" pitchFamily="18" charset="-122"/>
                  <a:ea typeface="阿里巴巴普惠体 M" panose="00020600040101010101" pitchFamily="18" charset="-122"/>
                </a:rPr>
                <a:t>工作完成情况</a:t>
              </a:r>
            </a:p>
          </p:txBody>
        </p:sp>
      </p:grpSp>
      <p:sp>
        <p:nvSpPr>
          <p:cNvPr id="47" name="椭圆 13"/>
          <p:cNvSpPr/>
          <p:nvPr/>
        </p:nvSpPr>
        <p:spPr>
          <a:xfrm>
            <a:off x="5634488" y="2338689"/>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文本框 17"/>
          <p:cNvSpPr txBox="1"/>
          <p:nvPr/>
        </p:nvSpPr>
        <p:spPr>
          <a:xfrm>
            <a:off x="1740503" y="450599"/>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研究方向概述</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5" name="矩形 14">
            <a:extLst>
              <a:ext uri="{FF2B5EF4-FFF2-40B4-BE49-F238E27FC236}">
                <a16:creationId xmlns:a16="http://schemas.microsoft.com/office/drawing/2014/main" id="{5F931699-597F-4C78-A77D-8935D361E7C8}"/>
              </a:ext>
            </a:extLst>
          </p:cNvPr>
          <p:cNvSpPr/>
          <p:nvPr/>
        </p:nvSpPr>
        <p:spPr>
          <a:xfrm>
            <a:off x="2227972" y="1491972"/>
            <a:ext cx="4132477" cy="476669"/>
          </a:xfrm>
          <a:prstGeom prst="rect">
            <a:avLst/>
          </a:prstGeom>
        </p:spPr>
        <p:txBody>
          <a:bodyPr wrap="square">
            <a:spAutoFit/>
            <a:scene3d>
              <a:camera prst="orthographicFront"/>
              <a:lightRig rig="threePt" dir="t"/>
            </a:scene3d>
            <a:sp3d contourW="12700"/>
          </a:bodyPr>
          <a:lstStyle/>
          <a:p>
            <a:pPr marL="285750" indent="-285750">
              <a:lnSpc>
                <a:spcPct val="120000"/>
              </a:lnSpc>
              <a:buFont typeface="Arial" panose="020B0604020202020204" pitchFamily="34" charset="0"/>
              <a:buChar char="•"/>
            </a:pPr>
            <a:r>
              <a:rPr lang="zh-CN" altLang="en-US" sz="2400" b="1"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对话生成（任务性对话）</a:t>
            </a:r>
          </a:p>
        </p:txBody>
      </p:sp>
      <p:sp>
        <p:nvSpPr>
          <p:cNvPr id="22" name="矩形 21">
            <a:extLst>
              <a:ext uri="{FF2B5EF4-FFF2-40B4-BE49-F238E27FC236}">
                <a16:creationId xmlns:a16="http://schemas.microsoft.com/office/drawing/2014/main" id="{F1685472-D498-4B11-A0DA-0096452C740A}"/>
              </a:ext>
            </a:extLst>
          </p:cNvPr>
          <p:cNvSpPr/>
          <p:nvPr/>
        </p:nvSpPr>
        <p:spPr>
          <a:xfrm>
            <a:off x="2598343" y="2148242"/>
            <a:ext cx="6708222" cy="1151277"/>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dirty="0">
                <a:solidFill>
                  <a:schemeClr val="tx1">
                    <a:lumMod val="65000"/>
                    <a:lumOff val="35000"/>
                  </a:schemeClr>
                </a:solidFill>
                <a:latin typeface="宋体" panose="02010600030101010101" pitchFamily="2" charset="-122"/>
                <a:ea typeface="宋体" panose="02010600030101010101" pitchFamily="2" charset="-122"/>
              </a:rPr>
              <a:t>    </a:t>
            </a:r>
            <a:r>
              <a:rPr lang="zh-CN" altLang="en-US" sz="2000" b="1" dirty="0">
                <a:solidFill>
                  <a:schemeClr val="tx1">
                    <a:lumMod val="65000"/>
                    <a:lumOff val="35000"/>
                  </a:schemeClr>
                </a:solidFill>
                <a:latin typeface="宋体" panose="02010600030101010101" pitchFamily="2" charset="-122"/>
                <a:ea typeface="宋体" panose="02010600030101010101" pitchFamily="2" charset="-122"/>
              </a:rPr>
              <a:t>基本描述同非任务性对话，但是多了一些任务性的条件，比如关于产品咨询，酒店预订等等，很多在处理上会多了与数据库的交互。</a:t>
            </a:r>
          </a:p>
        </p:txBody>
      </p:sp>
    </p:spTree>
    <p:extLst>
      <p:ext uri="{BB962C8B-B14F-4D97-AF65-F5344CB8AC3E}">
        <p14:creationId xmlns:p14="http://schemas.microsoft.com/office/powerpoint/2010/main" val="314891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02</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研究现状</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1" name="矩形 30">
            <a:extLst>
              <a:ext uri="{FF2B5EF4-FFF2-40B4-BE49-F238E27FC236}">
                <a16:creationId xmlns:a16="http://schemas.microsoft.com/office/drawing/2014/main" id="{3CF2D325-412E-4833-81A5-E9EB1D982C6C}"/>
              </a:ext>
            </a:extLst>
          </p:cNvPr>
          <p:cNvSpPr/>
          <p:nvPr/>
        </p:nvSpPr>
        <p:spPr>
          <a:xfrm>
            <a:off x="2227972" y="1566352"/>
            <a:ext cx="5209776" cy="476669"/>
          </a:xfrm>
          <a:prstGeom prst="rect">
            <a:avLst/>
          </a:prstGeom>
        </p:spPr>
        <p:txBody>
          <a:bodyPr wrap="square">
            <a:spAutoFit/>
            <a:scene3d>
              <a:camera prst="orthographicFront"/>
              <a:lightRig rig="threePt" dir="t"/>
            </a:scene3d>
            <a:sp3d contourW="12700"/>
          </a:bodyPr>
          <a:lstStyle/>
          <a:p>
            <a:pPr marL="285750" indent="-285750">
              <a:lnSpc>
                <a:spcPct val="120000"/>
              </a:lnSpc>
              <a:buFont typeface="Arial" panose="020B0604020202020204" pitchFamily="34" charset="0"/>
              <a:buChar char="•"/>
            </a:pPr>
            <a:r>
              <a:rPr lang="zh-CN" altLang="en-US" sz="2400" b="1" dirty="0">
                <a:solidFill>
                  <a:srgbClr val="00206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流水线方法（</a:t>
            </a:r>
            <a:r>
              <a:rPr lang="en-US" altLang="zh-CN" sz="2400" b="1" dirty="0">
                <a:solidFill>
                  <a:srgbClr val="00206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pipeline method</a:t>
            </a:r>
            <a:r>
              <a:rPr lang="zh-CN" altLang="en-US" sz="2400" b="1" dirty="0">
                <a:solidFill>
                  <a:srgbClr val="00206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p>
        </p:txBody>
      </p:sp>
      <p:sp>
        <p:nvSpPr>
          <p:cNvPr id="32" name="文本框 31">
            <a:extLst>
              <a:ext uri="{FF2B5EF4-FFF2-40B4-BE49-F238E27FC236}">
                <a16:creationId xmlns:a16="http://schemas.microsoft.com/office/drawing/2014/main" id="{56FBB7A0-8C62-4BD0-9348-4DFE0DF19669}"/>
              </a:ext>
            </a:extLst>
          </p:cNvPr>
          <p:cNvSpPr txBox="1"/>
          <p:nvPr/>
        </p:nvSpPr>
        <p:spPr>
          <a:xfrm>
            <a:off x="2227972" y="1039253"/>
            <a:ext cx="3877985"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rgbClr val="00B0F0"/>
                </a:solidFill>
                <a:effectLst>
                  <a:outerShdw blurRad="38100" dist="38100" dir="2700000" algn="tl">
                    <a:srgbClr val="000000">
                      <a:alpha val="43137"/>
                    </a:srgbClr>
                  </a:outerShdw>
                </a:effectLst>
                <a:latin typeface="阿里巴巴普惠体 M" panose="00020600040101010101" pitchFamily="18" charset="-122"/>
                <a:ea typeface="阿里巴巴普惠体 M" panose="00020600040101010101" pitchFamily="18" charset="-122"/>
              </a:rPr>
              <a:t>任务性对话的常用两种架构</a:t>
            </a:r>
          </a:p>
        </p:txBody>
      </p:sp>
      <p:pic>
        <p:nvPicPr>
          <p:cNvPr id="2" name="图片 1">
            <a:extLst>
              <a:ext uri="{FF2B5EF4-FFF2-40B4-BE49-F238E27FC236}">
                <a16:creationId xmlns:a16="http://schemas.microsoft.com/office/drawing/2014/main" id="{8A101A62-F2B9-4ADC-BB21-119E9B24027C}"/>
              </a:ext>
            </a:extLst>
          </p:cNvPr>
          <p:cNvPicPr>
            <a:picLocks noChangeAspect="1"/>
          </p:cNvPicPr>
          <p:nvPr/>
        </p:nvPicPr>
        <p:blipFill>
          <a:blip r:embed="rId3"/>
          <a:stretch>
            <a:fillRect/>
          </a:stretch>
        </p:blipFill>
        <p:spPr>
          <a:xfrm>
            <a:off x="2375553" y="2266583"/>
            <a:ext cx="8201320" cy="35521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8" name="矩形 7">
            <a:extLst>
              <a:ext uri="{FF2B5EF4-FFF2-40B4-BE49-F238E27FC236}">
                <a16:creationId xmlns:a16="http://schemas.microsoft.com/office/drawing/2014/main" id="{66FE0CA8-EA79-4161-92A0-8B5BBB783DDF}"/>
              </a:ext>
            </a:extLst>
          </p:cNvPr>
          <p:cNvSpPr/>
          <p:nvPr/>
        </p:nvSpPr>
        <p:spPr>
          <a:xfrm>
            <a:off x="2227972" y="1566352"/>
            <a:ext cx="6837006" cy="919867"/>
          </a:xfrm>
          <a:prstGeom prst="rect">
            <a:avLst/>
          </a:prstGeom>
        </p:spPr>
        <p:txBody>
          <a:bodyPr wrap="square">
            <a:spAutoFit/>
            <a:scene3d>
              <a:camera prst="orthographicFront"/>
              <a:lightRig rig="threePt" dir="t"/>
            </a:scene3d>
            <a:sp3d contourW="12700"/>
          </a:bodyPr>
          <a:lstStyle/>
          <a:p>
            <a:pPr marL="285750" indent="-285750">
              <a:lnSpc>
                <a:spcPct val="120000"/>
              </a:lnSpc>
              <a:buFont typeface="Arial" panose="020B0604020202020204" pitchFamily="34" charset="0"/>
              <a:buChar char="•"/>
            </a:pPr>
            <a:r>
              <a:rPr lang="en-US" altLang="zh-CN" sz="2400" b="1"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NLU(natural language understanding)</a:t>
            </a:r>
          </a:p>
          <a:p>
            <a:pPr>
              <a:lnSpc>
                <a:spcPct val="120000"/>
              </a:lnSpc>
            </a:pPr>
            <a:endParaRPr lang="zh-CN" altLang="en-US" sz="2400" b="1"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9" name="矩形 8">
            <a:extLst>
              <a:ext uri="{FF2B5EF4-FFF2-40B4-BE49-F238E27FC236}">
                <a16:creationId xmlns:a16="http://schemas.microsoft.com/office/drawing/2014/main" id="{E8B72FC2-6584-424A-920F-A94362A5E88C}"/>
              </a:ext>
            </a:extLst>
          </p:cNvPr>
          <p:cNvSpPr/>
          <p:nvPr/>
        </p:nvSpPr>
        <p:spPr>
          <a:xfrm>
            <a:off x="2402950" y="2158885"/>
            <a:ext cx="8084428" cy="1806264"/>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  一般是将表达解析表示，一般有两种形式，一种是句子级别的意图识别和分类（</a:t>
            </a:r>
            <a:r>
              <a:rPr lang="en-US" altLang="zh-CN" sz="2400" b="1" dirty="0" err="1">
                <a:solidFill>
                  <a:schemeClr val="tx1">
                    <a:lumMod val="65000"/>
                    <a:lumOff val="35000"/>
                  </a:schemeClr>
                </a:solidFill>
                <a:latin typeface="宋体" panose="02010600030101010101" pitchFamily="2" charset="-122"/>
                <a:ea typeface="宋体" panose="02010600030101010101" pitchFamily="2" charset="-122"/>
              </a:rPr>
              <a:t>CNN,transformer</a:t>
            </a:r>
            <a:r>
              <a:rPr lang="en-US" altLang="zh-CN" sz="2400" b="1" dirty="0">
                <a:solidFill>
                  <a:schemeClr val="tx1">
                    <a:lumMod val="65000"/>
                    <a:lumOff val="35000"/>
                  </a:schemeClr>
                </a:solidFill>
                <a:latin typeface="宋体" panose="02010600030101010101" pitchFamily="2" charset="-122"/>
                <a:ea typeface="宋体" panose="02010600030101010101" pitchFamily="2" charset="-122"/>
              </a:rPr>
              <a:t>-based)</a:t>
            </a: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，还有一种是词级别的信息抽取，比如命名实体识别，槽填充</a:t>
            </a:r>
            <a:r>
              <a:rPr lang="en-US" altLang="zh-CN" sz="2400" b="1" dirty="0">
                <a:solidFill>
                  <a:schemeClr val="tx1">
                    <a:lumMod val="65000"/>
                    <a:lumOff val="35000"/>
                  </a:schemeClr>
                </a:solidFill>
                <a:latin typeface="宋体" panose="02010600030101010101" pitchFamily="2" charset="-122"/>
                <a:ea typeface="宋体" panose="02010600030101010101" pitchFamily="2" charset="-122"/>
              </a:rPr>
              <a:t>(</a:t>
            </a: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主要是对句子中的词进行语义标注，也有进行情感标注的）。</a:t>
            </a:r>
          </a:p>
        </p:txBody>
      </p:sp>
      <p:sp>
        <p:nvSpPr>
          <p:cNvPr id="10" name="矩形 9">
            <a:extLst>
              <a:ext uri="{FF2B5EF4-FFF2-40B4-BE49-F238E27FC236}">
                <a16:creationId xmlns:a16="http://schemas.microsoft.com/office/drawing/2014/main" id="{E1DFDCFF-306C-4960-B52B-DA2AA26E15C7}"/>
              </a:ext>
            </a:extLst>
          </p:cNvPr>
          <p:cNvSpPr/>
          <p:nvPr/>
        </p:nvSpPr>
        <p:spPr>
          <a:xfrm>
            <a:off x="2227972" y="4097748"/>
            <a:ext cx="6837006" cy="919867"/>
          </a:xfrm>
          <a:prstGeom prst="rect">
            <a:avLst/>
          </a:prstGeom>
        </p:spPr>
        <p:txBody>
          <a:bodyPr wrap="square">
            <a:spAutoFit/>
            <a:scene3d>
              <a:camera prst="orthographicFront"/>
              <a:lightRig rig="threePt" dir="t"/>
            </a:scene3d>
            <a:sp3d contourW="12700"/>
          </a:bodyPr>
          <a:lstStyle/>
          <a:p>
            <a:pPr marL="285750" indent="-285750">
              <a:lnSpc>
                <a:spcPct val="120000"/>
              </a:lnSpc>
              <a:buFont typeface="Arial" panose="020B0604020202020204" pitchFamily="34" charset="0"/>
              <a:buChar char="•"/>
            </a:pPr>
            <a:r>
              <a:rPr lang="en-US" altLang="zh-CN" sz="2400" b="1"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DST(Dialogue state tracker)</a:t>
            </a:r>
          </a:p>
          <a:p>
            <a:pPr>
              <a:lnSpc>
                <a:spcPct val="120000"/>
              </a:lnSpc>
            </a:pPr>
            <a:endParaRPr lang="zh-CN" altLang="en-US" sz="2400" b="1"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42958035-182E-412E-8362-F15BDEA776BE}"/>
                  </a:ext>
                </a:extLst>
              </p:cNvPr>
              <p:cNvSpPr/>
              <p:nvPr/>
            </p:nvSpPr>
            <p:spPr>
              <a:xfrm>
                <a:off x="2470683" y="4673546"/>
                <a:ext cx="8084428" cy="933397"/>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  </a:t>
                </a:r>
                <a:r>
                  <a:rPr lang="en-US" altLang="zh-CN" sz="2400" b="1" dirty="0">
                    <a:solidFill>
                      <a:schemeClr val="tx1">
                        <a:lumMod val="65000"/>
                        <a:lumOff val="35000"/>
                      </a:schemeClr>
                    </a:solidFill>
                    <a:latin typeface="宋体" panose="02010600030101010101" pitchFamily="2" charset="-122"/>
                    <a:ea typeface="宋体" panose="02010600030101010101" pitchFamily="2" charset="-122"/>
                  </a:rPr>
                  <a:t>DST</a:t>
                </a: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追踪每轮对话的状态，并且对每轮对话的目标进行评估，一般用</a:t>
                </a:r>
                <a14:m>
                  <m:oMath xmlns:m="http://schemas.openxmlformats.org/officeDocument/2006/math">
                    <m:sSub>
                      <m:sSubPr>
                        <m:ctrlPr>
                          <a:rPr lang="zh-CN" altLang="en-US" sz="2400" b="1" i="1" dirty="0" smtClean="0">
                            <a:solidFill>
                              <a:schemeClr val="tx1">
                                <a:lumMod val="65000"/>
                                <a:lumOff val="35000"/>
                              </a:schemeClr>
                            </a:solidFill>
                            <a:latin typeface="Cambria Math" panose="02040503050406030204" pitchFamily="18" charset="0"/>
                          </a:rPr>
                        </m:ctrlPr>
                      </m:sSubPr>
                      <m:e>
                        <m:r>
                          <a:rPr lang="zh-CN" altLang="en-US" sz="2400" b="1" i="1" dirty="0">
                            <a:solidFill>
                              <a:schemeClr val="tx1">
                                <a:lumMod val="65000"/>
                                <a:lumOff val="35000"/>
                              </a:schemeClr>
                            </a:solidFill>
                            <a:latin typeface="Cambria Math" panose="02040503050406030204" pitchFamily="18" charset="0"/>
                          </a:rPr>
                          <m:t>𝐻</m:t>
                        </m:r>
                      </m:e>
                      <m:sub>
                        <m:r>
                          <a:rPr lang="zh-CN" altLang="en-US" sz="2400" b="1" i="1" dirty="0">
                            <a:solidFill>
                              <a:schemeClr val="tx1">
                                <a:lumMod val="65000"/>
                                <a:lumOff val="35000"/>
                              </a:schemeClr>
                            </a:solidFill>
                            <a:latin typeface="Cambria Math" panose="02040503050406030204" pitchFamily="18" charset="0"/>
                          </a:rPr>
                          <m:t>𝑡</m:t>
                        </m:r>
                      </m:sub>
                    </m:sSub>
                  </m:oMath>
                </a14:m>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表示到第</a:t>
                </a:r>
                <a:r>
                  <a:rPr lang="en-US" altLang="zh-CN" sz="2400" b="1" dirty="0">
                    <a:solidFill>
                      <a:schemeClr val="tx1">
                        <a:lumMod val="65000"/>
                        <a:lumOff val="35000"/>
                      </a:schemeClr>
                    </a:solidFill>
                    <a:latin typeface="宋体" panose="02010600030101010101" pitchFamily="2" charset="-122"/>
                    <a:ea typeface="宋体" panose="02010600030101010101" pitchFamily="2" charset="-122"/>
                  </a:rPr>
                  <a:t>t</a:t>
                </a: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轮系统的状态。</a:t>
                </a:r>
              </a:p>
            </p:txBody>
          </p:sp>
        </mc:Choice>
        <mc:Fallback xmlns="">
          <p:sp>
            <p:nvSpPr>
              <p:cNvPr id="12" name="矩形 11">
                <a:extLst>
                  <a:ext uri="{FF2B5EF4-FFF2-40B4-BE49-F238E27FC236}">
                    <a16:creationId xmlns:a16="http://schemas.microsoft.com/office/drawing/2014/main" id="{42958035-182E-412E-8362-F15BDEA776BE}"/>
                  </a:ext>
                </a:extLst>
              </p:cNvPr>
              <p:cNvSpPr>
                <a:spLocks noRot="1" noChangeAspect="1" noMove="1" noResize="1" noEditPoints="1" noAdjustHandles="1" noChangeArrowheads="1" noChangeShapeType="1" noTextEdit="1"/>
              </p:cNvSpPr>
              <p:nvPr/>
            </p:nvSpPr>
            <p:spPr>
              <a:xfrm>
                <a:off x="2470683" y="4673546"/>
                <a:ext cx="8084428" cy="933397"/>
              </a:xfrm>
              <a:prstGeom prst="rect">
                <a:avLst/>
              </a:prstGeom>
              <a:blipFill>
                <a:blip r:embed="rId3"/>
                <a:stretch>
                  <a:fillRect l="-1131" t="-3922" r="-377" b="-124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238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p>
        </p:txBody>
      </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8" name="矩形 7">
            <a:extLst>
              <a:ext uri="{FF2B5EF4-FFF2-40B4-BE49-F238E27FC236}">
                <a16:creationId xmlns:a16="http://schemas.microsoft.com/office/drawing/2014/main" id="{66FE0CA8-EA79-4161-92A0-8B5BBB783DDF}"/>
              </a:ext>
            </a:extLst>
          </p:cNvPr>
          <p:cNvSpPr/>
          <p:nvPr/>
        </p:nvSpPr>
        <p:spPr>
          <a:xfrm>
            <a:off x="2227972" y="1566352"/>
            <a:ext cx="6837006" cy="919867"/>
          </a:xfrm>
          <a:prstGeom prst="rect">
            <a:avLst/>
          </a:prstGeom>
        </p:spPr>
        <p:txBody>
          <a:bodyPr wrap="square">
            <a:spAutoFit/>
            <a:scene3d>
              <a:camera prst="orthographicFront"/>
              <a:lightRig rig="threePt" dir="t"/>
            </a:scene3d>
            <a:sp3d contourW="12700"/>
          </a:bodyPr>
          <a:lstStyle/>
          <a:p>
            <a:pPr marL="285750" indent="-285750">
              <a:lnSpc>
                <a:spcPct val="120000"/>
              </a:lnSpc>
              <a:buFont typeface="Arial" panose="020B0604020202020204" pitchFamily="34" charset="0"/>
              <a:buChar char="•"/>
            </a:pPr>
            <a:r>
              <a:rPr lang="en-US" altLang="zh-CN" sz="2400" b="1"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PL(Policy Learning)</a:t>
            </a:r>
          </a:p>
          <a:p>
            <a:pPr>
              <a:lnSpc>
                <a:spcPct val="120000"/>
              </a:lnSpc>
            </a:pPr>
            <a:endParaRPr lang="zh-CN" altLang="en-US" sz="2400" b="1"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9" name="矩形 8">
            <a:extLst>
              <a:ext uri="{FF2B5EF4-FFF2-40B4-BE49-F238E27FC236}">
                <a16:creationId xmlns:a16="http://schemas.microsoft.com/office/drawing/2014/main" id="{E8B72FC2-6584-424A-920F-A94362A5E88C}"/>
              </a:ext>
            </a:extLst>
          </p:cNvPr>
          <p:cNvSpPr/>
          <p:nvPr/>
        </p:nvSpPr>
        <p:spPr>
          <a:xfrm>
            <a:off x="2402950" y="2158885"/>
            <a:ext cx="8084428" cy="1363065"/>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65000"/>
                    <a:lumOff val="35000"/>
                  </a:schemeClr>
                </a:solidFill>
                <a:latin typeface="宋体" panose="02010600030101010101" pitchFamily="2" charset="-122"/>
                <a:ea typeface="宋体" panose="02010600030101010101" pitchFamily="2" charset="-122"/>
              </a:rPr>
              <a:t>   </a:t>
            </a: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基于</a:t>
            </a:r>
            <a:r>
              <a:rPr lang="en-US" altLang="zh-CN" sz="2400" b="1" dirty="0">
                <a:solidFill>
                  <a:schemeClr val="tx1">
                    <a:lumMod val="65000"/>
                    <a:lumOff val="35000"/>
                  </a:schemeClr>
                </a:solidFill>
                <a:latin typeface="宋体" panose="02010600030101010101" pitchFamily="2" charset="-122"/>
                <a:ea typeface="宋体" panose="02010600030101010101" pitchFamily="2" charset="-122"/>
              </a:rPr>
              <a:t>DST</a:t>
            </a: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的状态，</a:t>
            </a:r>
            <a:r>
              <a:rPr lang="en-US" altLang="zh-CN" sz="2400" b="1" dirty="0">
                <a:solidFill>
                  <a:schemeClr val="tx1">
                    <a:lumMod val="65000"/>
                    <a:lumOff val="35000"/>
                  </a:schemeClr>
                </a:solidFill>
                <a:latin typeface="宋体" panose="02010600030101010101" pitchFamily="2" charset="-122"/>
                <a:ea typeface="宋体" panose="02010600030101010101" pitchFamily="2" charset="-122"/>
              </a:rPr>
              <a:t>PL</a:t>
            </a: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组件是生成系统的下一个动作，监督学习或者强化学习都可以在这阶段使用来优化，举个例子。</a:t>
            </a:r>
          </a:p>
        </p:txBody>
      </p:sp>
      <p:sp>
        <p:nvSpPr>
          <p:cNvPr id="10" name="矩形 9">
            <a:extLst>
              <a:ext uri="{FF2B5EF4-FFF2-40B4-BE49-F238E27FC236}">
                <a16:creationId xmlns:a16="http://schemas.microsoft.com/office/drawing/2014/main" id="{E1DFDCFF-306C-4960-B52B-DA2AA26E15C7}"/>
              </a:ext>
            </a:extLst>
          </p:cNvPr>
          <p:cNvSpPr/>
          <p:nvPr/>
        </p:nvSpPr>
        <p:spPr>
          <a:xfrm>
            <a:off x="2227972" y="4097748"/>
            <a:ext cx="6837006" cy="919867"/>
          </a:xfrm>
          <a:prstGeom prst="rect">
            <a:avLst/>
          </a:prstGeom>
        </p:spPr>
        <p:txBody>
          <a:bodyPr wrap="square">
            <a:spAutoFit/>
            <a:scene3d>
              <a:camera prst="orthographicFront"/>
              <a:lightRig rig="threePt" dir="t"/>
            </a:scene3d>
            <a:sp3d contourW="12700"/>
          </a:bodyPr>
          <a:lstStyle/>
          <a:p>
            <a:pPr marL="285750" indent="-285750">
              <a:lnSpc>
                <a:spcPct val="120000"/>
              </a:lnSpc>
              <a:buFont typeface="Arial" panose="020B0604020202020204" pitchFamily="34" charset="0"/>
              <a:buChar char="•"/>
            </a:pPr>
            <a:r>
              <a:rPr lang="en-US" altLang="zh-CN" sz="2400" b="1"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NLG(Natural language generation)</a:t>
            </a:r>
          </a:p>
          <a:p>
            <a:pPr>
              <a:lnSpc>
                <a:spcPct val="120000"/>
              </a:lnSpc>
            </a:pPr>
            <a:endParaRPr lang="zh-CN" altLang="en-US" sz="2400" b="1" dirty="0">
              <a:solidFill>
                <a:schemeClr val="tx1">
                  <a:lumMod val="65000"/>
                  <a:lumOff val="3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12" name="矩形 11">
            <a:extLst>
              <a:ext uri="{FF2B5EF4-FFF2-40B4-BE49-F238E27FC236}">
                <a16:creationId xmlns:a16="http://schemas.microsoft.com/office/drawing/2014/main" id="{42958035-182E-412E-8362-F15BDEA776BE}"/>
              </a:ext>
            </a:extLst>
          </p:cNvPr>
          <p:cNvSpPr/>
          <p:nvPr/>
        </p:nvSpPr>
        <p:spPr>
          <a:xfrm>
            <a:off x="2470682" y="4673546"/>
            <a:ext cx="8298917" cy="1806264"/>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  生成模块则是将抽象的策略动作转换成交互的对话表达，也即生成器，生成的对话的评价指标一般有恰当</a:t>
            </a:r>
            <a:r>
              <a:rPr lang="en-US" altLang="zh-CN" sz="2400" b="1" dirty="0">
                <a:solidFill>
                  <a:schemeClr val="tx1">
                    <a:lumMod val="65000"/>
                    <a:lumOff val="35000"/>
                  </a:schemeClr>
                </a:solidFill>
                <a:latin typeface="宋体" panose="02010600030101010101" pitchFamily="2" charset="-122"/>
                <a:ea typeface="宋体" panose="02010600030101010101" pitchFamily="2" charset="-122"/>
              </a:rPr>
              <a:t>(adequacy)</a:t>
            </a: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，流利（</a:t>
            </a:r>
            <a:r>
              <a:rPr lang="en-US" altLang="zh-CN" sz="2400" b="1" dirty="0">
                <a:solidFill>
                  <a:schemeClr val="tx1">
                    <a:lumMod val="65000"/>
                    <a:lumOff val="35000"/>
                  </a:schemeClr>
                </a:solidFill>
                <a:latin typeface="宋体" panose="02010600030101010101" pitchFamily="2" charset="-122"/>
                <a:ea typeface="宋体" panose="02010600030101010101" pitchFamily="2" charset="-122"/>
              </a:rPr>
              <a:t>fluency),</a:t>
            </a: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可读性</a:t>
            </a:r>
            <a:r>
              <a:rPr lang="en-US" altLang="zh-CN" sz="2400" b="1" dirty="0">
                <a:solidFill>
                  <a:schemeClr val="tx1">
                    <a:lumMod val="65000"/>
                    <a:lumOff val="35000"/>
                  </a:schemeClr>
                </a:solidFill>
                <a:latin typeface="宋体" panose="02010600030101010101" pitchFamily="2" charset="-122"/>
                <a:ea typeface="宋体" panose="02010600030101010101" pitchFamily="2" charset="-122"/>
              </a:rPr>
              <a:t>(readability),</a:t>
            </a: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以及多样性（</a:t>
            </a:r>
            <a:r>
              <a:rPr lang="en-US" altLang="zh-CN" sz="2400" b="1" dirty="0">
                <a:solidFill>
                  <a:schemeClr val="tx1">
                    <a:lumMod val="65000"/>
                    <a:lumOff val="35000"/>
                  </a:schemeClr>
                </a:solidFill>
                <a:latin typeface="宋体" panose="02010600030101010101" pitchFamily="2" charset="-122"/>
                <a:ea typeface="宋体" panose="02010600030101010101" pitchFamily="2" charset="-122"/>
              </a:rPr>
              <a:t>variation),</a:t>
            </a:r>
            <a:r>
              <a:rPr lang="zh-CN" altLang="en-US" sz="2400" b="1" dirty="0">
                <a:solidFill>
                  <a:schemeClr val="tx1">
                    <a:lumMod val="65000"/>
                    <a:lumOff val="35000"/>
                  </a:schemeClr>
                </a:solidFill>
                <a:latin typeface="宋体" panose="02010600030101010101" pitchFamily="2" charset="-122"/>
                <a:ea typeface="宋体" panose="02010600030101010101" pitchFamily="2" charset="-122"/>
              </a:rPr>
              <a:t>当然也有自定义指标。</a:t>
            </a:r>
          </a:p>
        </p:txBody>
      </p:sp>
      <p:pic>
        <p:nvPicPr>
          <p:cNvPr id="5" name="图片 4">
            <a:extLst>
              <a:ext uri="{FF2B5EF4-FFF2-40B4-BE49-F238E27FC236}">
                <a16:creationId xmlns:a16="http://schemas.microsoft.com/office/drawing/2014/main" id="{E8A3E3C0-AC5C-4B02-8B03-9F85535F0F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2882" y="177799"/>
            <a:ext cx="3004457" cy="6502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146328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ww.2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1276</TotalTime>
  <Words>2115</Words>
  <Application>Microsoft Office PowerPoint</Application>
  <PresentationFormat>宽屏</PresentationFormat>
  <Paragraphs>228</Paragraphs>
  <Slides>35</Slides>
  <Notes>35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35</vt:i4>
      </vt:variant>
    </vt:vector>
  </HeadingPairs>
  <TitlesOfParts>
    <vt:vector size="49" baseType="lpstr">
      <vt:lpstr>Meiryo</vt:lpstr>
      <vt:lpstr>阿里巴巴普惠体 L</vt:lpstr>
      <vt:lpstr>阿里巴巴普惠体 M</vt:lpstr>
      <vt:lpstr>等线</vt:lpstr>
      <vt:lpstr>宋体</vt:lpstr>
      <vt:lpstr>微软雅黑</vt:lpstr>
      <vt:lpstr>Arial</vt:lpstr>
      <vt:lpstr>Calibri</vt:lpstr>
      <vt:lpstr>Calibri Light</vt:lpstr>
      <vt:lpstr>Cambria Math</vt:lpstr>
      <vt:lpstr>Century Gothic</vt:lpstr>
      <vt:lpstr>Wingdings</vt:lpstr>
      <vt:lpstr>www.2ppt.com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dc:description/>
  <cp:lastModifiedBy>zerk</cp:lastModifiedBy>
  <cp:revision>70</cp:revision>
  <dcterms:created xsi:type="dcterms:W3CDTF">2021-06-28T00:59:57Z</dcterms:created>
  <dcterms:modified xsi:type="dcterms:W3CDTF">2021-10-27T10:34:49Z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7A7DA513078843EA9486CE55D88D1844</vt:lpwstr>
  </property>
  <property fmtid="{D5CDD505-2E9C-101B-9397-08002B2CF9AE}" pid="3" name="KSOProductBuildVer">
    <vt:lpwstr>2052-11.1.0.10495</vt:lpwstr>
  </property>
</Properties>
</file>