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61" r:id="rId2"/>
    <p:sldId id="306" r:id="rId3"/>
    <p:sldId id="318" r:id="rId4"/>
    <p:sldId id="399" r:id="rId5"/>
    <p:sldId id="398" r:id="rId6"/>
    <p:sldId id="400" r:id="rId7"/>
    <p:sldId id="402" r:id="rId8"/>
    <p:sldId id="403" r:id="rId9"/>
    <p:sldId id="406" r:id="rId10"/>
    <p:sldId id="401" r:id="rId11"/>
    <p:sldId id="404" r:id="rId12"/>
    <p:sldId id="410" r:id="rId13"/>
    <p:sldId id="411" r:id="rId14"/>
    <p:sldId id="417" r:id="rId15"/>
    <p:sldId id="418" r:id="rId16"/>
    <p:sldId id="407" r:id="rId17"/>
    <p:sldId id="414" r:id="rId18"/>
    <p:sldId id="412" r:id="rId19"/>
    <p:sldId id="413" r:id="rId20"/>
    <p:sldId id="415" r:id="rId21"/>
    <p:sldId id="416" r:id="rId22"/>
    <p:sldId id="397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DCC"/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1991" autoAdjust="0"/>
  </p:normalViewPr>
  <p:slideViewPr>
    <p:cSldViewPr snapToGrid="0" snapToObjects="1">
      <p:cViewPr varScale="1">
        <p:scale>
          <a:sx n="46" d="100"/>
          <a:sy n="46" d="100"/>
        </p:scale>
        <p:origin x="450" y="6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77C96D9-4D4F-4265-8F02-21631B01973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4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&lt;servlet-name&gt;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和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&lt;servlet-class&gt;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，分别用于设置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的注册名称和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的完整类名。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687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8049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020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62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61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588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当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配置了初始化参数后，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容器在创建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实例对象时，会自动将这些初始化参数封装到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ServletConfig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对象中，并在调用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的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init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方法时，将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ServletConfig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对象传递给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。进而，我们通过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ServletConfig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对象就可以得到当前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的初始化参数信息。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52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423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751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39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687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909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185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2400" dirty="0">
              <a:effectLst/>
              <a:latin typeface="Avenir Roman"/>
              <a:ea typeface="Avenir Roman"/>
              <a:cs typeface="Avenir Roman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87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34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服务器是一种被动程序：只有当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Internet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上运行在其他计算机中的浏览器发出请求时，服务器才会响应。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57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在静态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程序中，客户端使用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浏览器（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IE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FireFox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等）经过网络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(Network)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连接到服务器上，使用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协议发起一个请求（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Request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），告诉服务器我现在需要得到哪个页面，所有的请求交给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服务器，之后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服务器根据用户的需要，从文件系统（存放了所有静态页面的磁盘）取出内容。之后通过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服务器返回给客户端，客户端接收到内容之后经过浏览器渲染解析，得到显示的效果。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36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动态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中，程序依然使用客户端和服务端，客户端依然使用浏览器（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IE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FireFox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等），通过网络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(Network)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连接到服务器上，使用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协议发起请求（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Request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），现在的所有请求都先经过一个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 Server Plugin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（服务器插件）来处理，此插件用于区分是请求的是静态资源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(*.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htm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或者是*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htm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)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还是动态资源。</a:t>
            </a:r>
            <a:endParaRPr lang="en-US" altLang="zh-CN" sz="2400" b="0" i="0" dirty="0" smtClean="0">
              <a:effectLst/>
              <a:latin typeface="Avenir Roman"/>
              <a:ea typeface="Avenir Roman"/>
              <a:cs typeface="Avenir Roman"/>
              <a:sym typeface="Avenir Roman"/>
            </a:endParaRPr>
          </a:p>
          <a:p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如果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 Server Plugin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发现客户端请求的是静态资源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(*.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htm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或者是*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.html)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，则将请求直接转交给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服务器，之后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服务器从文件系统中取出内容，发送回客户端浏览器进行解析执行。</a:t>
            </a:r>
          </a:p>
          <a:p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如果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 Server Plugin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发现客户端请求的是动态资源（*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jsp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.asp/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aspx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、*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php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），则先将请求转交给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 Container(WEB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容器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)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，在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 Container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中连接数据库，从数据库中取出数据等一系列操作后动态拼凑页面的展示内容，拼凑页面的展示内容后，把所有的展示内容交给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服务器，之后通过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服务器将内容发送回客户端浏览器进行解析执行。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10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56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Tomcat 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是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应用服务器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是一个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Servlet/JSP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容器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Tomcat 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作为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容器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负责处理客户请求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把请求传送给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并将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的响应传送回给客户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而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是一种运行在支持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Java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语言的服务器上的组件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 Servlet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最常见的用途是扩展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Java Web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服务器功能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提供非常安全的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可移植的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,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易于使用的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CGI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替代品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.</a:t>
            </a:r>
          </a:p>
          <a:p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①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：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Tomcat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将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请求文本接收并解析，然后封装成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HttpServletRequest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类型的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request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对象，所有的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头数据读可以通过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request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对象调用对应的方法查询到。</a:t>
            </a:r>
          </a:p>
          <a:p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②：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Tomcat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同时会要响应的信息封装为</a:t>
            </a:r>
            <a:r>
              <a:rPr lang="en-US" altLang="zh-CN" sz="2400" b="0" i="0" dirty="0" err="1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HttpServletResponse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类型的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response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对象，通过设置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response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属性就可以控制要输出到浏览器的内容，然后将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response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交给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tomcat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，</a:t>
            </a:r>
            <a:r>
              <a:rPr lang="en-US" altLang="zh-CN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tomcat</a:t>
            </a:r>
            <a:r>
              <a:rPr lang="zh-CN" altLang="en-US" sz="2400" b="0" i="0" dirty="0" smtClean="0">
                <a:effectLst/>
                <a:latin typeface="Avenir Roman"/>
                <a:ea typeface="Avenir Roman"/>
                <a:cs typeface="Avenir Roman"/>
                <a:sym typeface="Avenir Roman"/>
              </a:rPr>
              <a:t>就会将其变成响应文本的格式发送给浏览器</a:t>
            </a:r>
          </a:p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545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7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/>
              <a:t>课程主标题</a:t>
            </a:r>
            <a:r>
              <a:rPr lang="zh-CN" altLang="en-US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>
                <a:solidFill>
                  <a:srgbClr val="666666"/>
                </a:solidFill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第一课时名称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/>
              <a:t>课程主标题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无项目符号课件正文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带项目符号内容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>
                <a:solidFill>
                  <a:srgbClr val="666666"/>
                </a:solidFill>
              </a:rPr>
              <a:t>课时名称 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自由发挥区域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课程总结内容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824567" y="3689351"/>
            <a:ext cx="19584456" cy="1661994"/>
          </a:xfrm>
          <a:prstGeom prst="rect">
            <a:avLst/>
          </a:prstGeom>
        </p:spPr>
        <p:txBody>
          <a:bodyPr/>
          <a:lstStyle>
            <a:lvl1pPr marL="0" indent="0" algn="l" defTabSz="18288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96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18244885" y="7549580"/>
            <a:ext cx="5377195" cy="25945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2011/4/1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87" r:id="rId9"/>
  </p:sldLayoutIdLst>
  <p:transition spd="med"/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1974058" y="11923322"/>
            <a:ext cx="9773708" cy="173845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zh-CN" altLang="en-US" dirty="0"/>
              <a:t>汇报人：陈琦帆</a:t>
            </a:r>
            <a:endParaRPr lang="en-US" altLang="zh-CN" dirty="0"/>
          </a:p>
          <a:p>
            <a:pPr algn="r"/>
            <a:r>
              <a:rPr lang="zh-CN" altLang="en-US" dirty="0">
                <a:latin typeface="Andalus" pitchFamily="18" charset="-78"/>
                <a:cs typeface="Andalus" pitchFamily="18" charset="-78"/>
              </a:rPr>
              <a:t>    </a:t>
            </a:r>
            <a:r>
              <a:rPr lang="zh-CN" altLang="en-US" sz="5600" dirty="0">
                <a:latin typeface="Andalus" pitchFamily="18" charset="-78"/>
                <a:cs typeface="Andalus" pitchFamily="18" charset="-78"/>
              </a:rPr>
              <a:t> </a:t>
            </a:r>
            <a:endParaRPr lang="en-US" altLang="zh-CN" sz="5600" dirty="0">
              <a:latin typeface="Andalus" pitchFamily="18" charset="-78"/>
              <a:cs typeface="Andalus" pitchFamily="18" charset="-78"/>
            </a:endParaRPr>
          </a:p>
          <a:p>
            <a:pPr algn="r"/>
            <a:r>
              <a:rPr lang="zh-CN" altLang="en-US" sz="5600" dirty="0">
                <a:latin typeface="Andalus" pitchFamily="18" charset="-78"/>
                <a:cs typeface="Andalus" pitchFamily="18" charset="-78"/>
              </a:rPr>
              <a:t>  </a:t>
            </a:r>
            <a:endParaRPr lang="en-US" altLang="zh-CN" sz="56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10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41" y="719379"/>
            <a:ext cx="14785120" cy="1308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068137" y="4116506"/>
            <a:ext cx="11953328" cy="2741494"/>
          </a:xfrm>
        </p:spPr>
        <p:txBody>
          <a:bodyPr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2000" dirty="0" err="1" smtClean="0">
                <a:solidFill>
                  <a:srgbClr val="FF0000"/>
                </a:solidFill>
              </a:rPr>
              <a:t>Javaweb</a:t>
            </a:r>
            <a:r>
              <a:rPr lang="zh-CN" altLang="en-US" sz="12000" dirty="0" smtClean="0">
                <a:solidFill>
                  <a:srgbClr val="FF0000"/>
                </a:solidFill>
              </a:rPr>
              <a:t>开发</a:t>
            </a:r>
            <a:r>
              <a:rPr lang="zh-CN" altLang="en-US" sz="12000" dirty="0" smtClean="0">
                <a:solidFill>
                  <a:srgbClr val="FF0000"/>
                </a:solidFill>
              </a:rPr>
              <a:t>总结之</a:t>
            </a:r>
            <a:r>
              <a:rPr lang="en-US" altLang="zh-CN" sz="12000" dirty="0" smtClean="0">
                <a:solidFill>
                  <a:srgbClr val="FF0000"/>
                </a:solidFill>
              </a:rPr>
              <a:t>servlet</a:t>
            </a:r>
            <a:endParaRPr lang="en-US" altLang="zh-CN" sz="1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95292" y="10972968"/>
            <a:ext cx="403187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</a:t>
            </a:r>
            <a:r>
              <a:rPr lang="zh-CN" altLang="en-US" dirty="0" smtClean="0">
                <a:solidFill>
                  <a:schemeClr val="bg1"/>
                </a:solidFill>
              </a:rPr>
              <a:t>：王诚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2018-10-11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1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 smtClean="0"/>
              <a:t>Servlet</a:t>
            </a:r>
            <a:r>
              <a:rPr lang="zh-CN" altLang="en-US" b="1" dirty="0" smtClean="0"/>
              <a:t>的使用</a:t>
            </a:r>
            <a:endParaRPr lang="en-US" altLang="zh-CN" b="1" dirty="0" smtClean="0"/>
          </a:p>
          <a:p>
            <a:pPr marL="190800" indent="0">
              <a:buSzTx/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文件里配置</a:t>
            </a:r>
            <a:r>
              <a:rPr lang="en-US" altLang="zh-CN" dirty="0" smtClean="0"/>
              <a:t>servlet</a:t>
            </a:r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r>
              <a:rPr lang="zh-CN" altLang="en-US" dirty="0" smtClean="0"/>
              <a:t>此时我们可以用</a:t>
            </a:r>
            <a:r>
              <a:rPr lang="en-US" altLang="zh-CN" dirty="0" smtClean="0"/>
              <a:t>http://localhost:8080/JavaWeb_Servlet/servlet/ServletDemo1</a:t>
            </a:r>
          </a:p>
          <a:p>
            <a:pPr marL="190800" indent="0">
              <a:buSzTx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4885459"/>
            <a:ext cx="11972147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/>
              <a:t>Servlet</a:t>
            </a:r>
            <a:r>
              <a:rPr lang="zh-CN" altLang="en-US" b="1" dirty="0"/>
              <a:t>的使用</a:t>
            </a:r>
            <a:endParaRPr lang="en-US" altLang="zh-CN" b="1" dirty="0"/>
          </a:p>
          <a:p>
            <a:pPr marL="190800" indent="0">
              <a:buSz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/>
              <a:t>同一个</a:t>
            </a:r>
            <a:r>
              <a:rPr lang="en-US" altLang="zh-CN" dirty="0"/>
              <a:t>Servlet</a:t>
            </a:r>
            <a:r>
              <a:rPr lang="zh-CN" altLang="en-US" dirty="0"/>
              <a:t>可以被映射到多个</a:t>
            </a:r>
            <a:r>
              <a:rPr lang="en-US" altLang="zh-CN" dirty="0"/>
              <a:t>URL</a:t>
            </a:r>
            <a:r>
              <a:rPr lang="zh-CN" altLang="en-US" dirty="0"/>
              <a:t>上，即多个</a:t>
            </a:r>
            <a:r>
              <a:rPr lang="en-US" altLang="zh-CN" dirty="0"/>
              <a:t>&lt;servlet-mapping&gt;</a:t>
            </a:r>
            <a:r>
              <a:rPr lang="zh-CN" altLang="en-US" dirty="0"/>
              <a:t>元素的</a:t>
            </a:r>
            <a:r>
              <a:rPr lang="en-US" altLang="zh-CN" dirty="0"/>
              <a:t>&lt;servlet-name&gt;</a:t>
            </a:r>
            <a:r>
              <a:rPr lang="zh-CN" altLang="en-US" dirty="0"/>
              <a:t>子元素的设置值可以是同一个</a:t>
            </a:r>
            <a:r>
              <a:rPr lang="en-US" altLang="zh-CN" dirty="0"/>
              <a:t>Servlet</a:t>
            </a:r>
            <a:r>
              <a:rPr lang="zh-CN" altLang="en-US" dirty="0"/>
              <a:t>的</a:t>
            </a:r>
            <a:r>
              <a:rPr lang="zh-CN" altLang="en-US" dirty="0" smtClean="0"/>
              <a:t>注册名</a:t>
            </a:r>
            <a:endParaRPr lang="en-US" altLang="zh-CN" dirty="0" smtClean="0"/>
          </a:p>
          <a:p>
            <a:pPr marL="190800" indent="0">
              <a:buSzTx/>
              <a:buNone/>
            </a:pPr>
            <a:r>
              <a:rPr lang="en-US" altLang="zh-CN" dirty="0" smtClean="0"/>
              <a:t>                                                                     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02" y="5463453"/>
            <a:ext cx="9513062" cy="7667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609" y="6930736"/>
            <a:ext cx="10181791" cy="28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/>
              <a:t>Servlet</a:t>
            </a:r>
            <a:r>
              <a:rPr lang="zh-CN" altLang="en-US" b="1" dirty="0"/>
              <a:t>的使用</a:t>
            </a:r>
            <a:endParaRPr lang="en-US" altLang="zh-CN" b="1" dirty="0"/>
          </a:p>
          <a:p>
            <a:pPr marL="190800" indent="0">
              <a:buSzTx/>
              <a:buNone/>
            </a:pPr>
            <a:r>
              <a:rPr lang="en-US" altLang="zh-CN" dirty="0" smtClean="0"/>
              <a:t>		</a:t>
            </a:r>
            <a:r>
              <a:rPr lang="zh-CN" altLang="en-US" dirty="0"/>
              <a:t>使用*通配符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r>
              <a:rPr lang="zh-CN" altLang="en-US" dirty="0"/>
              <a:t>*可以匹配任意的字符，所以此时可以用任意的</a:t>
            </a:r>
            <a:r>
              <a:rPr lang="en-US" altLang="zh-CN" dirty="0"/>
              <a:t>URL</a:t>
            </a:r>
            <a:r>
              <a:rPr lang="zh-CN" altLang="en-US" dirty="0"/>
              <a:t>去访问</a:t>
            </a:r>
            <a:r>
              <a:rPr lang="en-US" altLang="zh-CN" dirty="0"/>
              <a:t>ServletDemo1</a:t>
            </a:r>
            <a:r>
              <a:rPr lang="zh-CN" altLang="en-US" dirty="0"/>
              <a:t>这个</a:t>
            </a:r>
            <a:r>
              <a:rPr lang="en-US" altLang="zh-CN" dirty="0"/>
              <a:t>Servlet</a:t>
            </a:r>
            <a:r>
              <a:rPr lang="zh-CN" altLang="en-US" dirty="0"/>
              <a:t>　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99" y="5407601"/>
            <a:ext cx="10128655" cy="30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/>
              <a:t>Servlet</a:t>
            </a:r>
            <a:r>
              <a:rPr lang="zh-CN" altLang="en-US" b="1" dirty="0"/>
              <a:t>的使用</a:t>
            </a:r>
            <a:endParaRPr lang="en-US" altLang="zh-CN" b="1" dirty="0"/>
          </a:p>
          <a:p>
            <a:pPr marL="190800" indent="0"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配置缺省</a:t>
            </a:r>
            <a:r>
              <a:rPr lang="en-US" altLang="zh-CN" dirty="0"/>
              <a:t>Servlet</a:t>
            </a:r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r>
              <a:rPr lang="zh-CN" altLang="en-US" dirty="0"/>
              <a:t>当访问不存在的</a:t>
            </a:r>
            <a:r>
              <a:rPr lang="en-US" altLang="zh-CN" dirty="0"/>
              <a:t>Servlet</a:t>
            </a:r>
            <a:r>
              <a:rPr lang="zh-CN" altLang="en-US" dirty="0"/>
              <a:t>时，就使用配置的默认</a:t>
            </a:r>
            <a:r>
              <a:rPr lang="en-US" altLang="zh-CN" dirty="0"/>
              <a:t>Servlet</a:t>
            </a:r>
            <a:r>
              <a:rPr lang="zh-CN" altLang="en-US" dirty="0"/>
              <a:t>进行处理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17" y="4332881"/>
            <a:ext cx="9534092" cy="40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Servlet</a:t>
            </a:r>
            <a:r>
              <a:rPr lang="zh-CN" altLang="en-US" b="1" dirty="0"/>
              <a:t>的线程安全问题</a:t>
            </a:r>
          </a:p>
          <a:p>
            <a:pPr marL="190800" indent="0"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当多个客户端并发访问同一个</a:t>
            </a:r>
            <a:r>
              <a:rPr lang="en-US" altLang="zh-CN" dirty="0"/>
              <a:t>Servlet</a:t>
            </a:r>
            <a:r>
              <a:rPr lang="zh-CN" altLang="en-US" dirty="0"/>
              <a:t>时，</a:t>
            </a:r>
            <a:r>
              <a:rPr lang="en-US" altLang="zh-CN" dirty="0"/>
              <a:t>web</a:t>
            </a:r>
            <a:r>
              <a:rPr lang="zh-CN" altLang="en-US" dirty="0"/>
              <a:t>服务器会为每一个客户端的访问请求创建一个线程，并在这个线程上调用</a:t>
            </a:r>
            <a:r>
              <a:rPr lang="en-US" altLang="zh-CN" dirty="0"/>
              <a:t>Servlet</a:t>
            </a:r>
            <a:r>
              <a:rPr lang="zh-CN" altLang="en-US" dirty="0"/>
              <a:t>的</a:t>
            </a:r>
            <a:r>
              <a:rPr lang="en-US" altLang="zh-CN" dirty="0"/>
              <a:t>service</a:t>
            </a:r>
            <a:r>
              <a:rPr lang="zh-CN" altLang="en-US" dirty="0"/>
              <a:t>方法，因此</a:t>
            </a:r>
            <a:r>
              <a:rPr lang="en-US" altLang="zh-CN" dirty="0"/>
              <a:t>service</a:t>
            </a:r>
            <a:r>
              <a:rPr lang="zh-CN" altLang="en-US" dirty="0"/>
              <a:t>方法内如果访问了同一个资源的话，就有可能引发线程安全问题。例如下面的代码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14" y="6620936"/>
            <a:ext cx="10584440" cy="70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/>
              <a:t>Servlet</a:t>
            </a:r>
            <a:r>
              <a:rPr lang="zh-CN" altLang="en-US" b="1" dirty="0"/>
              <a:t>的线程安全问题</a:t>
            </a:r>
          </a:p>
          <a:p>
            <a:pPr marL="190800" indent="0">
              <a:buSzTx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解决的办法给</a:t>
            </a:r>
            <a:r>
              <a:rPr lang="en-US" altLang="zh-CN" dirty="0"/>
              <a:t>Servlet</a:t>
            </a:r>
            <a:r>
              <a:rPr lang="zh-CN" altLang="en-US" dirty="0"/>
              <a:t>对象加了一把锁，保证任何时候都只有一个线程在访问该</a:t>
            </a:r>
            <a:r>
              <a:rPr lang="en-US" altLang="zh-CN" dirty="0"/>
              <a:t>Servlet</a:t>
            </a:r>
            <a:r>
              <a:rPr lang="zh-CN" altLang="en-US" dirty="0"/>
              <a:t>对象里面的资源，这样就不存在线程安全问题了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6738505"/>
            <a:ext cx="10840367" cy="37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ServletConfig</a:t>
            </a:r>
            <a:r>
              <a:rPr lang="zh-CN" altLang="en-US" b="1" dirty="0" smtClean="0"/>
              <a:t>对象</a:t>
            </a:r>
            <a:endParaRPr lang="zh-CN" altLang="en-US" b="1" dirty="0"/>
          </a:p>
          <a:p>
            <a:pPr marL="190800" indent="0">
              <a:buSzTx/>
              <a:buNone/>
            </a:pPr>
            <a:r>
              <a:rPr lang="zh-CN" altLang="en-US" dirty="0"/>
              <a:t>在</a:t>
            </a:r>
            <a:r>
              <a:rPr lang="en-US" altLang="zh-CN" dirty="0"/>
              <a:t>Servlet</a:t>
            </a:r>
            <a:r>
              <a:rPr lang="zh-CN" altLang="en-US" dirty="0"/>
              <a:t>的配置文件</a:t>
            </a:r>
            <a:r>
              <a:rPr lang="en-US" altLang="zh-CN" dirty="0"/>
              <a:t>web.xml</a:t>
            </a:r>
            <a:r>
              <a:rPr lang="zh-CN" altLang="en-US" dirty="0"/>
              <a:t>中，可以使用一个或多个</a:t>
            </a:r>
            <a:r>
              <a:rPr lang="en-US" altLang="zh-CN" dirty="0"/>
              <a:t>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  <a:r>
              <a:rPr lang="zh-CN" altLang="en-US" dirty="0"/>
              <a:t>标签为</a:t>
            </a:r>
            <a:r>
              <a:rPr lang="en-US" altLang="zh-CN" dirty="0"/>
              <a:t>servlet</a:t>
            </a:r>
            <a:r>
              <a:rPr lang="zh-CN" altLang="en-US" dirty="0"/>
              <a:t>配置一些初始化参数。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36" y="5275551"/>
            <a:ext cx="9126000" cy="56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ServletConfig</a:t>
            </a:r>
            <a:r>
              <a:rPr lang="zh-CN" altLang="en-US" b="1" dirty="0" smtClean="0"/>
              <a:t>对象</a:t>
            </a:r>
            <a:endParaRPr lang="zh-CN" altLang="en-US" b="1" dirty="0"/>
          </a:p>
          <a:p>
            <a:pPr marL="190800" indent="0">
              <a:buSzTx/>
              <a:buNone/>
            </a:pPr>
            <a:r>
              <a:rPr lang="zh-CN" altLang="en-US" dirty="0"/>
              <a:t>通过</a:t>
            </a:r>
            <a:r>
              <a:rPr lang="en-US" altLang="zh-CN" dirty="0" err="1"/>
              <a:t>ServletConfig</a:t>
            </a:r>
            <a:r>
              <a:rPr lang="zh-CN" altLang="en-US" dirty="0"/>
              <a:t>获取</a:t>
            </a:r>
            <a:r>
              <a:rPr lang="en-US" altLang="zh-CN" dirty="0"/>
              <a:t>Servlet</a:t>
            </a:r>
            <a:r>
              <a:rPr lang="zh-CN" altLang="en-US" dirty="0"/>
              <a:t>的初始化参数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37" y="5166013"/>
            <a:ext cx="11824862" cy="60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5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ServletContext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pPr marL="190800" indent="0">
              <a:buSzTx/>
              <a:buNone/>
            </a:pPr>
            <a:r>
              <a:rPr lang="en-US" altLang="zh-CN" dirty="0"/>
              <a:t>WEB</a:t>
            </a:r>
            <a:r>
              <a:rPr lang="zh-CN" altLang="en-US" dirty="0"/>
              <a:t>容器在启动时，它会为每个</a:t>
            </a:r>
            <a:r>
              <a:rPr lang="en-US" altLang="zh-CN" dirty="0"/>
              <a:t>WEB</a:t>
            </a:r>
            <a:r>
              <a:rPr lang="zh-CN" altLang="en-US" dirty="0"/>
              <a:t>应用程序都创建一个对应的</a:t>
            </a:r>
            <a:r>
              <a:rPr lang="en-US" altLang="zh-CN" dirty="0" err="1"/>
              <a:t>ServletContext</a:t>
            </a:r>
            <a:r>
              <a:rPr lang="zh-CN" altLang="en-US" dirty="0"/>
              <a:t>对象，它代表当前</a:t>
            </a:r>
            <a:r>
              <a:rPr lang="en-US" altLang="zh-CN" dirty="0"/>
              <a:t>web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pPr marL="190800" indent="0">
              <a:buSzTx/>
              <a:buNone/>
            </a:pPr>
            <a:r>
              <a:rPr lang="en-US" altLang="zh-CN" dirty="0" err="1"/>
              <a:t>ServletConfig</a:t>
            </a:r>
            <a:r>
              <a:rPr lang="zh-CN" altLang="en-US" dirty="0"/>
              <a:t>对象中维护了</a:t>
            </a:r>
            <a:r>
              <a:rPr lang="en-US" altLang="zh-CN" dirty="0" err="1"/>
              <a:t>ServletContext</a:t>
            </a:r>
            <a:r>
              <a:rPr lang="zh-CN" altLang="en-US" dirty="0"/>
              <a:t>对象的引用，开发人员在编写</a:t>
            </a:r>
            <a:r>
              <a:rPr lang="en-US" altLang="zh-CN" dirty="0"/>
              <a:t>servlet</a:t>
            </a:r>
            <a:r>
              <a:rPr lang="zh-CN" altLang="en-US" dirty="0"/>
              <a:t>时，可以通过</a:t>
            </a:r>
            <a:r>
              <a:rPr lang="en-US" altLang="zh-CN" dirty="0" err="1"/>
              <a:t>ServletConfig.getServletContext</a:t>
            </a:r>
            <a:r>
              <a:rPr lang="zh-CN" altLang="en-US" dirty="0"/>
              <a:t>方法获得</a:t>
            </a:r>
            <a:r>
              <a:rPr lang="en-US" altLang="zh-CN" dirty="0" err="1"/>
              <a:t>ServletContext</a:t>
            </a:r>
            <a:r>
              <a:rPr lang="zh-CN" altLang="en-US" dirty="0"/>
              <a:t>对象。</a:t>
            </a:r>
            <a:br>
              <a:rPr lang="zh-CN" altLang="en-US" dirty="0"/>
            </a:br>
            <a:r>
              <a:rPr lang="zh-CN" altLang="en-US" dirty="0"/>
              <a:t>　　由于一个</a:t>
            </a:r>
            <a:r>
              <a:rPr lang="en-US" altLang="zh-CN" dirty="0"/>
              <a:t>WEB</a:t>
            </a:r>
            <a:r>
              <a:rPr lang="zh-CN" altLang="en-US" dirty="0"/>
              <a:t>应用中的所有</a:t>
            </a:r>
            <a:r>
              <a:rPr lang="en-US" altLang="zh-CN" dirty="0"/>
              <a:t>Servlet</a:t>
            </a:r>
            <a:r>
              <a:rPr lang="zh-CN" altLang="en-US" dirty="0"/>
              <a:t>共享同一个</a:t>
            </a:r>
            <a:r>
              <a:rPr lang="en-US" altLang="zh-CN" dirty="0" err="1"/>
              <a:t>ServletContext</a:t>
            </a:r>
            <a:r>
              <a:rPr lang="zh-CN" altLang="en-US" dirty="0"/>
              <a:t>对象，因此</a:t>
            </a:r>
            <a:r>
              <a:rPr lang="en-US" altLang="zh-CN" dirty="0"/>
              <a:t>Servlet</a:t>
            </a:r>
            <a:r>
              <a:rPr lang="zh-CN" altLang="en-US" dirty="0"/>
              <a:t>对象之间可以通过</a:t>
            </a:r>
            <a:r>
              <a:rPr lang="en-US" altLang="zh-CN" dirty="0" err="1"/>
              <a:t>ServletContext</a:t>
            </a:r>
            <a:r>
              <a:rPr lang="zh-CN" altLang="en-US" dirty="0"/>
              <a:t>对象来实现通讯。</a:t>
            </a:r>
            <a:r>
              <a:rPr lang="en-US" altLang="zh-CN" dirty="0" err="1"/>
              <a:t>ServletContext</a:t>
            </a:r>
            <a:r>
              <a:rPr lang="zh-CN" altLang="en-US" dirty="0"/>
              <a:t>对象通常也被称之为</a:t>
            </a:r>
            <a:r>
              <a:rPr lang="en-US" altLang="zh-CN" dirty="0"/>
              <a:t>context</a:t>
            </a:r>
            <a:r>
              <a:rPr lang="zh-CN" altLang="en-US" dirty="0"/>
              <a:t>域对象。</a:t>
            </a:r>
          </a:p>
        </p:txBody>
      </p:sp>
    </p:spTree>
    <p:extLst>
      <p:ext uri="{BB962C8B-B14F-4D97-AF65-F5344CB8AC3E}">
        <p14:creationId xmlns:p14="http://schemas.microsoft.com/office/powerpoint/2010/main" val="39573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ServletContext</a:t>
            </a:r>
            <a:r>
              <a:rPr lang="zh-CN" altLang="en-US" b="1" dirty="0" smtClean="0"/>
              <a:t>对象的实例</a:t>
            </a:r>
            <a:endParaRPr lang="en-US" altLang="zh-CN" b="1" dirty="0" smtClean="0"/>
          </a:p>
          <a:p>
            <a:pPr marL="19080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en-US" altLang="zh-CN" dirty="0"/>
              <a:t>Servlet</a:t>
            </a:r>
            <a:r>
              <a:rPr lang="zh-CN" altLang="en-US" dirty="0"/>
              <a:t>通过</a:t>
            </a:r>
            <a:r>
              <a:rPr lang="en-US" altLang="zh-CN" dirty="0" err="1"/>
              <a:t>ServletContext</a:t>
            </a:r>
            <a:r>
              <a:rPr lang="zh-CN" altLang="en-US" dirty="0"/>
              <a:t>对象实现数据共享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32" y="5484235"/>
            <a:ext cx="16107967" cy="50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开发的相关知识</a:t>
            </a:r>
            <a:endParaRPr lang="zh-CN" altLang="en-US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详解</a:t>
            </a:r>
            <a:endParaRPr lang="en-US" altLang="zh-CN" dirty="0" smtClean="0"/>
          </a:p>
          <a:p>
            <a:r>
              <a:rPr lang="en-US" altLang="zh-CN" dirty="0" smtClean="0"/>
              <a:t>Servlet</a:t>
            </a:r>
            <a:r>
              <a:rPr lang="zh-CN" altLang="en-US" dirty="0" smtClean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ServletContext</a:t>
            </a:r>
            <a:r>
              <a:rPr lang="zh-CN" altLang="en-US" b="1" dirty="0" smtClean="0"/>
              <a:t>对象的实例</a:t>
            </a:r>
            <a:endParaRPr lang="en-US" altLang="zh-CN" b="1" dirty="0" smtClean="0"/>
          </a:p>
          <a:p>
            <a:pPr marL="19080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/>
              <a:t>WEB</a:t>
            </a:r>
            <a:r>
              <a:rPr lang="zh-CN" altLang="en-US" dirty="0"/>
              <a:t>应用的初始化参数</a:t>
            </a: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中加入如下配置：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r>
              <a:rPr lang="zh-CN" altLang="en-US" dirty="0" smtClean="0"/>
              <a:t>我们就能在使用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的过程中获取相应参数：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025" y="6186487"/>
            <a:ext cx="10667558" cy="18560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989" y="10181381"/>
            <a:ext cx="9625630" cy="31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b="1" dirty="0" err="1" smtClean="0"/>
              <a:t>ServletContext</a:t>
            </a:r>
            <a:r>
              <a:rPr lang="zh-CN" altLang="en-US" b="1" dirty="0" smtClean="0"/>
              <a:t>对象的实例</a:t>
            </a:r>
            <a:endParaRPr lang="en-US" altLang="zh-CN" b="1" dirty="0" smtClean="0"/>
          </a:p>
          <a:p>
            <a:pPr marL="190800" indent="0">
              <a:buNone/>
            </a:pPr>
            <a:r>
              <a:rPr lang="en-US" altLang="zh-CN" dirty="0" smtClean="0"/>
              <a:t>3.</a:t>
            </a:r>
            <a:r>
              <a:rPr lang="zh-CN" altLang="en-US" dirty="0"/>
              <a:t>用</a:t>
            </a:r>
            <a:r>
              <a:rPr lang="en-US" altLang="zh-CN" dirty="0" err="1"/>
              <a:t>servletContext</a:t>
            </a:r>
            <a:r>
              <a:rPr lang="zh-CN" altLang="en-US" dirty="0"/>
              <a:t>实现请求转发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16" y="5950094"/>
            <a:ext cx="19263767" cy="40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645ED7C-FAF2-4242-99A6-23D091F61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流程图: 汇总连接 8">
            <a:extLst>
              <a:ext uri="{FF2B5EF4-FFF2-40B4-BE49-F238E27FC236}">
                <a16:creationId xmlns:a16="http://schemas.microsoft.com/office/drawing/2014/main" id="{0BB3238B-A0F6-48A2-B595-307AF19D1AC7}"/>
              </a:ext>
            </a:extLst>
          </p:cNvPr>
          <p:cNvSpPr/>
          <p:nvPr/>
        </p:nvSpPr>
        <p:spPr>
          <a:xfrm>
            <a:off x="5459740" y="4996993"/>
            <a:ext cx="11060420" cy="1861006"/>
          </a:xfrm>
          <a:prstGeom prst="flowChartSummingJunction">
            <a:avLst/>
          </a:prstGeom>
          <a:solidFill>
            <a:schemeClr val="tx1">
              <a:lumMod val="85000"/>
            </a:scheme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dirty="0">
                <a:solidFill>
                  <a:srgbClr val="35B558"/>
                </a:solidFill>
                <a:ea typeface="Noto Sans CJK SC Bold" panose="020B0800000000000000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059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开发的相关知识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/>
              <a:t>WEB</a:t>
            </a:r>
            <a:r>
              <a:rPr lang="zh-CN" altLang="en-US" dirty="0"/>
              <a:t>，在英语中</a:t>
            </a:r>
            <a:r>
              <a:rPr lang="en-US" altLang="zh-CN" dirty="0"/>
              <a:t>web</a:t>
            </a:r>
            <a:r>
              <a:rPr lang="zh-CN" altLang="en-US" dirty="0"/>
              <a:t>即表示网页的意思，它用于表示</a:t>
            </a:r>
            <a:r>
              <a:rPr lang="en-US" altLang="zh-CN" dirty="0"/>
              <a:t>Internet</a:t>
            </a:r>
            <a:r>
              <a:rPr lang="zh-CN" altLang="en-US" dirty="0"/>
              <a:t>主机上供外界访问的资源</a:t>
            </a:r>
            <a:r>
              <a:rPr lang="zh-CN" altLang="en-US" dirty="0" smtClean="0"/>
              <a:t>。</a:t>
            </a:r>
            <a:r>
              <a:rPr lang="en-US" altLang="zh-CN" dirty="0"/>
              <a:t>Internet</a:t>
            </a:r>
            <a:r>
              <a:rPr lang="zh-CN" altLang="en-US" dirty="0"/>
              <a:t>上供外界访问的</a:t>
            </a:r>
            <a:r>
              <a:rPr lang="en-US" altLang="zh-CN" dirty="0"/>
              <a:t>Web</a:t>
            </a:r>
            <a:r>
              <a:rPr lang="zh-CN" altLang="en-US" dirty="0"/>
              <a:t>资源分为：</a:t>
            </a:r>
          </a:p>
          <a:p>
            <a:pPr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静态</a:t>
            </a:r>
            <a:r>
              <a:rPr lang="en-US" altLang="zh-CN" dirty="0"/>
              <a:t>web</a:t>
            </a:r>
            <a:r>
              <a:rPr lang="zh-CN" altLang="en-US" dirty="0"/>
              <a:t>资源（如</a:t>
            </a:r>
            <a:r>
              <a:rPr lang="en-US" altLang="zh-CN" dirty="0"/>
              <a:t>html </a:t>
            </a:r>
            <a:r>
              <a:rPr lang="zh-CN" altLang="en-US" dirty="0"/>
              <a:t>页面）：指</a:t>
            </a:r>
            <a:r>
              <a:rPr lang="en-US" altLang="zh-CN" dirty="0"/>
              <a:t>web</a:t>
            </a:r>
            <a:r>
              <a:rPr lang="zh-CN" altLang="en-US" dirty="0"/>
              <a:t>页面中供人们浏览的数据始终是不变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 smtClean="0"/>
              <a:t>资源（</a:t>
            </a:r>
            <a:r>
              <a:rPr lang="en-US" altLang="zh-CN" dirty="0"/>
              <a:t>JSP/Servlet</a:t>
            </a:r>
            <a:r>
              <a:rPr lang="zh-CN" altLang="en-US" dirty="0"/>
              <a:t>、</a:t>
            </a:r>
            <a:r>
              <a:rPr lang="en-US" altLang="zh-CN" dirty="0"/>
              <a:t>ASP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等</a:t>
            </a:r>
            <a:r>
              <a:rPr lang="zh-CN" altLang="en-US" dirty="0" smtClean="0"/>
              <a:t>）：</a:t>
            </a:r>
            <a:r>
              <a:rPr lang="zh-CN" altLang="en-US" dirty="0"/>
              <a:t>指</a:t>
            </a:r>
            <a:r>
              <a:rPr lang="en-US" altLang="zh-CN" dirty="0"/>
              <a:t>web</a:t>
            </a:r>
            <a:r>
              <a:rPr lang="zh-CN" altLang="en-US" dirty="0"/>
              <a:t>页面中供人们浏览的数据是由程序产生的，不同时间点访问</a:t>
            </a:r>
            <a:r>
              <a:rPr lang="en-US" altLang="zh-CN" dirty="0"/>
              <a:t>web</a:t>
            </a:r>
            <a:r>
              <a:rPr lang="zh-CN" altLang="en-US" dirty="0"/>
              <a:t>页面看到的内容各不相同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indent="0">
              <a:buSzTx/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中，动态</a:t>
            </a:r>
            <a:r>
              <a:rPr lang="en-US" altLang="zh-CN" dirty="0"/>
              <a:t>web</a:t>
            </a:r>
            <a:r>
              <a:rPr lang="zh-CN" altLang="en-US" dirty="0"/>
              <a:t>资源开发技术统称为</a:t>
            </a:r>
            <a:r>
              <a:rPr lang="en-US" altLang="zh-CN" dirty="0" err="1"/>
              <a:t>Javaweb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Tx/>
              <a:buFont typeface="Wingdings" panose="05000000000000000000" pitchFamily="2" charset="2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开发的相关知识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 smtClean="0"/>
              <a:t>WEB</a:t>
            </a:r>
            <a:r>
              <a:rPr lang="zh-CN" altLang="en-US" b="1" dirty="0" smtClean="0"/>
              <a:t>服务器</a:t>
            </a:r>
            <a:endParaRPr lang="en-US" altLang="zh-CN" b="1" dirty="0" smtClean="0"/>
          </a:p>
          <a:p>
            <a:pPr marL="190800" indent="0">
              <a:buSzTx/>
              <a:buNone/>
            </a:pPr>
            <a:r>
              <a:rPr lang="en-US" altLang="zh-CN" dirty="0"/>
              <a:t>Web</a:t>
            </a:r>
            <a:r>
              <a:rPr lang="zh-CN" altLang="en-US" dirty="0"/>
              <a:t>服务器是指驻留于因特网上某种类型计算机的程序，是可以向发出请求的浏览器提供文档的</a:t>
            </a:r>
            <a:r>
              <a:rPr lang="zh-CN" altLang="en-US" b="1" dirty="0"/>
              <a:t>程序</a:t>
            </a:r>
            <a:r>
              <a:rPr lang="zh-CN" altLang="en-US" dirty="0"/>
              <a:t>。当</a:t>
            </a:r>
            <a:r>
              <a:rPr lang="en-US" altLang="zh-CN" dirty="0"/>
              <a:t>Web</a:t>
            </a:r>
            <a:r>
              <a:rPr lang="zh-CN" altLang="en-US" dirty="0"/>
              <a:t>浏览器（客户端）连到服务器上并请求文件时，服务器将处理该请求并将文件反馈到该浏览器上，附带的信息会告诉浏览器如何查看该文件（即文件类型）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indent="0">
              <a:buSzTx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39" y="7835611"/>
            <a:ext cx="7969913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开发的相关知识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zh-CN" altLang="en-US" b="1" dirty="0"/>
              <a:t>静态</a:t>
            </a:r>
            <a:r>
              <a:rPr lang="en-US" altLang="zh-CN" b="1" dirty="0"/>
              <a:t>WEB</a:t>
            </a:r>
          </a:p>
          <a:p>
            <a:pPr marL="190800" indent="0">
              <a:buSzTx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的获取过程</a:t>
            </a:r>
            <a:r>
              <a:rPr lang="zh-CN" altLang="en-US" dirty="0"/>
              <a:t>图如下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90800" indent="0">
              <a:buSzTx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endParaRPr lang="en-US" altLang="zh-CN" dirty="0"/>
          </a:p>
          <a:p>
            <a:pPr marL="190800" indent="0">
              <a:buSzTx/>
              <a:buNone/>
            </a:pPr>
            <a:endParaRPr lang="en-US" altLang="zh-CN" dirty="0" smtClean="0"/>
          </a:p>
          <a:p>
            <a:pPr marL="190800" indent="0">
              <a:buSz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缺点</a:t>
            </a:r>
            <a:r>
              <a:rPr lang="zh-CN" altLang="en-US" dirty="0" smtClean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页面中的内容无法动态更新，所有的用户每时每刻看见的内容和最终效果都是一样的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indent="0">
              <a:buSzTx/>
              <a:buNone/>
            </a:pPr>
            <a:r>
              <a:rPr lang="zh-CN" altLang="en-US" dirty="0" smtClean="0"/>
              <a:t>实现手段：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4" name="AutoShape 2" descr="data:image/png;base64,iVBORw0KGgoAAAANSUhEUgAAAcsAAABzCAIAAAB4jr68AAAgAElEQVR4nOydeWATx9n/nfZN+6btL23SpIG3oaRvzqY0IaGBNHmT5iDckADhSMN9JAFzGDA4EAgEzH3a2PJtSbaxMRgTbAmwrfu2bMu3JRtjS74Nvg9Juzszz++PlRZhmyMtEEP0zeKsZmdnZ3dnP/vsM8/O+mCvvPLKK6/ujnx+7Ap45ZVXXj2w8hLWK6+88upuyUtYr7zyyqu7JS9hvfLKK6/ulryE9corr7y6W/LBCCH3D8L96SM0QJpXXg0yEbb1erRotzxSkLc1e3UHhbg/rAgi1/32IQgjN1QJ6YvX/ileeTUIRVxtGgZcijzyePnq1T0QIi6u+nANzjXD3e29LfEnI7YpEMRx6n4XIW7bAHktBK/uidiW5rqJe1xKLj8sYv8h139sLnRtGcEIe83ZB1XI437K3ns5MN1fyEUIubxciCD3H9ZpgIh7N++vXfJq0IsgjDCDEIMxQeSaq5Vtbz4EIQZjCiNCMZhBDMYIEQDAQCjA4Bbp99erB08EAAEwADT7kxDE3CdAclWTQZgm7h2hAWggDBBvu/XqrgoB2+iAAuglCGMaMTTGCBHsQxBmCGYwIjQiDKKBYCfjvNLZ3dLe0d7afrWpo7ml+0pnZ/PVzpYrPS2t3S0drulqR4/H1H21vaelo6flukT31H7dzxb33z6ZW26c2Tvd1amlo6elo7u5raexpedqW8+Vtt7mjt4rHZTdSTHI/XAzqI0/hAnBBGFEIQb1Uo6m7t7mzu7mKz1XrvQ0tnQ3d/S0dHa3tHdf7ej2tqgHZmrx+Hv1R2NFd0tH19Wrvc2tdGMX00sTAuCwE4rBCBNCfFx2K8GEQQhjBKT9ck3qlmNx87aIthw+FbDz9MadqRv3nfEPPOX/Xap/4Bn/3an+u1M37E71v2460y+FS/dcdGaAPHs8F7GZB8rmne7atDHwjP/uM5v2pgTsTdgYmOS/J3XTAf6qHTkpmbiHxoTcB/3v7MMZEOykipMuxi36JmXTwfgNO05t3HV6y4GUTXvObAhM9d99dsPu1A17fvwD7p3uxHTGfzdLj2vQ2LgntR89boSmOzWd3RCY/PXuE+sDYxd9U5yuAYYQgiiCegkhCPsQBmGCGYIRw9AEA0CDvki4fIfppLbL1txis7XZqjustk5bXbu1ttNW22GzdthsnVZbh83aYbN21Ng6bLaOGvanK7GdTecmLpvN2ulK4Sar54rXphqbqxwbV753ultTu83WYavpsNa2V9quWmvbaxvbTJVxmw9dFJxhnAgACL7OOTs4RTBgIE6nXRuaLPxqR3Px5bbahvaquo6qxg6rrcNm67BaO23VHVyj8k73/dSXGNcRqabGBZxrkLkrU6fV2l5bX68rjljyTW6yBBgAjBHNYEQwRj4YIYQQYhhMsBMjDHDVaE75ar9ZWQ0AGBAZyH/ldWk9YOI8lQ52ppM6sTPkYnQK6kGEAB7cLgJWBGMMAJSzICw12f8I42DwtT3zyqu7K3ttS/Tq3cYUKQBQBNEYURhhjHzYnlbCIBojhmAC0JJTlrr8oDmrEgAQoTBmKERoghGiGIwIIQxCDEIIYZpmEMI0w9A0jTFmGIZhEMaEYRBNMxhjhnH35CKEEGYYpn8wOHtpMK4eFXaeYefdmclAa3l15+R2siLEUJhBAFS7PX57kDT6DLIjTNxBpoP4NCCMMCZAAFOUIeLUKb+gzs4uBAQjJ4MZhAgXJYMGfKfGq/tTCGOEOLy44IMQYlGDXBFRd+uMc50TANBeZUv+cnfuaRkNbESBk8EEY+LDIpAgRGGECAaAqzklqcsOWrIuAQAiNMEMhYACghBFUzRCiBDCGr4YY4ZhKIoihBBCaJpmGAYhRFEUHujVmgFetsGYLYQtk5u5UU6v7pLY2yxGFGZchE3YHiSJOcPYEQbA1yKdEPcSCtsS2Hl25vbPuKfYxnPLPAPU+brCEcYYCCCK1kecOr02qLOzCwMQTBPMuK+xQd5d59UPE9coaJomhHsaZ1j+sG3Gs+VwYLlJQ+3f0vpkHpBOANButSV/sduYInfFrmAHwQRhPBBhc0tSlx2wZF4jLI2AJgRjmhBMUTRrYyKEPI1kmqa5FOIKjwHP+nlekAPuGIdsmqZv56rz6g4KERdhEUJ9CEs8CHuzEm4MU8+zeZM2cKPWf6MV+wugL2HhOsJ69QCKRZ4nixj2abofcG7HdLudZtanxWIXYWuSv9idc42wTrbV3RZhKQQUIQhRNE0hhGmaDZeE1tbWgoICs9nc3t4OAAihysrK0tLS7u5uk8mk1+u7u7s5dPbZB8/9Z6HMuhqcTmf/PfHqbqs/YeO/PSaJOYMGImz/u/ptbaJfu/xBq/cxRvr8ZGe8hP0JimWRzWbT6XTFxcVOp5O17Vh5thPST57pnhkGXMWz1fVptHeCsEAQpjBC3EbPnTs3efLkV199dfTo0WPGjElISKivr1+0aNH48eONRiOfzw8LC2tpaenjD+bMW081NjYGBARERESwPymKYs1Yr7vgnun2bVjPM9K/OV5X5vU2KXIL96Nt/9swl8hl4Apn78QDbtFL2AdeXKvgwNfZ2bl9+/ZRo0b9/e9/HzFixMSJE+VyeX/ODEgeT2GM+6T0WWXAVsrqPyUs7bJhnWxeAMjIyHjmmWdWrFiRm5trMBg2bdp04MCB5ubmefPmvfzyyyaTKSYmJjg4uLe398qVK1FRUVu2bOHz+VevXu3q6tq/f/++ffvS09PXr18fHh5+5cqVXbt2+fj4PPvss6dOnWJ3lfU5YK8Ze690I8IiBwYAjBFCLteQpy+IhR37+EIIcXdRYuzq9mTYFM6t1Ef4euxyPn3kduWzz3rgdjex5VAUxZXcR17CPqjiHnz73OAZhsnOzv7FL34xefLkvLw8mUzm6+t78OBBu91eU1MTGxu7efPmyMjIxsbGlpaWPXv2bNu27fDhwwkJCefOndu/f7/VanU4HBERETweDwAqKiqOHz++a9eu5OTkzs7O1tbWLVu27NixIzg4mM/nd3V14Wv98NfpzhAWY4rttQOANWvWPPTQQ9nZ2Z6M7+rqmjdv3pgxY/R6/bvvvvvmm29WVFTMnz//5Zdf9vX1ffzxxxctWlRVVTVmzJjnn38+KSnp6NGjTz31VEBAwKlTp3x8fMaNG1dWVtbHcrlHJ/Anr5t4CdjlGCO2l7bPbZ97dOJ6O7GblVw29oSyuMSufgnCzgzoc2c5y3ac9nlw48rxtGQ53RHC3n6r8+zfu2WLHdDAv9HPG+l2svVhkOemB1z9fnxS9OzOam1tPXbs2JQpU956662FCxcKhcK6ujqHwzF16tThw4f7+vo++eSTc+bMqaqqGj169BNPPHH8+HGTyaRSqZ5//nl2/o9//OORI0eamprGjh3797//3d/f/+mnn/b39y8vL//Nb37z17/+9fvvvzcYDHa7/Ubn9z8lLOuHJYTG2OWEDQ0N/eUvfykQCNjrJy8vj/XGfv7552+88YbBYBg/fvz48ePlcvmf/vSn4cOHb9y40dfX98CBA0VFRR988MGUKVM6Ozt7e3uHDRv20UcfGY1GHx+f1atXs5YRdhsvbO297oJ7oIEIG+QiLCEMQ7M2LAAUFBQsW7Zs3bp1jY2NAFBeXj5nzpzDhw/3fwpjGEaj0ahUKs8UT+yyM5xbn/vZp6iIiIhPPvmktLTUM4+nKeHp0P+3CXuTBjbgogEvth/aSv+NVv3vXQg3XwsN1As9COV5n8buU9DU1BQfH3/+/PmcnJzg4OChQ4euWbOmsrLyueeee/LJJ9evX79mzZpdu3ZVVlZOmTLl3XffvXr1KtuKDh8+/Pbbby9atOiTTz6hKOrChQsPP/zwm2++uWvXriVLlhw6dOjSpUtDhgyZN28e12L7c4mdvwM2LE0IwTRCyOFwAEBjY+OCBQtGjBgxe/bsjz/++Lnnnlu3bl1zc/Pnn3/+wgsvqNXqCRMmvP3221VVVZ9//vmoUaPCw8N37NihVqstFsuzzz774YcfNjU11dXVPfnkk5MmTTIajQ8//PBbb71VV1fHMIzT6fTcE6/ugW7kJcAODK7OWZdDQC6XDx061MfH57vvvgOAnJwcHx+fmTNnAoDT6SwqKjp79mx5eTkAnDx58g9/+MPo0aOLiorMZnNRURFFUa2trWq1uqmpyeFw5Obmms1mAOjo6MjIyEhLS2Op3d3dfe7cOYlEkpWVZTab16xZ4+Pjo9PpaJq+cOFCVVUV2whxP0fwbRJ2QJ/vzTP8G+rTF9fH9dx/vj/jOG8j53m80Yb6PwcMWJmbeBIHrMAgVB//EgDU19e/8847L7zwwoYNGxYuXPi///u/27dvdzgcy5cvf/vtt48fPx4YGJiRkWG1Wl955ZV33323rq6OteQaGhpeeeWVxx577MyZMwBQXV09YcKESZMmRURE7NixIzs7u6Ki4uc///n48eMBgPVN9YH7HSUsAGKcrA3C7lhPT49YLF69evW6detEIlFra2tvb29MTMzx48etVmtERER4eHh3d3d3d3diYuKWLVsOHjxYW1t75cqVgwcP8vl8u93e0dGxZ88eoVDodDozMjL8/f2VSiUhxOl0ejYpz8CLm7dIr/5t3YqwNHuwAUCtVj/77LNz58719fVNTEwsLCz81a9+tWDBAofDERAQMHfu3KVLl7755pvnzp0TCAQ+Pj7PPPNMTEzMwYMHP/zww5KSkoSEhCeeeCImJqa8vPyNN96Ii4srLi6eOXPmjBkzFi5cOHnyZJ1OV1VV9cQTT7CXSmpqqp+f3y9/+Usej7d9+/aVK1eazeYbMeXfsGG5dsV6JDwdIJxxfctOEs+1+id6tuT+GTzrgNzB5p7VYyuGBwrG4NI5gPbpwOC8MZw7+7qTft9eTdxdh92vzs7OhISEefPmbdq0SavVsphqb28/e/bs6tWrDxw4YLVa29ragoODIyMju7q6wP2sfPbs2bCwMC6iv7m5WSgU+vn5BQUFNTY2trW1BQYGCoVC9iRSFNXn7njHCMt6CTCiPHeyf0v6Qf137C71z+a5A9zDINdtcr88ztx3unFPFzswsMsPCwBKpfKZZ54JCAjQ6XQTJkw4dOjQ0KFDv/jii6ysrN/97nejRo364osvRowYsWLFioKCgscee2zVqlUAUF5ePn78+D179qxcuXLUqFHz5s3bvXv3+PHj29vbV65cOXTo0MuXLwPAc889N23atNLS0iFDhkybNo1tEgEBAT4+PkOHDh06dGhhYSG4Hbv99wJ+IGH7XDA0TdfV1TU1NbHXEsMwbW1tVVVVTqeztbXVarXW19c3NDTU1NRUVVVdvXq1qanJarXW1tbW1dXV1NRYrdbe3t6urq7a2lqbzVZXV9fZ2cnuAk3TrN/Q4XA0NjbW1tbW1tZardbu7m5udzgyspnZ/NgdIQ5u/wnLXOTRGciKvYi4t37YC8eT7GzJ7IZYLza6gTv7vtOAd7UbkYeDTH/s3Dx/H3k2HrgbhL0H4pDa/zbu1Z3VgITNik5h7OylSxiGpmkGAGQy2VNPPTV//nyKorKyskaOHOnj47Ns2bLCwsKhQ4fOnTtXLpcnJSUZDIb8/HwfH5/Zs2ezNsX+/fsfffTRd955Ry6Xf/TRR48++ui3334LANu3b//DH/4gFovr6+tfeOGFJUuWlJWV/eY3v/nkk0/Y9r1kyRIfH5/jx49PnTr1o48+amho6BNL4GlK/FDCcmYjAHR2du7YsePtt9/W6XTspjdt2vTyyy8XFBSsW7fuz3/+85///OcXX3xx+PDhL7744oYNGz788MPhw4c///zzzz333DPPPPPhhx/qdLpdu3YNGzbs2WefffHFF999990dO3Y0NjZi9/VsMBjGjh375z//+aWXXmLdZcnJyQ6Ho78tgm98wcP1Hu0+Odmj0Sd/c3Pzrl27RCIRdvc0ckz3Xln/ue4nwt7mmfY2iDurG8fDMuCKBHQFTmVnZ0+aNCkwMJD9GRUV9dJLL7Gs/P7775cuXTpv3ryvvvrKZDK1tbX5+/uPGzfu/PnzAGA2m8eNG7dt27aOjo7t27dPnjzZYrEAQFNT065du6ZOnTpnzpwdO3Y0Nzc3NzePGTNm9erVLHf27ds3cuTI8vLyvLy8CRMmxMbGcq+l9DFmfxBhkbvjgiNsb2/vihUrhg0bptfrWTDNmzfPx8cnLy/v8uXLUql0/vz5jz/++N69ew0GQ3l5uclkysjIGD58+OOPP37x4sXCwsLa2toZM2Y89dRTp06dqqys9PPze/jhh2NiYrjqSSSSZ599dubMmXq93mKxjBgx4umnn2ad0fX19SkpKYcPH87MzGQjMZqbmwUCwb59+1JTUw8dOpSdnZ2Tk3PgwAGTyUTTdEFBwfHjx81mM0LIaDQeO3YsNDS0rKwMAGiaNhqNQUFBO3bsEIvFNptt3bp1Pj4+//jHP6RSKUtn7LZ/73rb+gnofiLsLeVl693QjWxY1g9LURTGLjc/RVH19fVdXV1cpz/rscIYA0B3d3d5ebndbuesp9bW1vb2dhZh7e3tnZ2dGGO73c4abtzTHPvszFlhbW1tPT09GGOEUE9PT1tbG/uuTmdnZ1tbG+cR69MYfihhuSdudt2enp6AgID/+q//euONN95///2JEycOGTLkoYceys3NZSu2b9++xx57TCwWe5qHr7322rBhw9jOt66urrlz5/73f//3e++9N2PGjDfffHPChAk6nY7dFnt/GjFixFNPPTVx4sQpU6b87W9/8/Pzs9vttbW1U6dO/b//+7+AgIDhw4cfPXq0u7t73rx5w4YN4/P5O3fu9PHx2bZtW3x8vI+Pz+7duxFChw4deuSRRxITExUKxfPPPz979uyxY8cOGzYsJydHoVA8/fTT77//vr+//9atWw0Gw5EjR371q199/PHHeXl5nNPg5h1fXt2+7m/CehvBPdCN4mGxg+1soQlGGBPPvpo+vUOsQeT56NpnKQdTLlQWX/+Azxpf2MNBxj7Aei7y3HT/vfhBhGXzc2GVAGC32wMCAn73u9+tWrVq3759Bw4cGDly5EMPPZSTk8NWZs+ePY8++mhycjK4g8woiho1atQf//jH1tZW1gpevHjx73//+3Xr1u3bty8pKam5uRncPdEsYV966aV//OMfmzZtGjFixOTJkzs6OgBAJBL5+Pi8+uqrO3bsmDt37s6dO00m02OPPTZr1iwAMJlMDz/88I4dO86ePfvrX/+az+cDQFBQ0JAhQ1JTUwMDA318fD755JMvv/xy2rRp58+fb2ho2Ldv37Jly9auXRsQEGCxWDIyMh599NEjR45wB5PjrKsBeK+y/0D3N2G9ugdyE5bu29NlRwBAyA1HfrlJCNHNt3ij4KQb5ewTPD+g+hCW3JSwnu+bseu2tbUtXrz4qaeeMhqNnl4Cg8HAUtLf3/8Xv/jFiRMnwN2XYrfbX3zxxccff7ypqYktYerUqc8++2x1dTV3s+FqDgAymezxxx9fu3YtAFRWVr788svz5s1rbGwsLS0dOXLk+PHjxWLxgQMHsrOzr169OmvWrL/85S9yuTw4OPihhx767rvvZDLZb3/72y+//FKlUi1atOiRRx45ffp0enr6008/vX79+tOnT7PvLzU1NUVERMTHx2/YsMHHx+fIkSNyufzJJ59csGABGw/HWq9sx5e36/g/l5ewXt1SCGOEGAbjvm/NusYluB+uQwBATlofcerU2qCOjk4CQBDDDqbRPzNyv6rLeQna29vDw8PXr19fXFzMAjEmJmbp0qWVlZVsEOGpU6f8/Pzy8vK43iGn0/ndd99t2rSpp6eHENLZ2Xn06NGAgAA2NAKujxMAgNLS0jVr1vD5fNaroFarV6xYodVqaZo2mUy7du1auHAhG10EAA0NDVu3bv3uu+8OHDjw85//fP369RRFxcTE+Pr6hoaGHjp0yM/PT6/X9/b2Xrhwwc/Pb8GCBcnJyd3d3W1tbSdOnFi1atXq1asTEhKuXr3a3d0dFBS0bNkyvV5Prh8plD0aXs7+J/IS1qtbi5BrL8ZS7Y6E7cFuLwEQPMBb4YNNCGMAwE5aH3EqZW1QR0cnBiCIITcgLB4oXIn1YGCPUTQ5hy+LS9Y5wHKZ/clGofYhFOfK8EQYF5fKBfP2d6FwnhbPd9t0Ot1vf/vbNWvWcHm4RVzdOC8K593GHiG97CKua4vtKhzkJ/Q+kpewXt1M3FWGGIbBiAGg2hwJ7rdmyQ3iAQeXEMYsYR0US9jOjk4EQPAtCIvd4ets75mnd9gzyLQPZzk2sf1vAOB0OrmwQtLvPW/kIXAfT89xljnHKPf8zm6UBW5ra6vRaLRareyKcP17Cly/H4d1zl3Oxc9yhXOxtJ73D6/+Q3kJ+wPk+YINm/ITaIXsDhKMMIMQA+BstZ/4NjgzOoW208TDkzh4nyU5wlK0OjL51Npj9o4uBgiNKU/C9qk/t0dcuuc+cov6tASOy57ZPP25fQjLldkn/qGPM5RDMOP+LBP3OO/p0uXycwYyGujtR8/6cxY39nh7DXs08sF7Wu8TeQl7C/Vp06wFwV0zP4GHKQZjTDBghOy0gwJCt9oTvz2eFXmatlMEyI26uQaROGvU7lTHnDrtF2Rv68SEUEAjxCD2M7k33ok+5/fmp7t/iP7t9xd5ko4rzXOwMexBxlvW06tBIi9hb0vIIwYIuQMYf4IiANBBpe+J1seJgL7fDgKDtIIz5wLC6M5eABjwS8mDTYQQ9kmfldeivO8EXsLeXJxpwPU5dHV1Wa3WsrIycz9ZHkCZLRZzuaXCUlpRWFJUZCm7nG8JXbE9YUdwWWFpeXm5xWyxDPo9LysvLy8vLykqitt5mLdoe4nRVGoxF1uKyy1mS5mr/uXl5T92Na9TcXFxZWUlOxDBgzFEwE9TXsLeUJ6PbFzMfHd398mTJzdv3hwfHy8UCvnXS/AASigQxAoEcXGChBhBbOyJuNOxSavGfrZt/pqTicnCuDiBYNDvtVAg4Avi4uNOJMR/u2jl+g8XJoTHJJxIjImLjRMKhfw4gYAfK+ALhcIfu6LXFBcXFxUVtWnTJnYIXex1Aty38hL2ZurjF2MN2PDwcO67YT8puR6qe9CZ3RGqeNGPW5l/T3mCs6LNkbST7SBiYBA7ChwOR3R0dHp6ev/+VVZej8F9IbjvCHuPb+ZcfzHre+3u7g4LC4uOjmYvA/LACxNCCAAmmKEJQgCow5G0LVgalcI4EQAQTGCAL3UOOgEAomhDeHLK2qDOzh4MAEBhwmDiHi0Tk8GzHwDQ29srFApFIhG4bVivGXs/6r4h7I/VvEg/woaHh0dFRYE7UGmw6W4cKEIQRjSFEQOA2h1J3wZLo88wzmvxsGgwHonrBACIovQRySlrg7s6ejAAJk6EGcRFaw0mfAFAT0+PQCDwEvZ+1/1C2AG+x3VvGhzx+FAHR1jWhh2chL0bYglL3/eEdboJ24sBiJewXt19DXbCuu3HAd59v2cNrr8N+2MT9p5eaQhj7EFYhiOsw0VYxA6uNbgvfw8bNqirs5sAEOzEiOFuDoOq/l7CPjAa5IRFDENjjDBmEKIZhv5RGhkXDAsAXV1dYWFhsbH8H9uGRYRghGiMESHADh7YJ2T9TlaPMJih2He6qHb7ie1B0ugzyIGAuAiL0eAiVH8RAOSk9BHJ3NhaXsJ6dQ80WAlLMHa91Yew+7M6BAgAAcDuHmAChAAQ4jIwCQAGVx5wzRDi0V+M2a4pIODRpcD+da3o6tkhbC8WBvccIZgNULfbeyMiIlg/LLg+I0bc6xJuo4QQQjDXE8bl4SpJCHEV6/qLPQvhUrhyPCd3mRiAwRgBAEWx8ZLsDYmz7u8MYW/ynS7X2FqD/7WugceHpW7za973Xl7CPjAarITFBGOCEMMgmgC2O+y9vXbKyfT09Njt3Q5nr93Ra3f0Ohy9dkeP3dFrd9i5vw5nL5fBvdRjcvZJtNsddruz59q8o9fu6HE47VweJ+VwOO0Op52inC2tV2Nio8PCeRRNeZbvscUbbXSgyVWZHruj13OLfaZ+i3rsjh6n02nvdfT09LjHmnOZ+fhO+08eXMLe4luzP6K8hH1gNEgJ6/5ANOno7Dp95vuDB4PDeXFRkSdCQ/gRYXHhYYKwMEFYmIAXJgwP44eF8cN4wjCeIIwnCOPxw0IFYWECHk/A4/F5PH4Yj83MDwsThPEEvDB+WBifxxOGhQnCePwwHp/NHMbj83h8Hk/A4wndmYU8niAsTBgWJgzjCcLC+FGRJ3ihgq8Dvlu3bktEeNy1wnkCHs9VPjfPC+V7JrpmwgRhPD4vLNZVQ1flr1XPs4SwMIFrE56rhwl5PEEYTxAZlhAeKowI50dGxLS2tmHMMAzFfjLrzr5e6SXsvZeXsA+MBilhMcYYEwCoq23a8vXuY4eTcnPrtep6jdJm1Ddk6xq1qvpsfb1B16hTN+o1DUZ9s17boNc0GnQNBm2TXtuQrW8waBv1msZsXZNB28hO7Lxe02jQ1us1DQZtY7au0aBryNY16rWNBnZe35itbdSrGwza+mxdo0HbrFdfMWibcgxNGmWtQVufn3vVqG8y6Br12ga9ll23IVvfaNA26LUNBl1jtq5Rr2kwaBvYv9muzI0GbaNB12BwLWWryiY2svti0LqroW3Uaxt0mnqDrsGg44pt0mlce2fQNBk09UaDLeNC7rq1X1dVVbEjmt4N2HkJe+/lJewDo0FLWNeglldbbMeCg0/El1VUglYNegOVa+oxW0CvB42a0apBrYDCAigpA1MBUatBowaFAufkQXEpmPJBqwWNGnQ60GhAqwW1GvQG0BuguBSMOaDVglYLOj0o1aDRgT4blGrQaEClxCYTmMugrAwKC1BRAZQUQUUF5OaC3gB6PahUoNWAWgM6PWi0oNKAPhsUKqTWEpUGNDpQa13pGh1odK55nQFUGs0aa9IAACAASURBVKzRu5ayMyoNKDVEb3QlKtWg1YFG61qkzwalGqm1RKMFjRbUGlBrQJ8NWh2o1GDIhixJm/+m3ZcqLW6j9c5fhl7C3nt5CfvAaNAS1jXMe1tbTdDxYD4/v9hMFHKSX4AjoxV793+fm9+r0WCNxpmfD0eDRB9NnBErVJSVgUZDso2MVt+65Vv+qTNF+YVEJneoNUipYhRKWibvzS8i6edrvvINvJhVWVwCajUoFEgipWQKpFCBTEakEibbiPIK2779LmjilFnTZsyeMn3mp3MX+W3cG5eoKyik5TJKpSRqFchktEoFMhlRqrBESiuVWKnEShWWySmFEsmkRKMFhQLJ5UgqoxUKRqUGmZyWKSipnJIraI0G5AoklYJGSxQqOiOTkiuITEqkUlquYNg6y+W0TM7IZEgqQ0o1VqoZmZxSKGmlkpbKKJUaLmRc8d8UeKnSTAjB+K6MJegl7L2Xl7APjAYvYdke/ba2mqPHjsUJC8sqIDOTKrXgxGTt6DEzU1LKLGYw5YJW2zjtk6+G/vGFlat2lZY5THmUxUziTyhee2Niyll9tRWKCiE3x24wdJrNVFExdakKjgan/f4PfzqdKrPV0FpdT04unZsHShUtlTFqLZZK7XkmJFVeGvn3D8ZP+jQlNUsozIyPVxw9evb/3l26c9cZYy6t0fYWl3RbKpw6XZdWa9fpnVqts9SMc3J7jblOg4HRamljDtLrsULBKBRIqaTzC7ApH/R6JJP1mgro4jJszEH5hZCb35Od21FixqYCyJJ0y+W9eSbINRF9tj2/gMrJQ7psWinHSiVtNNFlFZQxp1Ou6FUpGbmCUqvh/MUrGwN2Xao0s32DXsLeSF7CevWjaNAS1lW51raaQ4cPC4UFJRaQZGFTAV1SQk37ePGa1QcuVVKXLuFdgcJPpvsGB0smTVodFpZRY4PKCrLSd+fiZRtsNc7KSvvx46IZMza9996yL7/Yf/p0brWNjoxKH/o/w5Z9sWHBgo0TJ65cunRfytmCEgtSqWm5AmVl2U35RKWte/PtGes2BLa3Q3Ul1NVCQaH9nXdWLlx06NJl4AsMUz/+dKXvphkzfCPCL5aVOfl8zbJleydOWjnns83HQ8WlZY7Dh8XfbE0wGnvLSrFS0Tx/4daAgMiCfFxairWGpoDNYZu/idy2XTDj01WTP166ZPk3sUJZYZHDbMFJp4q+8g0aO37NzFnbtn6brNQ2WyyQfLJw4tQvFy/bNPPTVQcOpBcWgFaLlCo4f/GK/6adlyotxEvYm8pLWK9+FA1ewrI2bGtb7ZFjx+Lji4rKiFQKckVPmZns2Rc5YfJnGk1zQVHL7LmrV/ruvXoFFi4InD9/06VLvVpNw/vvLYiPU1rKu7ZsDpszZ6NIVGg0Npw8aZg12z8yQnImxfTEk3+cv8DvVLIx7Vzxvr2JU6atCo1MMxVihQLLpMRkArWu5q23Jw8bNmL23KXTP507bfrno9+cMGnyAr2h5soV2Lv3+0d+9ejevWEyeWFhUev+fUkfT1sbEiJKF5XGCi5+9vmm7TsiY/gXp05befq0sa0N4uNlQ4a8+pe/vC+X1tbWkEOHTv/zvU9fGzVuyrQl59J0mRJTLD8tOvZCaQl15oz544+/3r3ntEpdky4uXbM2ePHSwOISe3y8/pePPL1p86ELmSa5rClb51AonGoXYQMrLnu9BLeQl7Be/SgavIRlK9faWnv46NH4+IISC5HJQKGijNkglVrHj18VHqZJTS2ZOGlZ8mlVby9ERKaNHTdbpjAeC0qc8cnmkkKk0VSOHvP+uPEzV63a/NWKgK9WrB/xyug5c9YIBZrnXxyVds5krYLSYrhyFT6ZGTBx8tqC0m6DEUmluKAAlNryt/75wcTJCxISpbyIlKioC0Jh+qrVq9es21RRQR3cf/6550arlfU9digto9755zw/v6O2GpKbA5ZyCAq5+OrrE0+fUa5ff2jHd/y6Wljpu91/ffSnn67es/dEXl7DosUBoaGpEVEpEybOmzN3zbx5G7/ZGiISG2tq6LVrDv1p+OtfrdyyfPnGlb7bpk//1wsvvRCfUBQbU/r0sDeSTpZX1YBSgVn/rEoN5y9e9fphb0dewnr1o2gwExYBwNXWmiNHj56ILyqzEJkMpFKHUklXXoZvtkROnLR82bJtCxcHlFc4LGXYoG+bNefLFb5bPxw387vtSc2NoNZcfue9CZ99/lXw8RNhkSePHBMcPCRMSFBFR2cOG/7X2Jjzzc1QXwdmc8+48StX+B41X6JzTZCZQeWZiEJzacxb4zZvPYwwNDXC1Sbo6YYTiReef3F0lrR2/8GUv44YrdXaKm3IVOCYOPWrlSsPXq50Wm1QWEK+2S4Y89Ycnb5aJDItXLTj0OFTCxcHSCV1oaGi6bO+2LDx6IIlK/PyuvJyu9TqhnNpBWER51b4bhs56oPImO83bYp89rn3tu8MC+WdDjqWfORI3K6dxyTSJr6g6MmnRvIFeZZKkEhppYqRKWiVGi5c4Hq6wA2LO4wML2HvvbyEfWA0mAmLAaCltfbIsaMJ8YWlFiKXgUzqVCgpSzlczKj84/A3/9/v/jc8SnTpEkgynBXlcOBgyq8eHf7CX94/l15cWkrMFmcI78z06ct37eLxwpL37o/78st9JxKN8SfU//3IkImTFu/dF3/g0InlX26b8alf+gVzYTGo1HRmJlVQCEpNzWuvjx/95pSjx0/tO5R0+OipPXsEU6ctWuu3x1Lh3LP31PBnXlFpbMVmkpuH4xL1s2Zt9V114OAhQcDm0CnTVgcdT2togvJK54LFO//7kaF+fkENjcRc1j1p6twh//MXYfyF+nrYuTN+zlz//QcS+ALR7t2x4ycsPZ2iUyhs//rXVj+/I6FhqUeDkr78aquf376SUidfkP/471+JiS0sqwCVisgVjFRGq68R1uK1YW8uL2G9+lE0aAnriodtbas5fPRQfFyxi7Byp1xBy+VMTi46eOzMuo3BMmWrXo8lEjo3B7KyWtdtDOJFZhpznVIJo9EwJcXk3NmijRuDPvts9bffRqSeKdEbetLTawICQnihF3d+F+e7al8I74zR2JGbC1mZtFKJlQrQaBi9oePwkeQlS7cu+XLbouVbFi3dvHNnVHy8qqSkp7gYnzhR+s3WMI2mQ6tjpBJSWAwiUX1wkGjFym93B8alp5VZyrFK3WvMZUTnbdsDI8TiqoJ8xmRCJ09lHzwq0KodBYW9huz2qGj58i8DFyzccvDQWZm8ubSU5BcwGRcbQo5nrvXb77dh59GgpGxjc3ExffZs3caveefOXdVlO+VyLJczUjlSqeDCxSsbA3ZVVJay0RcYM3d8PBovYe+9vIR9YDRoCYsRa8O2NB4+GHzqZEF1Neg0oNUwej3RaSBbD5etUFkFWi3R68BgAK0aDHq4dBkuV4MxG7Qa0GrBoIX8HDCXga0WrDYoLIRsAxgMUFkJZSVQVQW1tXDpEhiNRKsGnQ70BtDrQKVEuXm42gpWG1RZ4XI1VFWD1QrlFWDQE5US8kxQXgE6HdFoQKcDnR6b8qDqMthqoOoylBaDQQdqFei0UFIK1TYoKASVkiiVdGERXK4GjQaUSmwwkMIisFRAdQ1croY8E6jVSKMmpjwot4DVCrV1YDFDTi7SqmlTHpRZwJhDtDpKowG9DnQ6MOaATH5146Y95RUVhBCEGULuPDK8hL338hL2gdGgJSy43pqtqw/ceeToEaE065I43XxeVJ6ebhGJzKJ0S1pauSitXCSyiNLNonQzm5iebkk/Z0lPs7Ap6WxKmiUtrTwtzSJKc+e5lm5JS7OI0iyidIu7ELNYZElPt6SlWdLTytPOmdPSykXp5elp5We/t6Sdq5BIqjMyqtLTyt2bMKelmcVic9o5S3paeXqaJT3Nkp5uEYksIpE5Lc2clmZJTy8TpZlF6WZ2o2KRRSwyi9ItovRykchjlfRykciSLjKzW09LK09PL08XmcXp5aI0S7qoXMTuO7unaRaxuDwxSbVu3XeXKmpYA5ZBtNeGHVBewnr1o2iQEpYd1g+AdHd3ZWRIeLzYqMikqKjkyOjkqOjk6OjkqKjEqKjEqMikqKi7PZ2MjEyMikqKjk6OikyKjT29Zs2WFSs2Jp0UxcaeDg0VRkUlxcQkR0UlRV6rzEmPv3d+io5Kioo8GRmZHBOTEhOblHTydFtbOwtWdhxbfEdfnvUS9t6LI2x6ejq4PyTh1f2oQUpY9xtKmI0oQJjChAEgGDMYaAAEwAChgdAAzN2aCDuDABiCKQAMAGZz8Vtvjfngg3/W1VoBCABDME0ITdjKEPeKhFv9rkwEGPa6YxiKHQCXHYGbPXbe0Qv76z4lrNeGvd81yAkLCLHjTzMYO4AwQAgQDIAJQQAYCCIEAcF3bUIAGGOGEAQADQ11s2d/6uPj4+PjM3vWpzU1VgBAiEaIJgS5shFE2FrB3aoVIZgAQwjj3jSmaYaiKOL+7POdPRNewt4D9bk7coQVi8UDEvan8424+12DlrDs0677Cx8YI8QghiGIuOFLMCaYEISvT7nTE2saEgI0zVgs5Vu3bhs3btzYjz4KDNxdUlLKMAgACAGGQQyDEOIiUu/ihBD799oHY2iavtPH/5q8hL0HQu4vFbFf3gSArq4uoVCYlpbGZuhzir327P2iQUtYlzw54hLBfVPupmj62sfB2IfxEydOnDhxAgC4Rs9eFT+GWXFXjNY++skQ9t/ei5uc99ttEmwTYiHLfrSiu7s7Li4uLS2NbVoMw3g2xbus/tXuu10v4m9Tg52wP7rYj2KxjZu1LKKiorhvzbLPbhxbH8hntweWsIjCDOPxIXLPZ3DsMX/Lc0pufBBc696ER2wrYu/W3CC/bOtKSkqSSqWeLe1ecY3dHW5z5Pp07KXr7ctL2NsS5x3r6uqKiIiIjIxkvWMsfz1b/4N3b39QCUuQkyCG87f8EPUBDXcE+hDwto4MZ7pijGmaZm/nly9XXrhwYdu2bYGBuzUaTXNz80CVvHu3c84fxVXS9X+PpXe1Ag+OvIS9hTwNVZaw4eHh7LdmMcZs+oPKVlYPKmEB0yxhuTzsCWQ//uvJFw+mYI/MyJ2I2DcQMSYYXdd/wB6ZW1rBrk8Ku52tFOXMzc156aWXfvazn/n4+Eyf/kl1dTXroXI7ptBdPuzIXWXEnn+P/WDnML6N/fIKewl7E7HE7EPY7u7u8PBw1kuAr6fqgxpP8wATFiOG7ZxkGAYhGgaTQnmhDz/88AsvPqs3qH7sulwTzTgw5uICB7jxeNVH4CXszcWZqJ6E5WzYn4DY8A0GMbSbsL3x24Mk0WewnXVAu8ycwX2pIQBATlofmXx67bHOjmt+WIbBFEVhjBiGLq8oVyrVFy5K09OzzovlYrH0vFh2XiwTi6UiUZZYJBWLZaJ0iVgsO39eLhZLRSKp+LwsXZx1/qLyXLr8+7Qs0QVJujhTJFaKxXLxeYlILBGJs0TpUrFYJhZLz5/nVpSIXSXLxGKpSCwRsaWJJefPS8ViaUaG4mKG9IMPJyxbvlKjNYrFGelpWWKxRCTKEomkIrFUJJKIRJkikUQkkorEEpGITclypbDzYolIJHFn5pZKROIsdnPunFKxSCJ25ZGIxFnuROn58xLxBUmaKEt8QZ5xUW3KK2EYGhPkZevty0vYW2hAG5Yl7E/hKQlhV8ACZj8TDuBsc9uwdtaGvS/EAAB20rqI5JTrbViCCGYQANTW1O7Ze2TfnvDYmPO80AthPEkYT8oLkfKOS0OPS0NDJKHHJSEhktDjEl6olBcqCwmWhhyX8njSkLCs4FBpcKjsOE8SEiY5HpoZFCwJCcnk8SQ8XhYvNCM0JDP0eGZoSFZIcFZIcGZ4mCyMJw0LkfBCM3mhktCQrNCQrNDQrNCQLB4vixeaxQuR8EKzBHzZqZOaU8mGmGhpaIgoLDQjIiyTF5oZEprJC8nicauESHlsCSFZoSGZvBBJaEhWaGhmaEgmV2xICPtTEhqSxW2RF5LF5eGFZoWxeUK5RVm8UElYWGZIaEZIaCYvTLJvz4nvdgS1tLQDkLs3kNuDJy9hbyEujL+/l+CnQFhOiGEQwxLWEX+dl+A+cEAThAkAdtKGiOSUtcEdbE8XG63FYIahAYitxrZnT/B5cYG1GvLzIT8fTPmQZwJTPuQXQkExFJdBmQXyC8GUD/kFkF8IZeVQaYVSM+TkgSkfCoqgsBjMFVBmAVO+KxtXSJ4JisugvBKKSiAnj+TlQWER5BdCTh6YCsBUAHn5kFcAeflgyoeCQiivgCorWK1gtkBeLpjYKR9MBZCfDwXsTIFrXVOBa4uumQLId0+e6fmF1xaZ3PvIrp7fb0U2JTcPTPlQVAxZmbXffHOkta0DXK4hr25LXsLeTJ4dWT9NG5YVYZ+iEc0AUK2OE9uPS2NSmfvJhsUAgJ2UPvJ0il9QZ0cXAcCYIhgBBoahAFBtQ+2OnUdE6SazmcjlTpmcSGVEIsUyOVJpKE22Q6JsPZdWp1RiqRzJlXR2LsmUNccKDfpsuykf5HKHRu3My0MZGS3nz1+VyZwyGZZIUVYWnZlJy5VEb4CLmS3fp1Wp1D1qLZZIqcwsWiYjUimRyBiZHMvlRC4nShUYDKBUwenUksNB6UeDz6eLqnUGR54JJJJeqZSRyrBEwkilKEuKpDIsk2OZHEllSCJlJBIkkWKplJFKkUyOpTJXBqmMkcmwVIbYKkmkjETCSKRIJscyGZbIkESCsrKYrCzEliyTEZkMyeSUREZJ5YxMhhRKkpXV4B8Q2Nnd7vaP3e3etgdEXsLeWmwHLgAghHp6eiIjI7loLfRTEHZNTsZBE+y40n3yW5486nvGjrBHpNogFkYYASGMg1ZFpZ5Zf7T7ahd7y2BoBjHs2A7YVmMLDDx64UJhmRlLpQ6FkijVRCbDMjmtM6DcfLxrT8r48YvyclvyC4ha132pEpZ+seEPQ5/Zvy+xqgJUsp7SEub774umz/ANi0zLzsZyOVNYDKVmyC/AKo3DUg4HDyb89eW3U1IMdfVQVAImEygVtEJOKRS0SkUUCiKR2QtLHCdPqz5f4L90+db5C9d/9i+/BYs2zl/89emUwtIS0GqQQkkXFpPCYigoBo0WSaWURMJkZ0NxCSooZIqLXFanQkEpFJj9knx2DjEVglJlV6ocpgJcUgrGHNDrQSpl5HKnXk8X5kNZCRQWUdk5ToWSksuwTEaUCiyTI5kCyRVEpYTMi1cCvt7f0dUGrjjFH/mqvF/kJewthDwiCjDGbDysUCi8Kz21g1IECAAQQpzISQCgAyVtDVHEpMHg6nu/DdFEx08/te4w1eEkQDAQwrCDuCEAaG5q3Lf3uEhsKi3FcrlTocAyGVYoQKHAcgVVUAgpZ4rHT5gVGXnWYobKy3RqStnkqfO/8v165kzfvJyu8jJcaYEd26OmTFmu09saGiBTUhfME+/YFS08IVPrrlRVw/HjcW+MHiMUnovlZ+7Z9/3Z7y/l5jgLTCCTMhcvOBUKyC9G2uzaMW+P/WKF7+VL0NwI9bVQbbV/803k++8vlsnL6xtAobgaHpkRuOdEeORFhaqpuASMBhyfUJJwUpl4Urdn37ngEOnp1PyCIlompeRKu6kAX8ys5QsNJWWOwpLe5BRN4N7YQ4dPZWVVl5ZAUSGTlVkbH5+VfEp0LEiQISkrNWOFyilX0DI5rZBjmZyWK7BaDZkXr3y9+UB7Zwtce3DxUvbWAi9hby4AQAixLzICQGdnZ0RExKFDh7q6ujo6Otp/Empra2tra21tab/S0t7eeqkp/uugDF5KW1MbewTa2toG/aFo6+hsa2lsFh+LT1p7oK2ura29tbn1SkdrZ2dHZ2tbS2dnW1lZyfZv95+/kG+2EJnMIZdjmQwplEilAqnMkW3E5nK0eXPQ5//6uqy0p7EBFi7cNnfuVo22Zuy4WQf2J3d0gk5bO/PTZfv3x9XVQnS04tNPN/utO7RjB2/lqm9X++3SG2oEwlPDhv/P+AlzVqw+uGT5wdmzd/itO6ZS2Yw5SKlCMhky5qISs2OD/8FJU+atWbN/915BLF+i1lTl5DZfuFhstrSnpRcsW/6d76o9O3ZGrfU7sHz5blG6ubYO/jX/298P+cuSZd99vUUYsDnmo4lLz6YVmvJRXr4zL799xqcbv9kaq9JU+m0IXP7V1s1bj65eu3vpsu0CoaS9HXbuCn/siaHzFi79+puDJ5KMhmxKoaKVaiyTI4UcyRWUQo7VKpawB9s7W+H+cQ0NBnkJe2txb4uzM1qtdv/+/bFuxTzgioqNjYmKiubHxsYKo6OFsdGHwpf9Y8bmmSvjIoWxfH5MTMwgPwixMTExMdF8QUx0WJT/9GV+/5gZcThcIOSHx0TGxgj4fGF0dGR8XMyxY8fmfb78XFpOeQWRySi5nKhUoFDSCiVWqhiFEhWXQXyi5r33F5wTKRVy6wdjZ8dEa+rqwX/jvpkz1zY2kcio1LHjZshl5TpF++uvzVy6bFtaul6mKEw8ef6f783cuDEoLCJ52PAXg4+farwCVVZQqmr/+c/P1vgFll8mMnm3UomyJPaSUrquFn+fWrDp653Tps+fMPnzD8b+a8bMtefSikqL0cwZq2fMmJ9y+oJcnitKV8//fO3M6SsvVTgWL97+yqvvG7Jra21QeZn29Q2cOXPTpUq6stq5ZevxOXP9VaraNWv3vvn2hxGRKSp1wfmLhpW+37791ic6reXI0YgX/vJq6vfK2jrQ67FcSuRyIlMQuYLIFViuYBQK4rZhvYT9wfIS9rbEuMVasg6Hg/qpyElRlNNBOex2B9VLMbS9sStxS7AsPJXqdNA0/WNX73ZEUxRF03Rve48sLDllQ1BHUwfDMA7a7rDbHQ7K4eilKGfV5crAXYcvZhSVmbFc7pTJkEKBlUokk9EqFcjlODcPjLlts2ev3rMnOHDnsWlTF+fmNZeXk+Tk3A8/WMyP1vr57VmyZFuNDZ1NrhoyZOSoMW99OudfE6fNmjxtwbiPluzZfXb//uRXXxufLi6tqACjEdtsZPbstTNnrSyvBLnCLpczRcX42DHx6jWHysu7mxrhUgVcqqBKyprWrt/77nvzTiaa3vrHpBF/e+Wzz/41dfLHH3/86Scfz1vlu6Uwv33hwj1vvT0rP/9qjoEuzGf0+vqJE9fuDjx99pxh7Lh5p07rbVb44IPPX/7bG7PmzJo4adKMmTOnT5+3YJ6fTl1x+HDMX/762vnzeSWFIM1ASgWRKZxSuVOmYORyJJfTCgVRqyDjQrOXsP+GvIT9AeLG0PJ07vX5+SAKAwFgw8wBUAeVuOO4LPZ77HTtuOsIDPrDQGhkiDqVsi64u7sXAMA1ijlg1+C/tbt2HRafzy8tJVJpr1yO5ArMdhYp5EguY7Q6UlUFhw8n/9/bE8e8+c/9eyMvXaJNechsdqxes+tPw0e998Hs1LOG2lrIMbbNnrPhi6+2Z8nyjXm15y8W7woUZmSVh4Se/O3jQzZs3F1Q0JCdXR8eLp44cXFcQmaJGcuVvXKZI9+ET50qf+efvouX7BafLy0o6DSXdWRnX17vf3DR4s3ZxtpVqw/MnLn+VLLSlNcozbq0d88ZQay2MB9Nn/HNyNen5poaCguIQsqUV4BQqHjlb9PfeWfR5s0xl6ug2urYd4A/edpnZ89J9PpKjbY86FjqoUOply459uyJ/d/n/5Z6VlVWAnIpUsiJVEbLFLRSjeQKWqFwmfOZF69s3nKoo6sVAAZ9eN4gEtwvhL3N4aVvGUHFldAn54Ar3nJzt8xw+xX4z0u+S3K9Ncs8OG/NuuNhnQQzmACDGACoq6vbvStILCosKwW5gpIrsFyB5QokkyO5AskUSKag8/JBKm+aPG3F2PGLMqUVhcWgVFHmCkhKNj7/0tiZc/wLS3pyTY6CQjo7xxYYGDLr0xUffjh7xvTlq1ftNGZbw8NTXh/9wYLFa5d/FTDj06/mLwgIjzhntlAavV2u6FUpGanUUVBMJIoavw0hM2dt+HTWunfe/ezj6au/3sK7mHmpqhqyc5r27Iv/eMaq9z5Y9MmMdcu+2J2SarSUo+VfHpn1WUB23pX8AiyR9KrUvUUlji9XHPp09haDsb2kFMvkLQXFvceOp86Zs2XchGWfzFw797Ovw8OzrDb6wKHED8fP+V6Um2dilEpaLqckMqdU4ZApGJkcSeW0XIFUKrh4sTlgywF3LAELBjJoGung1X1DWFbIY6jAPgzy/HkjPN1kFXwD5t6cgz8oJPbm0EQDDR/Tv/x7T94HdVwCjCiCGAYRhDEA1NTU7d0TLBIVlpRiqcwhlRKZFGRSIpViuRRkMiKV4awsolAQlaYnz9RbUAwyOZZkgUKJ5fJeleaKUtOhVIJSiaVSlGeCnFxaobxyPqPqQkZDTg5kZ4NK2WHQd2pVbSpVvVxWr1H35ueCQkakEiyTgkIOUimRyXG2EReXQF4+JZM3pYsq5Yqrej2VnQ1SCWMyQZ6JKFUd4gtVEtkVvYExZhONGikUPQZjr6mAKBVYmgUKOc6S2JVKu1ZnVyuxJJOWSbFSDvkmyMvvFosrZbLGwkLGaCBGIzEYeyWyxhwTpVIRqYQolSCTE7mcyGREJkdSmVMup1UquHihedPXhzs7u8HlJfC+OHtbGqSEdcUxXv91DS6RS7nRWjfKcJPNcfO3MxLSTX7eZNFN6nOj20Z/cdFjN892B/XAEhbTBDEMci2tra3fufNg6ve68go6J9duzOnNyXHk5DqNOfacHGdOjtNodOaZUG6ew2TqLSlmjMbunFx7ronJyaWzs+1lFlRUjLKz6ZwcxphD5ebi3DynyeQss0BpGeTmYoOByctDZaVQaKKKC5miAiY/j8kzUkYDk2NkcnNpY47DaHTm5jHZRrvR2FtUSFdUQEU5FORT+SY6N8dhzHbk5lBGY29+YoLzBQAAIABJREFUvsNigbIyMOXRuUYm2+AoKKCKS+ic/J7cPMpgcBgMjtxcKj+fKSxiso3duXlMjhFnZzN5uc6iQspiBrMZF+Q7jNmOnBw6P58qLaXyTM7sHNqYQ+cXMMacXmOO3WTCuXmO7Nyu3DxHQQFRyRs2btjd3tYOAPfDCR8sGqSE5UTcQh6f2eDSsYfpNyBbPUnEru5JKM8C+2wU3EFauB9/Pd/y8uS+598+X371rNiAZjhXJnaN8zSAJfvv3Tz+cz2ohCWEco9eiABIU1PTwYPHDh+JEMadj4pJjRUkxwqS+MJTscKTfOHJWOHJWEFyDP+kIO4kn38yNiZJKEyOjo2PFpyI4Z8Uxp2MjhEI45Ni+UnRMYl84clYfmIsXyiMSxQIE2L5cUJhYpzwZHTsiRjBiVjhiciYeGFccgw/IVaYECMQxvCT+HFJUbHxscLEaH4CX5gUKzwZHXPyaFBUCC82VpAUK0yMFZ6IFcZHxSQI4pJj4xJjBAkxgoRYYVKsMDkq9oQwPjlWkBQZExcbl8CPS+QLT0bHJsbwT0YLEvjxCTHChCh+oiAhOUYYFys4Fc0/GSOIj+GfEMafjYhOjIpJEMQnR8UmCk+ciYpN5AtPxAhPxAjiYwXJsYLT/PjTfMHpiMiU0OMJmzZubm6uAyBeA/b2NdgJy8VIsZ0VLPUYhqEoCgDYr2v06dBgKXZdFwdxDb4JAGx+dp6mabZwiqKwB83xtZE6Kez+kAw7NDK7CkdVdp4LM0AIsYMos53X7ICebIrnTYJbkS2ZVZ+YMDY/RVFcyXfjS923oweWsJgiCCGMCBBCMEVRHR2ddXV1Vmu1zVZttVbbrFXsjNVWbbVVWa1Wq7Xaar1ss9lstmqbtdpqrXKnV7l+Wqut1upq62Wrtcpq5Vapstqq2XmbKwNbYLXVWmWzsZuz1tbW1NRYbbbq2hprfX1dWVnp2LFjly9f2thYV19fW1V1yerKWc2VY7VW26xWm43btNVqrbbZ2I1WW61Wm81VDZu7Au5auarqUWCV1Vpls1VZrdXV1iqrrcpms9lqbDU11pqamurqqurqypaWFnuvg3jHfPkhGuyEZSlDCHE6nR0dHZx9R1FUb28vxpim6e7ubofDQdO0w+Ho7u5mYdTV1UVRlNPpZBOdTicA9PT0OBwOu92O3chmN8GSjl3U29trt9s5OvdBKvaI3OIsXA6U2A1lzlZl+ciCktsj7GGoskspiuJ4ymXo82kmT0vW6yX4oRqAsIgimEEeJ+uHBCbcdR06dMjHx2fIkCEikfjHrotLhBACXtP1hwkGP2FZqzMpKWn06NHp6ensyT5z5syECRPS0tKSkpJeffXVESNGvPbaayNGjBg5cuT27dvXrl37+uuvjxgx4tVXX3311VdHjhyZmpp65syZMWPG/PWvf3399dfHjh0bGBhYW1vLWqaEkJ6engULFrz88sujRo0aOXLkjBkz4uLienp6WJZxjQy7fQh9Wl6fFIwxi2bPxD6WNZfoWT5bGntTua5lu90ObCF36WgPfAoeaMIO+PGCeyzuDs02GIfDUVxcPGLEiF//+tePPPLI9OnTL1261Oemfi/leVju9Wm7V7r93pQfqvuAsGwtg4ODfXx84uLiWOjEx8c/+uijR44cKSsri4+PX7ZsmY+Pz5QpU4RCoVqtFolEUVFR48eP/9WvfrVmzZrY2NhLly75+/v7+Phs3LgxJSXl22+/feSRR/z9/bEb4l1dXa+88soTTzzB4/GSk5PnzJnzyCOPcOMP5ObmxsTEGAwGu93OHnGDwRAcHJyYmFhdXU3TtEKhiIuLk8lkkZGRmZmZyA3Ty5cvx8bGCgQCq9UKAFVVVdHR0UqlUqvVxsTElJSUIIQIIZcvXxYIBNHR0bm5uawF3dvbm5mZGRcXZzabkYfbd8APjt7Vpv/AEhbTBDMI9e1NvccV82QZ+8RD03RTU1NOTk5gYGBwcHBpaWlLS0sfT9E9q9uA6bcTZvMg6T9pFYOdsNxrVFFRUT4+Ph9++OHq1auXLVv23nvvPfrooyEhISzIxGLxz372syNHjngag7t37x4yZAj7tU4A8PPze+ihh5YsWfLNN98sWrTo6aefPnjwIHcUuru733jjjccee8zX13fLli0TJkx48803DQYDRVF79+4dO3bsunXrRo8evWbNmubm5r1797744ou+vr6rV6/et29ffX393LlzH3rooa1bt65cuXLEiBFHjx4FgMTExHfeeWflypXz588fN25caWmpUqn08fGZNGlSfHz8Bx988Mwzz2RlZalUqlGjRn3wwQcbNmxYtWpVUVHR1atXly1bNm7cuC+//PKVV15JTExksevZ74c8Rla8q3pQCev5Ne/+bPXE7t2uG/LoU0VufwVCKCEhISsri3sq6mNU/tBNYA+Plvuh6BbmMFe364/GjSrwnxyoQdGEOEccunO+uEFKWM/edtYejI6O9vn/7X15eBPXubf79GvT3ufJH/fLk9v7R2970zRpVpJ8N73JbdpsNwktaTZCFpJAQtiSEBx22xBoQyAQlmC0eMEYDFiSjbE1srGxZEszI2m0epElGS8ysix5wTbGuyXNnHPe74+RhSCkSYEQQvR73kfP6MzZ5sx7fufMe7aUlCeeeGLZsmVLly79wx/+cOONN2ZlZYnPcOzYsZSUlK1bt8a/2aempjIyMn7xi1+Ul5eLOpqWlpaSkvLcc88tX7588+bNNE3HO6QY47Gxsd///vc333zzvHnzZsyY8Zvf/MbpdAKA2+2+7bbbfv3rX69YseLxxx9/8skn/X5/dXX1vHnzFi9enJaWRlHU1NTUrFmzfvrTn/b29gLAzJkzH3zwwWAwOGvWrBkzZkxMTIyPj990002LFi2yWq0pKSkfffQRAJSUlIh5drlcy5cvnzt37ooVKyQSSX9//9GjR3/0ox898sgjqampDz300OrVq0dHRy8ok6vW2/ohMGwiroVvYQCYmJgoKCg4fvw4JJzmfSWyJ0YiapHwFayK8cXId9oxMZJEb5djvrhc0wc+v15c4PKN83CuiHBCg3c5VHuNMqwINP3EAJCVlZVoJcjLy/v5z3++fft28W9hYWFKSsqmTZviDBsOh1etWnXjjTeq1WrRz8KFC1NSUmpray8wg4qpjI6O/u53v7v11lvHx8dDodCcOXNeeeWV7u7uwcHBp5566oEHHqisrFSpVGVlZZFIxOVyqVQqiqIeeeSRm2++2W63L1269Gc/+5lWq+U47v7773/llVcGBgZSU1NvvfXWqqqqysrKX/3qV7m5uRzHpaSkLFq0KJ7nzz77bGxsTKPRUBS1bt26lJSUL774oqGh4Ze//OW8efOMRmNBQQHLsnGNEbszX57R9e3hh8aw1wIuYFh8ZSwYBGOBkHNdZkIupOzpa5Qg8Tto+uQYEndBF3n1KJGh8MWahC+5oK96Cxf4TORQfLEy+aoi+sellxAhjrUf5zP15eCaZlg8PaQufnE/8MADFEWJzKjT6Z5//vni4mLxL0VRDz/8sMi/GGNx7kFOTs7s2bPNZrPoJzMz8+GHH+Y4TvwbnyEgtlHhcHjRokUvvvji0NAQANjt9pkzZx44cAAAXC7X9u3bFy9evGDBgqqqKkEQLBbLypUr33///XfffbegoGBkZOTll1/+yU9+snPnzqVLl65du7a1tRUA+vr6MjMz586du2DBgpycHIyxy+V66KGHMjMzAUCr1T799NNKpXJwcFAMuGjRom3btrW1tQFARUXF6tWr58+fv2rVqvb2dnz+KozEF/9tm8OSDHv18e0wLMbTO2fHd5G4xiZQfPcgRJR4eV+uIQ6ucYbFGEciEUEQpqamzpw5Iw7Qix9NY2NjgiBEIhGEUDgcPnPmDJo2TYq/4XB4cnIyPgUqEolMTEzg8xcCJM4/DYfDY2Nj4XA4HsPY2Jg4cxYAxsfHE2fUii7xeV3PPPPMj3/845aWlsnJyXhPU7wlWglg+ltPnFsmDmiIe3TFzRpjY2NikHjYs2fPigHF+bnig1wd82scSYa9+oArz7DiawIkCAihM0ODQ0NnRkaHxQ1+h4fPjgwPi39HRoZHRs6OjJwdGRkZGRmd/hvzORpziTmOngsiysj5f2MS9zY6ep6H4eGzIyMjI2IGYhhOuBgeHR09P9qR0dGRCyKJ3xoePjs8fJFUYlFdLGMJ2T47NDQ4NHSG53lCIHFc8TKr2rXOsGh6cmicehK/lwEgfsSLiMS+vchccRuW6CFOqRckIUaSOOc0McLE1MUZr4n+CSEGg0GhUIyMiOfE4fgbEvNwQZbiAeNZQgnjG3Gf8fzH59UmPv63VOBfRpJhrz6+BYbFGGNCoP90IHPv7qysvMzMHKk8W5adJZXnSuW5e6XyTKkkUyqTZOVIZdkSiVwqlcpkUqlUnpkpk0plEmmmPGuvRJYpkUqkUrlMmi2TZUukMqlMJpfnyGQ5EqlcJs+SyuQyWexCIpFJpdkSqVwikctk2VKZXCrNzpTIM2VZkqwciTxbIsveu1ealS2TyiUyeZZUliWVyiVSmUQql8rkUpl8r0Qql2dLZXKZXC6TyaVSmUwWuyWmIpNnyWRZUqlMIpVJpDKZTExXLpNlS6WJmcnaK5VLpHKpmDGZXCrLksqy4yKRZ2VK9ufmFX6+c6fbUzdd9TBC/GWq97XOsFcciRNN4r/xD+1vYtW+qJ84xX85LfwVH/Jfdryot6tJphdFkmGvPq44wyIkLg6Gvr7gR6np+ppWi2WAs/aZLd0cd9piHeIsp02WkJHrMVkGTOZ+u/20xRK0Wk477ENWy6DFOmC1D5hMZ0zGfps9ZLF0M3SP1dpvsfWauF6zaYCzDHJcv802YLWeNnM9rKnLYu2z2k6buT6rdcDI9nLmfpMxZDYF7Y5+i23AxPWZLQOssZeznLZYe01ckLP0cZbTnKWHs/RarH1mS6/Z0stZ+izW06wpZDSHOEufeMto7uUsfWauz8z1mrleztrLWfs4a6/V1ms0dxnNQautj+N6OEuP1Xbaau8zW3o4a5/F1m+29BrNQbOlx2zpFsOauR4z18txPSaux8QNWO19K1ZvsNhNACDwYtXjL9MI94Nj2CT+WSQZ9urjSjHs+W02AoBQd9/aNbsNtSMcB0YTMEbCMmDQg8kMZg4YBmgD2G3Q0ky87vHGpiFX02iTe8zpGnE2THIcWDiod001NmCPG7wesDtiQUxGYFmgGTCyYDKC0QSsEUwmMBh4lgETC2YWPG5oqAOvh3g94bZW0tICVltsRzGjEVgWWAZYFowssKIYwcgCbQCGAZMZaAZYE2lwgdkCNA1GMRUT0CzQDLBGYBhiNBKTkdAMmM3AsoSN54cFliGxyOlzSTAJKZpMYLdF0zP2WK31AIAFQoiACT+9CcMl6nmSYZP4GiQZ9urjMhn2oj4RRgCkuzewJu0zXe0gw2ADIxgY3sAIenqKNoYNTERP85wVVEc9c15Z8uyzL815be6cV9+aM+et5158Y97bKw8dMlPq9uUrd5msvfb6oaUfSD7ZQjV5wGiO1uqnTJxg4oA1As0IrBHTDKrVR4ymKM0ILCs0usgRlW3VmtzX31g75/WFK1dv3yMpNbDdjjrezEVZFhsYwcAKBiOmjZhmibg7rdlCzBxmjbhWL9idwNmnsvZZKk4EG5ugxjBZo580mpHYVBiYqN4g6PURo1Gw2kFPR1kjmDigWVxjiDBGwWoDI4f0hijDIJolhtiev8QQ2wiY0DRYzEJ6utRmawAAEhvvuNwlHkmGTeJrkGTYq4m4gX5iYuLQoUOVlZXxwYBLiwqfvyY71BtYm/ZZbe0QwxCaEWgmStNhAzNpYMKsUWCN2GaD7Czt7bff+cmn26tOtB8+3Fh42HMgv7HgsKey8mxNzXB5RZOvI2I09t9221/fXvBZTx8466KuJlxXP2nmztbVo8YG4MzIyEQZPU/rEcdNelvCmz7Jm/nnhdm5x1VHnQcLnAcKDPPnf/zS7JVa7cl237iracxmF0xclDZGzFbebOHrGsF7Epz14zb7cPNJ8HjA7gjvlVXf+rs/fbrtUEtr2O6caG6B5hZSVz9ls4Xr6pHDETWbxx1OvqFR8Hh5h3PUUTdWXw+OOrA5BM42aa/DFhuhmbCB5g0MZhhEMwLNCAyDaBrTBmIxRzPWf2G1cQCIIELIJZZ8IpIMm8TXIMmwVxniMMvY2NiBAweqqqrgsmE2m3fu2GmxWHheODsytOHjPdoTAyYWGBazLC8e+0izUb0B0TQ2myA32/pfDz5RXHI8EET1jePNJyNOR7TBBSdbobjY/9yzS6ore+32ybvveu6d+dsGB8FZ1791a/4bb6x95umlb87duHsnZbeOm1ler+P1tYizCE2eqdffXDvj/seVxdXek8NeDwwMQrOXfLz+SPHR+qycomWp670ewd2EOO70ytXS7GxaXeZbs0b2wgtLX30t9cPULYeO6LW61scenfPj//Ozu+56aM3qTKdzMD+feeuNjc8/v/zV11anpcsctv7BfpKbU/7kEy+tSP383QWbZ856bfmKTXsyS997b+df/5r2l2c/2J9nqXcSE4sZmjAMYRhC04ShMWPADA02C79+w55phr0yk3aSDJvE1yDJsFcZIsMODw/n5eVt2bKFoqiKigqKojQaTUVFRfk3g7iGpaKioqamZv78+SkpKTfccMP//u+T27ZveXfhOkPtMMsAzWCGFY87BMYsGBikN0Sc9XAgv/H/3vTrR/701Auz3505a94zf3l9zmvrikvc3X1w4KDtxhv/U1nYWucM3zvjqaVLtncFYMOmL95dtLK4xGDm/Eplzdy3lm3+NL+9jTgcRKeLsixxucBRN7IuTfbYE3Mfffy1P896e+HCj3d9obLZB3pPw+FCwyN/nK0+1t7fB/tyj7/+agZFOZ94cvbLL79XUe5l6E6FklYqra0t/L7c43fece+2rVnN3tE9eypeeG51bs4JjgvV6n1r1+1a8O6aTv/U3zfv/pcb/2XLlgMWc1epuva3d/z2L7PeKi21cub2efNTn3ryLbu1r6EeaEOMYRmG0CxhGMzQYOWE9PV7bHYrAMaCQPAFx+RciqonGTaJr0GSYb8TAEBvb6/NZrNarVar1WQyWSwWm81m+WbgOE4MUl9fv3z58htuuOGWW25ZsOCdgkMH3v9go75myGwChsUGA88wAsMAzQqMEdEsdjhh337bbbff8+mnu07omssod1lZfcGhhlrDkL8LDhQ4fvHv96kKW52OqbvvfmrZBzsbG6Zuv/PB++5/avGSv785b+0rry+7//ePPz3zTYejz9VEDDRvsQqa8u6jJW6/Hzc3T1Jq7/791du2578294MXZy/T020+n/Dhh1+sXSO32fwvvrR048Z9ba2TMlnRCy+89+STS2Y+8356evaJqvbBQVAq9HfecUfBgZK+Pnh21jszZjy25P21b7y17O130p59dv499z5aWdmyc/e+u+6bUVXl7gnCyZMjjz0++535n/b1wJl+yFi/4+57HtFpmxsbwUATAwMMQxiWMCwwDIgMmzHNsAQhcuFyg+RIVxLfApIMe/WBpncyvCJwu906nS4Q6ASA4dGzGzZk6qoHjEZiMAgMw9M0MhiApqM0iwwMtlghJ9fyX//9UHmFNhAAExd1OAW7Hcxm8J2C/IN1//ZvdxUrW+qdkXvufua9pTsa66N/fPSFF2cvPnjQUFbqPHrM9Nnn+3buUjkco04nNtDh5jZQa1r/+Oi8LVvz/Z2RgQHoCcLwMGhrWmbcN0sm04ZCUFra+MLLby5cnPbcC2/XN/q7AoTV97O032g8WajQpq/fdc+MmUdLrEeOHP/t7f+hUJRMjMP8+Wsf/p9ZWbnFlVW2Y8dMe/eqtnxa6GqY2rI1+65776uqcnndYLd3P/roq0sW7W5vBV8LpGfsfuD/PVVT09zYCIyBMLGzhGMXbIxhM622r2LYS0GSYZP4GiQZ9rtFfOkK+meAMRaXAl7A1P5AR8b63dUnTjMMYY1goKN6Q4RliYGZYFiBZYnDQfbuZf7jllsKjhxtawO9PsowE7W6KGtEnUE4eNj2rzfdUqT0OhyRO++cueCdz/p6QKE0zn/no42bMvfsUa5YufW1N5YfPKg72cxzZsFgEMwccjXxBw/Tjz3x+quvp27clJ+xIWvZ8i0vv7osLS23znnW4+E97sk33vjoP39zb8Gh4z090Oyd2LA+58UXP9yyNVeeVbR6zc4//2XZ8YrW2mr3nx6dOeeVt4pUFWq1/f0PPn3v/c27dh/auWv/u4tTP964t6cHb9u599Y7fktpnO0t4HD03nP/f8+bt76jAzr9kJax4/Y7H6qpbWpyx6wEbMwai2kGMQzYOCFj/V6r3QaAsYAwvgLnlicZNomvQZJhvyvE6fKi28L+g+5V/FaCn9iiwVBPV3rGrtqaQb0B1eiFWgNvoBFr5PWGSZYVGAbpDeGSMv8eSVV5ZUddPZhMhGYEvV6gGWS1Qfnx0zt2KSyO/gbPWM4+bX6+xekcc3uIprxt+47S1WuzPtmsKCn1uJqiVo7X6cKskdCMoDeEXW7Q1fbn5Vs/2Vq4ct2Oz3cVq8vdnuaosy7MWUZOdeIVq7b99blFzScnGxqQyRS12SeOHWvJ2ChNXf35XsnxmtrTTiff2BA5XunbuCn7iz2F3uaRRtfAnr3K5Ss2f/JpdskxzmY/63JPVWpbcvZXm80DTseU0zm2c2eZQlF/8iRxNQpFxQ0yuc5iGbJYkd4gGBhE04imBQMtGGi+Vo+tFpK+QW6z1xGCRN3geXGxxqXj6xkWI+EcwzqbSxftaNX6AAABT7DAI+AJwShygVpcTp6SuMZAEEEIRRFCOM6w+0tRGBMAjK/qntCXAFEXAQBHeGtucclHmaOj4xiAkPMZlly3x08lTtvq6e1Zu24bxw01NILVDjYHOJzgrAObHWwOsDnAUQdNHmjzgdsLDgc4HGCzgd0Jjjqw2aGuHjoD4GpCjU2kww8eD1g4cDjA5YK2dvAHwB+AtnZwOMFmBUcdOJzgcILVBlY7eJqhzQdtHeDrhFOd0NIKdXWktR2M5sEVq/JeevnDkmP1/k6w28FmA6cTWtqgMwjtHdDeDu4m4MzgdELzSfB3QlsbOJy4qQlOnQK/H075oa0dnE6w2cDjAZ8PXK5YJB0d0NoGTidYrbzXC6dOQWMj2B0xcTjB4QC7M1YIDY2QsX6vw1En7gWCcWLbdkk8ixAAnA10lSzZWneMFsStdnAEI4IxThFbQCIIUYwQiAzrLVv0eawPCzzBfALDnmstr1dN/UECEYQRFpAgIAEjgOhwuPBvEn1+jGGv3R7gNMT8AwCe4q25xUdXZI5Mn4SIkYARwQRN8+v1rLdiHzYYDK5Z/bciFVdZ2U5pfGqqXaPxaTQ+StNOqX0U1UGpT1GUj6LaRFGXtarVbRpNe3l5h4byUVS7uqxDXdZOUR0ajZ+ifGrKpynvpKjO8nK/Wt2qVrdoyn1qqo3StGvKT6k1Po3GV17RQVFtZWVt6rJ2ijpFaU6pKX+ZukOtbquq9hWXNKSulGzbfqSqqqXieBul7qA0p9RUR6m6vZRqpTQ+DXWKKjulofxqdQdV3qbWtJapfWoqoKY61ZSPKveVUb7SUh+l6aAon1rdrinvUFPtGk2HWu1TUx2UxqfWtFHl7RTVQVEdZaXtFOXTUD4N1U5R7eWado2mXUP5jle0Uuq6j1I3mc0WQhAhPCb89L4El7KsC5HYlibDnYHiJVudxxgBMCGE4IhYq1IwwohgIiRaCZrLFu5o1XYAAIKIaCXgCWCUcGDf5XWqk7imQAgioqYIgkhU0eGpI3/bW3OgDE0iAnANf2THQBBBWCCE4AhvzT1akioZGR2NndOFhBgDX8ayyO8PCCFkYmKMUlcWF51QFmkVquqi4mqVSluk1BapdCqFTqXQqpQ6lVKrUuiKlLriopoilValrC5SaVVF1aqialWRVqnUFhaeOHzkRGGhVqGsUapOKFVVCoVWqawpVFQrFdVFRbUKZbVCWaVSapUKnVJxokh5okilLVLqipR6lUKvKKxVFNYqlXqlUnfkcFVRka5MTVNltEqpPXy48uhRffFRfaGi+khhtUKpVRXpFAptoaJaqdIqFdVKZZVSdUKp0imV+sJCrUJ5QlVcrVTpCwtrFIUniot0RSpd4eGq4uJapUqnUOgUyhqlUqtQVCsU1QqFVqmqVSi0SqW2SBWX6iJVdZFKp1ToSkp0xcXqnp5ucYvYeKldRpkjABj2B4sXb3UeY3jABAjBEYIJIihFTAQQ4jESRIZ1tKgX7+hgOxNt58kdJn8YmH7PE7hoc5YuvxRNIgCCMCbXOssigjEBwOGINbdYvUoWDke/05L8vuPLNf6f5QAMgC8p4FXClc3WZF//0Q+2O48xAhDxgDgsEIxxiri5DCCCMI5gBAC9nCtv0SZDTvXphlC3K9DV5A80+Tvd/pD7VMgTDHmCIU8g5AmEPF1JuT4k6O7q8nR1N3cF3H5foy/g9p+qad63fHt1XimaFMSznck13vNDmGCCAfB4xLCvZP/7WwNMS2eTP+D2dzX5g+5AUHxYd1fIex2rbjDk7gp6uoLuzm5vKOTp6vYGQt6uoDcQ8naFPIFubzDk6Ypfd3u7pityMOQNTrsEQ55AvJS6PUExkpA3GPQGQt5A0NsZ8naFmoPdzV0hb1fI29XtDcZi9nSGvGLMoaC3s8vjFzMT8gZC3mDIGwp5AiF3MOQNdHsDIU+w29sV8naKr6bbK8YW7PYGQ96g6NKdcKv7XEKxuyIdxZ4i5qHrYuwUCxLydorP1d3cFfIEQu6QWErn1OMS6o4nEPJ2Bd3+Fq1j19tpliItIIgCILGDjHAKIpgQggXEIzQFiACM+3tPbNtftGSnNqNAk5anzsjRrM+r4pWIAAACnElEQVTRZORS63I1aQeotIKkXGeiSTtEpRVo0vPV63OPpmeXbchTr8kqXpXZWmnHIwLGIB66cbnbFH+7EM8/ATwYbj5mOpK6W52WV7I+79jHeZoN+eq0fHX6AU16gSb9MJV+6Dsv8G9d0g8mXBeo0wqo9Nj1eb/pBVTawYu7pMV9Hpx2P3SRGNLOvzjn+dzv+alfEHk8q4fOu5tecP7jfEWiX/Z2UZ8XKZ+v9v8PQn1FUWvSDpas36f8e1b+qu2tOocQ4cNAorGVYiRFQAIWDVQERwjChBABQxQRBEKYoChBPMZRgqMERzGO8pjnMc8jnse8kJTrQ5AgIJ7HUQGHMQ5jEiFkEpEwBiATfERsjWOG92uXYwnBBCEhKkQxRiSK0SRGU5iEMYlgHEGi3mJBwEnVTcoVFLHuhBGZxDCFcQRFeT4qCOLwFkY4hRAiIBQVeEyIgASCES8IGDCPogIWAAABwgAIIwIEA0EEi4IJiQ2+JeV7LwQREgU0BdEoCDygCPAIEMJRAfMIC+L4ECLXLsESDBgTjAUkRBCKYhB4FMUgREGIAhKAiM8oxFQ3KUm5MoIAi0oVARQBiBAsCAIREBZiw2gpGGMBCWIPhY9OnxNFECaIEIx4LPAYEyIIGGPA02OxSbm+BIlNLkFAEPBRXkAIESxEo+IAF8IYI0wwxuS7otCvQ3z7DkQIBkSwQGJPhGKzecUzV7E4vyYpSbkCguIn12IkIB4TnhAMgBGKHRRNSAoWb4vdEwFjcSIWIQTHK1e8ViGEBYwRISSWQhLXCWLvkmCEpu1H1y6ZXgwIi/ouXhOE4yqKxGXnCdMLv1cPlsS1DoLxNGFifE4LMRb1L+UbR5Tk1CS+j0gqbRLfJb45wyaRRBJJJPHP4f8DKvdDmSuO3EA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png;base64,iVBORw0KGgoAAAANSUhEUgAAAcsAAABzCAIAAAB4jr68AAAgAElEQVR4nOydeWATx9n/nfZN+6btL23SpIG3oaRvzqY0IaGBNHmT5iDckADhSMN9JAFzGDA4EAgEzH3a2PJtSbaxMRgTbAmwrfu2bMu3JRtjS74Nvg9Juzszz++PlRZhmyMtEEP0zeKsZmdnZ3dnP/vsM8/O+mCvvPLKK6/ujnx+7Ap45ZVXXj2w8hLWK6+88upuyUtYr7zyyqu7JS9hvfLKK6/ulryE9corr7y6W/LBCCH3D8L96SM0QJpXXg0yEbb1erRotzxSkLc1e3UHhbg/rAgi1/32IQgjN1QJ6YvX/ileeTUIRVxtGgZcijzyePnq1T0QIi6u+nANzjXD3e29LfEnI7YpEMRx6n4XIW7bAHktBK/uidiW5rqJe1xKLj8sYv8h139sLnRtGcEIe83ZB1XI437K3ns5MN1fyEUIubxciCD3H9ZpgIh7N++vXfJq0IsgjDCDEIMxQeSaq5Vtbz4EIQZjCiNCMZhBDMYIEQDAQCjA4Bbp99erB08EAAEwADT7kxDE3CdAclWTQZgm7h2hAWggDBBvu/XqrgoB2+iAAuglCGMaMTTGCBHsQxBmCGYwIjQiDKKBYCfjvNLZ3dLe0d7afrWpo7ml+0pnZ/PVzpYrPS2t3S0drulqR4/H1H21vaelo6flukT31H7dzxb33z6ZW26c2Tvd1amlo6elo7u5raexpedqW8+Vtt7mjt4rHZTdSTHI/XAzqI0/hAnBBGFEIQb1Uo6m7t7mzu7mKz1XrvQ0tnQ3d/S0dHa3tHdf7ej2tqgHZmrx+Hv1R2NFd0tH19Wrvc2tdGMX00sTAuCwE4rBCBNCfFx2K8GEQQhjBKT9ck3qlmNx87aIthw+FbDz9MadqRv3nfEPPOX/Xap/4Bn/3an+u1M37E71v2460y+FS/dcdGaAPHs8F7GZB8rmne7atDHwjP/uM5v2pgTsTdgYmOS/J3XTAf6qHTkpmbiHxoTcB/3v7MMZEOykipMuxi36JmXTwfgNO05t3HV6y4GUTXvObAhM9d99dsPu1A17fvwD7p3uxHTGfzdLj2vQ2LgntR89boSmOzWd3RCY/PXuE+sDYxd9U5yuAYYQgiiCegkhCPsQBmGCGYIRw9AEA0CDvki4fIfppLbL1txis7XZqjustk5bXbu1ttNW22GzdthsnVZbh83aYbN21Ng6bLaOGvanK7GdTecmLpvN2ulK4Sar54rXphqbqxwbV753ultTu83WYavpsNa2V9quWmvbaxvbTJVxmw9dFJxhnAgACL7OOTs4RTBgIE6nXRuaLPxqR3Px5bbahvaquo6qxg6rrcNm67BaO23VHVyj8k73/dSXGNcRqabGBZxrkLkrU6fV2l5bX68rjljyTW6yBBgAjBHNYEQwRj4YIYQQYhhMsBMjDHDVaE75ar9ZWQ0AGBAZyH/ldWk9YOI8lQ52ppM6sTPkYnQK6kGEAB7cLgJWBGMMAJSzICw12f8I42DwtT3zyqu7K3ttS/Tq3cYUKQBQBNEYURhhjHzYnlbCIBojhmAC0JJTlrr8oDmrEgAQoTBmKERoghGiGIwIIQxCDEIIYZpmEMI0w9A0jTFmGIZhEMaEYRBNMxhjhnH35CKEEGYYpn8wOHtpMK4eFXaeYefdmclAa3l15+R2siLEUJhBAFS7PX57kDT6DLIjTNxBpoP4NCCMMCZAAFOUIeLUKb+gzs4uBAQjJ4MZhAgXJYMGfKfGq/tTCGOEOLy44IMQYlGDXBFRd+uMc50TANBeZUv+cnfuaRkNbESBk8EEY+LDIpAgRGGECAaAqzklqcsOWrIuAQAiNMEMhYACghBFUzRCiBDCGr4YY4ZhKIoihBBCaJpmGAYhRFEUHujVmgFetsGYLYQtk5u5UU6v7pLY2yxGFGZchE3YHiSJOcPYEQbA1yKdEPcSCtsS2Hl25vbPuKfYxnPLPAPU+brCEcYYCCCK1kecOr02qLOzCwMQTBPMuK+xQd5d59UPE9coaJomhHsaZ1j+sG3Gs+VwYLlJQ+3f0vpkHpBOANButSV/sduYInfFrmAHwQRhPBBhc0tSlx2wZF4jLI2AJgRjmhBMUTRrYyKEPI1kmqa5FOIKjwHP+nlekAPuGIdsmqZv56rz6g4KERdhEUJ9CEs8CHuzEm4MU8+zeZM2cKPWf6MV+wugL2HhOsJ69QCKRZ4nixj2abofcG7HdLudZtanxWIXYWuSv9idc42wTrbV3RZhKQQUIQhRNE0hhGmaDZeE1tbWgoICs9nc3t4OAAihysrK0tLS7u5uk8mk1+u7u7s5dPbZB8/9Z6HMuhqcTmf/PfHqbqs/YeO/PSaJOYMGImz/u/ptbaJfu/xBq/cxRvr8ZGe8hP0JimWRzWbT6XTFxcVOp5O17Vh5thPST57pnhkGXMWz1fVptHeCsEAQpjBC3EbPnTs3efLkV199dfTo0WPGjElISKivr1+0aNH48eONRiOfzw8LC2tpaenjD+bMW081NjYGBARERESwPymKYs1Yr7vgnun2bVjPM9K/OV5X5vU2KXIL96Nt/9swl8hl4Apn78QDbtFL2AdeXKvgwNfZ2bl9+/ZRo0b9/e9/HzFixMSJE+VyeX/ODEgeT2GM+6T0WWXAVsrqPyUs7bJhnWxeAMjIyHjmmWdWrFiRm5trMBg2bdp04MCB5ubmefPmvfzyyyaTKSYmJjg4uLe398qVK1FRUVu2bOHz+VevXu3q6tq/f/++ffvS09PXr18fHh5+5cqVXbt2+fj4PPvss6dOnWJ3lfU5YK8Ze690I8IiBwYAjBFCLteQpy+IhR37+EIIcXdRYuzq9mTYFM6t1Ef4euxyPn3kduWzz3rgdjex5VAUxZXcR17CPqjiHnz73OAZhsnOzv7FL34xefLkvLw8mUzm6+t78OBBu91eU1MTGxu7efPmyMjIxsbGlpaWPXv2bNu27fDhwwkJCefOndu/f7/VanU4HBERETweDwAqKiqOHz++a9eu5OTkzs7O1tbWLVu27NixIzg4mM/nd3V14Wv98NfpzhAWY4rttQOANWvWPPTQQ9nZ2Z6M7+rqmjdv3pgxY/R6/bvvvvvmm29WVFTMnz//5Zdf9vX1ffzxxxctWlRVVTVmzJjnn38+KSnp6NGjTz31VEBAwKlTp3x8fMaNG1dWVtbHcrlHJ/Anr5t4CdjlGCO2l7bPbZ97dOJ6O7GblVw29oSyuMSufgnCzgzoc2c5y3ac9nlw48rxtGQ53RHC3n6r8+zfu2WLHdDAv9HPG+l2svVhkOemB1z9fnxS9OzOam1tPXbs2JQpU956662FCxcKhcK6ujqHwzF16tThw4f7+vo++eSTc+bMqaqqGj169BNPPHH8+HGTyaRSqZ5//nl2/o9//OORI0eamprGjh3797//3d/f/+mnn/b39y8vL//Nb37z17/+9fvvvzcYDHa7/Ubn9z8lLOuHJYTG2OWEDQ0N/eUvfykQCNjrJy8vj/XGfv7552+88YbBYBg/fvz48ePlcvmf/vSn4cOHb9y40dfX98CBA0VFRR988MGUKVM6Ozt7e3uHDRv20UcfGY1GHx+f1atXs5YRdhsvbO297oJ7oIEIG+QiLCEMQ7M2LAAUFBQsW7Zs3bp1jY2NAFBeXj5nzpzDhw/3fwpjGEaj0ahUKs8UT+yyM5xbn/vZp6iIiIhPPvmktLTUM4+nKeHp0P+3CXuTBjbgogEvth/aSv+NVv3vXQg3XwsN1As9COV5n8buU9DU1BQfH3/+/PmcnJzg4OChQ4euWbOmsrLyueeee/LJJ9evX79mzZpdu3ZVVlZOmTLl3XffvXr1KtuKDh8+/Pbbby9atOiTTz6hKOrChQsPP/zwm2++uWvXriVLlhw6dOjSpUtDhgyZN28e12L7c4mdvwM2LE0IwTRCyOFwAEBjY+OCBQtGjBgxe/bsjz/++Lnnnlu3bl1zc/Pnn3/+wgsvqNXqCRMmvP3221VVVZ9//vmoUaPCw8N37NihVqstFsuzzz774YcfNjU11dXVPfnkk5MmTTIajQ8//PBbb71VV1fHMIzT6fTcE6/ugW7kJcAODK7OWZdDQC6XDx061MfH57vvvgOAnJwcHx+fmTNnAoDT6SwqKjp79mx5eTkAnDx58g9/+MPo0aOLiorMZnNRURFFUa2trWq1uqmpyeFw5Obmms1mAOjo6MjIyEhLS2Op3d3dfe7cOYlEkpWVZTab16xZ4+Pjo9PpaJq+cOFCVVUV2whxP0fwbRJ2QJ/vzTP8G+rTF9fH9dx/vj/jOG8j53m80Yb6PwcMWJmbeBIHrMAgVB//EgDU19e/8847L7zwwoYNGxYuXPi///u/27dvdzgcy5cvf/vtt48fPx4YGJiRkWG1Wl955ZV33323rq6OteQaGhpeeeWVxx577MyZMwBQXV09YcKESZMmRURE7NixIzs7u6Ki4uc///n48eMBgPVN9YH7HSUsAGKcrA3C7lhPT49YLF69evW6detEIlFra2tvb29MTMzx48etVmtERER4eHh3d3d3d3diYuKWLVsOHjxYW1t75cqVgwcP8vl8u93e0dGxZ88eoVDodDozMjL8/f2VSiUhxOl0ejYpz8CLm7dIr/5t3YqwNHuwAUCtVj/77LNz58719fVNTEwsLCz81a9+tWDBAofDERAQMHfu3KVLl7755pvnzp0TCAQ+Pj7PPPNMTEzMwYMHP/zww5KSkoSEhCeeeCImJqa8vPyNN96Ii4srLi6eOXPmjBkzFi5cOHnyZJ1OV1VV9cQTT7CXSmpqqp+f3y9/+Usej7d9+/aVK1eazeYbMeXfsGG5dsV6JDwdIJxxfctOEs+1+id6tuT+GTzrgNzB5p7VYyuGBwrG4NI5gPbpwOC8MZw7+7qTft9eTdxdh92vzs7OhISEefPmbdq0SavVsphqb28/e/bs6tWrDxw4YLVa29ragoODIyMju7q6wP2sfPbs2bCwMC6iv7m5WSgU+vn5BQUFNTY2trW1BQYGCoVC9iRSFNXn7njHCMt6CTCiPHeyf0v6Qf137C71z+a5A9zDINdtcr88ztx3unFPFzswsMsPCwBKpfKZZ54JCAjQ6XQTJkw4dOjQ0KFDv/jii6ysrN/97nejRo364osvRowYsWLFioKCgscee2zVqlUAUF5ePn78+D179qxcuXLUqFHz5s3bvXv3+PHj29vbV65cOXTo0MuXLwPAc889N23atNLS0iFDhkybNo1tEgEBAT4+PkOHDh06dGhhYSG4Hbv99wJ+IGH7XDA0TdfV1TU1NbHXEsMwbW1tVVVVTqeztbXVarXW19c3NDTU1NRUVVVdvXq1qanJarXW1tbW1dXV1NRYrdbe3t6urq7a2lqbzVZXV9fZ2cnuAk3TrN/Q4XA0NjbW1tbW1tZardbu7m5udzgyspnZ/NgdIQ5u/wnLXOTRGciKvYi4t37YC8eT7GzJ7IZYLza6gTv7vtOAd7UbkYeDTH/s3Dx/H3k2HrgbhL0H4pDa/zbu1Z3VgITNik5h7OylSxiGpmkGAGQy2VNPPTV//nyKorKyskaOHOnj47Ns2bLCwsKhQ4fOnTtXLpcnJSUZDIb8/HwfH5/Zs2ezNsX+/fsfffTRd955Ry6Xf/TRR48++ui3334LANu3b//DH/4gFovr6+tfeOGFJUuWlJWV/eY3v/nkk0/Y9r1kyRIfH5/jx49PnTr1o48+amho6BNL4GlK/FDCcmYjAHR2du7YsePtt9/W6XTspjdt2vTyyy8XFBSsW7fuz3/+85///OcXX3xx+PDhL7744oYNGz788MPhw4c///zzzz333DPPPPPhhx/qdLpdu3YNGzbs2WefffHFF999990dO3Y0NjZi9/VsMBjGjh375z//+aWXXmLdZcnJyQ6Ho78tgm98wcP1Hu0+Odmj0Sd/c3Pzrl27RCIRdvc0ckz3Xln/ue4nwt7mmfY2iDurG8fDMuCKBHQFTmVnZ0+aNCkwMJD9GRUV9dJLL7Gs/P7775cuXTpv3ryvvvrKZDK1tbX5+/uPGzfu/PnzAGA2m8eNG7dt27aOjo7t27dPnjzZYrEAQFNT065du6ZOnTpnzpwdO3Y0Nzc3NzePGTNm9erVLHf27ds3cuTI8vLyvLy8CRMmxMbGcq+l9DFmfxBhkbvjgiNsb2/vihUrhg0bptfrWTDNmzfPx8cnLy/v8uXLUql0/vz5jz/++N69ew0GQ3l5uclkysjIGD58+OOPP37x4sXCwsLa2toZM2Y89dRTp06dqqys9PPze/jhh2NiYrjqSSSSZ599dubMmXq93mKxjBgx4umnn2ad0fX19SkpKYcPH87MzGQjMZqbmwUCwb59+1JTUw8dOpSdnZ2Tk3PgwAGTyUTTdEFBwfHjx81mM0LIaDQeO3YsNDS0rKwMAGiaNhqNQUFBO3bsEIvFNptt3bp1Pj4+//jHP6RSKUtn7LZ/73rb+gnofiLsLeVl693QjWxY1g9LURTGLjc/RVH19fVdXV1cpz/rscIYA0B3d3d5ebndbuesp9bW1vb2dhZh7e3tnZ2dGGO73c4abtzTHPvszFlhbW1tPT09GGOEUE9PT1tbG/uuTmdnZ1tbG+cR69MYfihhuSdudt2enp6AgID/+q//euONN95///2JEycOGTLkoYceys3NZSu2b9++xx57TCwWe5qHr7322rBhw9jOt66urrlz5/73f//3e++9N2PGjDfffHPChAk6nY7dFnt/GjFixFNPPTVx4sQpU6b87W9/8/Pzs9vttbW1U6dO/b//+7+AgIDhw4cfPXq0u7t73rx5w4YN4/P5O3fu9PHx2bZtW3x8vI+Pz+7duxFChw4deuSRRxITExUKxfPPPz979uyxY8cOGzYsJydHoVA8/fTT77//vr+//9atWw0Gw5EjR371q199/PHHeXl5nNPg5h1fXt2+7m/CehvBPdCN4mGxg+1soQlGGBPPvpo+vUOsQeT56NpnKQdTLlQWX/+Azxpf2MNBxj7Aei7y3HT/vfhBhGXzc2GVAGC32wMCAn73u9+tWrVq3759Bw4cGDly5EMPPZSTk8NWZs+ePY8++mhycjK4g8woiho1atQf//jH1tZW1gpevHjx73//+3Xr1u3bty8pKam5uRncPdEsYV966aV//OMfmzZtGjFixOTJkzs6OgBAJBL5+Pi8+uqrO3bsmDt37s6dO00m02OPPTZr1iwAMJlMDz/88I4dO86ePfvrX/+az+cDQFBQ0JAhQ1JTUwMDA318fD755JMvv/xy2rRp58+fb2ho2Ldv37Jly9auXRsQEGCxWDIyMh599NEjR45wB5PjrKsBeK+y/0D3N2G9ugdyE5bu29NlRwBAyA1HfrlJCNHNt3ij4KQb5ewTPD+g+hCW3JSwnu+bseu2tbUtXrz4qaeeMhqNnl4Cg8HAUtLf3/8Xv/jFiRMnwN2XYrfbX3zxxccff7ypqYktYerUqc8++2x1dTV3s+FqDgAymezxxx9fu3YtAFRWVr788svz5s1rbGwsLS0dOXLk+PHjxWLxgQMHsrOzr169OmvWrL/85S9yuTw4OPihhx767rvvZDLZb3/72y+//FKlUi1atOiRRx45ffp0enr6008/vX79+tOnT7PvLzU1NUVERMTHx2/YsMHHx+fIkSNyufzJJ59csGABGw/HWq9sx5e36/g/l5ewXt1SCGOEGAbjvm/NusYluB+uQwBATlofcerU2qCOjk4CQBDDDqbRPzNyv6rLeQna29vDw8PXr19fXFzMAjEmJmbp0qWVlZVsEOGpU6f8/Pzy8vK43iGn0/ndd99t2rSpp6eHENLZ2Xn06NGAgAA2NAKujxMAgNLS0jVr1vD5fNaroFarV6xYodVqaZo2mUy7du1auHAhG10EAA0NDVu3bv3uu+8OHDjw85//fP369RRFxcTE+Pr6hoaGHjp0yM/PT6/X9/b2Xrhwwc/Pb8GCBcnJyd3d3W1tbSdOnFi1atXq1asTEhKuXr3a3d0dFBS0bNkyvV5Prh8plD0aXs7+J/IS1qtbi5BrL8ZS7Y6E7cFuLwEQPMBb4YNNCGMAwE5aH3EqZW1QR0cnBiCIITcgLB4oXIn1YGCPUTQ5hy+LS9Y5wHKZ/clGofYhFOfK8EQYF5fKBfP2d6FwnhbPd9t0Ot1vf/vbNWvWcHm4RVzdOC8K593GHiG97CKua4vtKhzkJ/Q+kpewXt1M3FWGGIbBiAGg2hwJ7rdmyQ3iAQeXEMYsYR0US9jOjk4EQPAtCIvd4ets75mnd9gzyLQPZzk2sf1vAOB0OrmwQtLvPW/kIXAfT89xljnHKPf8zm6UBW5ra6vRaLRareyKcP17Cly/H4d1zl3Oxc9yhXOxtJ73D6/+Q3kJ+wPk+YINm/ITaIXsDhKMMIMQA+BstZ/4NjgzOoW208TDkzh4nyU5wlK0OjL51Npj9o4uBgiNKU/C9qk/t0dcuuc+cov6tASOy57ZPP25fQjLldkn/qGPM5RDMOP+LBP3OO/p0uXycwYyGujtR8/6cxY39nh7DXs08sF7Wu8TeQl7C/Vp06wFwV0zP4GHKQZjTDBghOy0gwJCt9oTvz2eFXmatlMEyI26uQaROGvU7lTHnDrtF2Rv68SEUEAjxCD2M7k33ok+5/fmp7t/iP7t9xd5ko4rzXOwMexBxlvW06tBIi9hb0vIIwYIuQMYf4IiANBBpe+J1seJgL7fDgKDtIIz5wLC6M5eABjwS8mDTYQQ9kmfldeivO8EXsLeXJxpwPU5dHV1Wa3WsrIycz9ZHkCZLRZzuaXCUlpRWFJUZCm7nG8JXbE9YUdwWWFpeXm5xWyxDPo9LysvLy8vLykqitt5mLdoe4nRVGoxF1uKyy1mS5mr/uXl5T92Na9TcXFxZWUlOxDBgzFEwE9TXsLeUJ6PbFzMfHd398mTJzdv3hwfHy8UCvnXS/AASigQxAoEcXGChBhBbOyJuNOxSavGfrZt/pqTicnCuDiBYNDvtVAg4Avi4uNOJMR/u2jl+g8XJoTHJJxIjImLjRMKhfw4gYAfK+ALhcIfu6LXFBcXFxUVtWnTJnYIXex1Aty38hL2ZurjF2MN2PDwcO67YT8puR6qe9CZ3RGqeNGPW5l/T3mCs6LNkbST7SBiYBA7ChwOR3R0dHp6ev/+VVZej8F9IbjvCHuPb+ZcfzHre+3u7g4LC4uOjmYvA/LACxNCCAAmmKEJQgCow5G0LVgalcI4EQAQTGCAL3UOOgEAomhDeHLK2qDOzh4MAEBhwmDiHi0Tk8GzHwDQ29srFApFIhG4bVivGXs/6r4h7I/VvEg/woaHh0dFRYE7UGmw6W4cKEIQRjSFEQOA2h1J3wZLo88wzmvxsGgwHonrBACIovQRySlrg7s6ejAAJk6EGcRFaw0mfAFAT0+PQCDwEvZ+1/1C2AG+x3VvGhzx+FAHR1jWhh2chL0bYglL3/eEdboJ24sBiJewXt19DXbCuu3HAd59v2cNrr8N+2MT9p5eaQhj7EFYhiOsw0VYxA6uNbgvfw8bNqirs5sAEOzEiOFuDoOq/l7CPjAa5IRFDENjjDBmEKIZhv5RGhkXDAsAXV1dYWFhsbH8H9uGRYRghGiMESHADh7YJ2T9TlaPMJih2He6qHb7ie1B0ugzyIGAuAiL0eAiVH8RAOSk9BHJ3NhaXsJ6dQ80WAlLMHa91Yew+7M6BAgAAcDuHmAChAAQ4jIwCQAGVx5wzRDi0V+M2a4pIODRpcD+da3o6tkhbC8WBvccIZgNULfbeyMiIlg/LLg+I0bc6xJuo4QQQjDXE8bl4SpJCHEV6/qLPQvhUrhyPCd3mRiAwRgBAEWx8ZLsDYmz7u8MYW/ynS7X2FqD/7WugceHpW7za973Xl7CPjAarITFBGOCEMMgmgC2O+y9vXbKyfT09Njt3Q5nr93Ra3f0Ohy9dkeP3dFrd9i5vw5nL5fBvdRjcvZJtNsddruz59q8o9fu6HE47VweJ+VwOO0Op52inC2tV2Nio8PCeRRNeZbvscUbbXSgyVWZHruj13OLfaZ+i3rsjh6n02nvdfT09LjHmnOZ+fhO+08eXMLe4luzP6K8hH1gNEgJ6/5ANOno7Dp95vuDB4PDeXFRkSdCQ/gRYXHhYYKwMEFYmIAXJgwP44eF8cN4wjCeIIwnCOPxw0IFYWECHk/A4/F5PH4Yj83MDwsThPEEvDB+WBifxxOGhQnCePwwHp/NHMbj83h8Hk/A4wndmYU8niAsTBgWJgzjCcLC+FGRJ3ihgq8Dvlu3bktEeNy1wnkCHs9VPjfPC+V7JrpmwgRhPD4vLNZVQ1flr1XPs4SwMIFrE56rhwl5PEEYTxAZlhAeKowI50dGxLS2tmHMMAzFfjLrzr5e6SXsvZeXsA+MBilhMcYYEwCoq23a8vXuY4eTcnPrtep6jdJm1Ddk6xq1qvpsfb1B16hTN+o1DUZ9s17boNc0GnQNBm2TXtuQrW8waBv1msZsXZNB28hO7Lxe02jQ1us1DQZtY7au0aBryNY16rWNBnZe35itbdSrGwza+mxdo0HbrFdfMWibcgxNGmWtQVufn3vVqG8y6Br12ga9ll23IVvfaNA26LUNBl1jtq5Rr2kwaBvYv9muzI0GbaNB12BwLWWryiY2svti0LqroW3Uaxt0mnqDrsGg44pt0mlce2fQNBk09UaDLeNC7rq1X1dVVbEjmt4N2HkJe+/lJewDo0FLWNeglldbbMeCg0/El1VUglYNegOVa+oxW0CvB42a0apBrYDCAigpA1MBUatBowaFAufkQXEpmPJBqwWNGnQ60GhAqwW1GvQG0BuguBSMOaDVglYLOj0o1aDRgT4blGrQaEClxCYTmMugrAwKC1BRAZQUQUUF5OaC3gB6PahUoNWAWgM6PWi0oNKAPhsUKqTWEpUGNDpQa13pGh1odK55nQFUGs0aa9IAACAASURBVKzRu5ayMyoNKDVEb3QlKtWg1YFG61qkzwalGqm1RKMFjRbUGlBrQJ8NWh2o1GDIhixJm/+m3ZcqLW6j9c5fhl7C3nt5CfvAaNAS1jXMe1tbTdDxYD4/v9hMFHKSX4AjoxV793+fm9+r0WCNxpmfD0eDRB9NnBErVJSVgUZDso2MVt+65Vv+qTNF+YVEJneoNUipYhRKWibvzS8i6edrvvINvJhVWVwCajUoFEgipWQKpFCBTEakEibbiPIK2779LmjilFnTZsyeMn3mp3MX+W3cG5eoKyik5TJKpSRqFchktEoFMhlRqrBESiuVWKnEShWWySmFEsmkRKMFhQLJ5UgqoxUKRqUGmZyWKSipnJIraI0G5AoklYJGSxQqOiOTkiuITEqkUlquYNg6y+W0TM7IZEgqQ0o1VqoZmZxSKGmlkpbKKJUaLmRc8d8UeKnSTAjB+K6MJegl7L2Xl7APjAYvYdke/ba2mqPHjsUJC8sqIDOTKrXgxGTt6DEzU1LKLGYw5YJW2zjtk6+G/vGFlat2lZY5THmUxUziTyhee2Niyll9tRWKCiE3x24wdJrNVFExdakKjgan/f4PfzqdKrPV0FpdT04unZsHShUtlTFqLZZK7XkmJFVeGvn3D8ZP+jQlNUsozIyPVxw9evb/3l26c9cZYy6t0fYWl3RbKpw6XZdWa9fpnVqts9SMc3J7jblOg4HRamljDtLrsULBKBRIqaTzC7ApH/R6JJP1mgro4jJszEH5hZCb35Od21FixqYCyJJ0y+W9eSbINRF9tj2/gMrJQ7psWinHSiVtNNFlFZQxp1Ou6FUpGbmCUqvh/MUrGwN2Xao0s32DXsLeSF7CevWjaNAS1lW51raaQ4cPC4UFJRaQZGFTAV1SQk37ePGa1QcuVVKXLuFdgcJPpvsGB0smTVodFpZRY4PKCrLSd+fiZRtsNc7KSvvx46IZMza9996yL7/Yf/p0brWNjoxKH/o/w5Z9sWHBgo0TJ65cunRfytmCEgtSqWm5AmVl2U35RKWte/PtGes2BLa3Q3Ul1NVCQaH9nXdWLlx06NJl4AsMUz/+dKXvphkzfCPCL5aVOfl8zbJleydOWjnns83HQ8WlZY7Dh8XfbE0wGnvLSrFS0Tx/4daAgMiCfFxairWGpoDNYZu/idy2XTDj01WTP166ZPk3sUJZYZHDbMFJp4q+8g0aO37NzFnbtn6brNQ2WyyQfLJw4tQvFy/bNPPTVQcOpBcWgFaLlCo4f/GK/6adlyotxEvYm8pLWK9+FA1ewrI2bGtb7ZFjx+Lji4rKiFQKckVPmZns2Rc5YfJnGk1zQVHL7LmrV/ruvXoFFi4InD9/06VLvVpNw/vvLYiPU1rKu7ZsDpszZ6NIVGg0Npw8aZg12z8yQnImxfTEk3+cv8DvVLIx7Vzxvr2JU6atCo1MMxVihQLLpMRkArWu5q23Jw8bNmL23KXTP507bfrno9+cMGnyAr2h5soV2Lv3+0d+9ejevWEyeWFhUev+fUkfT1sbEiJKF5XGCi5+9vmm7TsiY/gXp05befq0sa0N4uNlQ4a8+pe/vC+X1tbWkEOHTv/zvU9fGzVuyrQl59J0mRJTLD8tOvZCaQl15oz544+/3r3ntEpdky4uXbM2ePHSwOISe3y8/pePPL1p86ELmSa5rClb51AonGoXYQMrLnu9BLeQl7Be/SgavIRlK9faWnv46NH4+IISC5HJQKGijNkglVrHj18VHqZJTS2ZOGlZ8mlVby9ERKaNHTdbpjAeC0qc8cnmkkKk0VSOHvP+uPEzV63a/NWKgK9WrB/xyug5c9YIBZrnXxyVds5krYLSYrhyFT6ZGTBx8tqC0m6DEUmluKAAlNryt/75wcTJCxISpbyIlKioC0Jh+qrVq9es21RRQR3cf/6550arlfU9digto9755zw/v6O2GpKbA5ZyCAq5+OrrE0+fUa5ff2jHd/y6Wljpu91/ffSnn67es/dEXl7DosUBoaGpEVEpEybOmzN3zbx5G7/ZGiISG2tq6LVrDv1p+OtfrdyyfPnGlb7bpk//1wsvvRCfUBQbU/r0sDeSTpZX1YBSgVn/rEoN5y9e9fphb0dewnr1o2gwExYBwNXWmiNHj56ILyqzEJkMpFKHUklXXoZvtkROnLR82bJtCxcHlFc4LGXYoG+bNefLFb5bPxw387vtSc2NoNZcfue9CZ99/lXw8RNhkSePHBMcPCRMSFBFR2cOG/7X2Jjzzc1QXwdmc8+48StX+B41X6JzTZCZQeWZiEJzacxb4zZvPYwwNDXC1Sbo6YYTiReef3F0lrR2/8GUv44YrdXaKm3IVOCYOPWrlSsPXq50Wm1QWEK+2S4Y89Ycnb5aJDItXLTj0OFTCxcHSCV1oaGi6bO+2LDx6IIlK/PyuvJyu9TqhnNpBWER51b4bhs56oPImO83bYp89rn3tu8MC+WdDjqWfORI3K6dxyTSJr6g6MmnRvIFeZZKkEhppYqRKWiVGi5c4Hq6wA2LO4wML2HvvbyEfWA0mAmLAaCltfbIsaMJ8YWlFiKXgUzqVCgpSzlczKj84/A3/9/v/jc8SnTpEkgynBXlcOBgyq8eHf7CX94/l15cWkrMFmcI78z06ct37eLxwpL37o/78st9JxKN8SfU//3IkImTFu/dF3/g0InlX26b8alf+gVzYTGo1HRmJlVQCEpNzWuvjx/95pSjx0/tO5R0+OipPXsEU6ctWuu3x1Lh3LP31PBnXlFpbMVmkpuH4xL1s2Zt9V114OAhQcDm0CnTVgcdT2togvJK54LFO//7kaF+fkENjcRc1j1p6twh//MXYfyF+nrYuTN+zlz//QcS+ALR7t2x4ycsPZ2iUyhs//rXVj+/I6FhqUeDkr78aquf376SUidfkP/471+JiS0sqwCVisgVjFRGq68R1uK1YW8uL2G9+lE0aAnriodtbas5fPRQfFyxi7Byp1xBy+VMTi46eOzMuo3BMmWrXo8lEjo3B7KyWtdtDOJFZhpznVIJo9EwJcXk3NmijRuDPvts9bffRqSeKdEbetLTawICQnihF3d+F+e7al8I74zR2JGbC1mZtFKJlQrQaBi9oePwkeQlS7cu+XLbouVbFi3dvHNnVHy8qqSkp7gYnzhR+s3WMI2mQ6tjpBJSWAwiUX1wkGjFym93B8alp5VZyrFK3WvMZUTnbdsDI8TiqoJ8xmRCJ09lHzwq0KodBYW9huz2qGj58i8DFyzccvDQWZm8ubSU5BcwGRcbQo5nrvXb77dh59GgpGxjc3ExffZs3caveefOXdVlO+VyLJczUjlSqeDCxSsbA3ZVVJay0RcYM3d8PBovYe+9vIR9YDRoCYsRa8O2NB4+GHzqZEF1Neg0oNUwej3RaSBbD5etUFkFWi3R68BgAK0aDHq4dBkuV4MxG7Qa0GrBoIX8HDCXga0WrDYoLIRsAxgMUFkJZSVQVQW1tXDpEhiNRKsGnQ70BtDrQKVEuXm42gpWG1RZ4XI1VFWD1QrlFWDQE5US8kxQXgE6HdFoQKcDnR6b8qDqMthqoOoylBaDQQdqFei0UFIK1TYoKASVkiiVdGERXK4GjQaUSmwwkMIisFRAdQ1croY8E6jVSKMmpjwot4DVCrV1YDFDTi7SqmlTHpRZwJhDtDpKowG9DnQ6MOaATH5146Y95RUVhBCEGULuPDK8hL338hL2gdGgJSy43pqtqw/ceeToEaE065I43XxeVJ6ebhGJzKJ0S1pauSitXCSyiNLNonQzm5iebkk/Z0lPs7Ap6WxKmiUtrTwtzSJKc+e5lm5JS7OI0iyidIu7ELNYZElPt6SlWdLTytPOmdPSykXp5elp5We/t6Sdq5BIqjMyqtLTyt2bMKelmcVic9o5S3paeXqaJT3Nkp5uEYksIpE5Lc2clmZJTy8TpZlF6WZ2o2KRRSwyi9ItovRykchjlfRykciSLjKzW09LK09PL08XmcXp5aI0S7qoXMTuO7unaRaxuDwxSbVu3XeXKmpYA5ZBtNeGHVBewnr1o2iQEpYd1g+AdHd3ZWRIeLzYqMikqKjkyOjkqOjk6OjkqKjEqKjEqMikqKi7PZ2MjEyMikqKjk6OikyKjT29Zs2WFSs2Jp0UxcaeDg0VRkUlxcQkR0UlRV6rzEmPv3d+io5Kioo8GRmZHBOTEhOblHTydFtbOwtWdhxbfEdfnvUS9t6LI2x6ejq4PyTh1f2oQUpY9xtKmI0oQJjChAEgGDMYaAAEwAChgdAAzN2aCDuDABiCKQAMAGZz8Vtvjfngg3/W1VoBCABDME0ITdjKEPeKhFv9rkwEGPa6YxiKHQCXHYGbPXbe0Qv76z4lrNeGvd81yAkLCLHjTzMYO4AwQAgQDIAJQQAYCCIEAcF3bUIAGGOGEAQADQ11s2d/6uPj4+PjM3vWpzU1VgBAiEaIJgS5shFE2FrB3aoVIZgAQwjj3jSmaYaiKOL+7POdPRNewt4D9bk7coQVi8UDEvan8424+12DlrDs0677Cx8YI8QghiGIuOFLMCaYEISvT7nTE2saEgI0zVgs5Vu3bhs3btzYjz4KDNxdUlLKMAgACAGGQQyDEOIiUu/ihBD799oHY2iavtPH/5q8hL0HQu4vFbFf3gSArq4uoVCYlpbGZuhzir327P2iQUtYlzw54hLBfVPupmj62sfB2IfxEydOnDhxAgC4Rs9eFT+GWXFXjNY++skQ9t/ei5uc99ttEmwTYiHLfrSiu7s7Li4uLS2NbVoMw3g2xbus/tXuu10v4m9Tg52wP7rYj2KxjZu1LKKiorhvzbLPbhxbH8hntweWsIjCDOPxIXLPZ3DsMX/Lc0pufBBc696ER2wrYu/W3CC/bOtKSkqSSqWeLe1ecY3dHW5z5Pp07KXr7ctL2NsS5x3r6uqKiIiIjIxkvWMsfz1b/4N3b39QCUuQkyCG87f8EPUBDXcE+hDwto4MZ7pijGmaZm/nly9XXrhwYdu2bYGBuzUaTXNz80CVvHu3c84fxVXS9X+PpXe1Ag+OvIS9hTwNVZaw4eHh7LdmMcZs+oPKVlYPKmEB0yxhuTzsCWQ//uvJFw+mYI/MyJ2I2DcQMSYYXdd/wB6ZW1rBrk8Ku52tFOXMzc156aWXfvazn/n4+Eyf/kl1dTXroXI7ptBdPuzIXWXEnn+P/WDnML6N/fIKewl7E7HE7EPY7u7u8PBw1kuAr6fqgxpP8wATFiOG7ZxkGAYhGgaTQnmhDz/88AsvPqs3qH7sulwTzTgw5uICB7jxeNVH4CXszcWZqJ6E5WzYn4DY8A0GMbSbsL3x24Mk0WewnXVAu8ycwX2pIQBATlofmXx67bHOjmt+WIbBFEVhjBiGLq8oVyrVFy5K09OzzovlYrH0vFh2XiwTi6UiUZZYJBWLZaJ0iVgsO39eLhZLRSKp+LwsXZx1/qLyXLr8+7Qs0QVJujhTJFaKxXLxeYlILBGJs0TpUrFYJhZLz5/nVpSIXSXLxGKpSCwRsaWJJefPS8ViaUaG4mKG9IMPJyxbvlKjNYrFGelpWWKxRCTKEomkIrFUJJKIRJkikUQkkorEEpGITclypbDzYolIJHFn5pZKROIsdnPunFKxSCJ25ZGIxFnuROn58xLxBUmaKEt8QZ5xUW3KK2EYGhPkZevty0vYW2hAG5Yl7E/hKQlhV8ACZj8TDuBsc9uwdtaGvS/EAAB20rqI5JTrbViCCGYQANTW1O7Ze2TfnvDYmPO80AthPEkYT8oLkfKOS0OPS0NDJKHHJSEhktDjEl6olBcqCwmWhhyX8njSkLCs4FBpcKjsOE8SEiY5HpoZFCwJCcnk8SQ8XhYvNCM0JDP0eGZoSFZIcFZIcGZ4mCyMJw0LkfBCM3mhktCQrNCQrNDQrNCQLB4vixeaxQuR8EKzBHzZqZOaU8mGmGhpaIgoLDQjIiyTF5oZEprJC8nicauESHlsCSFZoSGZvBBJaEhWaGhmaEgmV2xICPtTEhqSxW2RF5LF5eGFZoWxeUK5RVm8UElYWGZIaEZIaCYvTLJvz4nvdgS1tLQDkLs3kNuDJy9hbyEujL+/l+CnQFhOiGEQwxLWEX+dl+A+cEAThAkAdtKGiOSUtcEdbE8XG63FYIahAYitxrZnT/B5cYG1GvLzIT8fTPmQZwJTPuQXQkExFJdBmQXyC8GUD/kFkF8IZeVQaYVSM+TkgSkfCoqgsBjMFVBmAVO+KxtXSJ4JisugvBKKSiAnj+TlQWER5BdCTh6YCsBUAHn5kFcAeflgyoeCQiivgCorWK1gtkBeLpjYKR9MBZCfDwXsTIFrXVOBa4uumQLId0+e6fmF1xaZ3PvIrp7fb0U2JTcPTPlQVAxZmbXffHOkta0DXK4hr25LXsLeTJ4dWT9NG5YVYZ+iEc0AUK2OE9uPS2NSmfvJhsUAgJ2UPvJ0il9QZ0cXAcCYIhgBBoahAFBtQ+2OnUdE6SazmcjlTpmcSGVEIsUyOVJpKE22Q6JsPZdWp1RiqRzJlXR2LsmUNccKDfpsuykf5HKHRu3My0MZGS3nz1+VyZwyGZZIUVYWnZlJy5VEb4CLmS3fp1Wp1D1qLZZIqcwsWiYjUimRyBiZHMvlRC4nShUYDKBUwenUksNB6UeDz6eLqnUGR54JJJJeqZSRyrBEwkilKEuKpDIsk2OZHEllSCJlJBIkkWKplJFKkUyOpTJXBqmMkcmwVIbYKkmkjETCSKRIJscyGZbIkESCsrKYrCzEliyTEZkMyeSUREZJ5YxMhhRKkpXV4B8Q2Nnd7vaP3e3etgdEXsLeWmwHLgAghHp6eiIjI7loLfRTEHZNTsZBE+y40n3yW5486nvGjrBHpNogFkYYASGMg1ZFpZ5Zf7T7ahd7y2BoBjHs2A7YVmMLDDx64UJhmRlLpQ6FkijVRCbDMjmtM6DcfLxrT8r48YvyclvyC4ha132pEpZ+seEPQ5/Zvy+xqgJUsp7SEub774umz/ANi0zLzsZyOVNYDKVmyC/AKo3DUg4HDyb89eW3U1IMdfVQVAImEygVtEJOKRS0SkUUCiKR2QtLHCdPqz5f4L90+db5C9d/9i+/BYs2zl/89emUwtIS0GqQQkkXFpPCYigoBo0WSaWURMJkZ0NxCSooZIqLXFanQkEpFJj9knx2DjEVglJlV6ocpgJcUgrGHNDrQSpl5HKnXk8X5kNZCRQWUdk5ToWSksuwTEaUCiyTI5kCyRVEpYTMi1cCvt7f0dUGrjjFH/mqvF/kJewthDwiCjDGbDysUCi8Kz21g1IECAAQQpzISQCgAyVtDVHEpMHg6nu/DdFEx08/te4w1eEkQDAQwrCDuCEAaG5q3Lf3uEhsKi3FcrlTocAyGVYoQKHAcgVVUAgpZ4rHT5gVGXnWYobKy3RqStnkqfO/8v165kzfvJyu8jJcaYEd26OmTFmu09saGiBTUhfME+/YFS08IVPrrlRVw/HjcW+MHiMUnovlZ+7Z9/3Z7y/l5jgLTCCTMhcvOBUKyC9G2uzaMW+P/WKF7+VL0NwI9bVQbbV/803k++8vlsnL6xtAobgaHpkRuOdEeORFhaqpuASMBhyfUJJwUpl4Urdn37ngEOnp1PyCIlompeRKu6kAX8ys5QsNJWWOwpLe5BRN4N7YQ4dPZWVVl5ZAUSGTlVkbH5+VfEp0LEiQISkrNWOFyilX0DI5rZBjmZyWK7BaDZkXr3y9+UB7Zwtce3DxUvbWAi9hby4AQAixLzICQGdnZ0RExKFDh7q6ujo6Otp/Empra2tra21tab/S0t7eeqkp/uugDF5KW1MbewTa2toG/aFo6+hsa2lsFh+LT1p7oK2ura29tbn1SkdrZ2dHZ2tbS2dnW1lZyfZv95+/kG+2EJnMIZdjmQwplEilAqnMkW3E5nK0eXPQ5//6uqy0p7EBFi7cNnfuVo22Zuy4WQf2J3d0gk5bO/PTZfv3x9XVQnS04tNPN/utO7RjB2/lqm9X++3SG2oEwlPDhv/P+AlzVqw+uGT5wdmzd/itO6ZS2Yw5SKlCMhky5qISs2OD/8FJU+atWbN/915BLF+i1lTl5DZfuFhstrSnpRcsW/6d76o9O3ZGrfU7sHz5blG6ubYO/jX/298P+cuSZd99vUUYsDnmo4lLz6YVmvJRXr4zL799xqcbv9kaq9JU+m0IXP7V1s1bj65eu3vpsu0CoaS9HXbuCn/siaHzFi79+puDJ5KMhmxKoaKVaiyTI4UcyRWUQo7VKpawB9s7W+H+cQ0NBnkJe2txb4uzM1qtdv/+/bFuxTzgioqNjYmKiubHxsYKo6OFsdGHwpf9Y8bmmSvjIoWxfH5MTMwgPwixMTExMdF8QUx0WJT/9GV+/5gZcThcIOSHx0TGxgj4fGF0dGR8XMyxY8fmfb78XFpOeQWRySi5nKhUoFDSCiVWqhiFEhWXQXyi5r33F5wTKRVy6wdjZ8dEa+rqwX/jvpkz1zY2kcio1LHjZshl5TpF++uvzVy6bFtaul6mKEw8ef6f783cuDEoLCJ52PAXg4+farwCVVZQqmr/+c/P1vgFll8mMnm3UomyJPaSUrquFn+fWrDp653Tps+fMPnzD8b+a8bMtefSikqL0cwZq2fMmJ9y+oJcnitKV8//fO3M6SsvVTgWL97+yqvvG7Jra21QeZn29Q2cOXPTpUq6stq5ZevxOXP9VaraNWv3vvn2hxGRKSp1wfmLhpW+37791ic6reXI0YgX/vJq6vfK2jrQ67FcSuRyIlMQuYLIFViuYBQK4rZhvYT9wfIS9rbEuMVasg6Hg/qpyElRlNNBOex2B9VLMbS9sStxS7AsPJXqdNA0/WNX73ZEUxRF03Rve48sLDllQ1BHUwfDMA7a7rDbHQ7K4eilKGfV5crAXYcvZhSVmbFc7pTJkEKBlUokk9EqFcjlODcPjLlts2ev3rMnOHDnsWlTF+fmNZeXk+Tk3A8/WMyP1vr57VmyZFuNDZ1NrhoyZOSoMW99OudfE6fNmjxtwbiPluzZfXb//uRXXxufLi6tqACjEdtsZPbstTNnrSyvBLnCLpczRcX42DHx6jWHysu7mxrhUgVcqqBKyprWrt/77nvzTiaa3vrHpBF/e+Wzz/41dfLHH3/86Scfz1vlu6Uwv33hwj1vvT0rP/9qjoEuzGf0+vqJE9fuDjx99pxh7Lh5p07rbVb44IPPX/7bG7PmzJo4adKMmTOnT5+3YJ6fTl1x+HDMX/762vnzeSWFIM1ASgWRKZxSuVOmYORyJJfTCgVRqyDjQrOXsP+GvIT9AeLG0PJ07vX5+SAKAwFgw8wBUAeVuOO4LPZ77HTtuOsIDPrDQGhkiDqVsi64u7sXAMA1ijlg1+C/tbt2HRafzy8tJVJpr1yO5ArMdhYp5EguY7Q6UlUFhw8n/9/bE8e8+c/9eyMvXaJNechsdqxes+tPw0e998Hs1LOG2lrIMbbNnrPhi6+2Z8nyjXm15y8W7woUZmSVh4Se/O3jQzZs3F1Q0JCdXR8eLp44cXFcQmaJGcuVvXKZI9+ET50qf+efvouX7BafLy0o6DSXdWRnX17vf3DR4s3ZxtpVqw/MnLn+VLLSlNcozbq0d88ZQay2MB9Nn/HNyNen5poaCguIQsqUV4BQqHjlb9PfeWfR5s0xl6ug2urYd4A/edpnZ89J9PpKjbY86FjqoUOply459uyJ/d/n/5Z6VlVWAnIpUsiJVEbLFLRSjeQKWqFwmfOZF69s3nKoo6sVAAZ9eN4gEtwvhL3N4aVvGUHFldAn54Ar3nJzt8xw+xX4z0u+S3K9Ncs8OG/NuuNhnQQzmACDGACoq6vbvStILCosKwW5gpIrsFyB5QokkyO5AskUSKag8/JBKm+aPG3F2PGLMqUVhcWgVFHmCkhKNj7/0tiZc/wLS3pyTY6CQjo7xxYYGDLr0xUffjh7xvTlq1ftNGZbw8NTXh/9wYLFa5d/FTDj06/mLwgIjzhntlAavV2u6FUpGanUUVBMJIoavw0hM2dt+HTWunfe/ezj6au/3sK7mHmpqhqyc5r27Iv/eMaq9z5Y9MmMdcu+2J2SarSUo+VfHpn1WUB23pX8AiyR9KrUvUUlji9XHPp09haDsb2kFMvkLQXFvceOp86Zs2XchGWfzFw797Ovw8OzrDb6wKHED8fP+V6Um2dilEpaLqckMqdU4ZApGJkcSeW0XIFUKrh4sTlgywF3LAELBjJoGung1X1DWFbIY6jAPgzy/HkjPN1kFXwD5t6cgz8oJPbm0EQDDR/Tv/x7T94HdVwCjCiCGAYRhDEA1NTU7d0TLBIVlpRiqcwhlRKZFGRSIpViuRRkMiKV4awsolAQlaYnz9RbUAwyOZZkgUKJ5fJeleaKUtOhVIJSiaVSlGeCnFxaobxyPqPqQkZDTg5kZ4NK2WHQd2pVbSpVvVxWr1H35ueCQkakEiyTgkIOUimRyXG2EReXQF4+JZM3pYsq5Yqrej2VnQ1SCWMyQZ6JKFUd4gtVEtkVvYExZhONGikUPQZjr6mAKBVYmgUKOc6S2JVKu1ZnVyuxJJOWSbFSDvkmyMvvFosrZbLGwkLGaCBGIzEYeyWyxhwTpVIRqYQolSCTE7mcyGREJkdSmVMup1UquHihedPXhzs7u8HlJfC+OHtbGqSEdcUxXv91DS6RS7nRWjfKcJPNcfO3MxLSTX7eZNFN6nOj20Z/cdFjN892B/XAEhbTBDEMci2tra3fufNg6ve68go6J9duzOnNyXHk5DqNOfacHGdOjtNodOaZUG6ew2TqLSlmjMbunFx7ronJyaWzs+1lFlRUjLKz6ZwcxphD5ebi3DynyeQss0BpGeTmYoOByctDZaVQaKKKC5miAiY/j8kzUkYDk2NkcnNpY47DaHTm5jHZRrvR2FtUSFdUQEU5FORT+SY6N8dhzHbk5lBGY29+YoLzBQAAIABJREFUvsNigbIyMOXRuUYm2+AoKKCKS+ic/J7cPMpgcBgMjtxcKj+fKSxiso3duXlMjhFnZzN5uc6iQspiBrMZF+Q7jNmOnBw6P58qLaXyTM7sHNqYQ+cXMMacXmOO3WTCuXmO7Nyu3DxHQQFRyRs2btjd3tYOAPfDCR8sGqSE5UTcQh6f2eDSsYfpNyBbPUnEru5JKM8C+2wU3EFauB9/Pd/y8uS+598+X371rNiAZjhXJnaN8zSAJfvv3Tz+cz2ohCWEco9eiABIU1PTwYPHDh+JEMadj4pJjRUkxwqS+MJTscKTfOHJWOHJWEFyDP+kIO4kn38yNiZJKEyOjo2PFpyI4Z8Uxp2MjhEI45Ni+UnRMYl84clYfmIsXyiMSxQIE2L5cUJhYpzwZHTsiRjBiVjhiciYeGFccgw/IVaYECMQxvCT+HFJUbHxscLEaH4CX5gUKzwZHXPyaFBUCC82VpAUK0yMFZ6IFcZHxSQI4pJj4xJjBAkxgoRYYVKsMDkq9oQwPjlWkBQZExcbl8CPS+QLT0bHJsbwT0YLEvjxCTHChCh+oiAhOUYYFys4Fc0/GSOIj+GfEMafjYhOjIpJEMQnR8UmCk+ciYpN5AtPxAhPxAjiYwXJsYLT/PjTfMHpiMiU0OMJmzZubm6uAyBeA/b2NdgJy8VIsZ0VLPUYhqEoCgDYr2v06dBgKXZdFwdxDb4JAGx+dp6mabZwiqKwB83xtZE6Kez+kAw7NDK7CkdVdp4LM0AIsYMos53X7ICebIrnTYJbkS2ZVZ+YMDY/RVFcyXfjS923oweWsJgiCCGMCBBCMEVRHR2ddXV1Vmu1zVZttVbbrFXsjNVWbbVVWa1Wq7Xaar1ss9lstmqbtdpqrXKnV7l+Wqut1upq62Wrtcpq5Vapstqq2XmbKwNbYLXVWmWzsZuz1tbW1NRYbbbq2hprfX1dWVnp2LFjly9f2thYV19fW1V1yerKWc2VY7VW26xWm43btNVqrbbZ2I1WW61Wm81VDZu7Au5auarqUWCV1Vpls1VZrdXV1iqrrcpms9lqbDU11pqamurqqurqypaWFnuvg3jHfPkhGuyEZSlDCHE6nR0dHZx9R1FUb28vxpim6e7ubofDQdO0w+Ho7u5mYdTV1UVRlNPpZBOdTicA9PT0OBwOu92O3chmN8GSjl3U29trt9s5OvdBKvaI3OIsXA6U2A1lzlZl+ciCktsj7GGoskspiuJ4ymXo82kmT0vW6yX4oRqAsIgimEEeJ+uHBCbcdR06dMjHx2fIkCEikfjHrotLhBACXtP1hwkGP2FZqzMpKWn06NHp6ensyT5z5syECRPS0tKSkpJeffXVESNGvPbaayNGjBg5cuT27dvXrl37+uuvjxgx4tVXX3311VdHjhyZmpp65syZMWPG/PWvf3399dfHjh0bGBhYW1vLWqaEkJ6engULFrz88sujRo0aOXLkjBkz4uLienp6WJZxjQy7fQh9Wl6fFIwxi2bPxD6WNZfoWT5bGntTua5lu90ObCF36WgPfAoeaMIO+PGCeyzuDs02GIfDUVxcPGLEiF//+tePPPLI9OnTL1261Oemfi/leVju9Wm7V7r93pQfqvuAsGwtg4ODfXx84uLiWOjEx8c/+uijR44cKSsri4+PX7ZsmY+Pz5QpU4RCoVqtFolEUVFR48eP/9WvfrVmzZrY2NhLly75+/v7+Phs3LgxJSXl22+/feSRR/z9/bEb4l1dXa+88soTTzzB4/GSk5PnzJnzyCOPcOMP5ObmxsTEGAwGu93OHnGDwRAcHJyYmFhdXU3TtEKhiIuLk8lkkZGRmZmZyA3Ty5cvx8bGCgQCq9UKAFVVVdHR0UqlUqvVxsTElJSUIIQIIZcvXxYIBNHR0bm5uawF3dvbm5mZGRcXZzabkYfbd8APjt7Vpv/AEhbTBDMI9e1NvccV82QZ+8RD03RTU1NOTk5gYGBwcHBpaWlLS0sfT9E9q9uA6bcTZvMg6T9pFYOdsNxrVFFRUT4+Ph9++OHq1auXLVv23nvvPfrooyEhISzIxGLxz372syNHjngag7t37x4yZAj7tU4A8PPze+ihh5YsWfLNN98sWrTo6aefPnjwIHcUuru733jjjccee8zX13fLli0TJkx48803DQYDRVF79+4dO3bsunXrRo8evWbNmubm5r1797744ou+vr6rV6/et29ffX393LlzH3rooa1bt65cuXLEiBFHjx4FgMTExHfeeWflypXz588fN25caWmpUqn08fGZNGlSfHz8Bx988Mwzz2RlZalUqlGjRn3wwQcbNmxYtWpVUVHR1atXly1bNm7cuC+//PKVV15JTExksevZ74c8Rla8q3pQCev5Ne/+bPXE7t2uG/LoU0VufwVCKCEhISsri3sq6mNU/tBNYA+Plvuh6BbmMFe364/GjSrwnxyoQdGEOEccunO+uEFKWM/edtYejI6O9vn/7X15eBPXubf79GvT3ufJH/fLk9v7R2970zRpVpJ8N73JbdpsNwktaTZCFpJAQtiSEBx22xBoQyAQlmC0eMEYDFiSjbE1srGxZEszI2m0epElGS8ysix5wTbGuyXNnHPe74+RhSCkSYEQQvR73kfP6MzZ5sx7fufMe7aUlCeeeGLZsmVLly79wx/+cOONN2ZlZYnPcOzYsZSUlK1bt8a/2aempjIyMn7xi1+Ul5eLOpqWlpaSkvLcc88tX7588+bNNE3HO6QY47Gxsd///vc333zzvHnzZsyY8Zvf/MbpdAKA2+2+7bbbfv3rX69YseLxxx9/8skn/X5/dXX1vHnzFi9enJaWRlHU1NTUrFmzfvrTn/b29gLAzJkzH3zwwWAwOGvWrBkzZkxMTIyPj990002LFi2yWq0pKSkfffQRAJSUlIh5drlcy5cvnzt37ooVKyQSSX9//9GjR3/0ox898sgjqampDz300OrVq0dHRy8ok6vW2/ohMGwiroVvYQCYmJgoKCg4fvw4JJzmfSWyJ0YiapHwFayK8cXId9oxMZJEb5djvrhc0wc+v15c4PKN83CuiHBCg3c5VHuNMqwINP3EAJCVlZVoJcjLy/v5z3++fft28W9hYWFKSsqmTZviDBsOh1etWnXjjTeq1WrRz8KFC1NSUmpray8wg4qpjI6O/u53v7v11lvHx8dDodCcOXNeeeWV7u7uwcHBp5566oEHHqisrFSpVGVlZZFIxOVyqVQqiqIeeeSRm2++2W63L1269Gc/+5lWq+U47v7773/llVcGBgZSU1NvvfXWqqqqysrKX/3qV7m5uRzHpaSkLFq0KJ7nzz77bGxsTKPRUBS1bt26lJSUL774oqGh4Ze//OW8efOMRmNBQQHLsnGNEbszX57R9e3hh8aw1wIuYFh8ZSwYBGOBkHNdZkIupOzpa5Qg8Tto+uQYEndBF3n1KJGh8MWahC+5oK96Cxf4TORQfLEy+aoi+sellxAhjrUf5zP15eCaZlg8PaQufnE/8MADFEWJzKjT6Z5//vni4mLxL0VRDz/8sMi/GGNx7kFOTs7s2bPNZrPoJzMz8+GHH+Y4TvwbnyEgtlHhcHjRokUvvvji0NAQANjt9pkzZx44cAAAXC7X9u3bFy9evGDBgqqqKkEQLBbLypUr33///XfffbegoGBkZOTll1/+yU9+snPnzqVLl65du7a1tRUA+vr6MjMz586du2DBgpycHIyxy+V66KGHMjMzAUCr1T799NNKpXJwcFAMuGjRom3btrW1tQFARUXF6tWr58+fv2rVqvb2dnz+KozEF/9tm8OSDHv18e0wLMbTO2fHd5G4xiZQfPcgRJR4eV+uIQ6ucYbFGEciEUEQpqamzpw5Iw7Qix9NY2NjgiBEIhGEUDgcPnPmDJo2TYq/4XB4cnIyPgUqEolMTEzg8xcCJM4/DYfDY2Nj4XA4HsPY2Jg4cxYAxsfHE2fUii7xeV3PPPPMj3/845aWlsnJyXhPU7wlWglg+ltPnFsmDmiIe3TFzRpjY2NikHjYs2fPigHF+bnig1wd82scSYa9+oArz7DiawIkCAihM0ODQ0NnRkaHxQ1+h4fPjgwPi39HRoZHRs6OjJwdGRkZGRmd/hvzORpziTmOngsiysj5f2MS9zY6ep6H4eGzIyMjI2IGYhhOuBgeHR09P9qR0dGRCyKJ3xoePjs8fJFUYlFdLGMJ2T47NDQ4NHSG53lCIHFc8TKr2rXOsGh6cmicehK/lwEgfsSLiMS+vchccRuW6CFOqRckIUaSOOc0McLE1MUZr4n+CSEGg0GhUIyMiOfE4fgbEvNwQZbiAeNZQgnjG3Gf8fzH59UmPv63VOBfRpJhrz6+BYbFGGNCoP90IHPv7qysvMzMHKk8W5adJZXnSuW5e6XyTKkkUyqTZOVIZdkSiVwqlcpkUqlUnpkpk0plEmmmPGuvRJYpkUqkUrlMmi2TZUukMqlMJpfnyGQ5EqlcJs+SyuQyWexCIpFJpdkSqVwikctk2VKZXCrNzpTIM2VZkqwciTxbIsveu1ealS2TyiUyeZZUliWVyiVSmUQql8rkUpl8r0Qql2dLZXKZXC6TyaVSmUwWuyWmIpNnyWRZUqlMIpVJpDKZTExXLpNlS6WJmcnaK5VLpHKpmDGZXCrLksqy4yKRZ2VK9ufmFX6+c6fbUzdd9TBC/GWq97XOsFcciRNN4r/xD+1vYtW+qJ84xX85LfwVH/Jfdryot6tJphdFkmGvPq44wyIkLg6Gvr7gR6np+ppWi2WAs/aZLd0cd9piHeIsp02WkJHrMVkGTOZ+u/20xRK0Wk477ENWy6DFOmC1D5hMZ0zGfps9ZLF0M3SP1dpvsfWauF6zaYCzDHJcv802YLWeNnM9rKnLYu2z2k6buT6rdcDI9nLmfpMxZDYF7Y5+i23AxPWZLQOssZeznLZYe01ckLP0cZbTnKWHs/RarH1mS6/Z0stZ+izW06wpZDSHOEufeMto7uUsfWauz8z1mrleztrLWfs4a6/V1ms0dxnNQautj+N6OEuP1Xbaau8zW3o4a5/F1m+29BrNQbOlx2zpFsOauR4z18txPSaux8QNWO19K1ZvsNhNACDwYtXjL9MI94Nj2CT+WSQZ9urjSjHs+W02AoBQd9/aNbsNtSMcB0YTMEbCMmDQg8kMZg4YBmgD2G3Q0ky87vHGpiFX02iTe8zpGnE2THIcWDiod001NmCPG7wesDtiQUxGYFmgGTCyYDKC0QSsEUwmMBh4lgETC2YWPG5oqAOvh3g94bZW0tICVltsRzGjEVgWWAZYFowssKIYwcgCbQCGAZMZaAZYE2lwgdkCNA1GMRUT0CzQDLBGYBhiNBKTkdAMmM3AsoSN54cFliGxyOlzSTAJKZpMYLdF0zP2WK31AIAFQoiACT+9CcMl6nmSYZP4GiQZ9urjMhn2oj4RRgCkuzewJu0zXe0gw2ADIxgY3sAIenqKNoYNTERP85wVVEc9c15Z8uyzL815be6cV9+aM+et5158Y97bKw8dMlPq9uUrd5msvfb6oaUfSD7ZQjV5wGiO1uqnTJxg4oA1As0IrBHTDKrVR4ymKM0ILCs0usgRlW3VmtzX31g75/WFK1dv3yMpNbDdjjrezEVZFhsYwcAKBiOmjZhmibg7rdlCzBxmjbhWL9idwNmnsvZZKk4EG5ugxjBZo580mpHYVBiYqN4g6PURo1Gw2kFPR1kjmDigWVxjiDBGwWoDI4f0hijDIJolhtiev8QQ2wiY0DRYzEJ6utRmawAAEhvvuNwlHkmGTeJrkGTYq4m4gX5iYuLQoUOVlZXxwYBLiwqfvyY71BtYm/ZZbe0QwxCaEWgmStNhAzNpYMKsUWCN2GaD7Czt7bff+cmn26tOtB8+3Fh42HMgv7HgsKey8mxNzXB5RZOvI2I09t9221/fXvBZTx8466KuJlxXP2nmztbVo8YG4MzIyEQZPU/rEcdNelvCmz7Jm/nnhdm5x1VHnQcLnAcKDPPnf/zS7JVa7cl237iracxmF0xclDZGzFbebOHrGsF7Epz14zb7cPNJ8HjA7gjvlVXf+rs/fbrtUEtr2O6caG6B5hZSVz9ls4Xr6pHDETWbxx1OvqFR8Hh5h3PUUTdWXw+OOrA5BM42aa/DFhuhmbCB5g0MZhhEMwLNCAyDaBrTBmIxRzPWf2G1cQCIIELIJZZ8IpIMm8TXIMmwVxniMMvY2NiBAweqqqrgsmE2m3fu2GmxWHheODsytOHjPdoTAyYWGBazLC8e+0izUb0B0TQ2myA32/pfDz5RXHI8EET1jePNJyNOR7TBBSdbobjY/9yzS6ore+32ybvveu6d+dsGB8FZ1791a/4bb6x95umlb87duHsnZbeOm1ler+P1tYizCE2eqdffXDvj/seVxdXek8NeDwwMQrOXfLz+SPHR+qycomWp670ewd2EOO70ytXS7GxaXeZbs0b2wgtLX30t9cPULYeO6LW61scenfPj//Ozu+56aM3qTKdzMD+feeuNjc8/v/zV11anpcsctv7BfpKbU/7kEy+tSP383QWbZ856bfmKTXsyS997b+df/5r2l2c/2J9nqXcSE4sZmjAMYRhC04ShMWPADA02C79+w55phr0yk3aSDJvE1yDJsFcZIsMODw/n5eVt2bKFoqiKigqKojQaTUVFRfk3g7iGpaKioqamZv78+SkpKTfccMP//u+T27ZveXfhOkPtMMsAzWCGFY87BMYsGBikN0Sc9XAgv/H/3vTrR/701Auz3505a94zf3l9zmvrikvc3X1w4KDtxhv/U1nYWucM3zvjqaVLtncFYMOmL95dtLK4xGDm/Eplzdy3lm3+NL+9jTgcRKeLsixxucBRN7IuTfbYE3Mfffy1P896e+HCj3d9obLZB3pPw+FCwyN/nK0+1t7fB/tyj7/+agZFOZ94cvbLL79XUe5l6E6FklYqra0t/L7c43fece+2rVnN3tE9eypeeG51bs4JjgvV6n1r1+1a8O6aTv/U3zfv/pcb/2XLlgMWc1epuva3d/z2L7PeKi21cub2efNTn3ryLbu1r6EeaEOMYRmG0CxhGMzQYOWE9PV7bHYrAMaCQPAFx+RciqonGTaJr0GSYb8TAEBvb6/NZrNarVar1WQyWSwWm81m+WbgOE4MUl9fv3z58htuuOGWW25ZsOCdgkMH3v9go75myGwChsUGA88wAsMAzQqMEdEsdjhh337bbbff8+mnu07omssod1lZfcGhhlrDkL8LDhQ4fvHv96kKW52OqbvvfmrZBzsbG6Zuv/PB++5/avGSv785b+0rry+7//ePPz3zTYejz9VEDDRvsQqa8u6jJW6/Hzc3T1Jq7/791du2578294MXZy/T020+n/Dhh1+sXSO32fwvvrR048Z9ba2TMlnRCy+89+STS2Y+8356evaJqvbBQVAq9HfecUfBgZK+Pnh21jszZjy25P21b7y17O130p59dv499z5aWdmyc/e+u+6bUVXl7gnCyZMjjz0++535n/b1wJl+yFi/4+57HtFpmxsbwUATAwMMQxiWMCwwDIgMmzHNsAQhcuFyg+RIVxLfApIMe/WBpncyvCJwu906nS4Q6ASA4dGzGzZk6qoHjEZiMAgMw9M0MhiApqM0iwwMtlghJ9fyX//9UHmFNhAAExd1OAW7Hcxm8J2C/IN1//ZvdxUrW+qdkXvufua9pTsa66N/fPSFF2cvPnjQUFbqPHrM9Nnn+3buUjkco04nNtDh5jZQa1r/+Oi8LVvz/Z2RgQHoCcLwMGhrWmbcN0sm04ZCUFra+MLLby5cnPbcC2/XN/q7AoTV97O032g8WajQpq/fdc+MmUdLrEeOHP/t7f+hUJRMjMP8+Wsf/p9ZWbnFlVW2Y8dMe/eqtnxa6GqY2rI1+65776uqcnndYLd3P/roq0sW7W5vBV8LpGfsfuD/PVVT09zYCIyBMLGzhGMXbIxhM622r2LYS0GSYZP4GiQZ9rtFfOkK+meAMRaXAl7A1P5AR8b63dUnTjMMYY1goKN6Q4RliYGZYFiBZYnDQfbuZf7jllsKjhxtawO9PsowE7W6KGtEnUE4eNj2rzfdUqT0OhyRO++cueCdz/p6QKE0zn/no42bMvfsUa5YufW1N5YfPKg72cxzZsFgEMwccjXxBw/Tjz3x+quvp27clJ+xIWvZ8i0vv7osLS23znnW4+E97sk33vjoP39zb8Gh4z090Oyd2LA+58UXP9yyNVeeVbR6zc4//2XZ8YrW2mr3nx6dOeeVt4pUFWq1/f0PPn3v/c27dh/auWv/u4tTP964t6cHb9u599Y7fktpnO0t4HD03nP/f8+bt76jAzr9kJax4/Y7H6qpbWpyx6wEbMwai2kGMQzYOCFj/V6r3QaAsYAwvgLnlicZNomvQZJhvyvE6fKi28L+g+5V/FaCn9iiwVBPV3rGrtqaQb0B1eiFWgNvoBFr5PWGSZYVGAbpDeGSMv8eSVV5ZUddPZhMhGYEvV6gGWS1Qfnx0zt2KSyO/gbPWM4+bX6+xekcc3uIprxt+47S1WuzPtmsKCn1uJqiVo7X6cKskdCMoDeEXW7Q1fbn5Vs/2Vq4ct2Oz3cVq8vdnuaosy7MWUZOdeIVq7b99blFzScnGxqQyRS12SeOHWvJ2ChNXf35XsnxmtrTTiff2BA5XunbuCn7iz2F3uaRRtfAnr3K5Ss2f/JpdskxzmY/63JPVWpbcvZXm80DTseU0zm2c2eZQlF/8iRxNQpFxQ0yuc5iGbJYkd4gGBhE04imBQMtGGi+Vo+tFpK+QW6z1xGCRN3geXGxxqXj6xkWI+EcwzqbSxftaNX6AAABT7DAI+AJwShygVpcTp6SuMZAEEEIRRFCOM6w+0tRGBMAjK/qntCXAFEXAQBHeGtucclHmaOj4xiAkPMZlly3x08lTtvq6e1Zu24bxw01NILVDjYHOJzgrAObHWwOsDnAUQdNHmjzgdsLDgc4HGCzgd0Jjjqw2aGuHjoD4GpCjU2kww8eD1g4cDjA5YK2dvAHwB+AtnZwOMFmBUcdOJzgcILVBlY7eJqhzQdtHeDrhFOd0NIKdXWktR2M5sEVq/JeevnDkmP1/k6w28FmA6cTWtqgMwjtHdDeDu4m4MzgdELzSfB3QlsbOJy4qQlOnQK/H075oa0dnE6w2cDjAZ8PXK5YJB0d0NoGTidYrbzXC6dOQWMj2B0xcTjB4QC7M1YIDY2QsX6vw1En7gWCcWLbdkk8ixAAnA10lSzZWneMFsStdnAEI4IxThFbQCIIUYwQiAzrLVv0eawPCzzBfALDnmstr1dN/UECEYQRFpAgIAEjgOhwuPBvEn1+jGGv3R7gNMT8AwCe4q25xUdXZI5Mn4SIkYARwQRN8+v1rLdiHzYYDK5Z/bciFVdZ2U5pfGqqXaPxaTQ+StNOqX0U1UGpT1GUj6LaRFGXtarVbRpNe3l5h4byUVS7uqxDXdZOUR0ajZ+ifGrKpynvpKjO8nK/Wt2qVrdoyn1qqo3StGvKT6k1Po3GV17RQVFtZWVt6rJ2ijpFaU6pKX+ZukOtbquq9hWXNKSulGzbfqSqqqXieBul7qA0p9RUR6m6vZRqpTQ+DXWKKjulofxqdQdV3qbWtJapfWoqoKY61ZSPKveVUb7SUh+l6aAon1rdrinvUFPtGk2HWu1TUx2UxqfWtFHl7RTVQVEdZaXtFOXTUD4N1U5R7eWado2mXUP5jle0Uuq6j1I3mc0WQhAhPCb89L4El7KsC5HYlibDnYHiJVudxxgBMCGE4IhYq1IwwohgIiRaCZrLFu5o1XYAAIKIaCXgCWCUcGDf5XWqk7imQAgioqYIgkhU0eGpI3/bW3OgDE0iAnANf2THQBBBWCCE4AhvzT1akioZGR2NndOFhBgDX8ayyO8PCCFkYmKMUlcWF51QFmkVquqi4mqVSluk1BapdCqFTqXQqpQ6lVKrUuiKlLriopoilValrC5SaVVF1aqialWRVqnUFhaeOHzkRGGhVqGsUapOKFVVCoVWqawpVFQrFdVFRbUKZbVCWaVSapUKnVJxokh5okilLVLqipR6lUKvKKxVFNYqlXqlUnfkcFVRka5MTVNltEqpPXy48uhRffFRfaGi+khhtUKpVRXpFAptoaJaqdIqFdVKZZVSdUKp0imV+sJCrUJ5QlVcrVTpCwtrFIUniot0RSpd4eGq4uJapUqnUOgUyhqlUqtQVCsU1QqFVqmqVSi0SqW2SBWX6iJVdZFKp1ToSkp0xcXqnp5ucYvYeKldRpkjABj2B4sXb3UeY3jABAjBEYIJIihFTAQQ4jESRIZ1tKgX7+hgOxNt58kdJn8YmH7PE7hoc5YuvxRNIgCCMCbXOssigjEBwOGINbdYvUoWDke/05L8vuPLNf6f5QAMgC8p4FXClc3WZF//0Q+2O48xAhDxgDgsEIxxiri5DCCCMI5gBAC9nCtv0SZDTvXphlC3K9DV5A80+Tvd/pD7VMgTDHmCIU8g5AmEPF1JuT4k6O7q8nR1N3cF3H5foy/g9p+qad63fHt1XimaFMSznck13vNDmGCCAfB4xLCvZP/7WwNMS2eTP+D2dzX5g+5AUHxYd1fIex2rbjDk7gp6uoLuzm5vKOTp6vYGQt6uoDcQ8naFPIFubzDk6Ypfd3u7pityMOQNTrsEQ55AvJS6PUExkpA3GPQGQt5A0NsZ8naFmoPdzV0hb1fI29XtDcZi9nSGvGLMoaC3s8vjFzMT8gZC3mDIGwp5AiF3MOQNdHsDIU+w29sV8naKr6bbK8YW7PYGQ96g6NKdcKv7XEKxuyIdxZ4i5qHrYuwUCxLydorP1d3cFfIEQu6QWErn1OMS6o4nEPJ2Bd3+Fq1j19tpliItIIgCILGDjHAKIpgQggXEIzQFiACM+3tPbNtftGSnNqNAk5anzsjRrM+r4pWIAAACnElEQVTRZORS63I1aQeotIKkXGeiSTtEpRVo0vPV63OPpmeXbchTr8kqXpXZWmnHIwLGIB66cbnbFH+7EM8/ATwYbj5mOpK6W52WV7I+79jHeZoN+eq0fHX6AU16gSb9MJV+6Dsv8G9d0g8mXBeo0wqo9Nj1eb/pBVTawYu7pMV9Hpx2P3SRGNLOvzjn+dzv+alfEHk8q4fOu5tecP7jfEWiX/Z2UZ8XKZ+v9v8PQn1FUWvSDpas36f8e1b+qu2tOocQ4cNAorGVYiRFQAIWDVQERwjChBABQxQRBEKYoChBPMZRgqMERzGO8pjnMc8jnse8kJTrQ5AgIJ7HUQGHMQ5jEiFkEpEwBiATfERsjWOG92uXYwnBBCEhKkQxRiSK0SRGU5iEMYlgHEGi3mJBwEnVTcoVFLHuhBGZxDCFcQRFeT4qCOLwFkY4hRAiIBQVeEyIgASCES8IGDCPogIWAAABwgAIIwIEA0EEi4IJiQ2+JeV7LwQREgU0BdEoCDygCPAIEMJRAfMIC+L4ECLXLsESDBgTjAUkRBCKYhB4FMUgREGIAhKAiM8oxFQ3KUm5MoIAi0oVARQBiBAsCAIREBZiw2gpGGMBCWIPhY9OnxNFECaIEIx4LPAYEyIIGGPA02OxSbm+BIlNLkFAEPBRXkAIESxEo+IAF8IYI0wwxuS7otCvQ3z7DkQIBkSwQGJPhGKzecUzV7E4vyYpSbkCguIn12IkIB4TnhAMgBGKHRRNSAoWb4vdEwFjcSIWIQTHK1e8ViGEBYwRISSWQhLXCWLvkmCEpu1H1y6ZXgwIi/ouXhOE4yqKxGXnCdMLv1cPlsS1DoLxNGFifE4LMRb1L+UbR5Tk1CS+j0gqbRLfJb45wyaRRBJJJPHP4f8DKvdDmSuO3EA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4365353"/>
            <a:ext cx="10273456" cy="48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开发的相关知识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None/>
            </a:pPr>
            <a:r>
              <a:rPr lang="zh-CN" altLang="en-US" b="1" dirty="0"/>
              <a:t>动态</a:t>
            </a:r>
            <a:r>
              <a:rPr lang="en-US" altLang="zh-CN" b="1" dirty="0" smtClean="0"/>
              <a:t>WEB</a:t>
            </a:r>
          </a:p>
          <a:p>
            <a:pPr marL="19080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WEB</a:t>
            </a:r>
            <a:r>
              <a:rPr lang="zh-CN" altLang="en-US" dirty="0"/>
              <a:t>的获取过程图如下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r>
              <a:rPr lang="zh-CN" altLang="en-US" dirty="0" smtClean="0"/>
              <a:t>实现手段：</a:t>
            </a:r>
            <a:r>
              <a:rPr lang="en-US" altLang="zh-CN" dirty="0" smtClean="0"/>
              <a:t>Microsoft</a:t>
            </a:r>
            <a:r>
              <a:rPr lang="en-US" altLang="zh-CN" dirty="0"/>
              <a:t> ASP</a:t>
            </a:r>
            <a:r>
              <a:rPr lang="zh-CN" altLang="en-US" dirty="0"/>
              <a:t>、</a:t>
            </a:r>
            <a:r>
              <a:rPr lang="en-US" altLang="zh-CN" dirty="0"/>
              <a:t>ASP.NET</a:t>
            </a:r>
          </a:p>
          <a:p>
            <a:pPr marL="190800" indent="0">
              <a:buNone/>
            </a:pPr>
            <a:r>
              <a:rPr lang="en-US" altLang="zh-CN" dirty="0"/>
              <a:t>PHP</a:t>
            </a:r>
          </a:p>
          <a:p>
            <a:pPr marL="190800" indent="0">
              <a:buNone/>
            </a:pPr>
            <a:r>
              <a:rPr lang="en-US" altLang="zh-CN" dirty="0"/>
              <a:t>JAVA Servlet/JSP</a:t>
            </a:r>
          </a:p>
          <a:p>
            <a:pPr marL="190800" indent="0">
              <a:buNone/>
            </a:pPr>
            <a:endParaRPr lang="en-US" altLang="zh-CN" dirty="0" smtClean="0"/>
          </a:p>
          <a:p>
            <a:pPr marL="190800" indent="0">
              <a:buNone/>
            </a:pPr>
            <a:endParaRPr lang="en-US" altLang="zh-CN" dirty="0"/>
          </a:p>
          <a:p>
            <a:pPr marL="190800" indent="0">
              <a:buNone/>
            </a:pPr>
            <a:endParaRPr lang="en-US" altLang="zh-CN" b="1" dirty="0"/>
          </a:p>
          <a:p>
            <a:pPr marL="190800" indent="0">
              <a:buSzTx/>
              <a:buNone/>
            </a:pP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4" y="4558145"/>
            <a:ext cx="9436926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zh-CN" altLang="en-US" b="1" dirty="0" smtClean="0"/>
              <a:t>什么的是</a:t>
            </a:r>
            <a:r>
              <a:rPr lang="en-US" altLang="zh-CN" b="1" dirty="0" smtClean="0"/>
              <a:t>servlet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marL="190800" indent="0">
              <a:buSzTx/>
              <a:buNone/>
            </a:pPr>
            <a:r>
              <a:rPr lang="en-US" altLang="zh-CN" dirty="0"/>
              <a:t>Servlet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公司提供的一门用于开发动态</a:t>
            </a:r>
            <a:r>
              <a:rPr lang="en-US" altLang="zh-CN" dirty="0"/>
              <a:t>web</a:t>
            </a:r>
            <a:r>
              <a:rPr lang="zh-CN" altLang="en-US" dirty="0"/>
              <a:t>资源的</a:t>
            </a:r>
            <a:r>
              <a:rPr lang="zh-CN" altLang="en-US" dirty="0" smtClean="0"/>
              <a:t>技术</a:t>
            </a:r>
            <a:r>
              <a:rPr lang="zh-CN" altLang="en-US" b="1" dirty="0"/>
              <a:t>。</a:t>
            </a:r>
            <a:r>
              <a:rPr lang="zh-CN" altLang="en-US" dirty="0" smtClean="0"/>
              <a:t>处理</a:t>
            </a:r>
            <a:r>
              <a:rPr lang="zh-CN" altLang="en-US" dirty="0"/>
              <a:t>请求和发送响应的过程是由一种叫做</a:t>
            </a:r>
            <a:r>
              <a:rPr lang="en-US" altLang="zh-CN" dirty="0"/>
              <a:t>Servlet</a:t>
            </a:r>
            <a:r>
              <a:rPr lang="zh-CN" altLang="en-US" dirty="0"/>
              <a:t>的程序来完成的，并且</a:t>
            </a:r>
            <a:r>
              <a:rPr lang="en-US" altLang="zh-CN" dirty="0"/>
              <a:t>Servlet</a:t>
            </a:r>
            <a:r>
              <a:rPr lang="zh-CN" altLang="en-US" dirty="0"/>
              <a:t>是为了解决实现动态页面而</a:t>
            </a:r>
            <a:r>
              <a:rPr lang="zh-CN" altLang="en-US" dirty="0" smtClean="0"/>
              <a:t>衍生</a:t>
            </a:r>
            <a:r>
              <a:rPr lang="zh-CN" altLang="en-US" dirty="0"/>
              <a:t>的东西。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00" y="5805054"/>
            <a:ext cx="12908540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en-US" altLang="zh-CN" b="1" dirty="0" smtClean="0"/>
              <a:t>Web</a:t>
            </a:r>
            <a:r>
              <a:rPr lang="zh-CN" altLang="en-US" b="1" dirty="0" smtClean="0"/>
              <a:t>服务器和</a:t>
            </a:r>
            <a:r>
              <a:rPr lang="en-US" altLang="zh-CN" b="1" dirty="0" smtClean="0"/>
              <a:t>servlet</a:t>
            </a:r>
            <a:r>
              <a:rPr lang="zh-CN" altLang="en-US" b="1" dirty="0" smtClean="0"/>
              <a:t>的关系？</a:t>
            </a:r>
            <a:endParaRPr lang="en-US" altLang="zh-CN" b="1" dirty="0" smtClean="0"/>
          </a:p>
          <a:p>
            <a:pPr marL="190800" indent="0">
              <a:buSzTx/>
              <a:buNone/>
            </a:pPr>
            <a:r>
              <a:rPr lang="en-US" altLang="zh-CN" dirty="0" smtClean="0"/>
              <a:t>		Web</a:t>
            </a:r>
            <a:r>
              <a:rPr lang="zh-CN" altLang="en-US" dirty="0"/>
              <a:t>应用</a:t>
            </a:r>
            <a:r>
              <a:rPr lang="zh-CN" altLang="en-US" dirty="0" smtClean="0"/>
              <a:t>服务器是</a:t>
            </a:r>
            <a:r>
              <a:rPr lang="zh-CN" altLang="en-US" dirty="0"/>
              <a:t>一个</a:t>
            </a:r>
            <a:r>
              <a:rPr lang="en-US" altLang="zh-CN" dirty="0"/>
              <a:t>Servlet/JSP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,</a:t>
            </a:r>
            <a:r>
              <a:rPr lang="zh-CN" altLang="en-US" dirty="0"/>
              <a:t>负责处理客户请求</a:t>
            </a:r>
            <a:r>
              <a:rPr lang="en-US" altLang="zh-CN" dirty="0"/>
              <a:t>,</a:t>
            </a:r>
            <a:r>
              <a:rPr lang="zh-CN" altLang="en-US" dirty="0"/>
              <a:t>把请求传送给</a:t>
            </a:r>
            <a:r>
              <a:rPr lang="en-US" altLang="zh-CN" dirty="0"/>
              <a:t>Servlet,</a:t>
            </a:r>
            <a:r>
              <a:rPr lang="zh-CN" altLang="en-US" dirty="0"/>
              <a:t>并将</a:t>
            </a:r>
            <a:r>
              <a:rPr lang="en-US" altLang="zh-CN" dirty="0"/>
              <a:t>Servlet</a:t>
            </a:r>
            <a:r>
              <a:rPr lang="zh-CN" altLang="en-US" dirty="0"/>
              <a:t>的响应传送回给客户</a:t>
            </a:r>
            <a:r>
              <a:rPr lang="en-US" altLang="zh-CN" dirty="0"/>
              <a:t>.</a:t>
            </a:r>
            <a:r>
              <a:rPr lang="zh-CN" altLang="en-US" dirty="0"/>
              <a:t>而</a:t>
            </a:r>
            <a:r>
              <a:rPr lang="en-US" altLang="zh-CN" dirty="0"/>
              <a:t>Servlet</a:t>
            </a:r>
            <a:r>
              <a:rPr lang="zh-CN" altLang="en-US" dirty="0"/>
              <a:t>是一种运行在支持</a:t>
            </a:r>
            <a:r>
              <a:rPr lang="en-US" altLang="zh-CN" dirty="0"/>
              <a:t>Java</a:t>
            </a:r>
            <a:r>
              <a:rPr lang="zh-CN" altLang="en-US" dirty="0"/>
              <a:t>语言的服务器上的组件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065" y="6670964"/>
            <a:ext cx="13099767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Servlet</a:t>
            </a:r>
            <a:r>
              <a:rPr lang="zh-CN" altLang="en-US" dirty="0"/>
              <a:t>详解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474743"/>
            <a:ext cx="22201200" cy="10281600"/>
          </a:xfrm>
        </p:spPr>
        <p:txBody>
          <a:bodyPr/>
          <a:lstStyle/>
          <a:p>
            <a:pPr marL="190800" indent="0">
              <a:buSzTx/>
              <a:buNone/>
            </a:pPr>
            <a:r>
              <a:rPr lang="zh-CN" altLang="en-US" dirty="0"/>
              <a:t>详解创建</a:t>
            </a:r>
            <a:r>
              <a:rPr lang="en-US" altLang="zh-CN" dirty="0"/>
              <a:t>servlet</a:t>
            </a:r>
            <a:r>
              <a:rPr lang="zh-CN" altLang="en-US" dirty="0"/>
              <a:t>的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593" y="3862819"/>
            <a:ext cx="15849440" cy="78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6045</TotalTime>
  <Words>949</Words>
  <Application>Microsoft Office PowerPoint</Application>
  <PresentationFormat>自定义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Andalus</vt:lpstr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黑体</vt:lpstr>
      <vt:lpstr>宋体</vt:lpstr>
      <vt:lpstr>微软雅黑</vt:lpstr>
      <vt:lpstr>Arial</vt:lpstr>
      <vt:lpstr>Calibri</vt:lpstr>
      <vt:lpstr>Wingdings</vt:lpstr>
      <vt:lpstr>Black</vt:lpstr>
      <vt:lpstr>PowerPoint 演示文稿</vt:lpstr>
      <vt:lpstr>目录</vt:lpstr>
      <vt:lpstr>WEB开发的相关知识</vt:lpstr>
      <vt:lpstr>WEB开发的相关知识</vt:lpstr>
      <vt:lpstr>WEB开发的相关知识</vt:lpstr>
      <vt:lpstr>WEB开发的相关知识</vt:lpstr>
      <vt:lpstr>Servlet详解</vt:lpstr>
      <vt:lpstr>Servlet详解</vt:lpstr>
      <vt:lpstr>Servlet详解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Servlet的使用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王诚</cp:lastModifiedBy>
  <cp:revision>695</cp:revision>
  <dcterms:created xsi:type="dcterms:W3CDTF">2015-03-23T11:35:35Z</dcterms:created>
  <dcterms:modified xsi:type="dcterms:W3CDTF">2018-10-11T08:05:34Z</dcterms:modified>
</cp:coreProperties>
</file>