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6"/>
  </p:handoutMasterIdLst>
  <p:sldIdLst>
    <p:sldId id="497" r:id="rId3"/>
    <p:sldId id="491" r:id="rId5"/>
    <p:sldId id="466" r:id="rId6"/>
    <p:sldId id="422" r:id="rId7"/>
    <p:sldId id="527" r:id="rId8"/>
    <p:sldId id="407" r:id="rId9"/>
    <p:sldId id="470" r:id="rId10"/>
    <p:sldId id="528" r:id="rId11"/>
    <p:sldId id="529" r:id="rId12"/>
    <p:sldId id="495" r:id="rId13"/>
    <p:sldId id="530" r:id="rId14"/>
    <p:sldId id="392" r:id="rId15"/>
  </p:sldIdLst>
  <p:sldSz cx="12192000" cy="6858000"/>
  <p:notesSz cx="9928225" cy="6797675"/>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80"/>
    <a:srgbClr val="7F7F7F"/>
    <a:srgbClr val="55B2A0"/>
    <a:srgbClr val="BDE5E2"/>
    <a:srgbClr val="999999"/>
    <a:srgbClr val="5EBFB8"/>
    <a:srgbClr val="FFFFFF"/>
    <a:srgbClr val="00B050"/>
    <a:srgbClr val="F8F8F8"/>
    <a:srgbClr val="B9E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23" autoAdjust="0"/>
    <p:restoredTop sz="87847" autoAdjust="0"/>
  </p:normalViewPr>
  <p:slideViewPr>
    <p:cSldViewPr snapToGrid="0">
      <p:cViewPr>
        <p:scale>
          <a:sx n="100" d="100"/>
          <a:sy n="100" d="100"/>
        </p:scale>
        <p:origin x="72" y="1014"/>
      </p:cViewPr>
      <p:guideLst>
        <p:guide orient="horz" pos="2200"/>
        <p:guide pos="3835"/>
      </p:guideLst>
    </p:cSldViewPr>
  </p:slideViewPr>
  <p:notesTextViewPr>
    <p:cViewPr>
      <p:scale>
        <a:sx n="3" d="2"/>
        <a:sy n="3" d="2"/>
      </p:scale>
      <p:origin x="0" y="0"/>
    </p:cViewPr>
  </p:notesTextViewPr>
  <p:sorterViewPr>
    <p:cViewPr>
      <p:scale>
        <a:sx n="100" d="100"/>
        <a:sy n="100" d="100"/>
      </p:scale>
      <p:origin x="0" y="-8838"/>
    </p:cViewPr>
  </p:sorterViewPr>
  <p:notesViewPr>
    <p:cSldViewPr snapToGrid="0">
      <p:cViewPr varScale="1">
        <p:scale>
          <a:sx n="114" d="100"/>
          <a:sy n="114" d="100"/>
        </p:scale>
        <p:origin x="2082"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B3BACE6E-15F6-4AC7-AC26-4AD2E45B36B1}" type="datetimeFigureOut">
              <a:rPr lang="zh-CN" altLang="en-US" smtClean="0"/>
            </a:fld>
            <a:endParaRPr lang="zh-CN" altLang="en-US"/>
          </a:p>
        </p:txBody>
      </p:sp>
      <p:sp>
        <p:nvSpPr>
          <p:cNvPr id="4" name="页脚占位符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EB44A65F-7931-40C4-AC72-6D62FE749D6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ChangeArrowheads="1"/>
          </p:cNvSpPr>
          <p:nvPr>
            <p:ph type="sldImg" idx="2"/>
          </p:nvPr>
        </p:nvSpPr>
        <p:spPr bwMode="auto">
          <a:xfrm>
            <a:off x="2654300" y="560388"/>
            <a:ext cx="4354513"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9" name="Rectangle 3"/>
          <p:cNvSpPr>
            <a:spLocks noGrp="1" noChangeArrowheads="1"/>
          </p:cNvSpPr>
          <p:nvPr>
            <p:ph type="body" sz="quarter" idx="3"/>
          </p:nvPr>
        </p:nvSpPr>
        <p:spPr bwMode="auto">
          <a:xfrm>
            <a:off x="779091" y="3261940"/>
            <a:ext cx="8367747" cy="293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noProof="0"/>
              <a:t>单击此处编辑母版文本样式</a:t>
            </a:r>
            <a:endParaRPr lang="zh-CN" noProof="0"/>
          </a:p>
          <a:p>
            <a:pPr lvl="1"/>
            <a:r>
              <a:rPr lang="zh-CN" noProof="0"/>
              <a:t>第二级</a:t>
            </a:r>
            <a:endParaRPr lang="zh-CN" noProof="0"/>
          </a:p>
          <a:p>
            <a:pPr lvl="2"/>
            <a:r>
              <a:rPr lang="zh-CN" noProof="0"/>
              <a:t>第三级</a:t>
            </a:r>
            <a:endParaRPr lang="zh-CN" noProof="0"/>
          </a:p>
          <a:p>
            <a:pPr lvl="3"/>
            <a:r>
              <a:rPr lang="zh-CN" noProof="0"/>
              <a:t>第四级</a:t>
            </a:r>
            <a:endParaRPr lang="zh-CN" noProof="0"/>
          </a:p>
          <a:p>
            <a:pPr lvl="4"/>
            <a:r>
              <a:rPr lang="zh-CN" noProof="0"/>
              <a:t>第五级</a:t>
            </a:r>
            <a:endParaRPr lang="zh-CN" noProof="0"/>
          </a:p>
        </p:txBody>
      </p:sp>
      <p:sp>
        <p:nvSpPr>
          <p:cNvPr id="4100" name="Rectangle 4"/>
          <p:cNvSpPr>
            <a:spLocks noGrp="1" noChangeArrowheads="1"/>
          </p:cNvSpPr>
          <p:nvPr>
            <p:ph type="hdr" sz="quarter"/>
          </p:nvPr>
        </p:nvSpPr>
        <p:spPr bwMode="auto">
          <a:xfrm>
            <a:off x="1" y="0"/>
            <a:ext cx="4304529"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zh-CN" altLang="en-US"/>
          </a:p>
        </p:txBody>
      </p:sp>
      <p:sp>
        <p:nvSpPr>
          <p:cNvPr id="4101" name="Rectangle 5"/>
          <p:cNvSpPr>
            <a:spLocks noGrp="1" noChangeArrowheads="1"/>
          </p:cNvSpPr>
          <p:nvPr>
            <p:ph type="dt" idx="1"/>
          </p:nvPr>
        </p:nvSpPr>
        <p:spPr bwMode="auto">
          <a:xfrm>
            <a:off x="5623698" y="0"/>
            <a:ext cx="4304528"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97D4312E-7675-4AF2-B541-F2E7C69C39B6}" type="datetimeFigureOut">
              <a:rPr lang="zh-CN" altLang="en-US"/>
            </a:fld>
            <a:endParaRPr lang="zh-CN" altLang="en-US"/>
          </a:p>
        </p:txBody>
      </p:sp>
      <p:sp>
        <p:nvSpPr>
          <p:cNvPr id="4102" name="Rectangle 6"/>
          <p:cNvSpPr>
            <a:spLocks noGrp="1" noChangeArrowheads="1"/>
          </p:cNvSpPr>
          <p:nvPr>
            <p:ph type="ftr" sz="quarter" idx="4"/>
          </p:nvPr>
        </p:nvSpPr>
        <p:spPr bwMode="auto">
          <a:xfrm>
            <a:off x="1" y="6457791"/>
            <a:ext cx="4304529"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zh-CN" altLang="en-US"/>
          </a:p>
        </p:txBody>
      </p:sp>
      <p:sp>
        <p:nvSpPr>
          <p:cNvPr id="4103" name="Rectangle 7"/>
          <p:cNvSpPr>
            <a:spLocks noGrp="1" noChangeArrowheads="1"/>
          </p:cNvSpPr>
          <p:nvPr>
            <p:ph type="sldNum" sz="quarter" idx="5"/>
          </p:nvPr>
        </p:nvSpPr>
        <p:spPr bwMode="auto">
          <a:xfrm>
            <a:off x="5623698" y="6457791"/>
            <a:ext cx="4304528"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smtClean="0">
                <a:ea typeface="宋体" panose="02010600030101010101" pitchFamily="2" charset="-122"/>
              </a:defRPr>
            </a:lvl1pPr>
          </a:lstStyle>
          <a:p>
            <a:pPr>
              <a:defRPr/>
            </a:pPr>
            <a:fld id="{3E8B5FCF-4191-41F4-8760-6E650014A5E4}"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52713" y="560388"/>
            <a:ext cx="4356100" cy="2449512"/>
          </a:xfrm>
        </p:spPr>
      </p:sp>
      <p:sp>
        <p:nvSpPr>
          <p:cNvPr id="3" name="备注占位符 2"/>
          <p:cNvSpPr>
            <a:spLocks noGrp="1"/>
          </p:cNvSpPr>
          <p:nvPr>
            <p:ph type="body" idx="1"/>
          </p:nvPr>
        </p:nvSpPr>
        <p:spPr/>
        <p:txBody>
          <a:bodyPr/>
          <a:lstStyle/>
          <a:p>
            <a:r>
              <a:rPr lang="zh-CN" altLang="en-US" dirty="0"/>
              <a:t>大家好，</a:t>
            </a:r>
            <a:r>
              <a:rPr lang="zh-CN" altLang="en-US" dirty="0"/>
              <a:t>我今天的报告内容是一篇比赛的优胜论文，论文的模型比较简单，主要是想用在我们实验室目前参加的比赛上面</a:t>
            </a:r>
            <a:endParaRPr lang="zh-CN" altLang="en-US"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这是他们的最终比赛结果，在表中列出了三强的结果与本</a:t>
            </a:r>
            <a:r>
              <a:rPr lang="zh-CN"/>
              <a:t>论文的结果对比，我们可以看到他们的评估结果在四项评估中是最好的，在比赛中排名第一</a:t>
            </a:r>
            <a:r>
              <a:rPr lang="zh-CN"/>
              <a:t>。证明了附加的外部神经网络输入</a:t>
            </a:r>
            <a:r>
              <a:rPr lang="zh-CN"/>
              <a:t>的使用对任务有帮助</a:t>
            </a:r>
            <a:endParaRPr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特征</a:t>
            </a:r>
            <a:r>
              <a:rPr lang="zh-CN"/>
              <a:t>对于</a:t>
            </a:r>
            <a:r>
              <a:t>实验结果</a:t>
            </a:r>
            <a:r>
              <a:rPr lang="zh-CN"/>
              <a:t>的影响</a:t>
            </a:r>
            <a:r>
              <a:t>见表 4 和表 5。</a:t>
            </a:r>
            <a:r>
              <a:rPr lang="zh-CN"/>
              <a:t>我们可以看到</a:t>
            </a:r>
            <a:r>
              <a:t>神经网络特性贡献了最大的性能增益。但是, 使用 Name 列表和 Word 群集功能似乎对测试数据没有</a:t>
            </a:r>
            <a:r>
              <a:rPr lang="zh-CN"/>
              <a:t>什么效果</a:t>
            </a:r>
            <a:r>
              <a:t>。</a:t>
            </a:r>
            <a:r>
              <a:rPr lang="zh-CN"/>
              <a:t>这可能是</a:t>
            </a:r>
            <a:r>
              <a:t>由于这两项</a:t>
            </a:r>
            <a:r>
              <a:rPr lang="zh-CN"/>
              <a:t>特征</a:t>
            </a:r>
            <a:r>
              <a:t>也在 CNN 系统中使用, 因此在分类系统中重新包含它们可能是多余的。此外, 神经网络特征可能已经成为训练中的主要特征, 影响其他功能的实用性。</a:t>
            </a:r>
          </a:p>
          <a:p>
            <a:r>
              <a:t>可能需要进一步的调查, 以确定更好的方法将不同的机器学习系统结合在一起。例如, 可以将分类器概率输出作为附加</a:t>
            </a:r>
            <a:r>
              <a:rPr lang="zh-CN"/>
              <a:t>特征</a:t>
            </a:r>
            <a:r>
              <a:t>添加到 CNN 系统中。</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谢谢</a:t>
            </a:r>
            <a:endParaRPr lang="zh-CN" altLang="en-US"/>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dirty="0" smtClean="0">
                <a:sym typeface="+mn-ea"/>
              </a:rPr>
              <a:t>首先是问题的提出背景，</a:t>
            </a:r>
            <a:r>
              <a:rPr dirty="0" smtClean="0">
                <a:sym typeface="+mn-ea"/>
              </a:rPr>
              <a:t>近年来, 由于互联网上用户生成的内容不断增长, 情绪分析和意见挖掘越来越引起人们的兴趣。传统上, 研究的主要重点是发现一个句子或段落的整体情绪。然而, 这种做法无法处理同一实体不同方面的冲突情绪。因此, 提出了一种更细粒度的方法, 称为基于方面的情绪分析 </a:t>
            </a:r>
            <a:r>
              <a:rPr lang="zh-CN" dirty="0" smtClean="0">
                <a:sym typeface="+mn-ea"/>
              </a:rPr>
              <a:t>，即</a:t>
            </a:r>
            <a:r>
              <a:rPr dirty="0" smtClean="0">
                <a:sym typeface="+mn-ea"/>
              </a:rPr>
              <a:t>ABSA。目标是正确地识别实体的各个方面和每个方面表达的极性。</a:t>
            </a:r>
            <a:r>
              <a:rPr lang="zh-CN" dirty="0" smtClean="0">
                <a:sym typeface="+mn-ea"/>
              </a:rPr>
              <a:t>这个比赛的</a:t>
            </a:r>
            <a:r>
              <a:rPr dirty="0" smtClean="0">
                <a:sym typeface="+mn-ea"/>
              </a:rPr>
              <a:t>2016</a:t>
            </a:r>
            <a:r>
              <a:rPr lang="zh-CN" dirty="0" smtClean="0">
                <a:sym typeface="+mn-ea"/>
              </a:rPr>
              <a:t>年的任务</a:t>
            </a:r>
            <a:r>
              <a:rPr lang="en-US" altLang="zh-CN" dirty="0" smtClean="0">
                <a:sym typeface="+mn-ea"/>
              </a:rPr>
              <a:t>5 --</a:t>
            </a:r>
            <a:r>
              <a:rPr dirty="0" smtClean="0">
                <a:sym typeface="+mn-ea"/>
              </a:rPr>
              <a:t> </a:t>
            </a:r>
            <a:r>
              <a:rPr lang="en-US" dirty="0" smtClean="0">
                <a:sym typeface="+mn-ea"/>
              </a:rPr>
              <a:t>aspect</a:t>
            </a:r>
            <a:r>
              <a:rPr dirty="0" smtClean="0">
                <a:sym typeface="+mn-ea"/>
              </a:rPr>
              <a:t>的情绪分析任务是2015年同一个任务的延续 。除了语句级 ABSA </a:t>
            </a:r>
            <a:r>
              <a:rPr lang="zh-CN" dirty="0" smtClean="0">
                <a:sym typeface="+mn-ea"/>
              </a:rPr>
              <a:t>，即</a:t>
            </a:r>
            <a:r>
              <a:rPr dirty="0" smtClean="0">
                <a:sym typeface="+mn-ea"/>
              </a:rPr>
              <a:t>子任务 1 之外, 它还提供了数据集以允许参与者在文本级 ABSA </a:t>
            </a:r>
            <a:r>
              <a:rPr lang="zh-CN" dirty="0" smtClean="0">
                <a:sym typeface="+mn-ea"/>
              </a:rPr>
              <a:t>即</a:t>
            </a:r>
            <a:r>
              <a:rPr dirty="0" smtClean="0">
                <a:sym typeface="+mn-ea"/>
              </a:rPr>
              <a:t>子任务 2 上工作。此外, 还提供除英语以外的其他语言的其他数据集 </a:t>
            </a:r>
            <a:endParaRPr dirty="0" smtClean="0">
              <a:sym typeface="+mn-ea"/>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dirty="0" smtClean="0">
                <a:sym typeface="+mn-ea"/>
              </a:rPr>
              <a:t>这篇论文</a:t>
            </a:r>
            <a:r>
              <a:rPr dirty="0" smtClean="0">
                <a:sym typeface="+mn-ea"/>
              </a:rPr>
              <a:t>参与了 </a:t>
            </a:r>
            <a:r>
              <a:rPr lang="zh-CN" dirty="0" smtClean="0">
                <a:sym typeface="+mn-ea"/>
              </a:rPr>
              <a:t>比赛的</a:t>
            </a:r>
            <a:r>
              <a:rPr dirty="0" smtClean="0">
                <a:sym typeface="+mn-ea"/>
              </a:rPr>
              <a:t> 的子任务 1, 在</a:t>
            </a:r>
            <a:r>
              <a:rPr lang="zh-CN" dirty="0" smtClean="0">
                <a:sym typeface="+mn-ea"/>
              </a:rPr>
              <a:t>比赛中</a:t>
            </a:r>
            <a:r>
              <a:rPr dirty="0" smtClean="0">
                <a:sym typeface="+mn-ea"/>
              </a:rPr>
              <a:t>提交了Slot  1 </a:t>
            </a:r>
            <a:r>
              <a:rPr lang="en-US" dirty="0" smtClean="0">
                <a:sym typeface="+mn-ea"/>
              </a:rPr>
              <a:t>--</a:t>
            </a:r>
            <a:r>
              <a:rPr dirty="0" smtClean="0">
                <a:sym typeface="+mn-ea"/>
              </a:rPr>
              <a:t>方面类别分类、Slot  2 </a:t>
            </a:r>
            <a:r>
              <a:rPr lang="en-US" dirty="0" smtClean="0">
                <a:sym typeface="+mn-ea"/>
              </a:rPr>
              <a:t>--</a:t>
            </a:r>
            <a:r>
              <a:rPr dirty="0" smtClean="0">
                <a:sym typeface="+mn-ea"/>
              </a:rPr>
              <a:t>意见目标提取</a:t>
            </a:r>
            <a:r>
              <a:rPr lang="zh-CN" dirty="0" smtClean="0">
                <a:sym typeface="+mn-ea"/>
              </a:rPr>
              <a:t>以及</a:t>
            </a:r>
            <a:r>
              <a:rPr dirty="0" smtClean="0">
                <a:sym typeface="+mn-ea"/>
              </a:rPr>
              <a:t>评估系统是否同时正确标识了Slot 1和Slot  2 的结果, </a:t>
            </a:r>
            <a:r>
              <a:rPr lang="zh-CN" dirty="0" smtClean="0">
                <a:sym typeface="+mn-ea"/>
              </a:rPr>
              <a:t>论文的系统</a:t>
            </a:r>
            <a:r>
              <a:rPr dirty="0" smtClean="0">
                <a:sym typeface="+mn-ea"/>
              </a:rPr>
              <a:t>用于英语数据集</a:t>
            </a:r>
            <a:endParaRPr dirty="0" smtClean="0">
              <a:sym typeface="+mn-ea"/>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dirty="0" smtClean="0">
                <a:sym typeface="+mn-ea"/>
              </a:rPr>
              <a:t>对于这个比赛的任务描述我节选了这篇论文参加的部分，这个子任务主要是语句级别的情感分析任务，其中又分为三小点，第一点是判断</a:t>
            </a:r>
            <a:r>
              <a:rPr lang="en-US" altLang="zh-CN" dirty="0" smtClean="0">
                <a:sym typeface="+mn-ea"/>
              </a:rPr>
              <a:t>aspect</a:t>
            </a:r>
            <a:r>
              <a:rPr lang="zh-CN" altLang="en-US" dirty="0" smtClean="0">
                <a:sym typeface="+mn-ea"/>
              </a:rPr>
              <a:t>的分类，任务是识别每一个实体和属性对E和</a:t>
            </a:r>
            <a:r>
              <a:rPr lang="en-US" altLang="zh-CN" dirty="0" smtClean="0">
                <a:sym typeface="+mn-ea"/>
              </a:rPr>
              <a:t>A</a:t>
            </a:r>
            <a:r>
              <a:rPr lang="zh-CN" altLang="en-US" dirty="0" smtClean="0">
                <a:sym typeface="+mn-ea"/>
              </a:rPr>
              <a:t>。E应该从预先确定的实体类型，如笔记本电脑、鼠标、餐馆、食品选择，</a:t>
            </a:r>
            <a:r>
              <a:rPr lang="en-US" altLang="zh-CN" dirty="0" smtClean="0">
                <a:sym typeface="+mn-ea"/>
              </a:rPr>
              <a:t>A</a:t>
            </a:r>
            <a:r>
              <a:rPr lang="zh-CN" altLang="en-US" dirty="0" smtClean="0">
                <a:sym typeface="+mn-ea"/>
              </a:rPr>
              <a:t>应该从</a:t>
            </a:r>
            <a:r>
              <a:rPr lang="zh-CN" altLang="en-US" dirty="0" smtClean="0">
                <a:sym typeface="+mn-ea"/>
              </a:rPr>
              <a:t>属性标签，如设计、价格、质量中选择。</a:t>
            </a:r>
            <a:endParaRPr lang="zh-CN" altLang="en-US" dirty="0" smtClean="0">
              <a:sym typeface="+mn-ea"/>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sym typeface="+mn-ea"/>
              </a:rPr>
              <a:t>第二点是提取意见表达目标，也就是在给定的文本中对每一对</a:t>
            </a:r>
            <a:r>
              <a:rPr lang="en-US" altLang="zh-CN" dirty="0" smtClean="0">
                <a:sym typeface="+mn-ea"/>
              </a:rPr>
              <a:t>E&amp;A</a:t>
            </a:r>
            <a:r>
              <a:rPr lang="zh-CN" altLang="en-US" dirty="0" smtClean="0">
                <a:sym typeface="+mn-ea"/>
              </a:rPr>
              <a:t>中的</a:t>
            </a:r>
            <a:r>
              <a:rPr lang="en-US" altLang="zh-CN" dirty="0" smtClean="0">
                <a:sym typeface="+mn-ea"/>
              </a:rPr>
              <a:t>E</a:t>
            </a:r>
            <a:r>
              <a:rPr lang="zh-CN" altLang="en-US" dirty="0" smtClean="0">
                <a:sym typeface="+mn-ea"/>
              </a:rPr>
              <a:t>，找到由开始和结束的偏移量定义的</a:t>
            </a:r>
            <a:r>
              <a:rPr lang="en-US" altLang="zh-CN" dirty="0" smtClean="0">
                <a:sym typeface="+mn-ea"/>
              </a:rPr>
              <a:t>E</a:t>
            </a:r>
            <a:r>
              <a:rPr lang="zh-CN" altLang="en-US" dirty="0" smtClean="0">
                <a:sym typeface="+mn-ea"/>
              </a:rPr>
              <a:t>的位置。当没有明确提到实体时，将为“空</a:t>
            </a:r>
            <a:r>
              <a:rPr lang="zh-CN" altLang="en-US" dirty="0" smtClean="0">
                <a:sym typeface="+mn-ea"/>
              </a:rPr>
              <a:t>”。</a:t>
            </a:r>
            <a:endParaRPr lang="zh-CN" altLang="en-US" dirty="0" smtClean="0">
              <a:sym typeface="+mn-ea"/>
            </a:endParaRPr>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sym typeface="+mn-ea"/>
              </a:rPr>
              <a:t>他们的工作是基于他们以前参加的</a:t>
            </a:r>
            <a:r>
              <a:rPr lang="en-US" altLang="zh-CN" dirty="0" smtClean="0">
                <a:sym typeface="+mn-ea"/>
              </a:rPr>
              <a:t>2015</a:t>
            </a:r>
            <a:r>
              <a:rPr lang="zh-CN" altLang="en-US" dirty="0" smtClean="0">
                <a:sym typeface="+mn-ea"/>
              </a:rPr>
              <a:t>的比赛中的机器学习系统的,同时使用从神经网络学到的附加功能来强化系统。对于Slot  1, 他们将问题看作是一个多类分类问题, 即通过一组二分类器预测</a:t>
            </a:r>
            <a:r>
              <a:rPr lang="en-US" altLang="zh-CN" dirty="0" smtClean="0">
                <a:sym typeface="+mn-ea"/>
              </a:rPr>
              <a:t>aspect</a:t>
            </a:r>
            <a:r>
              <a:rPr lang="zh-CN" altLang="en-US" dirty="0" smtClean="0">
                <a:sym typeface="+mn-ea"/>
              </a:rPr>
              <a:t>类别。使用"一对多" 策略对数据中发现的每个类别训练一个二分类器。每个分类器都使用单层前馈网络进行训练。通过添加从深度卷积神经网络系统中吸取的神经网络特征, 提高了系统的性能。对于Slot  2, 他们将问题视为顺序标记任务, 其中顺序标记分类器使用条件随机场 ，即CRF 进行训练，递归神经网络系统的输出作为附加特征使用。另外对于Slot 1和 Slot 2的同时</a:t>
            </a:r>
            <a:r>
              <a:rPr lang="zh-CN" altLang="en-US" dirty="0" smtClean="0">
                <a:sym typeface="+mn-ea"/>
              </a:rPr>
              <a:t>预测，将进行组合生成Slot 1和2的</a:t>
            </a:r>
            <a:r>
              <a:rPr lang="zh-CN" altLang="en-US" dirty="0" smtClean="0">
                <a:sym typeface="+mn-ea"/>
              </a:rPr>
              <a:t>预测。</a:t>
            </a:r>
            <a:endParaRPr lang="zh-CN" altLang="en-US" dirty="0" smtClean="0">
              <a:sym typeface="+mn-ea"/>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smtClean="0">
              <a:sym typeface="+mn-ea"/>
            </a:endParaRPr>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他</a:t>
            </a:r>
            <a:r>
              <a:t>们的系统使用了以下简要描述的各种features 。所使用的大部分features 与在2015</a:t>
            </a:r>
            <a:r>
              <a:rPr lang="zh-CN"/>
              <a:t>的比赛</a:t>
            </a:r>
            <a:r>
              <a:t>中使用的features 相同</a:t>
            </a:r>
          </a:p>
          <a:p>
            <a:r>
              <a:t>Word </a:t>
            </a:r>
          </a:p>
          <a:p>
            <a:r>
              <a:t>句子中的每个单词都用作一个特征。附加的 word 上下文用于不同的slot : 对于slots 1, 在一个句子中发现的所有单词</a:t>
            </a:r>
            <a:r>
              <a:rPr lang="zh-CN"/>
              <a:t>的</a:t>
            </a:r>
            <a:r>
              <a:t>上下文</a:t>
            </a:r>
            <a:r>
              <a:rPr lang="zh-CN"/>
              <a:t>都</a:t>
            </a:r>
            <a:r>
              <a:t>被使用;对于slot2, 还使用前一个单词和下一个单词</a:t>
            </a:r>
            <a:r>
              <a:rPr lang="zh-CN"/>
              <a:t>的</a:t>
            </a:r>
            <a:r>
              <a:t>上下文</a:t>
            </a:r>
          </a:p>
          <a:p>
            <a:r>
              <a:t>Name List </a:t>
            </a:r>
          </a:p>
          <a:p>
            <a:r>
              <a:t>从餐厅领域的</a:t>
            </a:r>
            <a:r>
              <a:rPr lang="zh-CN"/>
              <a:t>训练</a:t>
            </a:r>
            <a:r>
              <a:t>数据中生成了两个意见目标列表。其中一个列表包含在</a:t>
            </a:r>
            <a:r>
              <a:rPr lang="zh-CN"/>
              <a:t>训练</a:t>
            </a:r>
            <a:r>
              <a:t>数据中经常出现的意见目标。另一个列表包含经常在</a:t>
            </a:r>
            <a:r>
              <a:rPr lang="zh-CN"/>
              <a:t>训练</a:t>
            </a:r>
            <a:r>
              <a:t>数据中作为意见目标的一部分出现的单词。</a:t>
            </a:r>
          </a:p>
          <a:p>
            <a:r>
              <a:t>Head Word </a:t>
            </a:r>
          </a:p>
          <a:p>
            <a:r>
              <a:t>对于每个单词, head 词从句子解析树中提取出来, 用作特征</a:t>
            </a:r>
          </a:p>
          <a:p>
            <a:r>
              <a:t>Word Embeddings </a:t>
            </a:r>
          </a:p>
          <a:p>
            <a:r>
              <a:t>词</a:t>
            </a:r>
            <a:r>
              <a:rPr lang="zh-CN"/>
              <a:t>向量在以前的实验中显示</a:t>
            </a:r>
            <a:r>
              <a:t>有益于观点目标提取, 只需要极小的特征工程</a:t>
            </a:r>
            <a:r>
              <a:rPr lang="zh-CN"/>
              <a:t>量</a:t>
            </a:r>
            <a:r>
              <a:t> 。</a:t>
            </a:r>
            <a:r>
              <a:rPr lang="zh-CN"/>
              <a:t>他</a:t>
            </a:r>
            <a:r>
              <a:t>们从两个未标记的数据集</a:t>
            </a:r>
            <a:r>
              <a:rPr lang="zh-CN"/>
              <a:t>训练</a:t>
            </a:r>
            <a:r>
              <a:t> </a:t>
            </a:r>
            <a:r>
              <a:rPr lang="zh-CN"/>
              <a:t>词向量</a:t>
            </a:r>
            <a:r>
              <a:t>: 包含来自亚马逊产品评论的</a:t>
            </a:r>
            <a:r>
              <a:rPr lang="zh-CN"/>
              <a:t>多领域情感分析数据集</a:t>
            </a:r>
            <a:r>
              <a:t> , 以及在Yelp</a:t>
            </a:r>
            <a:r>
              <a:rPr lang="zh-CN"/>
              <a:t>数据集</a:t>
            </a:r>
            <a:r>
              <a:t>中发现的用户评论。在以上两个数据集的串联中还生成了其他</a:t>
            </a:r>
            <a:r>
              <a:rPr lang="zh-CN"/>
              <a:t>词向量</a:t>
            </a:r>
            <a:r>
              <a:t>。</a:t>
            </a:r>
          </a:p>
          <a:p>
            <a:r>
              <a:rPr lang="zh-CN"/>
              <a:t>然后使</a:t>
            </a:r>
            <a:r>
              <a:t>用两种不同的方法训练</a:t>
            </a:r>
            <a:r>
              <a:rPr lang="zh-CN"/>
              <a:t>词向量</a:t>
            </a:r>
            <a:r>
              <a:t>。第一种方法使用 word2vec 工具实现。</a:t>
            </a:r>
            <a:r>
              <a:rPr lang="zh-CN"/>
              <a:t>通过</a:t>
            </a:r>
            <a:r>
              <a:t>实验不同的</a:t>
            </a:r>
            <a:r>
              <a:rPr lang="zh-CN"/>
              <a:t>参数观察效果来选取最好的词向量</a:t>
            </a:r>
          </a:p>
          <a:p>
            <a:r>
              <a:t>第二种方法使用GloVe 工具。通过改变</a:t>
            </a:r>
            <a:r>
              <a:rPr lang="zh-CN"/>
              <a:t>不同的参数</a:t>
            </a:r>
            <a:r>
              <a:t> 生成不同的嵌入文件。使用5倍交叉验证选择要使用的最佳嵌入文件</a:t>
            </a:r>
          </a:p>
          <a:p>
            <a:r>
              <a:t>Word Cluster </a:t>
            </a:r>
          </a:p>
          <a:p>
            <a:r>
              <a:t>我们进一步处理了</a:t>
            </a:r>
            <a:r>
              <a:rPr lang="zh-CN"/>
              <a:t>生成的词向量</a:t>
            </a:r>
            <a:r>
              <a:t>文件, 通过它们生成了 K-means  cluster 。具体来说,是使用  k means </a:t>
            </a:r>
            <a:r>
              <a:rPr lang="zh-CN"/>
              <a:t>算法</a:t>
            </a:r>
            <a:r>
              <a:t>实现生成的。</a:t>
            </a:r>
            <a:r>
              <a:rPr lang="zh-CN"/>
              <a:t>通过</a:t>
            </a:r>
            <a:r>
              <a:t>尝试不同的簇大小, 并使用5倍的交叉验证选择最佳的cluster 文件。</a:t>
            </a:r>
          </a:p>
          <a:p>
            <a:r>
              <a:rPr lang="zh-CN"/>
              <a:t>双向传播</a:t>
            </a:r>
            <a:r>
              <a:t> Name List </a:t>
            </a:r>
          </a:p>
          <a:p>
            <a:r>
              <a:t>除了使用训练数据生成名称列表之外, 我们还使用无监督的双</a:t>
            </a:r>
            <a:r>
              <a:rPr lang="zh-CN"/>
              <a:t>向</a:t>
            </a:r>
            <a:r>
              <a:t>传播 DP)算法来生成候选的意见目标并将其收集到列表中。</a:t>
            </a:r>
            <a:r>
              <a:rPr lang="zh-CN"/>
              <a:t>他</a:t>
            </a:r>
            <a:r>
              <a:t>们调整</a:t>
            </a:r>
            <a:r>
              <a:rPr lang="zh-CN"/>
              <a:t>了一篇</a:t>
            </a:r>
            <a:r>
              <a:t>2013</a:t>
            </a:r>
            <a:r>
              <a:rPr lang="zh-CN"/>
              <a:t>的论文</a:t>
            </a:r>
            <a:r>
              <a:t>中所述的逻辑规则，以推导出</a:t>
            </a:r>
            <a:r>
              <a:rPr lang="zh-CN"/>
              <a:t>他</a:t>
            </a:r>
            <a:r>
              <a:t>们自己的传播规则。</a:t>
            </a:r>
            <a:r>
              <a:rPr lang="zh-CN"/>
              <a:t>但是他</a:t>
            </a:r>
            <a:r>
              <a:t>们的规则有一个问题, 那就是它只能识别单个词的目标。因此, </a:t>
            </a:r>
            <a:r>
              <a:rPr lang="zh-CN"/>
              <a:t>他</a:t>
            </a:r>
            <a:r>
              <a:t>们检查每个确定的目标, 并</a:t>
            </a:r>
            <a:r>
              <a:rPr lang="zh-CN"/>
              <a:t>把</a:t>
            </a:r>
            <a:r>
              <a:rPr>
                <a:sym typeface="+mn-ea"/>
              </a:rPr>
              <a:t>在目标之前</a:t>
            </a:r>
            <a:r>
              <a:rPr lang="zh-CN">
                <a:sym typeface="+mn-ea"/>
              </a:rPr>
              <a:t>的</a:t>
            </a:r>
            <a:r>
              <a:rPr>
                <a:sym typeface="+mn-ea"/>
              </a:rPr>
              <a:t>任何连续的名词</a:t>
            </a:r>
            <a:r>
              <a:t>包括</a:t>
            </a:r>
            <a:r>
              <a:rPr lang="zh-CN"/>
              <a:t>在目标</a:t>
            </a:r>
            <a:r>
              <a:rPr lang="zh-CN"/>
              <a:t>内</a:t>
            </a:r>
            <a: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下面</a:t>
            </a:r>
            <a:r>
              <a:t>介绍用于为不同</a:t>
            </a:r>
            <a:r>
              <a:rPr lang="en-US"/>
              <a:t>slot</a:t>
            </a:r>
            <a:r>
              <a:t>生成预测的方法。</a:t>
            </a:r>
            <a:r>
              <a:rPr lang="zh-CN"/>
              <a:t>对于</a:t>
            </a:r>
            <a:r>
              <a:rPr lang="en-US" altLang="zh-CN"/>
              <a:t>slot1</a:t>
            </a:r>
            <a:r>
              <a:rPr lang="zh-CN" altLang="en-US"/>
              <a:t>，</a:t>
            </a:r>
            <a:r>
              <a:t>机器学习系统是基于</a:t>
            </a:r>
            <a:r>
              <a:rPr lang="zh-CN"/>
              <a:t>他</a:t>
            </a:r>
            <a:r>
              <a:t>们以前的工作</a:t>
            </a:r>
            <a:r>
              <a:rPr lang="zh-CN"/>
              <a:t>的</a:t>
            </a:r>
            <a:r>
              <a:t> ,</a:t>
            </a:r>
            <a:r>
              <a:rPr lang="zh-CN"/>
              <a:t>然后</a:t>
            </a:r>
            <a:r>
              <a:t>扩展到使用额外的神经网络功能</a:t>
            </a:r>
          </a:p>
          <a:p>
            <a:r>
              <a:t>对于训练数据中发现的每个类别, 使用 </a:t>
            </a:r>
            <a:r>
              <a:rPr lang="zh-CN"/>
              <a:t>框架工具</a:t>
            </a:r>
            <a:r>
              <a:t>对分类器进行训练</a:t>
            </a:r>
            <a:r>
              <a:rPr lang="zh-CN"/>
              <a:t>。同时他们还加入了卷积神经网络来增强系统性能。深度神经网络主要包括以下几层：卷积层，最大池化层，隐藏全连接层，</a:t>
            </a:r>
            <a:r>
              <a:rPr lang="en-US" altLang="zh-CN" dirty="0" smtClean="0">
                <a:latin typeface="Times New Roman" panose="02020603050405020304" pitchFamily="18" charset="0"/>
                <a:ea typeface="Times New Roman" panose="02020603050405020304" pitchFamily="18" charset="0"/>
                <a:cs typeface="Times New Roman" panose="02020603050405020304" pitchFamily="18" charset="0"/>
                <a:sym typeface="+mn-ea"/>
              </a:rPr>
              <a:t>Softmax </a:t>
            </a:r>
            <a:r>
              <a:rPr lang="zh-CN" altLang="en-US" dirty="0" smtClean="0">
                <a:latin typeface="Times New Roman" panose="02020603050405020304" pitchFamily="18" charset="0"/>
                <a:ea typeface="Times New Roman" panose="02020603050405020304" pitchFamily="18" charset="0"/>
                <a:cs typeface="Times New Roman" panose="02020603050405020304" pitchFamily="18" charset="0"/>
                <a:sym typeface="+mn-ea"/>
              </a:rPr>
              <a:t>层</a:t>
            </a:r>
          </a:p>
          <a:p/>
          <a:p>
            <a:r>
              <a:rPr lang="zh-CN"/>
              <a:t>对于</a:t>
            </a:r>
            <a:r>
              <a:t> Slot 1</a:t>
            </a:r>
            <a:r>
              <a:rPr lang="zh-CN"/>
              <a:t>使用的特征，</a:t>
            </a:r>
            <a:r>
              <a:t> 除了</a:t>
            </a:r>
            <a:r>
              <a:rPr lang="zh-CN"/>
              <a:t>之前</a:t>
            </a:r>
            <a:r>
              <a:t>所描述的</a:t>
            </a:r>
            <a:r>
              <a:rPr lang="zh-CN"/>
              <a:t>特征</a:t>
            </a:r>
            <a:r>
              <a:t>外, CNN 的输出也被用作我们的多类分类系统的附加</a:t>
            </a:r>
            <a:r>
              <a:rPr lang="zh-CN"/>
              <a:t>特征</a:t>
            </a:r>
            <a:r>
              <a:t>。</a:t>
            </a:r>
            <a:r>
              <a:rPr lang="zh-CN"/>
              <a:t>同时</a:t>
            </a:r>
            <a:r>
              <a:t>CNN 接受了以下输入特征的训练:Word Embeddings, Name List </a:t>
            </a:r>
            <a:r>
              <a:rPr lang="zh-CN"/>
              <a:t>以及</a:t>
            </a:r>
            <a:r>
              <a:t> Word Cluster 。</a:t>
            </a:r>
          </a:p>
          <a: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sym typeface="+mn-ea"/>
              </a:rPr>
              <a:t>这是论文使用的</a:t>
            </a:r>
            <a:r>
              <a:rPr lang="en-US" altLang="zh-CN">
                <a:sym typeface="+mn-ea"/>
              </a:rPr>
              <a:t>CNN</a:t>
            </a:r>
            <a:r>
              <a:rPr lang="zh-CN" altLang="en-US">
                <a:sym typeface="+mn-ea"/>
              </a:rPr>
              <a:t>模型的结构，输入是一个句子矩阵，</a:t>
            </a:r>
            <a:r>
              <a:rPr>
                <a:sym typeface="+mn-ea"/>
              </a:rPr>
              <a:t>句子矩阵是</a:t>
            </a:r>
            <a:r>
              <a:rPr lang="zh-CN">
                <a:sym typeface="+mn-ea"/>
              </a:rPr>
              <a:t>通过</a:t>
            </a:r>
            <a:r>
              <a:rPr>
                <a:sym typeface="+mn-ea"/>
              </a:rPr>
              <a:t>每个输入语句构建的, 其中每一行 i 是在句子中一个用向量表示的单词 i 。句子长度 | s|固定</a:t>
            </a:r>
            <a:r>
              <a:rPr lang="zh-CN">
                <a:sym typeface="+mn-ea"/>
              </a:rPr>
              <a:t>为</a:t>
            </a:r>
            <a:r>
              <a:rPr>
                <a:sym typeface="+mn-ea"/>
              </a:rPr>
              <a:t>数据集的最大句子长度, 以便所有句子矩阵具有相同的尺寸。相应地用0</a:t>
            </a:r>
            <a:r>
              <a:rPr lang="zh-CN">
                <a:sym typeface="+mn-ea"/>
              </a:rPr>
              <a:t>值</a:t>
            </a:r>
            <a:r>
              <a:rPr>
                <a:sym typeface="+mn-ea"/>
              </a:rPr>
              <a:t>行向量填充较短的句子。句子矩阵的每一行向量由对应于不同输入特征的列组成 </a:t>
            </a:r>
            <a:r>
              <a:rPr lang="zh-CN">
                <a:sym typeface="+mn-ea"/>
              </a:rPr>
              <a:t>，</a:t>
            </a:r>
            <a:r>
              <a:rPr>
                <a:sym typeface="+mn-ea"/>
              </a:rPr>
              <a:t>如word embedding feature, name list feature 等</a:t>
            </a:r>
            <a:endParaRPr>
              <a:sym typeface="+mn-ea"/>
            </a:endParaRPr>
          </a:p>
          <a:p>
            <a:r>
              <a:rPr>
                <a:sym typeface="+mn-ea"/>
              </a:rPr>
              <a:t>然后, 输入语句矩阵 S 通过一系列网络层转换传递。</a:t>
            </a:r>
            <a:endParaRPr>
              <a:sym typeface="+mn-ea"/>
            </a:endParaRPr>
          </a:p>
          <a:p>
            <a:r>
              <a:rPr lang="en-US" altLang="zh-CN">
                <a:sym typeface="+mn-ea"/>
              </a:rPr>
              <a:t>1 </a:t>
            </a:r>
            <a:r>
              <a:rPr lang="zh-CN">
                <a:sym typeface="+mn-ea"/>
              </a:rPr>
              <a:t>首先是卷积层，</a:t>
            </a:r>
            <a:r>
              <a:rPr>
                <a:sym typeface="+mn-ea"/>
              </a:rPr>
              <a:t>我们在输入语句矩阵 S 和过滤矩阵</a:t>
            </a:r>
            <a:r>
              <a:rPr lang="en-US">
                <a:sym typeface="+mn-ea"/>
              </a:rPr>
              <a:t>F</a:t>
            </a:r>
            <a:r>
              <a:rPr>
                <a:sym typeface="+mn-ea"/>
              </a:rPr>
              <a:t> 之间应用一个卷积运算, 从而产生一个列向量 。过滤矩阵 F 将沿着 S 的行维度滑动 , 为句子中的每个单词生成一个值</a:t>
            </a:r>
            <a:r>
              <a:rPr lang="zh-CN">
                <a:sym typeface="+mn-ea"/>
              </a:rPr>
              <a:t>，</a:t>
            </a:r>
            <a:r>
              <a:rPr>
                <a:sym typeface="+mn-ea"/>
              </a:rPr>
              <a:t> 产生卷积特征矩阵。</a:t>
            </a:r>
            <a:r>
              <a:rPr lang="zh-CN">
                <a:sym typeface="+mn-ea"/>
              </a:rPr>
              <a:t>同时</a:t>
            </a:r>
            <a:r>
              <a:rPr>
                <a:sym typeface="+mn-ea"/>
              </a:rPr>
              <a:t>为了学习非线性决策边界, C 的每个元素都经过双曲正切激活函数。</a:t>
            </a:r>
            <a:endParaRPr>
              <a:sym typeface="+mn-ea"/>
            </a:endParaRPr>
          </a:p>
          <a:p>
            <a:r>
              <a:rPr>
                <a:sym typeface="+mn-ea"/>
              </a:rPr>
              <a:t>2 然后将输出矩阵 C 传递到</a:t>
            </a:r>
            <a:r>
              <a:rPr lang="zh-CN">
                <a:sym typeface="+mn-ea"/>
              </a:rPr>
              <a:t>最大池化</a:t>
            </a:r>
            <a:r>
              <a:rPr>
                <a:sym typeface="+mn-ea"/>
              </a:rPr>
              <a:t>层。此层将返回每列的最大值。</a:t>
            </a:r>
            <a:endParaRPr>
              <a:sym typeface="+mn-ea"/>
            </a:endParaRPr>
          </a:p>
          <a:p>
            <a:r>
              <a:rPr>
                <a:sym typeface="+mn-ea"/>
              </a:rPr>
              <a:t>3 </a:t>
            </a:r>
            <a:r>
              <a:rPr lang="zh-CN">
                <a:sym typeface="+mn-ea"/>
              </a:rPr>
              <a:t>再</a:t>
            </a:r>
            <a:r>
              <a:rPr>
                <a:sym typeface="+mn-ea"/>
              </a:rPr>
              <a:t>利用线性单元作为活化函数, 将具有 h 个隐藏单元的隐藏</a:t>
            </a:r>
            <a:r>
              <a:rPr lang="zh-CN">
                <a:sym typeface="+mn-ea"/>
              </a:rPr>
              <a:t>全连接层</a:t>
            </a:r>
            <a:r>
              <a:rPr>
                <a:sym typeface="+mn-ea"/>
              </a:rPr>
              <a:t>应用于池化层的输出。</a:t>
            </a:r>
            <a:endParaRPr>
              <a:sym typeface="+mn-ea"/>
            </a:endParaRPr>
          </a:p>
          <a:p>
            <a:r>
              <a:rPr>
                <a:sym typeface="+mn-ea"/>
              </a:rPr>
              <a:t>4 </a:t>
            </a:r>
            <a:r>
              <a:rPr lang="zh-CN">
                <a:sym typeface="+mn-ea"/>
              </a:rPr>
              <a:t>最后是</a:t>
            </a:r>
            <a:r>
              <a:rPr>
                <a:sym typeface="+mn-ea"/>
              </a:rPr>
              <a:t>softmax 层</a:t>
            </a:r>
            <a:r>
              <a:rPr lang="zh-CN">
                <a:sym typeface="+mn-ea"/>
              </a:rPr>
              <a:t>，</a:t>
            </a:r>
            <a:r>
              <a:rPr>
                <a:sym typeface="+mn-ea"/>
              </a:rPr>
              <a:t>softmax 层</a:t>
            </a:r>
            <a:r>
              <a:rPr>
                <a:sym typeface="+mn-ea"/>
              </a:rPr>
              <a:t>接收上一个</a:t>
            </a:r>
            <a:r>
              <a:rPr lang="zh-CN">
                <a:sym typeface="+mn-ea"/>
              </a:rPr>
              <a:t>全连接层</a:t>
            </a:r>
            <a:r>
              <a:rPr>
                <a:sym typeface="+mn-ea"/>
              </a:rPr>
              <a:t>的输出, 并计算可能的类别上的概率分布。我们包括</a:t>
            </a:r>
            <a:r>
              <a:rPr lang="zh-CN">
                <a:sym typeface="+mn-ea"/>
              </a:rPr>
              <a:t>了</a:t>
            </a:r>
            <a:r>
              <a:rPr>
                <a:sym typeface="+mn-ea"/>
              </a:rPr>
              <a:t>一个额外的</a:t>
            </a:r>
            <a:r>
              <a:rPr lang="en-US">
                <a:sym typeface="+mn-ea"/>
              </a:rPr>
              <a:t>“</a:t>
            </a:r>
            <a:r>
              <a:rPr lang="zh-CN" altLang="en-US">
                <a:sym typeface="+mn-ea"/>
              </a:rPr>
              <a:t>零</a:t>
            </a:r>
            <a:r>
              <a:rPr lang="en-US">
                <a:sym typeface="+mn-ea"/>
              </a:rPr>
              <a:t>”</a:t>
            </a:r>
            <a:r>
              <a:rPr>
                <a:sym typeface="+mn-ea"/>
              </a:rPr>
              <a:t>类别</a:t>
            </a:r>
            <a:r>
              <a:rPr lang="zh-CN">
                <a:sym typeface="+mn-ea"/>
              </a:rPr>
              <a:t>，</a:t>
            </a:r>
            <a:r>
              <a:rPr>
                <a:sym typeface="+mn-ea"/>
              </a:rPr>
              <a:t> "零" 的情况下, 该句子不包含任何</a:t>
            </a:r>
            <a:r>
              <a:rPr lang="en-US">
                <a:sym typeface="+mn-ea"/>
              </a:rPr>
              <a:t>aspect</a:t>
            </a:r>
            <a:r>
              <a:rPr>
                <a:sym typeface="+mn-ea"/>
              </a:rPr>
              <a:t>的类别。由于一个句子可能包含多个类别, 所以我们输出概率值大于阈值 t的</a:t>
            </a:r>
            <a:r>
              <a:rPr lang="zh-CN">
                <a:sym typeface="+mn-ea"/>
              </a:rPr>
              <a:t>一系列</a:t>
            </a:r>
            <a:r>
              <a:rPr>
                <a:sym typeface="+mn-ea"/>
              </a:rPr>
              <a:t>类别。</a:t>
            </a:r>
            <a:endParaRPr>
              <a:sym typeface="+mn-ea"/>
            </a:endParaRPr>
          </a:p>
          <a:p>
            <a:endParaRPr>
              <a:sym typeface="+mn-ea"/>
            </a:endParaRPr>
          </a:p>
          <a:p>
            <a:r>
              <a:rPr lang="zh-CN">
                <a:sym typeface="+mn-ea"/>
              </a:rPr>
              <a:t>这个网络</a:t>
            </a:r>
            <a:r>
              <a:rPr>
                <a:sym typeface="+mn-ea"/>
              </a:rPr>
              <a:t>采用随机梯度下降算法对 CNN 网络进行训练, 利用反向算法计算梯度。</a:t>
            </a:r>
            <a:r>
              <a:rPr lang="zh-CN">
                <a:sym typeface="+mn-ea"/>
              </a:rPr>
              <a:t>一共</a:t>
            </a:r>
            <a:r>
              <a:rPr>
                <a:sym typeface="+mn-ea"/>
              </a:rPr>
              <a:t>训练 e epochs次, 每次使用一个batch </a:t>
            </a:r>
            <a:r>
              <a:rPr lang="zh-CN">
                <a:sym typeface="+mn-ea"/>
              </a:rPr>
              <a:t>，</a:t>
            </a:r>
            <a:r>
              <a:rPr>
                <a:sym typeface="+mn-ea"/>
              </a:rPr>
              <a:t>大小为 b 个句子。用分类交叉熵作为损失函数。为防</a:t>
            </a:r>
            <a:r>
              <a:rPr lang="zh-CN">
                <a:sym typeface="+mn-ea"/>
              </a:rPr>
              <a:t>过拟合</a:t>
            </a:r>
            <a:r>
              <a:rPr>
                <a:sym typeface="+mn-ea"/>
              </a:rPr>
              <a:t>, 对</a:t>
            </a:r>
            <a:r>
              <a:rPr lang="zh-CN">
                <a:sym typeface="+mn-ea"/>
              </a:rPr>
              <a:t>损失函数增加了</a:t>
            </a:r>
            <a:r>
              <a:rPr>
                <a:sym typeface="+mn-ea"/>
              </a:rPr>
              <a:t>网络参数的 L2 正则化项 (l2)。</a:t>
            </a:r>
            <a:endParaRPr>
              <a:sym typeface="+mn-ea"/>
            </a:endParaRPr>
          </a:p>
          <a:p>
            <a:r>
              <a:rPr>
                <a:sym typeface="+mn-ea"/>
              </a:rPr>
              <a:t>用于网络</a:t>
            </a:r>
            <a:r>
              <a:rPr lang="zh-CN">
                <a:sym typeface="+mn-ea"/>
              </a:rPr>
              <a:t>的这些超参数</a:t>
            </a:r>
            <a:r>
              <a:rPr>
                <a:sym typeface="+mn-ea"/>
              </a:rPr>
              <a:t>的特定值使用</a:t>
            </a:r>
            <a:r>
              <a:rPr lang="en-US">
                <a:sym typeface="+mn-ea"/>
              </a:rPr>
              <a:t>5</a:t>
            </a:r>
            <a:r>
              <a:rPr lang="zh-CN" altLang="en-US">
                <a:sym typeface="+mn-ea"/>
              </a:rPr>
              <a:t>折交叉验证</a:t>
            </a:r>
            <a:r>
              <a:rPr>
                <a:sym typeface="+mn-ea"/>
              </a:rPr>
              <a:t>进行调整。上下文窗口大小 m 设置为5。过滤矩阵 n 的个数设置为300。概率阈值 t 设置为0.2。隐藏单位 h 的数量设置为100。餐馆和计算机领域的epochs  e 的数量被分别设置为50和100为。L2</a:t>
            </a:r>
            <a:r>
              <a:rPr lang="zh-CN">
                <a:sym typeface="+mn-ea"/>
              </a:rPr>
              <a:t>正则化项</a:t>
            </a:r>
            <a:r>
              <a:rPr>
                <a:sym typeface="+mn-ea"/>
              </a:rPr>
              <a:t> l2 被设置到0.01。</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在添加每个特征组后, 进行了5倍的交叉验证实验</a:t>
            </a:r>
            <a:r>
              <a:rPr lang="zh-CN">
                <a:sym typeface="+mn-ea"/>
              </a:rPr>
              <a:t>来</a:t>
            </a:r>
            <a:r>
              <a:rPr>
                <a:sym typeface="+mn-ea"/>
              </a:rPr>
              <a:t>获得系统的性能。表1显示了实验结果。</a:t>
            </a:r>
            <a:endParaRPr>
              <a:sym typeface="+mn-ea"/>
            </a:endParaRPr>
          </a:p>
          <a:p>
            <a:r>
              <a:rPr lang="zh-CN">
                <a:sym typeface="+mn-ea"/>
              </a:rPr>
              <a:t>从表中最后一行可以看到，</a:t>
            </a:r>
            <a:r>
              <a:rPr>
                <a:sym typeface="+mn-ea"/>
              </a:rPr>
              <a:t>如果我们只使用 CNN 系统进行评估 </a:t>
            </a:r>
            <a:r>
              <a:rPr lang="zh-CN">
                <a:sym typeface="+mn-ea"/>
              </a:rPr>
              <a:t>，获得的效果在这两个领域</a:t>
            </a:r>
            <a:r>
              <a:rPr>
                <a:sym typeface="+mn-ea"/>
              </a:rPr>
              <a:t>的性能都优于不带神经网络特征的多类分类系统。</a:t>
            </a:r>
            <a:endParaRPr>
              <a:sym typeface="+mn-ea"/>
            </a:endParaRPr>
          </a:p>
          <a:p>
            <a:r>
              <a:rPr>
                <a:sym typeface="+mn-ea"/>
              </a:rPr>
              <a:t>然而,</a:t>
            </a:r>
            <a:r>
              <a:rPr lang="zh-CN">
                <a:sym typeface="+mn-ea"/>
              </a:rPr>
              <a:t>除了使用之前所讲述的特征以外，还同时</a:t>
            </a:r>
            <a:r>
              <a:rPr>
                <a:sym typeface="+mn-ea"/>
              </a:rPr>
              <a:t>使用 CNN 概率输出作为多类分类系统的附加</a:t>
            </a:r>
            <a:r>
              <a:rPr lang="zh-CN">
                <a:sym typeface="+mn-ea"/>
              </a:rPr>
              <a:t>特征</a:t>
            </a:r>
            <a:r>
              <a:rPr>
                <a:sym typeface="+mn-ea"/>
              </a:rPr>
              <a:t>时, 就能获得最佳的性能。这表明我们将两种不同的机器学习系统结合起来的方法是一个可行的方法</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对于</a:t>
            </a:r>
            <a:r>
              <a:rPr lang="en-US" altLang="zh-CN"/>
              <a:t>slot 2 </a:t>
            </a:r>
            <a:r>
              <a:rPr lang="zh-CN" altLang="en-US"/>
              <a:t>，</a:t>
            </a:r>
            <a:r>
              <a:t>我们把意见目标抽取</a:t>
            </a:r>
            <a:r>
              <a:rPr lang="zh-CN"/>
              <a:t>当作</a:t>
            </a:r>
            <a:r>
              <a:t>一个连续的标签任务。顺序标记分类器使用条件随机域进行训练。CRF</a:t>
            </a:r>
            <a:r>
              <a:rPr lang="zh-CN"/>
              <a:t>的实现是基于一篇</a:t>
            </a:r>
            <a:r>
              <a:rPr lang="en-US" altLang="zh-CN"/>
              <a:t>2007</a:t>
            </a:r>
            <a:r>
              <a:rPr lang="zh-CN" altLang="en-US"/>
              <a:t>年</a:t>
            </a:r>
            <a:r>
              <a:rPr lang="zh-CN"/>
              <a:t>的论文，在</a:t>
            </a:r>
            <a:r>
              <a:rPr lang="en-US" altLang="zh-CN"/>
              <a:t>2015</a:t>
            </a:r>
            <a:r>
              <a:rPr lang="zh-CN" altLang="en-US"/>
              <a:t>年的比赛任务上取得了最好的效果</a:t>
            </a:r>
            <a:r>
              <a:t>。类似于</a:t>
            </a:r>
            <a:r>
              <a:rPr lang="zh-CN"/>
              <a:t>他们</a:t>
            </a:r>
            <a:r>
              <a:t>以前的工作,  对</a:t>
            </a:r>
            <a:r>
              <a:rPr lang="zh-CN"/>
              <a:t>训练</a:t>
            </a:r>
            <a:r>
              <a:t>数据中发现的每个 </a:t>
            </a:r>
            <a:r>
              <a:rPr lang="zh-CN"/>
              <a:t>类别</a:t>
            </a:r>
            <a:r>
              <a:t>C 都进行了单独的 CRF 模型</a:t>
            </a:r>
            <a:r>
              <a:rPr lang="zh-CN"/>
              <a:t>训练</a:t>
            </a:r>
            <a:r>
              <a:t>, 每个模型都使用相应的BIO 标签进行</a:t>
            </a:r>
            <a:r>
              <a:rPr lang="zh-CN"/>
              <a:t>训练，其中</a:t>
            </a:r>
            <a:r>
              <a:t>“B-C”</a:t>
            </a:r>
            <a:r>
              <a:rPr>
                <a:sym typeface="+mn-ea"/>
              </a:rPr>
              <a:t>对应于一项意见目标的开始</a:t>
            </a:r>
            <a:r>
              <a:t>, “I-C”</a:t>
            </a:r>
            <a:r>
              <a:rPr lang="zh-CN"/>
              <a:t>对应</a:t>
            </a:r>
            <a:r>
              <a:rPr>
                <a:sym typeface="+mn-ea"/>
              </a:rPr>
              <a:t>意见目标</a:t>
            </a:r>
            <a:r>
              <a:rPr lang="zh-CN">
                <a:sym typeface="+mn-ea"/>
              </a:rPr>
              <a:t>的持续部分，</a:t>
            </a:r>
            <a:r>
              <a:t> </a:t>
            </a:r>
            <a:r>
              <a:rPr lang="zh-CN"/>
              <a:t>以及</a:t>
            </a:r>
            <a:r>
              <a:t>“O”</a:t>
            </a:r>
            <a:r>
              <a:rPr lang="zh-CN"/>
              <a:t>对应</a:t>
            </a:r>
            <a:r>
              <a:rPr lang="zh-CN"/>
              <a:t>目标的</a:t>
            </a:r>
            <a:r>
              <a:t>外部</a:t>
            </a:r>
            <a:r>
              <a:rPr lang="zh-CN"/>
              <a:t>。</a:t>
            </a:r>
          </a:p>
          <a:p>
            <a:r>
              <a:rPr lang="zh-CN"/>
              <a:t>他</a:t>
            </a:r>
            <a:r>
              <a:t>们还通过将神经网络RNN系统的输出作为附加</a:t>
            </a:r>
            <a:r>
              <a:rPr lang="zh-CN"/>
              <a:t>特征</a:t>
            </a:r>
            <a:r>
              <a:t>来增强现有的 CRF 系统。具体来说, </a:t>
            </a:r>
            <a:r>
              <a:rPr lang="zh-CN"/>
              <a:t>他</a:t>
            </a:r>
            <a:r>
              <a:t>们实现了</a:t>
            </a:r>
            <a:r>
              <a:rPr lang="zh-CN"/>
              <a:t>一篇</a:t>
            </a:r>
            <a:r>
              <a:rPr lang="en-US" altLang="zh-CN"/>
              <a:t>2015</a:t>
            </a:r>
            <a:r>
              <a:rPr lang="zh-CN" altLang="en-US"/>
              <a:t>年的论文描述的</a:t>
            </a:r>
            <a:r>
              <a:rPr lang="zh-CN"/>
              <a:t>双向</a:t>
            </a:r>
            <a:r>
              <a:t>RNN模型。这样的模型</a:t>
            </a:r>
            <a:r>
              <a:rPr lang="zh-CN"/>
              <a:t>能够捕获</a:t>
            </a:r>
            <a:r>
              <a:t>远程依赖</a:t>
            </a:r>
            <a:r>
              <a:rPr lang="zh-CN"/>
              <a:t>的上下文信息</a:t>
            </a:r>
            <a:r>
              <a:t>, 这对于顺序标记任务是有益的。模型的最后一层是完全连接的 softmax 层, </a:t>
            </a:r>
            <a:r>
              <a:rPr lang="zh-CN"/>
              <a:t>使</a:t>
            </a:r>
            <a:r>
              <a:t>模型</a:t>
            </a:r>
            <a:r>
              <a:rPr lang="zh-CN"/>
              <a:t>能够</a:t>
            </a:r>
            <a:r>
              <a:t>输出概率</a:t>
            </a:r>
            <a:r>
              <a:rPr lang="zh-CN"/>
              <a:t>。</a:t>
            </a:r>
          </a:p>
          <a:p>
            <a:r>
              <a:rPr lang="zh-CN"/>
              <a:t>对于</a:t>
            </a:r>
            <a:r>
              <a:rPr lang="en-US" altLang="zh-CN"/>
              <a:t>RNN</a:t>
            </a:r>
            <a:r>
              <a:rPr lang="zh-CN" altLang="en-US"/>
              <a:t>模型的训练和正则，设置</a:t>
            </a:r>
            <a:r>
              <a:t>RNN 网络使用20个世纪进行</a:t>
            </a:r>
            <a:r>
              <a:rPr lang="zh-CN"/>
              <a:t>训练</a:t>
            </a:r>
            <a:r>
              <a:t>, 使用学习率为 0.05, 动量为 0.9, </a:t>
            </a:r>
            <a:r>
              <a:rPr lang="en-US"/>
              <a:t>batch</a:t>
            </a:r>
            <a:r>
              <a:t>为100句。</a:t>
            </a:r>
            <a:r>
              <a:rPr lang="zh-CN"/>
              <a:t>损失函数使用</a:t>
            </a:r>
            <a:r>
              <a:t>分类交叉熵, </a:t>
            </a:r>
            <a:r>
              <a:rPr lang="zh-CN"/>
              <a:t>以及惩罚系数设置为</a:t>
            </a:r>
            <a:r>
              <a:t>0.01 </a:t>
            </a:r>
            <a:r>
              <a:rPr lang="zh-CN"/>
              <a:t>的</a:t>
            </a:r>
            <a:r>
              <a:rPr lang="en-US"/>
              <a:t>L2</a:t>
            </a:r>
            <a:r>
              <a:t>正则化</a:t>
            </a:r>
            <a:r>
              <a:rPr lang="zh-CN"/>
              <a:t>项</a:t>
            </a:r>
            <a:r>
              <a:t>。两个方向的隐藏单元格数设置为250</a:t>
            </a:r>
          </a:p>
          <a:p>
            <a:r>
              <a:rPr lang="zh-CN"/>
              <a:t>然后对于</a:t>
            </a:r>
            <a:r>
              <a:rPr lang="en-US" altLang="zh-CN"/>
              <a:t>Slot 2 </a:t>
            </a:r>
            <a:r>
              <a:rPr lang="zh-CN" altLang="en-US"/>
              <a:t>的</a:t>
            </a:r>
            <a:r>
              <a:rPr lang="en-US" altLang="zh-CN"/>
              <a:t>RNN</a:t>
            </a:r>
            <a:r>
              <a:rPr lang="zh-CN" altLang="en-US"/>
              <a:t>网络使用的特征，</a:t>
            </a:r>
            <a:r>
              <a:t>除了</a:t>
            </a:r>
            <a:r>
              <a:rPr lang="zh-CN"/>
              <a:t>上面</a:t>
            </a:r>
            <a:r>
              <a:t>描述的特性外,RNN 系统对以下输入</a:t>
            </a:r>
            <a:r>
              <a:rPr lang="zh-CN"/>
              <a:t>特征也进行了训练</a:t>
            </a:r>
            <a:r>
              <a:t>: </a:t>
            </a:r>
            <a:r>
              <a:rPr lang="zh-CN"/>
              <a:t>分别是</a:t>
            </a:r>
            <a:r>
              <a:t>Word Embeddings, Name List 和Word Cluster.</a:t>
            </a:r>
          </a: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上面的表表述了</a:t>
            </a:r>
            <a:r>
              <a:rPr lang="en-US" altLang="zh-CN">
                <a:sym typeface="+mn-ea"/>
              </a:rPr>
              <a:t>slot1</a:t>
            </a:r>
            <a:r>
              <a:rPr lang="zh-CN" altLang="en-US">
                <a:sym typeface="+mn-ea"/>
              </a:rPr>
              <a:t>和</a:t>
            </a:r>
            <a:r>
              <a:rPr lang="en-US" altLang="zh-CN">
                <a:sym typeface="+mn-ea"/>
              </a:rPr>
              <a:t>2</a:t>
            </a:r>
            <a:r>
              <a:rPr lang="zh-CN" altLang="en-US">
                <a:sym typeface="+mn-ea"/>
              </a:rPr>
              <a:t>的特征评估结果</a:t>
            </a:r>
            <a:r>
              <a:rPr lang="en-US" altLang="zh-CN">
                <a:sym typeface="+mn-ea"/>
              </a:rPr>
              <a:t>,</a:t>
            </a:r>
            <a:r>
              <a:rPr lang="zh-CN" altLang="en-US">
                <a:sym typeface="+mn-ea"/>
              </a:rPr>
              <a:t>这个结果是通过组合</a:t>
            </a:r>
            <a:r>
              <a:rPr lang="en-US" altLang="zh-CN">
                <a:sym typeface="+mn-ea"/>
              </a:rPr>
              <a:t>slot1</a:t>
            </a:r>
            <a:r>
              <a:rPr lang="zh-CN" altLang="en-US">
                <a:sym typeface="+mn-ea"/>
              </a:rPr>
              <a:t>和</a:t>
            </a:r>
            <a:r>
              <a:rPr lang="en-US" altLang="zh-CN">
                <a:sym typeface="+mn-ea"/>
              </a:rPr>
              <a:t>slot2</a:t>
            </a:r>
            <a:r>
              <a:rPr lang="zh-CN" altLang="en-US">
                <a:sym typeface="+mn-ea"/>
              </a:rPr>
              <a:t>的预测结果得到的，比如这个例子中前两个实体属性对中的实体不为空，则将前两条的评估结果考虑进去，而第三条实体属性对中的实体为空，则在评估中忽略。即在未被忽略的实体属性对中，若</a:t>
            </a:r>
            <a:r>
              <a:rPr lang="en-US" altLang="zh-CN">
                <a:sym typeface="+mn-ea"/>
              </a:rPr>
              <a:t>slot1</a:t>
            </a:r>
            <a:r>
              <a:rPr lang="zh-CN" altLang="en-US">
                <a:sym typeface="+mn-ea"/>
              </a:rPr>
              <a:t>和</a:t>
            </a:r>
            <a:r>
              <a:rPr lang="en-US" altLang="zh-CN">
                <a:sym typeface="+mn-ea"/>
              </a:rPr>
              <a:t>slot2</a:t>
            </a:r>
            <a:r>
              <a:rPr lang="zh-CN" altLang="en-US">
                <a:sym typeface="+mn-ea"/>
              </a:rPr>
              <a:t>同时预测成功，则算作一次正确预测</a:t>
            </a:r>
            <a:endParaRPr lang="zh-CN" altLang="en-US">
              <a:sym typeface="+mn-ea"/>
            </a:endParaRPr>
          </a:p>
          <a:p>
            <a:endParaRPr>
              <a:sym typeface="+mn-ea"/>
            </a:endParaRPr>
          </a:p>
          <a:p>
            <a:endParaRPr>
              <a:sym typeface="+mn-ea"/>
            </a:endParaRPr>
          </a:p>
          <a:p>
            <a:r>
              <a:rPr>
                <a:sym typeface="+mn-ea"/>
              </a:rPr>
              <a:t>在添加每个特征组后, 我们进行了5倍的交叉验证实验, 以获得系统的性能。表2显示了实验结果。我们</a:t>
            </a:r>
            <a:r>
              <a:rPr lang="zh-CN">
                <a:sym typeface="+mn-ea"/>
              </a:rPr>
              <a:t>可以看到直接使用</a:t>
            </a:r>
            <a:r>
              <a:rPr lang="en-US" altLang="zh-CN">
                <a:sym typeface="+mn-ea"/>
              </a:rPr>
              <a:t>RNN</a:t>
            </a:r>
            <a:r>
              <a:rPr lang="zh-CN" altLang="en-US">
                <a:sym typeface="+mn-ea"/>
              </a:rPr>
              <a:t>的结果比直接使用词向量的结果要好，但最佳的性能是将</a:t>
            </a:r>
            <a:r>
              <a:rPr lang="en-US" altLang="zh-CN">
                <a:sym typeface="+mn-ea"/>
              </a:rPr>
              <a:t>RNN</a:t>
            </a:r>
            <a:r>
              <a:rPr lang="zh-CN" altLang="en-US">
                <a:sym typeface="+mn-ea"/>
              </a:rPr>
              <a:t>的输出作为附加</a:t>
            </a:r>
            <a:r>
              <a:rPr lang="zh-CN" altLang="en-US">
                <a:sym typeface="+mn-ea"/>
              </a:rPr>
              <a:t>特征的机器学习方法</a:t>
            </a:r>
            <a:endParaRPr lang="zh-CN" altLang="en-US">
              <a:sym typeface="+mn-ea"/>
            </a:endParaRPr>
          </a:p>
          <a:p>
            <a:endParaRPr lang="zh-CN" altLang="en-US">
              <a:sym typeface="+mn-ea"/>
            </a:endParaRPr>
          </a:p>
          <a:p>
            <a:endParaRPr lang="zh-CN"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2400" dirty="0">
              <a:latin typeface="微软雅黑" panose="020B0503020204020204" pitchFamily="34" charset="-122"/>
              <a:ea typeface="微软雅黑" panose="020B0503020204020204" pitchFamily="34" charset="-122"/>
            </a:endParaRPr>
          </a:p>
        </p:txBody>
      </p:sp>
      <p:grpSp>
        <p:nvGrpSpPr>
          <p:cNvPr id="8" name="组合 5"/>
          <p:cNvGrpSpPr/>
          <p:nvPr userDrawn="1"/>
        </p:nvGrpSpPr>
        <p:grpSpPr bwMode="auto">
          <a:xfrm>
            <a:off x="6866678" y="2341920"/>
            <a:ext cx="3243262" cy="863600"/>
            <a:chOff x="515938" y="457200"/>
            <a:chExt cx="3243262" cy="863600"/>
          </a:xfrm>
        </p:grpSpPr>
        <p:pic>
          <p:nvPicPr>
            <p:cNvPr id="9" name="Picture 2" descr="C:\Users\gpfeng\Desktop\图片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8" y="457200"/>
              <a:ext cx="8683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http://bbs.whu.edu.cn/wForum/bbscon.php?bid=38&amp;id=340316&amp;ap=3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11175"/>
              <a:ext cx="2159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ctrTitle"/>
          </p:nvPr>
        </p:nvSpPr>
        <p:spPr>
          <a:xfrm>
            <a:off x="2114254" y="3359150"/>
            <a:ext cx="7995686" cy="574508"/>
          </a:xfrm>
        </p:spPr>
        <p:txBody>
          <a:bodyPr anchor="b"/>
          <a:lstStyle>
            <a:lvl1pPr algn="r">
              <a:defRPr sz="3200" b="1">
                <a:solidFill>
                  <a:srgbClr val="7F7F7F"/>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3" name="副标题 2"/>
          <p:cNvSpPr>
            <a:spLocks noGrp="1"/>
          </p:cNvSpPr>
          <p:nvPr>
            <p:ph type="subTitle" idx="1"/>
          </p:nvPr>
        </p:nvSpPr>
        <p:spPr>
          <a:xfrm>
            <a:off x="2114254" y="3954884"/>
            <a:ext cx="7995686" cy="350965"/>
          </a:xfrm>
        </p:spPr>
        <p:txBody>
          <a:bodyPr/>
          <a:lstStyle>
            <a:lvl1pPr marL="0" indent="0" algn="r">
              <a:buNone/>
              <a:defRPr sz="2000" b="1">
                <a:solidFill>
                  <a:srgbClr val="7F7F7F"/>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Date Placeholder 3"/>
          <p:cNvSpPr>
            <a:spLocks noGrp="1" noChangeArrowheads="1"/>
          </p:cNvSpPr>
          <p:nvPr>
            <p:ph type="dt" sz="half" idx="10"/>
          </p:nvPr>
        </p:nvSpPr>
        <p:spPr/>
        <p:txBody>
          <a:bodyPr/>
          <a:lstStyle>
            <a:lvl1pPr>
              <a:defRPr/>
            </a:lvl1pPr>
          </a:lstStyle>
          <a:p>
            <a:pPr>
              <a:defRPr/>
            </a:pPr>
            <a:fld id="{677B5B91-C5BD-4354-AC2B-44EE9357A5BE}" type="datetime1">
              <a:rPr lang="zh-CN" altLang="en-US" smtClean="0"/>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xfrm>
            <a:off x="8077200" y="6356350"/>
            <a:ext cx="3276600" cy="365125"/>
          </a:xfrm>
        </p:spPr>
        <p:txBody>
          <a:bodyPr/>
          <a:lstStyle>
            <a:lvl1pPr>
              <a:defRPr/>
            </a:lvl1pPr>
          </a:lstStyle>
          <a:p>
            <a:pPr>
              <a:defRPr/>
            </a:pPr>
            <a:fld id="{FFA2DEFB-A5C2-4D1D-8877-3D5996A6A965}" type="slidenum">
              <a:rPr lang="zh-CN" altLang="en-US"/>
            </a:fld>
            <a:endParaRPr lang="zh-CN" altLang="en-US"/>
          </a:p>
        </p:txBody>
      </p:sp>
      <p:sp>
        <p:nvSpPr>
          <p:cNvPr id="18" name="文本占位符 17"/>
          <p:cNvSpPr>
            <a:spLocks noGrp="1"/>
          </p:cNvSpPr>
          <p:nvPr>
            <p:ph type="body" sz="quarter" idx="13" hasCustomPrompt="1"/>
          </p:nvPr>
        </p:nvSpPr>
        <p:spPr>
          <a:xfrm>
            <a:off x="2114254" y="4333914"/>
            <a:ext cx="8003949" cy="394778"/>
          </a:xfrm>
        </p:spPr>
        <p:txBody>
          <a:bodyPr/>
          <a:lstStyle>
            <a:lvl1pPr marL="0" indent="0" algn="r">
              <a:buNone/>
              <a:defRPr lang="zh-CN" altLang="en-US" sz="1800" kern="1200" smtClean="0">
                <a:solidFill>
                  <a:schemeClr val="bg1">
                    <a:lumMod val="65000"/>
                  </a:schemeClr>
                </a:solidFill>
                <a:latin typeface="微软雅黑" panose="020B0503020204020204" pitchFamily="34" charset="-122"/>
                <a:ea typeface="微软雅黑" panose="020B0503020204020204" pitchFamily="34" charset="-122"/>
                <a:cs typeface="+mn-cs"/>
              </a:defRPr>
            </a:lvl1pPr>
            <a:lvl2pPr>
              <a:defRPr sz="18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stStyle>
          <a:p>
            <a:pPr lvl="0"/>
            <a:r>
              <a:rPr lang="zh-CN" altLang="en-US"/>
              <a:t>单击此处编辑母版文本样式单位</a:t>
            </a:r>
            <a:endParaRPr lang="zh-CN" altLang="en-US"/>
          </a:p>
        </p:txBody>
      </p:sp>
      <p:sp>
        <p:nvSpPr>
          <p:cNvPr id="20" name="文本占位符 19"/>
          <p:cNvSpPr>
            <a:spLocks noGrp="1"/>
          </p:cNvSpPr>
          <p:nvPr>
            <p:ph type="body" sz="quarter" idx="14" hasCustomPrompt="1"/>
          </p:nvPr>
        </p:nvSpPr>
        <p:spPr>
          <a:xfrm>
            <a:off x="6290740" y="4772410"/>
            <a:ext cx="3827667" cy="388937"/>
          </a:xfrm>
        </p:spPr>
        <p:txBody>
          <a:bodyPr/>
          <a:lstStyle>
            <a:lvl1pPr marL="0" indent="0" algn="r" rtl="0" eaLnBrk="1" fontAlgn="base" hangingPunct="1">
              <a:spcBef>
                <a:spcPct val="0"/>
              </a:spcBef>
              <a:spcAft>
                <a:spcPct val="0"/>
              </a:spcAft>
              <a:buNone/>
              <a:defRPr lang="zh-CN" altLang="en-US" sz="2000" b="1" kern="1200" smtClean="0">
                <a:solidFill>
                  <a:srgbClr val="008080"/>
                </a:solidFill>
                <a:latin typeface="微软雅黑" panose="020B0503020204020204" pitchFamily="34" charset="-122"/>
                <a:ea typeface="微软雅黑" panose="020B0503020204020204" pitchFamily="34" charset="-122"/>
                <a:cs typeface="+mn-cs"/>
              </a:defRPr>
            </a:lvl1pPr>
            <a:lvl2pPr algn="r" rtl="0" eaLnBrk="1" fontAlgn="base" hangingPunct="1">
              <a:spcBef>
                <a:spcPct val="0"/>
              </a:spcBef>
              <a:spcAft>
                <a:spcPct val="0"/>
              </a:spcAft>
              <a:defRPr lang="zh-CN" altLang="en-US" sz="2000" b="1" kern="1200" smtClean="0">
                <a:solidFill>
                  <a:srgbClr val="7030A0"/>
                </a:solidFill>
                <a:latin typeface="微软雅黑" panose="020B0503020204020204" pitchFamily="34" charset="-122"/>
                <a:ea typeface="微软雅黑" panose="020B0503020204020204" pitchFamily="34" charset="-122"/>
                <a:cs typeface="+mn-cs"/>
              </a:defRPr>
            </a:lvl2pPr>
            <a:lvl3pPr algn="r" rtl="0" eaLnBrk="1" fontAlgn="base" hangingPunct="1">
              <a:spcBef>
                <a:spcPct val="0"/>
              </a:spcBef>
              <a:spcAft>
                <a:spcPct val="0"/>
              </a:spcAft>
              <a:defRPr lang="zh-CN" altLang="en-US" sz="2000" b="1" kern="1200" smtClean="0">
                <a:solidFill>
                  <a:srgbClr val="7030A0"/>
                </a:solidFill>
                <a:latin typeface="微软雅黑" panose="020B0503020204020204" pitchFamily="34" charset="-122"/>
                <a:ea typeface="微软雅黑" panose="020B0503020204020204" pitchFamily="34" charset="-122"/>
                <a:cs typeface="+mn-cs"/>
              </a:defRPr>
            </a:lvl3pPr>
            <a:lvl4pPr algn="r" rtl="0" eaLnBrk="1" fontAlgn="base" hangingPunct="1">
              <a:spcBef>
                <a:spcPct val="0"/>
              </a:spcBef>
              <a:spcAft>
                <a:spcPct val="0"/>
              </a:spcAft>
              <a:defRPr lang="zh-CN" altLang="en-US" sz="2000" b="1" kern="1200" smtClean="0">
                <a:solidFill>
                  <a:srgbClr val="7030A0"/>
                </a:solidFill>
                <a:latin typeface="微软雅黑" panose="020B0503020204020204" pitchFamily="34" charset="-122"/>
                <a:ea typeface="微软雅黑" panose="020B0503020204020204" pitchFamily="34" charset="-122"/>
                <a:cs typeface="+mn-cs"/>
              </a:defRPr>
            </a:lvl4pPr>
            <a:lvl5pPr algn="r" rtl="0" eaLnBrk="1" fontAlgn="base" hangingPunct="1">
              <a:spcBef>
                <a:spcPct val="0"/>
              </a:spcBef>
              <a:spcAft>
                <a:spcPct val="0"/>
              </a:spcAft>
              <a:defRPr lang="zh-CN" altLang="en-US" sz="2000" b="1" kern="1200" smtClean="0">
                <a:solidFill>
                  <a:srgbClr val="7030A0"/>
                </a:solidFill>
                <a:latin typeface="微软雅黑" panose="020B0503020204020204" pitchFamily="34" charset="-122"/>
                <a:ea typeface="微软雅黑" panose="020B0503020204020204" pitchFamily="34" charset="-122"/>
                <a:cs typeface="+mn-cs"/>
              </a:defRPr>
            </a:lvl5pPr>
          </a:lstStyle>
          <a:p>
            <a:pPr lvl="0"/>
            <a:r>
              <a:rPr lang="zh-CN" altLang="en-US" dirty="0"/>
              <a:t>单击此处编辑母版文本样式姓名</a:t>
            </a:r>
            <a:endParaRPr lang="zh-CN" altLang="en-US" dirty="0"/>
          </a:p>
        </p:txBody>
      </p:sp>
      <p:sp>
        <p:nvSpPr>
          <p:cNvPr id="22" name="文本占位符 21"/>
          <p:cNvSpPr>
            <a:spLocks noGrp="1"/>
          </p:cNvSpPr>
          <p:nvPr>
            <p:ph type="body" sz="quarter" idx="15" hasCustomPrompt="1"/>
          </p:nvPr>
        </p:nvSpPr>
        <p:spPr>
          <a:xfrm>
            <a:off x="6290740" y="5194440"/>
            <a:ext cx="3827463" cy="491653"/>
          </a:xfrm>
        </p:spPr>
        <p:txBody>
          <a:bodyPr/>
          <a:lstStyle>
            <a:lvl1pPr marL="0" indent="0" algn="r" rtl="0" eaLnBrk="1" fontAlgn="base" hangingPunct="1">
              <a:spcBef>
                <a:spcPct val="0"/>
              </a:spcBef>
              <a:spcAft>
                <a:spcPct val="0"/>
              </a:spcAft>
              <a:buNone/>
              <a:defRPr lang="zh-CN" altLang="en-US" sz="1800" b="1" kern="120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algn="r" rtl="0" eaLnBrk="1" fontAlgn="base" hangingPunct="1">
              <a:spcBef>
                <a:spcPct val="0"/>
              </a:spcBef>
              <a:spcAft>
                <a:spcPct val="0"/>
              </a:spcAft>
              <a:defRPr lang="zh-CN" altLang="en-US" b="1" kern="1200" smtClean="0">
                <a:solidFill>
                  <a:schemeClr val="bg1">
                    <a:lumMod val="50000"/>
                  </a:schemeClr>
                </a:solidFill>
                <a:latin typeface="微软雅黑" panose="020B0503020204020204" pitchFamily="34" charset="-122"/>
                <a:ea typeface="微软雅黑" panose="020B0503020204020204" pitchFamily="34" charset="-122"/>
                <a:cs typeface="+mn-cs"/>
              </a:defRPr>
            </a:lvl2pPr>
            <a:lvl3pPr algn="r" rtl="0" eaLnBrk="1" fontAlgn="base" hangingPunct="1">
              <a:spcBef>
                <a:spcPct val="0"/>
              </a:spcBef>
              <a:spcAft>
                <a:spcPct val="0"/>
              </a:spcAft>
              <a:defRPr lang="zh-CN" altLang="en-US" b="1" kern="1200" smtClean="0">
                <a:solidFill>
                  <a:schemeClr val="bg1">
                    <a:lumMod val="50000"/>
                  </a:schemeClr>
                </a:solidFill>
                <a:latin typeface="微软雅黑" panose="020B0503020204020204" pitchFamily="34" charset="-122"/>
                <a:ea typeface="微软雅黑" panose="020B0503020204020204" pitchFamily="34" charset="-122"/>
                <a:cs typeface="+mn-cs"/>
              </a:defRPr>
            </a:lvl3pPr>
            <a:lvl4pPr algn="r" rtl="0" eaLnBrk="1" fontAlgn="base" hangingPunct="1">
              <a:spcBef>
                <a:spcPct val="0"/>
              </a:spcBef>
              <a:spcAft>
                <a:spcPct val="0"/>
              </a:spcAft>
              <a:defRPr lang="zh-CN" altLang="en-US" b="1" kern="1200" smtClean="0">
                <a:solidFill>
                  <a:schemeClr val="bg1">
                    <a:lumMod val="50000"/>
                  </a:schemeClr>
                </a:solidFill>
                <a:latin typeface="微软雅黑" panose="020B0503020204020204" pitchFamily="34" charset="-122"/>
                <a:ea typeface="微软雅黑" panose="020B0503020204020204" pitchFamily="34" charset="-122"/>
                <a:cs typeface="+mn-cs"/>
              </a:defRPr>
            </a:lvl4pPr>
            <a:lvl5pPr algn="r" rtl="0" eaLnBrk="1" fontAlgn="base" hangingPunct="1">
              <a:spcBef>
                <a:spcPct val="0"/>
              </a:spcBef>
              <a:spcAft>
                <a:spcPct val="0"/>
              </a:spcAft>
              <a:defRPr lang="zh-CN" altLang="en-US" b="1" kern="1200">
                <a:solidFill>
                  <a:schemeClr val="bg1">
                    <a:lumMod val="50000"/>
                  </a:schemeClr>
                </a:solidFill>
                <a:latin typeface="微软雅黑" panose="020B0503020204020204" pitchFamily="34" charset="-122"/>
                <a:ea typeface="微软雅黑" panose="020B0503020204020204" pitchFamily="34" charset="-122"/>
                <a:cs typeface="+mn-cs"/>
              </a:defRPr>
            </a:lvl5pPr>
          </a:lstStyle>
          <a:p>
            <a:pPr lvl="0"/>
            <a:r>
              <a:rPr lang="zh-CN" altLang="en-US"/>
              <a:t>单击此处编辑母版文本样式邮箱</a:t>
            </a:r>
            <a:endParaRPr lang="zh-CN" altLang="en-US"/>
          </a:p>
        </p:txBody>
      </p:sp>
      <p:grpSp>
        <p:nvGrpSpPr>
          <p:cNvPr id="16" name="组合 15"/>
          <p:cNvGrpSpPr/>
          <p:nvPr userDrawn="1"/>
        </p:nvGrpSpPr>
        <p:grpSpPr>
          <a:xfrm>
            <a:off x="0" y="6423072"/>
            <a:ext cx="12192000" cy="442536"/>
            <a:chOff x="-23530" y="2893388"/>
            <a:chExt cx="3348000" cy="442536"/>
          </a:xfrm>
        </p:grpSpPr>
        <p:sp>
          <p:nvSpPr>
            <p:cNvPr id="17" name="矩形 16"/>
            <p:cNvSpPr/>
            <p:nvPr/>
          </p:nvSpPr>
          <p:spPr>
            <a:xfrm>
              <a:off x="-23530" y="2893388"/>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9" name="矩形 18"/>
            <p:cNvSpPr/>
            <p:nvPr userDrawn="1"/>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24" name="矩形 23"/>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2400" dirty="0">
              <a:latin typeface="微软雅黑" panose="020B0503020204020204" pitchFamily="34" charset="-122"/>
              <a:ea typeface="微软雅黑" panose="020B0503020204020204" pitchFamily="34" charset="-122"/>
            </a:endParaRPr>
          </a:p>
        </p:txBody>
      </p:sp>
      <p:sp>
        <p:nvSpPr>
          <p:cNvPr id="2" name="Date Placeholder 3"/>
          <p:cNvSpPr>
            <a:spLocks noGrp="1" noChangeArrowheads="1"/>
          </p:cNvSpPr>
          <p:nvPr>
            <p:ph type="dt" sz="half" idx="10"/>
          </p:nvPr>
        </p:nvSpPr>
        <p:spPr/>
        <p:txBody>
          <a:bodyPr/>
          <a:lstStyle>
            <a:lvl1pPr>
              <a:defRPr/>
            </a:lvl1pPr>
          </a:lstStyle>
          <a:p>
            <a:pPr>
              <a:defRPr/>
            </a:pPr>
            <a:fld id="{F8F44EA0-2807-454B-BB98-311B5E791D10}" type="datetime1">
              <a:rPr lang="zh-CN" altLang="en-US" smtClean="0"/>
            </a:fld>
            <a:endParaRPr lang="zh-CN" altLang="en-US"/>
          </a:p>
        </p:txBody>
      </p:sp>
      <p:sp>
        <p:nvSpPr>
          <p:cNvPr id="3" name="Footer Placeholder 4"/>
          <p:cNvSpPr>
            <a:spLocks noGrp="1" noChangeArrowheads="1"/>
          </p:cNvSpPr>
          <p:nvPr>
            <p:ph type="ftr" sz="quarter" idx="11"/>
          </p:nvPr>
        </p:nvSpPr>
        <p:spPr/>
        <p:txBody>
          <a:bodyPr/>
          <a:lstStyle>
            <a:lvl1pPr>
              <a:defRPr/>
            </a:lvl1pPr>
          </a:lstStyle>
          <a:p>
            <a:pPr>
              <a:defRPr/>
            </a:pPr>
            <a:endParaRPr lang="zh-CN" altLang="en-US"/>
          </a:p>
        </p:txBody>
      </p:sp>
      <p:grpSp>
        <p:nvGrpSpPr>
          <p:cNvPr id="10" name="组合 9"/>
          <p:cNvGrpSpPr/>
          <p:nvPr userDrawn="1"/>
        </p:nvGrpSpPr>
        <p:grpSpPr>
          <a:xfrm>
            <a:off x="8539968" y="3091758"/>
            <a:ext cx="3630766" cy="931705"/>
            <a:chOff x="-23530" y="2881356"/>
            <a:chExt cx="3348000" cy="931705"/>
          </a:xfrm>
        </p:grpSpPr>
        <p:sp>
          <p:nvSpPr>
            <p:cNvPr id="11" name="矩形 10"/>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2" name="矩形 11"/>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3" name="矩形 12"/>
            <p:cNvSpPr/>
            <p:nvPr/>
          </p:nvSpPr>
          <p:spPr>
            <a:xfrm>
              <a:off x="-23530" y="3358492"/>
              <a:ext cx="3348000" cy="216000"/>
            </a:xfrm>
            <a:prstGeom prst="rect">
              <a:avLst/>
            </a:prstGeom>
            <a:solidFill>
              <a:srgbClr val="55B2A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4" name="矩形 13"/>
            <p:cNvSpPr/>
            <p:nvPr/>
          </p:nvSpPr>
          <p:spPr>
            <a:xfrm>
              <a:off x="-23530" y="3597061"/>
              <a:ext cx="3348000" cy="216000"/>
            </a:xfrm>
            <a:prstGeom prst="rect">
              <a:avLst/>
            </a:prstGeom>
            <a:solidFill>
              <a:srgbClr val="00A29A"/>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grpSp>
        <p:nvGrpSpPr>
          <p:cNvPr id="15" name="组合 14"/>
          <p:cNvGrpSpPr/>
          <p:nvPr userDrawn="1"/>
        </p:nvGrpSpPr>
        <p:grpSpPr>
          <a:xfrm>
            <a:off x="22371" y="3091758"/>
            <a:ext cx="649473" cy="931705"/>
            <a:chOff x="-23530" y="2881356"/>
            <a:chExt cx="3348000" cy="931705"/>
          </a:xfrm>
        </p:grpSpPr>
        <p:sp>
          <p:nvSpPr>
            <p:cNvPr id="16" name="矩形 15"/>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7" name="矩形 16"/>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8" name="矩形 17"/>
            <p:cNvSpPr/>
            <p:nvPr/>
          </p:nvSpPr>
          <p:spPr>
            <a:xfrm>
              <a:off x="-23530" y="3358492"/>
              <a:ext cx="3348000" cy="216000"/>
            </a:xfrm>
            <a:prstGeom prst="rect">
              <a:avLst/>
            </a:prstGeom>
            <a:solidFill>
              <a:srgbClr val="55B2A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9" name="矩形 18"/>
            <p:cNvSpPr/>
            <p:nvPr/>
          </p:nvSpPr>
          <p:spPr>
            <a:xfrm>
              <a:off x="-23530" y="3597061"/>
              <a:ext cx="3348000" cy="216000"/>
            </a:xfrm>
            <a:prstGeom prst="rect">
              <a:avLst/>
            </a:prstGeom>
            <a:solidFill>
              <a:srgbClr val="00A29A"/>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
        <p:nvSpPr>
          <p:cNvPr id="21" name="文本占位符 20"/>
          <p:cNvSpPr>
            <a:spLocks noGrp="1"/>
          </p:cNvSpPr>
          <p:nvPr>
            <p:ph type="body" sz="quarter" idx="13" hasCustomPrompt="1"/>
          </p:nvPr>
        </p:nvSpPr>
        <p:spPr>
          <a:xfrm>
            <a:off x="765226" y="3175239"/>
            <a:ext cx="7622598" cy="832542"/>
          </a:xfrm>
        </p:spPr>
        <p:txBody>
          <a:bodyPr/>
          <a:lstStyle>
            <a:lvl1pPr marL="0" indent="0">
              <a:buNone/>
              <a:defRPr lang="zh-CN" altLang="en-US" sz="4400" b="1" kern="1200" spc="-10" dirty="0" smtClean="0">
                <a:solidFill>
                  <a:srgbClr val="008080"/>
                </a:solidFill>
                <a:latin typeface="微软雅黑" panose="020B0503020204020204" pitchFamily="34" charset="-122"/>
                <a:ea typeface="微软雅黑" panose="020B0503020204020204" pitchFamily="34" charset="-122"/>
                <a:cs typeface="Microsoft Sans Serif" panose="020B0604020202020204"/>
              </a:defRPr>
            </a:lvl1pPr>
          </a:lstStyle>
          <a:p>
            <a:pPr lvl="0"/>
            <a:r>
              <a:rPr lang="zh-CN" altLang="en-US" dirty="0"/>
              <a:t>单击此处编辑母版结束语样式</a:t>
            </a:r>
            <a:endParaRPr lang="zh-CN" altLang="en-US" dirty="0"/>
          </a:p>
        </p:txBody>
      </p:sp>
      <p:sp>
        <p:nvSpPr>
          <p:cNvPr id="23" name="文本占位符 22"/>
          <p:cNvSpPr>
            <a:spLocks noGrp="1"/>
          </p:cNvSpPr>
          <p:nvPr>
            <p:ph type="body" sz="quarter" idx="14" hasCustomPrompt="1"/>
          </p:nvPr>
        </p:nvSpPr>
        <p:spPr>
          <a:xfrm>
            <a:off x="765226" y="4212288"/>
            <a:ext cx="4605764" cy="1873250"/>
          </a:xfrm>
        </p:spPr>
        <p:txBody>
          <a:bodyPr/>
          <a:lstStyle>
            <a:lvl1pPr marL="0" indent="0" algn="l" rtl="0" eaLnBrk="0" fontAlgn="base" hangingPunct="0">
              <a:spcBef>
                <a:spcPct val="0"/>
              </a:spcBef>
              <a:spcAft>
                <a:spcPct val="0"/>
              </a:spcAft>
              <a:buNone/>
              <a:defRPr lang="zh-CN" altLang="en-US" kern="1200" spc="-10" dirty="0" smtClean="0">
                <a:solidFill>
                  <a:schemeClr val="bg1">
                    <a:lumMod val="50000"/>
                  </a:schemeClr>
                </a:solidFill>
                <a:latin typeface="微软雅黑" panose="020B0503020204020204" pitchFamily="34" charset="-122"/>
                <a:ea typeface="微软雅黑" panose="020B0503020204020204" pitchFamily="34" charset="-122"/>
                <a:cs typeface="Microsoft Sans Serif" panose="020B0604020202020204"/>
              </a:defRPr>
            </a:lvl1pPr>
            <a:lvl2pPr algn="l" rtl="0" eaLnBrk="0" fontAlgn="base" hangingPunct="0">
              <a:spcBef>
                <a:spcPct val="0"/>
              </a:spcBef>
              <a:spcAft>
                <a:spcPct val="0"/>
              </a:spcAft>
              <a:defRPr lang="zh-CN" altLang="en-US" kern="1200" spc="-10" dirty="0" smtClean="0">
                <a:solidFill>
                  <a:schemeClr val="bg1">
                    <a:lumMod val="50000"/>
                  </a:schemeClr>
                </a:solidFill>
                <a:latin typeface="微软雅黑" panose="020B0503020204020204" pitchFamily="34" charset="-122"/>
                <a:ea typeface="微软雅黑" panose="020B0503020204020204" pitchFamily="34" charset="-122"/>
                <a:cs typeface="Microsoft Sans Serif" panose="020B0604020202020204"/>
              </a:defRPr>
            </a:lvl2pPr>
            <a:lvl3pPr algn="l" rtl="0" eaLnBrk="0" fontAlgn="base" hangingPunct="0">
              <a:spcBef>
                <a:spcPct val="0"/>
              </a:spcBef>
              <a:spcAft>
                <a:spcPct val="0"/>
              </a:spcAft>
              <a:defRPr lang="zh-CN" altLang="en-US" kern="1200" spc="-10" dirty="0" smtClean="0">
                <a:solidFill>
                  <a:schemeClr val="bg1">
                    <a:lumMod val="50000"/>
                  </a:schemeClr>
                </a:solidFill>
                <a:latin typeface="微软雅黑" panose="020B0503020204020204" pitchFamily="34" charset="-122"/>
                <a:ea typeface="微软雅黑" panose="020B0503020204020204" pitchFamily="34" charset="-122"/>
                <a:cs typeface="Microsoft Sans Serif" panose="020B0604020202020204"/>
              </a:defRPr>
            </a:lvl3pPr>
            <a:lvl4pPr algn="l" rtl="0" eaLnBrk="0" fontAlgn="base" hangingPunct="0">
              <a:spcBef>
                <a:spcPct val="0"/>
              </a:spcBef>
              <a:spcAft>
                <a:spcPct val="0"/>
              </a:spcAft>
              <a:defRPr lang="zh-CN" altLang="en-US" kern="1200" spc="-10" dirty="0" smtClean="0">
                <a:solidFill>
                  <a:schemeClr val="bg1">
                    <a:lumMod val="50000"/>
                  </a:schemeClr>
                </a:solidFill>
                <a:latin typeface="微软雅黑" panose="020B0503020204020204" pitchFamily="34" charset="-122"/>
                <a:ea typeface="微软雅黑" panose="020B0503020204020204" pitchFamily="34" charset="-122"/>
                <a:cs typeface="Microsoft Sans Serif" panose="020B0604020202020204"/>
              </a:defRPr>
            </a:lvl4pPr>
            <a:lvl5pPr algn="l" rtl="0" eaLnBrk="0" fontAlgn="base" hangingPunct="0">
              <a:spcBef>
                <a:spcPct val="0"/>
              </a:spcBef>
              <a:spcAft>
                <a:spcPct val="0"/>
              </a:spcAft>
              <a:defRPr lang="zh-CN" altLang="en-US" kern="1200" spc="-10" dirty="0">
                <a:solidFill>
                  <a:schemeClr val="bg1">
                    <a:lumMod val="50000"/>
                  </a:schemeClr>
                </a:solidFill>
                <a:latin typeface="微软雅黑" panose="020B0503020204020204" pitchFamily="34" charset="-122"/>
                <a:ea typeface="微软雅黑" panose="020B0503020204020204" pitchFamily="34" charset="-122"/>
                <a:cs typeface="Microsoft Sans Serif" panose="020B0604020202020204"/>
              </a:defRPr>
            </a:lvl5pPr>
          </a:lstStyle>
          <a:p>
            <a:pPr lvl="0"/>
            <a:r>
              <a:rPr lang="zh-CN" altLang="en-US" dirty="0"/>
              <a:t>单击此处编辑母版副标题样式</a:t>
            </a:r>
            <a:endParaRPr lang="zh-CN" altLang="en-US" dirty="0"/>
          </a:p>
        </p:txBody>
      </p:sp>
      <p:grpSp>
        <p:nvGrpSpPr>
          <p:cNvPr id="9" name="组合 8"/>
          <p:cNvGrpSpPr/>
          <p:nvPr userDrawn="1"/>
        </p:nvGrpSpPr>
        <p:grpSpPr>
          <a:xfrm>
            <a:off x="0" y="6422053"/>
            <a:ext cx="12192000" cy="454568"/>
            <a:chOff x="-23530" y="2881356"/>
            <a:chExt cx="3348000" cy="454568"/>
          </a:xfrm>
        </p:grpSpPr>
        <p:sp>
          <p:nvSpPr>
            <p:cNvPr id="4" name="矩形 3"/>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5" name="矩形 4"/>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3703FACF-BF4E-4065-B5E0-68A0C8537569}" type="datetime1">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a:xfrm>
            <a:off x="8077200" y="6356350"/>
            <a:ext cx="3276600" cy="365125"/>
          </a:xfrm>
        </p:spPr>
        <p:txBody>
          <a:bodyPr/>
          <a:lstStyle/>
          <a:p>
            <a:pPr>
              <a:defRPr/>
            </a:pPr>
            <a:fld id="{FA281492-5497-4E6C-A28B-D1B5E67E4A6E}" type="slidenum">
              <a:rPr lang="zh-CN" altLang="en-US" smtClean="0"/>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9"/>
          <p:cNvSpPr txBox="1"/>
          <p:nvPr userDrawn="1"/>
        </p:nvSpPr>
        <p:spPr>
          <a:xfrm>
            <a:off x="585065" y="5173303"/>
            <a:ext cx="3212666" cy="389842"/>
          </a:xfrm>
          <a:prstGeom prst="rect">
            <a:avLst/>
          </a:prstGeom>
          <a:noFill/>
        </p:spPr>
        <p:txBody>
          <a:bodyPr lIns="81272" tIns="40636" rIns="81272" bIns="40636">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altLang="zh-CN" sz="2000" b="1" spc="50" dirty="0">
                <a:ln w="11430"/>
                <a:solidFill>
                  <a:schemeClr val="bg1">
                    <a:lumMod val="50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iip.whu.edu.cn</a:t>
            </a:r>
            <a:endParaRPr lang="zh-CN" altLang="en-US" sz="2000" b="1" spc="50" dirty="0">
              <a:ln w="11430"/>
              <a:solidFill>
                <a:schemeClr val="bg1">
                  <a:lumMod val="50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10" name="文本占位符 9"/>
          <p:cNvSpPr>
            <a:spLocks noGrp="1"/>
          </p:cNvSpPr>
          <p:nvPr>
            <p:ph type="body" sz="quarter" idx="13" hasCustomPrompt="1"/>
          </p:nvPr>
        </p:nvSpPr>
        <p:spPr>
          <a:xfrm>
            <a:off x="1044716" y="4204527"/>
            <a:ext cx="10309084" cy="951254"/>
          </a:xfrm>
          <a:scene3d>
            <a:camera prst="orthographicFront"/>
            <a:lightRig rig="soft" dir="t"/>
          </a:scene3d>
          <a:sp3d>
            <a:bevelT w="25400" h="55880"/>
          </a:sp3d>
        </p:spPr>
        <p:txBody>
          <a:bodyPr>
            <a:sp3d extrusionH="25400" contourW="25400" prstMaterial="matte">
              <a:bevelT w="25400" h="55880" prst="artDeco"/>
              <a:contourClr>
                <a:schemeClr val="accent6">
                  <a:lumMod val="20000"/>
                  <a:lumOff val="80000"/>
                </a:schemeClr>
              </a:contourClr>
            </a:sp3d>
          </a:bodyPr>
          <a:lstStyle>
            <a:lvl1pPr marL="0" indent="0" algn="l" rtl="0" eaLnBrk="1" fontAlgn="base" hangingPunct="1">
              <a:spcBef>
                <a:spcPct val="0"/>
              </a:spcBef>
              <a:spcAft>
                <a:spcPct val="0"/>
              </a:spcAft>
              <a:buNone/>
              <a:defRPr lang="zh-CN" altLang="en-US" sz="6000" b="1" kern="1200" spc="50" smtClean="0">
                <a:ln w="11430">
                  <a:solidFill>
                    <a:schemeClr val="bg1"/>
                  </a:solidFill>
                </a:ln>
                <a:solidFill>
                  <a:srgbClr val="FFC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zh-CN" altLang="en-US"/>
              <a:t>单击此处编辑母版结束语样式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17343" y="556912"/>
            <a:ext cx="9006057" cy="491232"/>
          </a:xfrm>
        </p:spPr>
        <p:txBody>
          <a:bodyPr/>
          <a:lstStyle>
            <a:lvl1pPr marL="12700" algn="l" rtl="0" eaLnBrk="0" fontAlgn="base" hangingPunct="0">
              <a:spcBef>
                <a:spcPct val="0"/>
              </a:spcBef>
              <a:spcAft>
                <a:spcPct val="0"/>
              </a:spcAft>
              <a:defRPr lang="zh-CN" altLang="en-US" sz="3200" kern="1200" spc="-1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1pPr>
          </a:lstStyle>
          <a:p>
            <a:r>
              <a:rPr lang="zh-CN" altLang="en-US"/>
              <a:t>单击此处编辑母版标题样式</a:t>
            </a:r>
            <a:endParaRPr lang="zh-CN" altLang="en-US"/>
          </a:p>
        </p:txBody>
      </p:sp>
      <p:sp>
        <p:nvSpPr>
          <p:cNvPr id="3" name="内容占位符 2"/>
          <p:cNvSpPr>
            <a:spLocks noGrp="1"/>
          </p:cNvSpPr>
          <p:nvPr>
            <p:ph idx="1"/>
          </p:nvPr>
        </p:nvSpPr>
        <p:spPr>
          <a:xfrm>
            <a:off x="417343" y="1825625"/>
            <a:ext cx="10936457" cy="4351338"/>
          </a:xfrm>
        </p:spPr>
        <p:txBody>
          <a:bodyPr/>
          <a:lstStyle>
            <a:lvl1pPr marL="355600" indent="-355600">
              <a:defRPr/>
            </a:lvl1pPr>
            <a:lvl2pPr marL="808355" indent="-351155">
              <a:defRPr/>
            </a:lvl2pPr>
            <a:lvl3pPr marL="1252855" indent="-338455">
              <a:defRPr/>
            </a:lvl3pPr>
            <a:lvl4pPr marL="1704975" indent="-333375">
              <a:defRPr/>
            </a:lvl4pPr>
            <a:lvl5pPr marL="2148205" indent="-319405">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 name="文本占位符 12"/>
          <p:cNvSpPr>
            <a:spLocks noGrp="1"/>
          </p:cNvSpPr>
          <p:nvPr>
            <p:ph type="body" sz="quarter" idx="13" hasCustomPrompt="1"/>
          </p:nvPr>
        </p:nvSpPr>
        <p:spPr>
          <a:xfrm>
            <a:off x="477725" y="1095769"/>
            <a:ext cx="7061200" cy="502263"/>
          </a:xfrm>
        </p:spPr>
        <p:txBody>
          <a:bodyPr/>
          <a:lstStyle>
            <a:lvl1pPr marL="0" indent="0">
              <a:buNone/>
              <a:defRPr lang="zh-CN" altLang="en-US" sz="2800" b="1" kern="1200" spc="-5" smtClean="0">
                <a:solidFill>
                  <a:srgbClr val="5EBFB8"/>
                </a:solidFill>
                <a:latin typeface="微软雅黑 Light" panose="020B0502040204020203" pitchFamily="34" charset="-122"/>
                <a:ea typeface="微软雅黑 Light" panose="020B0502040204020203" pitchFamily="34" charset="-122"/>
                <a:cs typeface="Microsoft Sans Serif" panose="020B0604020202020204"/>
              </a:defRPr>
            </a:lvl1pPr>
          </a:lstStyle>
          <a:p>
            <a:pPr lvl="0"/>
            <a:r>
              <a:rPr lang="zh-CN" altLang="en-US" dirty="0"/>
              <a:t>单击此处编辑母版副标题样式</a:t>
            </a:r>
            <a:endParaRPr lang="zh-CN" altLang="en-US" dirty="0"/>
          </a:p>
        </p:txBody>
      </p:sp>
      <p:grpSp>
        <p:nvGrpSpPr>
          <p:cNvPr id="9" name="组合 8"/>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24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hasCustomPrompt="1"/>
          </p:nvPr>
        </p:nvSpPr>
        <p:spPr>
          <a:xfrm>
            <a:off x="831850" y="1222058"/>
            <a:ext cx="9754870" cy="2852737"/>
          </a:xfrm>
        </p:spPr>
        <p:txBody>
          <a:bodyPr anchor="b"/>
          <a:lstStyle>
            <a:lvl1pPr algn="r" rtl="0" eaLnBrk="0" fontAlgn="base" hangingPunct="0">
              <a:spcBef>
                <a:spcPct val="0"/>
              </a:spcBef>
              <a:spcAft>
                <a:spcPct val="0"/>
              </a:spcAft>
              <a:defRPr lang="zh-CN" altLang="en-US" sz="3200" b="1" kern="1200" spc="-10">
                <a:solidFill>
                  <a:srgbClr val="7F7F7F"/>
                </a:solidFill>
                <a:latin typeface="微软雅黑" panose="020B0503020204020204" pitchFamily="34" charset="-122"/>
                <a:ea typeface="微软雅黑" panose="020B0503020204020204" pitchFamily="34" charset="-122"/>
                <a:cs typeface="Microsoft Sans Serif" panose="020B0604020202020204"/>
              </a:defRPr>
            </a:lvl1pPr>
          </a:lstStyle>
          <a:p>
            <a:r>
              <a:rPr lang="zh-CN" altLang="en-US" dirty="0"/>
              <a:t>母版节标题样式</a:t>
            </a:r>
            <a:endParaRPr lang="zh-CN" altLang="en-US" dirty="0"/>
          </a:p>
        </p:txBody>
      </p:sp>
      <p:sp>
        <p:nvSpPr>
          <p:cNvPr id="3" name="文本占位符 2"/>
          <p:cNvSpPr>
            <a:spLocks noGrp="1"/>
          </p:cNvSpPr>
          <p:nvPr>
            <p:ph type="body" idx="1" hasCustomPrompt="1"/>
          </p:nvPr>
        </p:nvSpPr>
        <p:spPr>
          <a:xfrm>
            <a:off x="831850" y="4101783"/>
            <a:ext cx="9754870" cy="1500187"/>
          </a:xfrm>
        </p:spPr>
        <p:txBody>
          <a:bodyPr/>
          <a:lstStyle>
            <a:lvl1pPr marL="0" indent="0" algn="r" rtl="0" eaLnBrk="0" fontAlgn="base" hangingPunct="0">
              <a:lnSpc>
                <a:spcPct val="100000"/>
              </a:lnSpc>
              <a:spcBef>
                <a:spcPts val="0"/>
              </a:spcBef>
              <a:spcAft>
                <a:spcPct val="0"/>
              </a:spcAft>
              <a:buFont typeface="Arial" panose="020B0604020202020204" pitchFamily="34" charset="0"/>
              <a:buNone/>
              <a:defRPr lang="zh-CN" altLang="en-US" sz="2000" b="1" kern="1200" spc="-10" dirty="0" smtClean="0">
                <a:solidFill>
                  <a:srgbClr val="5EBFB8"/>
                </a:solidFill>
                <a:latin typeface="微软雅黑" panose="020B0503020204020204" pitchFamily="34" charset="-122"/>
                <a:ea typeface="微软雅黑" panose="020B0503020204020204" pitchFamily="34" charset="-122"/>
                <a:cs typeface="Microsoft Sans Serif" panose="020B0604020202020204"/>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单击此处编辑母版副标题样式</a:t>
            </a:r>
            <a:endParaRPr lang="zh-CN" altLang="en-US" dirty="0"/>
          </a:p>
        </p:txBody>
      </p:sp>
      <p:sp>
        <p:nvSpPr>
          <p:cNvPr id="4" name="Date Placeholder 3"/>
          <p:cNvSpPr>
            <a:spLocks noGrp="1" noChangeArrowheads="1"/>
          </p:cNvSpPr>
          <p:nvPr>
            <p:ph type="dt" sz="half" idx="10"/>
          </p:nvPr>
        </p:nvSpPr>
        <p:spPr/>
        <p:txBody>
          <a:bodyPr/>
          <a:lstStyle>
            <a:lvl1pPr>
              <a:defRPr/>
            </a:lvl1pPr>
          </a:lstStyle>
          <a:p>
            <a:pPr>
              <a:defRPr/>
            </a:pPr>
            <a:fld id="{BD250E4D-A183-4351-9FD7-B71D4B4D23B7}" type="datetime1">
              <a:rPr lang="zh-CN" altLang="en-US" smtClean="0"/>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xfrm>
            <a:off x="8077200" y="6356350"/>
            <a:ext cx="3276600" cy="365125"/>
          </a:xfrm>
        </p:spPr>
        <p:txBody>
          <a:bodyPr/>
          <a:lstStyle>
            <a:lvl1pPr>
              <a:defRPr/>
            </a:lvl1pPr>
          </a:lstStyle>
          <a:p>
            <a:pPr>
              <a:defRPr/>
            </a:pPr>
            <a:fld id="{69665BFA-A120-4C1D-96CD-A5593B62160A}" type="slidenum">
              <a:rPr lang="zh-CN" altLang="en-US"/>
            </a:fld>
            <a:endParaRPr lang="zh-CN" altLang="en-US"/>
          </a:p>
        </p:txBody>
      </p:sp>
      <p:grpSp>
        <p:nvGrpSpPr>
          <p:cNvPr id="9" name="组合 8"/>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17343" y="1821186"/>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751343" y="1821186"/>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Date Placeholder 3"/>
          <p:cNvSpPr>
            <a:spLocks noGrp="1" noChangeArrowheads="1"/>
          </p:cNvSpPr>
          <p:nvPr>
            <p:ph type="dt" sz="half" idx="10"/>
          </p:nvPr>
        </p:nvSpPr>
        <p:spPr/>
        <p:txBody>
          <a:bodyPr/>
          <a:lstStyle>
            <a:lvl1pPr>
              <a:defRPr/>
            </a:lvl1pPr>
          </a:lstStyle>
          <a:p>
            <a:pPr>
              <a:defRPr/>
            </a:pPr>
            <a:fld id="{E5CC772E-7EF2-481D-8D85-8198389B45CD}" type="datetime1">
              <a:rPr lang="zh-CN" altLang="en-US" smtClean="0"/>
            </a:fld>
            <a:endParaRPr lang="zh-CN"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xfrm>
            <a:off x="8077200" y="6356349"/>
            <a:ext cx="3276600" cy="365125"/>
          </a:xfrm>
        </p:spPr>
        <p:txBody>
          <a:bodyPr/>
          <a:lstStyle>
            <a:lvl1pPr>
              <a:defRPr>
                <a:solidFill>
                  <a:srgbClr val="00A29A"/>
                </a:solidFill>
              </a:defRPr>
            </a:lvl1pPr>
          </a:lstStyle>
          <a:p>
            <a:pPr>
              <a:defRPr/>
            </a:pPr>
            <a:fld id="{8F72239D-DFFA-492B-B9A5-C018C6667307}" type="slidenum">
              <a:rPr lang="zh-CN" altLang="en-US" smtClean="0"/>
            </a:fld>
            <a:endParaRPr lang="zh-CN" altLang="en-US"/>
          </a:p>
        </p:txBody>
      </p:sp>
      <p:sp>
        <p:nvSpPr>
          <p:cNvPr id="8" name="标题 1"/>
          <p:cNvSpPr>
            <a:spLocks noGrp="1"/>
          </p:cNvSpPr>
          <p:nvPr>
            <p:ph type="title"/>
          </p:nvPr>
        </p:nvSpPr>
        <p:spPr>
          <a:xfrm>
            <a:off x="417343" y="556912"/>
            <a:ext cx="9006057" cy="491232"/>
          </a:xfrm>
        </p:spPr>
        <p:txBody>
          <a:bodyPr/>
          <a:lstStyle>
            <a:lvl1pPr marL="12700" algn="l" rtl="0" eaLnBrk="0" fontAlgn="base" hangingPunct="0">
              <a:spcBef>
                <a:spcPct val="0"/>
              </a:spcBef>
              <a:spcAft>
                <a:spcPct val="0"/>
              </a:spcAft>
              <a:defRPr lang="zh-CN" altLang="en-US" sz="3200" kern="1200" spc="-1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1pPr>
          </a:lstStyle>
          <a:p>
            <a:r>
              <a:rPr lang="zh-CN" altLang="en-US"/>
              <a:t>单击此处编辑母版标题样式</a:t>
            </a:r>
            <a:endParaRPr lang="zh-CN" altLang="en-US"/>
          </a:p>
        </p:txBody>
      </p:sp>
      <p:sp>
        <p:nvSpPr>
          <p:cNvPr id="9" name="文本占位符 12"/>
          <p:cNvSpPr>
            <a:spLocks noGrp="1"/>
          </p:cNvSpPr>
          <p:nvPr>
            <p:ph type="body" sz="quarter" idx="13" hasCustomPrompt="1"/>
          </p:nvPr>
        </p:nvSpPr>
        <p:spPr>
          <a:xfrm>
            <a:off x="470611" y="1095769"/>
            <a:ext cx="7061200" cy="502263"/>
          </a:xfrm>
        </p:spPr>
        <p:txBody>
          <a:bodyPr/>
          <a:lstStyle>
            <a:lvl1pPr marL="0" indent="0">
              <a:buNone/>
              <a:defRPr lang="zh-CN" altLang="en-US" sz="2400" kern="1200" spc="-5" smtClean="0">
                <a:solidFill>
                  <a:srgbClr val="5EBFB8"/>
                </a:solidFill>
                <a:latin typeface="微软雅黑 Light" panose="020B0502040204020203" pitchFamily="34" charset="-122"/>
                <a:ea typeface="微软雅黑 Light" panose="020B0502040204020203" pitchFamily="34" charset="-122"/>
                <a:cs typeface="Microsoft Sans Serif" panose="020B0604020202020204"/>
              </a:defRPr>
            </a:lvl1pPr>
          </a:lstStyle>
          <a:p>
            <a:pPr lvl="0"/>
            <a:r>
              <a:rPr lang="zh-CN" altLang="en-US"/>
              <a:t>单击此处编辑母版副标题样式</a:t>
            </a:r>
            <a:endParaRPr lang="zh-CN" altLang="en-US"/>
          </a:p>
        </p:txBody>
      </p:sp>
      <p:grpSp>
        <p:nvGrpSpPr>
          <p:cNvPr id="2" name="组合 1"/>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noChangeArrowheads="1"/>
          </p:cNvSpPr>
          <p:nvPr>
            <p:ph type="dt" sz="half" idx="10"/>
          </p:nvPr>
        </p:nvSpPr>
        <p:spPr/>
        <p:txBody>
          <a:bodyPr/>
          <a:lstStyle>
            <a:lvl1pPr>
              <a:defRPr/>
            </a:lvl1pPr>
          </a:lstStyle>
          <a:p>
            <a:pPr>
              <a:defRPr/>
            </a:pPr>
            <a:fld id="{B5908257-8602-40AA-AEBC-614309EEAFDB}" type="datetime1">
              <a:rPr lang="zh-CN" altLang="en-US" smtClean="0"/>
            </a:fld>
            <a:endParaRPr lang="zh-CN"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xfrm>
            <a:off x="8077200" y="6356349"/>
            <a:ext cx="3276600" cy="365125"/>
          </a:xfrm>
        </p:spPr>
        <p:txBody>
          <a:bodyPr/>
          <a:lstStyle>
            <a:lvl1pPr>
              <a:defRPr>
                <a:solidFill>
                  <a:srgbClr val="00A29A"/>
                </a:solidFill>
              </a:defRPr>
            </a:lvl1pPr>
          </a:lstStyle>
          <a:p>
            <a:pPr>
              <a:defRPr/>
            </a:pPr>
            <a:fld id="{03FAA3A4-C9C8-446C-81B7-858FBFD2BC19}" type="slidenum">
              <a:rPr lang="zh-CN" altLang="en-US" smtClean="0"/>
            </a:fld>
            <a:endParaRPr lang="zh-CN" altLang="en-US" dirty="0"/>
          </a:p>
        </p:txBody>
      </p:sp>
      <p:sp>
        <p:nvSpPr>
          <p:cNvPr id="6" name="标题 1"/>
          <p:cNvSpPr>
            <a:spLocks noGrp="1"/>
          </p:cNvSpPr>
          <p:nvPr>
            <p:ph type="title"/>
          </p:nvPr>
        </p:nvSpPr>
        <p:spPr>
          <a:xfrm>
            <a:off x="417343" y="556912"/>
            <a:ext cx="9006057" cy="491232"/>
          </a:xfrm>
        </p:spPr>
        <p:txBody>
          <a:bodyPr/>
          <a:lstStyle>
            <a:lvl1pPr marL="12700" algn="l" rtl="0" eaLnBrk="0" fontAlgn="base" hangingPunct="0">
              <a:spcBef>
                <a:spcPct val="0"/>
              </a:spcBef>
              <a:spcAft>
                <a:spcPct val="0"/>
              </a:spcAft>
              <a:defRPr lang="zh-CN" altLang="en-US" sz="3200" kern="1200" spc="-1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1pPr>
          </a:lstStyle>
          <a:p>
            <a:r>
              <a:rPr lang="zh-CN" altLang="en-US"/>
              <a:t>单击此处编辑母版标题样式</a:t>
            </a:r>
            <a:endParaRPr lang="zh-CN" altLang="en-US"/>
          </a:p>
        </p:txBody>
      </p:sp>
      <p:sp>
        <p:nvSpPr>
          <p:cNvPr id="7" name="文本占位符 12"/>
          <p:cNvSpPr>
            <a:spLocks noGrp="1"/>
          </p:cNvSpPr>
          <p:nvPr>
            <p:ph type="body" sz="quarter" idx="13" hasCustomPrompt="1"/>
          </p:nvPr>
        </p:nvSpPr>
        <p:spPr>
          <a:xfrm>
            <a:off x="470611" y="1095769"/>
            <a:ext cx="7061200" cy="502263"/>
          </a:xfrm>
        </p:spPr>
        <p:txBody>
          <a:bodyPr/>
          <a:lstStyle>
            <a:lvl1pPr marL="0" indent="0">
              <a:buNone/>
              <a:defRPr lang="zh-CN" altLang="en-US" sz="2600" b="1" kern="1200" spc="-5" smtClean="0">
                <a:solidFill>
                  <a:srgbClr val="5EBFB8"/>
                </a:solidFill>
                <a:latin typeface="微软雅黑 Light" panose="020B0502040204020203" pitchFamily="34" charset="-122"/>
                <a:ea typeface="微软雅黑 Light" panose="020B0502040204020203" pitchFamily="34" charset="-122"/>
                <a:cs typeface="Microsoft Sans Serif" panose="020B0604020202020204"/>
              </a:defRPr>
            </a:lvl1pPr>
          </a:lstStyle>
          <a:p>
            <a:pPr lvl="0"/>
            <a:r>
              <a:rPr lang="zh-CN" altLang="en-US" dirty="0"/>
              <a:t>单击此处编辑母版副标题样式</a:t>
            </a:r>
            <a:endParaRPr lang="zh-CN" altLang="en-US" dirty="0"/>
          </a:p>
        </p:txBody>
      </p:sp>
      <p:grpSp>
        <p:nvGrpSpPr>
          <p:cNvPr id="9" name="组合 8"/>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小节">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9E892C20-8FC8-4C64-984A-AF32EF171A79}" type="datetime1">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a:xfrm>
            <a:off x="8077200" y="6356350"/>
            <a:ext cx="3276600" cy="365125"/>
          </a:xfrm>
        </p:spPr>
        <p:txBody>
          <a:bodyPr/>
          <a:lstStyle/>
          <a:p>
            <a:pPr>
              <a:defRPr/>
            </a:pPr>
            <a:fld id="{FA281492-5497-4E6C-A28B-D1B5E67E4A6E}" type="slidenum">
              <a:rPr lang="zh-CN" altLang="en-US" smtClean="0"/>
            </a:fld>
            <a:endParaRPr lang="zh-CN" altLang="en-US" dirty="0"/>
          </a:p>
        </p:txBody>
      </p:sp>
      <p:grpSp>
        <p:nvGrpSpPr>
          <p:cNvPr id="7" name="组合 6"/>
          <p:cNvGrpSpPr/>
          <p:nvPr userDrawn="1"/>
        </p:nvGrpSpPr>
        <p:grpSpPr>
          <a:xfrm>
            <a:off x="5177108" y="993106"/>
            <a:ext cx="1800000" cy="0"/>
            <a:chOff x="5512406" y="946363"/>
            <a:chExt cx="1625132" cy="0"/>
          </a:xfrm>
        </p:grpSpPr>
        <p:cxnSp>
          <p:nvCxnSpPr>
            <p:cNvPr id="8" name="直接连接符 7"/>
            <p:cNvCxnSpPr/>
            <p:nvPr/>
          </p:nvCxnSpPr>
          <p:spPr>
            <a:xfrm>
              <a:off x="5512406" y="946363"/>
              <a:ext cx="406283" cy="0"/>
            </a:xfrm>
            <a:prstGeom prst="line">
              <a:avLst/>
            </a:prstGeom>
            <a:ln w="47625">
              <a:solidFill>
                <a:srgbClr val="5EBFB8"/>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918689" y="946363"/>
              <a:ext cx="406283" cy="0"/>
            </a:xfrm>
            <a:prstGeom prst="line">
              <a:avLst/>
            </a:prstGeom>
            <a:ln w="47625">
              <a:solidFill>
                <a:srgbClr val="5EBFB8"/>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324972" y="946363"/>
              <a:ext cx="406283" cy="0"/>
            </a:xfrm>
            <a:prstGeom prst="line">
              <a:avLst/>
            </a:prstGeom>
            <a:ln w="47625">
              <a:solidFill>
                <a:srgbClr val="5EBFB8"/>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731255" y="946363"/>
              <a:ext cx="406283" cy="0"/>
            </a:xfrm>
            <a:prstGeom prst="line">
              <a:avLst/>
            </a:prstGeom>
            <a:ln w="47625">
              <a:solidFill>
                <a:srgbClr val="5EBFB8"/>
              </a:solidFill>
            </a:ln>
          </p:spPr>
          <p:style>
            <a:lnRef idx="1">
              <a:schemeClr val="accent1"/>
            </a:lnRef>
            <a:fillRef idx="0">
              <a:schemeClr val="accent1"/>
            </a:fillRef>
            <a:effectRef idx="0">
              <a:schemeClr val="accent1"/>
            </a:effectRef>
            <a:fontRef idx="minor">
              <a:schemeClr val="tx1"/>
            </a:fontRef>
          </p:style>
        </p:cxnSp>
      </p:grpSp>
      <p:sp>
        <p:nvSpPr>
          <p:cNvPr id="13" name="内容占位符 12"/>
          <p:cNvSpPr>
            <a:spLocks noGrp="1"/>
          </p:cNvSpPr>
          <p:nvPr>
            <p:ph sz="quarter" idx="13"/>
          </p:nvPr>
        </p:nvSpPr>
        <p:spPr>
          <a:xfrm>
            <a:off x="838200" y="1366838"/>
            <a:ext cx="10515599" cy="4732337"/>
          </a:xfrm>
        </p:spPr>
        <p:txBody>
          <a:bodyPr/>
          <a:lstStyle>
            <a:lvl1pPr marL="228600" indent="-228600">
              <a:buClr>
                <a:srgbClr val="5EBFB8"/>
              </a:buClr>
              <a:buFont typeface="Wingdings" panose="05000000000000000000" pitchFamily="2" charset="2"/>
              <a:buChar char="n"/>
              <a:defRPr/>
            </a:lvl1pPr>
            <a:lvl2pPr marL="685800" indent="-228600">
              <a:buClr>
                <a:srgbClr val="5EBFB8"/>
              </a:buClr>
              <a:buFont typeface="Wingdings" panose="05000000000000000000" pitchFamily="2" charset="2"/>
              <a:buChar char="n"/>
              <a:defRPr/>
            </a:lvl2pPr>
            <a:lvl3pPr marL="1143000" indent="-228600">
              <a:buClr>
                <a:srgbClr val="5EBFB8"/>
              </a:buClr>
              <a:buFont typeface="Wingdings" panose="05000000000000000000" pitchFamily="2" charset="2"/>
              <a:buChar char="n"/>
              <a:defRPr/>
            </a:lvl3pPr>
            <a:lvl4pPr marL="1600200" indent="-228600">
              <a:buClr>
                <a:srgbClr val="5EBFB8"/>
              </a:buClr>
              <a:buFont typeface="Wingdings" panose="05000000000000000000" pitchFamily="2" charset="2"/>
              <a:buChar char="n"/>
              <a:defRPr/>
            </a:lvl4pPr>
            <a:lvl5pPr marL="2057400" indent="-228600">
              <a:buClr>
                <a:srgbClr val="5EBFB8"/>
              </a:buClr>
              <a:buFont typeface="Wingdings" panose="05000000000000000000" pitchFamily="2" charset="2"/>
              <a:buChar char="n"/>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1"/>
          <p:cNvSpPr>
            <a:spLocks noGrp="1"/>
          </p:cNvSpPr>
          <p:nvPr>
            <p:ph type="body" sz="quarter" idx="14" hasCustomPrompt="1"/>
          </p:nvPr>
        </p:nvSpPr>
        <p:spPr>
          <a:xfrm>
            <a:off x="3844557" y="502196"/>
            <a:ext cx="4502884" cy="412999"/>
          </a:xfrm>
        </p:spPr>
        <p:txBody>
          <a:bodyPr/>
          <a:lstStyle>
            <a:lvl1pPr marL="0" indent="0" algn="ctr">
              <a:buNone/>
              <a:defRPr sz="2800"/>
            </a:lvl1pPr>
          </a:lstStyle>
          <a:p>
            <a:pPr lvl="0"/>
            <a:r>
              <a:rPr lang="zh-CN" altLang="en-US"/>
              <a:t>单击此处编辑小节标题文本</a:t>
            </a:r>
            <a:endParaRPr lang="zh-CN" altLang="en-US"/>
          </a:p>
        </p:txBody>
      </p:sp>
      <p:grpSp>
        <p:nvGrpSpPr>
          <p:cNvPr id="2" name="组合 1"/>
          <p:cNvGrpSpPr/>
          <p:nvPr userDrawn="1"/>
        </p:nvGrpSpPr>
        <p:grpSpPr>
          <a:xfrm>
            <a:off x="0" y="6422053"/>
            <a:ext cx="12192000" cy="454568"/>
            <a:chOff x="-23530" y="2881356"/>
            <a:chExt cx="3348000" cy="454568"/>
          </a:xfrm>
        </p:grpSpPr>
        <p:sp>
          <p:nvSpPr>
            <p:cNvPr id="6" name="矩形 5"/>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4" name="矩形 13"/>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3"/>
          <p:cNvSpPr>
            <a:spLocks noGrp="1" noChangeArrowheads="1"/>
          </p:cNvSpPr>
          <p:nvPr>
            <p:ph type="dt" sz="half" idx="10"/>
          </p:nvPr>
        </p:nvSpPr>
        <p:spPr/>
        <p:txBody>
          <a:bodyPr/>
          <a:lstStyle>
            <a:lvl1pPr>
              <a:defRPr/>
            </a:lvl1pPr>
          </a:lstStyle>
          <a:p>
            <a:pPr>
              <a:defRPr/>
            </a:pPr>
            <a:fld id="{423D5364-7203-4667-80BC-E6C3D0D51549}" type="datetime1">
              <a:rPr lang="zh-CN" altLang="en-US" smtClean="0"/>
            </a:fld>
            <a:endParaRPr lang="zh-CN"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xfrm>
            <a:off x="8077200" y="6356350"/>
            <a:ext cx="3276600" cy="365125"/>
          </a:xfrm>
        </p:spPr>
        <p:txBody>
          <a:bodyPr/>
          <a:lstStyle>
            <a:lvl1pPr>
              <a:defRPr/>
            </a:lvl1pPr>
          </a:lstStyle>
          <a:p>
            <a:pPr>
              <a:defRPr/>
            </a:pPr>
            <a:fld id="{3EA8B27C-5975-462B-AE23-5E6F6526F2D1}" type="slidenum">
              <a:rPr lang="zh-CN" altLang="en-US"/>
            </a:fld>
            <a:endParaRPr lang="zh-CN" altLang="en-US"/>
          </a:p>
        </p:txBody>
      </p:sp>
      <p:grpSp>
        <p:nvGrpSpPr>
          <p:cNvPr id="9" name="组合 8"/>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3"/>
          <p:cNvSpPr>
            <a:spLocks noGrp="1" noChangeArrowheads="1"/>
          </p:cNvSpPr>
          <p:nvPr>
            <p:ph type="dt" sz="half" idx="10"/>
          </p:nvPr>
        </p:nvSpPr>
        <p:spPr/>
        <p:txBody>
          <a:bodyPr/>
          <a:lstStyle>
            <a:lvl1pPr>
              <a:defRPr/>
            </a:lvl1pPr>
          </a:lstStyle>
          <a:p>
            <a:pPr>
              <a:defRPr/>
            </a:pPr>
            <a:fld id="{CE07F25C-2595-4A4A-B87A-3BC8B7B24098}" type="datetime1">
              <a:rPr lang="zh-CN" altLang="en-US" smtClean="0"/>
            </a:fld>
            <a:endParaRPr lang="zh-CN"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xfrm>
            <a:off x="8077200" y="6356350"/>
            <a:ext cx="3276600" cy="365125"/>
          </a:xfrm>
        </p:spPr>
        <p:txBody>
          <a:bodyPr/>
          <a:lstStyle>
            <a:lvl1pPr>
              <a:defRPr/>
            </a:lvl1pPr>
          </a:lstStyle>
          <a:p>
            <a:pPr>
              <a:defRPr/>
            </a:pPr>
            <a:fld id="{DCCDAA51-D797-47A5-8AFB-8283C9883E1D}" type="slidenum">
              <a:rPr lang="zh-CN" altLang="en-US"/>
            </a:fld>
            <a:endParaRPr lang="zh-CN" altLang="en-US"/>
          </a:p>
        </p:txBody>
      </p:sp>
      <p:grpSp>
        <p:nvGrpSpPr>
          <p:cNvPr id="9" name="组合 8"/>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noChangeArrowheads="1"/>
          </p:cNvSpPr>
          <p:nvPr>
            <p:ph type="dt" sz="half" idx="10"/>
          </p:nvPr>
        </p:nvSpPr>
        <p:spPr/>
        <p:txBody>
          <a:bodyPr/>
          <a:lstStyle>
            <a:lvl1pPr>
              <a:defRPr/>
            </a:lvl1pPr>
          </a:lstStyle>
          <a:p>
            <a:pPr>
              <a:defRPr/>
            </a:pPr>
            <a:fld id="{0F4AFB13-1489-4203-AB47-B2CB34A16F74}" type="datetime1">
              <a:rPr lang="zh-CN" altLang="en-US" smtClean="0"/>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xfrm>
            <a:off x="8077200" y="6356350"/>
            <a:ext cx="3276600" cy="365125"/>
          </a:xfrm>
        </p:spPr>
        <p:txBody>
          <a:bodyPr/>
          <a:lstStyle>
            <a:lvl1pPr>
              <a:defRPr/>
            </a:lvl1pPr>
          </a:lstStyle>
          <a:p>
            <a:pPr>
              <a:defRPr/>
            </a:pPr>
            <a:fld id="{DF9BEC49-C82F-4E00-AAA2-9F7179DBD44A}" type="slidenum">
              <a:rPr lang="zh-CN" altLang="en-US"/>
            </a:fld>
            <a:endParaRPr lang="zh-CN" altLang="en-US"/>
          </a:p>
        </p:txBody>
      </p:sp>
      <p:grpSp>
        <p:nvGrpSpPr>
          <p:cNvPr id="9" name="组合 8"/>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5.png"/><Relationship Id="rId12" Type="http://schemas.openxmlformats.org/officeDocument/2006/relationships/image" Target="../media/image4.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2400" dirty="0">
              <a:latin typeface="微软雅黑" panose="020B0503020204020204" pitchFamily="34" charset="-122"/>
              <a:ea typeface="微软雅黑" panose="020B0503020204020204" pitchFamily="34" charset="-122"/>
            </a:endParaRPr>
          </a:p>
        </p:txBody>
      </p:sp>
      <p:sp>
        <p:nvSpPr>
          <p:cNvPr id="102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t>Click to edit Master title style</a:t>
            </a:r>
            <a:endParaRPr lang="zh-CN" altLang="zh-CN" dirty="0"/>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a:t>Click to edit Master text styles</a:t>
            </a:r>
            <a:endParaRPr lang="zh-CN" altLang="zh-CN" dirty="0"/>
          </a:p>
          <a:p>
            <a:pPr lvl="1"/>
            <a:r>
              <a:rPr lang="zh-CN" altLang="zh-CN" dirty="0"/>
              <a:t>Second level</a:t>
            </a:r>
            <a:endParaRPr lang="zh-CN" altLang="zh-CN" dirty="0"/>
          </a:p>
          <a:p>
            <a:pPr lvl="2"/>
            <a:r>
              <a:rPr lang="zh-CN" altLang="zh-CN" dirty="0"/>
              <a:t>Third level</a:t>
            </a:r>
            <a:endParaRPr lang="zh-CN" altLang="zh-CN" dirty="0"/>
          </a:p>
          <a:p>
            <a:pPr lvl="3"/>
            <a:r>
              <a:rPr lang="zh-CN" altLang="zh-CN" dirty="0"/>
              <a:t>Fourth level</a:t>
            </a:r>
            <a:endParaRPr lang="zh-CN" altLang="zh-CN" dirty="0"/>
          </a:p>
          <a:p>
            <a:pPr lvl="4"/>
            <a:r>
              <a:rPr lang="zh-CN" altLang="zh-CN" dirty="0"/>
              <a:t>Fifth level</a:t>
            </a:r>
            <a:endParaRPr lang="zh-CN" altLang="zh-CN" dirty="0"/>
          </a:p>
        </p:txBody>
      </p:sp>
      <p:sp>
        <p:nvSpPr>
          <p:cNvPr id="1028" name="Date Placeholder 3"/>
          <p:cNvSpPr>
            <a:spLocks noGrp="1" noChangeArrowheads="1"/>
          </p:cNvSpPr>
          <p:nvPr>
            <p:ph type="dt" sz="half" idx="2"/>
          </p:nvPr>
        </p:nvSpPr>
        <p:spPr bwMode="auto">
          <a:xfrm>
            <a:off x="838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1200">
                <a:solidFill>
                  <a:srgbClr val="898989"/>
                </a:solidFill>
                <a:ea typeface="宋体" panose="02010600030101010101" pitchFamily="2" charset="-122"/>
              </a:defRPr>
            </a:lvl1pPr>
          </a:lstStyle>
          <a:p>
            <a:pPr>
              <a:defRPr/>
            </a:pPr>
            <a:fld id="{924967AA-BFF2-4910-A52B-14E7A275D154}" type="datetime1">
              <a:rPr lang="zh-CN" altLang="en-US" smtClean="0"/>
            </a:fld>
            <a:endParaRPr lang="zh-CN" altLang="en-US"/>
          </a:p>
        </p:txBody>
      </p:sp>
      <p:sp>
        <p:nvSpPr>
          <p:cNvPr id="1029" name="Footer Placeholder 4"/>
          <p:cNvSpPr>
            <a:spLocks noGrp="1" noChangeArrowheads="1"/>
          </p:cNvSpPr>
          <p:nvPr>
            <p:ph type="ftr" sz="quarter" idx="3"/>
          </p:nvPr>
        </p:nvSpPr>
        <p:spPr bwMode="auto">
          <a:xfrm>
            <a:off x="4648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1200">
                <a:solidFill>
                  <a:srgbClr val="898989"/>
                </a:solidFill>
                <a:ea typeface="宋体" panose="02010600030101010101" pitchFamily="2" charset="-122"/>
              </a:defRPr>
            </a:lvl1pPr>
          </a:lstStyle>
          <a:p>
            <a:pPr>
              <a:defRPr/>
            </a:pPr>
            <a:endParaRPr lang="zh-CN" altLang="en-US"/>
          </a:p>
        </p:txBody>
      </p:sp>
      <p:sp>
        <p:nvSpPr>
          <p:cNvPr id="22" name="矩形 21"/>
          <p:cNvSpPr/>
          <p:nvPr userDrawn="1"/>
        </p:nvSpPr>
        <p:spPr>
          <a:xfrm>
            <a:off x="0" y="6427295"/>
            <a:ext cx="12192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nvGrpSpPr>
          <p:cNvPr id="14" name="组合 5"/>
          <p:cNvGrpSpPr/>
          <p:nvPr userDrawn="1"/>
        </p:nvGrpSpPr>
        <p:grpSpPr bwMode="auto">
          <a:xfrm>
            <a:off x="9755188" y="323889"/>
            <a:ext cx="2019470" cy="556954"/>
            <a:chOff x="515938" y="457200"/>
            <a:chExt cx="3243262" cy="863600"/>
          </a:xfrm>
        </p:grpSpPr>
        <p:pic>
          <p:nvPicPr>
            <p:cNvPr id="15" name="Picture 2" descr="C:\Users\gpfeng\Desktop\图片1.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5938" y="457200"/>
              <a:ext cx="8683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descr="http://bbs.whu.edu.cn/wForum/bbscon.php?bid=38&amp;id=340316&amp;ap=32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600200" y="511175"/>
              <a:ext cx="2159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组合 16"/>
          <p:cNvGrpSpPr/>
          <p:nvPr userDrawn="1"/>
        </p:nvGrpSpPr>
        <p:grpSpPr>
          <a:xfrm rot="10800000">
            <a:off x="0" y="582291"/>
            <a:ext cx="308472" cy="901177"/>
            <a:chOff x="-23530" y="2911884"/>
            <a:chExt cx="3348000" cy="901177"/>
          </a:xfrm>
        </p:grpSpPr>
        <p:sp>
          <p:nvSpPr>
            <p:cNvPr id="18" name="矩形 17"/>
            <p:cNvSpPr/>
            <p:nvPr/>
          </p:nvSpPr>
          <p:spPr>
            <a:xfrm>
              <a:off x="-23530" y="2911884"/>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9" name="矩形 18"/>
            <p:cNvSpPr/>
            <p:nvPr/>
          </p:nvSpPr>
          <p:spPr>
            <a:xfrm>
              <a:off x="-23530" y="314157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20" name="矩形 19"/>
            <p:cNvSpPr/>
            <p:nvPr/>
          </p:nvSpPr>
          <p:spPr>
            <a:xfrm>
              <a:off x="-23530" y="3369509"/>
              <a:ext cx="3348000" cy="216000"/>
            </a:xfrm>
            <a:prstGeom prst="rect">
              <a:avLst/>
            </a:prstGeom>
            <a:solidFill>
              <a:srgbClr val="55B2A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21" name="矩形 20"/>
            <p:cNvSpPr/>
            <p:nvPr/>
          </p:nvSpPr>
          <p:spPr>
            <a:xfrm>
              <a:off x="-23530" y="3597061"/>
              <a:ext cx="3348000" cy="216000"/>
            </a:xfrm>
            <a:prstGeom prst="rect">
              <a:avLst/>
            </a:prstGeom>
            <a:solidFill>
              <a:srgbClr val="00A29A"/>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grpSp>
        <p:nvGrpSpPr>
          <p:cNvPr id="3" name="组合 2"/>
          <p:cNvGrpSpPr/>
          <p:nvPr userDrawn="1"/>
        </p:nvGrpSpPr>
        <p:grpSpPr>
          <a:xfrm>
            <a:off x="0" y="6422053"/>
            <a:ext cx="12192000" cy="454568"/>
            <a:chOff x="-23530" y="2881356"/>
            <a:chExt cx="3348000" cy="454568"/>
          </a:xfrm>
        </p:grpSpPr>
        <p:sp>
          <p:nvSpPr>
            <p:cNvPr id="4" name="矩形 3"/>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5" name="矩形 4"/>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lang="zh-CN" altLang="zh-CN" sz="3200" kern="1200" spc="-10" smtClean="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1pPr>
      <a:lvl2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2600" kern="1200" spc="-10" smtClean="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1pPr>
      <a:lvl2pPr marL="6858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2400" kern="1200" spc="-10" smtClean="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2pPr>
      <a:lvl3pPr marL="11430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2000" kern="1200" spc="-10" smtClean="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3pPr>
      <a:lvl4pPr marL="16002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1800" kern="1200" spc="-10" smtClean="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4pPr>
      <a:lvl5pPr marL="20574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1600" kern="1200" spc="-10" smtClean="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nvPr>
        </p:nvSpPr>
        <p:spPr/>
        <p:txBody>
          <a:bodyPr/>
          <a:lstStyle/>
          <a:p>
            <a:r>
              <a:rPr lang="zh-CN" altLang="en-US" dirty="0"/>
              <a:t>论文报告</a:t>
            </a:r>
            <a:endParaRPr lang="zh-CN" altLang="en-US" dirty="0"/>
          </a:p>
        </p:txBody>
      </p:sp>
      <p:sp>
        <p:nvSpPr>
          <p:cNvPr id="10" name="副标题 9"/>
          <p:cNvSpPr>
            <a:spLocks noGrp="1"/>
          </p:cNvSpPr>
          <p:nvPr>
            <p:ph type="subTitle" idx="1"/>
          </p:nvPr>
        </p:nvSpPr>
        <p:spPr>
          <a:xfrm>
            <a:off x="2122509" y="3845664"/>
            <a:ext cx="7995686" cy="350965"/>
          </a:xfrm>
        </p:spPr>
        <p:txBody>
          <a:bodyPr/>
          <a:lstStyle/>
          <a:p>
            <a:r>
              <a:rPr altLang="en-US" dirty="0">
                <a:solidFill>
                  <a:srgbClr val="008080"/>
                </a:solidFill>
                <a:sym typeface="+mn-ea"/>
              </a:rPr>
              <a:t>NLANGP at SemEval-2016 Task 5: Improving Aspect Based Sentiment Analysis using Neural Network Features</a:t>
            </a:r>
            <a:endParaRPr lang="zh-CN" altLang="en-US" dirty="0">
              <a:solidFill>
                <a:srgbClr val="008080"/>
              </a:solidFill>
            </a:endParaRPr>
          </a:p>
          <a:p>
            <a:endParaRPr lang="zh-CN" altLang="en-US" dirty="0"/>
          </a:p>
        </p:txBody>
      </p:sp>
      <p:sp>
        <p:nvSpPr>
          <p:cNvPr id="4" name="文本占位符 3"/>
          <p:cNvSpPr>
            <a:spLocks noGrp="1"/>
          </p:cNvSpPr>
          <p:nvPr>
            <p:ph type="body" sz="quarter" idx="13"/>
          </p:nvPr>
        </p:nvSpPr>
        <p:spPr>
          <a:xfrm>
            <a:off x="2122509" y="4442499"/>
            <a:ext cx="8003949" cy="394778"/>
          </a:xfrm>
        </p:spPr>
        <p:txBody>
          <a:bodyPr/>
          <a:lstStyle/>
          <a:p>
            <a:r>
              <a:rPr lang="en-US" altLang="zh-CN">
                <a:solidFill>
                  <a:schemeClr val="tx1"/>
                </a:solidFill>
                <a:latin typeface="Times New Roman" panose="02020603050405020304" pitchFamily="18" charset="0"/>
                <a:cs typeface="Times New Roman" panose="02020603050405020304" pitchFamily="18" charset="0"/>
                <a:sym typeface="+mn-ea"/>
              </a:rPr>
              <a:t>Zhiqiang Toh, Jian Su</a:t>
            </a:r>
            <a:endParaRPr lang="en-US" altLang="zh-CN">
              <a:solidFill>
                <a:schemeClr val="tx1"/>
              </a:solidFill>
              <a:latin typeface="Times New Roman" panose="02020603050405020304" pitchFamily="18" charset="0"/>
              <a:cs typeface="Times New Roman" panose="02020603050405020304" pitchFamily="18" charset="0"/>
              <a:sym typeface="+mn-ea"/>
            </a:endParaRPr>
          </a:p>
        </p:txBody>
      </p:sp>
      <p:sp>
        <p:nvSpPr>
          <p:cNvPr id="6" name="文本占位符 5"/>
          <p:cNvSpPr>
            <a:spLocks noGrp="1"/>
          </p:cNvSpPr>
          <p:nvPr>
            <p:ph type="body" sz="quarter" idx="15"/>
          </p:nvPr>
        </p:nvSpPr>
        <p:spPr/>
        <p:txBody>
          <a:bodyPr/>
          <a:lstStyle/>
          <a:p>
            <a:r>
              <a:rPr lang="zh-CN" altLang="en-US" sz="2000" dirty="0"/>
              <a:t>报告人：黎芮彤</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p14:dur="9">
        <p14:gallery dir="l"/>
        <p:sndAc>
          <p:endSnd/>
        </p:sndAc>
      </p:transition>
    </mc:Choice>
    <mc:Fallback>
      <p:transition>
        <p:fade/>
        <p:sndAc>
          <p:end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pic>
        <p:nvPicPr>
          <p:cNvPr id="5" name="图片 4"/>
          <p:cNvPicPr>
            <a:picLocks noChangeAspect="1"/>
          </p:cNvPicPr>
          <p:nvPr/>
        </p:nvPicPr>
        <p:blipFill>
          <a:blip r:embed="rId1"/>
          <a:stretch>
            <a:fillRect/>
          </a:stretch>
        </p:blipFill>
        <p:spPr>
          <a:xfrm>
            <a:off x="2162810" y="1182370"/>
            <a:ext cx="7086600" cy="4318000"/>
          </a:xfrm>
          <a:prstGeom prst="rect">
            <a:avLst/>
          </a:prstGeom>
        </p:spPr>
      </p:pic>
      <p:sp>
        <p:nvSpPr>
          <p:cNvPr id="7" name="文本占位符 6"/>
          <p:cNvSpPr/>
          <p:nvPr>
            <p:ph type="body" sz="quarter" idx="13"/>
          </p:nvPr>
        </p:nvSpPr>
        <p:spPr/>
        <p:txBody>
          <a:bodyPr/>
          <a:p>
            <a:endParaRPr lang="zh-CN" altLang="en-US"/>
          </a:p>
        </p:txBody>
      </p:sp>
      <p:sp>
        <p:nvSpPr>
          <p:cNvPr id="8" name="标题 7"/>
          <p:cNvSpPr/>
          <p:nvPr>
            <p:ph type="title"/>
          </p:nvPr>
        </p:nvSpPr>
        <p:spPr/>
        <p:txBody>
          <a:bodyPr/>
          <a:p>
            <a:r>
              <a:rPr lang="zh-CN" altLang="en-US"/>
              <a:t>Results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7" name="文本占位符 6"/>
          <p:cNvSpPr/>
          <p:nvPr>
            <p:ph type="body" sz="quarter" idx="13"/>
          </p:nvPr>
        </p:nvSpPr>
        <p:spPr/>
        <p:txBody>
          <a:bodyPr/>
          <a:p>
            <a:endParaRPr lang="zh-CN" altLang="en-US"/>
          </a:p>
        </p:txBody>
      </p:sp>
      <p:sp>
        <p:nvSpPr>
          <p:cNvPr id="8" name="标题 7"/>
          <p:cNvSpPr/>
          <p:nvPr>
            <p:ph type="title"/>
          </p:nvPr>
        </p:nvSpPr>
        <p:spPr/>
        <p:txBody>
          <a:bodyPr/>
          <a:p>
            <a:r>
              <a:rPr lang="zh-CN" altLang="en-US"/>
              <a:t>Feature Ablation </a:t>
            </a:r>
            <a:endParaRPr lang="zh-CN" altLang="en-US"/>
          </a:p>
        </p:txBody>
      </p:sp>
      <p:pic>
        <p:nvPicPr>
          <p:cNvPr id="2" name="图片 1"/>
          <p:cNvPicPr>
            <a:picLocks noChangeAspect="1"/>
          </p:cNvPicPr>
          <p:nvPr/>
        </p:nvPicPr>
        <p:blipFill>
          <a:blip r:embed="rId1"/>
          <a:stretch>
            <a:fillRect/>
          </a:stretch>
        </p:blipFill>
        <p:spPr>
          <a:xfrm>
            <a:off x="1927225" y="1096010"/>
            <a:ext cx="4161155" cy="4792980"/>
          </a:xfrm>
          <a:prstGeom prst="rect">
            <a:avLst/>
          </a:prstGeom>
        </p:spPr>
      </p:pic>
      <p:pic>
        <p:nvPicPr>
          <p:cNvPr id="3" name="图片 2"/>
          <p:cNvPicPr>
            <a:picLocks noChangeAspect="1"/>
          </p:cNvPicPr>
          <p:nvPr/>
        </p:nvPicPr>
        <p:blipFill>
          <a:blip r:embed="rId2"/>
          <a:stretch>
            <a:fillRect/>
          </a:stretch>
        </p:blipFill>
        <p:spPr>
          <a:xfrm>
            <a:off x="6229985" y="2172970"/>
            <a:ext cx="4558030" cy="33381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a:t>谢谢！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7F7F7F"/>
                </a:solidFill>
                <a:latin typeface="微软雅黑" panose="020B0503020204020204" pitchFamily="34" charset="-122"/>
                <a:ea typeface="微软雅黑" panose="020B0503020204020204" pitchFamily="34" charset="-122"/>
              </a:rPr>
              <a:t>研究背景</a:t>
            </a:r>
            <a:endParaRPr lang="zh-CN" altLang="en-US" b="1" dirty="0">
              <a:solidFill>
                <a:srgbClr val="7F7F7F"/>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a:xfrm>
            <a:off x="8132885" y="6357193"/>
            <a:ext cx="3276600" cy="365125"/>
          </a:xfrm>
        </p:spPr>
        <p:txBody>
          <a:bodyPr/>
          <a:lstStyle/>
          <a:p>
            <a:pPr>
              <a:defRPr/>
            </a:pPr>
            <a:fld id="{69665BFA-A120-4C1D-96CD-A5593B62160A}" type="slidenum">
              <a:rPr lang="zh-CN" altLang="en-US" smtClean="0"/>
            </a:fld>
            <a:endParaRPr lang="zh-CN" altLang="en-US"/>
          </a:p>
        </p:txBody>
      </p:sp>
      <p:sp>
        <p:nvSpPr>
          <p:cNvPr id="8" name="文本占位符 7"/>
          <p:cNvSpPr>
            <a:spLocks noGrp="1"/>
          </p:cNvSpPr>
          <p:nvPr>
            <p:ph type="body" sz="quarter" idx="13"/>
          </p:nvPr>
        </p:nvSpPr>
        <p:spPr/>
        <p:txBody>
          <a:bodyPr/>
          <a:lstStyle/>
          <a:p>
            <a:r>
              <a:rPr lang="zh-CN" altLang="en-US" dirty="0"/>
              <a:t>问题定义</a:t>
            </a:r>
            <a:endParaRPr lang="zh-CN" altLang="en-US" dirty="0"/>
          </a:p>
        </p:txBody>
      </p:sp>
      <p:sp>
        <p:nvSpPr>
          <p:cNvPr id="9" name="Content Placeholder 2"/>
          <p:cNvSpPr>
            <a:spLocks noGrp="1"/>
          </p:cNvSpPr>
          <p:nvPr/>
        </p:nvSpPr>
        <p:spPr>
          <a:xfrm>
            <a:off x="584835" y="1493520"/>
            <a:ext cx="10283825" cy="4863465"/>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dirty="0">
                <a:latin typeface="Times New Roman" panose="02020603050405020304" pitchFamily="18" charset="0"/>
                <a:cs typeface="Times New Roman" panose="02020603050405020304" pitchFamily="18" charset="0"/>
              </a:rPr>
              <a:t>SemEval-2016 Task 5</a:t>
            </a:r>
            <a:r>
              <a:rPr lang="en-US" altLang="zh-CN"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Aspect-Based Sentiment Analysis (ABSA)</a:t>
            </a:r>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Description:</a:t>
            </a:r>
            <a:endParaRPr lang="en-US" altLang="zh-CN" sz="2800" dirty="0" smtClean="0">
              <a:latin typeface="Times New Roman" panose="02020603050405020304" pitchFamily="18" charset="0"/>
              <a:cs typeface="Times New Roman" panose="02020603050405020304" pitchFamily="18" charset="0"/>
            </a:endParaRPr>
          </a:p>
          <a:p>
            <a:pPr marL="457200" lvl="1" indent="0">
              <a:buNone/>
            </a:pPr>
            <a:endParaRPr lang="en-US" altLang="zh-CN" sz="2400" dirty="0" smtClean="0">
              <a:solidFill>
                <a:srgbClr val="00B050"/>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3148965" y="2890520"/>
            <a:ext cx="6274435" cy="32912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2"/>
          </p:nvPr>
        </p:nvSpPr>
        <p:spPr>
          <a:xfrm>
            <a:off x="8132885" y="6357193"/>
            <a:ext cx="3276600" cy="365125"/>
          </a:xfrm>
        </p:spPr>
        <p:txBody>
          <a:bodyPr/>
          <a:lstStyle/>
          <a:p>
            <a:pPr>
              <a:defRPr/>
            </a:pPr>
            <a:fld id="{69665BFA-A120-4C1D-96CD-A5593B62160A}" type="slidenum">
              <a:rPr lang="zh-CN" altLang="en-US" smtClean="0"/>
            </a:fld>
            <a:endParaRPr lang="zh-CN" altLang="en-US"/>
          </a:p>
        </p:txBody>
      </p:sp>
      <p:sp>
        <p:nvSpPr>
          <p:cNvPr id="8" name="文本占位符 7"/>
          <p:cNvSpPr>
            <a:spLocks noGrp="1"/>
          </p:cNvSpPr>
          <p:nvPr>
            <p:ph type="body" sz="quarter" idx="13"/>
          </p:nvPr>
        </p:nvSpPr>
        <p:spPr/>
        <p:txBody>
          <a:bodyPr/>
          <a:lstStyle/>
          <a:p>
            <a:r>
              <a:rPr lang="zh-CN" altLang="en-US" dirty="0"/>
              <a:t>相关工作</a:t>
            </a:r>
            <a:endParaRPr lang="zh-CN" altLang="en-US" dirty="0"/>
          </a:p>
        </p:txBody>
      </p:sp>
      <p:sp>
        <p:nvSpPr>
          <p:cNvPr id="6" name="Content Placeholder 2"/>
          <p:cNvSpPr>
            <a:spLocks noGrp="1"/>
          </p:cNvSpPr>
          <p:nvPr/>
        </p:nvSpPr>
        <p:spPr>
          <a:xfrm>
            <a:off x="1113790" y="1714500"/>
            <a:ext cx="10969625" cy="45262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3200">
                <a:sym typeface="+mn-ea"/>
              </a:rPr>
              <a:t>Slot  1</a:t>
            </a:r>
            <a:endParaRPr lang="en-US" altLang="zh-CN" sz="3200" dirty="0" smtClean="0">
              <a:latin typeface="Times New Roman" panose="02020603050405020304" pitchFamily="18" charset="0"/>
              <a:cs typeface="Times New Roman" panose="02020603050405020304" pitchFamily="18" charset="0"/>
            </a:endParaRPr>
          </a:p>
          <a:p>
            <a:pPr lvl="1"/>
            <a:r>
              <a:rPr sz="2800" dirty="0" smtClean="0">
                <a:latin typeface="Times New Roman" panose="02020603050405020304" pitchFamily="18" charset="0"/>
                <a:cs typeface="Times New Roman" panose="02020603050405020304" pitchFamily="18" charset="0"/>
              </a:rPr>
              <a:t>多类分类问题</a:t>
            </a:r>
            <a:endParaRPr sz="2800" dirty="0" smtClean="0">
              <a:latin typeface="Times New Roman" panose="02020603050405020304" pitchFamily="18" charset="0"/>
              <a:cs typeface="Times New Roman" panose="02020603050405020304" pitchFamily="18" charset="0"/>
            </a:endParaRPr>
          </a:p>
          <a:p>
            <a:pPr lvl="1"/>
            <a:r>
              <a:rPr sz="2800" dirty="0" smtClean="0">
                <a:latin typeface="Times New Roman" panose="02020603050405020304" pitchFamily="18" charset="0"/>
                <a:cs typeface="Times New Roman" panose="02020603050405020304" pitchFamily="18" charset="0"/>
              </a:rPr>
              <a:t>通过</a:t>
            </a:r>
            <a:r>
              <a:rPr lang="en-US" altLang="zh-CN" sz="2800" dirty="0" smtClean="0">
                <a:latin typeface="Times New Roman" panose="02020603050405020304" pitchFamily="18" charset="0"/>
                <a:cs typeface="Times New Roman" panose="02020603050405020304" pitchFamily="18" charset="0"/>
              </a:rPr>
              <a:t>CNN</a:t>
            </a:r>
            <a:r>
              <a:rPr sz="2800" dirty="0" smtClean="0">
                <a:latin typeface="Times New Roman" panose="02020603050405020304" pitchFamily="18" charset="0"/>
                <a:cs typeface="Times New Roman" panose="02020603050405020304" pitchFamily="18" charset="0"/>
              </a:rPr>
              <a:t>提高性能</a:t>
            </a: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sz="3200">
                <a:sym typeface="+mn-ea"/>
              </a:rPr>
              <a:t>Slot  </a:t>
            </a:r>
            <a:r>
              <a:rPr lang="en-US" altLang="zh-CN" sz="3200">
                <a:sym typeface="+mn-ea"/>
              </a:rPr>
              <a:t>2</a:t>
            </a:r>
            <a:endParaRPr lang="en-US" altLang="zh-CN" sz="3200" dirty="0" smtClean="0">
              <a:latin typeface="Times New Roman" panose="02020603050405020304" pitchFamily="18" charset="0"/>
              <a:cs typeface="Times New Roman" panose="02020603050405020304" pitchFamily="18" charset="0"/>
            </a:endParaRPr>
          </a:p>
          <a:p>
            <a:pPr lvl="1"/>
            <a:r>
              <a:rPr sz="2800" dirty="0" smtClean="0">
                <a:latin typeface="Times New Roman" panose="02020603050405020304" pitchFamily="18" charset="0"/>
                <a:ea typeface="Times New Roman" panose="02020603050405020304" pitchFamily="18" charset="0"/>
                <a:cs typeface="Times New Roman" panose="02020603050405020304" pitchFamily="18" charset="0"/>
              </a:rPr>
              <a:t>顺序标记问题</a:t>
            </a: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--CRF</a:t>
            </a: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r>
              <a:rPr sz="2800" dirty="0" smtClean="0">
                <a:latin typeface="Times New Roman" panose="02020603050405020304" pitchFamily="18" charset="0"/>
                <a:ea typeface="Times New Roman" panose="02020603050405020304" pitchFamily="18" charset="0"/>
                <a:cs typeface="Times New Roman" panose="02020603050405020304" pitchFamily="18" charset="0"/>
              </a:rPr>
              <a:t>通过</a:t>
            </a: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RNN</a:t>
            </a:r>
            <a:r>
              <a:rPr sz="2800" dirty="0" smtClean="0">
                <a:latin typeface="Times New Roman" panose="02020603050405020304" pitchFamily="18" charset="0"/>
                <a:ea typeface="Times New Roman" panose="02020603050405020304" pitchFamily="18" charset="0"/>
                <a:cs typeface="Times New Roman" panose="02020603050405020304" pitchFamily="18" charset="0"/>
              </a:rPr>
              <a:t>提高性能</a:t>
            </a: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endParaRPr lang="en-US" altLang="zh-CN"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nvSpPr>
        <p:spPr>
          <a:xfrm>
            <a:off x="7538720" y="3324225"/>
            <a:ext cx="10969625" cy="45262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3200">
                <a:sym typeface="+mn-ea"/>
              </a:rPr>
              <a:t>Slot  1</a:t>
            </a:r>
            <a:r>
              <a:rPr lang="en-US" altLang="zh-CN" sz="3200">
                <a:sym typeface="+mn-ea"/>
              </a:rPr>
              <a:t>&amp;2</a:t>
            </a:r>
            <a:endParaRPr lang="en-US" altLang="zh-CN" sz="3200" dirty="0" smtClean="0">
              <a:latin typeface="Times New Roman" panose="02020603050405020304" pitchFamily="18" charset="0"/>
              <a:cs typeface="Times New Roman" panose="02020603050405020304" pitchFamily="18" charset="0"/>
            </a:endParaRPr>
          </a:p>
          <a:p>
            <a:pPr marL="457200" lvl="1" indent="0">
              <a:buNone/>
            </a:pP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endParaRPr lang="en-US" altLang="zh-CN"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cxnSp>
        <p:nvCxnSpPr>
          <p:cNvPr id="7" name="直接箭头连接符 6"/>
          <p:cNvCxnSpPr/>
          <p:nvPr/>
        </p:nvCxnSpPr>
        <p:spPr>
          <a:xfrm>
            <a:off x="5026025" y="3081020"/>
            <a:ext cx="2512695" cy="67691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5240655" y="3921760"/>
            <a:ext cx="2273300" cy="106045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5" name="文本占位符 4"/>
          <p:cNvSpPr>
            <a:spLocks noGrp="1"/>
          </p:cNvSpPr>
          <p:nvPr>
            <p:ph type="body" sz="quarter" idx="13"/>
          </p:nvPr>
        </p:nvSpPr>
        <p:spPr/>
        <p:txBody>
          <a:bodyPr/>
          <a:lstStyle/>
          <a:p>
            <a:endParaRPr lang="zh-CN" altLang="en-US"/>
          </a:p>
        </p:txBody>
      </p:sp>
      <p:sp>
        <p:nvSpPr>
          <p:cNvPr id="7" name="标题 6"/>
          <p:cNvSpPr>
            <a:spLocks noGrp="1"/>
          </p:cNvSpPr>
          <p:nvPr>
            <p:ph type="title"/>
          </p:nvPr>
        </p:nvSpPr>
        <p:spPr/>
        <p:txBody>
          <a:bodyPr/>
          <a:lstStyle/>
          <a:p>
            <a:r>
              <a:rPr dirty="0">
                <a:sym typeface="+mn-ea"/>
              </a:rPr>
              <a:t>Features </a:t>
            </a:r>
            <a:endParaRPr dirty="0">
              <a:sym typeface="+mn-ea"/>
            </a:endParaRPr>
          </a:p>
        </p:txBody>
      </p:sp>
      <p:sp>
        <p:nvSpPr>
          <p:cNvPr id="6" name="Content Placeholder 2"/>
          <p:cNvSpPr>
            <a:spLocks noGrp="1"/>
          </p:cNvSpPr>
          <p:nvPr/>
        </p:nvSpPr>
        <p:spPr>
          <a:xfrm>
            <a:off x="1094105" y="2195195"/>
            <a:ext cx="11085830" cy="45262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3200" dirty="0">
                <a:latin typeface="Times New Roman" panose="02020603050405020304" pitchFamily="18" charset="0"/>
                <a:ea typeface="Times New Roman" panose="02020603050405020304" pitchFamily="18" charset="0"/>
                <a:cs typeface="Times New Roman" panose="02020603050405020304" pitchFamily="18" charset="0"/>
              </a:rPr>
              <a:t>Word </a:t>
            </a:r>
            <a:endParaRPr lang="en-US" altLang="zh-CN" sz="32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Name List </a:t>
            </a: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Head Word</a:t>
            </a: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sp>
        <p:nvSpPr>
          <p:cNvPr id="2" name="Content Placeholder 2"/>
          <p:cNvSpPr>
            <a:spLocks noGrp="1"/>
          </p:cNvSpPr>
          <p:nvPr/>
        </p:nvSpPr>
        <p:spPr>
          <a:xfrm>
            <a:off x="6414770" y="1598295"/>
            <a:ext cx="11085830" cy="45262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Word Embeddings </a:t>
            </a: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Word Cluster</a:t>
            </a: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Double Propagation Name List </a:t>
            </a: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5" name="文本占位符 4"/>
          <p:cNvSpPr>
            <a:spLocks noGrp="1"/>
          </p:cNvSpPr>
          <p:nvPr>
            <p:ph type="body" sz="quarter" idx="13"/>
          </p:nvPr>
        </p:nvSpPr>
        <p:spPr/>
        <p:txBody>
          <a:bodyPr/>
          <a:lstStyle/>
          <a:p>
            <a:r>
              <a:rPr lang="en-US" altLang="zh-CN" dirty="0">
                <a:latin typeface="Times New Roman" panose="02020603050405020304" pitchFamily="18" charset="0"/>
                <a:ea typeface="Times New Roman" panose="02020603050405020304" pitchFamily="18" charset="0"/>
                <a:cs typeface="Times New Roman" panose="02020603050405020304" pitchFamily="18" charset="0"/>
                <a:sym typeface="+mn-ea"/>
              </a:rPr>
              <a:t>Slot 1</a:t>
            </a:r>
            <a:endParaRPr lang="zh-CN" altLang="en-US"/>
          </a:p>
        </p:txBody>
      </p:sp>
      <p:sp>
        <p:nvSpPr>
          <p:cNvPr id="7" name="标题 6"/>
          <p:cNvSpPr>
            <a:spLocks noGrp="1"/>
          </p:cNvSpPr>
          <p:nvPr>
            <p:ph type="title"/>
          </p:nvPr>
        </p:nvSpPr>
        <p:spPr/>
        <p:txBody>
          <a:bodyPr/>
          <a:lstStyle/>
          <a:p>
            <a:r>
              <a:rPr dirty="0">
                <a:sym typeface="+mn-ea"/>
              </a:rPr>
              <a:t>Approaches  </a:t>
            </a:r>
            <a:endParaRPr dirty="0">
              <a:sym typeface="+mn-ea"/>
            </a:endParaRPr>
          </a:p>
        </p:txBody>
      </p:sp>
      <p:sp>
        <p:nvSpPr>
          <p:cNvPr id="6" name="Content Placeholder 2"/>
          <p:cNvSpPr>
            <a:spLocks noGrp="1"/>
          </p:cNvSpPr>
          <p:nvPr/>
        </p:nvSpPr>
        <p:spPr>
          <a:xfrm>
            <a:off x="702945" y="1598295"/>
            <a:ext cx="11085830" cy="45262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Aspect Category Classification (Slot 1)</a:t>
            </a:r>
            <a:endPar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 Convolutional Layer</a:t>
            </a:r>
            <a:endPar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Max-Pooling Layer</a:t>
            </a:r>
            <a:endPar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 Hidden Dense Layer </a:t>
            </a:r>
            <a:endPar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Softmax Layer</a:t>
            </a:r>
            <a:endPar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Network Training and Regularization </a:t>
            </a:r>
            <a:endPar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endPar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Slot 1 </a:t>
            </a:r>
            <a:r>
              <a:rPr sz="2400">
                <a:sym typeface="+mn-ea"/>
              </a:rPr>
              <a:t>CNN  </a:t>
            </a:r>
            <a:r>
              <a:rPr lang="en-US" altLang="zh-CN" sz="2400" dirty="0">
                <a:latin typeface="Times New Roman" panose="02020603050405020304" pitchFamily="18" charset="0"/>
                <a:cs typeface="Times New Roman" panose="02020603050405020304" pitchFamily="18" charset="0"/>
              </a:rPr>
              <a:t>Features </a:t>
            </a:r>
            <a:endParaRPr lang="en-US" altLang="zh-CN" sz="2400" dirty="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Word Embeddings, Name List (only for the restaurant domain) and Word Cluster</a:t>
            </a:r>
            <a:endParaRPr lang="en-US" altLang="zh-CN" sz="2830" dirty="0">
              <a:latin typeface="Times New Roman" panose="02020603050405020304" pitchFamily="18" charset="0"/>
              <a:cs typeface="Times New Roman" panose="02020603050405020304" pitchFamily="18" charset="0"/>
            </a:endParaRPr>
          </a:p>
          <a:p>
            <a:endParaRPr lang="en-US" altLang="zh-CN" sz="3200"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CNN</a:t>
            </a:r>
            <a:endParaRPr lang="en-US" altLang="zh-CN" dirty="0"/>
          </a:p>
        </p:txBody>
      </p:sp>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6" name="Content Placeholder 2"/>
          <p:cNvSpPr>
            <a:spLocks noGrp="1"/>
          </p:cNvSpPr>
          <p:nvPr/>
        </p:nvSpPr>
        <p:spPr>
          <a:xfrm>
            <a:off x="702370" y="1048335"/>
            <a:ext cx="8435280" cy="4525963"/>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altLang="zh-CN"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972310" y="605155"/>
            <a:ext cx="6268720" cy="5647690"/>
          </a:xfrm>
          <a:prstGeom prst="rect">
            <a:avLst/>
          </a:prstGeom>
        </p:spPr>
      </p:pic>
      <p:sp>
        <p:nvSpPr>
          <p:cNvPr id="5" name="文本框 4"/>
          <p:cNvSpPr txBox="1"/>
          <p:nvPr/>
        </p:nvSpPr>
        <p:spPr>
          <a:xfrm>
            <a:off x="8688070" y="3272155"/>
            <a:ext cx="2604135" cy="1599565"/>
          </a:xfrm>
          <a:prstGeom prst="rect">
            <a:avLst/>
          </a:prstGeom>
          <a:noFill/>
        </p:spPr>
        <p:txBody>
          <a:bodyPr wrap="square" rtlCol="0">
            <a:spAutoFit/>
          </a:bodyPr>
          <a:p>
            <a:r>
              <a:rPr lang="en-US" altLang="zh-CN" sz="2000">
                <a:ln/>
                <a:solidFill>
                  <a:schemeClr val="accent1"/>
                </a:solidFill>
                <a:effectLst>
                  <a:outerShdw blurRad="38100" dist="25400" dir="5400000" algn="ctr" rotWithShape="0">
                    <a:srgbClr val="6E747A">
                      <a:alpha val="43000"/>
                    </a:srgbClr>
                  </a:outerShdw>
                </a:effectLst>
              </a:rPr>
              <a:t>epoch</a:t>
            </a:r>
            <a:r>
              <a:rPr lang="zh-CN" altLang="en-US" sz="2000">
                <a:ln/>
                <a:solidFill>
                  <a:schemeClr val="accent1"/>
                </a:solidFill>
                <a:effectLst>
                  <a:outerShdw blurRad="38100" dist="25400" dir="5400000" algn="ctr" rotWithShape="0">
                    <a:srgbClr val="6E747A">
                      <a:alpha val="43000"/>
                    </a:srgbClr>
                  </a:outerShdw>
                </a:effectLst>
              </a:rPr>
              <a:t>：</a:t>
            </a:r>
            <a:r>
              <a:rPr lang="en-US" altLang="zh-CN" sz="2000">
                <a:ln/>
                <a:solidFill>
                  <a:schemeClr val="accent1"/>
                </a:solidFill>
                <a:effectLst>
                  <a:outerShdw blurRad="38100" dist="25400" dir="5400000" algn="ctr" rotWithShape="0">
                    <a:srgbClr val="6E747A">
                      <a:alpha val="43000"/>
                    </a:srgbClr>
                  </a:outerShdw>
                </a:effectLst>
              </a:rPr>
              <a:t>e</a:t>
            </a:r>
            <a:endParaRPr lang="en-US" altLang="zh-CN" sz="2000">
              <a:ln/>
              <a:solidFill>
                <a:schemeClr val="accent1"/>
              </a:solidFill>
              <a:effectLst>
                <a:outerShdw blurRad="38100" dist="25400" dir="5400000" algn="ctr" rotWithShape="0">
                  <a:srgbClr val="6E747A">
                    <a:alpha val="43000"/>
                  </a:srgbClr>
                </a:outerShdw>
              </a:effectLst>
            </a:endParaRPr>
          </a:p>
          <a:p>
            <a:r>
              <a:rPr lang="en-US" altLang="zh-CN" sz="2000">
                <a:ln/>
                <a:solidFill>
                  <a:schemeClr val="accent1"/>
                </a:solidFill>
                <a:effectLst>
                  <a:outerShdw blurRad="38100" dist="25400" dir="5400000" algn="ctr" rotWithShape="0">
                    <a:srgbClr val="6E747A">
                      <a:alpha val="43000"/>
                    </a:srgbClr>
                  </a:outerShdw>
                </a:effectLst>
              </a:rPr>
              <a:t>batch:     b</a:t>
            </a:r>
            <a:endParaRPr lang="en-US" altLang="zh-CN" sz="2000">
              <a:ln/>
              <a:solidFill>
                <a:schemeClr val="accent1"/>
              </a:solidFill>
              <a:effectLst>
                <a:outerShdw blurRad="38100" dist="25400" dir="5400000" algn="ctr" rotWithShape="0">
                  <a:srgbClr val="6E747A">
                    <a:alpha val="43000"/>
                  </a:srgbClr>
                </a:outerShdw>
              </a:effectLst>
            </a:endParaRPr>
          </a:p>
          <a:p>
            <a:r>
              <a:rPr sz="2000">
                <a:ln/>
                <a:solidFill>
                  <a:schemeClr val="accent1"/>
                </a:solidFill>
                <a:effectLst>
                  <a:outerShdw blurRad="38100" dist="25400" dir="5400000" algn="ctr" rotWithShape="0">
                    <a:srgbClr val="6E747A">
                      <a:alpha val="43000"/>
                    </a:srgbClr>
                  </a:outerShdw>
                </a:effectLst>
                <a:sym typeface="+mn-ea"/>
              </a:rPr>
              <a:t>L2 正则化项</a:t>
            </a:r>
            <a:r>
              <a:rPr lang="zh-CN" sz="2000">
                <a:ln/>
                <a:solidFill>
                  <a:schemeClr val="accent1"/>
                </a:solidFill>
                <a:effectLst>
                  <a:outerShdw blurRad="38100" dist="25400" dir="5400000" algn="ctr" rotWithShape="0">
                    <a:srgbClr val="6E747A">
                      <a:alpha val="43000"/>
                    </a:srgbClr>
                  </a:outerShdw>
                </a:effectLst>
                <a:sym typeface="+mn-ea"/>
              </a:rPr>
              <a:t>： </a:t>
            </a:r>
            <a:r>
              <a:rPr lang="en-US" altLang="zh-CN" sz="2000">
                <a:ln/>
                <a:solidFill>
                  <a:schemeClr val="accent1"/>
                </a:solidFill>
                <a:effectLst>
                  <a:outerShdw blurRad="38100" dist="25400" dir="5400000" algn="ctr" rotWithShape="0">
                    <a:srgbClr val="6E747A">
                      <a:alpha val="43000"/>
                    </a:srgbClr>
                  </a:outerShdw>
                </a:effectLst>
                <a:sym typeface="+mn-ea"/>
              </a:rPr>
              <a:t>l2</a:t>
            </a:r>
            <a:endParaRPr lang="en-US" altLang="zh-CN" sz="2000">
              <a:ln/>
              <a:solidFill>
                <a:schemeClr val="accent1"/>
              </a:solidFill>
              <a:effectLst>
                <a:outerShdw blurRad="38100" dist="25400" dir="5400000" algn="ctr" rotWithShape="0">
                  <a:srgbClr val="6E747A">
                    <a:alpha val="43000"/>
                  </a:srgbClr>
                </a:outerShdw>
              </a:effectLst>
              <a:sym typeface="+mn-ea"/>
            </a:endParaRPr>
          </a:p>
          <a:p>
            <a:r>
              <a:rPr lang="zh-CN" altLang="en-US" sz="2000">
                <a:ln/>
                <a:solidFill>
                  <a:schemeClr val="accent1"/>
                </a:solidFill>
                <a:effectLst>
                  <a:outerShdw blurRad="38100" dist="25400" dir="5400000" algn="ctr" rotWithShape="0">
                    <a:srgbClr val="6E747A">
                      <a:alpha val="43000"/>
                    </a:srgbClr>
                  </a:outerShdw>
                </a:effectLst>
              </a:rPr>
              <a:t>概率阈值： </a:t>
            </a:r>
            <a:r>
              <a:rPr lang="en-US" altLang="zh-CN" sz="2000">
                <a:ln/>
                <a:solidFill>
                  <a:schemeClr val="accent1"/>
                </a:solidFill>
                <a:effectLst>
                  <a:outerShdw blurRad="38100" dist="25400" dir="5400000" algn="ctr" rotWithShape="0">
                    <a:srgbClr val="6E747A">
                      <a:alpha val="43000"/>
                    </a:srgbClr>
                  </a:outerShdw>
                </a:effectLst>
              </a:rPr>
              <a:t>t</a:t>
            </a: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Times New Roman" panose="02020603050405020304" pitchFamily="18" charset="0"/>
                <a:cs typeface="Times New Roman" panose="02020603050405020304" pitchFamily="18" charset="0"/>
                <a:sym typeface="+mn-ea"/>
              </a:rPr>
              <a:t>Slot 1 </a:t>
            </a:r>
            <a:r>
              <a:rPr lang="zh-CN" altLang="en-US" dirty="0"/>
              <a:t>Feature </a:t>
            </a:r>
            <a:endParaRPr lang="zh-CN" altLang="en-US" dirty="0"/>
          </a:p>
        </p:txBody>
      </p:sp>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104" name="Content Placeholder 2"/>
          <p:cNvSpPr txBox="1"/>
          <p:nvPr/>
        </p:nvSpPr>
        <p:spPr>
          <a:xfrm>
            <a:off x="258445" y="1350010"/>
            <a:ext cx="11675745" cy="45262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altLang="zh-CN" sz="28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3815715" y="884555"/>
            <a:ext cx="4041140" cy="50895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5" name="文本占位符 4"/>
          <p:cNvSpPr>
            <a:spLocks noGrp="1"/>
          </p:cNvSpPr>
          <p:nvPr>
            <p:ph type="body" sz="quarter" idx="13"/>
          </p:nvPr>
        </p:nvSpPr>
        <p:spPr/>
        <p:txBody>
          <a:bodyPr/>
          <a:lstStyle/>
          <a:p>
            <a:r>
              <a:rPr lang="en-US" altLang="zh-CN" dirty="0">
                <a:latin typeface="Times New Roman" panose="02020603050405020304" pitchFamily="18" charset="0"/>
                <a:ea typeface="Times New Roman" panose="02020603050405020304" pitchFamily="18" charset="0"/>
                <a:cs typeface="Times New Roman" panose="02020603050405020304" pitchFamily="18" charset="0"/>
                <a:sym typeface="+mn-ea"/>
              </a:rPr>
              <a:t>Slot 2</a:t>
            </a:r>
            <a:endParaRPr lang="zh-CN" altLang="en-US"/>
          </a:p>
        </p:txBody>
      </p:sp>
      <p:sp>
        <p:nvSpPr>
          <p:cNvPr id="7" name="标题 6"/>
          <p:cNvSpPr>
            <a:spLocks noGrp="1"/>
          </p:cNvSpPr>
          <p:nvPr>
            <p:ph type="title"/>
          </p:nvPr>
        </p:nvSpPr>
        <p:spPr/>
        <p:txBody>
          <a:bodyPr/>
          <a:lstStyle/>
          <a:p>
            <a:r>
              <a:rPr dirty="0">
                <a:sym typeface="+mn-ea"/>
              </a:rPr>
              <a:t>Approaches  </a:t>
            </a:r>
            <a:endParaRPr dirty="0">
              <a:sym typeface="+mn-ea"/>
            </a:endParaRPr>
          </a:p>
        </p:txBody>
      </p:sp>
      <p:sp>
        <p:nvSpPr>
          <p:cNvPr id="6" name="Content Placeholder 2"/>
          <p:cNvSpPr>
            <a:spLocks noGrp="1"/>
          </p:cNvSpPr>
          <p:nvPr/>
        </p:nvSpPr>
        <p:spPr>
          <a:xfrm>
            <a:off x="702945" y="1598295"/>
            <a:ext cx="11085830" cy="45262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3200" dirty="0">
                <a:latin typeface="Times New Roman" panose="02020603050405020304" pitchFamily="18" charset="0"/>
                <a:ea typeface="Times New Roman" panose="02020603050405020304" pitchFamily="18" charset="0"/>
                <a:cs typeface="Times New Roman" panose="02020603050405020304" pitchFamily="18" charset="0"/>
              </a:rPr>
              <a:t>Opinion Target Extraction (Slot 2)</a:t>
            </a:r>
            <a:endParaRPr lang="en-US" altLang="zh-CN" sz="3200" dirty="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 the Bidirectional Elman-type RNN model described in Liu et al </a:t>
            </a: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Network Training and Regularization Max-Pooling Layer</a:t>
            </a: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endPar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Slot 2 RNN </a:t>
            </a:r>
            <a:r>
              <a:rPr lang="en-US" altLang="zh-CN" sz="3200" dirty="0">
                <a:latin typeface="Times New Roman" panose="02020603050405020304" pitchFamily="18" charset="0"/>
                <a:cs typeface="Times New Roman" panose="02020603050405020304" pitchFamily="18" charset="0"/>
              </a:rPr>
              <a:t>Features  </a:t>
            </a:r>
            <a:endParaRPr lang="en-US" altLang="zh-CN" sz="3200" dirty="0">
              <a:latin typeface="Times New Roman" panose="02020603050405020304" pitchFamily="18" charset="0"/>
              <a:cs typeface="Times New Roman" panose="02020603050405020304" pitchFamily="18" charset="0"/>
            </a:endParaRPr>
          </a:p>
          <a:p>
            <a:pPr lvl="1"/>
            <a:r>
              <a:rPr lang="en-US" altLang="zh-CN" sz="2830" dirty="0">
                <a:latin typeface="Times New Roman" panose="02020603050405020304" pitchFamily="18" charset="0"/>
                <a:cs typeface="Times New Roman" panose="02020603050405020304" pitchFamily="18" charset="0"/>
              </a:rPr>
              <a:t> Word Embeddings, Name List 和Word Cluster.</a:t>
            </a:r>
            <a:endParaRPr lang="en-US" altLang="zh-CN" sz="2830"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5885180" y="3523615"/>
            <a:ext cx="5207635" cy="798830"/>
          </a:xfrm>
          <a:prstGeom prst="rect">
            <a:avLst/>
          </a:prstGeom>
          <a:noFill/>
        </p:spPr>
        <p:txBody>
          <a:bodyPr wrap="square" rtlCol="0">
            <a:spAutoFit/>
          </a:bodyPr>
          <a:p>
            <a:r>
              <a:rPr lang="en-US" altLang="zh-CN" sz="2800">
                <a:solidFill>
                  <a:schemeClr val="accent1"/>
                </a:solidFill>
                <a:effectLst>
                  <a:outerShdw blurRad="38100" dist="25400" dir="5400000" algn="ctr" rotWithShape="0">
                    <a:srgbClr val="6E747A">
                      <a:alpha val="43000"/>
                    </a:srgbClr>
                  </a:outerShdw>
                </a:effectLst>
              </a:rPr>
              <a:t>BIO</a:t>
            </a:r>
            <a:r>
              <a:rPr lang="zh-CN" altLang="en-US" sz="2800">
                <a:solidFill>
                  <a:schemeClr val="accent1"/>
                </a:solidFill>
                <a:effectLst>
                  <a:outerShdw blurRad="38100" dist="25400" dir="5400000" algn="ctr" rotWithShape="0">
                    <a:srgbClr val="6E747A">
                      <a:alpha val="43000"/>
                    </a:srgbClr>
                  </a:outerShdw>
                </a:effectLst>
              </a:rPr>
              <a:t>标签</a:t>
            </a:r>
            <a:r>
              <a:rPr lang="zh-CN" altLang="en-US" sz="2800">
                <a:ln/>
                <a:solidFill>
                  <a:schemeClr val="accent1"/>
                </a:solidFill>
                <a:effectLst>
                  <a:outerShdw blurRad="38100" dist="25400" dir="5400000" algn="ctr" rotWithShape="0">
                    <a:srgbClr val="6E747A">
                      <a:alpha val="43000"/>
                    </a:srgbClr>
                  </a:outerShdw>
                </a:effectLst>
              </a:rPr>
              <a:t>：</a:t>
            </a:r>
            <a:r>
              <a:rPr sz="2800">
                <a:ln/>
                <a:solidFill>
                  <a:schemeClr val="accent1"/>
                </a:solidFill>
                <a:effectLst>
                  <a:outerShdw blurRad="38100" dist="25400" dir="5400000" algn="ctr" rotWithShape="0">
                    <a:srgbClr val="6E747A">
                      <a:alpha val="43000"/>
                    </a:srgbClr>
                  </a:outerShdw>
                </a:effectLst>
                <a:sym typeface="+mn-ea"/>
              </a:rPr>
              <a:t>“B-C”, “I-C” 和“O”</a:t>
            </a: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Times New Roman" panose="02020603050405020304" pitchFamily="18" charset="0"/>
                <a:cs typeface="Times New Roman" panose="02020603050405020304" pitchFamily="18" charset="0"/>
                <a:sym typeface="+mn-ea"/>
              </a:rPr>
              <a:t>Slot 2 </a:t>
            </a:r>
            <a:r>
              <a:rPr lang="zh-CN" altLang="en-US" dirty="0"/>
              <a:t>Feature</a:t>
            </a:r>
            <a:endParaRPr lang="zh-CN" altLang="en-US" dirty="0"/>
          </a:p>
        </p:txBody>
      </p:sp>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104" name="Content Placeholder 2"/>
          <p:cNvSpPr txBox="1"/>
          <p:nvPr/>
        </p:nvSpPr>
        <p:spPr>
          <a:xfrm>
            <a:off x="258445" y="1350010"/>
            <a:ext cx="11675745" cy="45262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altLang="zh-CN" sz="28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6838950" y="481965"/>
            <a:ext cx="4387215" cy="5721350"/>
          </a:xfrm>
          <a:prstGeom prst="rect">
            <a:avLst/>
          </a:prstGeom>
        </p:spPr>
      </p:pic>
      <p:pic>
        <p:nvPicPr>
          <p:cNvPr id="7" name="图片 6"/>
          <p:cNvPicPr>
            <a:picLocks noChangeAspect="1"/>
          </p:cNvPicPr>
          <p:nvPr/>
        </p:nvPicPr>
        <p:blipFill>
          <a:blip r:embed="rId2"/>
          <a:stretch>
            <a:fillRect/>
          </a:stretch>
        </p:blipFill>
        <p:spPr>
          <a:xfrm>
            <a:off x="160020" y="3533775"/>
            <a:ext cx="6530975" cy="1075690"/>
          </a:xfrm>
          <a:prstGeom prst="rect">
            <a:avLst/>
          </a:prstGeom>
        </p:spPr>
      </p:pic>
      <p:sp>
        <p:nvSpPr>
          <p:cNvPr id="8" name="文本框 7"/>
          <p:cNvSpPr txBox="1"/>
          <p:nvPr/>
        </p:nvSpPr>
        <p:spPr>
          <a:xfrm>
            <a:off x="903605" y="2911475"/>
            <a:ext cx="2022475" cy="398780"/>
          </a:xfrm>
          <a:prstGeom prst="rect">
            <a:avLst/>
          </a:prstGeom>
          <a:noFill/>
        </p:spPr>
        <p:txBody>
          <a:bodyPr wrap="square" rtlCol="0">
            <a:spAutoFit/>
          </a:bodyPr>
          <a:p>
            <a:r>
              <a:rPr lang="en-US" altLang="zh-CN" sz="2000">
                <a:ln/>
                <a:solidFill>
                  <a:schemeClr val="accent1"/>
                </a:solidFill>
                <a:effectLst>
                  <a:outerShdw blurRad="38100" dist="25400" dir="5400000" algn="ctr" rotWithShape="0">
                    <a:srgbClr val="6E747A">
                      <a:alpha val="43000"/>
                    </a:srgbClr>
                  </a:outerShdw>
                </a:effectLst>
              </a:rPr>
              <a:t>multi setting:</a:t>
            </a:r>
            <a:endParaRPr lang="en-US" altLang="zh-CN" sz="2000">
              <a:ln/>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theme/theme1.xml><?xml version="1.0" encoding="utf-8"?>
<a:theme xmlns:a="http://schemas.openxmlformats.org/drawingml/2006/main" name="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1001</Words>
  <Application>WPS 演示</Application>
  <PresentationFormat>宽屏</PresentationFormat>
  <Paragraphs>119</Paragraphs>
  <Slides>12</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宋体</vt:lpstr>
      <vt:lpstr>Wingdings</vt:lpstr>
      <vt:lpstr>Calibri</vt:lpstr>
      <vt:lpstr>微软雅黑</vt:lpstr>
      <vt:lpstr>Nexa Light</vt:lpstr>
      <vt:lpstr>微软雅黑 Light</vt:lpstr>
      <vt:lpstr>Microsoft Sans Serif</vt:lpstr>
      <vt:lpstr>Calibri Light</vt:lpstr>
      <vt:lpstr>Times New Roman</vt:lpstr>
      <vt:lpstr>Wingdings 2</vt:lpstr>
      <vt:lpstr>华文楷体</vt:lpstr>
      <vt:lpstr>Segoe Print</vt:lpstr>
      <vt:lpstr>Arial Unicode MS</vt:lpstr>
      <vt:lpstr>Office Theme</vt:lpstr>
      <vt:lpstr>论文报告</vt:lpstr>
      <vt:lpstr>研究背景</vt:lpstr>
      <vt:lpstr>PowerPoint 演示文稿</vt:lpstr>
      <vt:lpstr>Features </vt:lpstr>
      <vt:lpstr>Approaches  </vt:lpstr>
      <vt:lpstr>CNN</vt:lpstr>
      <vt:lpstr>Slot 1 Feature </vt:lpstr>
      <vt:lpstr>Approaches  </vt:lpstr>
      <vt:lpstr>Slot 2 Feature</vt:lpstr>
      <vt:lpstr>Results </vt:lpstr>
      <vt:lpstr>Feature Ablation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zuazua W</dc:creator>
  <cp:lastModifiedBy>Taurus1413370444</cp:lastModifiedBy>
  <cp:revision>721</cp:revision>
  <cp:lastPrinted>2016-12-10T14:10:00Z</cp:lastPrinted>
  <dcterms:created xsi:type="dcterms:W3CDTF">2012-09-21T09:29:00Z</dcterms:created>
  <dcterms:modified xsi:type="dcterms:W3CDTF">2018-09-26T15:54:17Z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